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349" r:id="rId2"/>
    <p:sldId id="334" r:id="rId3"/>
    <p:sldId id="335" r:id="rId4"/>
    <p:sldId id="336" r:id="rId5"/>
    <p:sldId id="337" r:id="rId6"/>
    <p:sldId id="338" r:id="rId7"/>
    <p:sldId id="340" r:id="rId8"/>
    <p:sldId id="274" r:id="rId9"/>
    <p:sldId id="341" r:id="rId10"/>
    <p:sldId id="342" r:id="rId11"/>
    <p:sldId id="283" r:id="rId12"/>
    <p:sldId id="343" r:id="rId13"/>
    <p:sldId id="284" r:id="rId14"/>
    <p:sldId id="261" r:id="rId15"/>
    <p:sldId id="285" r:id="rId16"/>
    <p:sldId id="344" r:id="rId17"/>
    <p:sldId id="345" r:id="rId18"/>
    <p:sldId id="346" r:id="rId19"/>
    <p:sldId id="347" r:id="rId20"/>
    <p:sldId id="348" r:id="rId21"/>
    <p:sldId id="286" r:id="rId22"/>
    <p:sldId id="264" r:id="rId23"/>
  </p:sldIdLst>
  <p:sldSz cx="9144000" cy="6858000" type="screen4x3"/>
  <p:notesSz cx="6858000" cy="9144000"/>
  <p:photoAlbum layout="1pic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03" autoAdjust="0"/>
    <p:restoredTop sz="94146" autoAdjust="0"/>
  </p:normalViewPr>
  <p:slideViewPr>
    <p:cSldViewPr snapToGrid="0">
      <p:cViewPr varScale="1">
        <p:scale>
          <a:sx n="76" d="100"/>
          <a:sy n="76" d="100"/>
        </p:scale>
        <p:origin x="414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64248D-FF89-4B4D-9EC4-192904F7FD94}" type="datetimeFigureOut">
              <a:rPr lang="el-GR" smtClean="0"/>
              <a:pPr/>
              <a:t>4/4/2020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A242FE-DD22-4E78-8C00-2B9F4317E87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90741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242FE-DD22-4E78-8C00-2B9F4317E874}" type="slidenum">
              <a:rPr lang="el-GR" smtClean="0"/>
              <a:pPr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49118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242FE-DD22-4E78-8C00-2B9F4317E874}" type="slidenum">
              <a:rPr lang="el-GR" smtClean="0"/>
              <a:pPr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94309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33CA3-D8BB-455B-A32F-4389953BB919}" type="datetimeFigureOut">
              <a:rPr lang="el-GR" smtClean="0"/>
              <a:pPr/>
              <a:t>4/4/2020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0F3DF-B8ED-4A93-9F9E-83BD84D0077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67960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33CA3-D8BB-455B-A32F-4389953BB919}" type="datetimeFigureOut">
              <a:rPr lang="el-GR" smtClean="0"/>
              <a:pPr/>
              <a:t>4/4/2020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0F3DF-B8ED-4A93-9F9E-83BD84D0077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92553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33CA3-D8BB-455B-A32F-4389953BB919}" type="datetimeFigureOut">
              <a:rPr lang="el-GR" smtClean="0"/>
              <a:pPr/>
              <a:t>4/4/2020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0F3DF-B8ED-4A93-9F9E-83BD84D0077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26037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33CA3-D8BB-455B-A32F-4389953BB919}" type="datetimeFigureOut">
              <a:rPr lang="el-GR" smtClean="0"/>
              <a:pPr/>
              <a:t>4/4/2020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0F3DF-B8ED-4A93-9F9E-83BD84D0077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39646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33CA3-D8BB-455B-A32F-4389953BB919}" type="datetimeFigureOut">
              <a:rPr lang="el-GR" smtClean="0"/>
              <a:pPr/>
              <a:t>4/4/2020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0F3DF-B8ED-4A93-9F9E-83BD84D0077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01873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33CA3-D8BB-455B-A32F-4389953BB919}" type="datetimeFigureOut">
              <a:rPr lang="el-GR" smtClean="0"/>
              <a:pPr/>
              <a:t>4/4/2020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0F3DF-B8ED-4A93-9F9E-83BD84D0077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47624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33CA3-D8BB-455B-A32F-4389953BB919}" type="datetimeFigureOut">
              <a:rPr lang="el-GR" smtClean="0"/>
              <a:pPr/>
              <a:t>4/4/2020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0F3DF-B8ED-4A93-9F9E-83BD84D0077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72929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33CA3-D8BB-455B-A32F-4389953BB919}" type="datetimeFigureOut">
              <a:rPr lang="el-GR" smtClean="0"/>
              <a:pPr/>
              <a:t>4/4/2020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0F3DF-B8ED-4A93-9F9E-83BD84D0077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90932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33CA3-D8BB-455B-A32F-4389953BB919}" type="datetimeFigureOut">
              <a:rPr lang="el-GR" smtClean="0"/>
              <a:pPr/>
              <a:t>4/4/2020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0F3DF-B8ED-4A93-9F9E-83BD84D0077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84176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33CA3-D8BB-455B-A32F-4389953BB919}" type="datetimeFigureOut">
              <a:rPr lang="el-GR" smtClean="0"/>
              <a:pPr/>
              <a:t>4/4/2020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0F3DF-B8ED-4A93-9F9E-83BD84D0077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72605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33CA3-D8BB-455B-A32F-4389953BB919}" type="datetimeFigureOut">
              <a:rPr lang="el-GR" smtClean="0"/>
              <a:pPr/>
              <a:t>4/4/2020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0F3DF-B8ED-4A93-9F9E-83BD84D0077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227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33CA3-D8BB-455B-A32F-4389953BB919}" type="datetimeFigureOut">
              <a:rPr lang="el-GR" smtClean="0"/>
              <a:pPr/>
              <a:t>4/4/2020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C0F3DF-B8ED-4A93-9F9E-83BD84D0077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69807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emf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85800" y="2115031"/>
            <a:ext cx="7772400" cy="17367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l-GR" sz="2400" b="1" dirty="0" smtClean="0"/>
          </a:p>
          <a:p>
            <a:r>
              <a:rPr lang="el-GR" sz="2400" b="1" dirty="0" smtClean="0"/>
              <a:t>ΚΕΦΑΛΑΙΟ 6 – </a:t>
            </a:r>
            <a:r>
              <a:rPr lang="el-GR" sz="2400" b="1" smtClean="0"/>
              <a:t>Μέρος ΣΤ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l-GR" sz="2400" dirty="0" smtClean="0"/>
              <a:t/>
            </a:r>
            <a:br>
              <a:rPr lang="el-GR" sz="2400" dirty="0" smtClean="0"/>
            </a:br>
            <a:r>
              <a:rPr lang="el-GR" sz="2400" dirty="0" smtClean="0"/>
              <a:t>Η μεταφορά νερού, ανόργανων θρεπτικών στοιχείων και φωτοσυνθετικών προϊόντων</a:t>
            </a:r>
            <a:endParaRPr lang="el-GR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683568" y="5879466"/>
            <a:ext cx="748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 smtClean="0"/>
              <a:t>Για απορίες στο συγκεκριμένο κεφάλαιο σας παρακαλούμε να επικοινωνείτε με τον διδάσκων </a:t>
            </a:r>
            <a:br>
              <a:rPr lang="el-GR" sz="1400" dirty="0" smtClean="0"/>
            </a:br>
            <a:r>
              <a:rPr lang="el-GR" sz="1400" dirty="0" smtClean="0"/>
              <a:t>Γ. </a:t>
            </a:r>
            <a:r>
              <a:rPr lang="el-GR" sz="1400" dirty="0" err="1" smtClean="0"/>
              <a:t>Λιακόπουλο</a:t>
            </a:r>
            <a:r>
              <a:rPr lang="el-GR" sz="1400" dirty="0" smtClean="0"/>
              <a:t> (</a:t>
            </a:r>
            <a:r>
              <a:rPr lang="en-US" sz="1400" dirty="0" err="1" smtClean="0"/>
              <a:t>gliak</a:t>
            </a:r>
            <a:r>
              <a:rPr lang="el-GR" sz="1400" dirty="0" smtClean="0"/>
              <a:t>@</a:t>
            </a:r>
            <a:r>
              <a:rPr lang="el-GR" sz="1400" dirty="0" err="1" smtClean="0"/>
              <a:t>aua.gr</a:t>
            </a:r>
            <a:r>
              <a:rPr lang="el-GR" sz="1400" dirty="0" smtClean="0"/>
              <a:t>)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683568" y="180107"/>
            <a:ext cx="7772400" cy="17367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sz="1800" dirty="0" smtClean="0"/>
              <a:t>Εργαστήριο Φυσιολογίας και Μορφολογίας Φυτών</a:t>
            </a:r>
          </a:p>
          <a:p>
            <a:pPr algn="ctr"/>
            <a:r>
              <a:rPr lang="el-GR" sz="1800" dirty="0" smtClean="0"/>
              <a:t>Τμήμα Επιστήμης Φυτικής Παραγωγής</a:t>
            </a:r>
          </a:p>
          <a:p>
            <a:pPr algn="ctr"/>
            <a:r>
              <a:rPr lang="el-GR" sz="1800" dirty="0" smtClean="0"/>
              <a:t>Γεωπονικό Πανεπιστήμιο Αθηνών</a:t>
            </a:r>
          </a:p>
          <a:p>
            <a:pPr algn="ctr"/>
            <a:endParaRPr lang="el-GR" sz="2000" dirty="0" smtClean="0"/>
          </a:p>
          <a:p>
            <a:pPr algn="ctr"/>
            <a:r>
              <a:rPr lang="el-GR" sz="2400" b="1" dirty="0" smtClean="0"/>
              <a:t>Φυσιολογία των Φυτών </a:t>
            </a:r>
          </a:p>
          <a:p>
            <a:pPr algn="ctr"/>
            <a:r>
              <a:rPr lang="el-GR" sz="1800" dirty="0" smtClean="0"/>
              <a:t>(2</a:t>
            </a:r>
            <a:r>
              <a:rPr lang="el-GR" sz="1800" baseline="30000" dirty="0" smtClean="0"/>
              <a:t>ο</a:t>
            </a:r>
            <a:r>
              <a:rPr lang="el-GR" sz="1800" dirty="0" smtClean="0"/>
              <a:t> Εξάμηνο ΑΦΜ&amp;ΓΜ και 6</a:t>
            </a:r>
            <a:r>
              <a:rPr lang="el-GR" sz="1800" baseline="30000" dirty="0" smtClean="0"/>
              <a:t>ο</a:t>
            </a:r>
            <a:r>
              <a:rPr lang="el-GR" sz="1800" dirty="0" smtClean="0"/>
              <a:t> εξάμηνο ΑΟΑ)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198384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60654" y="840660"/>
            <a:ext cx="81883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Η αρχή λειτουργίας των ηθμοσωλήνων</a:t>
            </a:r>
            <a:endParaRPr lang="el-GR" sz="2400" b="1" dirty="0"/>
          </a:p>
        </p:txBody>
      </p:sp>
      <p:sp>
        <p:nvSpPr>
          <p:cNvPr id="5" name="Rectangle 4"/>
          <p:cNvSpPr/>
          <p:nvPr/>
        </p:nvSpPr>
        <p:spPr>
          <a:xfrm>
            <a:off x="1681316" y="1563416"/>
            <a:ext cx="692191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-Στους 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αποδέκτες η </a:t>
            </a:r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σακχαρόζη </a:t>
            </a:r>
            <a:r>
              <a:rPr lang="el-GR" sz="2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εκφορτώνεται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από τους ηθμοσωλήνες και μπορεί να ακολουθήσει δύο πορείες: </a:t>
            </a:r>
            <a:endParaRPr lang="el-GR" sz="2000" dirty="0" smtClean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 να </a:t>
            </a:r>
            <a:r>
              <a:rPr lang="el-GR" sz="20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καταναλωθεί</a:t>
            </a:r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άμεσα ή </a:t>
            </a:r>
            <a:endParaRPr lang="el-GR" sz="2000" dirty="0" smtClean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να μετατραπεί σε άμυλο </a:t>
            </a:r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και 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να </a:t>
            </a:r>
            <a:r>
              <a:rPr lang="el-GR" sz="2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αποθηκευτεί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-Και 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στις δύο περιπτώσεις το αποτέλεσμα είναι η </a:t>
            </a:r>
            <a:r>
              <a:rPr lang="el-GR" sz="2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ελάττωση της συγκέντρωσης 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της σακχαρόζης,</a:t>
            </a:r>
          </a:p>
          <a:p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οπότε το </a:t>
            </a:r>
            <a:r>
              <a:rPr lang="el-GR" sz="2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δυναμικό του νερού αυξάνεται 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με τελικό αποτέλεσμα την </a:t>
            </a:r>
            <a:r>
              <a:rPr lang="el-GR" sz="2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επιστροφή του νερού 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στα</a:t>
            </a:r>
          </a:p>
          <a:p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αγγεία του </a:t>
            </a:r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ξύλου και τη </a:t>
            </a:r>
            <a:r>
              <a:rPr lang="el-GR" sz="20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μείωση της υδροστατικής πίεσης</a:t>
            </a:r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el-GR" sz="2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slide 2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74075" y="12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094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/>
          <a:srcRect r="456"/>
          <a:stretch/>
        </p:blipFill>
        <p:spPr>
          <a:xfrm>
            <a:off x="665450" y="1524000"/>
            <a:ext cx="7871579" cy="3810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60654" y="294972"/>
            <a:ext cx="79376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</a:rPr>
              <a:t>Ομοιότητες και διαφορές της λειτουργίας των αγγείων του ξύλου και των ηθμοσωλήνων </a:t>
            </a:r>
            <a:endParaRPr lang="el-GR" sz="20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766916" y="990042"/>
            <a:ext cx="771524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slide 2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82158" y="329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307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5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_phloem_loading_mechanisms"/>
          <p:cNvPicPr>
            <a:picLocks noGrp="1" noChangeAspect="1"/>
          </p:cNvPicPr>
          <p:nvPr isPhoto="1"/>
        </p:nvPicPr>
        <p:blipFill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440"/>
          <a:stretch/>
        </p:blipFill>
        <p:spPr>
          <a:xfrm>
            <a:off x="1460092" y="2050718"/>
            <a:ext cx="6223818" cy="27249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60092" y="4347983"/>
            <a:ext cx="501445" cy="42770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Rectangle 3"/>
          <p:cNvSpPr/>
          <p:nvPr/>
        </p:nvSpPr>
        <p:spPr>
          <a:xfrm>
            <a:off x="660654" y="294972"/>
            <a:ext cx="79376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</a:rPr>
              <a:t>Οι τρεις δυνατότητες φόρτωσης του ηθμού </a:t>
            </a:r>
            <a:r>
              <a:rPr lang="el-GR" sz="2000" b="1" dirty="0">
                <a:solidFill>
                  <a:srgbClr val="000000"/>
                </a:solidFill>
                <a:latin typeface="Verdana" panose="020B0604030504040204" pitchFamily="34" charset="0"/>
              </a:rPr>
              <a:t>Α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</a:rPr>
              <a:t>. </a:t>
            </a:r>
            <a:r>
              <a:rPr lang="el-GR" sz="2000" b="1" dirty="0">
                <a:solidFill>
                  <a:srgbClr val="000000"/>
                </a:solidFill>
                <a:latin typeface="Verdana" panose="020B0604030504040204" pitchFamily="34" charset="0"/>
              </a:rPr>
              <a:t>Η ενεργός αποπλασμική φόρτωση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endParaRPr lang="el-GR" sz="20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766916" y="990042"/>
            <a:ext cx="771524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slide 2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82158" y="820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78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_transport_proteins - Symporter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2007394"/>
            <a:ext cx="8115300" cy="284202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60654" y="294972"/>
            <a:ext cx="79376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</a:rPr>
              <a:t>Ο μηχανισμός συμμεταφοράς </a:t>
            </a:r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σακχαρόζης - 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</a:rPr>
              <a:t>πρωτονίων </a:t>
            </a:r>
            <a:endParaRPr lang="el-GR" sz="20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766916" y="695082"/>
            <a:ext cx="771524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slide 2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82158" y="854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1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_phloem_loading_mechanisms"/>
          <p:cNvPicPr>
            <a:picLocks noGrp="1" noChangeAspect="1"/>
          </p:cNvPicPr>
          <p:nvPr isPhoto="1"/>
        </p:nvPicPr>
        <p:blipFill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440"/>
          <a:stretch/>
        </p:blipFill>
        <p:spPr>
          <a:xfrm>
            <a:off x="1460092" y="2050718"/>
            <a:ext cx="6223818" cy="27249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60092" y="4347983"/>
            <a:ext cx="501445" cy="42770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7" name="Straight Connector 6"/>
          <p:cNvCxnSpPr/>
          <p:nvPr/>
        </p:nvCxnSpPr>
        <p:spPr>
          <a:xfrm>
            <a:off x="766916" y="990042"/>
            <a:ext cx="771524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660654" y="294972"/>
            <a:ext cx="79376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</a:rPr>
              <a:t>Οι τρεις δυνατότητες φόρτωσης του ηθμού </a:t>
            </a:r>
            <a:r>
              <a:rPr lang="el-GR" sz="2000" b="1" dirty="0">
                <a:solidFill>
                  <a:srgbClr val="000000"/>
                </a:solidFill>
                <a:latin typeface="Verdana" panose="020B0604030504040204" pitchFamily="34" charset="0"/>
              </a:rPr>
              <a:t>Α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</a:rPr>
              <a:t>. </a:t>
            </a:r>
            <a:r>
              <a:rPr lang="el-GR" sz="2000" b="1" dirty="0">
                <a:solidFill>
                  <a:srgbClr val="000000"/>
                </a:solidFill>
                <a:latin typeface="Verdana" panose="020B0604030504040204" pitchFamily="34" charset="0"/>
              </a:rPr>
              <a:t>Η ενεργός αποπλασμική φόρτωση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endParaRPr lang="el-GR" sz="2000" dirty="0"/>
          </a:p>
        </p:txBody>
      </p:sp>
      <p:pic>
        <p:nvPicPr>
          <p:cNvPr id="4" name="slide 2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82158" y="820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694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6_phloem_loading_mechanisms"/>
          <p:cNvPicPr>
            <a:picLocks noGrp="1" noChangeAspect="1"/>
          </p:cNvPicPr>
          <p:nvPr isPhoto="1"/>
        </p:nvPicPr>
        <p:blipFill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58" b="36846"/>
          <a:stretch/>
        </p:blipFill>
        <p:spPr>
          <a:xfrm>
            <a:off x="1460848" y="2144111"/>
            <a:ext cx="6301136" cy="26339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87" y="2050614"/>
            <a:ext cx="1651818" cy="35414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Rectangle 5"/>
          <p:cNvSpPr/>
          <p:nvPr/>
        </p:nvSpPr>
        <p:spPr>
          <a:xfrm>
            <a:off x="660654" y="294972"/>
            <a:ext cx="79376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Οι τρεις δυνατότητες φόρτωσης του ηθμού </a:t>
            </a:r>
            <a:r>
              <a:rPr lang="el-GR" sz="2000" b="1" dirty="0">
                <a:solidFill>
                  <a:srgbClr val="000000"/>
                </a:solidFill>
                <a:latin typeface="Verdana" panose="020B0604030504040204" pitchFamily="34" charset="0"/>
              </a:rPr>
              <a:t>Β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</a:rPr>
              <a:t>.</a:t>
            </a:r>
            <a:r>
              <a:rPr lang="el-GR" sz="2000" b="1" dirty="0">
                <a:solidFill>
                  <a:srgbClr val="000000"/>
                </a:solidFill>
                <a:latin typeface="Verdana" panose="020B0604030504040204" pitchFamily="34" charset="0"/>
              </a:rPr>
              <a:t> Η συμπλασμική φόρτωση μέσω παγίδευσης </a:t>
            </a:r>
            <a:r>
              <a:rPr lang="el-GR" sz="20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πολυμερών</a:t>
            </a:r>
            <a:endParaRPr lang="el-GR" sz="20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766916" y="990042"/>
            <a:ext cx="771524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425765" y="4365017"/>
            <a:ext cx="501445" cy="42770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" name="slide 2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82158" y="820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78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6_phloem_loading_mechanisms"/>
          <p:cNvPicPr>
            <a:picLocks noGrp="1" noChangeAspect="1"/>
          </p:cNvPicPr>
          <p:nvPr isPhoto="1"/>
        </p:nvPicPr>
        <p:blipFill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52" b="-144"/>
          <a:stretch/>
        </p:blipFill>
        <p:spPr>
          <a:xfrm>
            <a:off x="1456060" y="2151994"/>
            <a:ext cx="6310712" cy="32852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08672" y="781485"/>
            <a:ext cx="1651818" cy="35414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Rectangle 5"/>
          <p:cNvSpPr/>
          <p:nvPr/>
        </p:nvSpPr>
        <p:spPr>
          <a:xfrm>
            <a:off x="660654" y="294972"/>
            <a:ext cx="79376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Οι τρεις δυνατότητες φόρτωσης του ηθμού </a:t>
            </a:r>
            <a:r>
              <a:rPr lang="el-GR" sz="20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Γ</a:t>
            </a:r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.</a:t>
            </a:r>
            <a:r>
              <a:rPr lang="el-GR" sz="2000" b="1" dirty="0">
                <a:solidFill>
                  <a:srgbClr val="000000"/>
                </a:solidFill>
                <a:latin typeface="Verdana" panose="020B0604030504040204" pitchFamily="34" charset="0"/>
              </a:rPr>
              <a:t> Η </a:t>
            </a:r>
            <a:r>
              <a:rPr lang="el-GR" sz="20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παθητική φόρτωση </a:t>
            </a:r>
            <a:r>
              <a:rPr lang="el-GR" sz="2000" b="1" dirty="0">
                <a:solidFill>
                  <a:srgbClr val="000000"/>
                </a:solidFill>
                <a:latin typeface="Verdana" panose="020B0604030504040204" pitchFamily="34" charset="0"/>
              </a:rPr>
              <a:t>μέσω </a:t>
            </a:r>
            <a:r>
              <a:rPr lang="el-GR" sz="20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διατήρησης υψηλών συγκεντρώσεων </a:t>
            </a:r>
            <a:r>
              <a:rPr lang="el-GR" sz="2000" b="1" dirty="0">
                <a:solidFill>
                  <a:srgbClr val="000000"/>
                </a:solidFill>
                <a:latin typeface="Verdana" panose="020B0604030504040204" pitchFamily="34" charset="0"/>
              </a:rPr>
              <a:t>σακχαρόζης.</a:t>
            </a:r>
            <a:endParaRPr lang="el-GR" sz="20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766916" y="1273825"/>
            <a:ext cx="771524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3048086" y="2050614"/>
            <a:ext cx="4125223" cy="35414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" name="slide 2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82158" y="29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90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60654" y="840660"/>
            <a:ext cx="81883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Η παθητική φόρτωση παρατηρείται ιδιαίτερα στα δένδρα</a:t>
            </a:r>
            <a:endParaRPr lang="el-GR" sz="2400" b="1" dirty="0"/>
          </a:p>
        </p:txBody>
      </p:sp>
      <p:sp>
        <p:nvSpPr>
          <p:cNvPr id="5" name="Rectangle 4"/>
          <p:cNvSpPr/>
          <p:nvPr/>
        </p:nvSpPr>
        <p:spPr>
          <a:xfrm>
            <a:off x="1681316" y="1752604"/>
            <a:ext cx="692191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-Η 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φόρτωση του ηθμού </a:t>
            </a:r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στα είδη 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αυτά γίνεται </a:t>
            </a:r>
            <a:r>
              <a:rPr lang="el-GR" sz="2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παθητικά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μέσω της διατήρησης υψηλών συγκεντρώσεων σακχαρόζης, </a:t>
            </a:r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και σε 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ορισμένες περιπτώσεις </a:t>
            </a:r>
            <a:r>
              <a:rPr lang="el-GR" sz="2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σακχαραλκοολών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στα κύτταρα του </a:t>
            </a:r>
            <a:r>
              <a:rPr lang="el-GR" sz="2000" dirty="0" err="1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μεσόφυλλου</a:t>
            </a:r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Στηρίζεται 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στο γεγονός ότι τα επίπεδα σακχάρου είναι </a:t>
            </a:r>
            <a:r>
              <a:rPr lang="el-GR" sz="2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υψηλότερα στο μεσόφυλλο 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από </a:t>
            </a:r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ό,τι στον ηθμό 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και ως εκ τούτου διαχέονται παθητικά μέχρι τους ηθμοσωλήνες. </a:t>
            </a:r>
            <a:endParaRPr lang="el-GR" sz="2000" dirty="0" smtClean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Η 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κινητήρια δύναμη </a:t>
            </a:r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του μηχανισμού 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αυτού προέρχεται από τη δημιουργία </a:t>
            </a:r>
            <a:r>
              <a:rPr lang="el-GR" sz="2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ευνοϊκής διαβάθμισης συγκεντρώσεων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l-GR" sz="20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σακχαρόζης</a:t>
            </a:r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μεταξύ φωτοσυνθετικών και συνοδών κυττάρων.</a:t>
            </a:r>
          </a:p>
        </p:txBody>
      </p:sp>
      <p:pic>
        <p:nvPicPr>
          <p:cNvPr id="2" name="slide 2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163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500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60654" y="840660"/>
            <a:ext cx="81883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Παθητική φόρτωση εναντίον ενεργού μεταφοράς:</a:t>
            </a:r>
            <a:endParaRPr lang="el-GR" sz="2400" b="1" dirty="0"/>
          </a:p>
        </p:txBody>
      </p:sp>
      <p:sp>
        <p:nvSpPr>
          <p:cNvPr id="5" name="Rectangle 4"/>
          <p:cNvSpPr/>
          <p:nvPr/>
        </p:nvSpPr>
        <p:spPr>
          <a:xfrm>
            <a:off x="1681316" y="1752604"/>
            <a:ext cx="692191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-Η παθητική φόρτωση παρουσιάζει το </a:t>
            </a:r>
            <a:r>
              <a:rPr lang="el-GR" sz="2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πλεονέκτημα της εξοικονόμησης ενέργειας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αλλά </a:t>
            </a:r>
            <a:r>
              <a:rPr lang="el-GR" sz="20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υστερεί </a:t>
            </a:r>
            <a:r>
              <a:rPr lang="el-GR" sz="2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στην ταχύτητα μεταφοράς 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έναντι της ενεργού φόρτωσης. </a:t>
            </a:r>
            <a:endParaRPr lang="el-GR" sz="2000" dirty="0" smtClean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-Η 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ενεργός φόρτωση </a:t>
            </a:r>
            <a:r>
              <a:rPr lang="el-GR" sz="20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αυξάνει </a:t>
            </a:r>
            <a:r>
              <a:rPr lang="el-GR" sz="2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την απόδοση της μεταφοράς 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φωτοσυνθετικών προϊόντων </a:t>
            </a:r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καθώς 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μεγιστοποιεί την ποσότητα του </a:t>
            </a:r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άνθρακα και 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της ενέργειας που μεταφέρεται ανά μονάδα όγκου. </a:t>
            </a:r>
            <a:endParaRPr lang="el-GR" sz="2000" dirty="0" smtClean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-Η 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πορεία αυτή είναι ιδιαίτερα διαδεδομένη</a:t>
            </a:r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στα </a:t>
            </a:r>
            <a:r>
              <a:rPr lang="el-GR" sz="2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ποώδη </a:t>
            </a:r>
            <a:r>
              <a:rPr lang="el-GR" sz="20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φυτά</a:t>
            </a:r>
            <a:endParaRPr lang="el-GR" sz="2000" b="1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slide 2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23275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66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60654" y="840660"/>
            <a:ext cx="81883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Παθητική φόρτωση εναντίον ενεργού μεταφοράς:</a:t>
            </a:r>
            <a:endParaRPr lang="el-GR" sz="2400" b="1" dirty="0"/>
          </a:p>
        </p:txBody>
      </p:sp>
      <p:sp>
        <p:nvSpPr>
          <p:cNvPr id="5" name="Rectangle 4"/>
          <p:cNvSpPr/>
          <p:nvPr/>
        </p:nvSpPr>
        <p:spPr>
          <a:xfrm>
            <a:off x="1681316" y="1752604"/>
            <a:ext cx="692191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-Στα </a:t>
            </a:r>
            <a:r>
              <a:rPr lang="el-GR" sz="2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ποώδη </a:t>
            </a:r>
            <a:r>
              <a:rPr lang="el-GR" sz="20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φυτά</a:t>
            </a:r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el-GR" sz="20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η ανάπτυξη είναι </a:t>
            </a:r>
            <a:r>
              <a:rPr lang="el-GR" sz="2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ταχεία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και η παραγωγή των </a:t>
            </a:r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φύλλων </a:t>
            </a:r>
            <a:r>
              <a:rPr lang="el-GR" sz="20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συνεχής</a:t>
            </a:r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(προοδευτική παραγωγή νέων φύλλων καθ’ όλη τη διάρκεια του βιολογικού κύκλου</a:t>
            </a:r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).</a:t>
            </a:r>
          </a:p>
          <a:p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-Στα </a:t>
            </a:r>
            <a:r>
              <a:rPr lang="el-GR" sz="20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δένδρα</a:t>
            </a:r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η παραγωγή των φύλλων συμβαίνει </a:t>
            </a:r>
            <a:r>
              <a:rPr lang="el-GR" sz="2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κατά κύματα 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και το μεγαλύτερο μέρος</a:t>
            </a:r>
          </a:p>
          <a:p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των σακχάρων που χρησιμοποιούνται για τη παραγωγή της νέας βιομάζας </a:t>
            </a:r>
            <a:r>
              <a:rPr lang="el-GR" sz="2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προέρχεται από</a:t>
            </a:r>
          </a:p>
          <a:p>
            <a:r>
              <a:rPr lang="el-GR" sz="2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αποθηκευτικούς ιστούς 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(π.χ. το φλοιώδες παρέγχυμα του κορμού). </a:t>
            </a:r>
            <a:endParaRPr lang="el-GR" sz="2000" dirty="0" smtClean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Συνεπώς η ταχύτερη μεταφορά 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της ενεργού φόρτωσης δεν φαίνεται να προσδίδει </a:t>
            </a:r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ανάλογα </a:t>
            </a:r>
            <a:r>
              <a:rPr lang="el-GR" sz="20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ανταγωνιστικά </a:t>
            </a:r>
            <a:r>
              <a:rPr lang="el-GR" sz="2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πλεονεκτήματα 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στα δένδρα, τα οποία ούτως η άλλως παρουσιάζουν </a:t>
            </a:r>
            <a:r>
              <a:rPr lang="el-GR" sz="20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χαμηλότερους ρυθμούς </a:t>
            </a:r>
            <a:r>
              <a:rPr lang="el-GR" sz="2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ανάπτυξης 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έναντι των ποωδών. </a:t>
            </a:r>
          </a:p>
        </p:txBody>
      </p:sp>
      <p:pic>
        <p:nvPicPr>
          <p:cNvPr id="2" name="slide 2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93432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288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85800" y="1692275"/>
            <a:ext cx="7772400" cy="17367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Ενότητα </a:t>
            </a:r>
            <a:r>
              <a:rPr lang="el-GR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Γ: </a:t>
            </a:r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Η πρόσληψη, μεταφορά και αφομοίωση των θρεπτικών στοιχείων </a:t>
            </a:r>
            <a:endParaRPr lang="el-GR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81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60654" y="840660"/>
            <a:ext cx="81883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Κατανομή των φωτοσυνθετικών προϊόντων</a:t>
            </a:r>
            <a:endParaRPr lang="el-GR" sz="2400" b="1" dirty="0"/>
          </a:p>
        </p:txBody>
      </p:sp>
      <p:sp>
        <p:nvSpPr>
          <p:cNvPr id="5" name="Rectangle 4"/>
          <p:cNvSpPr/>
          <p:nvPr/>
        </p:nvSpPr>
        <p:spPr>
          <a:xfrm>
            <a:off x="1681316" y="1752604"/>
            <a:ext cx="692191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-Η κατανομή των φωτοσυνθετικών προϊόντων βασίζεται στον </a:t>
            </a:r>
            <a:r>
              <a:rPr lang="el-GR" sz="20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ανταγωνισμό</a:t>
            </a:r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μεταξύ των διαφορετικών </a:t>
            </a:r>
            <a:r>
              <a:rPr lang="el-GR" sz="2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αποδεκτών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Συνεπώς, το μεγάλο μέγεθος και ταχύτητα αύξησης ενός αποδέκτη</a:t>
            </a:r>
          </a:p>
          <a:p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αυξάνουν τις </a:t>
            </a:r>
            <a:r>
              <a:rPr lang="el-GR" sz="2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απαιτήσεις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του σε σάκχαρα έναντι των υπολοίπων. </a:t>
            </a:r>
            <a:endParaRPr lang="el-GR" sz="2000" dirty="0" smtClean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Επίσης 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το είδος και οι </a:t>
            </a:r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απαιτήσεις 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των αποδεκτών μεταβάλλονται </a:t>
            </a:r>
            <a:r>
              <a:rPr lang="el-GR" sz="2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κατά τη διάρκεια του βιολογικού κύκλου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των φυτών.</a:t>
            </a:r>
          </a:p>
          <a:p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-Από 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την άλλη πλευρά οι πηγές (δηλ. τα φωτοσυνθετικώς ενεργά φύλλα) </a:t>
            </a:r>
            <a:r>
              <a:rPr lang="el-GR" sz="2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κατανέμουν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τα </a:t>
            </a:r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φωτοσυνθετικά 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προϊόντα ανάλογα με τις </a:t>
            </a:r>
            <a:r>
              <a:rPr lang="el-GR" sz="2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απαιτήσεις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και την </a:t>
            </a:r>
            <a:r>
              <a:rPr lang="el-GR" sz="2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απόσταση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l-GR" sz="2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από τον αποδέκτη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pic>
        <p:nvPicPr>
          <p:cNvPr id="2" name="slide 2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1532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877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6_tomato_new_translocation_FINAL"/>
          <p:cNvPicPr>
            <a:picLocks noGrp="1" noChangeAspect="1"/>
          </p:cNvPicPr>
          <p:nvPr isPhoto="1"/>
        </p:nvPicPr>
        <p:blipFill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177"/>
          <a:stretch/>
        </p:blipFill>
        <p:spPr>
          <a:xfrm>
            <a:off x="506370" y="1519085"/>
            <a:ext cx="8212490" cy="4262286"/>
          </a:xfrm>
          <a:prstGeom prst="rect">
            <a:avLst/>
          </a:prstGeom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660654" y="294972"/>
            <a:ext cx="79376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</a:rPr>
              <a:t>Η διακίνηση των φωτοσυνθετικών προϊόντων σε τρία στάδια ανάπτυξης της </a:t>
            </a:r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τοματιάς </a:t>
            </a:r>
            <a:endParaRPr lang="el-GR" sz="20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766916" y="990042"/>
            <a:ext cx="771524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slide 2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82158" y="393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20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_tomato_new_translocation_FINAL"/>
          <p:cNvPicPr>
            <a:picLocks noGrp="1" noChangeAspect="1"/>
          </p:cNvPicPr>
          <p:nvPr isPhoto="1"/>
        </p:nvPicPr>
        <p:blipFill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06"/>
          <a:stretch/>
        </p:blipFill>
        <p:spPr>
          <a:xfrm>
            <a:off x="1099180" y="560439"/>
            <a:ext cx="6945642" cy="6137508"/>
          </a:xfrm>
          <a:prstGeom prst="rect">
            <a:avLst/>
          </a:prstGeom>
        </p:spPr>
      </p:pic>
      <p:pic>
        <p:nvPicPr>
          <p:cNvPr id="3" name="Picture 2" descr="6_tomato_new_translocation_FINAL"/>
          <p:cNvPicPr>
            <a:picLocks noGrp="1" noChangeAspect="1"/>
          </p:cNvPicPr>
          <p:nvPr isPhoto="1"/>
        </p:nvPicPr>
        <p:blipFill rotWithShape="1"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177"/>
          <a:stretch/>
        </p:blipFill>
        <p:spPr>
          <a:xfrm>
            <a:off x="137657" y="4807975"/>
            <a:ext cx="3694201" cy="19172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slide 2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85645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554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60654" y="840660"/>
            <a:ext cx="81883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Ο ηθμός </a:t>
            </a:r>
            <a:r>
              <a:rPr lang="el-GR" sz="2400" b="1" dirty="0">
                <a:solidFill>
                  <a:srgbClr val="000000"/>
                </a:solidFill>
                <a:latin typeface="Verdana" panose="020B0604030504040204" pitchFamily="34" charset="0"/>
              </a:rPr>
              <a:t>αποτελεί τον κύριο ιστό μεταφοράς των φωτοσυνθετικών </a:t>
            </a:r>
            <a:r>
              <a:rPr lang="el-GR" sz="24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προϊόντων από </a:t>
            </a:r>
            <a:r>
              <a:rPr lang="el-GR" sz="2400" b="1" dirty="0">
                <a:solidFill>
                  <a:srgbClr val="000000"/>
                </a:solidFill>
                <a:latin typeface="Verdana" panose="020B0604030504040204" pitchFamily="34" charset="0"/>
              </a:rPr>
              <a:t>τις πηγές στους αποδέκτες</a:t>
            </a:r>
            <a:endParaRPr lang="el-GR" sz="2400" b="1" dirty="0"/>
          </a:p>
        </p:txBody>
      </p:sp>
      <p:sp>
        <p:nvSpPr>
          <p:cNvPr id="5" name="Rectangle 4"/>
          <p:cNvSpPr/>
          <p:nvPr/>
        </p:nvSpPr>
        <p:spPr>
          <a:xfrm>
            <a:off x="1681316" y="2241338"/>
            <a:ext cx="692191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-Τα </a:t>
            </a:r>
            <a:r>
              <a:rPr lang="el-GR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προϊόντα </a:t>
            </a:r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της φωτοσύνθεσης 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θα πρέπει να μεταφερθούν από τα φύλλα προς τα υπόλοιπα </a:t>
            </a:r>
            <a:r>
              <a:rPr lang="el-G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l-GR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ετερότροφα</a:t>
            </a:r>
            <a:r>
              <a:rPr lang="el-G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όργανα, όπως είναι η ρίζα</a:t>
            </a:r>
            <a:r>
              <a:rPr lang="el-G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r>
              <a:rPr lang="el-G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-Η μεταφορά των προϊόντων της φωτοσύνθεσης </a:t>
            </a:r>
            <a:r>
              <a:rPr lang="el-GR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δεν μπορεί να γίνει μέσω των αγγείων του ξύλου </a:t>
            </a:r>
            <a:r>
              <a:rPr lang="el-G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και του διαπνευστικού ρεύματος.</a:t>
            </a:r>
          </a:p>
          <a:p>
            <a:r>
              <a:rPr lang="el-G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Οι ηθμαγγειώδεις 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δεσμίδες, εκτός των αγγείων του </a:t>
            </a:r>
            <a:r>
              <a:rPr lang="el-G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ξύλου, 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περιλαμβάνουν και έναν δεύτερο</a:t>
            </a:r>
          </a:p>
          <a:p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ιστό μεταφοράς, τον </a:t>
            </a:r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ηθμό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Μέσω του ηθμού μεταφέρονται τα φωτοσυνθετικά προϊόντα από τις</a:t>
            </a:r>
          </a:p>
          <a:p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πηγές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προς τους </a:t>
            </a:r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αποδέκτες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el-GR" sz="2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slide 2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35975" y="307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83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1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60654" y="840660"/>
            <a:ext cx="81883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Ο ηθμός </a:t>
            </a:r>
            <a:r>
              <a:rPr lang="el-GR" sz="2400" b="1" dirty="0">
                <a:solidFill>
                  <a:srgbClr val="000000"/>
                </a:solidFill>
                <a:latin typeface="Verdana" panose="020B0604030504040204" pitchFamily="34" charset="0"/>
              </a:rPr>
              <a:t>αποτελεί τον κύριο ιστό μεταφοράς των φωτοσυνθετικών </a:t>
            </a:r>
            <a:r>
              <a:rPr lang="el-GR" sz="24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προϊόντων από </a:t>
            </a:r>
            <a:r>
              <a:rPr lang="el-GR" sz="2400" b="1" dirty="0">
                <a:solidFill>
                  <a:srgbClr val="000000"/>
                </a:solidFill>
                <a:latin typeface="Verdana" panose="020B0604030504040204" pitchFamily="34" charset="0"/>
              </a:rPr>
              <a:t>τις πηγές στους αποδέκτες</a:t>
            </a:r>
            <a:endParaRPr lang="el-GR" sz="2400" b="1" dirty="0"/>
          </a:p>
        </p:txBody>
      </p:sp>
      <p:sp>
        <p:nvSpPr>
          <p:cNvPr id="5" name="Rectangle 4"/>
          <p:cNvSpPr/>
          <p:nvPr/>
        </p:nvSpPr>
        <p:spPr>
          <a:xfrm>
            <a:off x="1681316" y="2241338"/>
            <a:ext cx="692191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-Η αδυναμία μεταφοράς των φωτοσυνθετικών προϊόντων μέσω του διαπνευστικού ρεύματος οφείλεται:</a:t>
            </a:r>
          </a:p>
          <a:p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 Στο γεγονός ότι τα αναπτυσσόμενα όργανα που έχουν ανάγκη τροφοδοσίας με υδατάνθρακες συνήθως δεν διαπνέουν.</a:t>
            </a:r>
          </a:p>
          <a:p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Συχνά, η μεταφορά είναι αντίθετη με τη φορά κίνησης του διαπνευστικού ρεύματος.</a:t>
            </a:r>
          </a:p>
          <a:p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 Η μεταφορά πραγματοποιείται και κατά τη διάρκεια της νύχτας.</a:t>
            </a:r>
          </a:p>
          <a:p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 Η φορά της μεταφοράς χρειάζεται να αλλάζει κατά τη διάρκεια του βιολογικού κύκλου του φυτού.</a:t>
            </a:r>
            <a:endParaRPr lang="el-GR" sz="2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slide 2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8675" y="307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73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60654" y="840660"/>
            <a:ext cx="81883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Οι πηγές περιλαμβάνουν:</a:t>
            </a:r>
            <a:endParaRPr lang="el-GR" sz="2400" b="1" dirty="0"/>
          </a:p>
        </p:txBody>
      </p:sp>
      <p:sp>
        <p:nvSpPr>
          <p:cNvPr id="5" name="Rectangle 4"/>
          <p:cNvSpPr/>
          <p:nvPr/>
        </p:nvSpPr>
        <p:spPr>
          <a:xfrm>
            <a:off x="1681316" y="1563416"/>
            <a:ext cx="692191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 </a:t>
            </a:r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Τα φωτοσυνθετικά όργανα 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(κυρίως τα φύλλα)</a:t>
            </a:r>
          </a:p>
          <a:p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που παράγουν και εξάγουν φωτοσυνθετικά προϊόντα 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και </a:t>
            </a:r>
            <a:endParaRPr lang="el-GR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l-G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Τα όργανα στα οποία έχουν </a:t>
            </a:r>
            <a:r>
              <a:rPr lang="el-GR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αποθηκευτεί </a:t>
            </a:r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τα φωτοσυνθετικά προϊόντα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τα οποία στη συνέχεια τα εξάγουν (π.χ. βλαστός, </a:t>
            </a:r>
            <a:r>
              <a:rPr lang="el-G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ριζώματα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κ.α.).</a:t>
            </a:r>
            <a:endParaRPr lang="el-GR" sz="2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slide 2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10575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9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60654" y="840660"/>
            <a:ext cx="81883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Οι αποδέκτες περιλαμβάνουν:</a:t>
            </a:r>
            <a:endParaRPr lang="el-GR" sz="2400" b="1" dirty="0"/>
          </a:p>
        </p:txBody>
      </p:sp>
      <p:sp>
        <p:nvSpPr>
          <p:cNvPr id="5" name="Rectangle 4"/>
          <p:cNvSpPr/>
          <p:nvPr/>
        </p:nvSpPr>
        <p:spPr>
          <a:xfrm>
            <a:off x="1681316" y="1563416"/>
            <a:ext cx="692191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-όργανα τα οποία δεν μπορούν να καλύψουν τις ανάγκες τους από </a:t>
            </a:r>
            <a:r>
              <a:rPr lang="el-G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δικούς 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τους πόρους, και τις οποίες αναγκαστικά καλύπτουν με εισαγωγή των </a:t>
            </a:r>
            <a:r>
              <a:rPr lang="el-G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φωτοσυνθετικών προϊόντων 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από τις πηγές (χαρακτηριστικά παραδείγματα είναι οι </a:t>
            </a:r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ρίζες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τα </a:t>
            </a:r>
            <a:r>
              <a:rPr lang="el-GR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αναπαραγωγικά όργανα 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(άνθη, καρποί και </a:t>
            </a:r>
            <a:r>
              <a:rPr lang="el-G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σπέρματα) 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αλλά και τα </a:t>
            </a:r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φύλλα 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στα αρχικά στάδια ανάπτυξής </a:t>
            </a:r>
            <a:r>
              <a:rPr lang="el-G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τους.</a:t>
            </a:r>
            <a:endParaRPr lang="el-GR" sz="2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slide 20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4400" y="15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962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ylem_phloem_osmosis_osmometer - Mod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976" y="1028069"/>
            <a:ext cx="4877230" cy="579233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60654" y="294972"/>
            <a:ext cx="79376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</a:rPr>
              <a:t>Η προσομοίωση της λειτουργίας του ηθμού με τη λειτουργία του </a:t>
            </a:r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οσμώμετρου </a:t>
            </a:r>
            <a:endParaRPr lang="el-GR" sz="20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766916" y="990042"/>
            <a:ext cx="771524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4044" y="1179955"/>
            <a:ext cx="2764256" cy="3076737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4" name="slide 20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82158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60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9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ylem_phloem_loading_unloading"/>
          <p:cNvPicPr>
            <a:picLocks noGrp="1" noChangeAspect="1"/>
          </p:cNvPicPr>
          <p:nvPr isPhoto="1"/>
        </p:nvPicPr>
        <p:blipFill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24"/>
          <a:stretch/>
        </p:blipFill>
        <p:spPr>
          <a:xfrm>
            <a:off x="2464999" y="1064172"/>
            <a:ext cx="4214002" cy="565825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60654" y="294972"/>
            <a:ext cx="79376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</a:rPr>
              <a:t>Η φόρτωση, η μεταφορά και η εκφόρτωση σακχαρόζης μέσω του </a:t>
            </a:r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ηθμού</a:t>
            </a:r>
            <a:endParaRPr lang="el-GR" sz="20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766916" y="990042"/>
            <a:ext cx="771524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slide 20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82158" y="820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863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8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60654" y="840660"/>
            <a:ext cx="81883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Η αρχή λειτουργίας των ηθμοσωλήνων</a:t>
            </a:r>
            <a:endParaRPr lang="el-GR" sz="2400" b="1" dirty="0"/>
          </a:p>
        </p:txBody>
      </p:sp>
      <p:sp>
        <p:nvSpPr>
          <p:cNvPr id="5" name="Rectangle 4"/>
          <p:cNvSpPr/>
          <p:nvPr/>
        </p:nvSpPr>
        <p:spPr>
          <a:xfrm>
            <a:off x="1681316" y="1563416"/>
            <a:ext cx="692191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-Η 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σακχαρόζη μεταφέρεται </a:t>
            </a:r>
            <a:r>
              <a:rPr lang="el-G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τελικά στους ηθμοσωλήνες 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ενεργητικά ή παθητικά, με αποτέλεσμα την </a:t>
            </a:r>
            <a:r>
              <a:rPr lang="el-GR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αύξηση της </a:t>
            </a:r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συγκέντρωσης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της σακχαρόζης στους ηθμοσωλήνες. </a:t>
            </a:r>
            <a:endParaRPr lang="el-GR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  <a:r>
              <a:rPr lang="el-G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Εξαιτίας 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της </a:t>
            </a:r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μείωσης του δυναμικού του νερού 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που επέρχεται με την αύξηση της </a:t>
            </a:r>
            <a:r>
              <a:rPr lang="el-G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συγκέντρωσης 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της σακχαρόζης, </a:t>
            </a:r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εισέρχεται νερό 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στους ηθμοσωλήνες από τα πλησιέστερα </a:t>
            </a:r>
            <a:r>
              <a:rPr lang="el-G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αγγεία του 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ξύλου </a:t>
            </a:r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αυξάνοντας την υδροστατική πίεση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των ηθμοσωλήνων</a:t>
            </a:r>
            <a:r>
              <a:rPr lang="el-G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-Η αύξηση της </a:t>
            </a:r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προκαλεί </a:t>
            </a:r>
            <a:r>
              <a:rPr lang="el-GR" sz="20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μετακίνηση </a:t>
            </a:r>
            <a:r>
              <a:rPr lang="el-GR" sz="2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του διαλύματος 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των ηθμοσωλήνων προς τους αποδέκτες</a:t>
            </a:r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pic>
        <p:nvPicPr>
          <p:cNvPr id="2" name="slide 2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55332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73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3743</TotalTime>
  <Words>967</Words>
  <Application>Microsoft Office PowerPoint</Application>
  <PresentationFormat>On-screen Show (4:3)</PresentationFormat>
  <Paragraphs>69</Paragraphs>
  <Slides>22</Slides>
  <Notes>2</Notes>
  <HiddenSlides>0</HiddenSlides>
  <MMClips>20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Georgios Liakopoulos</dc:creator>
  <cp:lastModifiedBy>Georgios Liakopoulos</cp:lastModifiedBy>
  <cp:revision>108</cp:revision>
  <dcterms:created xsi:type="dcterms:W3CDTF">2018-04-15T12:48:54Z</dcterms:created>
  <dcterms:modified xsi:type="dcterms:W3CDTF">2020-04-04T10:57:47Z</dcterms:modified>
</cp:coreProperties>
</file>