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287" r:id="rId4"/>
    <p:sldId id="289" r:id="rId5"/>
    <p:sldId id="316" r:id="rId6"/>
    <p:sldId id="258" r:id="rId7"/>
    <p:sldId id="259" r:id="rId8"/>
    <p:sldId id="260" r:id="rId9"/>
    <p:sldId id="261" r:id="rId10"/>
    <p:sldId id="262" r:id="rId11"/>
    <p:sldId id="263" r:id="rId12"/>
    <p:sldId id="264" r:id="rId13"/>
    <p:sldId id="265" r:id="rId14"/>
    <p:sldId id="308" r:id="rId15"/>
    <p:sldId id="266" r:id="rId16"/>
    <p:sldId id="310" r:id="rId17"/>
    <p:sldId id="267" r:id="rId18"/>
    <p:sldId id="312" r:id="rId19"/>
    <p:sldId id="313" r:id="rId20"/>
    <p:sldId id="314" r:id="rId21"/>
    <p:sldId id="315" r:id="rId22"/>
    <p:sldId id="268" r:id="rId23"/>
    <p:sldId id="272" r:id="rId24"/>
    <p:sldId id="269" r:id="rId25"/>
    <p:sldId id="270" r:id="rId26"/>
    <p:sldId id="273" r:id="rId27"/>
    <p:sldId id="271" r:id="rId28"/>
    <p:sldId id="274" r:id="rId29"/>
    <p:sldId id="275" r:id="rId30"/>
    <p:sldId id="276" r:id="rId31"/>
    <p:sldId id="277" r:id="rId32"/>
    <p:sldId id="278" r:id="rId33"/>
    <p:sldId id="279" r:id="rId34"/>
    <p:sldId id="280" r:id="rId35"/>
    <p:sldId id="281" r:id="rId36"/>
    <p:sldId id="282" r:id="rId37"/>
    <p:sldId id="305" r:id="rId38"/>
    <p:sldId id="306" r:id="rId39"/>
    <p:sldId id="283" r:id="rId40"/>
    <p:sldId id="284" r:id="rId41"/>
    <p:sldId id="288" r:id="rId42"/>
    <p:sldId id="285" r:id="rId43"/>
    <p:sldId id="290" r:id="rId44"/>
    <p:sldId id="286" r:id="rId45"/>
    <p:sldId id="291" r:id="rId46"/>
    <p:sldId id="292" r:id="rId47"/>
    <p:sldId id="293" r:id="rId48"/>
    <p:sldId id="304" r:id="rId49"/>
    <p:sldId id="324" r:id="rId50"/>
    <p:sldId id="317" r:id="rId51"/>
    <p:sldId id="318" r:id="rId52"/>
    <p:sldId id="319" r:id="rId53"/>
    <p:sldId id="320" r:id="rId54"/>
    <p:sldId id="321" r:id="rId55"/>
    <p:sldId id="322" r:id="rId56"/>
    <p:sldId id="323" r:id="rId57"/>
    <p:sldId id="325" r:id="rId58"/>
    <p:sldId id="326" r:id="rId59"/>
    <p:sldId id="327" r:id="rId6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Φωτεινό στυλ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8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akis\Documents\trade%20policy%20of%20EU\&#916;&#953;&#940;&#955;&#949;&#958;&#951;%20241116\&#928;&#943;&#957;&#945;&#954;&#949;&#962;%20&#954;&#945;&#953;%20&#947;&#961;&#945;&#966;&#942;&#956;&#945;&#964;&#945;\Ch06_Economy_and_finance_EU_world16_V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Sakis\Documents\trade%20policy%20of%20EU\&#916;&#953;&#940;&#955;&#949;&#958;&#951;%20241116\&#928;&#943;&#957;&#945;&#954;&#949;&#962;%20&#954;&#945;&#953;%20&#947;&#961;&#945;&#966;&#942;&#956;&#945;&#964;&#945;\Graph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Sakis\Documents\trade%20policy%20of%20EU\&#916;&#953;&#940;&#955;&#949;&#958;&#951;%20241116\&#928;&#943;&#957;&#945;&#954;&#949;&#962;%20&#954;&#945;&#953;%20&#947;&#961;&#945;&#966;&#942;&#956;&#945;&#964;&#945;\Graph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Sakis\Desktop\Trade%20Policy%20of%20EU%202014\tariff%20profiles%202013%20selected%20countrie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Sakis\Desktop\Trade%20Policy%20of%20EU%202014\tariff%20profiles%202013%20selected%20countri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akis\Documents\trade%20policy%20of%20EU\&#916;&#953;&#940;&#955;&#949;&#958;&#951;%20241116\&#928;&#943;&#957;&#945;&#954;&#949;&#962;%20&#954;&#945;&#953;%20&#947;&#961;&#945;&#966;&#942;&#956;&#945;&#964;&#945;\Ch06_Economy_and_finance_EU_world16_V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akis\Documents\trade%20policy%20of%20EU\&#916;&#953;&#940;&#955;&#949;&#958;&#951;%20241116\&#928;&#943;&#957;&#945;&#954;&#949;&#962;%20&#954;&#945;&#953;%20&#947;&#961;&#945;&#966;&#942;&#956;&#945;&#964;&#945;\Graph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akis\Documents\trade%20policy%20of%20EU\&#916;&#953;&#940;&#955;&#949;&#958;&#951;%20241116\&#928;&#943;&#957;&#945;&#954;&#949;&#962;%20&#954;&#945;&#953;%20&#947;&#961;&#945;&#966;&#942;&#956;&#945;&#964;&#945;\Ch07_International_trade_EU_world1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akis\Documents\trade%20policy%20of%20EU\&#916;&#953;&#940;&#955;&#949;&#958;&#951;%20241116\&#928;&#943;&#957;&#945;&#954;&#949;&#962;%20&#954;&#945;&#953;%20&#947;&#961;&#945;&#966;&#942;&#956;&#945;&#964;&#945;\Ch07_International_trade_EU_world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akis\Desktop\The_EU_in_the_world_2014_Ch_07_International_trad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akis\Documents\trade%20policy%20of%20EU\&#916;&#953;&#940;&#955;&#949;&#958;&#951;%20241116\&#928;&#943;&#957;&#945;&#954;&#949;&#962;%20&#954;&#945;&#953;%20&#947;&#961;&#945;&#966;&#942;&#956;&#945;&#964;&#945;\Ch07_International_trade_EU_world16.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Sakis\Documents\trade%20policy%20of%20EU\&#916;&#953;&#940;&#955;&#949;&#958;&#951;%20241116\&#928;&#943;&#957;&#945;&#954;&#949;&#962;%20&#954;&#945;&#953;%20&#947;&#961;&#945;&#966;&#942;&#956;&#945;&#964;&#945;\Ch07_International_trade_EU_world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a:pPr>
            <a:r>
              <a:rPr lang="en-GB" sz="1600" b="1" dirty="0"/>
              <a:t>2004</a:t>
            </a:r>
          </a:p>
        </c:rich>
      </c:tx>
      <c:layout>
        <c:manualLayout>
          <c:xMode val="edge"/>
          <c:yMode val="edge"/>
          <c:x val="0.44131224932918545"/>
          <c:y val="0.11715224467103721"/>
        </c:manualLayout>
      </c:layout>
      <c:overlay val="0"/>
    </c:title>
    <c:autoTitleDeleted val="0"/>
    <c:plotArea>
      <c:layout>
        <c:manualLayout>
          <c:layoutTarget val="inner"/>
          <c:xMode val="edge"/>
          <c:yMode val="edge"/>
          <c:x val="0.24328390766512067"/>
          <c:y val="0.22811089087104969"/>
          <c:w val="0.53134277667329455"/>
          <c:h val="0.52976296663363054"/>
        </c:manualLayout>
      </c:layout>
      <c:pieChart>
        <c:varyColors val="1"/>
        <c:ser>
          <c:idx val="0"/>
          <c:order val="0"/>
          <c:tx>
            <c:strRef>
              <c:f>'Figure 1'!$C$54</c:f>
              <c:strCache>
                <c:ptCount val="1"/>
                <c:pt idx="0">
                  <c:v>USD million</c:v>
                </c:pt>
              </c:strCache>
            </c:strRef>
          </c:tx>
          <c:spPr>
            <a:ln w="25400">
              <a:noFill/>
            </a:ln>
          </c:spPr>
          <c:dPt>
            <c:idx val="0"/>
            <c:bubble3D val="0"/>
            <c:spPr>
              <a:solidFill>
                <a:srgbClr val="286EB4">
                  <a:lumMod val="100000"/>
                </a:srgbClr>
              </a:solidFill>
              <a:ln w="25400">
                <a:noFill/>
              </a:ln>
            </c:spPr>
          </c:dPt>
          <c:dPt>
            <c:idx val="1"/>
            <c:bubble3D val="0"/>
            <c:spPr>
              <a:solidFill>
                <a:srgbClr val="286EB4">
                  <a:lumMod val="60000"/>
                  <a:lumOff val="40000"/>
                </a:srgbClr>
              </a:solidFill>
              <a:ln w="25400">
                <a:noFill/>
              </a:ln>
            </c:spPr>
          </c:dPt>
          <c:dPt>
            <c:idx val="2"/>
            <c:bubble3D val="0"/>
            <c:spPr>
              <a:solidFill>
                <a:schemeClr val="accent1">
                  <a:lumMod val="40000"/>
                  <a:lumOff val="60000"/>
                </a:schemeClr>
              </a:solidFill>
              <a:ln w="25400">
                <a:noFill/>
              </a:ln>
            </c:spPr>
          </c:dPt>
          <c:dPt>
            <c:idx val="3"/>
            <c:bubble3D val="0"/>
            <c:spPr>
              <a:solidFill>
                <a:srgbClr val="F06423">
                  <a:lumMod val="100000"/>
                </a:srgbClr>
              </a:solidFill>
              <a:ln w="25400">
                <a:noFill/>
              </a:ln>
            </c:spPr>
          </c:dPt>
          <c:dPt>
            <c:idx val="4"/>
            <c:bubble3D val="0"/>
            <c:spPr>
              <a:solidFill>
                <a:srgbClr val="F6A27B"/>
              </a:solidFill>
              <a:ln w="25400">
                <a:noFill/>
              </a:ln>
            </c:spPr>
          </c:dPt>
          <c:dPt>
            <c:idx val="5"/>
            <c:bubble3D val="0"/>
            <c:spPr>
              <a:solidFill>
                <a:srgbClr val="F06423">
                  <a:lumMod val="40000"/>
                  <a:lumOff val="60000"/>
                </a:srgbClr>
              </a:solidFill>
              <a:ln w="25400">
                <a:noFill/>
              </a:ln>
            </c:spPr>
          </c:dPt>
          <c:dPt>
            <c:idx val="6"/>
            <c:bubble3D val="0"/>
            <c:spPr>
              <a:solidFill>
                <a:srgbClr val="5FB441">
                  <a:lumMod val="100000"/>
                </a:srgbClr>
              </a:solidFill>
              <a:ln w="25400">
                <a:noFill/>
              </a:ln>
            </c:spPr>
          </c:dPt>
          <c:dPt>
            <c:idx val="7"/>
            <c:bubble3D val="0"/>
            <c:spPr>
              <a:solidFill>
                <a:srgbClr val="5FB441">
                  <a:lumMod val="60000"/>
                  <a:lumOff val="40000"/>
                </a:srgbClr>
              </a:solidFill>
              <a:ln w="25400">
                <a:noFill/>
              </a:ln>
            </c:spPr>
          </c:dPt>
          <c:dLbls>
            <c:dLbl>
              <c:idx val="0"/>
              <c:layout/>
              <c:tx>
                <c:rich>
                  <a:bodyPr/>
                  <a:lstStyle/>
                  <a:p>
                    <a:r>
                      <a:rPr lang="el-GR" sz="1200"/>
                      <a:t>Ε</a:t>
                    </a:r>
                    <a:r>
                      <a:rPr lang="el-GR"/>
                      <a:t>Ε</a:t>
                    </a:r>
                    <a:r>
                      <a:rPr lang="en-GB"/>
                      <a:t>-28
31,4 %</a:t>
                    </a:r>
                  </a:p>
                </c:rich>
              </c:tx>
              <c:dLblPos val="outEnd"/>
              <c:showLegendKey val="0"/>
              <c:showVal val="0"/>
              <c:showCatName val="1"/>
              <c:showSerName val="0"/>
              <c:showPercent val="1"/>
              <c:showBubbleSize val="0"/>
            </c:dLbl>
            <c:dLbl>
              <c:idx val="1"/>
              <c:layout/>
              <c:tx>
                <c:rich>
                  <a:bodyPr/>
                  <a:lstStyle/>
                  <a:p>
                    <a:r>
                      <a:rPr lang="el-GR" sz="1200"/>
                      <a:t>Η</a:t>
                    </a:r>
                    <a:r>
                      <a:rPr lang="el-GR"/>
                      <a:t>ΠΑ</a:t>
                    </a:r>
                    <a:r>
                      <a:rPr lang="en-US"/>
                      <a:t>
28,1 %</a:t>
                    </a:r>
                  </a:p>
                </c:rich>
              </c:tx>
              <c:dLblPos val="outEnd"/>
              <c:showLegendKey val="0"/>
              <c:showVal val="0"/>
              <c:showCatName val="1"/>
              <c:showSerName val="0"/>
              <c:showPercent val="1"/>
              <c:showBubbleSize val="0"/>
            </c:dLbl>
            <c:dLbl>
              <c:idx val="2"/>
              <c:layout>
                <c:manualLayout>
                  <c:x val="1.2195963479057034E-2"/>
                  <c:y val="0"/>
                </c:manualLayout>
              </c:layout>
              <c:tx>
                <c:rich>
                  <a:bodyPr/>
                  <a:lstStyle/>
                  <a:p>
                    <a:r>
                      <a:rPr lang="el-GR" sz="1200"/>
                      <a:t>Ι</a:t>
                    </a:r>
                    <a:r>
                      <a:rPr lang="el-GR"/>
                      <a:t>απωνία</a:t>
                    </a:r>
                    <a:r>
                      <a:rPr lang="en-US"/>
                      <a:t>
10,7 %</a:t>
                    </a:r>
                  </a:p>
                </c:rich>
              </c:tx>
              <c:dLblPos val="bestFit"/>
              <c:showLegendKey val="0"/>
              <c:showVal val="0"/>
              <c:showCatName val="1"/>
              <c:showSerName val="0"/>
              <c:showPercent val="1"/>
              <c:showBubbleSize val="0"/>
            </c:dLbl>
            <c:dLbl>
              <c:idx val="3"/>
              <c:layout>
                <c:manualLayout>
                  <c:x val="6.9165562182460843E-3"/>
                  <c:y val="2.7352163858605984E-2"/>
                </c:manualLayout>
              </c:layout>
              <c:tx>
                <c:rich>
                  <a:bodyPr/>
                  <a:lstStyle/>
                  <a:p>
                    <a:r>
                      <a:rPr lang="el-GR" sz="1200"/>
                      <a:t>Κ</a:t>
                    </a:r>
                    <a:r>
                      <a:rPr lang="el-GR"/>
                      <a:t>ίνα</a:t>
                    </a:r>
                    <a:r>
                      <a:rPr lang="en-US"/>
                      <a:t>
4,5 %</a:t>
                    </a:r>
                  </a:p>
                </c:rich>
              </c:tx>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2.6449738568753756E-4"/>
                  <c:y val="1.5078366349144195E-2"/>
                </c:manualLayout>
              </c:layout>
              <c:tx>
                <c:rich>
                  <a:bodyPr/>
                  <a:lstStyle/>
                  <a:p>
                    <a:r>
                      <a:rPr lang="el-GR" sz="1200"/>
                      <a:t>Κ</a:t>
                    </a:r>
                    <a:r>
                      <a:rPr lang="el-GR"/>
                      <a:t>αναδάς</a:t>
                    </a:r>
                    <a:r>
                      <a:rPr lang="en-US"/>
                      <a:t>
2,3 %</a:t>
                    </a:r>
                  </a:p>
                </c:rich>
              </c:tx>
              <c:dLblPos val="bestFi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3.2200636083287645E-3"/>
                  <c:y val="-2.6808305440517474E-2"/>
                </c:manualLayout>
              </c:layout>
              <c:tx>
                <c:rich>
                  <a:bodyPr/>
                  <a:lstStyle/>
                  <a:p>
                    <a:r>
                      <a:rPr lang="el-GR" sz="1200"/>
                      <a:t>Μ</a:t>
                    </a:r>
                    <a:r>
                      <a:rPr lang="el-GR"/>
                      <a:t>εξικό</a:t>
                    </a:r>
                    <a:r>
                      <a:rPr lang="en-US"/>
                      <a:t>
1,8 %</a:t>
                    </a:r>
                  </a:p>
                </c:rich>
              </c:tx>
              <c:dLblPos val="bestFit"/>
              <c:showLegendKey val="0"/>
              <c:showVal val="0"/>
              <c:showCatName val="1"/>
              <c:showSerName val="0"/>
              <c:showPercent val="1"/>
              <c:showBubbleSize val="0"/>
            </c:dLbl>
            <c:dLbl>
              <c:idx val="6"/>
              <c:layout>
                <c:manualLayout>
                  <c:x val="4.0161254694057867E-2"/>
                  <c:y val="-3.2749697169915009E-3"/>
                </c:manualLayout>
              </c:layout>
              <c:tx>
                <c:rich>
                  <a:bodyPr/>
                  <a:lstStyle/>
                  <a:p>
                    <a:pPr>
                      <a:defRPr sz="1200"/>
                    </a:pPr>
                    <a:r>
                      <a:rPr lang="el-GR" sz="1200"/>
                      <a:t>Λ</a:t>
                    </a:r>
                    <a:r>
                      <a:rPr lang="el-GR"/>
                      <a:t>οιπές</a:t>
                    </a:r>
                    <a:r>
                      <a:rPr lang="el-GR" baseline="0"/>
                      <a:t> χώρες του </a:t>
                    </a:r>
                    <a:r>
                      <a:rPr lang="en-US" baseline="0"/>
                      <a:t>G20</a:t>
                    </a:r>
                    <a:r>
                      <a:rPr lang="en-US"/>
                      <a:t>
10,9 %</a:t>
                    </a:r>
                  </a:p>
                </c:rich>
              </c:tx>
              <c:numFmt formatCode="0.0\ %" sourceLinked="0"/>
              <c:spPr/>
              <c:dLblPos val="bestFit"/>
              <c:showLegendKey val="0"/>
              <c:showVal val="0"/>
              <c:showCatName val="1"/>
              <c:showSerName val="0"/>
              <c:showPercent val="1"/>
              <c:showBubbleSize val="0"/>
            </c:dLbl>
            <c:dLbl>
              <c:idx val="7"/>
              <c:layout>
                <c:manualLayout>
                  <c:x val="3.3103329443154812E-2"/>
                  <c:y val="9.824803890725509E-3"/>
                </c:manualLayout>
              </c:layout>
              <c:tx>
                <c:rich>
                  <a:bodyPr/>
                  <a:lstStyle/>
                  <a:p>
                    <a:r>
                      <a:rPr lang="el-GR" sz="1200"/>
                      <a:t>Λ</a:t>
                    </a:r>
                    <a:r>
                      <a:rPr lang="el-GR"/>
                      <a:t>οιπός κόσμος</a:t>
                    </a:r>
                    <a:r>
                      <a:rPr lang="en-US"/>
                      <a:t>
10.3 %</a:t>
                    </a:r>
                  </a:p>
                </c:rich>
              </c:tx>
              <c:dLblPos val="bestFit"/>
              <c:showLegendKey val="0"/>
              <c:showVal val="0"/>
              <c:showCatName val="1"/>
              <c:showSerName val="0"/>
              <c:showPercent val="1"/>
              <c:showBubbleSize val="0"/>
            </c:dLbl>
            <c:numFmt formatCode="0.0\ %" sourceLinked="0"/>
            <c:spPr>
              <a:noFill/>
              <a:ln>
                <a:noFill/>
              </a:ln>
              <a:effectLst/>
            </c:spPr>
            <c:txPr>
              <a:bodyPr/>
              <a:lstStyle/>
              <a:p>
                <a:pPr>
                  <a:defRPr sz="1200"/>
                </a:pPr>
                <a:endParaRPr lang="en-US"/>
              </a:p>
            </c:txPr>
            <c:dLblPos val="outEnd"/>
            <c:showLegendKey val="0"/>
            <c:showVal val="0"/>
            <c:showCatName val="1"/>
            <c:showSerName val="0"/>
            <c:showPercent val="1"/>
            <c:showBubbleSize val="0"/>
            <c:showLeaderLines val="1"/>
            <c:leaderLines>
              <c:spPr>
                <a:ln w="6350"/>
              </c:spPr>
            </c:leaderLines>
            <c:extLst>
              <c:ext xmlns:c15="http://schemas.microsoft.com/office/drawing/2012/chart" uri="{CE6537A1-D6FC-4f65-9D91-7224C49458BB}">
                <c15:layout/>
              </c:ext>
            </c:extLst>
          </c:dLbls>
          <c:cat>
            <c:strRef>
              <c:f>'Figure 1'!$B$55:$B$62</c:f>
              <c:strCache>
                <c:ptCount val="8"/>
                <c:pt idx="0">
                  <c:v>EU-28</c:v>
                </c:pt>
                <c:pt idx="1">
                  <c:v>United States</c:v>
                </c:pt>
                <c:pt idx="2">
                  <c:v>Japan</c:v>
                </c:pt>
                <c:pt idx="3">
                  <c:v>China</c:v>
                </c:pt>
                <c:pt idx="4">
                  <c:v>Canada</c:v>
                </c:pt>
                <c:pt idx="5">
                  <c:v>Mexico</c:v>
                </c:pt>
                <c:pt idx="6">
                  <c:v>Other G20 (¹)</c:v>
                </c:pt>
                <c:pt idx="7">
                  <c:v>Rest of the world</c:v>
                </c:pt>
              </c:strCache>
            </c:strRef>
          </c:cat>
          <c:val>
            <c:numRef>
              <c:f>'Figure 1'!$C$55:$C$62</c:f>
              <c:numCache>
                <c:formatCode>#,##0</c:formatCode>
                <c:ptCount val="8"/>
                <c:pt idx="0">
                  <c:v>13713261.73315</c:v>
                </c:pt>
                <c:pt idx="1">
                  <c:v>12274930</c:v>
                </c:pt>
                <c:pt idx="2">
                  <c:v>4655821.5955111403</c:v>
                </c:pt>
                <c:pt idx="3">
                  <c:v>1952643.3371347887</c:v>
                </c:pt>
                <c:pt idx="4">
                  <c:v>1018386.2266953536</c:v>
                </c:pt>
                <c:pt idx="5">
                  <c:v>770005.3155098221</c:v>
                </c:pt>
                <c:pt idx="6">
                  <c:v>4741298.8046763707</c:v>
                </c:pt>
                <c:pt idx="7">
                  <c:v>4507011.588272227</c:v>
                </c:pt>
              </c:numCache>
            </c:numRef>
          </c:val>
        </c:ser>
        <c:dLbls>
          <c:showLegendKey val="0"/>
          <c:showVal val="1"/>
          <c:showCatName val="0"/>
          <c:showSerName val="0"/>
          <c:showPercent val="0"/>
          <c:showBubbleSize val="0"/>
          <c:showLeaderLines val="1"/>
        </c:dLbls>
        <c:firstSliceAng val="0"/>
      </c:pieChart>
      <c:spPr>
        <a:noFill/>
        <a:ln w="25400">
          <a:noFill/>
        </a:ln>
      </c:spPr>
    </c:plotArea>
    <c:plotVisOnly val="1"/>
    <c:dispBlanksAs val="zero"/>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txPr>
              <a:bodyPr/>
              <a:lstStyle/>
              <a:p>
                <a:pPr>
                  <a:defRPr sz="1200">
                    <a:latin typeface="Cambria" pitchFamily="18" charset="0"/>
                  </a:defRPr>
                </a:pPr>
                <a:endParaRPr lang="en-US"/>
              </a:p>
            </c:txPr>
            <c:showLegendKey val="0"/>
            <c:showVal val="1"/>
            <c:showCatName val="1"/>
            <c:showSerName val="0"/>
            <c:showPercent val="0"/>
            <c:showBubbleSize val="0"/>
            <c:showLeaderLines val="1"/>
          </c:dLbls>
          <c:cat>
            <c:strRef>
              <c:f>'imports by product group'!$G$4:$G$10</c:f>
              <c:strCache>
                <c:ptCount val="7"/>
                <c:pt idx="0">
                  <c:v>Τρόφιμα, ποτά, καπνός</c:v>
                </c:pt>
                <c:pt idx="1">
                  <c:v>Πρώτες ύλες</c:v>
                </c:pt>
                <c:pt idx="2">
                  <c:v>Προϊόντα ενέργειας</c:v>
                </c:pt>
                <c:pt idx="3">
                  <c:v>Χημικά και συναφή προϊόντα</c:v>
                </c:pt>
                <c:pt idx="4">
                  <c:v>Μηχανές και εξοπλισμός μεταφορών</c:v>
                </c:pt>
                <c:pt idx="5">
                  <c:v>Λοιπά βιομηχανικά προϊόντα</c:v>
                </c:pt>
                <c:pt idx="6">
                  <c:v>Εμπορεύματα και συναλλαγές μη ταξινομημένες</c:v>
                </c:pt>
              </c:strCache>
            </c:strRef>
          </c:cat>
          <c:val>
            <c:numRef>
              <c:f>'imports by product group'!$H$4:$H$10</c:f>
              <c:numCache>
                <c:formatCode>General</c:formatCode>
                <c:ptCount val="7"/>
                <c:pt idx="0">
                  <c:v>6.3</c:v>
                </c:pt>
                <c:pt idx="1">
                  <c:v>4.2</c:v>
                </c:pt>
                <c:pt idx="2">
                  <c:v>19</c:v>
                </c:pt>
                <c:pt idx="3">
                  <c:v>10.7</c:v>
                </c:pt>
                <c:pt idx="4">
                  <c:v>31</c:v>
                </c:pt>
                <c:pt idx="5">
                  <c:v>26.1</c:v>
                </c:pt>
                <c:pt idx="6">
                  <c:v>2.7</c:v>
                </c:pt>
              </c:numCache>
            </c:numRef>
          </c:val>
        </c:ser>
        <c:dLbls>
          <c:showLegendKey val="0"/>
          <c:showVal val="1"/>
          <c:showCatName val="1"/>
          <c:showSerName val="0"/>
          <c:showPercent val="0"/>
          <c:showBubbleSize val="0"/>
          <c:showLeaderLines val="1"/>
        </c:dLbls>
      </c:pie3D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txPr>
              <a:bodyPr/>
              <a:lstStyle/>
              <a:p>
                <a:pPr>
                  <a:defRPr sz="1200">
                    <a:latin typeface="Cambria" pitchFamily="18" charset="0"/>
                  </a:defRPr>
                </a:pPr>
                <a:endParaRPr lang="en-US"/>
              </a:p>
            </c:txPr>
            <c:showLegendKey val="0"/>
            <c:showVal val="1"/>
            <c:showCatName val="1"/>
            <c:showSerName val="0"/>
            <c:showPercent val="0"/>
            <c:showBubbleSize val="0"/>
            <c:showLeaderLines val="1"/>
          </c:dLbls>
          <c:cat>
            <c:strRef>
              <c:f>'exports by product group'!$G$3:$G$9</c:f>
              <c:strCache>
                <c:ptCount val="7"/>
                <c:pt idx="0">
                  <c:v>Τρόφιμα, ποτά, καπνός</c:v>
                </c:pt>
                <c:pt idx="1">
                  <c:v>Πρώτες ύλες</c:v>
                </c:pt>
                <c:pt idx="2">
                  <c:v>Προϊόντα ενέργειας</c:v>
                </c:pt>
                <c:pt idx="3">
                  <c:v>Χημικά και συναφή προϊόντα</c:v>
                </c:pt>
                <c:pt idx="4">
                  <c:v>Μηχανές και εξοπλισμός μεταφορών</c:v>
                </c:pt>
                <c:pt idx="5">
                  <c:v>Λοιπά βιομηχανικά προϊόντα</c:v>
                </c:pt>
                <c:pt idx="6">
                  <c:v>Εμπορεύματα και συναλλαγές μη ταξινομημένες</c:v>
                </c:pt>
              </c:strCache>
            </c:strRef>
          </c:cat>
          <c:val>
            <c:numRef>
              <c:f>'exports by product group'!$H$3:$H$9</c:f>
              <c:numCache>
                <c:formatCode>General</c:formatCode>
                <c:ptCount val="7"/>
                <c:pt idx="0">
                  <c:v>6.3</c:v>
                </c:pt>
                <c:pt idx="1">
                  <c:v>2.4</c:v>
                </c:pt>
                <c:pt idx="2">
                  <c:v>4.8</c:v>
                </c:pt>
                <c:pt idx="3">
                  <c:v>17.600000000000001</c:v>
                </c:pt>
                <c:pt idx="4">
                  <c:v>42</c:v>
                </c:pt>
                <c:pt idx="5">
                  <c:v>22.5</c:v>
                </c:pt>
                <c:pt idx="6">
                  <c:v>4.4000000000000004</c:v>
                </c:pt>
              </c:numCache>
            </c:numRef>
          </c:val>
        </c:ser>
        <c:dLbls>
          <c:showLegendKey val="0"/>
          <c:showVal val="1"/>
          <c:showCatName val="1"/>
          <c:showSerName val="0"/>
          <c:showPercent val="0"/>
          <c:showBubbleSize val="0"/>
          <c:showLeaderLines val="1"/>
        </c:dLbls>
      </c:pie3DChart>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Φύλλο1!$F$6</c:f>
              <c:strCache>
                <c:ptCount val="1"/>
                <c:pt idx="0">
                  <c:v>Σύνολο</c:v>
                </c:pt>
              </c:strCache>
            </c:strRef>
          </c:tx>
          <c:invertIfNegative val="0"/>
          <c:cat>
            <c:strRef>
              <c:f>Φύλλο1!$E$7:$E$11</c:f>
              <c:strCache>
                <c:ptCount val="5"/>
                <c:pt idx="0">
                  <c:v>ΕΕ</c:v>
                </c:pt>
                <c:pt idx="1">
                  <c:v>ΗΠΑ</c:v>
                </c:pt>
                <c:pt idx="2">
                  <c:v>Κίνα</c:v>
                </c:pt>
                <c:pt idx="3">
                  <c:v>Ινδία</c:v>
                </c:pt>
                <c:pt idx="4">
                  <c:v>Βραζιλία</c:v>
                </c:pt>
              </c:strCache>
            </c:strRef>
          </c:cat>
          <c:val>
            <c:numRef>
              <c:f>Φύλλο1!$F$7:$F$11</c:f>
              <c:numCache>
                <c:formatCode>0.0</c:formatCode>
                <c:ptCount val="5"/>
                <c:pt idx="0">
                  <c:v>5.5</c:v>
                </c:pt>
                <c:pt idx="1">
                  <c:v>3.4</c:v>
                </c:pt>
                <c:pt idx="2">
                  <c:v>9.9</c:v>
                </c:pt>
                <c:pt idx="3">
                  <c:v>13.5</c:v>
                </c:pt>
                <c:pt idx="4">
                  <c:v>13.5</c:v>
                </c:pt>
              </c:numCache>
            </c:numRef>
          </c:val>
        </c:ser>
        <c:ser>
          <c:idx val="1"/>
          <c:order val="1"/>
          <c:tx>
            <c:strRef>
              <c:f>Φύλλο1!$G$6</c:f>
              <c:strCache>
                <c:ptCount val="1"/>
                <c:pt idx="0">
                  <c:v>Γεωργ. Προϊόντα</c:v>
                </c:pt>
              </c:strCache>
            </c:strRef>
          </c:tx>
          <c:invertIfNegative val="0"/>
          <c:cat>
            <c:strRef>
              <c:f>Φύλλο1!$E$7:$E$11</c:f>
              <c:strCache>
                <c:ptCount val="5"/>
                <c:pt idx="0">
                  <c:v>ΕΕ</c:v>
                </c:pt>
                <c:pt idx="1">
                  <c:v>ΗΠΑ</c:v>
                </c:pt>
                <c:pt idx="2">
                  <c:v>Κίνα</c:v>
                </c:pt>
                <c:pt idx="3">
                  <c:v>Ινδία</c:v>
                </c:pt>
                <c:pt idx="4">
                  <c:v>Βραζιλία</c:v>
                </c:pt>
              </c:strCache>
            </c:strRef>
          </c:cat>
          <c:val>
            <c:numRef>
              <c:f>Φύλλο1!$G$7:$G$11</c:f>
              <c:numCache>
                <c:formatCode>0.0</c:formatCode>
                <c:ptCount val="5"/>
                <c:pt idx="0">
                  <c:v>13.2</c:v>
                </c:pt>
                <c:pt idx="1">
                  <c:v>5.3</c:v>
                </c:pt>
                <c:pt idx="2">
                  <c:v>15.6</c:v>
                </c:pt>
                <c:pt idx="3">
                  <c:v>33.5</c:v>
                </c:pt>
                <c:pt idx="4">
                  <c:v>10.200000000000001</c:v>
                </c:pt>
              </c:numCache>
            </c:numRef>
          </c:val>
        </c:ser>
        <c:ser>
          <c:idx val="2"/>
          <c:order val="2"/>
          <c:tx>
            <c:strRef>
              <c:f>Φύλλο1!$H$6</c:f>
              <c:strCache>
                <c:ptCount val="1"/>
                <c:pt idx="0">
                  <c:v>Μη Γεωργ. Προϊόντα</c:v>
                </c:pt>
              </c:strCache>
            </c:strRef>
          </c:tx>
          <c:invertIfNegative val="0"/>
          <c:cat>
            <c:strRef>
              <c:f>Φύλλο1!$E$7:$E$11</c:f>
              <c:strCache>
                <c:ptCount val="5"/>
                <c:pt idx="0">
                  <c:v>ΕΕ</c:v>
                </c:pt>
                <c:pt idx="1">
                  <c:v>ΗΠΑ</c:v>
                </c:pt>
                <c:pt idx="2">
                  <c:v>Κίνα</c:v>
                </c:pt>
                <c:pt idx="3">
                  <c:v>Ινδία</c:v>
                </c:pt>
                <c:pt idx="4">
                  <c:v>Βραζιλία</c:v>
                </c:pt>
              </c:strCache>
            </c:strRef>
          </c:cat>
          <c:val>
            <c:numRef>
              <c:f>Φύλλο1!$H$7:$H$11</c:f>
              <c:numCache>
                <c:formatCode>0.0</c:formatCode>
                <c:ptCount val="5"/>
                <c:pt idx="0">
                  <c:v>4.2</c:v>
                </c:pt>
                <c:pt idx="1">
                  <c:v>3.1</c:v>
                </c:pt>
                <c:pt idx="2">
                  <c:v>9</c:v>
                </c:pt>
                <c:pt idx="3">
                  <c:v>10.200000000000001</c:v>
                </c:pt>
                <c:pt idx="4">
                  <c:v>14.1</c:v>
                </c:pt>
              </c:numCache>
            </c:numRef>
          </c:val>
        </c:ser>
        <c:dLbls>
          <c:showLegendKey val="0"/>
          <c:showVal val="0"/>
          <c:showCatName val="0"/>
          <c:showSerName val="0"/>
          <c:showPercent val="0"/>
          <c:showBubbleSize val="0"/>
        </c:dLbls>
        <c:gapWidth val="150"/>
        <c:axId val="173802240"/>
        <c:axId val="173803776"/>
      </c:barChart>
      <c:catAx>
        <c:axId val="173802240"/>
        <c:scaling>
          <c:orientation val="minMax"/>
        </c:scaling>
        <c:delete val="0"/>
        <c:axPos val="b"/>
        <c:majorTickMark val="out"/>
        <c:minorTickMark val="none"/>
        <c:tickLblPos val="nextTo"/>
        <c:txPr>
          <a:bodyPr/>
          <a:lstStyle/>
          <a:p>
            <a:pPr>
              <a:defRPr sz="1600"/>
            </a:pPr>
            <a:endParaRPr lang="en-US"/>
          </a:p>
        </c:txPr>
        <c:crossAx val="173803776"/>
        <c:crosses val="autoZero"/>
        <c:auto val="1"/>
        <c:lblAlgn val="ctr"/>
        <c:lblOffset val="100"/>
        <c:noMultiLvlLbl val="0"/>
      </c:catAx>
      <c:valAx>
        <c:axId val="173803776"/>
        <c:scaling>
          <c:orientation val="minMax"/>
        </c:scaling>
        <c:delete val="0"/>
        <c:axPos val="l"/>
        <c:majorGridlines/>
        <c:numFmt formatCode="0.0" sourceLinked="1"/>
        <c:majorTickMark val="out"/>
        <c:minorTickMark val="none"/>
        <c:tickLblPos val="nextTo"/>
        <c:txPr>
          <a:bodyPr/>
          <a:lstStyle/>
          <a:p>
            <a:pPr>
              <a:defRPr sz="1200"/>
            </a:pPr>
            <a:endParaRPr lang="en-US"/>
          </a:p>
        </c:txPr>
        <c:crossAx val="173802240"/>
        <c:crosses val="autoZero"/>
        <c:crossBetween val="between"/>
      </c:valAx>
    </c:plotArea>
    <c:legend>
      <c:legendPos val="r"/>
      <c:layout/>
      <c:overlay val="0"/>
      <c:txPr>
        <a:bodyPr/>
        <a:lstStyle/>
        <a:p>
          <a:pPr>
            <a:defRPr sz="1200"/>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Φύλλο1!$B$17:$B$22</c:f>
              <c:strCache>
                <c:ptCount val="6"/>
                <c:pt idx="0">
                  <c:v>Μέσος Δασμός</c:v>
                </c:pt>
                <c:pt idx="1">
                  <c:v>Ζωϊκά προϊόντα</c:v>
                </c:pt>
                <c:pt idx="2">
                  <c:v>Γαλακτοκομικά προϊόντα</c:v>
                </c:pt>
                <c:pt idx="3">
                  <c:v>Δημητριακά </c:v>
                </c:pt>
                <c:pt idx="4">
                  <c:v>Ζάχαρη</c:v>
                </c:pt>
                <c:pt idx="5">
                  <c:v>Ποτά &amp; Καπνός</c:v>
                </c:pt>
              </c:strCache>
            </c:strRef>
          </c:cat>
          <c:val>
            <c:numRef>
              <c:f>Φύλλο1!$C$17:$C$22</c:f>
              <c:numCache>
                <c:formatCode>General</c:formatCode>
                <c:ptCount val="6"/>
                <c:pt idx="0">
                  <c:v>5.5</c:v>
                </c:pt>
                <c:pt idx="1">
                  <c:v>20</c:v>
                </c:pt>
                <c:pt idx="2">
                  <c:v>52.8</c:v>
                </c:pt>
                <c:pt idx="3">
                  <c:v>17.100000000000001</c:v>
                </c:pt>
                <c:pt idx="4">
                  <c:v>29.7</c:v>
                </c:pt>
                <c:pt idx="5">
                  <c:v>20.8</c:v>
                </c:pt>
              </c:numCache>
            </c:numRef>
          </c:val>
        </c:ser>
        <c:dLbls>
          <c:showLegendKey val="0"/>
          <c:showVal val="0"/>
          <c:showCatName val="0"/>
          <c:showSerName val="0"/>
          <c:showPercent val="0"/>
          <c:showBubbleSize val="0"/>
        </c:dLbls>
        <c:gapWidth val="150"/>
        <c:axId val="173825024"/>
        <c:axId val="173851392"/>
      </c:barChart>
      <c:catAx>
        <c:axId val="173825024"/>
        <c:scaling>
          <c:orientation val="minMax"/>
        </c:scaling>
        <c:delete val="0"/>
        <c:axPos val="b"/>
        <c:majorTickMark val="out"/>
        <c:minorTickMark val="none"/>
        <c:tickLblPos val="nextTo"/>
        <c:txPr>
          <a:bodyPr/>
          <a:lstStyle/>
          <a:p>
            <a:pPr>
              <a:defRPr sz="1400"/>
            </a:pPr>
            <a:endParaRPr lang="en-US"/>
          </a:p>
        </c:txPr>
        <c:crossAx val="173851392"/>
        <c:crosses val="autoZero"/>
        <c:auto val="1"/>
        <c:lblAlgn val="ctr"/>
        <c:lblOffset val="100"/>
        <c:noMultiLvlLbl val="0"/>
      </c:catAx>
      <c:valAx>
        <c:axId val="173851392"/>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1738250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a:pPr>
            <a:r>
              <a:rPr lang="en-GB" sz="1600" b="1" dirty="0"/>
              <a:t>2014</a:t>
            </a:r>
          </a:p>
        </c:rich>
      </c:tx>
      <c:layout>
        <c:manualLayout>
          <c:xMode val="edge"/>
          <c:yMode val="edge"/>
          <c:x val="0.44303637749594826"/>
          <c:y val="0.10503842007659708"/>
        </c:manualLayout>
      </c:layout>
      <c:overlay val="0"/>
    </c:title>
    <c:autoTitleDeleted val="0"/>
    <c:plotArea>
      <c:layout>
        <c:manualLayout>
          <c:layoutTarget val="inner"/>
          <c:xMode val="edge"/>
          <c:yMode val="edge"/>
          <c:x val="0.1791782637508284"/>
          <c:y val="0.17518004625041295"/>
          <c:w val="0.66403495692511716"/>
          <c:h val="0.66206062107697394"/>
        </c:manualLayout>
      </c:layout>
      <c:pieChart>
        <c:varyColors val="1"/>
        <c:ser>
          <c:idx val="0"/>
          <c:order val="0"/>
          <c:tx>
            <c:strRef>
              <c:f>'Figure 1'!$G$54</c:f>
              <c:strCache>
                <c:ptCount val="1"/>
                <c:pt idx="0">
                  <c:v>USD million</c:v>
                </c:pt>
              </c:strCache>
            </c:strRef>
          </c:tx>
          <c:spPr>
            <a:ln w="25400">
              <a:noFill/>
            </a:ln>
          </c:spPr>
          <c:dPt>
            <c:idx val="0"/>
            <c:bubble3D val="0"/>
            <c:spPr>
              <a:solidFill>
                <a:srgbClr val="286EB4">
                  <a:lumMod val="100000"/>
                </a:srgbClr>
              </a:solidFill>
              <a:ln w="25400">
                <a:noFill/>
              </a:ln>
            </c:spPr>
          </c:dPt>
          <c:dPt>
            <c:idx val="1"/>
            <c:bubble3D val="0"/>
            <c:spPr>
              <a:solidFill>
                <a:srgbClr val="286EB4">
                  <a:lumMod val="60000"/>
                  <a:lumOff val="40000"/>
                </a:srgbClr>
              </a:solidFill>
              <a:ln w="25400">
                <a:noFill/>
              </a:ln>
            </c:spPr>
          </c:dPt>
          <c:dPt>
            <c:idx val="2"/>
            <c:bubble3D val="0"/>
            <c:spPr>
              <a:solidFill>
                <a:schemeClr val="accent2"/>
              </a:solidFill>
              <a:ln w="25400">
                <a:noFill/>
              </a:ln>
            </c:spPr>
          </c:dPt>
          <c:dPt>
            <c:idx val="3"/>
            <c:bubble3D val="0"/>
            <c:spPr>
              <a:solidFill>
                <a:schemeClr val="accent1">
                  <a:lumMod val="40000"/>
                  <a:lumOff val="60000"/>
                </a:schemeClr>
              </a:solidFill>
              <a:ln w="25400">
                <a:noFill/>
              </a:ln>
            </c:spPr>
          </c:dPt>
          <c:dPt>
            <c:idx val="4"/>
            <c:bubble3D val="0"/>
            <c:spPr>
              <a:solidFill>
                <a:schemeClr val="accent5"/>
              </a:solidFill>
              <a:ln w="25400">
                <a:noFill/>
              </a:ln>
            </c:spPr>
          </c:dPt>
          <c:dPt>
            <c:idx val="5"/>
            <c:bubble3D val="0"/>
            <c:spPr>
              <a:solidFill>
                <a:schemeClr val="tx2"/>
              </a:solidFill>
              <a:ln w="25400">
                <a:noFill/>
              </a:ln>
            </c:spPr>
          </c:dPt>
          <c:dPt>
            <c:idx val="6"/>
            <c:bubble3D val="0"/>
            <c:spPr>
              <a:solidFill>
                <a:srgbClr val="5FB441">
                  <a:lumMod val="100000"/>
                </a:srgbClr>
              </a:solidFill>
              <a:ln w="25400">
                <a:noFill/>
              </a:ln>
            </c:spPr>
          </c:dPt>
          <c:dPt>
            <c:idx val="7"/>
            <c:bubble3D val="0"/>
            <c:spPr>
              <a:solidFill>
                <a:srgbClr val="5FB441">
                  <a:lumMod val="60000"/>
                  <a:lumOff val="40000"/>
                </a:srgbClr>
              </a:solidFill>
              <a:ln w="25400">
                <a:noFill/>
              </a:ln>
            </c:spPr>
          </c:dPt>
          <c:dLbls>
            <c:dLbl>
              <c:idx val="0"/>
              <c:layout/>
              <c:tx>
                <c:rich>
                  <a:bodyPr/>
                  <a:lstStyle/>
                  <a:p>
                    <a:r>
                      <a:rPr lang="el-GR" sz="1200"/>
                      <a:t>Ε</a:t>
                    </a:r>
                    <a:r>
                      <a:rPr lang="el-GR"/>
                      <a:t>Ε</a:t>
                    </a:r>
                    <a:r>
                      <a:rPr lang="en-US"/>
                      <a:t>-28
23,8 %</a:t>
                    </a:r>
                  </a:p>
                </c:rich>
              </c:tx>
              <c:dLblPos val="outEnd"/>
              <c:showLegendKey val="0"/>
              <c:showVal val="0"/>
              <c:showCatName val="1"/>
              <c:showSerName val="0"/>
              <c:showPercent val="1"/>
              <c:showBubbleSize val="0"/>
            </c:dLbl>
            <c:dLbl>
              <c:idx val="1"/>
              <c:layout/>
              <c:tx>
                <c:rich>
                  <a:bodyPr/>
                  <a:lstStyle/>
                  <a:p>
                    <a:r>
                      <a:rPr lang="el-GR" sz="1200"/>
                      <a:t>Η</a:t>
                    </a:r>
                    <a:r>
                      <a:rPr lang="el-GR"/>
                      <a:t>ΠΑ</a:t>
                    </a:r>
                    <a:r>
                      <a:rPr lang="en-US"/>
                      <a:t>
22,2 %</a:t>
                    </a:r>
                  </a:p>
                </c:rich>
              </c:tx>
              <c:dLblPos val="outEnd"/>
              <c:showLegendKey val="0"/>
              <c:showVal val="0"/>
              <c:showCatName val="1"/>
              <c:showSerName val="0"/>
              <c:showPercent val="1"/>
              <c:showBubbleSize val="0"/>
            </c:dLbl>
            <c:dLbl>
              <c:idx val="2"/>
              <c:layout/>
              <c:tx>
                <c:rich>
                  <a:bodyPr/>
                  <a:lstStyle/>
                  <a:p>
                    <a:r>
                      <a:rPr lang="el-GR" sz="1200"/>
                      <a:t>Κ</a:t>
                    </a:r>
                    <a:r>
                      <a:rPr lang="el-GR"/>
                      <a:t>ίνα</a:t>
                    </a:r>
                    <a:r>
                      <a:rPr lang="en-US"/>
                      <a:t>
13,4 %</a:t>
                    </a:r>
                  </a:p>
                </c:rich>
              </c:tx>
              <c:dLblPos val="outEnd"/>
              <c:showLegendKey val="0"/>
              <c:showVal val="0"/>
              <c:showCatName val="1"/>
              <c:showSerName val="0"/>
              <c:showPercent val="1"/>
              <c:showBubbleSize val="0"/>
            </c:dLbl>
            <c:dLbl>
              <c:idx val="3"/>
              <c:layout>
                <c:manualLayout>
                  <c:x val="8.7114024850407385E-3"/>
                  <c:y val="-1.3102279280757129E-2"/>
                </c:manualLayout>
              </c:layout>
              <c:tx>
                <c:rich>
                  <a:bodyPr/>
                  <a:lstStyle/>
                  <a:p>
                    <a:r>
                      <a:rPr lang="el-GR" sz="1200"/>
                      <a:t>Ι</a:t>
                    </a:r>
                    <a:r>
                      <a:rPr lang="el-GR"/>
                      <a:t>απωνία</a:t>
                    </a:r>
                    <a:r>
                      <a:rPr lang="en-US"/>
                      <a:t>
5,9 %</a:t>
                    </a:r>
                  </a:p>
                </c:rich>
              </c:tx>
              <c:dLblPos val="bestFit"/>
              <c:showLegendKey val="0"/>
              <c:showVal val="0"/>
              <c:showCatName val="1"/>
              <c:showSerName val="0"/>
              <c:showPercent val="1"/>
              <c:showBubbleSize val="0"/>
            </c:dLbl>
            <c:dLbl>
              <c:idx val="4"/>
              <c:layout>
                <c:manualLayout>
                  <c:x val="1.0484138593886375E-2"/>
                  <c:y val="4.0194078801440774E-3"/>
                </c:manualLayout>
              </c:layout>
              <c:tx>
                <c:rich>
                  <a:bodyPr/>
                  <a:lstStyle/>
                  <a:p>
                    <a:r>
                      <a:rPr lang="el-GR" sz="1200"/>
                      <a:t>Β</a:t>
                    </a:r>
                    <a:r>
                      <a:rPr lang="el-GR"/>
                      <a:t>ραζιλία</a:t>
                    </a:r>
                    <a:r>
                      <a:rPr lang="en-US"/>
                      <a:t>
3,0 %</a:t>
                    </a:r>
                  </a:p>
                </c:rich>
              </c:tx>
              <c:dLblPos val="bestFi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7.0253479125248651E-3"/>
                  <c:y val="-1.6968120251073703E-2"/>
                </c:manualLayout>
              </c:layout>
              <c:tx>
                <c:rich>
                  <a:bodyPr/>
                  <a:lstStyle/>
                  <a:p>
                    <a:r>
                      <a:rPr lang="el-GR" sz="1200"/>
                      <a:t>Ι</a:t>
                    </a:r>
                    <a:r>
                      <a:rPr lang="el-GR"/>
                      <a:t>νδία</a:t>
                    </a:r>
                    <a:r>
                      <a:rPr lang="en-US"/>
                      <a:t>
2,6 %</a:t>
                    </a:r>
                  </a:p>
                </c:rich>
              </c:tx>
              <c:dLblPos val="bestFit"/>
              <c:showLegendKey val="0"/>
              <c:showVal val="0"/>
              <c:showCatName val="1"/>
              <c:showSerName val="0"/>
              <c:showPercent val="1"/>
              <c:showBubbleSize val="0"/>
              <c:extLst>
                <c:ext xmlns:c15="http://schemas.microsoft.com/office/drawing/2012/chart" uri="{CE6537A1-D6FC-4f65-9D91-7224C49458BB}">
                  <c15:layout/>
                </c:ext>
              </c:extLst>
            </c:dLbl>
            <c:dLbl>
              <c:idx val="6"/>
              <c:layout/>
              <c:tx>
                <c:rich>
                  <a:bodyPr/>
                  <a:lstStyle/>
                  <a:p>
                    <a:r>
                      <a:rPr lang="el-GR" sz="1200"/>
                      <a:t>Λ</a:t>
                    </a:r>
                    <a:r>
                      <a:rPr lang="el-GR"/>
                      <a:t>οιπές</a:t>
                    </a:r>
                    <a:r>
                      <a:rPr lang="el-GR" baseline="0"/>
                      <a:t> χώρες του </a:t>
                    </a:r>
                    <a:r>
                      <a:rPr lang="en-US" baseline="0"/>
                      <a:t>G20</a:t>
                    </a:r>
                    <a:r>
                      <a:rPr lang="en-US"/>
                      <a:t>
14,3 %</a:t>
                    </a:r>
                  </a:p>
                </c:rich>
              </c:tx>
              <c:dLblPos val="outEnd"/>
              <c:showLegendKey val="0"/>
              <c:showVal val="0"/>
              <c:showCatName val="1"/>
              <c:showSerName val="0"/>
              <c:showPercent val="1"/>
              <c:showBubbleSize val="0"/>
            </c:dLbl>
            <c:dLbl>
              <c:idx val="7"/>
              <c:layout>
                <c:manualLayout>
                  <c:x val="1.3039356379851838E-2"/>
                  <c:y val="1.5365880245945424E-2"/>
                </c:manualLayout>
              </c:layout>
              <c:tx>
                <c:rich>
                  <a:bodyPr/>
                  <a:lstStyle/>
                  <a:p>
                    <a:r>
                      <a:rPr lang="el-GR" sz="1200"/>
                      <a:t>Λ</a:t>
                    </a:r>
                    <a:r>
                      <a:rPr lang="el-GR"/>
                      <a:t>οιπός</a:t>
                    </a:r>
                    <a:r>
                      <a:rPr lang="el-GR" baseline="0"/>
                      <a:t> κόσμος</a:t>
                    </a:r>
                    <a:r>
                      <a:rPr lang="en-US"/>
                      <a:t>
14,8 %</a:t>
                    </a:r>
                  </a:p>
                </c:rich>
              </c:tx>
              <c:dLblPos val="bestFit"/>
              <c:showLegendKey val="0"/>
              <c:showVal val="0"/>
              <c:showCatName val="1"/>
              <c:showSerName val="0"/>
              <c:showPercent val="1"/>
              <c:showBubbleSize val="0"/>
            </c:dLbl>
            <c:numFmt formatCode="0.0\ %" sourceLinked="0"/>
            <c:spPr>
              <a:noFill/>
              <a:ln>
                <a:noFill/>
              </a:ln>
              <a:effectLst/>
            </c:spPr>
            <c:txPr>
              <a:bodyPr/>
              <a:lstStyle/>
              <a:p>
                <a:pPr>
                  <a:defRPr sz="1200"/>
                </a:pPr>
                <a:endParaRPr lang="en-US"/>
              </a:p>
            </c:txPr>
            <c:dLblPos val="outEnd"/>
            <c:showLegendKey val="0"/>
            <c:showVal val="0"/>
            <c:showCatName val="1"/>
            <c:showSerName val="0"/>
            <c:showPercent val="1"/>
            <c:showBubbleSize val="0"/>
            <c:showLeaderLines val="1"/>
            <c:leaderLines>
              <c:spPr>
                <a:ln w="6350"/>
              </c:spPr>
            </c:leaderLines>
            <c:extLst>
              <c:ext xmlns:c15="http://schemas.microsoft.com/office/drawing/2012/chart" uri="{CE6537A1-D6FC-4f65-9D91-7224C49458BB}">
                <c15:layout/>
              </c:ext>
            </c:extLst>
          </c:dLbls>
          <c:cat>
            <c:strRef>
              <c:f>'Figure 1'!$F$55:$F$62</c:f>
              <c:strCache>
                <c:ptCount val="8"/>
                <c:pt idx="0">
                  <c:v>EU-28</c:v>
                </c:pt>
                <c:pt idx="1">
                  <c:v>United States</c:v>
                </c:pt>
                <c:pt idx="2">
                  <c:v>China</c:v>
                </c:pt>
                <c:pt idx="3">
                  <c:v>Japan</c:v>
                </c:pt>
                <c:pt idx="4">
                  <c:v>Brazil</c:v>
                </c:pt>
                <c:pt idx="5">
                  <c:v>India</c:v>
                </c:pt>
                <c:pt idx="6">
                  <c:v>Other G20 (²)</c:v>
                </c:pt>
                <c:pt idx="7">
                  <c:v>Rest of the world</c:v>
                </c:pt>
              </c:strCache>
            </c:strRef>
          </c:cat>
          <c:val>
            <c:numRef>
              <c:f>'Figure 1'!$G$55:$G$62</c:f>
              <c:numCache>
                <c:formatCode>#,##0</c:formatCode>
                <c:ptCount val="8"/>
                <c:pt idx="0">
                  <c:v>18543670.366300005</c:v>
                </c:pt>
                <c:pt idx="1">
                  <c:v>17348071.5</c:v>
                </c:pt>
                <c:pt idx="2">
                  <c:v>10430589.636745082</c:v>
                </c:pt>
                <c:pt idx="3">
                  <c:v>4602419.2531334031</c:v>
                </c:pt>
                <c:pt idx="4">
                  <c:v>2346523.074596351</c:v>
                </c:pt>
                <c:pt idx="5">
                  <c:v>2054941.4673876516</c:v>
                </c:pt>
                <c:pt idx="6">
                  <c:v>11144563.006882347</c:v>
                </c:pt>
                <c:pt idx="7">
                  <c:v>11566309.537319709</c:v>
                </c:pt>
              </c:numCache>
            </c:numRef>
          </c:val>
        </c:ser>
        <c:dLbls>
          <c:showLegendKey val="0"/>
          <c:showVal val="1"/>
          <c:showCatName val="0"/>
          <c:showSerName val="0"/>
          <c:showPercent val="0"/>
          <c:showBubbleSize val="0"/>
          <c:showLeaderLines val="1"/>
        </c:dLbls>
        <c:firstSliceAng val="0"/>
      </c:pieChart>
      <c:spPr>
        <a:noFill/>
        <a:ln w="25400">
          <a:noFill/>
        </a:ln>
      </c:spPr>
    </c:plotArea>
    <c:plotVisOnly val="1"/>
    <c:dispBlanksAs val="zero"/>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2014</c:v>
          </c:tx>
          <c:invertIfNegative val="0"/>
          <c:cat>
            <c:strRef>
              <c:f>Φύλλο1!$H$3:$H$13</c:f>
              <c:strCache>
                <c:ptCount val="11"/>
                <c:pt idx="0">
                  <c:v>Κίνα</c:v>
                </c:pt>
                <c:pt idx="1">
                  <c:v>ΕΕ 28</c:v>
                </c:pt>
                <c:pt idx="2">
                  <c:v>ΗΠΑ</c:v>
                </c:pt>
                <c:pt idx="3">
                  <c:v>Ιαπωνία</c:v>
                </c:pt>
                <c:pt idx="4">
                  <c:v>Ν. Κορέα</c:v>
                </c:pt>
                <c:pt idx="5">
                  <c:v>Ρωσία</c:v>
                </c:pt>
                <c:pt idx="6">
                  <c:v>Καναδάς</c:v>
                </c:pt>
                <c:pt idx="7">
                  <c:v>Σινγκαπούρη</c:v>
                </c:pt>
                <c:pt idx="8">
                  <c:v>Μεξικό</c:v>
                </c:pt>
                <c:pt idx="9">
                  <c:v>Ινδία</c:v>
                </c:pt>
                <c:pt idx="10">
                  <c:v>Βραζιλία</c:v>
                </c:pt>
              </c:strCache>
            </c:strRef>
          </c:cat>
          <c:val>
            <c:numRef>
              <c:f>Φύλλο1!$I$3:$I$13</c:f>
              <c:numCache>
                <c:formatCode>General</c:formatCode>
                <c:ptCount val="11"/>
                <c:pt idx="0">
                  <c:v>16.5</c:v>
                </c:pt>
                <c:pt idx="1">
                  <c:v>15.9</c:v>
                </c:pt>
                <c:pt idx="2">
                  <c:v>11.4</c:v>
                </c:pt>
                <c:pt idx="3">
                  <c:v>4.9000000000000004</c:v>
                </c:pt>
                <c:pt idx="4">
                  <c:v>4</c:v>
                </c:pt>
                <c:pt idx="5">
                  <c:v>3.5</c:v>
                </c:pt>
                <c:pt idx="6">
                  <c:v>3.3</c:v>
                </c:pt>
                <c:pt idx="7">
                  <c:v>2.9</c:v>
                </c:pt>
                <c:pt idx="8">
                  <c:v>2.8</c:v>
                </c:pt>
                <c:pt idx="9">
                  <c:v>2.2000000000000002</c:v>
                </c:pt>
                <c:pt idx="10">
                  <c:v>1.6</c:v>
                </c:pt>
              </c:numCache>
            </c:numRef>
          </c:val>
        </c:ser>
        <c:ser>
          <c:idx val="1"/>
          <c:order val="1"/>
          <c:tx>
            <c:v>2004</c:v>
          </c:tx>
          <c:invertIfNegative val="0"/>
          <c:cat>
            <c:strRef>
              <c:f>Φύλλο1!$H$3:$H$13</c:f>
              <c:strCache>
                <c:ptCount val="11"/>
                <c:pt idx="0">
                  <c:v>Κίνα</c:v>
                </c:pt>
                <c:pt idx="1">
                  <c:v>ΕΕ 28</c:v>
                </c:pt>
                <c:pt idx="2">
                  <c:v>ΗΠΑ</c:v>
                </c:pt>
                <c:pt idx="3">
                  <c:v>Ιαπωνία</c:v>
                </c:pt>
                <c:pt idx="4">
                  <c:v>Ν. Κορέα</c:v>
                </c:pt>
                <c:pt idx="5">
                  <c:v>Ρωσία</c:v>
                </c:pt>
                <c:pt idx="6">
                  <c:v>Καναδάς</c:v>
                </c:pt>
                <c:pt idx="7">
                  <c:v>Σινγκαπούρη</c:v>
                </c:pt>
                <c:pt idx="8">
                  <c:v>Μεξικό</c:v>
                </c:pt>
                <c:pt idx="9">
                  <c:v>Ινδία</c:v>
                </c:pt>
                <c:pt idx="10">
                  <c:v>Βραζιλία</c:v>
                </c:pt>
              </c:strCache>
            </c:strRef>
          </c:cat>
          <c:val>
            <c:numRef>
              <c:f>Φύλλο1!$J$3:$J$13</c:f>
              <c:numCache>
                <c:formatCode>General</c:formatCode>
                <c:ptCount val="11"/>
                <c:pt idx="0">
                  <c:v>9.5</c:v>
                </c:pt>
                <c:pt idx="1">
                  <c:v>18.899999999999999</c:v>
                </c:pt>
                <c:pt idx="2">
                  <c:v>13.1</c:v>
                </c:pt>
                <c:pt idx="3">
                  <c:v>9.1</c:v>
                </c:pt>
                <c:pt idx="4">
                  <c:v>4.0999999999999996</c:v>
                </c:pt>
                <c:pt idx="5">
                  <c:v>2.9</c:v>
                </c:pt>
                <c:pt idx="6">
                  <c:v>5.0999999999999996</c:v>
                </c:pt>
                <c:pt idx="7">
                  <c:v>3.2</c:v>
                </c:pt>
                <c:pt idx="8">
                  <c:v>3</c:v>
                </c:pt>
                <c:pt idx="9">
                  <c:v>1.2</c:v>
                </c:pt>
                <c:pt idx="10">
                  <c:v>1.6</c:v>
                </c:pt>
              </c:numCache>
            </c:numRef>
          </c:val>
        </c:ser>
        <c:dLbls>
          <c:showLegendKey val="0"/>
          <c:showVal val="0"/>
          <c:showCatName val="0"/>
          <c:showSerName val="0"/>
          <c:showPercent val="0"/>
          <c:showBubbleSize val="0"/>
        </c:dLbls>
        <c:gapWidth val="150"/>
        <c:axId val="173515136"/>
        <c:axId val="173516672"/>
      </c:barChart>
      <c:catAx>
        <c:axId val="173515136"/>
        <c:scaling>
          <c:orientation val="minMax"/>
        </c:scaling>
        <c:delete val="0"/>
        <c:axPos val="b"/>
        <c:majorTickMark val="out"/>
        <c:minorTickMark val="none"/>
        <c:tickLblPos val="nextTo"/>
        <c:txPr>
          <a:bodyPr/>
          <a:lstStyle/>
          <a:p>
            <a:pPr>
              <a:defRPr sz="1200"/>
            </a:pPr>
            <a:endParaRPr lang="en-US"/>
          </a:p>
        </c:txPr>
        <c:crossAx val="173516672"/>
        <c:crosses val="autoZero"/>
        <c:auto val="1"/>
        <c:lblAlgn val="ctr"/>
        <c:lblOffset val="100"/>
        <c:noMultiLvlLbl val="0"/>
      </c:catAx>
      <c:valAx>
        <c:axId val="173516672"/>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173515136"/>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2004</c:v>
          </c:tx>
          <c:invertIfNegative val="0"/>
          <c:cat>
            <c:strRef>
              <c:f>'World imports share'!$C$4:$C$14</c:f>
              <c:strCache>
                <c:ptCount val="11"/>
                <c:pt idx="0">
                  <c:v>ΕΕ 28</c:v>
                </c:pt>
                <c:pt idx="1">
                  <c:v>Καναδάς</c:v>
                </c:pt>
                <c:pt idx="2">
                  <c:v>ΗΠΑ</c:v>
                </c:pt>
                <c:pt idx="3">
                  <c:v>Κίνα</c:v>
                </c:pt>
                <c:pt idx="4">
                  <c:v>Ιαπωνία</c:v>
                </c:pt>
                <c:pt idx="5">
                  <c:v>Ν. Κορέα</c:v>
                </c:pt>
                <c:pt idx="6">
                  <c:v>Ρωσία</c:v>
                </c:pt>
                <c:pt idx="7">
                  <c:v>Σινγκαπούρη</c:v>
                </c:pt>
                <c:pt idx="8">
                  <c:v>Μεξικό</c:v>
                </c:pt>
                <c:pt idx="9">
                  <c:v>Ινδία</c:v>
                </c:pt>
                <c:pt idx="10">
                  <c:v>Βραζιλία</c:v>
                </c:pt>
              </c:strCache>
            </c:strRef>
          </c:cat>
          <c:val>
            <c:numRef>
              <c:f>'World imports share'!$D$4:$D$14</c:f>
              <c:numCache>
                <c:formatCode>General</c:formatCode>
                <c:ptCount val="11"/>
                <c:pt idx="0">
                  <c:v>19.3</c:v>
                </c:pt>
                <c:pt idx="1">
                  <c:v>4.0999999999999996</c:v>
                </c:pt>
                <c:pt idx="2">
                  <c:v>23.1</c:v>
                </c:pt>
                <c:pt idx="3">
                  <c:v>8.5</c:v>
                </c:pt>
                <c:pt idx="4">
                  <c:v>6.9</c:v>
                </c:pt>
                <c:pt idx="5">
                  <c:v>3.4</c:v>
                </c:pt>
                <c:pt idx="6">
                  <c:v>1.1000000000000001</c:v>
                </c:pt>
                <c:pt idx="7">
                  <c:v>2.6</c:v>
                </c:pt>
                <c:pt idx="8">
                  <c:v>3</c:v>
                </c:pt>
                <c:pt idx="9">
                  <c:v>1.5</c:v>
                </c:pt>
                <c:pt idx="10">
                  <c:v>1</c:v>
                </c:pt>
              </c:numCache>
            </c:numRef>
          </c:val>
        </c:ser>
        <c:ser>
          <c:idx val="1"/>
          <c:order val="1"/>
          <c:tx>
            <c:v>2014</c:v>
          </c:tx>
          <c:invertIfNegative val="0"/>
          <c:cat>
            <c:strRef>
              <c:f>'World imports share'!$C$4:$C$14</c:f>
              <c:strCache>
                <c:ptCount val="11"/>
                <c:pt idx="0">
                  <c:v>ΕΕ 28</c:v>
                </c:pt>
                <c:pt idx="1">
                  <c:v>Καναδάς</c:v>
                </c:pt>
                <c:pt idx="2">
                  <c:v>ΗΠΑ</c:v>
                </c:pt>
                <c:pt idx="3">
                  <c:v>Κίνα</c:v>
                </c:pt>
                <c:pt idx="4">
                  <c:v>Ιαπωνία</c:v>
                </c:pt>
                <c:pt idx="5">
                  <c:v>Ν. Κορέα</c:v>
                </c:pt>
                <c:pt idx="6">
                  <c:v>Ρωσία</c:v>
                </c:pt>
                <c:pt idx="7">
                  <c:v>Σινγκαπούρη</c:v>
                </c:pt>
                <c:pt idx="8">
                  <c:v>Μεξικό</c:v>
                </c:pt>
                <c:pt idx="9">
                  <c:v>Ινδία</c:v>
                </c:pt>
                <c:pt idx="10">
                  <c:v>Βραζιλία</c:v>
                </c:pt>
              </c:strCache>
            </c:strRef>
          </c:cat>
          <c:val>
            <c:numRef>
              <c:f>'World imports share'!$E$4:$E$14</c:f>
              <c:numCache>
                <c:formatCode>General</c:formatCode>
                <c:ptCount val="11"/>
                <c:pt idx="0">
                  <c:v>15.5</c:v>
                </c:pt>
                <c:pt idx="1">
                  <c:v>3.2</c:v>
                </c:pt>
                <c:pt idx="2">
                  <c:v>16.600000000000001</c:v>
                </c:pt>
                <c:pt idx="3">
                  <c:v>13.5</c:v>
                </c:pt>
                <c:pt idx="4">
                  <c:v>5.6</c:v>
                </c:pt>
                <c:pt idx="5">
                  <c:v>3.6</c:v>
                </c:pt>
                <c:pt idx="6">
                  <c:v>2</c:v>
                </c:pt>
                <c:pt idx="7">
                  <c:v>2.5</c:v>
                </c:pt>
                <c:pt idx="8">
                  <c:v>2.8</c:v>
                </c:pt>
                <c:pt idx="9">
                  <c:v>3.2</c:v>
                </c:pt>
                <c:pt idx="10">
                  <c:v>1.6</c:v>
                </c:pt>
              </c:numCache>
            </c:numRef>
          </c:val>
        </c:ser>
        <c:dLbls>
          <c:showLegendKey val="0"/>
          <c:showVal val="0"/>
          <c:showCatName val="0"/>
          <c:showSerName val="0"/>
          <c:showPercent val="0"/>
          <c:showBubbleSize val="0"/>
        </c:dLbls>
        <c:gapWidth val="150"/>
        <c:axId val="173530496"/>
        <c:axId val="173544576"/>
      </c:barChart>
      <c:catAx>
        <c:axId val="173530496"/>
        <c:scaling>
          <c:orientation val="minMax"/>
        </c:scaling>
        <c:delete val="0"/>
        <c:axPos val="b"/>
        <c:majorTickMark val="out"/>
        <c:minorTickMark val="none"/>
        <c:tickLblPos val="nextTo"/>
        <c:txPr>
          <a:bodyPr/>
          <a:lstStyle/>
          <a:p>
            <a:pPr>
              <a:defRPr sz="1400"/>
            </a:pPr>
            <a:endParaRPr lang="en-US"/>
          </a:p>
        </c:txPr>
        <c:crossAx val="173544576"/>
        <c:crosses val="autoZero"/>
        <c:auto val="1"/>
        <c:lblAlgn val="ctr"/>
        <c:lblOffset val="100"/>
        <c:noMultiLvlLbl val="0"/>
      </c:catAx>
      <c:valAx>
        <c:axId val="173544576"/>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173530496"/>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994094488188984E-2"/>
          <c:y val="2.6464596410086989E-2"/>
          <c:w val="0.94557139107611543"/>
          <c:h val="0.60528713798039868"/>
        </c:manualLayout>
      </c:layout>
      <c:barChart>
        <c:barDir val="col"/>
        <c:grouping val="clustered"/>
        <c:varyColors val="0"/>
        <c:ser>
          <c:idx val="0"/>
          <c:order val="0"/>
          <c:tx>
            <c:strRef>
              <c:f>'Figure 2'!$C$60</c:f>
              <c:strCache>
                <c:ptCount val="1"/>
                <c:pt idx="0">
                  <c:v>2004</c:v>
                </c:pt>
              </c:strCache>
            </c:strRef>
          </c:tx>
          <c:spPr>
            <a:solidFill>
              <a:srgbClr val="286EB4">
                <a:lumMod val="100000"/>
              </a:srgbClr>
            </a:solidFill>
            <a:ln w="25400">
              <a:noFill/>
            </a:ln>
          </c:spPr>
          <c:invertIfNegative val="0"/>
          <c:cat>
            <c:strRef>
              <c:f>'Figure 2'!$B$61:$B$75</c:f>
              <c:strCache>
                <c:ptCount val="15"/>
                <c:pt idx="0">
                  <c:v>Ρωσία</c:v>
                </c:pt>
                <c:pt idx="1">
                  <c:v>Τουρκία</c:v>
                </c:pt>
                <c:pt idx="2">
                  <c:v>Ν. Αφρική</c:v>
                </c:pt>
                <c:pt idx="3">
                  <c:v>Βραζιλία</c:v>
                </c:pt>
                <c:pt idx="4">
                  <c:v>ΗΠΑ</c:v>
                </c:pt>
                <c:pt idx="5">
                  <c:v>Ινδία</c:v>
                </c:pt>
                <c:pt idx="6">
                  <c:v>Κίνα</c:v>
                </c:pt>
                <c:pt idx="7">
                  <c:v>Αργεντινή</c:v>
                </c:pt>
                <c:pt idx="8">
                  <c:v>Ιαπωνία</c:v>
                </c:pt>
                <c:pt idx="9">
                  <c:v>Ινδονησία</c:v>
                </c:pt>
                <c:pt idx="10">
                  <c:v>Ν. Κορέα</c:v>
                </c:pt>
                <c:pt idx="11">
                  <c:v>Καναδάς</c:v>
                </c:pt>
                <c:pt idx="12">
                  <c:v>Μεξικό</c:v>
                </c:pt>
                <c:pt idx="13">
                  <c:v>Αυστραλία</c:v>
                </c:pt>
                <c:pt idx="14">
                  <c:v>Σαουδική Αραβία</c:v>
                </c:pt>
              </c:strCache>
            </c:strRef>
          </c:cat>
          <c:val>
            <c:numRef>
              <c:f>'Figure 2'!$C$61:$C$75</c:f>
              <c:numCache>
                <c:formatCode>0.0</c:formatCode>
                <c:ptCount val="15"/>
                <c:pt idx="0">
                  <c:v>52.266650278619792</c:v>
                </c:pt>
                <c:pt idx="1">
                  <c:v>58.863858335456186</c:v>
                </c:pt>
                <c:pt idx="2">
                  <c:v>36.319111971024526</c:v>
                </c:pt>
                <c:pt idx="3">
                  <c:v>25.642768108035053</c:v>
                </c:pt>
                <c:pt idx="4">
                  <c:v>21.232957072735516</c:v>
                </c:pt>
                <c:pt idx="5">
                  <c:v>22.074459651249033</c:v>
                </c:pt>
                <c:pt idx="6">
                  <c:v>18.370002151222756</c:v>
                </c:pt>
                <c:pt idx="7">
                  <c:v>18.332872226710393</c:v>
                </c:pt>
                <c:pt idx="8">
                  <c:v>15.780363330730086</c:v>
                </c:pt>
                <c:pt idx="9">
                  <c:v>12.760937502508829</c:v>
                </c:pt>
                <c:pt idx="10">
                  <c:v>15.167408185651491</c:v>
                </c:pt>
                <c:pt idx="11">
                  <c:v>5.5883583641690304</c:v>
                </c:pt>
                <c:pt idx="12">
                  <c:v>3.5479440969589588</c:v>
                </c:pt>
                <c:pt idx="13">
                  <c:v>11.395668186056492</c:v>
                </c:pt>
              </c:numCache>
            </c:numRef>
          </c:val>
        </c:ser>
        <c:ser>
          <c:idx val="1"/>
          <c:order val="1"/>
          <c:tx>
            <c:strRef>
              <c:f>'Figure 2'!$D$60</c:f>
              <c:strCache>
                <c:ptCount val="1"/>
                <c:pt idx="0">
                  <c:v>2014</c:v>
                </c:pt>
              </c:strCache>
            </c:strRef>
          </c:tx>
          <c:invertIfNegative val="0"/>
          <c:cat>
            <c:strRef>
              <c:f>'Figure 2'!$B$61:$B$75</c:f>
              <c:strCache>
                <c:ptCount val="15"/>
                <c:pt idx="0">
                  <c:v>Ρωσία</c:v>
                </c:pt>
                <c:pt idx="1">
                  <c:v>Τουρκία</c:v>
                </c:pt>
                <c:pt idx="2">
                  <c:v>Ν. Αφρική</c:v>
                </c:pt>
                <c:pt idx="3">
                  <c:v>Βραζιλία</c:v>
                </c:pt>
                <c:pt idx="4">
                  <c:v>ΗΠΑ</c:v>
                </c:pt>
                <c:pt idx="5">
                  <c:v>Ινδία</c:v>
                </c:pt>
                <c:pt idx="6">
                  <c:v>Κίνα</c:v>
                </c:pt>
                <c:pt idx="7">
                  <c:v>Αργεντινή</c:v>
                </c:pt>
                <c:pt idx="8">
                  <c:v>Ιαπωνία</c:v>
                </c:pt>
                <c:pt idx="9">
                  <c:v>Ινδονησία</c:v>
                </c:pt>
                <c:pt idx="10">
                  <c:v>Ν. Κορέα</c:v>
                </c:pt>
                <c:pt idx="11">
                  <c:v>Καναδάς</c:v>
                </c:pt>
                <c:pt idx="12">
                  <c:v>Μεξικό</c:v>
                </c:pt>
                <c:pt idx="13">
                  <c:v>Αυστραλία</c:v>
                </c:pt>
                <c:pt idx="14">
                  <c:v>Σαουδική Αραβία</c:v>
                </c:pt>
              </c:strCache>
            </c:strRef>
          </c:cat>
          <c:val>
            <c:numRef>
              <c:f>'Figure 2'!$D$61:$D$75</c:f>
              <c:numCache>
                <c:formatCode>0.0</c:formatCode>
                <c:ptCount val="15"/>
                <c:pt idx="0">
                  <c:v>45.076121821762804</c:v>
                </c:pt>
                <c:pt idx="1">
                  <c:v>43.473079320898918</c:v>
                </c:pt>
                <c:pt idx="2">
                  <c:v>19.69194535384354</c:v>
                </c:pt>
                <c:pt idx="3">
                  <c:v>18.676816479844678</c:v>
                </c:pt>
                <c:pt idx="4">
                  <c:v>17.092414243635933</c:v>
                </c:pt>
                <c:pt idx="5">
                  <c:v>16.240035313706407</c:v>
                </c:pt>
                <c:pt idx="6">
                  <c:v>15.844164208966724</c:v>
                </c:pt>
                <c:pt idx="7">
                  <c:v>14.196895251667675</c:v>
                </c:pt>
                <c:pt idx="8">
                  <c:v>10.3834674626865</c:v>
                </c:pt>
                <c:pt idx="9">
                  <c:v>9.6270213622157605</c:v>
                </c:pt>
                <c:pt idx="10">
                  <c:v>9.1167216671479121</c:v>
                </c:pt>
                <c:pt idx="11">
                  <c:v>7.3735336854585904</c:v>
                </c:pt>
                <c:pt idx="12">
                  <c:v>5.1362842653733463</c:v>
                </c:pt>
                <c:pt idx="13">
                  <c:v>4.3935277865796794</c:v>
                </c:pt>
                <c:pt idx="14">
                  <c:v>1.8843138111905406</c:v>
                </c:pt>
              </c:numCache>
            </c:numRef>
          </c:val>
        </c:ser>
        <c:dLbls>
          <c:showLegendKey val="0"/>
          <c:showVal val="0"/>
          <c:showCatName val="0"/>
          <c:showSerName val="0"/>
          <c:showPercent val="0"/>
          <c:showBubbleSize val="0"/>
        </c:dLbls>
        <c:gapWidth val="82"/>
        <c:axId val="173574784"/>
        <c:axId val="173580672"/>
      </c:barChart>
      <c:catAx>
        <c:axId val="173574784"/>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200"/>
            </a:pPr>
            <a:endParaRPr lang="en-US"/>
          </a:p>
        </c:txPr>
        <c:crossAx val="173580672"/>
        <c:crosses val="autoZero"/>
        <c:auto val="1"/>
        <c:lblAlgn val="ctr"/>
        <c:lblOffset val="100"/>
        <c:tickLblSkip val="1"/>
        <c:tickMarkSkip val="1"/>
        <c:noMultiLvlLbl val="0"/>
      </c:catAx>
      <c:valAx>
        <c:axId val="173580672"/>
        <c:scaling>
          <c:orientation val="minMax"/>
          <c:max val="60"/>
          <c:min val="0"/>
        </c:scaling>
        <c:delete val="0"/>
        <c:axPos val="l"/>
        <c:majorGridlines>
          <c:spPr>
            <a:ln w="3175">
              <a:solidFill>
                <a:srgbClr val="C0C0C0"/>
              </a:solidFill>
              <a:prstDash val="sysDash"/>
            </a:ln>
          </c:spPr>
        </c:majorGridlines>
        <c:numFmt formatCode="0" sourceLinked="0"/>
        <c:majorTickMark val="out"/>
        <c:minorTickMark val="none"/>
        <c:tickLblPos val="nextTo"/>
        <c:spPr>
          <a:ln w="9525">
            <a:noFill/>
          </a:ln>
        </c:spPr>
        <c:txPr>
          <a:bodyPr rot="0" vert="horz"/>
          <a:lstStyle/>
          <a:p>
            <a:pPr>
              <a:defRPr sz="1200"/>
            </a:pPr>
            <a:endParaRPr lang="en-US"/>
          </a:p>
        </c:txPr>
        <c:crossAx val="173574784"/>
        <c:crosses val="autoZero"/>
        <c:crossBetween val="between"/>
        <c:majorUnit val="10"/>
      </c:valAx>
      <c:spPr>
        <a:noFill/>
        <a:ln w="25400">
          <a:noFill/>
        </a:ln>
      </c:spPr>
    </c:plotArea>
    <c:legend>
      <c:legendPos val="b"/>
      <c:layout>
        <c:manualLayout>
          <c:xMode val="edge"/>
          <c:yMode val="edge"/>
          <c:x val="0.42696166728287116"/>
          <c:y val="0.85355256823315928"/>
          <c:w val="0.13451146593912172"/>
          <c:h val="4.5329037514350294E-2"/>
        </c:manualLayout>
      </c:layout>
      <c:overlay val="0"/>
      <c:txPr>
        <a:bodyPr/>
        <a:lstStyle/>
        <a:p>
          <a:pPr>
            <a:defRPr sz="1200"/>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166141732283472E-2"/>
          <c:y val="2.9960907389054096E-2"/>
          <c:w val="0.94816719160104956"/>
          <c:h val="0.64594950996586364"/>
        </c:manualLayout>
      </c:layout>
      <c:barChart>
        <c:barDir val="col"/>
        <c:grouping val="clustered"/>
        <c:varyColors val="0"/>
        <c:ser>
          <c:idx val="0"/>
          <c:order val="0"/>
          <c:tx>
            <c:strRef>
              <c:f>'Figure 3'!$C$60</c:f>
              <c:strCache>
                <c:ptCount val="1"/>
                <c:pt idx="0">
                  <c:v>2004</c:v>
                </c:pt>
              </c:strCache>
            </c:strRef>
          </c:tx>
          <c:spPr>
            <a:solidFill>
              <a:srgbClr val="286EB4">
                <a:lumMod val="100000"/>
              </a:srgbClr>
            </a:solidFill>
            <a:ln w="25400">
              <a:noFill/>
            </a:ln>
          </c:spPr>
          <c:invertIfNegative val="0"/>
          <c:cat>
            <c:strRef>
              <c:f>'Figure 3'!$B$61:$B$75</c:f>
              <c:strCache>
                <c:ptCount val="15"/>
                <c:pt idx="0">
                  <c:v>Ρωσία</c:v>
                </c:pt>
                <c:pt idx="1">
                  <c:v>Τουρκία</c:v>
                </c:pt>
                <c:pt idx="2">
                  <c:v>Ν. Αφρική</c:v>
                </c:pt>
                <c:pt idx="3">
                  <c:v>Σαουδική Αραβία</c:v>
                </c:pt>
                <c:pt idx="4">
                  <c:v>Βραζιλία</c:v>
                </c:pt>
                <c:pt idx="5">
                  <c:v>Αυστραλία</c:v>
                </c:pt>
                <c:pt idx="6">
                  <c:v>Αργεντινή</c:v>
                </c:pt>
                <c:pt idx="7">
                  <c:v>ΗΠΑ</c:v>
                </c:pt>
                <c:pt idx="8">
                  <c:v>Καναδάς</c:v>
                </c:pt>
                <c:pt idx="9">
                  <c:v>Μεξικό</c:v>
                </c:pt>
                <c:pt idx="10">
                  <c:v>Κίνα</c:v>
                </c:pt>
                <c:pt idx="11">
                  <c:v>Ν. Κορέα</c:v>
                </c:pt>
                <c:pt idx="12">
                  <c:v>Ινδία</c:v>
                </c:pt>
                <c:pt idx="13">
                  <c:v>Ιαπωνία</c:v>
                </c:pt>
                <c:pt idx="14">
                  <c:v>Ινδονησία</c:v>
                </c:pt>
              </c:strCache>
            </c:strRef>
          </c:cat>
          <c:val>
            <c:numRef>
              <c:f>'Figure 3'!$C$61:$C$75</c:f>
              <c:numCache>
                <c:formatCode>#,##0.0</c:formatCode>
                <c:ptCount val="15"/>
                <c:pt idx="0">
                  <c:v>45.526112790539862</c:v>
                </c:pt>
                <c:pt idx="1">
                  <c:v>49.384531022758324</c:v>
                </c:pt>
                <c:pt idx="2">
                  <c:v>40.753081395995643</c:v>
                </c:pt>
                <c:pt idx="3">
                  <c:v>31.451447111191246</c:v>
                </c:pt>
                <c:pt idx="4">
                  <c:v>25.463755309318053</c:v>
                </c:pt>
                <c:pt idx="5">
                  <c:v>19.185391704361244</c:v>
                </c:pt>
                <c:pt idx="6">
                  <c:v>23.616483208933925</c:v>
                </c:pt>
                <c:pt idx="7">
                  <c:v>19.00842525070345</c:v>
                </c:pt>
                <c:pt idx="8">
                  <c:v>12.564564494765552</c:v>
                </c:pt>
                <c:pt idx="9">
                  <c:v>10.855766147426632</c:v>
                </c:pt>
                <c:pt idx="10">
                  <c:v>11.889073684877292</c:v>
                </c:pt>
                <c:pt idx="11">
                  <c:v>11.035560351509062</c:v>
                </c:pt>
                <c:pt idx="12">
                  <c:v>17.489051880842492</c:v>
                </c:pt>
                <c:pt idx="13">
                  <c:v>12.760688439690057</c:v>
                </c:pt>
                <c:pt idx="14">
                  <c:v>11.537567128685986</c:v>
                </c:pt>
              </c:numCache>
            </c:numRef>
          </c:val>
        </c:ser>
        <c:ser>
          <c:idx val="1"/>
          <c:order val="1"/>
          <c:tx>
            <c:strRef>
              <c:f>'Figure 3'!$D$60</c:f>
              <c:strCache>
                <c:ptCount val="1"/>
                <c:pt idx="0">
                  <c:v>2014</c:v>
                </c:pt>
              </c:strCache>
            </c:strRef>
          </c:tx>
          <c:spPr>
            <a:solidFill>
              <a:srgbClr val="F06423">
                <a:lumMod val="100000"/>
              </a:srgbClr>
            </a:solidFill>
            <a:ln>
              <a:noFill/>
              <a:round/>
            </a:ln>
            <a:effectLst/>
            <a:extLst>
              <a:ext uri="{91240B29-F687-4F45-9708-019B960494DF}">
                <a14:hiddenLine xmlns:a14="http://schemas.microsoft.com/office/drawing/2010/main">
                  <a:noFill/>
                  <a:round/>
                </a14:hiddenLine>
              </a:ext>
            </a:extLst>
          </c:spPr>
          <c:invertIfNegative val="0"/>
          <c:cat>
            <c:strRef>
              <c:f>'Figure 3'!$B$61:$B$75</c:f>
              <c:strCache>
                <c:ptCount val="15"/>
                <c:pt idx="0">
                  <c:v>Ρωσία</c:v>
                </c:pt>
                <c:pt idx="1">
                  <c:v>Τουρκία</c:v>
                </c:pt>
                <c:pt idx="2">
                  <c:v>Ν. Αφρική</c:v>
                </c:pt>
                <c:pt idx="3">
                  <c:v>Σαουδική Αραβία</c:v>
                </c:pt>
                <c:pt idx="4">
                  <c:v>Βραζιλία</c:v>
                </c:pt>
                <c:pt idx="5">
                  <c:v>Αυστραλία</c:v>
                </c:pt>
                <c:pt idx="6">
                  <c:v>Αργεντινή</c:v>
                </c:pt>
                <c:pt idx="7">
                  <c:v>ΗΠΑ</c:v>
                </c:pt>
                <c:pt idx="8">
                  <c:v>Καναδάς</c:v>
                </c:pt>
                <c:pt idx="9">
                  <c:v>Μεξικό</c:v>
                </c:pt>
                <c:pt idx="10">
                  <c:v>Κίνα</c:v>
                </c:pt>
                <c:pt idx="11">
                  <c:v>Ν. Κορέα</c:v>
                </c:pt>
                <c:pt idx="12">
                  <c:v>Ινδία</c:v>
                </c:pt>
                <c:pt idx="13">
                  <c:v>Ιαπωνία</c:v>
                </c:pt>
                <c:pt idx="14">
                  <c:v>Ινδονησία</c:v>
                </c:pt>
              </c:strCache>
            </c:strRef>
          </c:cat>
          <c:val>
            <c:numRef>
              <c:f>'Figure 3'!$D$61:$D$75</c:f>
              <c:numCache>
                <c:formatCode>0.0</c:formatCode>
                <c:ptCount val="15"/>
                <c:pt idx="0">
                  <c:v>41.181691137193795</c:v>
                </c:pt>
                <c:pt idx="1">
                  <c:v>36.660626773780585</c:v>
                </c:pt>
                <c:pt idx="2">
                  <c:v>27.824673307094791</c:v>
                </c:pt>
                <c:pt idx="3">
                  <c:v>25.207500149780525</c:v>
                </c:pt>
                <c:pt idx="4">
                  <c:v>20.396512520204986</c:v>
                </c:pt>
                <c:pt idx="5">
                  <c:v>17.712238425558422</c:v>
                </c:pt>
                <c:pt idx="6">
                  <c:v>17.648915914320327</c:v>
                </c:pt>
                <c:pt idx="7">
                  <c:v>17.286561632871059</c:v>
                </c:pt>
                <c:pt idx="8">
                  <c:v>12.434722332617181</c:v>
                </c:pt>
                <c:pt idx="9">
                  <c:v>11.86189996794155</c:v>
                </c:pt>
                <c:pt idx="10">
                  <c:v>11.297796019995053</c:v>
                </c:pt>
                <c:pt idx="11">
                  <c:v>11.133135940294318</c:v>
                </c:pt>
                <c:pt idx="12">
                  <c:v>10.531478643524919</c:v>
                </c:pt>
                <c:pt idx="13">
                  <c:v>9.5091735982593448</c:v>
                </c:pt>
                <c:pt idx="14">
                  <c:v>7.1304535049928717</c:v>
                </c:pt>
              </c:numCache>
            </c:numRef>
          </c:val>
        </c:ser>
        <c:dLbls>
          <c:showLegendKey val="0"/>
          <c:showVal val="0"/>
          <c:showCatName val="0"/>
          <c:showSerName val="0"/>
          <c:showPercent val="0"/>
          <c:showBubbleSize val="0"/>
        </c:dLbls>
        <c:gapWidth val="82"/>
        <c:axId val="173610880"/>
        <c:axId val="173612416"/>
      </c:barChart>
      <c:catAx>
        <c:axId val="173610880"/>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200"/>
            </a:pPr>
            <a:endParaRPr lang="en-US"/>
          </a:p>
        </c:txPr>
        <c:crossAx val="173612416"/>
        <c:crosses val="autoZero"/>
        <c:auto val="1"/>
        <c:lblAlgn val="ctr"/>
        <c:lblOffset val="100"/>
        <c:tickLblSkip val="1"/>
        <c:tickMarkSkip val="1"/>
        <c:noMultiLvlLbl val="0"/>
      </c:catAx>
      <c:valAx>
        <c:axId val="173612416"/>
        <c:scaling>
          <c:orientation val="minMax"/>
          <c:max val="50"/>
        </c:scaling>
        <c:delete val="0"/>
        <c:axPos val="l"/>
        <c:majorGridlines>
          <c:spPr>
            <a:ln w="3175">
              <a:solidFill>
                <a:srgbClr val="C0C0C0"/>
              </a:solidFill>
              <a:prstDash val="sysDash"/>
            </a:ln>
          </c:spPr>
        </c:majorGridlines>
        <c:numFmt formatCode="0" sourceLinked="0"/>
        <c:majorTickMark val="out"/>
        <c:minorTickMark val="none"/>
        <c:tickLblPos val="nextTo"/>
        <c:spPr>
          <a:ln w="9525">
            <a:noFill/>
          </a:ln>
        </c:spPr>
        <c:txPr>
          <a:bodyPr rot="0" vert="horz"/>
          <a:lstStyle/>
          <a:p>
            <a:pPr>
              <a:defRPr sz="1200"/>
            </a:pPr>
            <a:endParaRPr lang="en-US"/>
          </a:p>
        </c:txPr>
        <c:crossAx val="173610880"/>
        <c:crosses val="autoZero"/>
        <c:crossBetween val="between"/>
        <c:majorUnit val="10"/>
      </c:valAx>
      <c:spPr>
        <a:noFill/>
        <a:ln w="25400">
          <a:noFill/>
        </a:ln>
      </c:spPr>
    </c:plotArea>
    <c:legend>
      <c:legendPos val="b"/>
      <c:layout/>
      <c:overlay val="0"/>
      <c:spPr>
        <a:noFill/>
        <a:ln>
          <a:noFill/>
          <a:round/>
        </a:ln>
        <a:effectLst/>
        <a:extLst>
          <a:ext uri="{91240B29-F687-4F45-9708-019B960494DF}">
            <a14:hiddenLine xmlns:a14="http://schemas.microsoft.com/office/drawing/2010/main">
              <a:noFill/>
              <a:round/>
            </a14:hiddenLine>
          </a:ext>
        </a:extLst>
      </c:spPr>
      <c:txPr>
        <a:bodyPr/>
        <a:lstStyle/>
        <a:p>
          <a:pPr>
            <a:defRPr sz="1200"/>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19460454041223"/>
          <c:y val="3.900129812293332E-2"/>
          <c:w val="0.67121422193360003"/>
          <c:h val="0.82597269204165369"/>
        </c:manualLayout>
      </c:layout>
      <c:lineChart>
        <c:grouping val="standard"/>
        <c:varyColors val="0"/>
        <c:ser>
          <c:idx val="0"/>
          <c:order val="0"/>
          <c:tx>
            <c:v>Exports</c:v>
          </c:tx>
          <c:spPr>
            <a:ln w="19050"/>
          </c:spPr>
          <c:marker>
            <c:symbol val="none"/>
          </c:marker>
          <c:cat>
            <c:numRef>
              <c:f>'Table 3'!$D$12:$F$12</c:f>
              <c:numCache>
                <c:formatCode>General</c:formatCode>
                <c:ptCount val="3"/>
                <c:pt idx="0">
                  <c:v>2002</c:v>
                </c:pt>
                <c:pt idx="1">
                  <c:v>2007</c:v>
                </c:pt>
                <c:pt idx="2">
                  <c:v>2012</c:v>
                </c:pt>
              </c:numCache>
            </c:numRef>
          </c:cat>
          <c:val>
            <c:numRef>
              <c:f>'Table 3'!$D$13:$F$13</c:f>
              <c:numCache>
                <c:formatCode>#,##0.0_i</c:formatCode>
                <c:ptCount val="3"/>
                <c:pt idx="0">
                  <c:v>346.3</c:v>
                </c:pt>
                <c:pt idx="1">
                  <c:v>502.2</c:v>
                </c:pt>
                <c:pt idx="2">
                  <c:v>657.4</c:v>
                </c:pt>
              </c:numCache>
            </c:numRef>
          </c:val>
          <c:smooth val="0"/>
        </c:ser>
        <c:ser>
          <c:idx val="1"/>
          <c:order val="1"/>
          <c:tx>
            <c:v>Imports</c:v>
          </c:tx>
          <c:marker>
            <c:symbol val="none"/>
          </c:marker>
          <c:cat>
            <c:numRef>
              <c:f>'Table 3'!$D$12:$F$12</c:f>
              <c:numCache>
                <c:formatCode>General</c:formatCode>
                <c:ptCount val="3"/>
                <c:pt idx="0">
                  <c:v>2002</c:v>
                </c:pt>
                <c:pt idx="1">
                  <c:v>2007</c:v>
                </c:pt>
                <c:pt idx="2">
                  <c:v>2012</c:v>
                </c:pt>
              </c:numCache>
            </c:numRef>
          </c:cat>
          <c:val>
            <c:numRef>
              <c:f>'Table 3'!$G$13:$I$13</c:f>
              <c:numCache>
                <c:formatCode>#,##0.0_i</c:formatCode>
                <c:ptCount val="3"/>
                <c:pt idx="0">
                  <c:v>313.89999999999969</c:v>
                </c:pt>
                <c:pt idx="1">
                  <c:v>423.4</c:v>
                </c:pt>
                <c:pt idx="2">
                  <c:v>510.6</c:v>
                </c:pt>
              </c:numCache>
            </c:numRef>
          </c:val>
          <c:smooth val="0"/>
        </c:ser>
        <c:dLbls>
          <c:showLegendKey val="0"/>
          <c:showVal val="0"/>
          <c:showCatName val="0"/>
          <c:showSerName val="0"/>
          <c:showPercent val="0"/>
          <c:showBubbleSize val="0"/>
        </c:dLbls>
        <c:marker val="1"/>
        <c:smooth val="0"/>
        <c:axId val="173655168"/>
        <c:axId val="173656704"/>
      </c:lineChart>
      <c:catAx>
        <c:axId val="173655168"/>
        <c:scaling>
          <c:orientation val="minMax"/>
        </c:scaling>
        <c:delete val="0"/>
        <c:axPos val="b"/>
        <c:numFmt formatCode="General" sourceLinked="1"/>
        <c:majorTickMark val="out"/>
        <c:minorTickMark val="none"/>
        <c:tickLblPos val="nextTo"/>
        <c:txPr>
          <a:bodyPr/>
          <a:lstStyle/>
          <a:p>
            <a:pPr>
              <a:defRPr sz="1800"/>
            </a:pPr>
            <a:endParaRPr lang="en-US"/>
          </a:p>
        </c:txPr>
        <c:crossAx val="173656704"/>
        <c:crosses val="autoZero"/>
        <c:auto val="1"/>
        <c:lblAlgn val="ctr"/>
        <c:lblOffset val="100"/>
        <c:noMultiLvlLbl val="0"/>
      </c:catAx>
      <c:valAx>
        <c:axId val="173656704"/>
        <c:scaling>
          <c:orientation val="minMax"/>
        </c:scaling>
        <c:delete val="0"/>
        <c:axPos val="l"/>
        <c:majorGridlines/>
        <c:numFmt formatCode="#,##0.0_i" sourceLinked="1"/>
        <c:majorTickMark val="out"/>
        <c:minorTickMark val="none"/>
        <c:tickLblPos val="nextTo"/>
        <c:txPr>
          <a:bodyPr/>
          <a:lstStyle/>
          <a:p>
            <a:pPr>
              <a:defRPr sz="1400"/>
            </a:pPr>
            <a:endParaRPr lang="en-US"/>
          </a:p>
        </c:txPr>
        <c:crossAx val="173655168"/>
        <c:crosses val="autoZero"/>
        <c:crossBetween val="between"/>
      </c:valAx>
    </c:plotArea>
    <c:legend>
      <c:legendPos val="r"/>
      <c:layout/>
      <c:overlay val="0"/>
      <c:txPr>
        <a:bodyPr/>
        <a:lstStyle/>
        <a:p>
          <a:pPr>
            <a:defRPr sz="1400"/>
          </a:pPr>
          <a:endParaRPr lang="en-US"/>
        </a:p>
      </c:txPr>
    </c:legend>
    <c:plotVisOnly val="1"/>
    <c:dispBlanksAs val="gap"/>
    <c:showDLblsOverMax val="0"/>
  </c:chart>
  <c:spPr>
    <a:ln w="19050"/>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l-GR" sz="1400" b="1" dirty="0"/>
              <a:t>Εξαγωγές</a:t>
            </a:r>
          </a:p>
        </c:rich>
      </c:tx>
      <c:layout>
        <c:manualLayout>
          <c:xMode val="edge"/>
          <c:yMode val="edge"/>
          <c:x val="0.42414145299145301"/>
          <c:y val="3.7558611111111112E-2"/>
        </c:manualLayout>
      </c:layout>
      <c:overlay val="0"/>
    </c:title>
    <c:autoTitleDeleted val="0"/>
    <c:plotArea>
      <c:layout>
        <c:manualLayout>
          <c:layoutTarget val="inner"/>
          <c:xMode val="edge"/>
          <c:yMode val="edge"/>
          <c:x val="0.20028747379454925"/>
          <c:y val="0.18589224754982975"/>
          <c:w val="0.55054507337526204"/>
          <c:h val="0.57837242594427929"/>
        </c:manualLayout>
      </c:layout>
      <c:pieChart>
        <c:varyColors val="1"/>
        <c:ser>
          <c:idx val="0"/>
          <c:order val="0"/>
          <c:tx>
            <c:strRef>
              <c:f>'Figure 4'!$C$61</c:f>
              <c:strCache>
                <c:ptCount val="1"/>
                <c:pt idx="0">
                  <c:v>Εξαγωγές</c:v>
                </c:pt>
              </c:strCache>
            </c:strRef>
          </c:tx>
          <c:spPr>
            <a:solidFill>
              <a:srgbClr val="7B86C2"/>
            </a:solidFill>
            <a:ln w="25400">
              <a:noFill/>
            </a:ln>
          </c:spPr>
          <c:dPt>
            <c:idx val="0"/>
            <c:bubble3D val="0"/>
            <c:spPr>
              <a:solidFill>
                <a:srgbClr val="286EB4">
                  <a:lumMod val="100000"/>
                </a:srgbClr>
              </a:solidFill>
              <a:ln w="25400">
                <a:noFill/>
              </a:ln>
            </c:spPr>
          </c:dPt>
          <c:dPt>
            <c:idx val="1"/>
            <c:bubble3D val="0"/>
            <c:spPr>
              <a:solidFill>
                <a:srgbClr val="286EB4">
                  <a:lumMod val="60000"/>
                  <a:lumOff val="40000"/>
                </a:srgbClr>
              </a:solidFill>
              <a:ln w="25400">
                <a:noFill/>
              </a:ln>
            </c:spPr>
          </c:dPt>
          <c:dPt>
            <c:idx val="2"/>
            <c:bubble3D val="0"/>
            <c:spPr>
              <a:solidFill>
                <a:srgbClr val="286EB4">
                  <a:lumMod val="40000"/>
                  <a:lumOff val="60000"/>
                </a:srgbClr>
              </a:solidFill>
              <a:ln w="25400">
                <a:noFill/>
              </a:ln>
            </c:spPr>
          </c:dPt>
          <c:dPt>
            <c:idx val="3"/>
            <c:bubble3D val="0"/>
            <c:spPr>
              <a:solidFill>
                <a:srgbClr val="F06423">
                  <a:lumMod val="100000"/>
                </a:srgbClr>
              </a:solidFill>
              <a:ln w="25400">
                <a:noFill/>
              </a:ln>
            </c:spPr>
          </c:dPt>
          <c:dPt>
            <c:idx val="4"/>
            <c:bubble3D val="0"/>
            <c:spPr>
              <a:solidFill>
                <a:srgbClr val="F06423">
                  <a:lumMod val="60000"/>
                  <a:lumOff val="40000"/>
                </a:srgbClr>
              </a:solidFill>
              <a:ln w="25400">
                <a:noFill/>
              </a:ln>
            </c:spPr>
          </c:dPt>
          <c:dPt>
            <c:idx val="5"/>
            <c:bubble3D val="0"/>
            <c:spPr>
              <a:solidFill>
                <a:srgbClr val="F06423">
                  <a:lumMod val="40000"/>
                  <a:lumOff val="60000"/>
                </a:srgbClr>
              </a:solidFill>
              <a:ln w="25400">
                <a:noFill/>
              </a:ln>
            </c:spPr>
          </c:dPt>
          <c:dPt>
            <c:idx val="6"/>
            <c:bubble3D val="0"/>
            <c:spPr>
              <a:solidFill>
                <a:srgbClr val="5FB441">
                  <a:lumMod val="100000"/>
                </a:srgbClr>
              </a:solidFill>
              <a:ln w="25400">
                <a:noFill/>
              </a:ln>
            </c:spPr>
          </c:dPt>
          <c:dPt>
            <c:idx val="7"/>
            <c:bubble3D val="0"/>
            <c:spPr>
              <a:solidFill>
                <a:srgbClr val="5FB441">
                  <a:lumMod val="60000"/>
                  <a:lumOff val="40000"/>
                </a:srgbClr>
              </a:solidFill>
              <a:ln w="25400">
                <a:noFill/>
              </a:ln>
            </c:spPr>
          </c:dPt>
          <c:dPt>
            <c:idx val="8"/>
            <c:bubble3D val="0"/>
            <c:spPr>
              <a:solidFill>
                <a:srgbClr val="BEE3B1"/>
              </a:solidFill>
              <a:ln w="25400">
                <a:noFill/>
              </a:ln>
            </c:spPr>
          </c:dPt>
          <c:dLbls>
            <c:dLbl>
              <c:idx val="0"/>
              <c:layout>
                <c:manualLayout>
                  <c:x val="-2.3296645702306079E-2"/>
                  <c:y val="8.2903865213082486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1.8250950570342206E-2"/>
                  <c:y val="-1.251956181533646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9.9938124342209764E-2"/>
                  <c:y val="8.0557023063215563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10180359394007577"/>
                  <c:y val="5.096756525045688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6.8083200417200784E-2"/>
                  <c:y val="0.1180465351135568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5"/>
              <c:layout>
                <c:manualLayout>
                  <c:x val="-6.4805555555555561E-2"/>
                  <c:y val="0.1371503689021033"/>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6"/>
              <c:layout>
                <c:manualLayout>
                  <c:x val="-0.19095405982905983"/>
                  <c:y val="7.273000000000011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7"/>
              <c:layout>
                <c:manualLayout>
                  <c:x val="-0.35574790356394131"/>
                  <c:y val="3.460852329038652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numFmt formatCode="0.0\ %" sourceLinked="0"/>
            <c:spPr>
              <a:noFill/>
              <a:ln>
                <a:noFill/>
              </a:ln>
              <a:effectLst/>
            </c:spPr>
            <c:dLblPos val="outEnd"/>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'Figure 4'!$B$62:$B$70</c:f>
              <c:strCache>
                <c:ptCount val="9"/>
                <c:pt idx="0">
                  <c:v>ΗΠΑ</c:v>
                </c:pt>
                <c:pt idx="1">
                  <c:v>Κίνα</c:v>
                </c:pt>
                <c:pt idx="2">
                  <c:v>Ρωσία</c:v>
                </c:pt>
                <c:pt idx="3">
                  <c:v>Ιαπωνία</c:v>
                </c:pt>
                <c:pt idx="4">
                  <c:v>Αυστραλία</c:v>
                </c:pt>
                <c:pt idx="5">
                  <c:v>Καναδάς</c:v>
                </c:pt>
                <c:pt idx="6">
                  <c:v>Βραζιλία</c:v>
                </c:pt>
                <c:pt idx="7">
                  <c:v>Λοιπές χώρες G20</c:v>
                </c:pt>
                <c:pt idx="8">
                  <c:v>Λοιπός κόσμος</c:v>
                </c:pt>
              </c:strCache>
            </c:strRef>
          </c:cat>
          <c:val>
            <c:numRef>
              <c:f>'Figure 4'!$C$62:$C$70</c:f>
              <c:numCache>
                <c:formatCode>General</c:formatCode>
                <c:ptCount val="9"/>
                <c:pt idx="0">
                  <c:v>0.25756635661809119</c:v>
                </c:pt>
                <c:pt idx="1">
                  <c:v>3.8043441314325681E-2</c:v>
                </c:pt>
                <c:pt idx="2">
                  <c:v>3.7865773910842601E-2</c:v>
                </c:pt>
                <c:pt idx="3">
                  <c:v>3.3574825038788753E-2</c:v>
                </c:pt>
                <c:pt idx="4">
                  <c:v>2.4344094827067776E-2</c:v>
                </c:pt>
                <c:pt idx="5">
                  <c:v>2.1545865905690641E-2</c:v>
                </c:pt>
                <c:pt idx="6">
                  <c:v>1.9655322622564361E-2</c:v>
                </c:pt>
                <c:pt idx="7">
                  <c:v>6.1332121168384802E-2</c:v>
                </c:pt>
                <c:pt idx="8">
                  <c:v>0.50607219859424357</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l-GR" sz="1400" b="1" dirty="0"/>
              <a:t>Εισαγωγές</a:t>
            </a:r>
            <a:endParaRPr lang="el-GR" sz="1100" b="1" dirty="0"/>
          </a:p>
        </c:rich>
      </c:tx>
      <c:layout>
        <c:manualLayout>
          <c:xMode val="edge"/>
          <c:yMode val="edge"/>
          <c:x val="0.43410448717948835"/>
          <c:y val="3.7558611111111112E-2"/>
        </c:manualLayout>
      </c:layout>
      <c:overlay val="0"/>
    </c:title>
    <c:autoTitleDeleted val="0"/>
    <c:plotArea>
      <c:layout>
        <c:manualLayout>
          <c:layoutTarget val="inner"/>
          <c:xMode val="edge"/>
          <c:yMode val="edge"/>
          <c:x val="0.22616433401621971"/>
          <c:y val="0.18926247109349245"/>
          <c:w val="0.54199488945208563"/>
          <c:h val="0.57137980398634514"/>
        </c:manualLayout>
      </c:layout>
      <c:pieChart>
        <c:varyColors val="1"/>
        <c:ser>
          <c:idx val="0"/>
          <c:order val="0"/>
          <c:tx>
            <c:strRef>
              <c:f>'Figure 4'!$F$61</c:f>
              <c:strCache>
                <c:ptCount val="1"/>
                <c:pt idx="0">
                  <c:v>Εισαγωγές</c:v>
                </c:pt>
              </c:strCache>
            </c:strRef>
          </c:tx>
          <c:spPr>
            <a:solidFill>
              <a:srgbClr val="7B86C2"/>
            </a:solidFill>
            <a:ln w="25400">
              <a:noFill/>
            </a:ln>
          </c:spPr>
          <c:dPt>
            <c:idx val="0"/>
            <c:bubble3D val="0"/>
            <c:spPr>
              <a:solidFill>
                <a:srgbClr val="286EB4">
                  <a:lumMod val="100000"/>
                </a:srgbClr>
              </a:solidFill>
              <a:ln w="25400">
                <a:noFill/>
              </a:ln>
            </c:spPr>
          </c:dPt>
          <c:dPt>
            <c:idx val="1"/>
            <c:bubble3D val="0"/>
            <c:spPr>
              <a:solidFill>
                <a:srgbClr val="286EB4">
                  <a:lumMod val="60000"/>
                  <a:lumOff val="40000"/>
                </a:srgbClr>
              </a:solidFill>
              <a:ln w="25400">
                <a:noFill/>
              </a:ln>
            </c:spPr>
          </c:dPt>
          <c:dPt>
            <c:idx val="2"/>
            <c:bubble3D val="0"/>
            <c:spPr>
              <a:solidFill>
                <a:schemeClr val="accent1">
                  <a:lumMod val="50000"/>
                </a:schemeClr>
              </a:solidFill>
              <a:ln w="25400">
                <a:noFill/>
              </a:ln>
            </c:spPr>
          </c:dPt>
          <c:dPt>
            <c:idx val="3"/>
            <c:bubble3D val="0"/>
            <c:spPr>
              <a:solidFill>
                <a:srgbClr val="F06423">
                  <a:lumMod val="100000"/>
                </a:srgbClr>
              </a:solidFill>
              <a:ln w="25400">
                <a:noFill/>
              </a:ln>
            </c:spPr>
          </c:dPt>
          <c:dPt>
            <c:idx val="4"/>
            <c:bubble3D val="0"/>
            <c:spPr>
              <a:solidFill>
                <a:schemeClr val="accent1">
                  <a:lumMod val="40000"/>
                  <a:lumOff val="60000"/>
                </a:schemeClr>
              </a:solidFill>
              <a:ln w="25400">
                <a:noFill/>
              </a:ln>
            </c:spPr>
          </c:dPt>
          <c:dPt>
            <c:idx val="5"/>
            <c:bubble3D val="0"/>
            <c:spPr>
              <a:solidFill>
                <a:schemeClr val="accent2">
                  <a:lumMod val="75000"/>
                </a:schemeClr>
              </a:solidFill>
              <a:ln w="25400">
                <a:noFill/>
              </a:ln>
            </c:spPr>
          </c:dPt>
          <c:dPt>
            <c:idx val="6"/>
            <c:bubble3D val="0"/>
            <c:spPr>
              <a:solidFill>
                <a:schemeClr val="accent2">
                  <a:lumMod val="40000"/>
                  <a:lumOff val="60000"/>
                </a:schemeClr>
              </a:solidFill>
              <a:ln w="25400">
                <a:noFill/>
              </a:ln>
            </c:spPr>
          </c:dPt>
          <c:dPt>
            <c:idx val="7"/>
            <c:bubble3D val="0"/>
            <c:spPr>
              <a:solidFill>
                <a:srgbClr val="5FB441">
                  <a:lumMod val="60000"/>
                  <a:lumOff val="40000"/>
                </a:srgbClr>
              </a:solidFill>
              <a:ln w="25400">
                <a:noFill/>
              </a:ln>
            </c:spPr>
          </c:dPt>
          <c:dPt>
            <c:idx val="8"/>
            <c:bubble3D val="0"/>
            <c:spPr>
              <a:solidFill>
                <a:srgbClr val="BEE3B1"/>
              </a:solidFill>
              <a:ln w="25400">
                <a:noFill/>
              </a:ln>
            </c:spPr>
          </c:dPt>
          <c:dLbls>
            <c:dLbl>
              <c:idx val="0"/>
              <c:layout>
                <c:manualLayout>
                  <c:x val="0"/>
                  <c:y val="1.877934272300469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7.753487665477482E-2"/>
                  <c:y val="-8.798281510219722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0.14903214991068001"/>
                  <c:y val="-3.037501614883898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12488985630241964"/>
                  <c:y val="3.846533818835221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9.6344958011808035E-2"/>
                  <c:y val="0.12519565074825065"/>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5"/>
              <c:layout>
                <c:manualLayout>
                  <c:x val="-4.0965419501133804E-2"/>
                  <c:y val="0.11267605633802817"/>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6"/>
              <c:layout>
                <c:manualLayout>
                  <c:x val="-0.19765175208369337"/>
                  <c:y val="7.546201159789213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7"/>
              <c:layout>
                <c:manualLayout>
                  <c:x val="-0.35933969958785461"/>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numFmt formatCode="0.0\ %" sourceLinked="0"/>
            <c:spPr>
              <a:noFill/>
              <a:ln>
                <a:noFill/>
              </a:ln>
              <a:effectLst/>
            </c:spPr>
            <c:dLblPos val="outEnd"/>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'Figure 4'!$E$62:$E$70</c:f>
              <c:strCache>
                <c:ptCount val="9"/>
                <c:pt idx="0">
                  <c:v>ΗΠΑ</c:v>
                </c:pt>
                <c:pt idx="1">
                  <c:v>Κίνα</c:v>
                </c:pt>
                <c:pt idx="2">
                  <c:v>Τουρκία</c:v>
                </c:pt>
                <c:pt idx="3">
                  <c:v>Ιαπωνία</c:v>
                </c:pt>
                <c:pt idx="4">
                  <c:v>Ρωσία</c:v>
                </c:pt>
                <c:pt idx="5">
                  <c:v>Ινδία</c:v>
                </c:pt>
                <c:pt idx="6">
                  <c:v>Καναδάς</c:v>
                </c:pt>
                <c:pt idx="7">
                  <c:v>Λοιπές χώρες G20</c:v>
                </c:pt>
                <c:pt idx="8">
                  <c:v>Λοιπός κόσμος</c:v>
                </c:pt>
              </c:strCache>
            </c:strRef>
          </c:cat>
          <c:val>
            <c:numRef>
              <c:f>'Figure 4'!$F$62:$F$70</c:f>
              <c:numCache>
                <c:formatCode>General</c:formatCode>
                <c:ptCount val="9"/>
                <c:pt idx="0">
                  <c:v>0.31634322552737248</c:v>
                </c:pt>
                <c:pt idx="1">
                  <c:v>3.8019554479993271E-2</c:v>
                </c:pt>
                <c:pt idx="2">
                  <c:v>2.6127126878198709E-2</c:v>
                </c:pt>
                <c:pt idx="3">
                  <c:v>2.5237561997522515E-2</c:v>
                </c:pt>
                <c:pt idx="4">
                  <c:v>2.0708339500484819E-2</c:v>
                </c:pt>
                <c:pt idx="5">
                  <c:v>2.0048682704749011E-2</c:v>
                </c:pt>
                <c:pt idx="6">
                  <c:v>1.8920903811208273E-2</c:v>
                </c:pt>
                <c:pt idx="7">
                  <c:v>8.3842860481840309E-2</c:v>
                </c:pt>
                <c:pt idx="8">
                  <c:v>0.45075174461863027</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noFill/>
    <a:ln w="9525">
      <a:noFill/>
    </a:ln>
  </c:spPr>
  <c:txPr>
    <a:bodyPr/>
    <a:lstStyle/>
    <a:p>
      <a:pPr>
        <a:defRPr sz="900" b="0" i="0" u="none" strike="noStrike" baseline="0">
          <a:solidFill>
            <a:srgbClr val="000000"/>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306F41-E749-4E35-A45E-8783957B05E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594B806D-1E1B-40E3-906F-1509F6BF5DCA}">
      <dgm:prSet phldrT="[Κείμενο]"/>
      <dgm:spPr/>
      <dgm:t>
        <a:bodyPr/>
        <a:lstStyle/>
        <a:p>
          <a:r>
            <a:rPr lang="el-GR" dirty="0" smtClean="0"/>
            <a:t>1. Η δημιουργία ενός δίκαιου και ανοικτού συστήματος παγκόσμιου εμπορίου </a:t>
          </a:r>
          <a:endParaRPr lang="el-GR" dirty="0"/>
        </a:p>
      </dgm:t>
    </dgm:pt>
    <dgm:pt modelId="{FDEAF527-E376-457A-BE61-574F696E1669}" type="parTrans" cxnId="{4F2EA185-3655-4A28-8F91-FF570660F87F}">
      <dgm:prSet/>
      <dgm:spPr/>
      <dgm:t>
        <a:bodyPr/>
        <a:lstStyle/>
        <a:p>
          <a:endParaRPr lang="el-GR"/>
        </a:p>
      </dgm:t>
    </dgm:pt>
    <dgm:pt modelId="{99009A67-F51C-4CDD-985A-F4CBECBF2753}" type="sibTrans" cxnId="{4F2EA185-3655-4A28-8F91-FF570660F87F}">
      <dgm:prSet/>
      <dgm:spPr/>
      <dgm:t>
        <a:bodyPr/>
        <a:lstStyle/>
        <a:p>
          <a:endParaRPr lang="el-GR"/>
        </a:p>
      </dgm:t>
    </dgm:pt>
    <dgm:pt modelId="{2D446011-6B97-4AEF-8241-08B68BB5A17B}">
      <dgm:prSet phldrT="[Κείμενο]" custT="1"/>
      <dgm:spPr/>
      <dgm:t>
        <a:bodyPr/>
        <a:lstStyle/>
        <a:p>
          <a:r>
            <a:rPr lang="el-GR" sz="1400" dirty="0" smtClean="0"/>
            <a:t> Σεβασμός στην τήρηση των κανόνων που θεσπίζονται από τον ΠΟΕ για το πολυμερές σύστημα εμπορικών διαπραγματεύσεων </a:t>
          </a:r>
          <a:endParaRPr lang="el-GR" sz="1400" dirty="0"/>
        </a:p>
      </dgm:t>
    </dgm:pt>
    <dgm:pt modelId="{2AAA2521-CC7F-4866-8531-904540F33FC2}" type="parTrans" cxnId="{93070E94-7A7B-459F-89B7-6C99E5A67BC4}">
      <dgm:prSet/>
      <dgm:spPr/>
      <dgm:t>
        <a:bodyPr/>
        <a:lstStyle/>
        <a:p>
          <a:endParaRPr lang="el-GR"/>
        </a:p>
      </dgm:t>
    </dgm:pt>
    <dgm:pt modelId="{1400E2BD-547F-4345-BFB6-364DD0D24BD8}" type="sibTrans" cxnId="{93070E94-7A7B-459F-89B7-6C99E5A67BC4}">
      <dgm:prSet/>
      <dgm:spPr/>
      <dgm:t>
        <a:bodyPr/>
        <a:lstStyle/>
        <a:p>
          <a:endParaRPr lang="el-GR"/>
        </a:p>
      </dgm:t>
    </dgm:pt>
    <dgm:pt modelId="{79C7C17B-DC5D-400F-9654-23C7C54BC5F2}">
      <dgm:prSet phldrT="[Κείμενο]" custT="1"/>
      <dgm:spPr/>
      <dgm:t>
        <a:bodyPr/>
        <a:lstStyle/>
        <a:p>
          <a:r>
            <a:rPr lang="el-GR" sz="1400" dirty="0" smtClean="0"/>
            <a:t> Ανταπόκριση της ανάγκης των </a:t>
          </a:r>
          <a:r>
            <a:rPr lang="el-GR" sz="1400" b="1" dirty="0" smtClean="0"/>
            <a:t>λιγότερο ανεπτυγμένων χωρών </a:t>
          </a:r>
          <a:r>
            <a:rPr lang="el-GR" sz="1400" dirty="0" smtClean="0"/>
            <a:t>για αξιοποίηση των ευκαιριών που παρέχει το διεθνές εμπόριο </a:t>
          </a:r>
          <a:endParaRPr lang="el-GR" sz="1400" dirty="0"/>
        </a:p>
      </dgm:t>
    </dgm:pt>
    <dgm:pt modelId="{2682F1CF-38C1-4F2D-8BCC-EF7E41ABF602}" type="parTrans" cxnId="{7E469221-C566-4B15-9344-A450E47CFC1E}">
      <dgm:prSet/>
      <dgm:spPr/>
      <dgm:t>
        <a:bodyPr/>
        <a:lstStyle/>
        <a:p>
          <a:endParaRPr lang="el-GR"/>
        </a:p>
      </dgm:t>
    </dgm:pt>
    <dgm:pt modelId="{0B00F76F-7DFA-439C-8577-261565F2D199}" type="sibTrans" cxnId="{7E469221-C566-4B15-9344-A450E47CFC1E}">
      <dgm:prSet/>
      <dgm:spPr/>
      <dgm:t>
        <a:bodyPr/>
        <a:lstStyle/>
        <a:p>
          <a:endParaRPr lang="el-GR"/>
        </a:p>
      </dgm:t>
    </dgm:pt>
    <dgm:pt modelId="{8C4396B4-690F-4169-B127-63FFD53E1989}">
      <dgm:prSet phldrT="[Κείμενο]"/>
      <dgm:spPr/>
      <dgm:t>
        <a:bodyPr/>
        <a:lstStyle/>
        <a:p>
          <a:r>
            <a:rPr lang="el-GR" dirty="0" smtClean="0"/>
            <a:t>2. Διεύρυνση της πρόσβασης στις αγορές με τις χώρες-εταίρους</a:t>
          </a:r>
          <a:endParaRPr lang="el-GR" dirty="0"/>
        </a:p>
      </dgm:t>
    </dgm:pt>
    <dgm:pt modelId="{59AB3CD7-3CF4-450D-BBE9-524744745C0E}" type="parTrans" cxnId="{13607A31-E9E0-436C-9E95-7E7A57D8B701}">
      <dgm:prSet/>
      <dgm:spPr/>
      <dgm:t>
        <a:bodyPr/>
        <a:lstStyle/>
        <a:p>
          <a:endParaRPr lang="el-GR"/>
        </a:p>
      </dgm:t>
    </dgm:pt>
    <dgm:pt modelId="{453B8E5B-F8B8-4149-8433-2426D0897C6F}" type="sibTrans" cxnId="{13607A31-E9E0-436C-9E95-7E7A57D8B701}">
      <dgm:prSet/>
      <dgm:spPr/>
      <dgm:t>
        <a:bodyPr/>
        <a:lstStyle/>
        <a:p>
          <a:endParaRPr lang="el-GR"/>
        </a:p>
      </dgm:t>
    </dgm:pt>
    <dgm:pt modelId="{844B8AFC-7C7E-4187-A7D4-67CD1AE91CD5}">
      <dgm:prSet phldrT="[Κείμενο]"/>
      <dgm:spPr/>
      <dgm:t>
        <a:bodyPr/>
        <a:lstStyle/>
        <a:p>
          <a:r>
            <a:rPr lang="el-GR" dirty="0" smtClean="0"/>
            <a:t> Διαπραγμάτευση της ΕΕ με άλλες χώρες με σκοπό τη σύναψη συμφωνιών ελεύθερου εμπορίου (</a:t>
          </a:r>
          <a:r>
            <a:rPr lang="el-GR" b="1" dirty="0" smtClean="0"/>
            <a:t>Ζώνες Ελεύθερων Συναλλαγών</a:t>
          </a:r>
          <a:r>
            <a:rPr lang="el-GR" dirty="0" smtClean="0"/>
            <a:t>)</a:t>
          </a:r>
          <a:endParaRPr lang="el-GR" dirty="0"/>
        </a:p>
      </dgm:t>
    </dgm:pt>
    <dgm:pt modelId="{8F8910A6-A589-4BB9-AC27-81A2C29E6520}" type="parTrans" cxnId="{A55D14A7-35C6-470C-BD28-4B4207728A76}">
      <dgm:prSet/>
      <dgm:spPr/>
      <dgm:t>
        <a:bodyPr/>
        <a:lstStyle/>
        <a:p>
          <a:endParaRPr lang="el-GR"/>
        </a:p>
      </dgm:t>
    </dgm:pt>
    <dgm:pt modelId="{8B8E9149-89E4-4137-B1F8-F6954F995DE7}" type="sibTrans" cxnId="{A55D14A7-35C6-470C-BD28-4B4207728A76}">
      <dgm:prSet/>
      <dgm:spPr/>
      <dgm:t>
        <a:bodyPr/>
        <a:lstStyle/>
        <a:p>
          <a:endParaRPr lang="el-GR"/>
        </a:p>
      </dgm:t>
    </dgm:pt>
    <dgm:pt modelId="{5B200A0C-1541-492D-8ED7-03A064394897}">
      <dgm:prSet phldrT="[Κείμενο]"/>
      <dgm:spPr/>
      <dgm:t>
        <a:bodyPr/>
        <a:lstStyle/>
        <a:p>
          <a:r>
            <a:rPr lang="el-GR" dirty="0" smtClean="0"/>
            <a:t>3. Διασφάλιση ότι και οι υπόλοιπες χώρες θα σέβονται τους κανόνες του «παιχνιδιού»</a:t>
          </a:r>
          <a:endParaRPr lang="el-GR" dirty="0"/>
        </a:p>
      </dgm:t>
    </dgm:pt>
    <dgm:pt modelId="{9A4A1547-8F3E-4026-A296-04A1EA3B7A7F}" type="parTrans" cxnId="{81D6E271-74D4-46E1-A417-EC6F5E1CB5AF}">
      <dgm:prSet/>
      <dgm:spPr/>
      <dgm:t>
        <a:bodyPr/>
        <a:lstStyle/>
        <a:p>
          <a:endParaRPr lang="el-GR"/>
        </a:p>
      </dgm:t>
    </dgm:pt>
    <dgm:pt modelId="{E44917FF-C5AB-46F3-9C01-5D35C55A8662}" type="sibTrans" cxnId="{81D6E271-74D4-46E1-A417-EC6F5E1CB5AF}">
      <dgm:prSet/>
      <dgm:spPr/>
      <dgm:t>
        <a:bodyPr/>
        <a:lstStyle/>
        <a:p>
          <a:endParaRPr lang="el-GR"/>
        </a:p>
      </dgm:t>
    </dgm:pt>
    <dgm:pt modelId="{558CCB7D-E3E1-48B3-BC83-6CDD7691422E}">
      <dgm:prSet phldrT="[Κείμενο]"/>
      <dgm:spPr/>
      <dgm:t>
        <a:bodyPr/>
        <a:lstStyle/>
        <a:p>
          <a:r>
            <a:rPr lang="el-GR" dirty="0" smtClean="0"/>
            <a:t> Επί ίσοις όροις πρόσβαση των εταιρειών της ΕΕ σε </a:t>
          </a:r>
          <a:r>
            <a:rPr lang="el-GR" b="1" dirty="0" smtClean="0"/>
            <a:t>προμήθειες</a:t>
          </a:r>
          <a:r>
            <a:rPr lang="el-GR" dirty="0" smtClean="0"/>
            <a:t> που αφορούν σε ξένες αγορές</a:t>
          </a:r>
          <a:endParaRPr lang="el-GR" dirty="0"/>
        </a:p>
      </dgm:t>
    </dgm:pt>
    <dgm:pt modelId="{52145E01-3973-4D00-9B32-6599CA84F334}" type="parTrans" cxnId="{E83B0C46-8009-488D-8E58-BFF45F28A9BA}">
      <dgm:prSet/>
      <dgm:spPr/>
      <dgm:t>
        <a:bodyPr/>
        <a:lstStyle/>
        <a:p>
          <a:endParaRPr lang="el-GR"/>
        </a:p>
      </dgm:t>
    </dgm:pt>
    <dgm:pt modelId="{2901F9D9-F7DC-49A8-AB37-E5031CF58A37}" type="sibTrans" cxnId="{E83B0C46-8009-488D-8E58-BFF45F28A9BA}">
      <dgm:prSet/>
      <dgm:spPr/>
      <dgm:t>
        <a:bodyPr/>
        <a:lstStyle/>
        <a:p>
          <a:endParaRPr lang="el-GR"/>
        </a:p>
      </dgm:t>
    </dgm:pt>
    <dgm:pt modelId="{1A9F8EBF-76CD-46B2-9DEC-B5F554DD5016}">
      <dgm:prSet phldrT="[Κείμενο]"/>
      <dgm:spPr/>
      <dgm:t>
        <a:bodyPr/>
        <a:lstStyle/>
        <a:p>
          <a:r>
            <a:rPr lang="el-GR" dirty="0" smtClean="0"/>
            <a:t> Αναζήτηση νέων ευκαιριών για τους Ευρωπαίους </a:t>
          </a:r>
          <a:r>
            <a:rPr lang="el-GR" b="1" dirty="0" smtClean="0"/>
            <a:t>επενδυτές</a:t>
          </a:r>
          <a:endParaRPr lang="el-GR" b="1" dirty="0"/>
        </a:p>
      </dgm:t>
    </dgm:pt>
    <dgm:pt modelId="{91CCEC00-CCE3-4199-A35C-E425CFA4A48A}" type="parTrans" cxnId="{492E617A-307E-46BC-A993-D89CABCCCBC8}">
      <dgm:prSet/>
      <dgm:spPr/>
      <dgm:t>
        <a:bodyPr/>
        <a:lstStyle/>
        <a:p>
          <a:endParaRPr lang="el-GR"/>
        </a:p>
      </dgm:t>
    </dgm:pt>
    <dgm:pt modelId="{3E2B0955-520D-470F-8ED2-DE1E6E9487DE}" type="sibTrans" cxnId="{492E617A-307E-46BC-A993-D89CABCCCBC8}">
      <dgm:prSet/>
      <dgm:spPr/>
      <dgm:t>
        <a:bodyPr/>
        <a:lstStyle/>
        <a:p>
          <a:endParaRPr lang="el-GR"/>
        </a:p>
      </dgm:t>
    </dgm:pt>
    <dgm:pt modelId="{11DD7EAC-38A1-4C1D-B6CD-B5D162BE978D}">
      <dgm:prSet phldrT="[Κείμενο]" custT="1"/>
      <dgm:spPr/>
      <dgm:t>
        <a:bodyPr/>
        <a:lstStyle/>
        <a:p>
          <a:r>
            <a:rPr lang="el-GR" sz="1400" b="1" dirty="0" smtClean="0"/>
            <a:t>Δίκαιο</a:t>
          </a:r>
          <a:r>
            <a:rPr lang="el-GR" sz="1400" dirty="0" smtClean="0"/>
            <a:t> και Ανοικτό εμπορικό σύστημα </a:t>
          </a:r>
          <a:endParaRPr lang="el-GR" sz="900" dirty="0"/>
        </a:p>
      </dgm:t>
    </dgm:pt>
    <dgm:pt modelId="{D7F9586B-50AF-44E7-B8B1-F76C4834E214}" type="parTrans" cxnId="{87450FA2-7B58-4E8C-B741-B2A66AD7A62D}">
      <dgm:prSet/>
      <dgm:spPr/>
      <dgm:t>
        <a:bodyPr/>
        <a:lstStyle/>
        <a:p>
          <a:endParaRPr lang="el-GR"/>
        </a:p>
      </dgm:t>
    </dgm:pt>
    <dgm:pt modelId="{0E0B69A3-1FDF-4342-A1B0-B6DC6D8E0E96}" type="sibTrans" cxnId="{87450FA2-7B58-4E8C-B741-B2A66AD7A62D}">
      <dgm:prSet/>
      <dgm:spPr/>
      <dgm:t>
        <a:bodyPr/>
        <a:lstStyle/>
        <a:p>
          <a:endParaRPr lang="el-GR"/>
        </a:p>
      </dgm:t>
    </dgm:pt>
    <dgm:pt modelId="{C3136224-DBF0-401D-862A-4D32A9B64BA9}">
      <dgm:prSet phldrT="[Κείμενο]"/>
      <dgm:spPr/>
      <dgm:t>
        <a:bodyPr/>
        <a:lstStyle/>
        <a:p>
          <a:r>
            <a:rPr lang="el-GR" dirty="0" smtClean="0"/>
            <a:t>Καταπολέμηση </a:t>
          </a:r>
          <a:r>
            <a:rPr lang="el-GR" b="1" dirty="0" smtClean="0"/>
            <a:t>λαθρεμπορίου και πειρατείας  </a:t>
          </a:r>
          <a:endParaRPr lang="el-GR" b="1" dirty="0"/>
        </a:p>
      </dgm:t>
    </dgm:pt>
    <dgm:pt modelId="{2FCBD1D5-53E2-43D5-A1DF-0884337E85F4}" type="parTrans" cxnId="{EC4776D9-79DD-4A9F-93B4-908AFAD6FB0C}">
      <dgm:prSet/>
      <dgm:spPr/>
      <dgm:t>
        <a:bodyPr/>
        <a:lstStyle/>
        <a:p>
          <a:endParaRPr lang="el-GR"/>
        </a:p>
      </dgm:t>
    </dgm:pt>
    <dgm:pt modelId="{B0AD56E4-70DF-4C52-A815-0FDF288C6E23}" type="sibTrans" cxnId="{EC4776D9-79DD-4A9F-93B4-908AFAD6FB0C}">
      <dgm:prSet/>
      <dgm:spPr/>
      <dgm:t>
        <a:bodyPr/>
        <a:lstStyle/>
        <a:p>
          <a:endParaRPr lang="el-GR"/>
        </a:p>
      </dgm:t>
    </dgm:pt>
    <dgm:pt modelId="{E5327ED4-3396-4C3F-86A3-E8D33AB9BCC9}">
      <dgm:prSet phldrT="[Κείμενο]"/>
      <dgm:spPr/>
      <dgm:t>
        <a:bodyPr/>
        <a:lstStyle/>
        <a:p>
          <a:r>
            <a:rPr lang="el-GR" dirty="0" smtClean="0"/>
            <a:t>4. Διασφάλιση ότι το εμπόριο θα αποτελέσει πηγή διατηρήσιμης ανάπτυξης </a:t>
          </a:r>
          <a:endParaRPr lang="el-GR" dirty="0"/>
        </a:p>
      </dgm:t>
    </dgm:pt>
    <dgm:pt modelId="{ACEADA2E-8490-4836-BA23-F9735D0DA060}" type="parTrans" cxnId="{186E6078-2E3F-495D-84E7-5F7630DCDD8E}">
      <dgm:prSet/>
      <dgm:spPr/>
      <dgm:t>
        <a:bodyPr/>
        <a:lstStyle/>
        <a:p>
          <a:endParaRPr lang="el-GR"/>
        </a:p>
      </dgm:t>
    </dgm:pt>
    <dgm:pt modelId="{78FC5FE5-B781-451D-9E75-E454AEC00D55}" type="sibTrans" cxnId="{186E6078-2E3F-495D-84E7-5F7630DCDD8E}">
      <dgm:prSet/>
      <dgm:spPr/>
      <dgm:t>
        <a:bodyPr/>
        <a:lstStyle/>
        <a:p>
          <a:endParaRPr lang="el-GR"/>
        </a:p>
      </dgm:t>
    </dgm:pt>
    <dgm:pt modelId="{7819EC61-FD1E-4C35-81FC-9C87E78D1774}">
      <dgm:prSet phldrT="[Κείμενο]"/>
      <dgm:spPr/>
      <dgm:t>
        <a:bodyPr/>
        <a:lstStyle/>
        <a:p>
          <a:r>
            <a:rPr lang="el-GR" dirty="0" smtClean="0"/>
            <a:t> Ενεργή υποστήριξη της προσπάθειας των </a:t>
          </a:r>
          <a:r>
            <a:rPr lang="el-GR" b="1" dirty="0" smtClean="0"/>
            <a:t>Λιγότερο Ανεπτυγμένων Χωρών </a:t>
          </a:r>
          <a:r>
            <a:rPr lang="el-GR" dirty="0" smtClean="0"/>
            <a:t>να απεγκλωβιστούν από την παγίδα φτώχιας (και) μέσω του εμπορίου </a:t>
          </a:r>
          <a:endParaRPr lang="el-GR" dirty="0"/>
        </a:p>
      </dgm:t>
    </dgm:pt>
    <dgm:pt modelId="{64FDD43E-1680-4B9D-90CF-167829939032}" type="parTrans" cxnId="{81B4A69F-9783-447A-B2BC-64666220C86A}">
      <dgm:prSet/>
      <dgm:spPr/>
      <dgm:t>
        <a:bodyPr/>
        <a:lstStyle/>
        <a:p>
          <a:endParaRPr lang="el-GR"/>
        </a:p>
      </dgm:t>
    </dgm:pt>
    <dgm:pt modelId="{78FEEC29-9B27-432A-AD52-A62129C6C5C2}" type="sibTrans" cxnId="{81B4A69F-9783-447A-B2BC-64666220C86A}">
      <dgm:prSet/>
      <dgm:spPr/>
      <dgm:t>
        <a:bodyPr/>
        <a:lstStyle/>
        <a:p>
          <a:endParaRPr lang="el-GR"/>
        </a:p>
      </dgm:t>
    </dgm:pt>
    <dgm:pt modelId="{4B4F4DF6-B22F-4D5B-82D8-29788D634A8A}">
      <dgm:prSet phldrT="[Κείμενο]"/>
      <dgm:spPr/>
      <dgm:t>
        <a:bodyPr/>
        <a:lstStyle/>
        <a:p>
          <a:r>
            <a:rPr lang="el-GR" dirty="0" smtClean="0"/>
            <a:t> Πρόσβαση των ΛΑΧ στην αγορά της ΕΕ </a:t>
          </a:r>
          <a:endParaRPr lang="el-GR" dirty="0"/>
        </a:p>
      </dgm:t>
    </dgm:pt>
    <dgm:pt modelId="{1E93D4C3-B33C-4794-9971-297CBA8E707D}" type="parTrans" cxnId="{0BD3BF46-B9A1-40B3-9D99-795D0564BBA0}">
      <dgm:prSet/>
      <dgm:spPr/>
    </dgm:pt>
    <dgm:pt modelId="{BF79E9A7-3C7B-4FBF-8853-E1305CAAC3F7}" type="sibTrans" cxnId="{0BD3BF46-B9A1-40B3-9D99-795D0564BBA0}">
      <dgm:prSet/>
      <dgm:spPr/>
    </dgm:pt>
    <dgm:pt modelId="{95F76533-DCBC-4407-B84C-A15EB004504A}">
      <dgm:prSet phldrT="[Κείμενο]"/>
      <dgm:spPr/>
      <dgm:t>
        <a:bodyPr/>
        <a:lstStyle/>
        <a:p>
          <a:r>
            <a:rPr lang="el-GR" dirty="0" smtClean="0"/>
            <a:t> Συνδρομή στην αναβάθμιση παραγωγικών </a:t>
          </a:r>
          <a:r>
            <a:rPr lang="el-GR" b="1" dirty="0" smtClean="0"/>
            <a:t>υποδομών</a:t>
          </a:r>
          <a:r>
            <a:rPr lang="el-GR" dirty="0" smtClean="0"/>
            <a:t> και </a:t>
          </a:r>
          <a:r>
            <a:rPr lang="el-GR" b="1" dirty="0" smtClean="0"/>
            <a:t>τεχνογνωσίας </a:t>
          </a:r>
          <a:endParaRPr lang="el-GR" b="1" dirty="0"/>
        </a:p>
      </dgm:t>
    </dgm:pt>
    <dgm:pt modelId="{8819445A-A8E8-4CCB-8A7D-51ED765506B1}" type="parTrans" cxnId="{CC76F483-7455-4923-995A-B2B7E33D7B11}">
      <dgm:prSet/>
      <dgm:spPr/>
    </dgm:pt>
    <dgm:pt modelId="{8966F1EF-B59E-4D0D-8121-16631C8B7C2F}" type="sibTrans" cxnId="{CC76F483-7455-4923-995A-B2B7E33D7B11}">
      <dgm:prSet/>
      <dgm:spPr/>
    </dgm:pt>
    <dgm:pt modelId="{C50E7465-0423-4896-B49F-0CDB9CEC6EEC}" type="pres">
      <dgm:prSet presAssocID="{80306F41-E749-4E35-A45E-8783957B05E2}" presName="Name0" presStyleCnt="0">
        <dgm:presLayoutVars>
          <dgm:dir/>
          <dgm:animLvl val="lvl"/>
          <dgm:resizeHandles val="exact"/>
        </dgm:presLayoutVars>
      </dgm:prSet>
      <dgm:spPr/>
      <dgm:t>
        <a:bodyPr/>
        <a:lstStyle/>
        <a:p>
          <a:endParaRPr lang="el-GR"/>
        </a:p>
      </dgm:t>
    </dgm:pt>
    <dgm:pt modelId="{EF32CD92-CC62-44FA-AC52-88213DC261C8}" type="pres">
      <dgm:prSet presAssocID="{594B806D-1E1B-40E3-906F-1509F6BF5DCA}" presName="linNode" presStyleCnt="0"/>
      <dgm:spPr/>
    </dgm:pt>
    <dgm:pt modelId="{CD2D084E-68D8-459E-9327-9795FAF7B604}" type="pres">
      <dgm:prSet presAssocID="{594B806D-1E1B-40E3-906F-1509F6BF5DCA}" presName="parentText" presStyleLbl="node1" presStyleIdx="0" presStyleCnt="4">
        <dgm:presLayoutVars>
          <dgm:chMax val="1"/>
          <dgm:bulletEnabled val="1"/>
        </dgm:presLayoutVars>
      </dgm:prSet>
      <dgm:spPr/>
      <dgm:t>
        <a:bodyPr/>
        <a:lstStyle/>
        <a:p>
          <a:endParaRPr lang="el-GR"/>
        </a:p>
      </dgm:t>
    </dgm:pt>
    <dgm:pt modelId="{C57DC9B8-CC26-48C7-B9E1-0629EF195369}" type="pres">
      <dgm:prSet presAssocID="{594B806D-1E1B-40E3-906F-1509F6BF5DCA}" presName="descendantText" presStyleLbl="alignAccFollowNode1" presStyleIdx="0" presStyleCnt="4">
        <dgm:presLayoutVars>
          <dgm:bulletEnabled val="1"/>
        </dgm:presLayoutVars>
      </dgm:prSet>
      <dgm:spPr/>
      <dgm:t>
        <a:bodyPr/>
        <a:lstStyle/>
        <a:p>
          <a:endParaRPr lang="el-GR"/>
        </a:p>
      </dgm:t>
    </dgm:pt>
    <dgm:pt modelId="{1C5FAC9B-8DBF-4C18-9995-9C1D104B7E17}" type="pres">
      <dgm:prSet presAssocID="{99009A67-F51C-4CDD-985A-F4CBECBF2753}" presName="sp" presStyleCnt="0"/>
      <dgm:spPr/>
    </dgm:pt>
    <dgm:pt modelId="{75BA3866-C88A-4B48-A376-E77853CD7A08}" type="pres">
      <dgm:prSet presAssocID="{8C4396B4-690F-4169-B127-63FFD53E1989}" presName="linNode" presStyleCnt="0"/>
      <dgm:spPr/>
    </dgm:pt>
    <dgm:pt modelId="{93230B64-ABAA-4294-A26E-16872D2C069E}" type="pres">
      <dgm:prSet presAssocID="{8C4396B4-690F-4169-B127-63FFD53E1989}" presName="parentText" presStyleLbl="node1" presStyleIdx="1" presStyleCnt="4">
        <dgm:presLayoutVars>
          <dgm:chMax val="1"/>
          <dgm:bulletEnabled val="1"/>
        </dgm:presLayoutVars>
      </dgm:prSet>
      <dgm:spPr/>
      <dgm:t>
        <a:bodyPr/>
        <a:lstStyle/>
        <a:p>
          <a:endParaRPr lang="el-GR"/>
        </a:p>
      </dgm:t>
    </dgm:pt>
    <dgm:pt modelId="{F1A185D3-5AB9-474E-B53C-2155537FA5FC}" type="pres">
      <dgm:prSet presAssocID="{8C4396B4-690F-4169-B127-63FFD53E1989}" presName="descendantText" presStyleLbl="alignAccFollowNode1" presStyleIdx="1" presStyleCnt="4">
        <dgm:presLayoutVars>
          <dgm:bulletEnabled val="1"/>
        </dgm:presLayoutVars>
      </dgm:prSet>
      <dgm:spPr/>
      <dgm:t>
        <a:bodyPr/>
        <a:lstStyle/>
        <a:p>
          <a:endParaRPr lang="el-GR"/>
        </a:p>
      </dgm:t>
    </dgm:pt>
    <dgm:pt modelId="{E3FD726D-4701-420C-A3CD-7F8E6147E659}" type="pres">
      <dgm:prSet presAssocID="{453B8E5B-F8B8-4149-8433-2426D0897C6F}" presName="sp" presStyleCnt="0"/>
      <dgm:spPr/>
    </dgm:pt>
    <dgm:pt modelId="{FE76A0BF-8D8B-43B0-94FE-39F182ADE8A2}" type="pres">
      <dgm:prSet presAssocID="{5B200A0C-1541-492D-8ED7-03A064394897}" presName="linNode" presStyleCnt="0"/>
      <dgm:spPr/>
    </dgm:pt>
    <dgm:pt modelId="{50DE3368-3516-4F1F-88E8-4909FFA69DAF}" type="pres">
      <dgm:prSet presAssocID="{5B200A0C-1541-492D-8ED7-03A064394897}" presName="parentText" presStyleLbl="node1" presStyleIdx="2" presStyleCnt="4">
        <dgm:presLayoutVars>
          <dgm:chMax val="1"/>
          <dgm:bulletEnabled val="1"/>
        </dgm:presLayoutVars>
      </dgm:prSet>
      <dgm:spPr/>
      <dgm:t>
        <a:bodyPr/>
        <a:lstStyle/>
        <a:p>
          <a:endParaRPr lang="el-GR"/>
        </a:p>
      </dgm:t>
    </dgm:pt>
    <dgm:pt modelId="{58174F36-0804-46A5-83E3-7AAF36A7BFB9}" type="pres">
      <dgm:prSet presAssocID="{5B200A0C-1541-492D-8ED7-03A064394897}" presName="descendantText" presStyleLbl="alignAccFollowNode1" presStyleIdx="2" presStyleCnt="4">
        <dgm:presLayoutVars>
          <dgm:bulletEnabled val="1"/>
        </dgm:presLayoutVars>
      </dgm:prSet>
      <dgm:spPr/>
      <dgm:t>
        <a:bodyPr/>
        <a:lstStyle/>
        <a:p>
          <a:endParaRPr lang="el-GR"/>
        </a:p>
      </dgm:t>
    </dgm:pt>
    <dgm:pt modelId="{4640FE6C-0A07-4CEF-BC34-B6AE9DE9954A}" type="pres">
      <dgm:prSet presAssocID="{E44917FF-C5AB-46F3-9C01-5D35C55A8662}" presName="sp" presStyleCnt="0"/>
      <dgm:spPr/>
    </dgm:pt>
    <dgm:pt modelId="{22F188D7-FB2C-4CC6-AE64-3FDC25FBFD02}" type="pres">
      <dgm:prSet presAssocID="{E5327ED4-3396-4C3F-86A3-E8D33AB9BCC9}" presName="linNode" presStyleCnt="0"/>
      <dgm:spPr/>
    </dgm:pt>
    <dgm:pt modelId="{32899520-7DA6-41A4-B3BA-C2A75C7005B2}" type="pres">
      <dgm:prSet presAssocID="{E5327ED4-3396-4C3F-86A3-E8D33AB9BCC9}" presName="parentText" presStyleLbl="node1" presStyleIdx="3" presStyleCnt="4">
        <dgm:presLayoutVars>
          <dgm:chMax val="1"/>
          <dgm:bulletEnabled val="1"/>
        </dgm:presLayoutVars>
      </dgm:prSet>
      <dgm:spPr/>
      <dgm:t>
        <a:bodyPr/>
        <a:lstStyle/>
        <a:p>
          <a:endParaRPr lang="el-GR"/>
        </a:p>
      </dgm:t>
    </dgm:pt>
    <dgm:pt modelId="{41F336BF-E589-405A-AC7B-2857F51DA6EC}" type="pres">
      <dgm:prSet presAssocID="{E5327ED4-3396-4C3F-86A3-E8D33AB9BCC9}" presName="descendantText" presStyleLbl="alignAccFollowNode1" presStyleIdx="3" presStyleCnt="4">
        <dgm:presLayoutVars>
          <dgm:bulletEnabled val="1"/>
        </dgm:presLayoutVars>
      </dgm:prSet>
      <dgm:spPr/>
      <dgm:t>
        <a:bodyPr/>
        <a:lstStyle/>
        <a:p>
          <a:endParaRPr lang="el-GR"/>
        </a:p>
      </dgm:t>
    </dgm:pt>
  </dgm:ptLst>
  <dgm:cxnLst>
    <dgm:cxn modelId="{492E617A-307E-46BC-A993-D89CABCCCBC8}" srcId="{5B200A0C-1541-492D-8ED7-03A064394897}" destId="{1A9F8EBF-76CD-46B2-9DEC-B5F554DD5016}" srcOrd="2" destOrd="0" parTransId="{91CCEC00-CCE3-4199-A35C-E425CFA4A48A}" sibTransId="{3E2B0955-520D-470F-8ED2-DE1E6E9487DE}"/>
    <dgm:cxn modelId="{9A39614F-52C3-4B5E-AC46-D58FBEC1C60D}" type="presOf" srcId="{558CCB7D-E3E1-48B3-BC83-6CDD7691422E}" destId="{58174F36-0804-46A5-83E3-7AAF36A7BFB9}" srcOrd="0" destOrd="0" presId="urn:microsoft.com/office/officeart/2005/8/layout/vList5"/>
    <dgm:cxn modelId="{186E6078-2E3F-495D-84E7-5F7630DCDD8E}" srcId="{80306F41-E749-4E35-A45E-8783957B05E2}" destId="{E5327ED4-3396-4C3F-86A3-E8D33AB9BCC9}" srcOrd="3" destOrd="0" parTransId="{ACEADA2E-8490-4836-BA23-F9735D0DA060}" sibTransId="{78FC5FE5-B781-451D-9E75-E454AEC00D55}"/>
    <dgm:cxn modelId="{5AABDBC2-149D-4721-88BA-D0A03EE650D2}" type="presOf" srcId="{2D446011-6B97-4AEF-8241-08B68BB5A17B}" destId="{C57DC9B8-CC26-48C7-B9E1-0629EF195369}" srcOrd="0" destOrd="0" presId="urn:microsoft.com/office/officeart/2005/8/layout/vList5"/>
    <dgm:cxn modelId="{13607A31-E9E0-436C-9E95-7E7A57D8B701}" srcId="{80306F41-E749-4E35-A45E-8783957B05E2}" destId="{8C4396B4-690F-4169-B127-63FFD53E1989}" srcOrd="1" destOrd="0" parTransId="{59AB3CD7-3CF4-450D-BBE9-524744745C0E}" sibTransId="{453B8E5B-F8B8-4149-8433-2426D0897C6F}"/>
    <dgm:cxn modelId="{A55D14A7-35C6-470C-BD28-4B4207728A76}" srcId="{8C4396B4-690F-4169-B127-63FFD53E1989}" destId="{844B8AFC-7C7E-4187-A7D4-67CD1AE91CD5}" srcOrd="0" destOrd="0" parTransId="{8F8910A6-A589-4BB9-AC27-81A2C29E6520}" sibTransId="{8B8E9149-89E4-4137-B1F8-F6954F995DE7}"/>
    <dgm:cxn modelId="{AE1932C5-1E08-417E-A5D0-B0939997E072}" type="presOf" srcId="{1A9F8EBF-76CD-46B2-9DEC-B5F554DD5016}" destId="{58174F36-0804-46A5-83E3-7AAF36A7BFB9}" srcOrd="0" destOrd="2" presId="urn:microsoft.com/office/officeart/2005/8/layout/vList5"/>
    <dgm:cxn modelId="{CC76F483-7455-4923-995A-B2B7E33D7B11}" srcId="{E5327ED4-3396-4C3F-86A3-E8D33AB9BCC9}" destId="{95F76533-DCBC-4407-B84C-A15EB004504A}" srcOrd="2" destOrd="0" parTransId="{8819445A-A8E8-4CCB-8A7D-51ED765506B1}" sibTransId="{8966F1EF-B59E-4D0D-8121-16631C8B7C2F}"/>
    <dgm:cxn modelId="{E83B0C46-8009-488D-8E58-BFF45F28A9BA}" srcId="{5B200A0C-1541-492D-8ED7-03A064394897}" destId="{558CCB7D-E3E1-48B3-BC83-6CDD7691422E}" srcOrd="0" destOrd="0" parTransId="{52145E01-3973-4D00-9B32-6599CA84F334}" sibTransId="{2901F9D9-F7DC-49A8-AB37-E5031CF58A37}"/>
    <dgm:cxn modelId="{EC4776D9-79DD-4A9F-93B4-908AFAD6FB0C}" srcId="{5B200A0C-1541-492D-8ED7-03A064394897}" destId="{C3136224-DBF0-401D-862A-4D32A9B64BA9}" srcOrd="1" destOrd="0" parTransId="{2FCBD1D5-53E2-43D5-A1DF-0884337E85F4}" sibTransId="{B0AD56E4-70DF-4C52-A815-0FDF288C6E23}"/>
    <dgm:cxn modelId="{A8597BC9-5C2B-45D7-9C2E-82922A045B92}" type="presOf" srcId="{C3136224-DBF0-401D-862A-4D32A9B64BA9}" destId="{58174F36-0804-46A5-83E3-7AAF36A7BFB9}" srcOrd="0" destOrd="1" presId="urn:microsoft.com/office/officeart/2005/8/layout/vList5"/>
    <dgm:cxn modelId="{87B7D401-2010-48BC-ABEB-989AA5F8B314}" type="presOf" srcId="{E5327ED4-3396-4C3F-86A3-E8D33AB9BCC9}" destId="{32899520-7DA6-41A4-B3BA-C2A75C7005B2}" srcOrd="0" destOrd="0" presId="urn:microsoft.com/office/officeart/2005/8/layout/vList5"/>
    <dgm:cxn modelId="{FD6A0A56-AE1A-43AF-AB14-4CD915647F69}" type="presOf" srcId="{594B806D-1E1B-40E3-906F-1509F6BF5DCA}" destId="{CD2D084E-68D8-459E-9327-9795FAF7B604}" srcOrd="0" destOrd="0" presId="urn:microsoft.com/office/officeart/2005/8/layout/vList5"/>
    <dgm:cxn modelId="{50BDB94E-75DA-4CED-AE7D-25EFE17B1261}" type="presOf" srcId="{11DD7EAC-38A1-4C1D-B6CD-B5D162BE978D}" destId="{C57DC9B8-CC26-48C7-B9E1-0629EF195369}" srcOrd="0" destOrd="2" presId="urn:microsoft.com/office/officeart/2005/8/layout/vList5"/>
    <dgm:cxn modelId="{79572148-0CA4-49F2-8944-9ADAE7E26759}" type="presOf" srcId="{844B8AFC-7C7E-4187-A7D4-67CD1AE91CD5}" destId="{F1A185D3-5AB9-474E-B53C-2155537FA5FC}" srcOrd="0" destOrd="0" presId="urn:microsoft.com/office/officeart/2005/8/layout/vList5"/>
    <dgm:cxn modelId="{B69A553E-38A9-4997-80EC-3D13ED2E0FD3}" type="presOf" srcId="{7819EC61-FD1E-4C35-81FC-9C87E78D1774}" destId="{41F336BF-E589-405A-AC7B-2857F51DA6EC}" srcOrd="0" destOrd="0" presId="urn:microsoft.com/office/officeart/2005/8/layout/vList5"/>
    <dgm:cxn modelId="{51344A1A-D3B0-4B69-92BC-024092F7C1E7}" type="presOf" srcId="{95F76533-DCBC-4407-B84C-A15EB004504A}" destId="{41F336BF-E589-405A-AC7B-2857F51DA6EC}" srcOrd="0" destOrd="2" presId="urn:microsoft.com/office/officeart/2005/8/layout/vList5"/>
    <dgm:cxn modelId="{0BD3BF46-B9A1-40B3-9D99-795D0564BBA0}" srcId="{E5327ED4-3396-4C3F-86A3-E8D33AB9BCC9}" destId="{4B4F4DF6-B22F-4D5B-82D8-29788D634A8A}" srcOrd="1" destOrd="0" parTransId="{1E93D4C3-B33C-4794-9971-297CBA8E707D}" sibTransId="{BF79E9A7-3C7B-4FBF-8853-E1305CAAC3F7}"/>
    <dgm:cxn modelId="{87450FA2-7B58-4E8C-B741-B2A66AD7A62D}" srcId="{594B806D-1E1B-40E3-906F-1509F6BF5DCA}" destId="{11DD7EAC-38A1-4C1D-B6CD-B5D162BE978D}" srcOrd="2" destOrd="0" parTransId="{D7F9586B-50AF-44E7-B8B1-F76C4834E214}" sibTransId="{0E0B69A3-1FDF-4342-A1B0-B6DC6D8E0E96}"/>
    <dgm:cxn modelId="{1E74B7EE-4641-4FDA-AFB2-3254A35CFAA5}" type="presOf" srcId="{5B200A0C-1541-492D-8ED7-03A064394897}" destId="{50DE3368-3516-4F1F-88E8-4909FFA69DAF}" srcOrd="0" destOrd="0" presId="urn:microsoft.com/office/officeart/2005/8/layout/vList5"/>
    <dgm:cxn modelId="{30D84687-8F47-4DF9-BA68-EEA7F4238943}" type="presOf" srcId="{80306F41-E749-4E35-A45E-8783957B05E2}" destId="{C50E7465-0423-4896-B49F-0CDB9CEC6EEC}" srcOrd="0" destOrd="0" presId="urn:microsoft.com/office/officeart/2005/8/layout/vList5"/>
    <dgm:cxn modelId="{D5DBE7FD-6203-4717-A1E3-F14B8B2BB7A6}" type="presOf" srcId="{79C7C17B-DC5D-400F-9654-23C7C54BC5F2}" destId="{C57DC9B8-CC26-48C7-B9E1-0629EF195369}" srcOrd="0" destOrd="1" presId="urn:microsoft.com/office/officeart/2005/8/layout/vList5"/>
    <dgm:cxn modelId="{81B4A69F-9783-447A-B2BC-64666220C86A}" srcId="{E5327ED4-3396-4C3F-86A3-E8D33AB9BCC9}" destId="{7819EC61-FD1E-4C35-81FC-9C87E78D1774}" srcOrd="0" destOrd="0" parTransId="{64FDD43E-1680-4B9D-90CF-167829939032}" sibTransId="{78FEEC29-9B27-432A-AD52-A62129C6C5C2}"/>
    <dgm:cxn modelId="{7E469221-C566-4B15-9344-A450E47CFC1E}" srcId="{594B806D-1E1B-40E3-906F-1509F6BF5DCA}" destId="{79C7C17B-DC5D-400F-9654-23C7C54BC5F2}" srcOrd="1" destOrd="0" parTransId="{2682F1CF-38C1-4F2D-8BCC-EF7E41ABF602}" sibTransId="{0B00F76F-7DFA-439C-8577-261565F2D199}"/>
    <dgm:cxn modelId="{CC68439A-F15C-45D4-9A68-1F6E3E11E1D8}" type="presOf" srcId="{4B4F4DF6-B22F-4D5B-82D8-29788D634A8A}" destId="{41F336BF-E589-405A-AC7B-2857F51DA6EC}" srcOrd="0" destOrd="1" presId="urn:microsoft.com/office/officeart/2005/8/layout/vList5"/>
    <dgm:cxn modelId="{4F2EA185-3655-4A28-8F91-FF570660F87F}" srcId="{80306F41-E749-4E35-A45E-8783957B05E2}" destId="{594B806D-1E1B-40E3-906F-1509F6BF5DCA}" srcOrd="0" destOrd="0" parTransId="{FDEAF527-E376-457A-BE61-574F696E1669}" sibTransId="{99009A67-F51C-4CDD-985A-F4CBECBF2753}"/>
    <dgm:cxn modelId="{81D6E271-74D4-46E1-A417-EC6F5E1CB5AF}" srcId="{80306F41-E749-4E35-A45E-8783957B05E2}" destId="{5B200A0C-1541-492D-8ED7-03A064394897}" srcOrd="2" destOrd="0" parTransId="{9A4A1547-8F3E-4026-A296-04A1EA3B7A7F}" sibTransId="{E44917FF-C5AB-46F3-9C01-5D35C55A8662}"/>
    <dgm:cxn modelId="{DD71C516-08BD-4186-9FE1-1CCB93DD28A6}" type="presOf" srcId="{8C4396B4-690F-4169-B127-63FFD53E1989}" destId="{93230B64-ABAA-4294-A26E-16872D2C069E}" srcOrd="0" destOrd="0" presId="urn:microsoft.com/office/officeart/2005/8/layout/vList5"/>
    <dgm:cxn modelId="{93070E94-7A7B-459F-89B7-6C99E5A67BC4}" srcId="{594B806D-1E1B-40E3-906F-1509F6BF5DCA}" destId="{2D446011-6B97-4AEF-8241-08B68BB5A17B}" srcOrd="0" destOrd="0" parTransId="{2AAA2521-CC7F-4866-8531-904540F33FC2}" sibTransId="{1400E2BD-547F-4345-BFB6-364DD0D24BD8}"/>
    <dgm:cxn modelId="{CFA3F83A-87C3-4F1B-854C-D6ED8D27A4C0}" type="presParOf" srcId="{C50E7465-0423-4896-B49F-0CDB9CEC6EEC}" destId="{EF32CD92-CC62-44FA-AC52-88213DC261C8}" srcOrd="0" destOrd="0" presId="urn:microsoft.com/office/officeart/2005/8/layout/vList5"/>
    <dgm:cxn modelId="{1D362165-AE50-47BB-8087-C64E60945993}" type="presParOf" srcId="{EF32CD92-CC62-44FA-AC52-88213DC261C8}" destId="{CD2D084E-68D8-459E-9327-9795FAF7B604}" srcOrd="0" destOrd="0" presId="urn:microsoft.com/office/officeart/2005/8/layout/vList5"/>
    <dgm:cxn modelId="{E9799EE4-B005-4D75-AF8B-6A73719B99F3}" type="presParOf" srcId="{EF32CD92-CC62-44FA-AC52-88213DC261C8}" destId="{C57DC9B8-CC26-48C7-B9E1-0629EF195369}" srcOrd="1" destOrd="0" presId="urn:microsoft.com/office/officeart/2005/8/layout/vList5"/>
    <dgm:cxn modelId="{AAD8C8A9-BFD6-4905-A244-4762BB2F12B7}" type="presParOf" srcId="{C50E7465-0423-4896-B49F-0CDB9CEC6EEC}" destId="{1C5FAC9B-8DBF-4C18-9995-9C1D104B7E17}" srcOrd="1" destOrd="0" presId="urn:microsoft.com/office/officeart/2005/8/layout/vList5"/>
    <dgm:cxn modelId="{89DBF642-95BF-469F-ABAC-8A9A8AC3B10C}" type="presParOf" srcId="{C50E7465-0423-4896-B49F-0CDB9CEC6EEC}" destId="{75BA3866-C88A-4B48-A376-E77853CD7A08}" srcOrd="2" destOrd="0" presId="urn:microsoft.com/office/officeart/2005/8/layout/vList5"/>
    <dgm:cxn modelId="{D0662DA1-5F3C-4328-9FE8-31F632AA6C3A}" type="presParOf" srcId="{75BA3866-C88A-4B48-A376-E77853CD7A08}" destId="{93230B64-ABAA-4294-A26E-16872D2C069E}" srcOrd="0" destOrd="0" presId="urn:microsoft.com/office/officeart/2005/8/layout/vList5"/>
    <dgm:cxn modelId="{79D03536-AB7B-4131-A43A-F069C4166E5B}" type="presParOf" srcId="{75BA3866-C88A-4B48-A376-E77853CD7A08}" destId="{F1A185D3-5AB9-474E-B53C-2155537FA5FC}" srcOrd="1" destOrd="0" presId="urn:microsoft.com/office/officeart/2005/8/layout/vList5"/>
    <dgm:cxn modelId="{26B81A37-5467-4770-9F42-D1D3EB3302F7}" type="presParOf" srcId="{C50E7465-0423-4896-B49F-0CDB9CEC6EEC}" destId="{E3FD726D-4701-420C-A3CD-7F8E6147E659}" srcOrd="3" destOrd="0" presId="urn:microsoft.com/office/officeart/2005/8/layout/vList5"/>
    <dgm:cxn modelId="{4D52BC08-08B3-485A-94DE-E6B3F8C34441}" type="presParOf" srcId="{C50E7465-0423-4896-B49F-0CDB9CEC6EEC}" destId="{FE76A0BF-8D8B-43B0-94FE-39F182ADE8A2}" srcOrd="4" destOrd="0" presId="urn:microsoft.com/office/officeart/2005/8/layout/vList5"/>
    <dgm:cxn modelId="{9A5F22BA-AA43-4BB3-80F3-DAFDB95ED413}" type="presParOf" srcId="{FE76A0BF-8D8B-43B0-94FE-39F182ADE8A2}" destId="{50DE3368-3516-4F1F-88E8-4909FFA69DAF}" srcOrd="0" destOrd="0" presId="urn:microsoft.com/office/officeart/2005/8/layout/vList5"/>
    <dgm:cxn modelId="{CF89C681-5B5C-49F8-A547-7ABC77E9BFAD}" type="presParOf" srcId="{FE76A0BF-8D8B-43B0-94FE-39F182ADE8A2}" destId="{58174F36-0804-46A5-83E3-7AAF36A7BFB9}" srcOrd="1" destOrd="0" presId="urn:microsoft.com/office/officeart/2005/8/layout/vList5"/>
    <dgm:cxn modelId="{458F8E34-E66D-40F9-95DA-4BC195139B30}" type="presParOf" srcId="{C50E7465-0423-4896-B49F-0CDB9CEC6EEC}" destId="{4640FE6C-0A07-4CEF-BC34-B6AE9DE9954A}" srcOrd="5" destOrd="0" presId="urn:microsoft.com/office/officeart/2005/8/layout/vList5"/>
    <dgm:cxn modelId="{572140CB-48CC-4A62-A35D-B6BD53606D1C}" type="presParOf" srcId="{C50E7465-0423-4896-B49F-0CDB9CEC6EEC}" destId="{22F188D7-FB2C-4CC6-AE64-3FDC25FBFD02}" srcOrd="6" destOrd="0" presId="urn:microsoft.com/office/officeart/2005/8/layout/vList5"/>
    <dgm:cxn modelId="{0C72920C-57A6-4668-A100-1A1E3A68421A}" type="presParOf" srcId="{22F188D7-FB2C-4CC6-AE64-3FDC25FBFD02}" destId="{32899520-7DA6-41A4-B3BA-C2A75C7005B2}" srcOrd="0" destOrd="0" presId="urn:microsoft.com/office/officeart/2005/8/layout/vList5"/>
    <dgm:cxn modelId="{91F1640A-94BC-48E9-93B3-3E5085AE8DEB}" type="presParOf" srcId="{22F188D7-FB2C-4CC6-AE64-3FDC25FBFD02}" destId="{41F336BF-E589-405A-AC7B-2857F51DA6E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DC9B8-CC26-48C7-B9E1-0629EF195369}">
      <dsp:nvSpPr>
        <dsp:cNvPr id="0" name=""/>
        <dsp:cNvSpPr/>
      </dsp:nvSpPr>
      <dsp:spPr>
        <a:xfrm rot="5400000">
          <a:off x="5739502" y="-2325571"/>
          <a:ext cx="956834" cy="58521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622300">
            <a:lnSpc>
              <a:spcPct val="90000"/>
            </a:lnSpc>
            <a:spcBef>
              <a:spcPct val="0"/>
            </a:spcBef>
            <a:spcAft>
              <a:spcPct val="15000"/>
            </a:spcAft>
            <a:buChar char="••"/>
          </a:pPr>
          <a:r>
            <a:rPr lang="el-GR" sz="1400" kern="1200" dirty="0" smtClean="0"/>
            <a:t> Σεβασμός στην τήρηση των κανόνων που θεσπίζονται από τον ΠΟΕ για το πολυμερές σύστημα εμπορικών διαπραγματεύσεων </a:t>
          </a:r>
          <a:endParaRPr lang="el-GR" sz="1400" kern="1200" dirty="0"/>
        </a:p>
        <a:p>
          <a:pPr marL="114300" lvl="1" indent="-114300" algn="l" defTabSz="622300">
            <a:lnSpc>
              <a:spcPct val="90000"/>
            </a:lnSpc>
            <a:spcBef>
              <a:spcPct val="0"/>
            </a:spcBef>
            <a:spcAft>
              <a:spcPct val="15000"/>
            </a:spcAft>
            <a:buChar char="••"/>
          </a:pPr>
          <a:r>
            <a:rPr lang="el-GR" sz="1400" kern="1200" dirty="0" smtClean="0"/>
            <a:t> Ανταπόκριση της ανάγκης των </a:t>
          </a:r>
          <a:r>
            <a:rPr lang="el-GR" sz="1400" b="1" kern="1200" dirty="0" smtClean="0"/>
            <a:t>λιγότερο ανεπτυγμένων χωρών </a:t>
          </a:r>
          <a:r>
            <a:rPr lang="el-GR" sz="1400" kern="1200" dirty="0" smtClean="0"/>
            <a:t>για αξιοποίηση των ευκαιριών που παρέχει το διεθνές εμπόριο </a:t>
          </a:r>
          <a:endParaRPr lang="el-GR" sz="1400" kern="1200" dirty="0"/>
        </a:p>
        <a:p>
          <a:pPr marL="114300" lvl="1" indent="-114300" algn="l" defTabSz="622300">
            <a:lnSpc>
              <a:spcPct val="90000"/>
            </a:lnSpc>
            <a:spcBef>
              <a:spcPct val="0"/>
            </a:spcBef>
            <a:spcAft>
              <a:spcPct val="15000"/>
            </a:spcAft>
            <a:buChar char="••"/>
          </a:pPr>
          <a:r>
            <a:rPr lang="el-GR" sz="1400" b="1" kern="1200" dirty="0" smtClean="0"/>
            <a:t>Δίκαιο</a:t>
          </a:r>
          <a:r>
            <a:rPr lang="el-GR" sz="1400" kern="1200" dirty="0" smtClean="0"/>
            <a:t> και Ανοικτό εμπορικό σύστημα </a:t>
          </a:r>
          <a:endParaRPr lang="el-GR" sz="900" kern="1200" dirty="0"/>
        </a:p>
      </dsp:txBody>
      <dsp:txXfrm rot="-5400000">
        <a:off x="3291840" y="168800"/>
        <a:ext cx="5805451" cy="863416"/>
      </dsp:txXfrm>
    </dsp:sp>
    <dsp:sp modelId="{CD2D084E-68D8-459E-9327-9795FAF7B604}">
      <dsp:nvSpPr>
        <dsp:cNvPr id="0" name=""/>
        <dsp:cNvSpPr/>
      </dsp:nvSpPr>
      <dsp:spPr>
        <a:xfrm>
          <a:off x="0" y="2486"/>
          <a:ext cx="3291840" cy="11960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l-GR" sz="1800" kern="1200" dirty="0" smtClean="0"/>
            <a:t>1. Η δημιουργία ενός δίκαιου και ανοικτού συστήματος παγκόσμιου εμπορίου </a:t>
          </a:r>
          <a:endParaRPr lang="el-GR" sz="1800" kern="1200" dirty="0"/>
        </a:p>
      </dsp:txBody>
      <dsp:txXfrm>
        <a:off x="58386" y="60872"/>
        <a:ext cx="3175068" cy="1079271"/>
      </dsp:txXfrm>
    </dsp:sp>
    <dsp:sp modelId="{F1A185D3-5AB9-474E-B53C-2155537FA5FC}">
      <dsp:nvSpPr>
        <dsp:cNvPr id="0" name=""/>
        <dsp:cNvSpPr/>
      </dsp:nvSpPr>
      <dsp:spPr>
        <a:xfrm rot="5400000">
          <a:off x="5739502" y="-1069726"/>
          <a:ext cx="956834" cy="58521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l-GR" sz="1300" kern="1200" dirty="0" smtClean="0"/>
            <a:t> Διαπραγμάτευση της ΕΕ με άλλες χώρες με σκοπό τη σύναψη συμφωνιών ελεύθερου εμπορίου (</a:t>
          </a:r>
          <a:r>
            <a:rPr lang="el-GR" sz="1300" b="1" kern="1200" dirty="0" smtClean="0"/>
            <a:t>Ζώνες Ελεύθερων Συναλλαγών</a:t>
          </a:r>
          <a:r>
            <a:rPr lang="el-GR" sz="1300" kern="1200" dirty="0" smtClean="0"/>
            <a:t>)</a:t>
          </a:r>
          <a:endParaRPr lang="el-GR" sz="1300" kern="1200" dirty="0"/>
        </a:p>
      </dsp:txBody>
      <dsp:txXfrm rot="-5400000">
        <a:off x="3291840" y="1424645"/>
        <a:ext cx="5805451" cy="863416"/>
      </dsp:txXfrm>
    </dsp:sp>
    <dsp:sp modelId="{93230B64-ABAA-4294-A26E-16872D2C069E}">
      <dsp:nvSpPr>
        <dsp:cNvPr id="0" name=""/>
        <dsp:cNvSpPr/>
      </dsp:nvSpPr>
      <dsp:spPr>
        <a:xfrm>
          <a:off x="0" y="1258331"/>
          <a:ext cx="3291840" cy="11960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l-GR" sz="1800" kern="1200" dirty="0" smtClean="0"/>
            <a:t>2. Διεύρυνση της πρόσβασης στις αγορές με τις χώρες-εταίρους</a:t>
          </a:r>
          <a:endParaRPr lang="el-GR" sz="1800" kern="1200" dirty="0"/>
        </a:p>
      </dsp:txBody>
      <dsp:txXfrm>
        <a:off x="58386" y="1316717"/>
        <a:ext cx="3175068" cy="1079271"/>
      </dsp:txXfrm>
    </dsp:sp>
    <dsp:sp modelId="{58174F36-0804-46A5-83E3-7AAF36A7BFB9}">
      <dsp:nvSpPr>
        <dsp:cNvPr id="0" name=""/>
        <dsp:cNvSpPr/>
      </dsp:nvSpPr>
      <dsp:spPr>
        <a:xfrm rot="5400000">
          <a:off x="5739502" y="186118"/>
          <a:ext cx="956834" cy="58521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l-GR" sz="1300" kern="1200" dirty="0" smtClean="0"/>
            <a:t> Επί ίσοις όροις πρόσβαση των εταιρειών της ΕΕ σε </a:t>
          </a:r>
          <a:r>
            <a:rPr lang="el-GR" sz="1300" b="1" kern="1200" dirty="0" smtClean="0"/>
            <a:t>προμήθειες</a:t>
          </a:r>
          <a:r>
            <a:rPr lang="el-GR" sz="1300" kern="1200" dirty="0" smtClean="0"/>
            <a:t> που αφορούν σε ξένες αγορές</a:t>
          </a:r>
          <a:endParaRPr lang="el-GR" sz="1300" kern="1200" dirty="0"/>
        </a:p>
        <a:p>
          <a:pPr marL="114300" lvl="1" indent="-114300" algn="l" defTabSz="577850">
            <a:lnSpc>
              <a:spcPct val="90000"/>
            </a:lnSpc>
            <a:spcBef>
              <a:spcPct val="0"/>
            </a:spcBef>
            <a:spcAft>
              <a:spcPct val="15000"/>
            </a:spcAft>
            <a:buChar char="••"/>
          </a:pPr>
          <a:r>
            <a:rPr lang="el-GR" sz="1300" kern="1200" dirty="0" smtClean="0"/>
            <a:t>Καταπολέμηση </a:t>
          </a:r>
          <a:r>
            <a:rPr lang="el-GR" sz="1300" b="1" kern="1200" dirty="0" smtClean="0"/>
            <a:t>λαθρεμπορίου και πειρατείας  </a:t>
          </a:r>
          <a:endParaRPr lang="el-GR" sz="1300" b="1" kern="1200" dirty="0"/>
        </a:p>
        <a:p>
          <a:pPr marL="114300" lvl="1" indent="-114300" algn="l" defTabSz="577850">
            <a:lnSpc>
              <a:spcPct val="90000"/>
            </a:lnSpc>
            <a:spcBef>
              <a:spcPct val="0"/>
            </a:spcBef>
            <a:spcAft>
              <a:spcPct val="15000"/>
            </a:spcAft>
            <a:buChar char="••"/>
          </a:pPr>
          <a:r>
            <a:rPr lang="el-GR" sz="1300" kern="1200" dirty="0" smtClean="0"/>
            <a:t> Αναζήτηση νέων ευκαιριών για τους Ευρωπαίους </a:t>
          </a:r>
          <a:r>
            <a:rPr lang="el-GR" sz="1300" b="1" kern="1200" dirty="0" smtClean="0"/>
            <a:t>επενδυτές</a:t>
          </a:r>
          <a:endParaRPr lang="el-GR" sz="1300" b="1" kern="1200" dirty="0"/>
        </a:p>
      </dsp:txBody>
      <dsp:txXfrm rot="-5400000">
        <a:off x="3291840" y="2680490"/>
        <a:ext cx="5805451" cy="863416"/>
      </dsp:txXfrm>
    </dsp:sp>
    <dsp:sp modelId="{50DE3368-3516-4F1F-88E8-4909FFA69DAF}">
      <dsp:nvSpPr>
        <dsp:cNvPr id="0" name=""/>
        <dsp:cNvSpPr/>
      </dsp:nvSpPr>
      <dsp:spPr>
        <a:xfrm>
          <a:off x="0" y="2514177"/>
          <a:ext cx="3291840" cy="11960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l-GR" sz="1800" kern="1200" dirty="0" smtClean="0"/>
            <a:t>3. Διασφάλιση ότι και οι υπόλοιπες χώρες θα σέβονται τους κανόνες του «παιχνιδιού»</a:t>
          </a:r>
          <a:endParaRPr lang="el-GR" sz="1800" kern="1200" dirty="0"/>
        </a:p>
      </dsp:txBody>
      <dsp:txXfrm>
        <a:off x="58386" y="2572563"/>
        <a:ext cx="3175068" cy="1079271"/>
      </dsp:txXfrm>
    </dsp:sp>
    <dsp:sp modelId="{41F336BF-E589-405A-AC7B-2857F51DA6EC}">
      <dsp:nvSpPr>
        <dsp:cNvPr id="0" name=""/>
        <dsp:cNvSpPr/>
      </dsp:nvSpPr>
      <dsp:spPr>
        <a:xfrm rot="5400000">
          <a:off x="5739502" y="1441963"/>
          <a:ext cx="956834" cy="585216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l-GR" sz="1300" kern="1200" dirty="0" smtClean="0"/>
            <a:t> Ενεργή υποστήριξη της προσπάθειας των </a:t>
          </a:r>
          <a:r>
            <a:rPr lang="el-GR" sz="1300" b="1" kern="1200" dirty="0" smtClean="0"/>
            <a:t>Λιγότερο Ανεπτυγμένων Χωρών </a:t>
          </a:r>
          <a:r>
            <a:rPr lang="el-GR" sz="1300" kern="1200" dirty="0" smtClean="0"/>
            <a:t>να απεγκλωβιστούν από την παγίδα φτώχιας (και) μέσω του εμπορίου </a:t>
          </a:r>
          <a:endParaRPr lang="el-GR" sz="1300" kern="1200" dirty="0"/>
        </a:p>
        <a:p>
          <a:pPr marL="114300" lvl="1" indent="-114300" algn="l" defTabSz="577850">
            <a:lnSpc>
              <a:spcPct val="90000"/>
            </a:lnSpc>
            <a:spcBef>
              <a:spcPct val="0"/>
            </a:spcBef>
            <a:spcAft>
              <a:spcPct val="15000"/>
            </a:spcAft>
            <a:buChar char="••"/>
          </a:pPr>
          <a:r>
            <a:rPr lang="el-GR" sz="1300" kern="1200" dirty="0" smtClean="0"/>
            <a:t> Πρόσβαση των ΛΑΧ στην αγορά της ΕΕ </a:t>
          </a:r>
          <a:endParaRPr lang="el-GR" sz="1300" kern="1200" dirty="0"/>
        </a:p>
        <a:p>
          <a:pPr marL="114300" lvl="1" indent="-114300" algn="l" defTabSz="577850">
            <a:lnSpc>
              <a:spcPct val="90000"/>
            </a:lnSpc>
            <a:spcBef>
              <a:spcPct val="0"/>
            </a:spcBef>
            <a:spcAft>
              <a:spcPct val="15000"/>
            </a:spcAft>
            <a:buChar char="••"/>
          </a:pPr>
          <a:r>
            <a:rPr lang="el-GR" sz="1300" kern="1200" dirty="0" smtClean="0"/>
            <a:t> Συνδρομή στην αναβάθμιση παραγωγικών </a:t>
          </a:r>
          <a:r>
            <a:rPr lang="el-GR" sz="1300" b="1" kern="1200" dirty="0" smtClean="0"/>
            <a:t>υποδομών</a:t>
          </a:r>
          <a:r>
            <a:rPr lang="el-GR" sz="1300" kern="1200" dirty="0" smtClean="0"/>
            <a:t> και </a:t>
          </a:r>
          <a:r>
            <a:rPr lang="el-GR" sz="1300" b="1" kern="1200" dirty="0" smtClean="0"/>
            <a:t>τεχνογνωσίας </a:t>
          </a:r>
          <a:endParaRPr lang="el-GR" sz="1300" b="1" kern="1200" dirty="0"/>
        </a:p>
      </dsp:txBody>
      <dsp:txXfrm rot="-5400000">
        <a:off x="3291840" y="3936335"/>
        <a:ext cx="5805451" cy="863416"/>
      </dsp:txXfrm>
    </dsp:sp>
    <dsp:sp modelId="{32899520-7DA6-41A4-B3BA-C2A75C7005B2}">
      <dsp:nvSpPr>
        <dsp:cNvPr id="0" name=""/>
        <dsp:cNvSpPr/>
      </dsp:nvSpPr>
      <dsp:spPr>
        <a:xfrm>
          <a:off x="0" y="3770022"/>
          <a:ext cx="3291840" cy="11960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l-GR" sz="1800" kern="1200" dirty="0" smtClean="0"/>
            <a:t>4. Διασφάλιση ότι το εμπόριο θα αποτελέσει πηγή διατηρήσιμης ανάπτυξης </a:t>
          </a:r>
          <a:endParaRPr lang="el-GR" sz="1800" kern="1200" dirty="0"/>
        </a:p>
      </dsp:txBody>
      <dsp:txXfrm>
        <a:off x="58386" y="3828408"/>
        <a:ext cx="3175068" cy="107927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0.3268</cdr:x>
      <cdr:y>0.85049</cdr:y>
    </cdr:from>
    <cdr:to>
      <cdr:x>0.70486</cdr:x>
      <cdr:y>1</cdr:y>
    </cdr:to>
    <cdr:sp macro="" textlink="">
      <cdr:nvSpPr>
        <cdr:cNvPr id="2" name="TextBox 1"/>
        <cdr:cNvSpPr txBox="1"/>
      </cdr:nvSpPr>
      <cdr:spPr>
        <a:xfrm xmlns:a="http://schemas.openxmlformats.org/drawingml/2006/main">
          <a:off x="2146687" y="3057522"/>
          <a:ext cx="2483405" cy="53748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BE" sz="1100" b="1"/>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41E2B6-F8AA-487C-BE5F-8E309052B73A}" type="datetimeFigureOut">
              <a:rPr lang="el-GR" smtClean="0"/>
              <a:pPr/>
              <a:t>24/11/2016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86AAE8-7200-45BB-B9B1-66D7B3F58853}" type="slidenum">
              <a:rPr lang="el-GR" smtClean="0"/>
              <a:pPr/>
              <a:t>‹#›</a:t>
            </a:fld>
            <a:endParaRPr lang="el-GR"/>
          </a:p>
        </p:txBody>
      </p:sp>
    </p:spTree>
    <p:extLst>
      <p:ext uri="{BB962C8B-B14F-4D97-AF65-F5344CB8AC3E}">
        <p14:creationId xmlns:p14="http://schemas.microsoft.com/office/powerpoint/2010/main" val="382622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757AB76-6F99-4308-A980-B7401B9C9AA1}" type="datetimeFigureOut">
              <a:rPr lang="el-GR" smtClean="0"/>
              <a:pPr/>
              <a:t>24/11/2016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EEA417F-FB19-41A2-B66C-76325724AB86}" type="slidenum">
              <a:rPr lang="el-GR" smtClean="0"/>
              <a:pPr/>
              <a:t>‹#›</a:t>
            </a:fld>
            <a:endParaRPr lang="el-G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757AB76-6F99-4308-A980-B7401B9C9AA1}" type="datetimeFigureOut">
              <a:rPr lang="el-GR" smtClean="0"/>
              <a:pPr/>
              <a:t>24/11/2016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EEA417F-FB19-41A2-B66C-76325724AB86}" type="slidenum">
              <a:rPr lang="el-GR" smtClean="0"/>
              <a:pPr/>
              <a:t>‹#›</a:t>
            </a:fld>
            <a:endParaRPr lang="el-G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757AB76-6F99-4308-A980-B7401B9C9AA1}" type="datetimeFigureOut">
              <a:rPr lang="el-GR" smtClean="0"/>
              <a:pPr/>
              <a:t>24/11/2016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EEA417F-FB19-41A2-B66C-76325724AB86}" type="slidenum">
              <a:rPr lang="el-GR" smtClean="0"/>
              <a:pPr/>
              <a:t>‹#›</a:t>
            </a:fld>
            <a:endParaRPr lang="el-G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757AB76-6F99-4308-A980-B7401B9C9AA1}" type="datetimeFigureOut">
              <a:rPr lang="el-GR" smtClean="0"/>
              <a:pPr/>
              <a:t>24/11/2016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EEA417F-FB19-41A2-B66C-76325724AB86}" type="slidenum">
              <a:rPr lang="el-GR" smtClean="0"/>
              <a:pPr/>
              <a:t>‹#›</a:t>
            </a:fld>
            <a:endParaRPr lang="el-G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757AB76-6F99-4308-A980-B7401B9C9AA1}" type="datetimeFigureOut">
              <a:rPr lang="el-GR" smtClean="0"/>
              <a:pPr/>
              <a:t>24/11/2016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EEA417F-FB19-41A2-B66C-76325724AB86}" type="slidenum">
              <a:rPr lang="el-GR" smtClean="0"/>
              <a:pPr/>
              <a:t>‹#›</a:t>
            </a:fld>
            <a:endParaRPr lang="el-G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757AB76-6F99-4308-A980-B7401B9C9AA1}" type="datetimeFigureOut">
              <a:rPr lang="el-GR" smtClean="0"/>
              <a:pPr/>
              <a:t>24/11/2016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EEA417F-FB19-41A2-B66C-76325724AB86}" type="slidenum">
              <a:rPr lang="el-GR" smtClean="0"/>
              <a:pPr/>
              <a:t>‹#›</a:t>
            </a:fld>
            <a:endParaRPr lang="el-G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757AB76-6F99-4308-A980-B7401B9C9AA1}" type="datetimeFigureOut">
              <a:rPr lang="el-GR" smtClean="0"/>
              <a:pPr/>
              <a:t>24/11/2016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EEA417F-FB19-41A2-B66C-76325724AB86}" type="slidenum">
              <a:rPr lang="el-GR" smtClean="0"/>
              <a:pPr/>
              <a:t>‹#›</a:t>
            </a:fld>
            <a:endParaRPr lang="el-G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757AB76-6F99-4308-A980-B7401B9C9AA1}" type="datetimeFigureOut">
              <a:rPr lang="el-GR" smtClean="0"/>
              <a:pPr/>
              <a:t>24/11/2016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EEA417F-FB19-41A2-B66C-76325724AB86}" type="slidenum">
              <a:rPr lang="el-GR" smtClean="0"/>
              <a:pPr/>
              <a:t>‹#›</a:t>
            </a:fld>
            <a:endParaRPr lang="el-G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757AB76-6F99-4308-A980-B7401B9C9AA1}" type="datetimeFigureOut">
              <a:rPr lang="el-GR" smtClean="0"/>
              <a:pPr/>
              <a:t>24/11/2016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EEA417F-FB19-41A2-B66C-76325724AB86}" type="slidenum">
              <a:rPr lang="el-GR" smtClean="0"/>
              <a:pPr/>
              <a:t>‹#›</a:t>
            </a:fld>
            <a:endParaRPr lang="el-G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757AB76-6F99-4308-A980-B7401B9C9AA1}" type="datetimeFigureOut">
              <a:rPr lang="el-GR" smtClean="0"/>
              <a:pPr/>
              <a:t>24/11/2016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EEA417F-FB19-41A2-B66C-76325724AB86}" type="slidenum">
              <a:rPr lang="el-GR" smtClean="0"/>
              <a:pPr/>
              <a:t>‹#›</a:t>
            </a:fld>
            <a:endParaRPr lang="el-G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757AB76-6F99-4308-A980-B7401B9C9AA1}" type="datetimeFigureOut">
              <a:rPr lang="el-GR" smtClean="0"/>
              <a:pPr/>
              <a:t>24/11/2016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EEA417F-FB19-41A2-B66C-76325724AB86}" type="slidenum">
              <a:rPr lang="el-GR" smtClean="0"/>
              <a:pPr/>
              <a:t>‹#›</a:t>
            </a:fld>
            <a:endParaRPr lang="el-G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7AB76-6F99-4308-A980-B7401B9C9AA1}" type="datetimeFigureOut">
              <a:rPr lang="el-GR" smtClean="0"/>
              <a:pPr/>
              <a:t>24/11/2016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A417F-FB19-41A2-B66C-76325724AB8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nytimes.com/2009/01/15/opinion/15kristof.html?_r=0"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nytimes.com/2013/10/01/business/international/in-cambodias-cane-fields.html?pagewanted=all"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bangladeshworkersafety.org/"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projects.aljazeera.com/2015/08/rana-plaza/"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bruegel.org/2016/10/mapple-syrup-on-belgian-waffles-eu-canada-trade/"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bruegel.org/2016/10/mapple-syrup-on-belgian-waffles-eu-canada-trade/"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647564" y="260648"/>
            <a:ext cx="7848872" cy="10218182"/>
          </a:xfrm>
          <a:prstGeom prst="rect">
            <a:avLst/>
          </a:prstGeom>
          <a:noFill/>
        </p:spPr>
        <p:txBody>
          <a:bodyPr wrap="square" rtlCol="0">
            <a:spAutoFit/>
          </a:bodyPr>
          <a:lstStyle/>
          <a:p>
            <a:pPr algn="ctr"/>
            <a:r>
              <a:rPr lang="el-GR" sz="2800" b="1" dirty="0" smtClean="0"/>
              <a:t>Τι είναι η εμπορική πολιτική; </a:t>
            </a:r>
          </a:p>
          <a:p>
            <a:pPr algn="just"/>
            <a:r>
              <a:rPr lang="el-GR" dirty="0"/>
              <a:t> </a:t>
            </a:r>
            <a:r>
              <a:rPr lang="el-GR" dirty="0" smtClean="0"/>
              <a:t>Η Εμπορική Πολιτική αναφέρεται στο σύνολο μέτρων, ρυθμίσεων και πολιτικών που εφαρμόζει η κυβέρνησης μίας χώρας, προκειμένου να επηρεάσει το εμπόριο αγαθών και υπηρεσιών που πραγματοποιεί με τον υπόλοιπο κόσμο. Για την εκπλήρωση των επιμέρους στόχων, οι κυβερνήσεις έχουν στη διάθεσή τους μία σειρά από μέσα εμπορικής πολιτικής που εφαρμόζονται τόσο στα </a:t>
            </a:r>
            <a:r>
              <a:rPr lang="el-GR" b="1" dirty="0" smtClean="0"/>
              <a:t>οικονομικά σύνορα </a:t>
            </a:r>
            <a:r>
              <a:rPr lang="el-GR" dirty="0" smtClean="0"/>
              <a:t>όσο και στην </a:t>
            </a:r>
            <a:r>
              <a:rPr lang="el-GR" b="1" dirty="0" smtClean="0"/>
              <a:t>εγχώρια</a:t>
            </a:r>
            <a:r>
              <a:rPr lang="el-GR" dirty="0" smtClean="0"/>
              <a:t> οικονομία με τη μορφή </a:t>
            </a:r>
            <a:r>
              <a:rPr lang="el-GR" b="1" dirty="0" smtClean="0"/>
              <a:t>ρυθμίσεων</a:t>
            </a:r>
            <a:r>
              <a:rPr lang="el-GR" dirty="0" smtClean="0"/>
              <a:t>. </a:t>
            </a:r>
          </a:p>
          <a:p>
            <a:pPr algn="just">
              <a:buFont typeface="Wingdings" pitchFamily="2" charset="2"/>
              <a:buChar char="Ø"/>
            </a:pPr>
            <a:endParaRPr lang="el-GR" dirty="0"/>
          </a:p>
          <a:p>
            <a:pPr algn="ctr"/>
            <a:r>
              <a:rPr lang="el-GR" sz="2800" b="1" dirty="0" smtClean="0"/>
              <a:t>Μέσα Εμπορικής Πολιτικής (ενδεικτική λίστα)</a:t>
            </a:r>
          </a:p>
          <a:p>
            <a:pPr algn="just">
              <a:buFont typeface="Wingdings" pitchFamily="2" charset="2"/>
              <a:buChar char="Ø"/>
            </a:pPr>
            <a:r>
              <a:rPr lang="el-GR" sz="1600" u="sng" dirty="0" smtClean="0"/>
              <a:t> Δασμοί</a:t>
            </a:r>
            <a:r>
              <a:rPr lang="el-GR" sz="1600" dirty="0" smtClean="0"/>
              <a:t>: Πρόκειται για φόρους που επιβάλλονται στα προϊόντα που διέρχονται τα σύνορα μίας χώρας. Ο δασμός μπορεί να επιβάλλεται είτε επί της τιμής του προϊόντος (</a:t>
            </a:r>
            <a:r>
              <a:rPr lang="en-US" sz="1600" dirty="0" smtClean="0"/>
              <a:t>ad valorem)</a:t>
            </a:r>
            <a:r>
              <a:rPr lang="el-GR" sz="1600" dirty="0" smtClean="0"/>
              <a:t> είτε ως σταθερό ποσό ανά μονάδα εισαγόμενου προϊόντος. </a:t>
            </a:r>
          </a:p>
          <a:p>
            <a:pPr algn="just">
              <a:buFont typeface="Wingdings" pitchFamily="2" charset="2"/>
              <a:buChar char="Ø"/>
            </a:pPr>
            <a:r>
              <a:rPr lang="el-GR" sz="1600" dirty="0"/>
              <a:t> </a:t>
            </a:r>
            <a:r>
              <a:rPr lang="el-GR" sz="1600" u="sng" dirty="0" smtClean="0"/>
              <a:t>Ποσοστώσεις</a:t>
            </a:r>
            <a:r>
              <a:rPr lang="el-GR" sz="1600" dirty="0" smtClean="0"/>
              <a:t>: Είναι περιορισμοί στην ποσότητα ή στην αξία των εισαγωγών ενός προϊόντος ή ομάδας προϊόντων. </a:t>
            </a:r>
          </a:p>
          <a:p>
            <a:pPr algn="just">
              <a:buFont typeface="Wingdings" pitchFamily="2" charset="2"/>
              <a:buChar char="Ø"/>
            </a:pPr>
            <a:r>
              <a:rPr lang="el-GR" sz="1600" dirty="0"/>
              <a:t> </a:t>
            </a:r>
            <a:r>
              <a:rPr lang="el-GR" sz="1600" u="sng" dirty="0" smtClean="0"/>
              <a:t>Επιδοτήσεις</a:t>
            </a:r>
            <a:r>
              <a:rPr lang="el-GR" sz="1600" dirty="0" smtClean="0"/>
              <a:t>: Οι επιδοτήσεις αφορούν στην εγχώρια παραγωγή ή μόνο τις εξαγωγές και η επίδραση τους συνίσταται στη μείωση του κόστους παραγωγής και τη βελτίωση της ανταγωνιστικότητας της εγχώριας παραγωγής. </a:t>
            </a:r>
          </a:p>
          <a:p>
            <a:pPr algn="just">
              <a:buFont typeface="Wingdings" pitchFamily="2" charset="2"/>
              <a:buChar char="Ø"/>
            </a:pPr>
            <a:r>
              <a:rPr lang="el-GR" sz="1600" dirty="0"/>
              <a:t> </a:t>
            </a:r>
            <a:r>
              <a:rPr lang="el-GR" sz="1600" u="sng" dirty="0" smtClean="0"/>
              <a:t>Απαγόρευση Εισαγωγών</a:t>
            </a:r>
            <a:r>
              <a:rPr lang="el-GR" sz="1600" dirty="0" smtClean="0"/>
              <a:t>: Το μέτρο αυτό συνεπάγεται άμεση και πλήρη προστασία της εγχώριας παραγωγής από τον εξωτερικό ανταγωνισμό .</a:t>
            </a:r>
          </a:p>
          <a:p>
            <a:pPr algn="just">
              <a:buFont typeface="Wingdings" pitchFamily="2" charset="2"/>
              <a:buChar char="Ø"/>
            </a:pPr>
            <a:r>
              <a:rPr lang="el-GR" sz="1600" u="sng" dirty="0"/>
              <a:t> </a:t>
            </a:r>
            <a:r>
              <a:rPr lang="el-GR" sz="1600" u="sng" dirty="0" smtClean="0"/>
              <a:t>Έλεγχος Συναλλάγματος</a:t>
            </a:r>
            <a:r>
              <a:rPr lang="el-GR" sz="1600" dirty="0" smtClean="0"/>
              <a:t>: Αναφέρεται στον περιορισμό της διαθέσιμης ποσότητας συναλλάγματος για την πραγματοποίηση εισαγωγών</a:t>
            </a:r>
            <a:r>
              <a:rPr lang="en-US" sz="1600" dirty="0" smtClean="0"/>
              <a:t> (</a:t>
            </a:r>
            <a:r>
              <a:rPr lang="el-GR" sz="1600" dirty="0" smtClean="0"/>
              <a:t>π.χ. Αργεντινή) </a:t>
            </a:r>
          </a:p>
          <a:p>
            <a:pPr algn="just">
              <a:buFont typeface="Wingdings" pitchFamily="2" charset="2"/>
              <a:buChar char="Ø"/>
            </a:pPr>
            <a:r>
              <a:rPr lang="el-GR" sz="1600" dirty="0"/>
              <a:t> </a:t>
            </a:r>
            <a:r>
              <a:rPr lang="el-GR" sz="1600" u="sng" dirty="0" smtClean="0"/>
              <a:t>Άλλα μη Δασμολογικά Εμπόδια</a:t>
            </a:r>
            <a:r>
              <a:rPr lang="el-GR" sz="1600" dirty="0" smtClean="0"/>
              <a:t>: Παράδειγμα οι τεχνικές προδιαγραφές, οι κανόνες υγιεινής, γραφειοκρατικές ρυθμίσεις κ.α. που ως αποτέλεσμα έχουν τον περιορισμό των εισαγωγών. </a:t>
            </a:r>
          </a:p>
          <a:p>
            <a:pPr algn="just"/>
            <a:endParaRPr lang="el-GR" dirty="0"/>
          </a:p>
          <a:p>
            <a:pPr algn="just"/>
            <a:endParaRPr lang="el-GR" dirty="0" smtClean="0"/>
          </a:p>
          <a:p>
            <a:pPr algn="just"/>
            <a:endParaRPr lang="el-GR" dirty="0"/>
          </a:p>
          <a:p>
            <a:pPr algn="just"/>
            <a:endParaRPr lang="el-GR" dirty="0" smtClean="0"/>
          </a:p>
          <a:p>
            <a:pPr algn="just"/>
            <a:endParaRPr lang="el-GR" dirty="0"/>
          </a:p>
          <a:p>
            <a:pPr algn="just"/>
            <a:endParaRPr lang="el-GR" dirty="0" smtClean="0"/>
          </a:p>
          <a:p>
            <a:pPr algn="just"/>
            <a:endParaRPr lang="el-GR" dirty="0"/>
          </a:p>
          <a:p>
            <a:pPr algn="just"/>
            <a:endParaRPr lang="el-GR" dirty="0" smtClean="0"/>
          </a:p>
          <a:p>
            <a:pPr algn="just"/>
            <a:endParaRPr lang="el-GR" dirty="0"/>
          </a:p>
          <a:p>
            <a:pPr algn="just"/>
            <a:endParaRPr lang="el-GR" dirty="0" smtClean="0"/>
          </a:p>
          <a:p>
            <a:pPr algn="just"/>
            <a:endParaRPr lang="el-GR" dirty="0"/>
          </a:p>
          <a:p>
            <a:pPr algn="just"/>
            <a:endParaRPr lang="el-GR"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0" y="1"/>
            <a:ext cx="9144000" cy="523220"/>
          </a:xfrm>
          <a:prstGeom prst="rect">
            <a:avLst/>
          </a:prstGeom>
          <a:noFill/>
        </p:spPr>
        <p:txBody>
          <a:bodyPr wrap="square" rtlCol="0">
            <a:spAutoFit/>
          </a:bodyPr>
          <a:lstStyle/>
          <a:p>
            <a:pPr algn="ctr"/>
            <a:r>
              <a:rPr lang="el-GR" sz="2800" b="1" dirty="0" smtClean="0"/>
              <a:t>Γιατί Κοινή Εμπορική Πολιτική;</a:t>
            </a:r>
            <a:endParaRPr lang="el-GR" dirty="0"/>
          </a:p>
        </p:txBody>
      </p:sp>
      <p:sp>
        <p:nvSpPr>
          <p:cNvPr id="6" name="5 - TextBox"/>
          <p:cNvSpPr txBox="1"/>
          <p:nvPr/>
        </p:nvSpPr>
        <p:spPr>
          <a:xfrm>
            <a:off x="0" y="620688"/>
            <a:ext cx="9144000" cy="6186309"/>
          </a:xfrm>
          <a:prstGeom prst="rect">
            <a:avLst/>
          </a:prstGeom>
          <a:noFill/>
        </p:spPr>
        <p:txBody>
          <a:bodyPr wrap="square" rtlCol="0">
            <a:spAutoFit/>
          </a:bodyPr>
          <a:lstStyle/>
          <a:p>
            <a:pPr algn="ctr"/>
            <a:r>
              <a:rPr lang="el-GR" b="1" u="sng" dirty="0" smtClean="0"/>
              <a:t>Επιχειρήματα υπέρ της Κοινής Εμπορικής Πολιτικής </a:t>
            </a:r>
            <a:endParaRPr lang="el-GR" u="sng" dirty="0" smtClean="0"/>
          </a:p>
          <a:p>
            <a:pPr algn="just">
              <a:buFont typeface="Wingdings" pitchFamily="2" charset="2"/>
              <a:buChar char="Ø"/>
            </a:pPr>
            <a:r>
              <a:rPr lang="el-GR" dirty="0" smtClean="0"/>
              <a:t> </a:t>
            </a:r>
            <a:r>
              <a:rPr lang="el-GR" u="sng" dirty="0" smtClean="0"/>
              <a:t>Στρεβλώσεις και φραγμοί στον ανταγωνισμό εντός της Ενιαίας Εσωτερικής Αγοράς</a:t>
            </a:r>
            <a:r>
              <a:rPr lang="el-GR" dirty="0" smtClean="0"/>
              <a:t>: Για παράδειγμα, η ύπαρξη 28 εθνικών εμπορικών πολιτικών θα δημιουργούσε </a:t>
            </a:r>
            <a:r>
              <a:rPr lang="el-GR" b="1" dirty="0" smtClean="0"/>
              <a:t>διαφορισμό τιμών </a:t>
            </a:r>
            <a:r>
              <a:rPr lang="el-GR" dirty="0" smtClean="0"/>
              <a:t>για τα ίδια εισαγόμενα αγαθά, λόγω διαφορετικής δασμολογικής πολιτικής. </a:t>
            </a:r>
          </a:p>
          <a:p>
            <a:pPr algn="just">
              <a:buFont typeface="Wingdings" pitchFamily="2" charset="2"/>
              <a:buChar char="Ø"/>
            </a:pPr>
            <a:r>
              <a:rPr lang="el-GR" dirty="0" smtClean="0"/>
              <a:t> </a:t>
            </a:r>
            <a:r>
              <a:rPr lang="el-GR" u="sng" dirty="0" smtClean="0"/>
              <a:t>Ενίσχυση διαπραγματευτικής θέσης της ΕΕ στο διεθνές σύστημα εμπορικών διαπραγματεύσεων: </a:t>
            </a:r>
            <a:r>
              <a:rPr lang="el-GR" dirty="0" smtClean="0"/>
              <a:t>Όσο μεγαλύτερο το μέγεθος της αγοράς τόσο πιο ελκυστική η παραχώρηση πρόσβασης σε αυτήν για τους εξαγωγείς των τρίτων χωρών και άρα τόσο ευχερέστερη η δυνατότητα της ΕΕ να αποσπά αντίστοιχες παραχωρήσεις για τους δικούς της εξαγωγείς </a:t>
            </a:r>
          </a:p>
          <a:p>
            <a:pPr algn="just">
              <a:buFont typeface="Wingdings" pitchFamily="2" charset="2"/>
              <a:buChar char="Ø"/>
            </a:pPr>
            <a:r>
              <a:rPr lang="el-GR" dirty="0" smtClean="0"/>
              <a:t> Νομική και διοικητική ομοιομορφία </a:t>
            </a:r>
          </a:p>
          <a:p>
            <a:pPr algn="ctr"/>
            <a:r>
              <a:rPr lang="el-GR" b="1" u="sng" dirty="0" smtClean="0"/>
              <a:t>Επιχειρήματα εναντίον της Κοινής Εμπορικής Πολιτικής </a:t>
            </a:r>
          </a:p>
          <a:p>
            <a:pPr algn="just">
              <a:buFont typeface="Wingdings" pitchFamily="2" charset="2"/>
              <a:buChar char="Ø"/>
            </a:pPr>
            <a:r>
              <a:rPr lang="el-GR" dirty="0" smtClean="0"/>
              <a:t> </a:t>
            </a:r>
            <a:r>
              <a:rPr lang="el-GR" u="sng" dirty="0" smtClean="0"/>
              <a:t>Αυξημένη ετερογένεια </a:t>
            </a:r>
            <a:r>
              <a:rPr lang="el-GR" dirty="0" smtClean="0"/>
              <a:t>→ Δυσχέρεια στη χάραξη ενιαίων στόχων και προτεραιοτήτων και στην επίτευξη σύγκλισης λόγω διαφορετικών εθνικών προτιμήσεων. Οι </a:t>
            </a:r>
            <a:r>
              <a:rPr lang="el-GR" b="1" dirty="0" smtClean="0"/>
              <a:t>διαδοχικές διευρύνσεις </a:t>
            </a:r>
            <a:r>
              <a:rPr lang="el-GR" dirty="0" smtClean="0"/>
              <a:t>επέτειναν το πρόβλημα με τις χώρες του </a:t>
            </a:r>
            <a:r>
              <a:rPr lang="el-GR" b="1" dirty="0" smtClean="0"/>
              <a:t>βιομηχανικού Βορρά </a:t>
            </a:r>
            <a:r>
              <a:rPr lang="el-GR" dirty="0" smtClean="0"/>
              <a:t>να είναι σταθερά προσηλωμένες στην περαιτέρω απελευθέρωση του εμπορίου (εξαγωγικά συμφέροντα) και τις </a:t>
            </a:r>
            <a:r>
              <a:rPr lang="el-GR" b="1" dirty="0" smtClean="0"/>
              <a:t>χώρες του Νότου </a:t>
            </a:r>
            <a:r>
              <a:rPr lang="el-GR" dirty="0" smtClean="0"/>
              <a:t>να επιζητούν μεγαλύτερη προστασία της εγχώριας παραγωγής από τον εξωτερικό ανταγωνισμό. </a:t>
            </a:r>
          </a:p>
          <a:p>
            <a:pPr algn="just"/>
            <a:r>
              <a:rPr lang="el-GR" dirty="0" smtClean="0"/>
              <a:t>Οι θέσεις των </a:t>
            </a:r>
            <a:r>
              <a:rPr lang="el-GR" dirty="0" err="1" smtClean="0"/>
              <a:t>κρ</a:t>
            </a:r>
            <a:r>
              <a:rPr lang="el-GR" dirty="0" smtClean="0"/>
              <a:t>-μ εναλλάσσονται μεταξύ προστατευτισμού και απελευθέρωσης, αναλόγως των </a:t>
            </a:r>
            <a:r>
              <a:rPr lang="el-GR" b="1" dirty="0" smtClean="0"/>
              <a:t>εγχώριων συσχετισμών συμφερόντων</a:t>
            </a:r>
            <a:r>
              <a:rPr lang="el-GR" dirty="0" smtClean="0"/>
              <a:t>. </a:t>
            </a:r>
          </a:p>
          <a:p>
            <a:pPr algn="just"/>
            <a:r>
              <a:rPr lang="el-GR" dirty="0" smtClean="0"/>
              <a:t>Για την ενίσχυση της </a:t>
            </a:r>
            <a:r>
              <a:rPr lang="el-GR" b="1" dirty="0" smtClean="0"/>
              <a:t>ευελιξίας</a:t>
            </a:r>
            <a:r>
              <a:rPr lang="el-GR" dirty="0" smtClean="0"/>
              <a:t> και, παράλληλα τη </a:t>
            </a:r>
            <a:r>
              <a:rPr lang="el-GR" b="1" dirty="0" smtClean="0"/>
              <a:t>δημοκρατική νομιμοποίηση </a:t>
            </a:r>
            <a:r>
              <a:rPr lang="el-GR" dirty="0" smtClean="0"/>
              <a:t>της διαδικασίας, το ΔΕΚ ενίσχυσε από τη μία τις </a:t>
            </a:r>
            <a:r>
              <a:rPr lang="el-GR" b="1" dirty="0" smtClean="0"/>
              <a:t>αρμοδιότητες της Ευρωπαϊκής Επιτροπής </a:t>
            </a:r>
            <a:r>
              <a:rPr lang="el-GR" dirty="0" smtClean="0"/>
              <a:t>και, από την άλλη, την </a:t>
            </a:r>
            <a:r>
              <a:rPr lang="el-GR" b="1" dirty="0" smtClean="0"/>
              <a:t>αρμοδιότητα του Κοινοβουλίου </a:t>
            </a:r>
            <a:r>
              <a:rPr lang="el-GR" dirty="0" smtClean="0"/>
              <a:t>να εγκρίνει τις σχετικές συμφωνίες. </a:t>
            </a:r>
            <a:endParaRPr lang="el-GR"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468544" cy="523220"/>
          </a:xfrm>
          <a:prstGeom prst="rect">
            <a:avLst/>
          </a:prstGeom>
          <a:noFill/>
        </p:spPr>
        <p:txBody>
          <a:bodyPr wrap="square" rtlCol="0">
            <a:spAutoFit/>
          </a:bodyPr>
          <a:lstStyle/>
          <a:p>
            <a:pPr algn="ctr"/>
            <a:r>
              <a:rPr lang="el-GR" sz="2800" b="1" dirty="0" smtClean="0"/>
              <a:t>Η θέση της ΕΕ στο παγκόσμιο εμπόριο </a:t>
            </a:r>
            <a:endParaRPr lang="el-GR" sz="2800" b="1" dirty="0"/>
          </a:p>
        </p:txBody>
      </p:sp>
      <p:sp>
        <p:nvSpPr>
          <p:cNvPr id="3" name="2 - TextBox"/>
          <p:cNvSpPr txBox="1"/>
          <p:nvPr/>
        </p:nvSpPr>
        <p:spPr>
          <a:xfrm>
            <a:off x="0" y="476672"/>
            <a:ext cx="9144000" cy="5632311"/>
          </a:xfrm>
          <a:prstGeom prst="rect">
            <a:avLst/>
          </a:prstGeom>
          <a:noFill/>
        </p:spPr>
        <p:txBody>
          <a:bodyPr wrap="square" rtlCol="0">
            <a:spAutoFit/>
          </a:bodyPr>
          <a:lstStyle/>
          <a:p>
            <a:pPr>
              <a:buFont typeface="Wingdings" pitchFamily="2" charset="2"/>
              <a:buChar char="Ø"/>
            </a:pPr>
            <a:endParaRPr lang="el-GR" dirty="0" smtClean="0"/>
          </a:p>
          <a:p>
            <a:pPr algn="ctr"/>
            <a:r>
              <a:rPr lang="el-GR" u="sng" dirty="0" smtClean="0"/>
              <a:t>Η Ευρωπαϊκή Ένωση: </a:t>
            </a:r>
          </a:p>
          <a:p>
            <a:pPr>
              <a:buFont typeface="Wingdings" pitchFamily="2" charset="2"/>
              <a:buChar char="Ø"/>
            </a:pPr>
            <a:endParaRPr lang="el-GR" dirty="0" smtClean="0"/>
          </a:p>
          <a:p>
            <a:pPr>
              <a:buFont typeface="Wingdings" pitchFamily="2" charset="2"/>
              <a:buChar char="Ø"/>
            </a:pPr>
            <a:r>
              <a:rPr lang="el-GR" dirty="0" smtClean="0"/>
              <a:t> Αποτελεί τη  </a:t>
            </a:r>
            <a:r>
              <a:rPr lang="el-GR" b="1" dirty="0" smtClean="0"/>
              <a:t>μεγαλύτερη οικονομική περιοχή </a:t>
            </a:r>
            <a:r>
              <a:rPr lang="el-GR" dirty="0" smtClean="0"/>
              <a:t>στον κόσμο </a:t>
            </a:r>
          </a:p>
          <a:p>
            <a:pPr>
              <a:buFont typeface="Wingdings" pitchFamily="2" charset="2"/>
              <a:buChar char="Ø"/>
            </a:pPr>
            <a:endParaRPr lang="el-GR" dirty="0" smtClean="0"/>
          </a:p>
          <a:p>
            <a:pPr>
              <a:buFont typeface="Wingdings" pitchFamily="2" charset="2"/>
              <a:buChar char="Ø"/>
            </a:pPr>
            <a:r>
              <a:rPr lang="el-GR" dirty="0" smtClean="0"/>
              <a:t> Είναι ο μεγαλύτερος «παίκτης» στο εμπόριο </a:t>
            </a:r>
            <a:r>
              <a:rPr lang="el-GR" b="1" dirty="0" smtClean="0"/>
              <a:t>βιομηχανικών </a:t>
            </a:r>
            <a:r>
              <a:rPr lang="el-GR" dirty="0" smtClean="0"/>
              <a:t>προϊόντων και </a:t>
            </a:r>
            <a:r>
              <a:rPr lang="el-GR" b="1" dirty="0" smtClean="0"/>
              <a:t>υπηρεσιών </a:t>
            </a:r>
          </a:p>
          <a:p>
            <a:pPr>
              <a:buFont typeface="Wingdings" pitchFamily="2" charset="2"/>
              <a:buChar char="Ø"/>
            </a:pPr>
            <a:endParaRPr lang="el-GR" dirty="0" smtClean="0"/>
          </a:p>
          <a:p>
            <a:pPr>
              <a:buFont typeface="Wingdings" pitchFamily="2" charset="2"/>
              <a:buChar char="Ø"/>
            </a:pPr>
            <a:r>
              <a:rPr lang="el-GR" dirty="0" smtClean="0"/>
              <a:t> Είναι πρώτη σε υποδοχή και αποστολή </a:t>
            </a:r>
            <a:r>
              <a:rPr lang="el-GR" b="1" dirty="0" smtClean="0"/>
              <a:t>Άμεσων Ξένων Επενδύσεων </a:t>
            </a:r>
          </a:p>
          <a:p>
            <a:pPr>
              <a:buFont typeface="Wingdings" pitchFamily="2" charset="2"/>
              <a:buChar char="Ø"/>
            </a:pPr>
            <a:endParaRPr lang="el-GR" dirty="0" smtClean="0"/>
          </a:p>
          <a:p>
            <a:pPr>
              <a:buFont typeface="Wingdings" pitchFamily="2" charset="2"/>
              <a:buChar char="Ø"/>
            </a:pPr>
            <a:r>
              <a:rPr lang="el-GR" dirty="0" smtClean="0"/>
              <a:t> Αποτελεί τον </a:t>
            </a:r>
            <a:r>
              <a:rPr lang="el-GR" b="1" dirty="0" smtClean="0"/>
              <a:t>κορυφαίο εμπορικό εταίρο </a:t>
            </a:r>
            <a:r>
              <a:rPr lang="el-GR" dirty="0" smtClean="0"/>
              <a:t>για 80 χώρες </a:t>
            </a:r>
            <a:r>
              <a:rPr lang="en-US" dirty="0" smtClean="0"/>
              <a:t>(</a:t>
            </a:r>
            <a:r>
              <a:rPr lang="el-GR" dirty="0" smtClean="0"/>
              <a:t>οι ΗΠΑ, λ.χ., για 20 χώρες)</a:t>
            </a:r>
          </a:p>
          <a:p>
            <a:pPr>
              <a:buFont typeface="Wingdings" pitchFamily="2" charset="2"/>
              <a:buChar char="Ø"/>
            </a:pPr>
            <a:endParaRPr lang="el-GR" dirty="0" smtClean="0"/>
          </a:p>
          <a:p>
            <a:pPr>
              <a:buFont typeface="Wingdings" pitchFamily="2" charset="2"/>
              <a:buChar char="Ø"/>
            </a:pPr>
            <a:r>
              <a:rPr lang="el-GR" dirty="0" smtClean="0"/>
              <a:t>Είναι η </a:t>
            </a:r>
            <a:r>
              <a:rPr lang="el-GR" b="1" dirty="0" smtClean="0"/>
              <a:t>περισσότερο ανοικτή </a:t>
            </a:r>
            <a:r>
              <a:rPr lang="el-GR" dirty="0" smtClean="0"/>
              <a:t>αγορά για τις </a:t>
            </a:r>
            <a:r>
              <a:rPr lang="el-GR" b="1" dirty="0" smtClean="0"/>
              <a:t>αναπτυσσόμενες</a:t>
            </a:r>
            <a:r>
              <a:rPr lang="el-GR" dirty="0" smtClean="0"/>
              <a:t> οικονομίες </a:t>
            </a:r>
          </a:p>
          <a:p>
            <a:pPr>
              <a:buFont typeface="Wingdings" pitchFamily="2" charset="2"/>
              <a:buChar char="Ø"/>
            </a:pPr>
            <a:endParaRPr lang="el-GR" dirty="0" smtClean="0"/>
          </a:p>
          <a:p>
            <a:pPr>
              <a:buFont typeface="Wingdings" pitchFamily="2" charset="2"/>
              <a:buChar char="Ø"/>
            </a:pPr>
            <a:r>
              <a:rPr lang="el-GR" dirty="0" smtClean="0"/>
              <a:t>Ο μέσος εφαρμοζόμενος δασμός που επιβάλλει η ΕΕ στα εισαγόμενα αγαθά είναι από τους </a:t>
            </a:r>
            <a:r>
              <a:rPr lang="el-GR" b="1" dirty="0" smtClean="0"/>
              <a:t>χαμηλότερους</a:t>
            </a:r>
            <a:r>
              <a:rPr lang="el-GR" dirty="0" smtClean="0"/>
              <a:t>, ενώ για το 70% περίπου των εισαγωγών επιβάλλει μηδενικό ή μειωμένο δασμό</a:t>
            </a:r>
          </a:p>
          <a:p>
            <a:pPr>
              <a:buFont typeface="Wingdings" pitchFamily="2" charset="2"/>
              <a:buChar char="Ø"/>
            </a:pPr>
            <a:endParaRPr lang="el-GR" dirty="0" smtClean="0"/>
          </a:p>
          <a:p>
            <a:pPr>
              <a:buFont typeface="Wingdings" pitchFamily="2" charset="2"/>
              <a:buChar char="Ø"/>
            </a:pPr>
            <a:r>
              <a:rPr lang="el-GR" dirty="0" smtClean="0"/>
              <a:t> Δεν αντέδρασε στην </a:t>
            </a:r>
            <a:r>
              <a:rPr lang="el-GR" b="1" dirty="0" smtClean="0"/>
              <a:t>κρίση</a:t>
            </a:r>
            <a:r>
              <a:rPr lang="el-GR" dirty="0" smtClean="0"/>
              <a:t> με μέτρα προστατευτικής κατεύθυνσης, όπως έκαναν άλλες ανεπτυγμένες και ταχέως αναπτυσσόμενες οικονομίες </a:t>
            </a:r>
          </a:p>
          <a:p>
            <a:pPr>
              <a:buFont typeface="Wingdings" pitchFamily="2" charset="2"/>
              <a:buChar char="Ø"/>
            </a:pPr>
            <a:endParaRPr lang="el-GR" dirty="0" smtClean="0"/>
          </a:p>
          <a:p>
            <a:endParaRPr lang="el-GR"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0" y="0"/>
            <a:ext cx="9144000" cy="6832640"/>
          </a:xfrm>
          <a:prstGeom prst="rect">
            <a:avLst/>
          </a:prstGeom>
          <a:noFill/>
        </p:spPr>
        <p:txBody>
          <a:bodyPr wrap="square" rtlCol="0">
            <a:spAutoFit/>
          </a:bodyPr>
          <a:lstStyle/>
          <a:p>
            <a:pPr algn="ctr"/>
            <a:r>
              <a:rPr lang="el-GR" sz="2400" b="1" dirty="0" smtClean="0"/>
              <a:t>Γράφημα 1. Μερίδιο του παγκόσμιου ΑΕΠ, 2004 και 2014</a:t>
            </a:r>
            <a:endParaRPr lang="el-GR" sz="2400"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a:p>
        </p:txBody>
      </p:sp>
      <p:grpSp>
        <p:nvGrpSpPr>
          <p:cNvPr id="5" name="Group 2"/>
          <p:cNvGrpSpPr/>
          <p:nvPr/>
        </p:nvGrpSpPr>
        <p:grpSpPr>
          <a:xfrm>
            <a:off x="179512" y="476672"/>
            <a:ext cx="8784976" cy="6048671"/>
            <a:chOff x="0" y="0"/>
            <a:chExt cx="7207238" cy="3634361"/>
          </a:xfrm>
        </p:grpSpPr>
        <p:graphicFrame>
          <p:nvGraphicFramePr>
            <p:cNvPr id="6" name="Chart 1"/>
            <p:cNvGraphicFramePr>
              <a:graphicFrameLocks/>
            </p:cNvGraphicFramePr>
            <p:nvPr/>
          </p:nvGraphicFramePr>
          <p:xfrm>
            <a:off x="0" y="0"/>
            <a:ext cx="3621600" cy="3632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1"/>
            <p:cNvGraphicFramePr>
              <a:graphicFrameLocks/>
            </p:cNvGraphicFramePr>
            <p:nvPr/>
          </p:nvGraphicFramePr>
          <p:xfrm>
            <a:off x="3585638" y="1961"/>
            <a:ext cx="3621600" cy="3632400"/>
          </p:xfrm>
          <a:graphic>
            <a:graphicData uri="http://schemas.openxmlformats.org/drawingml/2006/chart">
              <c:chart xmlns:c="http://schemas.openxmlformats.org/drawingml/2006/chart" xmlns:r="http://schemas.openxmlformats.org/officeDocument/2006/relationships" r:id="rId3"/>
            </a:graphicData>
          </a:graphic>
        </p:graphicFrame>
      </p:grpSp>
      <p:sp>
        <p:nvSpPr>
          <p:cNvPr id="8" name="7 - TextBox"/>
          <p:cNvSpPr txBox="1"/>
          <p:nvPr/>
        </p:nvSpPr>
        <p:spPr>
          <a:xfrm>
            <a:off x="755576" y="6093296"/>
            <a:ext cx="7632848" cy="307777"/>
          </a:xfrm>
          <a:prstGeom prst="rect">
            <a:avLst/>
          </a:prstGeom>
          <a:noFill/>
        </p:spPr>
        <p:txBody>
          <a:bodyPr wrap="square" rtlCol="0">
            <a:spAutoFit/>
          </a:bodyPr>
          <a:lstStyle/>
          <a:p>
            <a:pPr algn="ctr"/>
            <a:r>
              <a:rPr lang="el-GR" sz="1400" i="1" dirty="0" smtClean="0"/>
              <a:t>Πηγή: </a:t>
            </a:r>
            <a:r>
              <a:rPr lang="en-US" sz="1400" i="1" dirty="0" smtClean="0"/>
              <a:t>Eurostat, EU in the World, 2015</a:t>
            </a:r>
            <a:endParaRPr lang="el-GR" sz="1400" i="1"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0" y="0"/>
            <a:ext cx="9144000" cy="400110"/>
          </a:xfrm>
          <a:prstGeom prst="rect">
            <a:avLst/>
          </a:prstGeom>
          <a:noFill/>
        </p:spPr>
        <p:txBody>
          <a:bodyPr wrap="square" rtlCol="0">
            <a:spAutoFit/>
          </a:bodyPr>
          <a:lstStyle/>
          <a:p>
            <a:pPr algn="ctr"/>
            <a:r>
              <a:rPr lang="el-GR" sz="2000" b="1" dirty="0" smtClean="0"/>
              <a:t>Γράφημα 2. Μερίδιο εξαγωγών στο παγκόσμιο σύνολο εξαγωγών</a:t>
            </a:r>
            <a:r>
              <a:rPr lang="en-US" sz="2000" b="1" dirty="0" smtClean="0"/>
              <a:t>, 2004</a:t>
            </a:r>
            <a:r>
              <a:rPr lang="el-GR" sz="2000" b="1" dirty="0" smtClean="0"/>
              <a:t> και 2014</a:t>
            </a:r>
            <a:endParaRPr lang="el-GR" b="1" dirty="0"/>
          </a:p>
        </p:txBody>
      </p:sp>
      <p:graphicFrame>
        <p:nvGraphicFramePr>
          <p:cNvPr id="4" name="3 - Γράφημα"/>
          <p:cNvGraphicFramePr/>
          <p:nvPr/>
        </p:nvGraphicFramePr>
        <p:xfrm>
          <a:off x="179513" y="908720"/>
          <a:ext cx="8712968"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5" name="4 - TextBox"/>
          <p:cNvSpPr txBox="1"/>
          <p:nvPr/>
        </p:nvSpPr>
        <p:spPr>
          <a:xfrm>
            <a:off x="1475656" y="6525344"/>
            <a:ext cx="6192688" cy="307777"/>
          </a:xfrm>
          <a:prstGeom prst="rect">
            <a:avLst/>
          </a:prstGeom>
          <a:noFill/>
        </p:spPr>
        <p:txBody>
          <a:bodyPr wrap="square" rtlCol="0">
            <a:spAutoFit/>
          </a:bodyPr>
          <a:lstStyle/>
          <a:p>
            <a:pPr algn="ctr"/>
            <a:r>
              <a:rPr lang="el-GR" sz="1400" i="1" dirty="0" smtClean="0"/>
              <a:t>Πηγή: </a:t>
            </a:r>
            <a:r>
              <a:rPr lang="en-US" sz="1400" i="1" dirty="0" smtClean="0"/>
              <a:t>Eurostat, International Trade Statistics</a:t>
            </a:r>
            <a:endParaRPr lang="el-GR" sz="1400" i="1"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400110"/>
          </a:xfrm>
          <a:prstGeom prst="rect">
            <a:avLst/>
          </a:prstGeom>
        </p:spPr>
        <p:txBody>
          <a:bodyPr wrap="square">
            <a:spAutoFit/>
          </a:bodyPr>
          <a:lstStyle/>
          <a:p>
            <a:pPr algn="ctr"/>
            <a:r>
              <a:rPr lang="el-GR" sz="2000" b="1" dirty="0" smtClean="0"/>
              <a:t>Γράφημα 3. Μερίδιο εισαγωγών στο παγκόσμιο σύνολο </a:t>
            </a:r>
            <a:r>
              <a:rPr lang="el-GR" sz="2000" b="1" dirty="0" smtClean="0"/>
              <a:t>εισαγωγών</a:t>
            </a:r>
            <a:r>
              <a:rPr lang="en-US" sz="2000" b="1" dirty="0" smtClean="0"/>
              <a:t>, </a:t>
            </a:r>
            <a:r>
              <a:rPr lang="en-US" sz="2000" b="1" dirty="0" smtClean="0"/>
              <a:t>2004</a:t>
            </a:r>
            <a:r>
              <a:rPr lang="el-GR" sz="2000" b="1" dirty="0" smtClean="0"/>
              <a:t> και 2014</a:t>
            </a:r>
            <a:endParaRPr lang="el-GR" sz="2000" b="1" dirty="0"/>
          </a:p>
        </p:txBody>
      </p:sp>
      <p:graphicFrame>
        <p:nvGraphicFramePr>
          <p:cNvPr id="3" name="1 - Γράφημα"/>
          <p:cNvGraphicFramePr/>
          <p:nvPr/>
        </p:nvGraphicFramePr>
        <p:xfrm>
          <a:off x="0" y="692696"/>
          <a:ext cx="8964488" cy="5976664"/>
        </p:xfrm>
        <a:graphic>
          <a:graphicData uri="http://schemas.openxmlformats.org/drawingml/2006/chart">
            <c:chart xmlns:c="http://schemas.openxmlformats.org/drawingml/2006/chart" xmlns:r="http://schemas.openxmlformats.org/officeDocument/2006/relationships" r:id="rId2"/>
          </a:graphicData>
        </a:graphic>
      </p:graphicFrame>
      <p:sp>
        <p:nvSpPr>
          <p:cNvPr id="4" name="3 - Ορθογώνιο"/>
          <p:cNvSpPr/>
          <p:nvPr/>
        </p:nvSpPr>
        <p:spPr>
          <a:xfrm>
            <a:off x="2652880" y="6488668"/>
            <a:ext cx="3442096" cy="307777"/>
          </a:xfrm>
          <a:prstGeom prst="rect">
            <a:avLst/>
          </a:prstGeom>
        </p:spPr>
        <p:txBody>
          <a:bodyPr wrap="none">
            <a:spAutoFit/>
          </a:bodyPr>
          <a:lstStyle/>
          <a:p>
            <a:pPr algn="ctr"/>
            <a:r>
              <a:rPr lang="el-GR" sz="1400" i="1" dirty="0" smtClean="0"/>
              <a:t>Πηγή: </a:t>
            </a:r>
            <a:r>
              <a:rPr lang="en-US" sz="1400" i="1" dirty="0" smtClean="0"/>
              <a:t>Eurostat, International Trade Statistics</a:t>
            </a:r>
            <a:endParaRPr lang="el-GR" sz="1400" i="1"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0" y="0"/>
            <a:ext cx="9144000" cy="1200329"/>
          </a:xfrm>
          <a:prstGeom prst="rect">
            <a:avLst/>
          </a:prstGeom>
          <a:noFill/>
        </p:spPr>
        <p:txBody>
          <a:bodyPr wrap="square" rtlCol="0">
            <a:spAutoFit/>
          </a:bodyPr>
          <a:lstStyle/>
          <a:p>
            <a:pPr algn="ctr"/>
            <a:r>
              <a:rPr lang="el-GR" b="1" dirty="0" smtClean="0"/>
              <a:t>Γράφημα </a:t>
            </a:r>
            <a:r>
              <a:rPr lang="en-US" b="1" dirty="0" smtClean="0"/>
              <a:t>4</a:t>
            </a:r>
            <a:r>
              <a:rPr lang="el-GR" b="1" dirty="0" smtClean="0"/>
              <a:t>. Μερίδιο της ΕΕ-28 ως προορισμός για τις εξαγωγές αγαθών των κυριότερων εμπορικών εταίρων της </a:t>
            </a:r>
            <a:r>
              <a:rPr lang="en-US" b="1" dirty="0" smtClean="0"/>
              <a:t>G</a:t>
            </a:r>
            <a:r>
              <a:rPr lang="el-GR" b="1" dirty="0" smtClean="0"/>
              <a:t>-20, 2004 και 2014 (% του συνολικού προορισμού εξαγωγών για τις συγκεκριμένες οικονομίες)</a:t>
            </a:r>
            <a:endParaRPr lang="el-GR" dirty="0" smtClean="0"/>
          </a:p>
          <a:p>
            <a:pPr algn="ctr"/>
            <a:endParaRPr lang="el-GR" b="1" dirty="0"/>
          </a:p>
        </p:txBody>
      </p:sp>
      <p:graphicFrame>
        <p:nvGraphicFramePr>
          <p:cNvPr id="5" name="Chart 1"/>
          <p:cNvGraphicFramePr>
            <a:graphicFrameLocks/>
          </p:cNvGraphicFramePr>
          <p:nvPr/>
        </p:nvGraphicFramePr>
        <p:xfrm>
          <a:off x="179512" y="980728"/>
          <a:ext cx="8784976"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6" name="5 - TextBox"/>
          <p:cNvSpPr txBox="1"/>
          <p:nvPr/>
        </p:nvSpPr>
        <p:spPr>
          <a:xfrm>
            <a:off x="1331640" y="6495540"/>
            <a:ext cx="6624736" cy="307777"/>
          </a:xfrm>
          <a:prstGeom prst="rect">
            <a:avLst/>
          </a:prstGeom>
          <a:noFill/>
        </p:spPr>
        <p:txBody>
          <a:bodyPr wrap="square" rtlCol="0">
            <a:spAutoFit/>
          </a:bodyPr>
          <a:lstStyle/>
          <a:p>
            <a:pPr algn="ctr"/>
            <a:r>
              <a:rPr lang="el-GR" sz="1400" i="1" dirty="0" smtClean="0"/>
              <a:t>Πηγή: </a:t>
            </a:r>
            <a:r>
              <a:rPr lang="en-US" sz="1400" i="1" dirty="0" smtClean="0"/>
              <a:t>Eurostat, EU in the World, 2015</a:t>
            </a:r>
            <a:endParaRPr lang="el-GR" sz="1400" i="1"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0" y="0"/>
            <a:ext cx="9144000" cy="1200329"/>
          </a:xfrm>
          <a:prstGeom prst="rect">
            <a:avLst/>
          </a:prstGeom>
          <a:noFill/>
        </p:spPr>
        <p:txBody>
          <a:bodyPr wrap="square" rtlCol="0">
            <a:spAutoFit/>
          </a:bodyPr>
          <a:lstStyle/>
          <a:p>
            <a:pPr algn="ctr"/>
            <a:r>
              <a:rPr lang="el-GR" b="1" dirty="0" smtClean="0"/>
              <a:t>Γράφημα </a:t>
            </a:r>
            <a:r>
              <a:rPr lang="en-US" b="1" dirty="0" smtClean="0"/>
              <a:t>5</a:t>
            </a:r>
            <a:r>
              <a:rPr lang="el-GR" b="1" dirty="0" smtClean="0"/>
              <a:t>. Μερίδιο της ΕΕ-28 ως πηγή προέλευσης εισαγωγών αγαθών από τους κυριότερους εμπορικούς εταίρους της </a:t>
            </a:r>
            <a:r>
              <a:rPr lang="en-US" b="1" dirty="0" smtClean="0"/>
              <a:t>G-20, </a:t>
            </a:r>
            <a:r>
              <a:rPr lang="el-GR" b="1" dirty="0" smtClean="0"/>
              <a:t>2004 και 2014 (% της συνολικής προέλευσης εισαγωγών για τις συγκεκριμένες οικονομίες)</a:t>
            </a:r>
            <a:endParaRPr lang="el-GR" dirty="0" smtClean="0"/>
          </a:p>
          <a:p>
            <a:pPr algn="ctr"/>
            <a:endParaRPr lang="el-GR" b="1" dirty="0"/>
          </a:p>
        </p:txBody>
      </p:sp>
      <p:sp>
        <p:nvSpPr>
          <p:cNvPr id="6" name="5 - TextBox"/>
          <p:cNvSpPr txBox="1"/>
          <p:nvPr/>
        </p:nvSpPr>
        <p:spPr>
          <a:xfrm>
            <a:off x="1331640" y="6495540"/>
            <a:ext cx="6624736" cy="307777"/>
          </a:xfrm>
          <a:prstGeom prst="rect">
            <a:avLst/>
          </a:prstGeom>
          <a:noFill/>
        </p:spPr>
        <p:txBody>
          <a:bodyPr wrap="square" rtlCol="0">
            <a:spAutoFit/>
          </a:bodyPr>
          <a:lstStyle/>
          <a:p>
            <a:pPr algn="ctr"/>
            <a:r>
              <a:rPr lang="el-GR" sz="1400" i="1" dirty="0" smtClean="0"/>
              <a:t>Πηγή: </a:t>
            </a:r>
            <a:r>
              <a:rPr lang="en-US" sz="1400" i="1" dirty="0" smtClean="0"/>
              <a:t>Eurostat, EU in the World, 2015</a:t>
            </a:r>
            <a:endParaRPr lang="el-GR" sz="1400" i="1" dirty="0"/>
          </a:p>
        </p:txBody>
      </p:sp>
      <p:graphicFrame>
        <p:nvGraphicFramePr>
          <p:cNvPr id="7" name="Chart 1"/>
          <p:cNvGraphicFramePr>
            <a:graphicFrameLocks/>
          </p:cNvGraphicFramePr>
          <p:nvPr/>
        </p:nvGraphicFramePr>
        <p:xfrm>
          <a:off x="251520" y="980728"/>
          <a:ext cx="8640960" cy="54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369332"/>
          </a:xfrm>
          <a:prstGeom prst="rect">
            <a:avLst/>
          </a:prstGeom>
          <a:noFill/>
        </p:spPr>
        <p:txBody>
          <a:bodyPr wrap="square" rtlCol="0">
            <a:spAutoFit/>
          </a:bodyPr>
          <a:lstStyle/>
          <a:p>
            <a:pPr algn="ctr"/>
            <a:r>
              <a:rPr lang="el-GR" b="1" dirty="0" smtClean="0"/>
              <a:t>Γράφημα 6. Εμπόριο υπηρεσιών της ΕΕ, 2002, 2007 και 2012 (</a:t>
            </a:r>
            <a:r>
              <a:rPr lang="el-GR" b="1" dirty="0" err="1" smtClean="0"/>
              <a:t>δισεκ</a:t>
            </a:r>
            <a:r>
              <a:rPr lang="el-GR" b="1" dirty="0" smtClean="0"/>
              <a:t>. ευρώ) </a:t>
            </a:r>
            <a:endParaRPr lang="el-GR" b="1" dirty="0"/>
          </a:p>
        </p:txBody>
      </p:sp>
      <p:graphicFrame>
        <p:nvGraphicFramePr>
          <p:cNvPr id="3" name="2 - Γράφημα"/>
          <p:cNvGraphicFramePr/>
          <p:nvPr/>
        </p:nvGraphicFramePr>
        <p:xfrm>
          <a:off x="285315" y="548680"/>
          <a:ext cx="8535157" cy="56886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0" y="0"/>
            <a:ext cx="9144000" cy="923330"/>
          </a:xfrm>
          <a:prstGeom prst="rect">
            <a:avLst/>
          </a:prstGeom>
          <a:noFill/>
        </p:spPr>
        <p:txBody>
          <a:bodyPr wrap="square" rtlCol="0">
            <a:spAutoFit/>
          </a:bodyPr>
          <a:lstStyle/>
          <a:p>
            <a:pPr algn="ctr"/>
            <a:r>
              <a:rPr lang="el-GR" b="1" dirty="0" smtClean="0"/>
              <a:t>Γράφημα 7. Εισαγωγές και εξαγωγές υπηρεσιών της ΕΕ 28 ανά κυριότερο εμπορικό εταίρο, 2014 (% του συνόλου των εξαγωγών και εισαγωγών υπηρεσιών)</a:t>
            </a:r>
            <a:endParaRPr lang="el-GR" dirty="0" smtClean="0"/>
          </a:p>
          <a:p>
            <a:pPr algn="ctr"/>
            <a:endParaRPr lang="el-GR" b="1" dirty="0"/>
          </a:p>
        </p:txBody>
      </p:sp>
      <p:sp>
        <p:nvSpPr>
          <p:cNvPr id="6" name="5 - TextBox"/>
          <p:cNvSpPr txBox="1"/>
          <p:nvPr/>
        </p:nvSpPr>
        <p:spPr>
          <a:xfrm>
            <a:off x="1331640" y="6495540"/>
            <a:ext cx="6624736" cy="307777"/>
          </a:xfrm>
          <a:prstGeom prst="rect">
            <a:avLst/>
          </a:prstGeom>
          <a:noFill/>
        </p:spPr>
        <p:txBody>
          <a:bodyPr wrap="square" rtlCol="0">
            <a:spAutoFit/>
          </a:bodyPr>
          <a:lstStyle/>
          <a:p>
            <a:pPr algn="ctr"/>
            <a:r>
              <a:rPr lang="el-GR" sz="1400" i="1" dirty="0" smtClean="0"/>
              <a:t>Πηγή: </a:t>
            </a:r>
            <a:r>
              <a:rPr lang="en-US" sz="1400" i="1" dirty="0" smtClean="0"/>
              <a:t>Eurostat, EU in the World, 2015</a:t>
            </a:r>
            <a:endParaRPr lang="el-GR" sz="1400" i="1" dirty="0"/>
          </a:p>
        </p:txBody>
      </p:sp>
      <p:graphicFrame>
        <p:nvGraphicFramePr>
          <p:cNvPr id="9" name="Chart 1"/>
          <p:cNvGraphicFramePr>
            <a:graphicFrameLocks/>
          </p:cNvGraphicFramePr>
          <p:nvPr/>
        </p:nvGraphicFramePr>
        <p:xfrm>
          <a:off x="323528" y="836712"/>
          <a:ext cx="4723716" cy="55446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1"/>
          <p:cNvGraphicFramePr>
            <a:graphicFrameLocks/>
          </p:cNvGraphicFramePr>
          <p:nvPr/>
        </p:nvGraphicFramePr>
        <p:xfrm>
          <a:off x="4224264" y="836712"/>
          <a:ext cx="4740223" cy="55446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923330"/>
          </a:xfrm>
          <a:prstGeom prst="rect">
            <a:avLst/>
          </a:prstGeom>
          <a:noFill/>
        </p:spPr>
        <p:txBody>
          <a:bodyPr wrap="square" rtlCol="0">
            <a:spAutoFit/>
          </a:bodyPr>
          <a:lstStyle/>
          <a:p>
            <a:pPr algn="ctr"/>
            <a:r>
              <a:rPr lang="el-GR" b="1" dirty="0" smtClean="0"/>
              <a:t>Γράφημα </a:t>
            </a:r>
            <a:r>
              <a:rPr lang="en-US" b="1" dirty="0" smtClean="0"/>
              <a:t>8</a:t>
            </a:r>
            <a:r>
              <a:rPr lang="el-GR" b="1" dirty="0" smtClean="0"/>
              <a:t>. Μερίδιο εισαγωγών της ΕΕ 28 στο εμπόριο με 3</a:t>
            </a:r>
            <a:r>
              <a:rPr lang="el-GR" b="1" baseline="30000" dirty="0" smtClean="0"/>
              <a:t>ες</a:t>
            </a:r>
            <a:r>
              <a:rPr lang="el-GR" b="1" dirty="0" smtClean="0"/>
              <a:t> χώρες ανά κατηγορία προϊόντος, 2015</a:t>
            </a:r>
            <a:endParaRPr lang="el-GR" dirty="0" smtClean="0"/>
          </a:p>
          <a:p>
            <a:pPr algn="ctr"/>
            <a:endParaRPr lang="el-GR" b="1" dirty="0"/>
          </a:p>
        </p:txBody>
      </p:sp>
      <p:graphicFrame>
        <p:nvGraphicFramePr>
          <p:cNvPr id="3" name="2 - Γράφημα"/>
          <p:cNvGraphicFramePr/>
          <p:nvPr/>
        </p:nvGraphicFramePr>
        <p:xfrm>
          <a:off x="179512" y="692696"/>
          <a:ext cx="8862649"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4" name="3 - TextBox"/>
          <p:cNvSpPr txBox="1"/>
          <p:nvPr/>
        </p:nvSpPr>
        <p:spPr>
          <a:xfrm>
            <a:off x="1331640" y="6495540"/>
            <a:ext cx="6624736" cy="307777"/>
          </a:xfrm>
          <a:prstGeom prst="rect">
            <a:avLst/>
          </a:prstGeom>
          <a:noFill/>
        </p:spPr>
        <p:txBody>
          <a:bodyPr wrap="square" rtlCol="0">
            <a:spAutoFit/>
          </a:bodyPr>
          <a:lstStyle/>
          <a:p>
            <a:pPr algn="ctr"/>
            <a:r>
              <a:rPr lang="el-GR" sz="1400" i="1" dirty="0" smtClean="0"/>
              <a:t>Πηγή: </a:t>
            </a:r>
            <a:r>
              <a:rPr lang="en-US" sz="1400" i="1" dirty="0" smtClean="0"/>
              <a:t>Eurostat, EU in the World, 2015</a:t>
            </a:r>
            <a:endParaRPr lang="el-GR" sz="1400" i="1"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9264075"/>
          </a:xfrm>
          <a:prstGeom prst="rect">
            <a:avLst/>
          </a:prstGeom>
          <a:noFill/>
        </p:spPr>
        <p:txBody>
          <a:bodyPr wrap="square" rtlCol="0">
            <a:spAutoFit/>
          </a:bodyPr>
          <a:lstStyle/>
          <a:p>
            <a:pPr algn="ctr"/>
            <a:r>
              <a:rPr lang="el-GR" sz="2800" b="1" dirty="0" smtClean="0"/>
              <a:t>Κερδισμένοι και χαμένοι από την εφαρμογή μέτρων εμπορικής πολιτικής </a:t>
            </a:r>
          </a:p>
          <a:p>
            <a:endParaRPr lang="el-GR" dirty="0" smtClean="0"/>
          </a:p>
          <a:p>
            <a:pPr>
              <a:buFont typeface="Wingdings" pitchFamily="2" charset="2"/>
              <a:buChar char="Ø"/>
            </a:pPr>
            <a:r>
              <a:rPr lang="el-GR" dirty="0" smtClean="0"/>
              <a:t> </a:t>
            </a:r>
            <a:r>
              <a:rPr lang="el-GR" u="sng" dirty="0" smtClean="0"/>
              <a:t>Τι προβλέπει η οικονομική θεωρία για την εμπορική πολιτική</a:t>
            </a:r>
            <a:r>
              <a:rPr lang="el-GR" dirty="0" smtClean="0"/>
              <a:t>: Σύμφωνα με τη συμβατική οικονομική θεωρία, τα μέτρα που περιορίζουν τις διεθνείς εμπορικές ροές ενέχουν </a:t>
            </a:r>
            <a:r>
              <a:rPr lang="el-GR" b="1" dirty="0" smtClean="0"/>
              <a:t>καθαρή απώλεια ευημερίας </a:t>
            </a:r>
            <a:r>
              <a:rPr lang="el-GR" dirty="0" smtClean="0"/>
              <a:t>για τις χώρες. Ως εκ τούτου, </a:t>
            </a:r>
            <a:r>
              <a:rPr lang="el-GR" b="1" dirty="0" smtClean="0"/>
              <a:t>δεν είναι οικονομικώς αποτελεσματική </a:t>
            </a:r>
            <a:r>
              <a:rPr lang="el-GR" dirty="0" smtClean="0"/>
              <a:t>η χρήση τους. Για ποιον λόγο, επομένως, οι κυβερνήσεις προσφεύγουν σε αυτά; Παραμερίζοντας χάριν συντομίας επιχειρήματα αμιγούς οικονομικής φύσεως, η απάντηση εντοπίζεται σε ζητήματα </a:t>
            </a:r>
            <a:r>
              <a:rPr lang="el-GR" b="1" dirty="0" smtClean="0"/>
              <a:t>εγχώριας πολιτικής οικονομίας </a:t>
            </a:r>
            <a:r>
              <a:rPr lang="el-GR" dirty="0" smtClean="0"/>
              <a:t>και επιδίωξης των κρατών να </a:t>
            </a:r>
            <a:r>
              <a:rPr lang="el-GR" b="1" dirty="0" smtClean="0"/>
              <a:t>προωθούν τις εξαγωγές </a:t>
            </a:r>
            <a:r>
              <a:rPr lang="el-GR" dirty="0" smtClean="0"/>
              <a:t>τους και να </a:t>
            </a:r>
            <a:r>
              <a:rPr lang="el-GR" b="1" dirty="0" smtClean="0"/>
              <a:t>προστατεύουν εγχώριους παραγωγικούς κλάδους</a:t>
            </a:r>
            <a:r>
              <a:rPr lang="el-GR" dirty="0" smtClean="0"/>
              <a:t>.  </a:t>
            </a:r>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p:txBody>
      </p:sp>
      <p:graphicFrame>
        <p:nvGraphicFramePr>
          <p:cNvPr id="3" name="2 - Πίνακας"/>
          <p:cNvGraphicFramePr>
            <a:graphicFrameLocks noGrp="1"/>
          </p:cNvGraphicFramePr>
          <p:nvPr/>
        </p:nvGraphicFramePr>
        <p:xfrm>
          <a:off x="827584" y="3140968"/>
          <a:ext cx="7776865" cy="3241536"/>
        </p:xfrm>
        <a:graphic>
          <a:graphicData uri="http://schemas.openxmlformats.org/drawingml/2006/table">
            <a:tbl>
              <a:tblPr firstRow="1" bandRow="1">
                <a:tableStyleId>{616DA210-FB5B-4158-B5E0-FEB733F419BA}</a:tableStyleId>
              </a:tblPr>
              <a:tblGrid>
                <a:gridCol w="1555373"/>
                <a:gridCol w="1555373"/>
                <a:gridCol w="1555373"/>
                <a:gridCol w="1555373"/>
                <a:gridCol w="1555373"/>
              </a:tblGrid>
              <a:tr h="864096">
                <a:tc>
                  <a:txBody>
                    <a:bodyPr/>
                    <a:lstStyle/>
                    <a:p>
                      <a:pPr algn="ctr"/>
                      <a:r>
                        <a:rPr lang="el-GR" sz="1600" dirty="0" smtClean="0"/>
                        <a:t>Μέσο</a:t>
                      </a:r>
                      <a:r>
                        <a:rPr lang="el-GR" sz="1600" baseline="0" dirty="0" smtClean="0"/>
                        <a:t> Εμπορικής Πολιτικής </a:t>
                      </a:r>
                      <a:endParaRPr lang="el-GR" sz="1600" dirty="0"/>
                    </a:p>
                  </a:txBody>
                  <a:tcPr anchor="ctr">
                    <a:solidFill>
                      <a:schemeClr val="accent6">
                        <a:lumMod val="75000"/>
                      </a:schemeClr>
                    </a:solidFill>
                  </a:tcPr>
                </a:tc>
                <a:tc>
                  <a:txBody>
                    <a:bodyPr/>
                    <a:lstStyle/>
                    <a:p>
                      <a:pPr algn="ctr"/>
                      <a:r>
                        <a:rPr lang="el-GR" sz="1600" dirty="0" smtClean="0"/>
                        <a:t>Καταναλωτές</a:t>
                      </a:r>
                      <a:endParaRPr lang="el-GR" sz="1600" dirty="0"/>
                    </a:p>
                  </a:txBody>
                  <a:tcPr anchor="ctr">
                    <a:solidFill>
                      <a:schemeClr val="accent6">
                        <a:lumMod val="75000"/>
                      </a:schemeClr>
                    </a:solidFill>
                  </a:tcPr>
                </a:tc>
                <a:tc>
                  <a:txBody>
                    <a:bodyPr/>
                    <a:lstStyle/>
                    <a:p>
                      <a:pPr algn="ctr"/>
                      <a:r>
                        <a:rPr lang="el-GR" sz="1600" dirty="0" smtClean="0"/>
                        <a:t>Εγχώριοι</a:t>
                      </a:r>
                      <a:r>
                        <a:rPr lang="el-GR" sz="1600" baseline="0" dirty="0" smtClean="0"/>
                        <a:t> Παραγωγοί </a:t>
                      </a:r>
                      <a:endParaRPr lang="el-GR" sz="1600" dirty="0"/>
                    </a:p>
                  </a:txBody>
                  <a:tcPr anchor="ctr">
                    <a:solidFill>
                      <a:schemeClr val="accent6">
                        <a:lumMod val="75000"/>
                      </a:schemeClr>
                    </a:solidFill>
                  </a:tcPr>
                </a:tc>
                <a:tc>
                  <a:txBody>
                    <a:bodyPr/>
                    <a:lstStyle/>
                    <a:p>
                      <a:pPr algn="ctr"/>
                      <a:r>
                        <a:rPr lang="el-GR" sz="1600" dirty="0" smtClean="0"/>
                        <a:t>Ξένοι Παραγωγοί </a:t>
                      </a:r>
                      <a:endParaRPr lang="el-GR" sz="1600" dirty="0"/>
                    </a:p>
                  </a:txBody>
                  <a:tcPr anchor="ctr">
                    <a:solidFill>
                      <a:schemeClr val="accent6">
                        <a:lumMod val="75000"/>
                      </a:schemeClr>
                    </a:solidFill>
                  </a:tcPr>
                </a:tc>
                <a:tc>
                  <a:txBody>
                    <a:bodyPr/>
                    <a:lstStyle/>
                    <a:p>
                      <a:pPr algn="ctr"/>
                      <a:r>
                        <a:rPr lang="el-GR" sz="1600" dirty="0" smtClean="0"/>
                        <a:t>Δημόσια Έσοδα</a:t>
                      </a:r>
                      <a:endParaRPr lang="el-GR" sz="1600" dirty="0"/>
                    </a:p>
                  </a:txBody>
                  <a:tcPr anchor="ctr">
                    <a:solidFill>
                      <a:schemeClr val="accent6">
                        <a:lumMod val="75000"/>
                      </a:schemeClr>
                    </a:solidFill>
                  </a:tcPr>
                </a:tc>
              </a:tr>
              <a:tr h="864096">
                <a:tc>
                  <a:txBody>
                    <a:bodyPr/>
                    <a:lstStyle/>
                    <a:p>
                      <a:pPr algn="ctr"/>
                      <a:r>
                        <a:rPr lang="el-GR" sz="1600" b="1" dirty="0" smtClean="0"/>
                        <a:t>Δασμοί </a:t>
                      </a:r>
                      <a:endParaRPr lang="el-GR" sz="1600" b="1" dirty="0"/>
                    </a:p>
                  </a:txBody>
                  <a:tcPr anchor="ctr">
                    <a:solidFill>
                      <a:schemeClr val="bg1">
                        <a:lumMod val="95000"/>
                      </a:schemeClr>
                    </a:solidFill>
                  </a:tcPr>
                </a:tc>
                <a:tc>
                  <a:txBody>
                    <a:bodyPr/>
                    <a:lstStyle/>
                    <a:p>
                      <a:pPr algn="ctr"/>
                      <a:r>
                        <a:rPr lang="el-GR" sz="1600" dirty="0" smtClean="0"/>
                        <a:t>↑ τιμής</a:t>
                      </a:r>
                      <a:r>
                        <a:rPr lang="el-GR" sz="1600" baseline="0" dirty="0" smtClean="0"/>
                        <a:t> προϊόντος → απώλεια ευημερίας</a:t>
                      </a:r>
                      <a:endParaRPr lang="el-GR" sz="1600" dirty="0"/>
                    </a:p>
                  </a:txBody>
                  <a:tcPr anchor="ctr">
                    <a:solidFill>
                      <a:schemeClr val="bg1">
                        <a:lumMod val="95000"/>
                      </a:schemeClr>
                    </a:solidFill>
                  </a:tcPr>
                </a:tc>
                <a:tc>
                  <a:txBody>
                    <a:bodyPr/>
                    <a:lstStyle/>
                    <a:p>
                      <a:pPr algn="ctr"/>
                      <a:r>
                        <a:rPr lang="el-GR" sz="1600" dirty="0" smtClean="0"/>
                        <a:t>↑ τιμής προϊόντος </a:t>
                      </a:r>
                      <a:r>
                        <a:rPr lang="el-GR" sz="1600" baseline="0" dirty="0" smtClean="0"/>
                        <a:t>→ ↑ οφέλους</a:t>
                      </a:r>
                      <a:endParaRPr lang="el-GR" sz="1600" dirty="0"/>
                    </a:p>
                  </a:txBody>
                  <a:tcPr anchor="ctr">
                    <a:solidFill>
                      <a:schemeClr val="bg1">
                        <a:lumMod val="95000"/>
                      </a:schemeClr>
                    </a:solidFill>
                  </a:tcPr>
                </a:tc>
                <a:tc>
                  <a:txBody>
                    <a:bodyPr/>
                    <a:lstStyle/>
                    <a:p>
                      <a:pPr algn="ctr"/>
                      <a:r>
                        <a:rPr lang="el-GR" sz="1600" dirty="0" smtClean="0"/>
                        <a:t>Περιορισμός πρόσβασης σε</a:t>
                      </a:r>
                      <a:r>
                        <a:rPr lang="el-GR" sz="1600" baseline="0" dirty="0" smtClean="0"/>
                        <a:t> ξένες αγορές → ↓ Οφέλους</a:t>
                      </a:r>
                      <a:endParaRPr lang="el-GR" sz="1600" dirty="0"/>
                    </a:p>
                  </a:txBody>
                  <a:tcPr anchor="ctr">
                    <a:solidFill>
                      <a:schemeClr val="bg1">
                        <a:lumMod val="95000"/>
                      </a:schemeClr>
                    </a:solidFill>
                  </a:tcPr>
                </a:tc>
                <a:tc>
                  <a:txBody>
                    <a:bodyPr/>
                    <a:lstStyle/>
                    <a:p>
                      <a:pPr algn="ctr"/>
                      <a:r>
                        <a:rPr lang="el-GR" sz="1600" dirty="0" smtClean="0"/>
                        <a:t>↑ Δημοσίων Εσόδων </a:t>
                      </a:r>
                      <a:endParaRPr lang="el-GR" sz="1600" dirty="0"/>
                    </a:p>
                  </a:txBody>
                  <a:tcPr anchor="ctr">
                    <a:solidFill>
                      <a:schemeClr val="bg1">
                        <a:lumMod val="95000"/>
                      </a:schemeClr>
                    </a:solidFill>
                  </a:tcPr>
                </a:tc>
              </a:tr>
              <a:tr h="864096">
                <a:tc>
                  <a:txBody>
                    <a:bodyPr/>
                    <a:lstStyle/>
                    <a:p>
                      <a:pPr algn="ctr"/>
                      <a:r>
                        <a:rPr lang="el-GR" sz="1600" b="1" dirty="0" smtClean="0"/>
                        <a:t>Εξαγωγικές</a:t>
                      </a:r>
                      <a:r>
                        <a:rPr lang="el-GR" sz="1600" b="1" baseline="0" dirty="0" smtClean="0"/>
                        <a:t> Επιδοτήσεις</a:t>
                      </a:r>
                      <a:endParaRPr lang="el-GR" sz="1600" b="1" dirty="0"/>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t>↑ τιμής</a:t>
                      </a:r>
                      <a:r>
                        <a:rPr lang="el-GR" sz="1600" baseline="0" dirty="0" smtClean="0"/>
                        <a:t> προϊόντος → απώλεια ευημερίας</a:t>
                      </a:r>
                      <a:endParaRPr lang="el-GR" sz="1600" dirty="0" smtClean="0"/>
                    </a:p>
                    <a:p>
                      <a:pPr algn="ctr"/>
                      <a:endParaRPr lang="el-GR" sz="1600" dirty="0"/>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t>↑ τιμής προϊόντος </a:t>
                      </a:r>
                      <a:r>
                        <a:rPr lang="el-GR" sz="1600" baseline="0" dirty="0" smtClean="0"/>
                        <a:t>→ ↑ οφέλους</a:t>
                      </a:r>
                      <a:endParaRPr lang="el-GR" sz="1600" dirty="0" smtClean="0"/>
                    </a:p>
                    <a:p>
                      <a:pPr algn="ctr"/>
                      <a:endParaRPr lang="el-GR" sz="1600" dirty="0"/>
                    </a:p>
                  </a:txBody>
                  <a:tcPr anchor="ctr">
                    <a:solidFill>
                      <a:schemeClr val="bg1">
                        <a:lumMod val="95000"/>
                      </a:schemeClr>
                    </a:solidFill>
                  </a:tcPr>
                </a:tc>
                <a:tc>
                  <a:txBody>
                    <a:bodyPr/>
                    <a:lstStyle/>
                    <a:p>
                      <a:pPr algn="ctr"/>
                      <a:r>
                        <a:rPr lang="el-GR" sz="1600" dirty="0" smtClean="0"/>
                        <a:t>↓ τιμής στη</a:t>
                      </a:r>
                      <a:r>
                        <a:rPr lang="el-GR" sz="1600" baseline="0" dirty="0" smtClean="0"/>
                        <a:t> διεθνή αγορά → ↓ οφέλους</a:t>
                      </a:r>
                      <a:endParaRPr lang="el-GR" sz="1600" dirty="0"/>
                    </a:p>
                  </a:txBody>
                  <a:tcPr anchor="ctr">
                    <a:solidFill>
                      <a:schemeClr val="bg1">
                        <a:lumMod val="95000"/>
                      </a:schemeClr>
                    </a:solidFill>
                  </a:tcPr>
                </a:tc>
                <a:tc>
                  <a:txBody>
                    <a:bodyPr/>
                    <a:lstStyle/>
                    <a:p>
                      <a:pPr algn="ctr"/>
                      <a:r>
                        <a:rPr lang="el-GR" sz="1600" dirty="0" smtClean="0"/>
                        <a:t>↓ Δημοσίων Εσόδων</a:t>
                      </a:r>
                      <a:endParaRPr lang="el-GR" sz="1600" dirty="0"/>
                    </a:p>
                  </a:txBody>
                  <a:tcPr anchor="ctr">
                    <a:solidFill>
                      <a:schemeClr val="bg1">
                        <a:lumMod val="95000"/>
                      </a:schemeClr>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923330"/>
          </a:xfrm>
          <a:prstGeom prst="rect">
            <a:avLst/>
          </a:prstGeom>
          <a:noFill/>
        </p:spPr>
        <p:txBody>
          <a:bodyPr wrap="square" rtlCol="0">
            <a:spAutoFit/>
          </a:bodyPr>
          <a:lstStyle/>
          <a:p>
            <a:pPr algn="ctr"/>
            <a:r>
              <a:rPr lang="el-GR" b="1" dirty="0" smtClean="0"/>
              <a:t>Γράφημα 9. Μερίδιο εξαγωγών της ΕΕ 28 στο εμπόριο με 3</a:t>
            </a:r>
            <a:r>
              <a:rPr lang="el-GR" b="1" baseline="30000" dirty="0" smtClean="0"/>
              <a:t>ες</a:t>
            </a:r>
            <a:r>
              <a:rPr lang="el-GR" b="1" dirty="0" smtClean="0"/>
              <a:t> χώρες ανά κατηγορία προϊόντος, 2015</a:t>
            </a:r>
            <a:endParaRPr lang="el-GR" dirty="0" smtClean="0"/>
          </a:p>
          <a:p>
            <a:pPr algn="ctr"/>
            <a:endParaRPr lang="el-GR" b="1" dirty="0"/>
          </a:p>
        </p:txBody>
      </p:sp>
      <p:graphicFrame>
        <p:nvGraphicFramePr>
          <p:cNvPr id="3" name="1 - Γράφημα"/>
          <p:cNvGraphicFramePr/>
          <p:nvPr/>
        </p:nvGraphicFramePr>
        <p:xfrm>
          <a:off x="251520" y="692696"/>
          <a:ext cx="8640960" cy="5760640"/>
        </p:xfrm>
        <a:graphic>
          <a:graphicData uri="http://schemas.openxmlformats.org/drawingml/2006/chart">
            <c:chart xmlns:c="http://schemas.openxmlformats.org/drawingml/2006/chart" xmlns:r="http://schemas.openxmlformats.org/officeDocument/2006/relationships" r:id="rId2"/>
          </a:graphicData>
        </a:graphic>
      </p:graphicFrame>
      <p:sp>
        <p:nvSpPr>
          <p:cNvPr id="4" name="3 - TextBox"/>
          <p:cNvSpPr txBox="1"/>
          <p:nvPr/>
        </p:nvSpPr>
        <p:spPr>
          <a:xfrm>
            <a:off x="1331640" y="6495540"/>
            <a:ext cx="6624736" cy="307777"/>
          </a:xfrm>
          <a:prstGeom prst="rect">
            <a:avLst/>
          </a:prstGeom>
          <a:noFill/>
        </p:spPr>
        <p:txBody>
          <a:bodyPr wrap="square" rtlCol="0">
            <a:spAutoFit/>
          </a:bodyPr>
          <a:lstStyle/>
          <a:p>
            <a:pPr algn="ctr"/>
            <a:r>
              <a:rPr lang="el-GR" sz="1400" i="1" dirty="0" smtClean="0"/>
              <a:t>Πηγή: </a:t>
            </a:r>
            <a:r>
              <a:rPr lang="en-US" sz="1400" i="1" dirty="0" smtClean="0"/>
              <a:t>Eurostat, EU in the World, 2015</a:t>
            </a:r>
            <a:endParaRPr lang="el-GR" sz="1400" i="1"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646331"/>
          </a:xfrm>
          <a:prstGeom prst="rect">
            <a:avLst/>
          </a:prstGeom>
          <a:noFill/>
        </p:spPr>
        <p:txBody>
          <a:bodyPr wrap="square" rtlCol="0">
            <a:spAutoFit/>
          </a:bodyPr>
          <a:lstStyle/>
          <a:p>
            <a:pPr algn="ctr"/>
            <a:r>
              <a:rPr lang="el-GR" b="1" dirty="0" smtClean="0"/>
              <a:t>Γράφημα 10. Εμπορικό ισοζύγιο ΕΕ 28 και Ευρωζώνης, €</a:t>
            </a:r>
            <a:r>
              <a:rPr lang="en-US" b="1" dirty="0" smtClean="0"/>
              <a:t> </a:t>
            </a:r>
            <a:r>
              <a:rPr lang="el-GR" b="1" dirty="0" err="1" smtClean="0"/>
              <a:t>δισεκ</a:t>
            </a:r>
            <a:r>
              <a:rPr lang="el-GR" b="1" dirty="0" smtClean="0"/>
              <a:t>.  </a:t>
            </a:r>
            <a:endParaRPr lang="el-GR" dirty="0" smtClean="0"/>
          </a:p>
          <a:p>
            <a:pPr algn="ctr"/>
            <a:endParaRPr lang="el-GR" b="1" dirty="0"/>
          </a:p>
        </p:txBody>
      </p:sp>
      <p:pic>
        <p:nvPicPr>
          <p:cNvPr id="1026" name="Picture 2"/>
          <p:cNvPicPr>
            <a:picLocks noChangeAspect="1" noChangeArrowheads="1"/>
          </p:cNvPicPr>
          <p:nvPr/>
        </p:nvPicPr>
        <p:blipFill>
          <a:blip r:embed="rId2" cstate="print"/>
          <a:srcRect/>
          <a:stretch>
            <a:fillRect/>
          </a:stretch>
        </p:blipFill>
        <p:spPr bwMode="auto">
          <a:xfrm>
            <a:off x="190417" y="548680"/>
            <a:ext cx="8558047" cy="5832648"/>
          </a:xfrm>
          <a:prstGeom prst="rect">
            <a:avLst/>
          </a:prstGeom>
          <a:noFill/>
          <a:ln w="9525">
            <a:noFill/>
            <a:miter lim="800000"/>
            <a:headEnd/>
            <a:tailEnd/>
          </a:ln>
        </p:spPr>
      </p:pic>
      <p:sp>
        <p:nvSpPr>
          <p:cNvPr id="4" name="3 - TextBox"/>
          <p:cNvSpPr txBox="1"/>
          <p:nvPr/>
        </p:nvSpPr>
        <p:spPr>
          <a:xfrm>
            <a:off x="1331640" y="6495540"/>
            <a:ext cx="6624736" cy="307777"/>
          </a:xfrm>
          <a:prstGeom prst="rect">
            <a:avLst/>
          </a:prstGeom>
          <a:noFill/>
        </p:spPr>
        <p:txBody>
          <a:bodyPr wrap="square" rtlCol="0">
            <a:spAutoFit/>
          </a:bodyPr>
          <a:lstStyle/>
          <a:p>
            <a:pPr algn="ctr"/>
            <a:r>
              <a:rPr lang="el-GR" sz="1400" i="1" dirty="0" smtClean="0"/>
              <a:t>Πηγή: </a:t>
            </a:r>
            <a:r>
              <a:rPr lang="en-US" sz="1400" i="1" dirty="0" smtClean="0"/>
              <a:t>Eurostat, EU in the World, 2015</a:t>
            </a:r>
            <a:endParaRPr lang="el-GR" sz="1400" i="1"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0" y="0"/>
            <a:ext cx="9144000" cy="523220"/>
          </a:xfrm>
          <a:prstGeom prst="rect">
            <a:avLst/>
          </a:prstGeom>
          <a:noFill/>
        </p:spPr>
        <p:txBody>
          <a:bodyPr wrap="square" rtlCol="0">
            <a:spAutoFit/>
          </a:bodyPr>
          <a:lstStyle/>
          <a:p>
            <a:pPr algn="ctr"/>
            <a:r>
              <a:rPr lang="el-GR" sz="2800" b="1" dirty="0" smtClean="0"/>
              <a:t>Η ΕΕ και ο Παγκόσμιος Οργανισμός Εμπορίου (ΠΟΕ) </a:t>
            </a:r>
            <a:endParaRPr lang="el-GR" sz="2800" b="1" dirty="0"/>
          </a:p>
        </p:txBody>
      </p:sp>
      <p:sp>
        <p:nvSpPr>
          <p:cNvPr id="7" name="6 - TextBox"/>
          <p:cNvSpPr txBox="1"/>
          <p:nvPr/>
        </p:nvSpPr>
        <p:spPr>
          <a:xfrm>
            <a:off x="0" y="620688"/>
            <a:ext cx="9144000" cy="5909310"/>
          </a:xfrm>
          <a:prstGeom prst="rect">
            <a:avLst/>
          </a:prstGeom>
          <a:noFill/>
        </p:spPr>
        <p:txBody>
          <a:bodyPr wrap="square" rtlCol="0">
            <a:spAutoFit/>
          </a:bodyPr>
          <a:lstStyle/>
          <a:p>
            <a:pPr algn="ctr"/>
            <a:endParaRPr lang="el-GR" u="sng" dirty="0" smtClean="0"/>
          </a:p>
          <a:p>
            <a:pPr algn="ctr"/>
            <a:r>
              <a:rPr lang="el-GR" u="sng" dirty="0" smtClean="0"/>
              <a:t>Λίγα λόγια για τον ΠΟΕ </a:t>
            </a:r>
          </a:p>
          <a:p>
            <a:pPr algn="ctr"/>
            <a:endParaRPr lang="el-GR" u="sng" dirty="0" smtClean="0"/>
          </a:p>
          <a:p>
            <a:pPr>
              <a:buFont typeface="Wingdings" pitchFamily="2" charset="2"/>
              <a:buChar char="Ø"/>
            </a:pPr>
            <a:r>
              <a:rPr lang="el-GR" dirty="0" smtClean="0"/>
              <a:t> Ο ΠΟΕ αποτελείται από 159 μέλη και θέτει το πλαίσιο για τη διεξαγωγή εμπορίου μεταξύ των μελών του μέσω αποφάσεων που λαμβάνονται βάσει </a:t>
            </a:r>
            <a:r>
              <a:rPr lang="el-GR" b="1" dirty="0" smtClean="0"/>
              <a:t>συναίνεσης </a:t>
            </a:r>
          </a:p>
          <a:p>
            <a:pPr>
              <a:buFont typeface="Wingdings" pitchFamily="2" charset="2"/>
              <a:buChar char="Ø"/>
            </a:pPr>
            <a:r>
              <a:rPr lang="el-GR" dirty="0" smtClean="0"/>
              <a:t> Στους κόλπους του ΠΟΕ </a:t>
            </a:r>
            <a:r>
              <a:rPr lang="el-GR" b="1" dirty="0" smtClean="0"/>
              <a:t>επιλύονται</a:t>
            </a:r>
            <a:r>
              <a:rPr lang="el-GR" dirty="0" smtClean="0"/>
              <a:t> εμπορικές </a:t>
            </a:r>
            <a:r>
              <a:rPr lang="el-GR" b="1" dirty="0" smtClean="0"/>
              <a:t>διαφωνίες</a:t>
            </a:r>
            <a:r>
              <a:rPr lang="el-GR" dirty="0" smtClean="0"/>
              <a:t> που ενδέχεται να προκύψουν μεταξύ των μελών του Οργανισμού </a:t>
            </a:r>
          </a:p>
          <a:p>
            <a:pPr>
              <a:buFont typeface="Wingdings" pitchFamily="2" charset="2"/>
              <a:buChar char="Ø"/>
            </a:pPr>
            <a:r>
              <a:rPr lang="el-GR" b="1" dirty="0" smtClean="0"/>
              <a:t> </a:t>
            </a:r>
            <a:r>
              <a:rPr lang="el-GR" dirty="0" smtClean="0"/>
              <a:t>Θέτει το </a:t>
            </a:r>
            <a:r>
              <a:rPr lang="el-GR" b="1" dirty="0" smtClean="0"/>
              <a:t>νομικό/δεσμευτικό πλαίσιο </a:t>
            </a:r>
            <a:r>
              <a:rPr lang="el-GR" dirty="0" smtClean="0"/>
              <a:t>για τη διεξαγωγή του εμπορίου στη βάση συμφωνιών που συνάπτονται ύστερα από την επιτυχή έκβαση των διαπραγματεύσεων </a:t>
            </a:r>
          </a:p>
          <a:p>
            <a:pPr>
              <a:buFont typeface="Wingdings" pitchFamily="2" charset="2"/>
              <a:buChar char="Ø"/>
            </a:pPr>
            <a:r>
              <a:rPr lang="el-GR" b="1" dirty="0" smtClean="0"/>
              <a:t> Εποπτεύει</a:t>
            </a:r>
            <a:r>
              <a:rPr lang="el-GR" dirty="0" smtClean="0"/>
              <a:t> την εμπορική πολιτική των μελών του μέσω του </a:t>
            </a:r>
            <a:r>
              <a:rPr lang="el-GR" i="1" dirty="0" smtClean="0"/>
              <a:t>Μηχανισμού Εποπτείας της Εμπορικής Πολιτικής </a:t>
            </a:r>
          </a:p>
          <a:p>
            <a:pPr>
              <a:buFont typeface="Wingdings" pitchFamily="2" charset="2"/>
              <a:buChar char="Ø"/>
            </a:pPr>
            <a:r>
              <a:rPr lang="el-GR" b="1" i="1" dirty="0" smtClean="0"/>
              <a:t> </a:t>
            </a:r>
            <a:r>
              <a:rPr lang="el-GR" dirty="0" smtClean="0"/>
              <a:t>Θεμελιώδης αρχή του ΠΟΕ είναι η </a:t>
            </a:r>
            <a:r>
              <a:rPr lang="el-GR" b="1" dirty="0" smtClean="0"/>
              <a:t>Αρχή του Πλέον Ευνοούμενου Κράτους (</a:t>
            </a:r>
            <a:r>
              <a:rPr lang="en-US" b="1" dirty="0" smtClean="0"/>
              <a:t>Most </a:t>
            </a:r>
            <a:r>
              <a:rPr lang="en-US" b="1" dirty="0" err="1" smtClean="0"/>
              <a:t>Favoured</a:t>
            </a:r>
            <a:r>
              <a:rPr lang="en-US" b="1" dirty="0" smtClean="0"/>
              <a:t> Nation): </a:t>
            </a:r>
            <a:r>
              <a:rPr lang="el-GR" dirty="0" smtClean="0"/>
              <a:t>Σύμφωνα με την αρχή αυτή, κάθε παραχώρηση (με τη μορφή βελτίωσης της πρόσβασης στην αγορά του) που κάνει ένα κράτος προς ένα άλλο, τότε, αυτομάτως, η βελτίωση αυτή ισχύει και για τα υπόλοιπα κράτη μέλη του ΠΟΕ. </a:t>
            </a:r>
          </a:p>
          <a:p>
            <a:pPr>
              <a:buFont typeface="Wingdings" pitchFamily="2" charset="2"/>
              <a:buChar char="Ø"/>
            </a:pPr>
            <a:r>
              <a:rPr lang="el-GR" b="1" dirty="0" smtClean="0"/>
              <a:t> </a:t>
            </a:r>
            <a:r>
              <a:rPr lang="el-GR" dirty="0" smtClean="0"/>
              <a:t>Η αρχή της </a:t>
            </a:r>
            <a:r>
              <a:rPr lang="el-GR" b="1" dirty="0" smtClean="0"/>
              <a:t>ενιαίας συμφωνίας </a:t>
            </a:r>
            <a:r>
              <a:rPr lang="el-GR" dirty="0" smtClean="0"/>
              <a:t>(</a:t>
            </a:r>
            <a:r>
              <a:rPr lang="en-US" b="1" dirty="0" smtClean="0"/>
              <a:t>Single Undertaking</a:t>
            </a:r>
            <a:r>
              <a:rPr lang="en-US" dirty="0" smtClean="0"/>
              <a:t>): </a:t>
            </a:r>
            <a:r>
              <a:rPr lang="el-GR" dirty="0" smtClean="0"/>
              <a:t>Σύμφωνα με την αρχή αυτή, για να ολοκληρωθεί επιτυχώς ένας Γύρος Διαπραγματεύσεων, θα πρέπει να έχει επιτευχθεί συμφωνία σε </a:t>
            </a:r>
            <a:r>
              <a:rPr lang="el-GR" b="1" dirty="0" smtClean="0"/>
              <a:t>όλα </a:t>
            </a:r>
            <a:r>
              <a:rPr lang="el-GR" dirty="0" smtClean="0"/>
              <a:t>τα πεδία διαπραγματεύσεων (υπηρεσίες, γεωργία, δικαιώματα πνευματικής ιδιοκτησίας κ.α.). Η αρχή αυτή προωθεί το εμπόριο με έναν ολοκληρωμένο τρόπο, παράλληλα όμως, καθιστά δυσκολότερη την κατάληξη των διαπραγματεύσεων, λόγω των πολλών διαφωνιών που ανακύπτουν. </a:t>
            </a:r>
            <a:endParaRPr lang="el-GR" b="1" dirty="0" smtClean="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0"/>
            <a:ext cx="9144000" cy="523220"/>
          </a:xfrm>
          <a:prstGeom prst="rect">
            <a:avLst/>
          </a:prstGeom>
          <a:noFill/>
        </p:spPr>
        <p:txBody>
          <a:bodyPr wrap="square" rtlCol="0">
            <a:spAutoFit/>
          </a:bodyPr>
          <a:lstStyle/>
          <a:p>
            <a:pPr algn="ctr"/>
            <a:r>
              <a:rPr lang="el-GR" sz="2800" b="1" dirty="0" smtClean="0"/>
              <a:t>Οι Τρεις Πυλώνες του ΠΟΕ</a:t>
            </a:r>
            <a:endParaRPr lang="el-GR" sz="2800" b="1" dirty="0"/>
          </a:p>
        </p:txBody>
      </p:sp>
      <p:grpSp>
        <p:nvGrpSpPr>
          <p:cNvPr id="9" name="8 - Ομάδα"/>
          <p:cNvGrpSpPr/>
          <p:nvPr/>
        </p:nvGrpSpPr>
        <p:grpSpPr>
          <a:xfrm>
            <a:off x="1619672" y="620688"/>
            <a:ext cx="5936128" cy="5832648"/>
            <a:chOff x="1619672" y="620688"/>
            <a:chExt cx="5936128" cy="5832648"/>
          </a:xfrm>
        </p:grpSpPr>
        <p:sp>
          <p:nvSpPr>
            <p:cNvPr id="3" name="2 - Ισοσκελές τρίγωνο"/>
            <p:cNvSpPr/>
            <p:nvPr/>
          </p:nvSpPr>
          <p:spPr>
            <a:xfrm>
              <a:off x="1619672" y="620688"/>
              <a:ext cx="5904656" cy="1360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800" dirty="0" smtClean="0">
                  <a:solidFill>
                    <a:schemeClr val="bg1"/>
                  </a:solidFill>
                </a:rPr>
                <a:t>ΠΟΕ</a:t>
              </a:r>
              <a:endParaRPr lang="el-GR" sz="4800" dirty="0">
                <a:solidFill>
                  <a:schemeClr val="bg1"/>
                </a:solidFill>
              </a:endParaRPr>
            </a:p>
          </p:txBody>
        </p:sp>
        <p:sp>
          <p:nvSpPr>
            <p:cNvPr id="6" name="5 - Ορθογώνιο"/>
            <p:cNvSpPr/>
            <p:nvPr/>
          </p:nvSpPr>
          <p:spPr>
            <a:xfrm>
              <a:off x="1619672" y="2060848"/>
              <a:ext cx="1512168" cy="4392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GATT (General Agreement on Tariffs and Trade): </a:t>
              </a:r>
              <a:r>
                <a:rPr lang="el-GR" sz="1600" dirty="0" smtClean="0"/>
                <a:t>Απελευθέρωση στο εμπόριο γεωργικών και μη γεωργικών προϊόντων</a:t>
              </a:r>
              <a:endParaRPr lang="el-GR" sz="1600" dirty="0"/>
            </a:p>
          </p:txBody>
        </p:sp>
        <p:sp>
          <p:nvSpPr>
            <p:cNvPr id="7" name="6 - Ορθογώνιο"/>
            <p:cNvSpPr/>
            <p:nvPr/>
          </p:nvSpPr>
          <p:spPr>
            <a:xfrm>
              <a:off x="3779912" y="2048448"/>
              <a:ext cx="1512168" cy="4392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GATS (General Agreement on Trade in Services): </a:t>
              </a:r>
              <a:r>
                <a:rPr lang="el-GR" sz="1600" dirty="0" smtClean="0"/>
                <a:t>Απελευθέρωση στο εμπόριο υπηρεσιών </a:t>
              </a:r>
              <a:endParaRPr lang="el-GR" sz="1600" dirty="0"/>
            </a:p>
          </p:txBody>
        </p:sp>
        <p:sp>
          <p:nvSpPr>
            <p:cNvPr id="8" name="7 - Ορθογώνιο"/>
            <p:cNvSpPr/>
            <p:nvPr/>
          </p:nvSpPr>
          <p:spPr>
            <a:xfrm>
              <a:off x="6043632" y="2060848"/>
              <a:ext cx="1512168" cy="4392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TRIPS (Trade Related Aspects of Intellectual Property Rights)</a:t>
              </a:r>
              <a:r>
                <a:rPr lang="el-GR" sz="1600" dirty="0" smtClean="0"/>
                <a:t>: Προστασία δικαιωμάτων πνευματικής ιδιοκτησίας</a:t>
              </a:r>
              <a:endParaRPr lang="el-GR" sz="1600" dirty="0"/>
            </a:p>
          </p:txBody>
        </p:sp>
      </p:gr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 Ομάδα"/>
          <p:cNvGrpSpPr/>
          <p:nvPr/>
        </p:nvGrpSpPr>
        <p:grpSpPr>
          <a:xfrm>
            <a:off x="0" y="0"/>
            <a:ext cx="9144000" cy="4241999"/>
            <a:chOff x="0" y="0"/>
            <a:chExt cx="9144000" cy="4241999"/>
          </a:xfrm>
        </p:grpSpPr>
        <p:sp>
          <p:nvSpPr>
            <p:cNvPr id="5" name="4 - TextBox"/>
            <p:cNvSpPr txBox="1"/>
            <p:nvPr/>
          </p:nvSpPr>
          <p:spPr>
            <a:xfrm>
              <a:off x="0" y="0"/>
              <a:ext cx="9144000" cy="800219"/>
            </a:xfrm>
            <a:prstGeom prst="rect">
              <a:avLst/>
            </a:prstGeom>
            <a:noFill/>
          </p:spPr>
          <p:txBody>
            <a:bodyPr wrap="square" rtlCol="0">
              <a:spAutoFit/>
            </a:bodyPr>
            <a:lstStyle/>
            <a:p>
              <a:pPr algn="ctr"/>
              <a:r>
                <a:rPr lang="el-GR" sz="2800" b="1" dirty="0" smtClean="0"/>
                <a:t>Η ΕΕ και ο Παγκόσμιος Οργανισμός Εμπορίου (ΠΟΕ) </a:t>
              </a:r>
            </a:p>
            <a:p>
              <a:endParaRPr lang="el-GR" dirty="0"/>
            </a:p>
          </p:txBody>
        </p:sp>
        <p:sp>
          <p:nvSpPr>
            <p:cNvPr id="6" name="5 - TextBox"/>
            <p:cNvSpPr txBox="1"/>
            <p:nvPr/>
          </p:nvSpPr>
          <p:spPr>
            <a:xfrm>
              <a:off x="0" y="548680"/>
              <a:ext cx="9144000" cy="3693319"/>
            </a:xfrm>
            <a:prstGeom prst="rect">
              <a:avLst/>
            </a:prstGeom>
            <a:noFill/>
          </p:spPr>
          <p:txBody>
            <a:bodyPr wrap="square" rtlCol="0">
              <a:spAutoFit/>
            </a:bodyPr>
            <a:lstStyle/>
            <a:p>
              <a:pPr algn="just">
                <a:buFont typeface="Wingdings" pitchFamily="2" charset="2"/>
                <a:buChar char="Ø"/>
              </a:pPr>
              <a:r>
                <a:rPr lang="el-GR" dirty="0" smtClean="0"/>
                <a:t> Η ΕΕ είναι προσηλωμένη στο </a:t>
              </a:r>
              <a:r>
                <a:rPr lang="el-GR" b="1" dirty="0" smtClean="0"/>
                <a:t>πολυμερές</a:t>
              </a:r>
              <a:r>
                <a:rPr lang="el-GR" dirty="0" smtClean="0"/>
                <a:t> σύστημα εμπορικών διαπραγματεύσεων, όπως αυτό ενσαρκώνεται από τον ΠΟΕ. </a:t>
              </a:r>
            </a:p>
            <a:p>
              <a:pPr algn="just">
                <a:buFont typeface="Wingdings" pitchFamily="2" charset="2"/>
                <a:buChar char="Ø"/>
              </a:pPr>
              <a:r>
                <a:rPr lang="el-GR" dirty="0" smtClean="0"/>
                <a:t> Υποστηρίζει ενεργά τις εργασίες στο πλαίσιο του ΠΟΕ για τη θέσπιση </a:t>
              </a:r>
              <a:r>
                <a:rPr lang="el-GR" b="1" dirty="0" smtClean="0"/>
                <a:t>κανόνων</a:t>
              </a:r>
              <a:r>
                <a:rPr lang="el-GR" dirty="0" smtClean="0"/>
                <a:t> σεβαστών από όλους, την απελευθέρωση του εμπορίου και την ανάπτυξη για τις Λιγότερο Ανεπτυγμένες Χώρες (</a:t>
              </a:r>
              <a:r>
                <a:rPr lang="el-GR" b="1" dirty="0" smtClean="0"/>
                <a:t>ΛΑΧ</a:t>
              </a:r>
              <a:r>
                <a:rPr lang="el-GR" dirty="0" smtClean="0"/>
                <a:t>).  Στο πλαίσιο αυτό εντάσσονται δύο σημαντικές πρωτοβουλίες της ΕΕ: </a:t>
              </a:r>
            </a:p>
            <a:p>
              <a:pPr algn="just"/>
              <a:endParaRPr lang="el-GR" dirty="0" smtClean="0"/>
            </a:p>
            <a:p>
              <a:pPr lvl="1" algn="just">
                <a:buFont typeface="Wingdings" pitchFamily="2" charset="2"/>
                <a:buChar char="q"/>
              </a:pPr>
              <a:r>
                <a:rPr lang="el-GR" dirty="0" smtClean="0"/>
                <a:t> </a:t>
              </a:r>
              <a:r>
                <a:rPr lang="el-GR" i="1" u="sng" dirty="0" smtClean="0"/>
                <a:t>Τα πάντα εκτός από όπλα (</a:t>
              </a:r>
              <a:r>
                <a:rPr lang="en-US" i="1" u="sng" dirty="0" smtClean="0"/>
                <a:t>Everything But Arms)</a:t>
              </a:r>
              <a:r>
                <a:rPr lang="en-US" i="1" dirty="0" smtClean="0"/>
                <a:t>: </a:t>
              </a:r>
              <a:r>
                <a:rPr lang="el-GR" dirty="0" smtClean="0"/>
                <a:t>Πλήρης πρόσβαση στις εξαγωγές των 50 φτωχότερων χωρών του πλανήτη για όλα τα προϊόντα πλην όπλων. </a:t>
              </a:r>
            </a:p>
            <a:p>
              <a:pPr lvl="1" algn="just">
                <a:buFont typeface="Wingdings" pitchFamily="2" charset="2"/>
                <a:buChar char="q"/>
              </a:pPr>
              <a:endParaRPr lang="el-GR" dirty="0" smtClean="0"/>
            </a:p>
            <a:p>
              <a:pPr lvl="1" algn="just">
                <a:buFont typeface="Wingdings" pitchFamily="2" charset="2"/>
                <a:buChar char="q"/>
              </a:pPr>
              <a:r>
                <a:rPr lang="el-GR" dirty="0" smtClean="0"/>
                <a:t> </a:t>
              </a:r>
              <a:r>
                <a:rPr lang="el-GR" i="1" u="sng" dirty="0" smtClean="0"/>
                <a:t>Βοήθεια για το εμπόριο (</a:t>
              </a:r>
              <a:r>
                <a:rPr lang="en-US" i="1" u="sng" dirty="0" smtClean="0"/>
                <a:t>Aid for Trade):</a:t>
              </a:r>
              <a:r>
                <a:rPr lang="el-GR" i="1" dirty="0" smtClean="0"/>
                <a:t> Παροχή βοήθειας για την απόκτηση υποδομών και τεχνογνωσίας που θα διευκολύνει την εξαγωγική δραστηριότητα των ΛΑΧ και θα αναβαθμίσει την εξαγωγική τους διάρθρωση προς προϊόντα υψηλότερης προστιθέμενης αξίας. </a:t>
              </a:r>
              <a:endParaRPr lang="el-GR" dirty="0" smtClean="0"/>
            </a:p>
          </p:txBody>
        </p:sp>
      </p:gr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523220"/>
          </a:xfrm>
          <a:prstGeom prst="rect">
            <a:avLst/>
          </a:prstGeom>
          <a:noFill/>
        </p:spPr>
        <p:txBody>
          <a:bodyPr wrap="square" rtlCol="0">
            <a:spAutoFit/>
          </a:bodyPr>
          <a:lstStyle/>
          <a:p>
            <a:pPr algn="ctr"/>
            <a:r>
              <a:rPr lang="el-GR" sz="2800" b="1" dirty="0" smtClean="0"/>
              <a:t>Η ΕΕ και Ο Αναπτυξιακός Γύρος της Ντόχα </a:t>
            </a:r>
            <a:endParaRPr lang="el-GR" sz="2800" b="1" dirty="0"/>
          </a:p>
        </p:txBody>
      </p:sp>
      <p:sp>
        <p:nvSpPr>
          <p:cNvPr id="5" name="4 - TextBox"/>
          <p:cNvSpPr txBox="1"/>
          <p:nvPr/>
        </p:nvSpPr>
        <p:spPr>
          <a:xfrm>
            <a:off x="0" y="548681"/>
            <a:ext cx="9144000" cy="7571303"/>
          </a:xfrm>
          <a:prstGeom prst="rect">
            <a:avLst/>
          </a:prstGeom>
          <a:noFill/>
        </p:spPr>
        <p:txBody>
          <a:bodyPr wrap="square" rtlCol="0">
            <a:spAutoFit/>
          </a:bodyPr>
          <a:lstStyle/>
          <a:p>
            <a:pPr algn="just">
              <a:buFont typeface="Wingdings" pitchFamily="2" charset="2"/>
              <a:buChar char="Ø"/>
            </a:pPr>
            <a:r>
              <a:rPr lang="el-GR" dirty="0" smtClean="0"/>
              <a:t>Ο τελευταίος (και μη ολοκληρωμένος) Γύρος εμπορικών διαπραγματεύσεων ξεκίνησε στη Ντόχα του Κατάρ τον Νοέμβριο του 2001. Ονομάζεται </a:t>
            </a:r>
            <a:r>
              <a:rPr lang="el-GR" b="1" i="1" dirty="0" smtClean="0"/>
              <a:t>Αναπτυξιακός</a:t>
            </a:r>
            <a:r>
              <a:rPr lang="el-GR" i="1" dirty="0" smtClean="0"/>
              <a:t>, </a:t>
            </a:r>
            <a:r>
              <a:rPr lang="el-GR" dirty="0" smtClean="0"/>
              <a:t>καθώς σκοπεύει στην περαιτέρω απελευθέρωση του διεθνούς εμπορίου διευκολύνοντας παράλληλα την </a:t>
            </a:r>
            <a:r>
              <a:rPr lang="el-GR" b="1" dirty="0" smtClean="0"/>
              <a:t>ενσωμάτωση</a:t>
            </a:r>
            <a:r>
              <a:rPr lang="el-GR" dirty="0" smtClean="0"/>
              <a:t> σε αυτό των </a:t>
            </a:r>
            <a:r>
              <a:rPr lang="el-GR" b="1" dirty="0" smtClean="0"/>
              <a:t>αναπτυσσόμενων και λιτότερο ανεπτυγμένων οικονομιών</a:t>
            </a:r>
            <a:r>
              <a:rPr lang="el-GR" dirty="0" smtClean="0"/>
              <a:t>.</a:t>
            </a:r>
          </a:p>
          <a:p>
            <a:pPr algn="just">
              <a:buFont typeface="Wingdings" pitchFamily="2" charset="2"/>
              <a:buChar char="Ø"/>
            </a:pPr>
            <a:endParaRPr lang="el-GR" dirty="0" smtClean="0"/>
          </a:p>
          <a:p>
            <a:pPr algn="ctr"/>
            <a:r>
              <a:rPr lang="el-GR" u="sng" dirty="0" smtClean="0"/>
              <a:t>Βασικότερα Ζητήματα προς Διαπραγμάτευση </a:t>
            </a:r>
          </a:p>
          <a:p>
            <a:pPr algn="just">
              <a:buFont typeface="Wingdings" pitchFamily="2" charset="2"/>
              <a:buChar char="q"/>
            </a:pPr>
            <a:r>
              <a:rPr lang="el-GR" dirty="0" smtClean="0"/>
              <a:t> Η μεταρρύθμιση στο </a:t>
            </a:r>
            <a:r>
              <a:rPr lang="el-GR" b="1" dirty="0" smtClean="0"/>
              <a:t>καθεστώς γεωργικών επιδοτήσεων </a:t>
            </a:r>
          </a:p>
          <a:p>
            <a:pPr algn="just">
              <a:buFont typeface="Wingdings" pitchFamily="2" charset="2"/>
              <a:buChar char="q"/>
            </a:pPr>
            <a:endParaRPr lang="el-GR" dirty="0" smtClean="0"/>
          </a:p>
          <a:p>
            <a:pPr algn="just">
              <a:buFont typeface="Wingdings" pitchFamily="2" charset="2"/>
              <a:buChar char="q"/>
            </a:pPr>
            <a:r>
              <a:rPr lang="el-GR" dirty="0" smtClean="0"/>
              <a:t>Η δέσμευση από όλα τα συμμετέχοντα μέρη ότι η νέα συμφωνία για την απελευθέρωση του εμπορίου θα έχει ως </a:t>
            </a:r>
            <a:r>
              <a:rPr lang="el-GR" b="1" dirty="0" smtClean="0"/>
              <a:t>προτεραιότητα</a:t>
            </a:r>
            <a:r>
              <a:rPr lang="el-GR" dirty="0" smtClean="0"/>
              <a:t> την προώθηση της </a:t>
            </a:r>
            <a:r>
              <a:rPr lang="el-GR" b="1" dirty="0" smtClean="0"/>
              <a:t>διατηρήσιμης ανάπτυξης </a:t>
            </a:r>
            <a:r>
              <a:rPr lang="el-GR" dirty="0" smtClean="0"/>
              <a:t>για τις </a:t>
            </a:r>
            <a:r>
              <a:rPr lang="el-GR" b="1" dirty="0" smtClean="0"/>
              <a:t>φτωχότερες χώρες </a:t>
            </a:r>
            <a:r>
              <a:rPr lang="el-GR" dirty="0" smtClean="0"/>
              <a:t>του πλανήτη </a:t>
            </a:r>
          </a:p>
          <a:p>
            <a:pPr algn="just">
              <a:buFont typeface="Wingdings" pitchFamily="2" charset="2"/>
              <a:buChar char="q"/>
            </a:pPr>
            <a:endParaRPr lang="el-GR" dirty="0" smtClean="0"/>
          </a:p>
          <a:p>
            <a:pPr algn="just">
              <a:buFont typeface="Wingdings" pitchFamily="2" charset="2"/>
              <a:buChar char="q"/>
            </a:pPr>
            <a:r>
              <a:rPr lang="el-GR" dirty="0" smtClean="0"/>
              <a:t> Η </a:t>
            </a:r>
            <a:r>
              <a:rPr lang="el-GR" b="1" dirty="0" smtClean="0"/>
              <a:t>βελτίωση της πρόσβασης </a:t>
            </a:r>
            <a:r>
              <a:rPr lang="el-GR" dirty="0" smtClean="0"/>
              <a:t>στις αγορές των ανεπτυγμένων οικονομιών για τους εξαγωγείς των αναπτυσσόμενων και λιγότερο ανεπτυγμένων χωρών </a:t>
            </a:r>
          </a:p>
          <a:p>
            <a:pPr algn="just">
              <a:buFont typeface="Wingdings" pitchFamily="2" charset="2"/>
              <a:buChar char="q"/>
            </a:pPr>
            <a:endParaRPr lang="el-GR" dirty="0" smtClean="0"/>
          </a:p>
          <a:p>
            <a:pPr algn="ctr"/>
            <a:r>
              <a:rPr lang="el-GR" u="sng" dirty="0" smtClean="0"/>
              <a:t>Οι επιδιώξεις της ΕΕ </a:t>
            </a:r>
          </a:p>
          <a:p>
            <a:pPr algn="just">
              <a:buFont typeface="Wingdings" pitchFamily="2" charset="2"/>
              <a:buChar char="Ø"/>
            </a:pPr>
            <a:r>
              <a:rPr lang="el-GR" dirty="0" smtClean="0"/>
              <a:t> Βελτίωση της πρόσβασης στις αγορές </a:t>
            </a:r>
            <a:r>
              <a:rPr lang="el-GR" b="1" dirty="0" smtClean="0"/>
              <a:t>βιομηχανικών προϊόντων </a:t>
            </a:r>
            <a:r>
              <a:rPr lang="el-GR" dirty="0" smtClean="0"/>
              <a:t>των ανεπτυγμένων και </a:t>
            </a:r>
            <a:r>
              <a:rPr lang="el-GR" b="1" dirty="0" smtClean="0"/>
              <a:t>αναδυόμενων</a:t>
            </a:r>
            <a:r>
              <a:rPr lang="el-GR" dirty="0" smtClean="0"/>
              <a:t> οικονομιών για τους εξαγωγείς της ΕΕ → μείωση </a:t>
            </a:r>
            <a:r>
              <a:rPr lang="el-GR" b="1" dirty="0" smtClean="0"/>
              <a:t>δασμών</a:t>
            </a:r>
            <a:r>
              <a:rPr lang="el-GR" dirty="0" smtClean="0"/>
              <a:t> και </a:t>
            </a:r>
            <a:r>
              <a:rPr lang="el-GR" b="1" dirty="0" smtClean="0"/>
              <a:t>ρυθμιστικών εμποδίων</a:t>
            </a:r>
            <a:r>
              <a:rPr lang="el-GR" dirty="0" smtClean="0"/>
              <a:t> που ισοδυναμούν σε διακρίσεις εις βάρος των ευρωπαϊκών εξαγωγών </a:t>
            </a:r>
          </a:p>
          <a:p>
            <a:pPr algn="just">
              <a:buFont typeface="Wingdings" pitchFamily="2" charset="2"/>
              <a:buChar char="Ø"/>
            </a:pPr>
            <a:r>
              <a:rPr lang="el-GR" dirty="0" smtClean="0"/>
              <a:t> Μεταρρύθμιση του </a:t>
            </a:r>
            <a:r>
              <a:rPr lang="el-GR" b="1" dirty="0" smtClean="0"/>
              <a:t>καθεστώτος επιδοτήσεων </a:t>
            </a:r>
            <a:r>
              <a:rPr lang="el-GR" dirty="0" smtClean="0"/>
              <a:t>στη </a:t>
            </a:r>
            <a:r>
              <a:rPr lang="el-GR" b="1" dirty="0" smtClean="0"/>
              <a:t>βιομηχανία</a:t>
            </a:r>
            <a:r>
              <a:rPr lang="el-GR" dirty="0" smtClean="0"/>
              <a:t> και του συστήματος </a:t>
            </a:r>
            <a:r>
              <a:rPr lang="el-GR" b="1" dirty="0" smtClean="0"/>
              <a:t>κυβερνητικής στήριξης τιμών εισροών </a:t>
            </a:r>
            <a:r>
              <a:rPr lang="el-GR" dirty="0" smtClean="0"/>
              <a:t>προς όφελος των εγχώριων παραγωγών (διαφορισμός τιμών)</a:t>
            </a:r>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TextBox"/>
          <p:cNvSpPr txBox="1"/>
          <p:nvPr/>
        </p:nvSpPr>
        <p:spPr>
          <a:xfrm>
            <a:off x="0" y="0"/>
            <a:ext cx="9144000" cy="8463855"/>
          </a:xfrm>
          <a:prstGeom prst="rect">
            <a:avLst/>
          </a:prstGeom>
          <a:noFill/>
        </p:spPr>
        <p:txBody>
          <a:bodyPr wrap="square" rtlCol="0">
            <a:spAutoFit/>
          </a:bodyPr>
          <a:lstStyle/>
          <a:p>
            <a:pPr algn="ctr"/>
            <a:r>
              <a:rPr lang="el-GR" sz="2000" u="sng" dirty="0" smtClean="0"/>
              <a:t>Οι επιδιώξεις της ΕΕ (συνέχεια)</a:t>
            </a:r>
          </a:p>
          <a:p>
            <a:pPr algn="ctr"/>
            <a:endParaRPr lang="el-GR" sz="2000" u="sng" dirty="0" smtClean="0"/>
          </a:p>
          <a:p>
            <a:pPr>
              <a:buFont typeface="Wingdings" pitchFamily="2" charset="2"/>
              <a:buChar char="Ø"/>
            </a:pPr>
            <a:r>
              <a:rPr lang="el-GR" dirty="0" smtClean="0"/>
              <a:t> Όσον αφορά στην </a:t>
            </a:r>
            <a:r>
              <a:rPr lang="el-GR" b="1" dirty="0" smtClean="0"/>
              <a:t>γεωργία</a:t>
            </a:r>
            <a:r>
              <a:rPr lang="el-GR" dirty="0" smtClean="0"/>
              <a:t>, η ΕΕ έχει δεσμευτεί για την προώθηση συμφωνίας που θα περιορίζει τις </a:t>
            </a:r>
            <a:r>
              <a:rPr lang="el-GR" b="1" dirty="0" smtClean="0"/>
              <a:t>γεωργικές επιδοτήσεις </a:t>
            </a:r>
            <a:r>
              <a:rPr lang="el-GR" dirty="0" smtClean="0"/>
              <a:t>(στρέβλωση τιμών σε βάρος των πιο φτωχών χωρών που είναι καθαροί εξαγωγείς του πρωτογενούς γεωργικού τομέα) και θα </a:t>
            </a:r>
            <a:r>
              <a:rPr lang="el-GR" b="1" dirty="0" smtClean="0"/>
              <a:t>εξαλείψει</a:t>
            </a:r>
            <a:r>
              <a:rPr lang="el-GR" dirty="0" smtClean="0"/>
              <a:t> πλήρως τις </a:t>
            </a:r>
            <a:r>
              <a:rPr lang="el-GR" b="1" dirty="0" smtClean="0"/>
              <a:t>εξαγωγικές επιδοτήσεις </a:t>
            </a:r>
          </a:p>
          <a:p>
            <a:pPr>
              <a:buFont typeface="Wingdings" pitchFamily="2" charset="2"/>
              <a:buChar char="Ø"/>
            </a:pPr>
            <a:endParaRPr lang="el-GR" b="1" dirty="0" smtClean="0"/>
          </a:p>
          <a:p>
            <a:pPr>
              <a:buFont typeface="Wingdings" pitchFamily="2" charset="2"/>
              <a:buChar char="Ø"/>
            </a:pPr>
            <a:r>
              <a:rPr lang="el-GR" dirty="0" smtClean="0"/>
              <a:t> Μεγαλύτερη πρόσβαση σε ξένες αγορές για τον τομέα των </a:t>
            </a:r>
            <a:r>
              <a:rPr lang="el-GR" b="1" dirty="0" smtClean="0"/>
              <a:t>υπηρεσιών</a:t>
            </a:r>
            <a:r>
              <a:rPr lang="el-GR" dirty="0" smtClean="0"/>
              <a:t> χωρίς όμως να επιδιώκεται η πλήρης </a:t>
            </a:r>
            <a:r>
              <a:rPr lang="el-GR" b="1" dirty="0" smtClean="0"/>
              <a:t>απορύθμιση</a:t>
            </a:r>
            <a:r>
              <a:rPr lang="el-GR" dirty="0" smtClean="0"/>
              <a:t> τομέων για τους οποίους υφίσταται ζωτικό </a:t>
            </a:r>
            <a:r>
              <a:rPr lang="el-GR" b="1" dirty="0" smtClean="0"/>
              <a:t>δημόσιο</a:t>
            </a:r>
            <a:r>
              <a:rPr lang="el-GR" dirty="0" smtClean="0"/>
              <a:t> </a:t>
            </a:r>
            <a:r>
              <a:rPr lang="el-GR" b="1" dirty="0" smtClean="0"/>
              <a:t>συμφέρον</a:t>
            </a:r>
            <a:r>
              <a:rPr lang="el-GR" dirty="0" smtClean="0"/>
              <a:t> (π.χ. οπτικοακουστικές υπηρεσίες) </a:t>
            </a:r>
          </a:p>
          <a:p>
            <a:pPr>
              <a:buFont typeface="Wingdings" pitchFamily="2" charset="2"/>
              <a:buChar char="Ø"/>
            </a:pPr>
            <a:endParaRPr lang="el-GR" dirty="0" smtClean="0"/>
          </a:p>
          <a:p>
            <a:pPr>
              <a:buFont typeface="Wingdings" pitchFamily="2" charset="2"/>
              <a:buChar char="Ø"/>
            </a:pPr>
            <a:r>
              <a:rPr lang="el-GR" dirty="0" smtClean="0"/>
              <a:t> Επίτευξη συμφωνίας για ένα πακέτο </a:t>
            </a:r>
            <a:r>
              <a:rPr lang="el-GR" b="1" dirty="0" smtClean="0"/>
              <a:t>αναπτυξιακών μέτρων </a:t>
            </a:r>
            <a:r>
              <a:rPr lang="el-GR" dirty="0" smtClean="0"/>
              <a:t>τα οποία θα περιλαμβάνουν την επέκταση της απεριόριστης πρόσβασης για τις </a:t>
            </a:r>
            <a:r>
              <a:rPr lang="el-GR" b="1" dirty="0" smtClean="0"/>
              <a:t>ΛΑΧ</a:t>
            </a:r>
            <a:r>
              <a:rPr lang="el-GR" dirty="0" smtClean="0"/>
              <a:t> σε όσο το δυνατόν </a:t>
            </a:r>
            <a:r>
              <a:rPr lang="el-GR" b="1" dirty="0" smtClean="0"/>
              <a:t>περισσότερες</a:t>
            </a:r>
            <a:r>
              <a:rPr lang="el-GR" dirty="0" smtClean="0"/>
              <a:t> χώρες (όχι δηλαδή μόνο τις πλουσιότερες). </a:t>
            </a:r>
          </a:p>
          <a:p>
            <a:pPr>
              <a:buFont typeface="Wingdings" pitchFamily="2" charset="2"/>
              <a:buChar char="Ø"/>
            </a:pPr>
            <a:endParaRPr lang="el-GR" dirty="0" smtClean="0"/>
          </a:p>
          <a:p>
            <a:pPr>
              <a:buFont typeface="Wingdings" pitchFamily="2" charset="2"/>
              <a:buChar char="Ø"/>
            </a:pPr>
            <a:r>
              <a:rPr lang="el-GR" dirty="0" smtClean="0"/>
              <a:t>Επί ίσοις όροις πρόσβαση στις </a:t>
            </a:r>
            <a:r>
              <a:rPr lang="el-GR" b="1" dirty="0" smtClean="0"/>
              <a:t>δημόσιες συμβάσεις </a:t>
            </a:r>
            <a:r>
              <a:rPr lang="el-GR" dirty="0" smtClean="0"/>
              <a:t>προμηθειών τρίτων χωρών </a:t>
            </a:r>
          </a:p>
          <a:p>
            <a:pPr>
              <a:buFont typeface="Wingdings" pitchFamily="2" charset="2"/>
              <a:buChar char="Ø"/>
            </a:pPr>
            <a:endParaRPr lang="el-GR" dirty="0" smtClean="0"/>
          </a:p>
          <a:p>
            <a:pPr>
              <a:buFont typeface="Wingdings" pitchFamily="2" charset="2"/>
              <a:buChar char="Ø"/>
            </a:pPr>
            <a:r>
              <a:rPr lang="el-GR" dirty="0" smtClean="0"/>
              <a:t>Διασφάλιση </a:t>
            </a:r>
            <a:r>
              <a:rPr lang="el-GR" b="1" dirty="0" smtClean="0"/>
              <a:t>δικαιωμάτων πνευματικής ιδιοκτησίας </a:t>
            </a:r>
            <a:r>
              <a:rPr lang="el-GR" dirty="0" smtClean="0"/>
              <a:t>για </a:t>
            </a:r>
            <a:r>
              <a:rPr lang="el-GR" b="1" i="1" dirty="0" smtClean="0"/>
              <a:t>προϊόντα γνώσης </a:t>
            </a:r>
            <a:r>
              <a:rPr lang="el-GR" dirty="0" smtClean="0"/>
              <a:t>και </a:t>
            </a:r>
            <a:r>
              <a:rPr lang="el-GR" b="1" i="1" dirty="0" smtClean="0"/>
              <a:t>προϊόντα εμπορικής φίρμας (ή προϊόντα φήμης).</a:t>
            </a:r>
            <a:r>
              <a:rPr lang="en-US" b="1" i="1" dirty="0" smtClean="0"/>
              <a:t> </a:t>
            </a:r>
            <a:endParaRPr lang="el-GR" b="1"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6740307"/>
          </a:xfrm>
          <a:prstGeom prst="rect">
            <a:avLst/>
          </a:prstGeom>
          <a:noFill/>
        </p:spPr>
        <p:txBody>
          <a:bodyPr wrap="square" rtlCol="0">
            <a:spAutoFit/>
          </a:bodyPr>
          <a:lstStyle/>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
        <p:nvSpPr>
          <p:cNvPr id="3" name="2 - TextBox"/>
          <p:cNvSpPr txBox="1"/>
          <p:nvPr/>
        </p:nvSpPr>
        <p:spPr>
          <a:xfrm>
            <a:off x="0" y="0"/>
            <a:ext cx="9144000" cy="10002738"/>
          </a:xfrm>
          <a:prstGeom prst="rect">
            <a:avLst/>
          </a:prstGeom>
          <a:noFill/>
        </p:spPr>
        <p:txBody>
          <a:bodyPr wrap="square" rtlCol="0">
            <a:spAutoFit/>
          </a:bodyPr>
          <a:lstStyle/>
          <a:p>
            <a:pPr algn="ctr"/>
            <a:r>
              <a:rPr lang="el-GR" sz="2800" b="1" dirty="0" smtClean="0"/>
              <a:t>Υπηρεσίες και γεωργία: Τα δύο μεγάλα αγκάθια των πολυμερών διαπραγματεύσεων</a:t>
            </a:r>
          </a:p>
          <a:p>
            <a:pPr algn="ctr"/>
            <a:endParaRPr lang="el-GR" sz="2800" b="1" dirty="0" smtClean="0"/>
          </a:p>
          <a:p>
            <a:pPr algn="ctr"/>
            <a:r>
              <a:rPr lang="el-GR" sz="2000" u="sng" dirty="0" smtClean="0"/>
              <a:t>Υπηρεσίες</a:t>
            </a:r>
          </a:p>
          <a:p>
            <a:pPr algn="ctr"/>
            <a:endParaRPr lang="el-GR" u="sng" dirty="0" smtClean="0"/>
          </a:p>
          <a:p>
            <a:pPr algn="just">
              <a:buFont typeface="Wingdings" pitchFamily="2" charset="2"/>
              <a:buChar char="Ø"/>
            </a:pPr>
            <a:r>
              <a:rPr lang="el-GR" dirty="0" smtClean="0"/>
              <a:t> Η ΕΕ, με τις </a:t>
            </a:r>
            <a:r>
              <a:rPr lang="el-GR" b="1" dirty="0" smtClean="0"/>
              <a:t>υπηρεσίες</a:t>
            </a:r>
            <a:r>
              <a:rPr lang="el-GR" dirty="0" smtClean="0"/>
              <a:t> να αποτελούν το 75% περίπου το ΑΕΠ, και τα 3/4 των εργαζομένων να απασχολούνται στον τριτογενή τομέα, επιδιώκει το </a:t>
            </a:r>
            <a:r>
              <a:rPr lang="el-GR" b="1" dirty="0" smtClean="0"/>
              <a:t>άνοιγμα των αγορών υπηρεσιών </a:t>
            </a:r>
            <a:r>
              <a:rPr lang="el-GR" dirty="0" smtClean="0"/>
              <a:t>των τρίτων χωρών. </a:t>
            </a:r>
          </a:p>
          <a:p>
            <a:pPr algn="just">
              <a:buFont typeface="Wingdings" pitchFamily="2" charset="2"/>
              <a:buChar char="Ø"/>
            </a:pPr>
            <a:r>
              <a:rPr lang="el-GR" dirty="0" smtClean="0"/>
              <a:t> Η διαπραγμάτευση αφορά στην υποβολή προτάσεων για </a:t>
            </a:r>
            <a:r>
              <a:rPr lang="el-GR" b="1" dirty="0" smtClean="0"/>
              <a:t>άνοιγμα της αγοράς ανά τομέα</a:t>
            </a:r>
            <a:r>
              <a:rPr lang="el-GR" dirty="0" smtClean="0"/>
              <a:t>. Ειδικότερα, κάθε κράτος δεσμεύεται να παρέχει στις ξένες επιχειρήσεις την </a:t>
            </a:r>
            <a:r>
              <a:rPr lang="el-GR" b="1" dirty="0" smtClean="0"/>
              <a:t>ίδια μεταχείριση </a:t>
            </a:r>
            <a:r>
              <a:rPr lang="el-GR" dirty="0" smtClean="0"/>
              <a:t>που παρέχει στις εγχώριες, ανά τομέα εξειδίκευσης (π.χ. μεταφορές, τραπεζική, ασφαλιστικές υπηρεσίες κ.α.). Πρόκειται για </a:t>
            </a:r>
            <a:r>
              <a:rPr lang="el-GR" b="1" dirty="0" smtClean="0"/>
              <a:t>επέκταση της αρχής του πλέον ευνοούμενου κράτους. </a:t>
            </a:r>
            <a:endParaRPr lang="el-GR" dirty="0" smtClean="0"/>
          </a:p>
          <a:p>
            <a:pPr algn="just">
              <a:buFont typeface="Wingdings" pitchFamily="2" charset="2"/>
              <a:buChar char="Ø"/>
            </a:pPr>
            <a:r>
              <a:rPr lang="el-GR" dirty="0" smtClean="0"/>
              <a:t>Η ΕΕ έχει υποβάλλει σχετική πρόταση για </a:t>
            </a:r>
            <a:r>
              <a:rPr lang="el-GR" b="1" dirty="0" smtClean="0"/>
              <a:t>115 τομείς</a:t>
            </a:r>
            <a:r>
              <a:rPr lang="el-GR" dirty="0" smtClean="0"/>
              <a:t>, που είναι και οι περισσότεροι από κάθε άλλο κράτος μέλος του ΠΟΕ. </a:t>
            </a:r>
          </a:p>
          <a:p>
            <a:pPr algn="just">
              <a:buFont typeface="Wingdings" pitchFamily="2" charset="2"/>
              <a:buChar char="Ø"/>
            </a:pPr>
            <a:r>
              <a:rPr lang="el-GR" dirty="0" smtClean="0"/>
              <a:t>Η </a:t>
            </a:r>
            <a:r>
              <a:rPr lang="el-GR" b="1" dirty="0" smtClean="0"/>
              <a:t>δυσκολία</a:t>
            </a:r>
            <a:r>
              <a:rPr lang="el-GR" dirty="0" smtClean="0"/>
              <a:t> στην απελευθέρωση του εμπορίου υπηρεσιών έγκειται στο γεγονός πως οι υπηρεσίες αγγίζουν πολιτικώς και κοινωνικώς </a:t>
            </a:r>
            <a:r>
              <a:rPr lang="el-GR" b="1" dirty="0" smtClean="0"/>
              <a:t>ευαίσθητα ζητήματα της εγχώριας ρυθμιστικής πολιτικής </a:t>
            </a:r>
            <a:r>
              <a:rPr lang="el-GR" dirty="0" smtClean="0"/>
              <a:t>(λ.χ. </a:t>
            </a:r>
            <a:r>
              <a:rPr lang="el-GR" b="1" dirty="0" smtClean="0"/>
              <a:t>δικαίωμα διαμονής και εγκατάστασης σε ξένη χώρα</a:t>
            </a:r>
            <a:r>
              <a:rPr lang="el-GR" dirty="0" smtClean="0"/>
              <a:t>). </a:t>
            </a:r>
          </a:p>
          <a:p>
            <a:pPr algn="just">
              <a:buFont typeface="Wingdings" pitchFamily="2" charset="2"/>
              <a:buChar char="Ø"/>
            </a:pPr>
            <a:r>
              <a:rPr lang="el-GR" dirty="0" smtClean="0"/>
              <a:t> Αξίζει δε να σημειωθεί πως για άλλους τομείς υπηρεσιών στους οποίους η ΕΕ είναι </a:t>
            </a:r>
            <a:r>
              <a:rPr lang="el-GR" b="1" dirty="0" smtClean="0"/>
              <a:t>καθαρός εισαγωγέας</a:t>
            </a:r>
            <a:r>
              <a:rPr lang="el-GR" dirty="0" smtClean="0"/>
              <a:t> υπηρεσιών (</a:t>
            </a:r>
            <a:r>
              <a:rPr lang="el-GR" b="1" dirty="0" smtClean="0"/>
              <a:t>οπτικοακουστικές υπηρεσίες</a:t>
            </a:r>
            <a:r>
              <a:rPr lang="el-GR" dirty="0" smtClean="0"/>
              <a:t>), διατηρεί μία πολύ πιο </a:t>
            </a:r>
            <a:r>
              <a:rPr lang="el-GR" b="1" dirty="0" smtClean="0"/>
              <a:t>συντηρητική </a:t>
            </a:r>
            <a:r>
              <a:rPr lang="el-GR" dirty="0" smtClean="0"/>
              <a:t>στάση επικαλούμενη ζητήματα </a:t>
            </a:r>
            <a:r>
              <a:rPr lang="el-GR" b="1" dirty="0" smtClean="0"/>
              <a:t>διαφύλαξης του ευρωπαϊκών πολιτιστικών αξιών και παραδόσεων</a:t>
            </a:r>
            <a:r>
              <a:rPr lang="el-GR" dirty="0" smtClean="0"/>
              <a:t>. </a:t>
            </a:r>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400110"/>
          </a:xfrm>
          <a:prstGeom prst="rect">
            <a:avLst/>
          </a:prstGeom>
          <a:noFill/>
        </p:spPr>
        <p:txBody>
          <a:bodyPr wrap="square" rtlCol="0">
            <a:spAutoFit/>
          </a:bodyPr>
          <a:lstStyle/>
          <a:p>
            <a:pPr algn="ctr"/>
            <a:r>
              <a:rPr lang="el-GR" sz="2000" u="sng" dirty="0" smtClean="0"/>
              <a:t>Γεωργία</a:t>
            </a:r>
            <a:endParaRPr lang="el-GR" sz="2000" u="sng" dirty="0"/>
          </a:p>
        </p:txBody>
      </p:sp>
      <p:sp>
        <p:nvSpPr>
          <p:cNvPr id="3" name="2 - TextBox"/>
          <p:cNvSpPr txBox="1"/>
          <p:nvPr/>
        </p:nvSpPr>
        <p:spPr>
          <a:xfrm>
            <a:off x="0" y="476672"/>
            <a:ext cx="9144000" cy="5632311"/>
          </a:xfrm>
          <a:prstGeom prst="rect">
            <a:avLst/>
          </a:prstGeom>
          <a:noFill/>
        </p:spPr>
        <p:txBody>
          <a:bodyPr wrap="square" rtlCol="0">
            <a:spAutoFit/>
          </a:bodyPr>
          <a:lstStyle/>
          <a:p>
            <a:pPr algn="just">
              <a:buFont typeface="Wingdings" pitchFamily="2" charset="2"/>
              <a:buChar char="Ø"/>
            </a:pPr>
            <a:r>
              <a:rPr lang="el-GR" dirty="0" smtClean="0"/>
              <a:t> Η ΕΕ έχει κατά το παρελθόν </a:t>
            </a:r>
            <a:r>
              <a:rPr lang="el-GR" b="1" dirty="0" smtClean="0"/>
              <a:t>κατηγορηθεί</a:t>
            </a:r>
            <a:r>
              <a:rPr lang="el-GR" dirty="0" smtClean="0"/>
              <a:t> για εκτεταμένες </a:t>
            </a:r>
            <a:r>
              <a:rPr lang="el-GR" b="1" dirty="0" smtClean="0"/>
              <a:t>στρεβλώσεις</a:t>
            </a:r>
            <a:r>
              <a:rPr lang="el-GR" dirty="0" smtClean="0"/>
              <a:t> στο εμπόριο γεωργικών προϊόντων, τόσο μέσω των γενναιόδωρων </a:t>
            </a:r>
            <a:r>
              <a:rPr lang="el-GR" b="1" dirty="0" smtClean="0"/>
              <a:t>επιδοτήσεων</a:t>
            </a:r>
            <a:r>
              <a:rPr lang="el-GR" dirty="0" smtClean="0"/>
              <a:t>, όσο και μέσω </a:t>
            </a:r>
            <a:r>
              <a:rPr lang="el-GR" b="1" dirty="0" smtClean="0"/>
              <a:t>υψηλής</a:t>
            </a:r>
            <a:r>
              <a:rPr lang="el-GR" dirty="0" smtClean="0"/>
              <a:t> </a:t>
            </a:r>
            <a:r>
              <a:rPr lang="el-GR" b="1" dirty="0" smtClean="0"/>
              <a:t>προστασίας</a:t>
            </a:r>
            <a:r>
              <a:rPr lang="el-GR" dirty="0" smtClean="0"/>
              <a:t> του γεωργικού τομέα. Βέβαια, και οι υπόλοιπες χώρες (ΗΠΑ, Ιαπωνία, Ινδία κ.α.)  παρέχουν υψηλό επίπεδο προστασίας του γεωργικού τομέα, τόσο για οικονομικούς (Ινδία), όσο και για πολιτικούς λόγους (ΗΠΑ, ΕΕ). </a:t>
            </a:r>
          </a:p>
          <a:p>
            <a:pPr algn="just">
              <a:buFont typeface="Wingdings" pitchFamily="2" charset="2"/>
              <a:buChar char="Ø"/>
            </a:pPr>
            <a:r>
              <a:rPr lang="el-GR" dirty="0" smtClean="0"/>
              <a:t> Οι συγκεκριμένες πολιτικές </a:t>
            </a:r>
            <a:r>
              <a:rPr lang="el-GR" b="1" dirty="0" smtClean="0"/>
              <a:t>βλάπτουν</a:t>
            </a:r>
            <a:r>
              <a:rPr lang="el-GR" dirty="0" smtClean="0"/>
              <a:t> πρωτίστως τις </a:t>
            </a:r>
            <a:r>
              <a:rPr lang="el-GR" b="1" dirty="0" smtClean="0"/>
              <a:t>φτωχότερες</a:t>
            </a:r>
            <a:r>
              <a:rPr lang="el-GR" dirty="0" smtClean="0"/>
              <a:t> χώρες, οι οποίες είναι καθαροί εξαγωγείς προϊόντων του πρωτογενούς τομέα. Για το λόγο αυτό, στον </a:t>
            </a:r>
            <a:r>
              <a:rPr lang="el-GR" i="1" dirty="0" smtClean="0"/>
              <a:t>Αναπτυξιακό Γύρο της Ντόχα, </a:t>
            </a:r>
            <a:r>
              <a:rPr lang="el-GR" dirty="0" smtClean="0"/>
              <a:t>οι ανεπτυγμένες οικονομίες είχαν </a:t>
            </a:r>
            <a:r>
              <a:rPr lang="el-GR" b="1" dirty="0" smtClean="0"/>
              <a:t>δεσμευτεί</a:t>
            </a:r>
            <a:r>
              <a:rPr lang="el-GR" dirty="0" smtClean="0"/>
              <a:t> για μείωση του επιπέδου προστασίας του γεωργικού τομέα, προκειμένου να συμβάλλουν στην ενσωμάτωση των ΛΑΧ στο διεθνές εμπόριο γεωργικών προϊόντων. </a:t>
            </a:r>
          </a:p>
          <a:p>
            <a:pPr algn="just">
              <a:buFont typeface="Wingdings" pitchFamily="2" charset="2"/>
              <a:buChar char="Ø"/>
            </a:pPr>
            <a:r>
              <a:rPr lang="el-GR" dirty="0" smtClean="0"/>
              <a:t> Στην ΕΕ, οι διαδοχικές </a:t>
            </a:r>
            <a:r>
              <a:rPr lang="el-GR" b="1" dirty="0" smtClean="0"/>
              <a:t>μεταρρυθμίσεις</a:t>
            </a:r>
            <a:r>
              <a:rPr lang="el-GR" dirty="0" smtClean="0"/>
              <a:t> της </a:t>
            </a:r>
            <a:r>
              <a:rPr lang="el-GR" b="1" dirty="0" smtClean="0"/>
              <a:t>ΚΑΠ</a:t>
            </a:r>
            <a:r>
              <a:rPr lang="el-GR" dirty="0" smtClean="0"/>
              <a:t> προς την κατεύθυνση της αγοραίας λογικής, ήταν, μεταξύ άλλων, και </a:t>
            </a:r>
            <a:r>
              <a:rPr lang="el-GR" b="1" dirty="0" smtClean="0"/>
              <a:t>προϊόν πιέσεων </a:t>
            </a:r>
            <a:r>
              <a:rPr lang="el-GR" dirty="0" smtClean="0"/>
              <a:t>των εμπορικών εταίρων της ΕΕ για μείωση του βαθμού προστασίας της γεωργίας και μείωσης (αν όχι εξάλειψης) των εξαγωγικών επιδοτήσεων. </a:t>
            </a:r>
          </a:p>
          <a:p>
            <a:pPr algn="just">
              <a:buFont typeface="Wingdings" pitchFamily="2" charset="2"/>
              <a:buChar char="Ø"/>
            </a:pPr>
            <a:r>
              <a:rPr lang="el-GR" dirty="0" smtClean="0"/>
              <a:t> Η ΕΕ πρότεινε, στο πλαίσιο του Γύρου της Ντόχα, τη μεταρρύθμιση των προγραμμάτων επιδότησης, υπό την αίρεση αντίστοιχης δέσμευσης από τις υπόλοιπες ανεπτυγμένες οικονομίες. Επίσης, δέχεται τη μείωση κατά 60% των δασμολογικών της συντελεστών, κατά 80% των (μη εξαγωγικών) επιδοτήσεων και την πλήρη εξάλειψη των εξαγωγικών επιδοτήσεων. Ωστόσο, στις παραχωρήσεις αυτές, υφίσταται μεγάλος αριθμός </a:t>
            </a:r>
            <a:r>
              <a:rPr lang="el-GR" b="1" dirty="0" smtClean="0"/>
              <a:t>εξαιρέσεων</a:t>
            </a:r>
            <a:r>
              <a:rPr lang="el-GR" dirty="0" smtClean="0"/>
              <a:t> που διατηρεί, εν μέρει τουλάχιστον, τις στρεβλώσεις στο εμπόριο γεωργικών προϊόντων. </a:t>
            </a:r>
            <a:endParaRPr lang="el-GR"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6740307"/>
          </a:xfrm>
          <a:prstGeom prst="rect">
            <a:avLst/>
          </a:prstGeom>
          <a:noFill/>
        </p:spPr>
        <p:txBody>
          <a:bodyPr wrap="square" rtlCol="0">
            <a:spAutoFit/>
          </a:bodyPr>
          <a:lstStyle/>
          <a:p>
            <a:pPr algn="ctr"/>
            <a:r>
              <a:rPr lang="el-GR" b="1" dirty="0" smtClean="0"/>
              <a:t>Γράφημα 5. Οι δασμολογικοί συντελεστές βάσει της αρχής του πλέον ευνοούμενου κράτους για ΕΕ και επιλεγμένες χώρες, σε γεωργικά και μη γεωργικά προϊόντα, 2013. </a:t>
            </a:r>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graphicFrame>
        <p:nvGraphicFramePr>
          <p:cNvPr id="3" name="1 - Γράφημα"/>
          <p:cNvGraphicFramePr/>
          <p:nvPr/>
        </p:nvGraphicFramePr>
        <p:xfrm>
          <a:off x="323529" y="811357"/>
          <a:ext cx="8352928" cy="578599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0" y="0"/>
            <a:ext cx="9144000" cy="12157174"/>
          </a:xfrm>
          <a:prstGeom prst="rect">
            <a:avLst/>
          </a:prstGeom>
          <a:noFill/>
        </p:spPr>
        <p:txBody>
          <a:bodyPr wrap="square" rtlCol="0">
            <a:spAutoFit/>
          </a:bodyPr>
          <a:lstStyle/>
          <a:p>
            <a:pPr algn="ctr"/>
            <a:r>
              <a:rPr lang="el-GR" sz="2800" b="1" dirty="0" smtClean="0"/>
              <a:t>Κερδισμένοι και χαμένοι από το διεθνές εμπόριο </a:t>
            </a:r>
          </a:p>
          <a:p>
            <a:pPr algn="just"/>
            <a:endParaRPr lang="el-GR" dirty="0" smtClean="0"/>
          </a:p>
          <a:p>
            <a:pPr algn="just">
              <a:buFont typeface="Wingdings" pitchFamily="2" charset="2"/>
              <a:buChar char="Ø"/>
            </a:pPr>
            <a:r>
              <a:rPr lang="el-GR" dirty="0" smtClean="0"/>
              <a:t> </a:t>
            </a:r>
            <a:r>
              <a:rPr lang="el-GR" b="1" dirty="0" smtClean="0"/>
              <a:t>Διακλαδικό Εμπόριο </a:t>
            </a:r>
            <a:r>
              <a:rPr lang="el-GR" dirty="0" smtClean="0"/>
              <a:t>και </a:t>
            </a:r>
            <a:r>
              <a:rPr lang="el-GR" b="1" dirty="0" smtClean="0"/>
              <a:t>παραδοσιακές θεωρίες </a:t>
            </a:r>
            <a:r>
              <a:rPr lang="el-GR" dirty="0" smtClean="0"/>
              <a:t>του διεθνούς εμπορίου </a:t>
            </a:r>
          </a:p>
          <a:p>
            <a:pPr algn="just">
              <a:buFont typeface="Wingdings" pitchFamily="2" charset="2"/>
              <a:buChar char="Ø"/>
            </a:pPr>
            <a:endParaRPr lang="el-GR" dirty="0" smtClean="0"/>
          </a:p>
          <a:p>
            <a:pPr algn="just">
              <a:buFont typeface="Wingdings" pitchFamily="2" charset="2"/>
              <a:buChar char="Ø"/>
            </a:pPr>
            <a:r>
              <a:rPr lang="el-GR" dirty="0" smtClean="0"/>
              <a:t> Οι παραγωγικοί συντελεστές οι οποίοι βρίσκονται σε σχετική </a:t>
            </a:r>
            <a:r>
              <a:rPr lang="el-GR" b="1" dirty="0" smtClean="0"/>
              <a:t>σπανιότητα</a:t>
            </a:r>
            <a:r>
              <a:rPr lang="el-GR" dirty="0" smtClean="0"/>
              <a:t> σε μία χώρα, είναι αυτοί που </a:t>
            </a:r>
            <a:r>
              <a:rPr lang="el-GR" b="1" dirty="0" smtClean="0"/>
              <a:t>ζημιώνονται</a:t>
            </a:r>
            <a:r>
              <a:rPr lang="el-GR" dirty="0" smtClean="0"/>
              <a:t> από το διακλαδικό εμπόριο (εμπόριο δηλαδή μεταξύ προϊόντων με διαφορετικό λόγο κεφαλαίου προς εργασία). Αντίθετα, οι παραγωγικοί συντελεστές οι οποίοι βρίσκονται σε σχετική </a:t>
            </a:r>
            <a:r>
              <a:rPr lang="el-GR" b="1" dirty="0" smtClean="0"/>
              <a:t>αφθονία</a:t>
            </a:r>
            <a:r>
              <a:rPr lang="el-GR" dirty="0" smtClean="0"/>
              <a:t>, </a:t>
            </a:r>
            <a:r>
              <a:rPr lang="el-GR" b="1" dirty="0" smtClean="0"/>
              <a:t>ωφελούνται</a:t>
            </a:r>
            <a:r>
              <a:rPr lang="el-GR" dirty="0" smtClean="0"/>
              <a:t> από το διακλαδικό εμπόριο. </a:t>
            </a:r>
          </a:p>
          <a:p>
            <a:pPr algn="just">
              <a:buFont typeface="Wingdings" pitchFamily="2" charset="2"/>
              <a:buChar char="Ø"/>
            </a:pPr>
            <a:endParaRPr lang="el-GR" dirty="0" smtClean="0"/>
          </a:p>
          <a:p>
            <a:pPr algn="just">
              <a:buFont typeface="Wingdings" pitchFamily="2" charset="2"/>
              <a:buChar char="Ø"/>
            </a:pPr>
            <a:r>
              <a:rPr lang="el-GR" dirty="0" smtClean="0"/>
              <a:t> Στις </a:t>
            </a:r>
            <a:r>
              <a:rPr lang="el-GR" b="1" dirty="0" smtClean="0"/>
              <a:t>ανεπτυγμένες οικονομίες </a:t>
            </a:r>
            <a:r>
              <a:rPr lang="el-GR" dirty="0" smtClean="0"/>
              <a:t>η </a:t>
            </a:r>
            <a:r>
              <a:rPr lang="el-GR" b="1" dirty="0" smtClean="0"/>
              <a:t>ανειδίκευτη</a:t>
            </a:r>
            <a:r>
              <a:rPr lang="el-GR" dirty="0" smtClean="0"/>
              <a:t> εργασία βρίσκεται αντιμέτωπη με α) Υψηλή </a:t>
            </a:r>
            <a:r>
              <a:rPr lang="el-GR" b="1" dirty="0" smtClean="0"/>
              <a:t>ανεργία</a:t>
            </a:r>
            <a:r>
              <a:rPr lang="el-GR" dirty="0" smtClean="0"/>
              <a:t> ή/και β) </a:t>
            </a:r>
            <a:r>
              <a:rPr lang="el-GR" b="1" dirty="0" smtClean="0"/>
              <a:t>μείωση μισθολογικών </a:t>
            </a:r>
            <a:r>
              <a:rPr lang="el-GR" dirty="0" smtClean="0"/>
              <a:t>απολαβών → </a:t>
            </a:r>
            <a:r>
              <a:rPr lang="el-GR" b="1" dirty="0" smtClean="0"/>
              <a:t>Διεύρυνση εισοδηματικών ανισοτήτων</a:t>
            </a:r>
          </a:p>
          <a:p>
            <a:pPr algn="just">
              <a:buFont typeface="Wingdings" pitchFamily="2" charset="2"/>
              <a:buChar char="Ø"/>
            </a:pPr>
            <a:endParaRPr lang="el-GR" dirty="0" smtClean="0"/>
          </a:p>
          <a:p>
            <a:pPr algn="just">
              <a:buFont typeface="Wingdings" pitchFamily="2" charset="2"/>
              <a:buChar char="Ø"/>
            </a:pPr>
            <a:r>
              <a:rPr lang="el-GR" dirty="0" smtClean="0"/>
              <a:t> Μεταξύ άλλων, ένα από τα </a:t>
            </a:r>
            <a:r>
              <a:rPr lang="el-GR" b="1" dirty="0" smtClean="0"/>
              <a:t>αίτια</a:t>
            </a:r>
            <a:r>
              <a:rPr lang="el-GR" dirty="0" smtClean="0"/>
              <a:t> θεωρείται το διακλαδικό εμπόριο με αναπτυσσόμενες οικονομίες στις οποίες υπάρχει σχετική αφθονία φθηνής εργασίας (π.χ. Κίνα, Ινδία, Μπαγκλαντές)</a:t>
            </a:r>
          </a:p>
          <a:p>
            <a:pPr algn="just">
              <a:buFont typeface="Wingdings" pitchFamily="2" charset="2"/>
              <a:buChar char="Ø"/>
            </a:pPr>
            <a:endParaRPr lang="el-GR" dirty="0" smtClean="0"/>
          </a:p>
          <a:p>
            <a:pPr algn="just">
              <a:buFont typeface="Wingdings" pitchFamily="2" charset="2"/>
              <a:buChar char="Ø"/>
            </a:pPr>
            <a:r>
              <a:rPr lang="el-GR" dirty="0" smtClean="0"/>
              <a:t> Παράλληλα, οι </a:t>
            </a:r>
            <a:r>
              <a:rPr lang="el-GR" b="1" dirty="0" smtClean="0"/>
              <a:t>μεγάλες πολυεθνικές εταιρείες </a:t>
            </a:r>
            <a:r>
              <a:rPr lang="el-GR" dirty="0" smtClean="0"/>
              <a:t>και οι </a:t>
            </a:r>
            <a:r>
              <a:rPr lang="el-GR" b="1" dirty="0" smtClean="0"/>
              <a:t>εργαζόμενοι στις αναπτυσσόμενες </a:t>
            </a:r>
            <a:r>
              <a:rPr lang="el-GR" dirty="0" smtClean="0"/>
              <a:t>χώρες αντλούν οφέλη από το διεθνές διακλαδικό εμπόριο </a:t>
            </a:r>
          </a:p>
          <a:p>
            <a:pPr algn="just">
              <a:buFont typeface="Wingdings" pitchFamily="2" charset="2"/>
              <a:buChar char="Ø"/>
            </a:pPr>
            <a:endParaRPr lang="el-GR" dirty="0" smtClean="0"/>
          </a:p>
          <a:p>
            <a:pPr algn="just">
              <a:buFont typeface="Wingdings" pitchFamily="2" charset="2"/>
              <a:buChar char="Ø"/>
            </a:pPr>
            <a:r>
              <a:rPr lang="el-GR" dirty="0" smtClean="0"/>
              <a:t> Τα </a:t>
            </a:r>
            <a:r>
              <a:rPr lang="el-GR" b="1" dirty="0" smtClean="0"/>
              <a:t>σοσιαλδημοκρατικά</a:t>
            </a:r>
            <a:r>
              <a:rPr lang="el-GR" dirty="0" smtClean="0"/>
              <a:t> κόμματα της Ευρώπης και οι </a:t>
            </a:r>
            <a:r>
              <a:rPr lang="el-GR" b="1" dirty="0" smtClean="0"/>
              <a:t>Δημοκρατικοί</a:t>
            </a:r>
            <a:r>
              <a:rPr lang="el-GR" dirty="0" smtClean="0"/>
              <a:t> στις ΗΠΑ είναι υπέρμαχοι της </a:t>
            </a:r>
            <a:r>
              <a:rPr lang="el-GR" i="1" dirty="0" smtClean="0"/>
              <a:t>κοινωνικής ρήτρας</a:t>
            </a:r>
            <a:r>
              <a:rPr lang="en-US" i="1" dirty="0" smtClean="0"/>
              <a:t> </a:t>
            </a:r>
            <a:r>
              <a:rPr lang="el-GR" dirty="0" smtClean="0"/>
              <a:t>ως προϋπόθεσης για τη σύναψη διεθνών εμπορικών συμφωνιών </a:t>
            </a:r>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0"/>
            <a:ext cx="9144000" cy="7294305"/>
          </a:xfrm>
          <a:prstGeom prst="rect">
            <a:avLst/>
          </a:prstGeom>
          <a:noFill/>
        </p:spPr>
        <p:txBody>
          <a:bodyPr wrap="square" rtlCol="0">
            <a:spAutoFit/>
          </a:bodyPr>
          <a:lstStyle/>
          <a:p>
            <a:pPr algn="ctr"/>
            <a:r>
              <a:rPr lang="el-GR" b="1" dirty="0" smtClean="0"/>
              <a:t>Γράφημα 6. Δασμολογικοί συντελεστές για συγκεκριμένες κατηγορίες γεωργικών προϊόντων και μέσος δασμολογικός συντελεστής για τα γεωργικά προϊόντα της ΕΕ, 2013.</a:t>
            </a:r>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graphicFrame>
        <p:nvGraphicFramePr>
          <p:cNvPr id="6" name="2 - Γράφημα"/>
          <p:cNvGraphicFramePr/>
          <p:nvPr/>
        </p:nvGraphicFramePr>
        <p:xfrm>
          <a:off x="395536" y="908720"/>
          <a:ext cx="8376931" cy="547260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0" y="0"/>
            <a:ext cx="9144000" cy="5909310"/>
          </a:xfrm>
          <a:prstGeom prst="rect">
            <a:avLst/>
          </a:prstGeom>
          <a:noFill/>
        </p:spPr>
        <p:txBody>
          <a:bodyPr wrap="square" rtlCol="0">
            <a:spAutoFit/>
          </a:bodyPr>
          <a:lstStyle/>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a:p>
        </p:txBody>
      </p:sp>
      <p:sp>
        <p:nvSpPr>
          <p:cNvPr id="6" name="5 - TextBox"/>
          <p:cNvSpPr txBox="1"/>
          <p:nvPr/>
        </p:nvSpPr>
        <p:spPr>
          <a:xfrm>
            <a:off x="0" y="0"/>
            <a:ext cx="9144000" cy="13142059"/>
          </a:xfrm>
          <a:prstGeom prst="rect">
            <a:avLst/>
          </a:prstGeom>
          <a:noFill/>
        </p:spPr>
        <p:txBody>
          <a:bodyPr wrap="square" rtlCol="0">
            <a:spAutoFit/>
          </a:bodyPr>
          <a:lstStyle/>
          <a:p>
            <a:pPr algn="ctr"/>
            <a:r>
              <a:rPr lang="el-GR" sz="2800" b="1" dirty="0" smtClean="0"/>
              <a:t>Εμπόριο, Δικαιώματα Πνευματικής Ιδιοκτησίας</a:t>
            </a:r>
          </a:p>
          <a:p>
            <a:pPr algn="ctr"/>
            <a:endParaRPr lang="el-GR" sz="2800" b="1" dirty="0" smtClean="0"/>
          </a:p>
          <a:p>
            <a:pPr algn="just">
              <a:buFont typeface="Wingdings" pitchFamily="2" charset="2"/>
              <a:buChar char="Ø"/>
            </a:pPr>
            <a:r>
              <a:rPr lang="el-GR" dirty="0" smtClean="0"/>
              <a:t> Τα δικαιώματα πνευματικής ιδιοκτησίας αποτελούν, πλέον, σημαντικό τμήμα του διεθνούς εμπορίου. Το μεγαλύτερο μέρος της αξίας προϊόντων όπως τα φάρμακα και άλλα προϊόντα </a:t>
            </a:r>
            <a:r>
              <a:rPr lang="el-GR" b="1" dirty="0" smtClean="0"/>
              <a:t>υψηλής τεχνολογίας και τεχνογνωσίας</a:t>
            </a:r>
            <a:r>
              <a:rPr lang="el-GR" dirty="0" smtClean="0"/>
              <a:t>, δεν εδράζεται στα υλικά συσκευασίας αλλά </a:t>
            </a:r>
            <a:r>
              <a:rPr lang="el-GR" b="1" dirty="0" smtClean="0"/>
              <a:t>στο υψηλό επίπεδο γνώσης και πληροφορίας </a:t>
            </a:r>
            <a:r>
              <a:rPr lang="el-GR" dirty="0" smtClean="0"/>
              <a:t>που αυτά ενσωματώνουν </a:t>
            </a:r>
            <a:r>
              <a:rPr lang="el-GR" b="1" dirty="0" smtClean="0"/>
              <a:t>(προϊόντα γνώσης).</a:t>
            </a:r>
            <a:r>
              <a:rPr lang="el-GR" dirty="0" smtClean="0"/>
              <a:t> Η υψηλή προστιθέμενη αξία μπορεί να εντοπιστεί και σε προϊόντα χαμηλής τεχνολογίας (π.χ. ρούχα), η οποία προέρχεται από τον </a:t>
            </a:r>
            <a:r>
              <a:rPr lang="el-GR" b="1" dirty="0" smtClean="0"/>
              <a:t>ξεχωριστό σχεδιασμό </a:t>
            </a:r>
            <a:r>
              <a:rPr lang="el-GR" dirty="0" smtClean="0"/>
              <a:t>και την </a:t>
            </a:r>
            <a:r>
              <a:rPr lang="el-GR" b="1" dirty="0" smtClean="0"/>
              <a:t>αξία της εταιρικής φίρμας </a:t>
            </a:r>
            <a:r>
              <a:rPr lang="en-US" b="1" dirty="0" smtClean="0"/>
              <a:t>(</a:t>
            </a:r>
            <a:r>
              <a:rPr lang="el-GR" b="1" dirty="0" smtClean="0"/>
              <a:t>προϊόντα φήμης). </a:t>
            </a:r>
          </a:p>
          <a:p>
            <a:pPr algn="just">
              <a:buFont typeface="Wingdings" pitchFamily="2" charset="2"/>
              <a:buChar char="Ø"/>
            </a:pPr>
            <a:r>
              <a:rPr lang="el-GR" b="1" dirty="0" smtClean="0"/>
              <a:t> </a:t>
            </a:r>
            <a:r>
              <a:rPr lang="el-GR" dirty="0" smtClean="0"/>
              <a:t>Η συνάφεια της εμπορικής πολιτικής με τα προϊόντα γνώσης και φήμης </a:t>
            </a:r>
            <a:r>
              <a:rPr lang="el-GR" b="1" dirty="0" smtClean="0"/>
              <a:t>δεν έγκειται στον περιορισμό των εισαγωγών τους</a:t>
            </a:r>
            <a:r>
              <a:rPr lang="el-GR" dirty="0" smtClean="0"/>
              <a:t>, αλλά στην </a:t>
            </a:r>
            <a:r>
              <a:rPr lang="el-GR" b="1" dirty="0" smtClean="0"/>
              <a:t>προστασία των δικαιωμάτων</a:t>
            </a:r>
            <a:r>
              <a:rPr lang="el-GR" dirty="0" smtClean="0"/>
              <a:t> των δημιουργών τους. Αυτό συνεπάγεται </a:t>
            </a:r>
            <a:r>
              <a:rPr lang="el-GR" b="1" dirty="0" smtClean="0"/>
              <a:t>κόστος για την απόκτηση του δικαιώματος </a:t>
            </a:r>
            <a:r>
              <a:rPr lang="el-GR" dirty="0" smtClean="0"/>
              <a:t>εκμετάλλευσης των συγκεκριμένων προϊόντων. Αρκετά συχνά, το κόστος αυτό είναι </a:t>
            </a:r>
            <a:r>
              <a:rPr lang="el-GR" b="1" dirty="0" smtClean="0"/>
              <a:t>πολύ υψηλό </a:t>
            </a:r>
            <a:r>
              <a:rPr lang="el-GR" dirty="0" smtClean="0"/>
              <a:t>για τις </a:t>
            </a:r>
            <a:r>
              <a:rPr lang="el-GR" b="1" dirty="0" smtClean="0"/>
              <a:t>φτωχότερες οικονομίες</a:t>
            </a:r>
            <a:r>
              <a:rPr lang="el-GR" dirty="0" smtClean="0"/>
              <a:t>, ενώ το θέμα αποκτά ιδιαίτερη ευαισθησία όταν πρόκειται για αναγκαία αγαθά, όπως τα </a:t>
            </a:r>
            <a:r>
              <a:rPr lang="el-GR" b="1" dirty="0" smtClean="0"/>
              <a:t>φάρμακα</a:t>
            </a:r>
            <a:r>
              <a:rPr lang="el-GR" dirty="0" smtClean="0"/>
              <a:t>. </a:t>
            </a:r>
          </a:p>
          <a:p>
            <a:pPr algn="just">
              <a:buFont typeface="Wingdings" pitchFamily="2" charset="2"/>
              <a:buChar char="Ø"/>
            </a:pPr>
            <a:r>
              <a:rPr lang="el-GR" dirty="0" smtClean="0"/>
              <a:t> </a:t>
            </a:r>
            <a:r>
              <a:rPr lang="el-GR" u="sng" dirty="0" smtClean="0"/>
              <a:t>Επιχείρημα υπέρ της ελεύθερης διάθεσής τους</a:t>
            </a:r>
            <a:r>
              <a:rPr lang="el-GR" dirty="0" smtClean="0"/>
              <a:t>: Βραχυχρόνια, η προστασία των προϊόντων γνώσης παραβιάζει τον κανόνα σύμφωνα με τον οποίο τα δημόσια αγαθά, το οριακό κόστος χρήσης των οποίων είναι μηδέν, θα έπρεπε να διατίθενται δωρεάν. Έτσι διασφαλίζεται η διάδοση της γνώσης και την πληροφορίας (δημόσια αγαθά) στο κοινωνικό σύνολο (</a:t>
            </a:r>
            <a:r>
              <a:rPr lang="el-GR" b="1" dirty="0" smtClean="0"/>
              <a:t>στατική</a:t>
            </a:r>
            <a:r>
              <a:rPr lang="el-GR" dirty="0" smtClean="0"/>
              <a:t>)</a:t>
            </a:r>
          </a:p>
          <a:p>
            <a:pPr algn="just">
              <a:buFont typeface="Wingdings" pitchFamily="2" charset="2"/>
              <a:buChar char="Ø"/>
            </a:pPr>
            <a:r>
              <a:rPr lang="el-GR" u="sng" dirty="0" smtClean="0"/>
              <a:t>Επιχείρημα κατά της ελεύθερης διάθεσής τους</a:t>
            </a:r>
            <a:r>
              <a:rPr lang="el-GR" dirty="0" smtClean="0"/>
              <a:t>: Μακροχρόνια, η διοχέτευση πόρων προς την έρευνα, την καινοτομία και την ανάπτυξη που απαιτείται για την επινόηση των αγαθών αυτών απαιτεί την ύπαρξη ελκυστικών αποδόσεων. Αν αυτά διατίθενται δωρεάν, τότε εξασθενεί το κίνητρο επένδυσης σε προϊόντα γνώσης και φήμης (</a:t>
            </a:r>
            <a:r>
              <a:rPr lang="el-GR" b="1" dirty="0" smtClean="0"/>
              <a:t>δυναμική ισορροπία</a:t>
            </a:r>
            <a:r>
              <a:rPr lang="el-GR" dirty="0" smtClean="0"/>
              <a:t>). </a:t>
            </a:r>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27384"/>
            <a:ext cx="9144000" cy="10372070"/>
          </a:xfrm>
          <a:prstGeom prst="rect">
            <a:avLst/>
          </a:prstGeom>
          <a:noFill/>
        </p:spPr>
        <p:txBody>
          <a:bodyPr wrap="square" rtlCol="0">
            <a:spAutoFit/>
          </a:bodyPr>
          <a:lstStyle/>
          <a:p>
            <a:pPr algn="ctr"/>
            <a:r>
              <a:rPr lang="el-GR" sz="2800" b="1" dirty="0" smtClean="0"/>
              <a:t>Εμπόριο &amp; Δικαιώματα Πνευματικής Ιδιοκτησίας (συνέχεια)</a:t>
            </a:r>
          </a:p>
          <a:p>
            <a:pPr algn="just">
              <a:buFont typeface="Wingdings" pitchFamily="2" charset="2"/>
              <a:buChar char="Ø"/>
            </a:pPr>
            <a:r>
              <a:rPr lang="el-GR" dirty="0" smtClean="0"/>
              <a:t> Η ΕΕ, όπως και οι υπόλοιπες ανεπτυγμένες οικονομίες, είναι μία </a:t>
            </a:r>
            <a:r>
              <a:rPr lang="el-GR" b="1" dirty="0" smtClean="0"/>
              <a:t>οικονομία γνώσης</a:t>
            </a:r>
            <a:r>
              <a:rPr lang="el-GR" dirty="0" smtClean="0"/>
              <a:t>. Είναι ένθερμος θιασώτης της </a:t>
            </a:r>
            <a:r>
              <a:rPr lang="el-GR" b="1" dirty="0" smtClean="0"/>
              <a:t>προστασίας των δικαιωμάτων πνευματικής ιδιοκτησίας </a:t>
            </a:r>
            <a:r>
              <a:rPr lang="el-GR" dirty="0" smtClean="0"/>
              <a:t>στο διεθνές εμπόριο, καθώς είναι </a:t>
            </a:r>
            <a:r>
              <a:rPr lang="el-GR" b="1" dirty="0" smtClean="0"/>
              <a:t>καθαρός εξαγωγέας </a:t>
            </a:r>
            <a:r>
              <a:rPr lang="el-GR" dirty="0" smtClean="0"/>
              <a:t>των σχετικών προϊόντων. </a:t>
            </a:r>
          </a:p>
          <a:p>
            <a:pPr algn="just">
              <a:buFont typeface="Wingdings" pitchFamily="2" charset="2"/>
              <a:buChar char="Ø"/>
            </a:pPr>
            <a:endParaRPr lang="el-GR" dirty="0" smtClean="0"/>
          </a:p>
          <a:p>
            <a:pPr algn="just">
              <a:buFont typeface="Wingdings" pitchFamily="2" charset="2"/>
              <a:buChar char="Ø"/>
            </a:pPr>
            <a:r>
              <a:rPr lang="el-GR" dirty="0" smtClean="0"/>
              <a:t>Στο πλαίσιο αυτό, έχει υπογραφεί η Συμφωνία περί Δικαιωμάτων Πνευματικής Ιδιοκτησίας που σχετίζονται με το εμπόριο (</a:t>
            </a:r>
            <a:r>
              <a:rPr lang="en-US" b="1" dirty="0" smtClean="0"/>
              <a:t>TRIPS</a:t>
            </a:r>
            <a:r>
              <a:rPr lang="en-US" dirty="0" smtClean="0"/>
              <a:t> – Trade-Related Aspects of Intellectual Property Rights)</a:t>
            </a:r>
            <a:r>
              <a:rPr lang="el-GR" dirty="0" smtClean="0"/>
              <a:t>, κατόπιν πιέσεων κυρίως από ΕΕ και ΗΠΑ (καθόλου τυχαίο φυσικά). </a:t>
            </a:r>
          </a:p>
          <a:p>
            <a:pPr algn="just">
              <a:buFont typeface="Wingdings" pitchFamily="2" charset="2"/>
              <a:buChar char="Ø"/>
            </a:pPr>
            <a:endParaRPr lang="el-GR" dirty="0" smtClean="0"/>
          </a:p>
          <a:p>
            <a:pPr algn="just">
              <a:buFont typeface="Wingdings" pitchFamily="2" charset="2"/>
              <a:buChar char="Ø"/>
            </a:pPr>
            <a:r>
              <a:rPr lang="el-GR" dirty="0" smtClean="0"/>
              <a:t>Ύστερα από αντιδράσεις των αναπτυσσόμενων οικονομιών, στην εναρκτήρια διακήρυξη του Γύρου της Ντόχα, περιλήφθηκε </a:t>
            </a:r>
            <a:r>
              <a:rPr lang="el-GR" b="1" dirty="0" smtClean="0"/>
              <a:t>δέσμευση</a:t>
            </a:r>
            <a:r>
              <a:rPr lang="el-GR" dirty="0" smtClean="0"/>
              <a:t> κατά την οποία τα</a:t>
            </a:r>
            <a:r>
              <a:rPr lang="en-US" dirty="0" smtClean="0"/>
              <a:t> TRIPS</a:t>
            </a:r>
            <a:r>
              <a:rPr lang="el-GR" dirty="0" smtClean="0"/>
              <a:t> </a:t>
            </a:r>
            <a:r>
              <a:rPr lang="el-GR" b="1" dirty="0" smtClean="0"/>
              <a:t>δεν θα υπονομεύουν </a:t>
            </a:r>
            <a:r>
              <a:rPr lang="el-GR" dirty="0" smtClean="0"/>
              <a:t>την εκπλήρωση στόχων προστασίας της </a:t>
            </a:r>
            <a:r>
              <a:rPr lang="el-GR" b="1" dirty="0" smtClean="0"/>
              <a:t>δημόσιας υγείας </a:t>
            </a:r>
            <a:r>
              <a:rPr lang="el-GR" dirty="0" smtClean="0"/>
              <a:t>στις αναπτυσσόμενες οικονομίες. </a:t>
            </a:r>
          </a:p>
          <a:p>
            <a:pPr algn="just">
              <a:buFont typeface="Wingdings" pitchFamily="2" charset="2"/>
              <a:buChar char="Ø"/>
            </a:pPr>
            <a:endParaRPr lang="el-GR" dirty="0" smtClean="0"/>
          </a:p>
          <a:p>
            <a:pPr algn="ctr"/>
            <a:r>
              <a:rPr lang="el-GR" sz="2800" b="1" dirty="0" smtClean="0"/>
              <a:t>Εμπόριο, Περιβάλλον και Σκιώδης Προστατευτισμός</a:t>
            </a:r>
          </a:p>
          <a:p>
            <a:pPr algn="just">
              <a:buFont typeface="Wingdings" pitchFamily="2" charset="2"/>
              <a:buChar char="Ø"/>
            </a:pPr>
            <a:r>
              <a:rPr lang="el-GR" dirty="0" smtClean="0"/>
              <a:t> Εδραίωση Οικολογικής Συνείδησης-Κλιματική αλλαγή – Φαινόμενο του Θερμοκηπίου – Ρύπανση και εξάντληση φυσικών πόρων –Διεθνές εμπόριο </a:t>
            </a:r>
          </a:p>
          <a:p>
            <a:pPr algn="just">
              <a:buFont typeface="Wingdings" pitchFamily="2" charset="2"/>
              <a:buChar char="Ø"/>
            </a:pPr>
            <a:r>
              <a:rPr lang="el-GR" dirty="0" smtClean="0"/>
              <a:t> Η εδραίωση της </a:t>
            </a:r>
            <a:r>
              <a:rPr lang="el-GR" b="1" dirty="0" smtClean="0"/>
              <a:t>οικολογικής συνείδησης </a:t>
            </a:r>
            <a:r>
              <a:rPr lang="el-GR" dirty="0" smtClean="0"/>
              <a:t>συνήθως συμβαδίζει με την άνοδο του </a:t>
            </a:r>
            <a:r>
              <a:rPr lang="el-GR" b="1" dirty="0" smtClean="0"/>
              <a:t>εθνικού εισοδήματος </a:t>
            </a:r>
          </a:p>
          <a:p>
            <a:pPr algn="just">
              <a:buFont typeface="Wingdings" pitchFamily="2" charset="2"/>
              <a:buChar char="Ø"/>
            </a:pPr>
            <a:r>
              <a:rPr lang="el-GR" dirty="0" smtClean="0"/>
              <a:t> Το ζήτημα είναι κατά πόσο θεωρείται </a:t>
            </a:r>
            <a:r>
              <a:rPr lang="el-GR" b="1" dirty="0" smtClean="0"/>
              <a:t>ορθή πρακτική </a:t>
            </a:r>
            <a:r>
              <a:rPr lang="el-GR" dirty="0" smtClean="0"/>
              <a:t>η </a:t>
            </a:r>
            <a:r>
              <a:rPr lang="el-GR" b="1" dirty="0" smtClean="0"/>
              <a:t>εφαρμογή του περιορισμού </a:t>
            </a:r>
            <a:r>
              <a:rPr lang="el-GR" dirty="0" smtClean="0"/>
              <a:t>των εισαγωγών προϊόντων η παραγωγή των οποίων προκαλεί αρνητικές διασυνοριακές εξωτερικότητες στο περιβάλλον. </a:t>
            </a:r>
          </a:p>
          <a:p>
            <a:pPr algn="just">
              <a:buFont typeface="Wingdings" pitchFamily="2" charset="2"/>
              <a:buChar char="Ø"/>
            </a:pPr>
            <a:r>
              <a:rPr lang="el-GR" dirty="0" smtClean="0"/>
              <a:t> </a:t>
            </a:r>
            <a:r>
              <a:rPr lang="el-GR" u="sng" dirty="0" smtClean="0"/>
              <a:t>Τι προβλέπει η οικονομική θεωρία</a:t>
            </a:r>
            <a:r>
              <a:rPr lang="el-GR" dirty="0" smtClean="0"/>
              <a:t>: Προβλέπει την επιβολή μέτρων (περιβαλλοντικοί φόροι, αγορά ειδικών αδειών μόλυνσης κ.α.) στην </a:t>
            </a:r>
            <a:r>
              <a:rPr lang="el-GR" b="1" dirty="0" smtClean="0"/>
              <a:t>πηγή της ρύπανσης </a:t>
            </a:r>
            <a:r>
              <a:rPr lang="el-GR" dirty="0" smtClean="0"/>
              <a:t>και όχι περιορισμό των εισαγωγών. </a:t>
            </a:r>
          </a:p>
          <a:p>
            <a:pPr algn="just">
              <a:buFont typeface="Wingdings" pitchFamily="2" charset="2"/>
              <a:buChar char="Ø"/>
            </a:pPr>
            <a:endParaRPr lang="el-GR" dirty="0" smtClean="0"/>
          </a:p>
          <a:p>
            <a:pPr algn="just">
              <a:buFont typeface="Wingdings" pitchFamily="2" charset="2"/>
              <a:buChar char="Ø"/>
            </a:pPr>
            <a:endParaRPr lang="el-GR" dirty="0" smtClean="0"/>
          </a:p>
          <a:p>
            <a:pPr algn="just">
              <a:buFont typeface="Wingdings" pitchFamily="2" charset="2"/>
              <a:buChar char="Ø"/>
            </a:pPr>
            <a:endParaRPr lang="el-GR" dirty="0" smtClean="0"/>
          </a:p>
          <a:p>
            <a:pPr algn="just">
              <a:buFont typeface="Wingdings" pitchFamily="2" charset="2"/>
              <a:buChar char="Ø"/>
            </a:pPr>
            <a:endParaRPr lang="el-GR" dirty="0" smtClean="0"/>
          </a:p>
          <a:p>
            <a:pPr algn="just">
              <a:buFont typeface="Wingdings" pitchFamily="2" charset="2"/>
              <a:buChar char="Ø"/>
            </a:pPr>
            <a:endParaRPr lang="el-GR" dirty="0" smtClean="0"/>
          </a:p>
          <a:p>
            <a:pPr algn="just">
              <a:buFont typeface="Wingdings" pitchFamily="2" charset="2"/>
              <a:buChar char="Ø"/>
            </a:pPr>
            <a:endParaRPr lang="el-GR" dirty="0" smtClean="0"/>
          </a:p>
          <a:p>
            <a:pPr algn="just">
              <a:buFont typeface="Wingdings" pitchFamily="2" charset="2"/>
              <a:buChar char="Ø"/>
            </a:pPr>
            <a:endParaRPr lang="el-GR" dirty="0" smtClean="0"/>
          </a:p>
          <a:p>
            <a:pPr algn="just">
              <a:buFont typeface="Wingdings" pitchFamily="2" charset="2"/>
              <a:buChar char="Ø"/>
            </a:pPr>
            <a:endParaRPr lang="el-GR" dirty="0" smtClean="0"/>
          </a:p>
          <a:p>
            <a:pPr algn="just">
              <a:buFont typeface="Wingdings" pitchFamily="2" charset="2"/>
              <a:buChar char="Ø"/>
            </a:pPr>
            <a:endParaRPr lang="el-GR" dirty="0" smtClean="0"/>
          </a:p>
          <a:p>
            <a:pPr algn="just">
              <a:buFont typeface="Wingdings" pitchFamily="2" charset="2"/>
              <a:buChar char="Ø"/>
            </a:pPr>
            <a:endParaRPr lang="el-GR" dirty="0" smtClean="0"/>
          </a:p>
          <a:p>
            <a:pPr algn="just">
              <a:buFont typeface="Wingdings" pitchFamily="2" charset="2"/>
              <a:buChar char="Ø"/>
            </a:pPr>
            <a:endParaRPr lang="el-GR" dirty="0" smtClean="0"/>
          </a:p>
          <a:p>
            <a:pPr algn="just"/>
            <a:endParaRPr lang="el-GR" dirty="0" smtClean="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11418510"/>
          </a:xfrm>
          <a:prstGeom prst="rect">
            <a:avLst/>
          </a:prstGeom>
          <a:noFill/>
        </p:spPr>
        <p:txBody>
          <a:bodyPr wrap="square" rtlCol="0">
            <a:spAutoFit/>
          </a:bodyPr>
          <a:lstStyle/>
          <a:p>
            <a:pPr algn="ctr"/>
            <a:r>
              <a:rPr lang="el-GR" sz="2800" b="1" dirty="0" smtClean="0"/>
              <a:t>Εμπόριο &amp; Περιβάλλον (Συνέχεια)</a:t>
            </a:r>
          </a:p>
          <a:p>
            <a:pPr algn="just">
              <a:buFont typeface="Wingdings" pitchFamily="2" charset="2"/>
              <a:buChar char="Ø"/>
            </a:pPr>
            <a:r>
              <a:rPr lang="el-GR" u="sng" dirty="0" smtClean="0"/>
              <a:t> Ποιο είναι το πρόβλημα της επιβολής μέτρων στην εστία της ρύπανσης</a:t>
            </a:r>
            <a:r>
              <a:rPr lang="el-GR" dirty="0" smtClean="0"/>
              <a:t>: Είναι </a:t>
            </a:r>
            <a:r>
              <a:rPr lang="el-GR" b="1" dirty="0" smtClean="0"/>
              <a:t>πολιτικώς δαπανηρή</a:t>
            </a:r>
            <a:r>
              <a:rPr lang="el-GR" dirty="0" smtClean="0"/>
              <a:t> η επιλογή αυτή, καθώς διαβρώνει την ανταγωνιστικότητα του εγχώριου παραγωγικού τομέα (ειδικά για χώρες που βρίσκονται στα </a:t>
            </a:r>
            <a:r>
              <a:rPr lang="el-GR" b="1" dirty="0" smtClean="0"/>
              <a:t>αρχικά και μεσαία στάδια ανάπτυξης</a:t>
            </a:r>
            <a:r>
              <a:rPr lang="el-GR" dirty="0" smtClean="0"/>
              <a:t>, όπου η οικολογική ευαισθησία είναι σχετικώς </a:t>
            </a:r>
            <a:r>
              <a:rPr lang="el-GR" b="1" dirty="0" smtClean="0"/>
              <a:t>χαμηλή</a:t>
            </a:r>
            <a:r>
              <a:rPr lang="el-GR" dirty="0" smtClean="0"/>
              <a:t> και η </a:t>
            </a:r>
            <a:r>
              <a:rPr lang="el-GR" b="1" dirty="0" smtClean="0"/>
              <a:t>ευθύνη επιβάρυνσης </a:t>
            </a:r>
            <a:r>
              <a:rPr lang="el-GR" dirty="0" smtClean="0"/>
              <a:t>του πλανήτη δεν ανήκει στις χώρες αυτές). </a:t>
            </a:r>
          </a:p>
          <a:p>
            <a:pPr algn="just">
              <a:buFont typeface="Wingdings" pitchFamily="2" charset="2"/>
              <a:buChar char="Ø"/>
            </a:pPr>
            <a:r>
              <a:rPr lang="el-GR" dirty="0" smtClean="0"/>
              <a:t> </a:t>
            </a:r>
            <a:r>
              <a:rPr lang="el-GR" u="sng" dirty="0" smtClean="0"/>
              <a:t>Δεύτερη επιλογή</a:t>
            </a:r>
            <a:r>
              <a:rPr lang="el-GR" dirty="0" smtClean="0"/>
              <a:t>: Ως </a:t>
            </a:r>
            <a:r>
              <a:rPr lang="el-GR" b="1" dirty="0" smtClean="0"/>
              <a:t>2</a:t>
            </a:r>
            <a:r>
              <a:rPr lang="el-GR" b="1" baseline="30000" dirty="0" smtClean="0"/>
              <a:t>η</a:t>
            </a:r>
            <a:r>
              <a:rPr lang="el-GR" b="1" dirty="0" smtClean="0"/>
              <a:t> επιλογή </a:t>
            </a:r>
            <a:r>
              <a:rPr lang="el-GR" dirty="0" smtClean="0"/>
              <a:t>υποστηρίζεται η </a:t>
            </a:r>
            <a:r>
              <a:rPr lang="el-GR" b="1" dirty="0" smtClean="0"/>
              <a:t>επιβολή περιορισμών </a:t>
            </a:r>
            <a:r>
              <a:rPr lang="el-GR" dirty="0" smtClean="0"/>
              <a:t>στις εισαγωγές προϊόντων η παραγωγή των οποίων προκαλεί αρνητικές περιβαλλοντικές επιπτώσεις. </a:t>
            </a:r>
          </a:p>
          <a:p>
            <a:pPr algn="just">
              <a:buFont typeface="Wingdings" pitchFamily="2" charset="2"/>
              <a:buChar char="Ø"/>
            </a:pPr>
            <a:r>
              <a:rPr lang="el-GR" u="sng" dirty="0" smtClean="0"/>
              <a:t>Ποιο είναι το πρόβλημα της 2</a:t>
            </a:r>
            <a:r>
              <a:rPr lang="el-GR" u="sng" baseline="30000" dirty="0" smtClean="0"/>
              <a:t>ης</a:t>
            </a:r>
            <a:r>
              <a:rPr lang="el-GR" u="sng" dirty="0" smtClean="0"/>
              <a:t> επιλογής</a:t>
            </a:r>
            <a:r>
              <a:rPr lang="el-GR" dirty="0" smtClean="0"/>
              <a:t>: Η επίκληση περιβαλλοντικών λόγων, ως </a:t>
            </a:r>
            <a:r>
              <a:rPr lang="el-GR" b="1" dirty="0" smtClean="0"/>
              <a:t>άλλοθι</a:t>
            </a:r>
            <a:r>
              <a:rPr lang="el-GR" dirty="0" smtClean="0"/>
              <a:t> για την προστασία εγχώριων τομέων που πλήττονται από τον εξωτερικό ανταγωνισμό (</a:t>
            </a:r>
            <a:r>
              <a:rPr lang="el-GR" b="1" dirty="0" smtClean="0"/>
              <a:t>σκιώδης προστατευτισμός)</a:t>
            </a:r>
            <a:r>
              <a:rPr lang="el-GR" dirty="0" smtClean="0"/>
              <a:t>. Επίσης, ο φραγμός των εισαγωγών </a:t>
            </a:r>
            <a:r>
              <a:rPr lang="el-GR" b="1" dirty="0" smtClean="0"/>
              <a:t>δεν έχει αποδειχτεί επαρκές κίνητρο </a:t>
            </a:r>
            <a:r>
              <a:rPr lang="el-GR" dirty="0" smtClean="0"/>
              <a:t>για υιοθέτηση περισσότερο φιλικών (και πιο </a:t>
            </a:r>
            <a:r>
              <a:rPr lang="el-GR" b="1" dirty="0" smtClean="0"/>
              <a:t>δαπανηρών</a:t>
            </a:r>
            <a:r>
              <a:rPr lang="el-GR" dirty="0" smtClean="0"/>
              <a:t>) προς το περιβάλλον παραγωγικών πρακτικών. </a:t>
            </a:r>
          </a:p>
          <a:p>
            <a:pPr algn="just">
              <a:buFont typeface="Wingdings" pitchFamily="2" charset="2"/>
              <a:buChar char="Ø"/>
            </a:pPr>
            <a:r>
              <a:rPr lang="el-GR" dirty="0" smtClean="0"/>
              <a:t> Η </a:t>
            </a:r>
            <a:r>
              <a:rPr lang="el-GR" b="1" dirty="0" smtClean="0"/>
              <a:t>θέση της ΕΕ </a:t>
            </a:r>
            <a:r>
              <a:rPr lang="el-GR" dirty="0" smtClean="0"/>
              <a:t>είναι πως οι εμπορικές συμφωνίες σε πολυμερές και περιφερειακό επίπεδο, θα πρέπει να συνοδεύονται από </a:t>
            </a:r>
            <a:r>
              <a:rPr lang="el-GR" b="1" dirty="0" smtClean="0"/>
              <a:t>περιβαλλοντικές ρήτρες</a:t>
            </a:r>
            <a:r>
              <a:rPr lang="el-GR" dirty="0" smtClean="0"/>
              <a:t>.  </a:t>
            </a:r>
          </a:p>
          <a:p>
            <a:pPr algn="just">
              <a:buFont typeface="Wingdings" pitchFamily="2" charset="2"/>
              <a:buChar char="Ø"/>
            </a:pPr>
            <a:r>
              <a:rPr lang="el-GR" dirty="0" smtClean="0"/>
              <a:t> Το ζήτημα δεν θα πρέπει να εμπλέκεται στο πλαίσιο των εμπορικών διαπραγματεύσεων, αλλά να προωθείται σε άλλες πλατφόρμες διαπραγματεύσεων (π.χ. </a:t>
            </a:r>
            <a:r>
              <a:rPr lang="el-GR" b="1" dirty="0" smtClean="0"/>
              <a:t>ΟΗΕ</a:t>
            </a:r>
            <a:r>
              <a:rPr lang="el-GR" dirty="0" smtClean="0"/>
              <a:t>), ώστε να </a:t>
            </a:r>
            <a:r>
              <a:rPr lang="el-GR" b="1" dirty="0" smtClean="0"/>
              <a:t>μην παρακωλύεται η διαδικασία απελευθέρωσης του εμπορίου</a:t>
            </a:r>
            <a:r>
              <a:rPr lang="el-GR" dirty="0" smtClean="0"/>
              <a:t> με αιτιάσεις που είναι σχεδόν αδύνατο να επιλυθούν στο πλαίσιο αυτό. </a:t>
            </a:r>
          </a:p>
          <a:p>
            <a:pPr algn="just"/>
            <a:endParaRPr lang="el-GR" sz="2400" dirty="0" smtClean="0"/>
          </a:p>
          <a:p>
            <a:pPr algn="just"/>
            <a:endParaRPr lang="el-GR" sz="2400" dirty="0" smtClean="0"/>
          </a:p>
          <a:p>
            <a:pPr algn="just"/>
            <a:endParaRPr lang="el-GR" sz="2400" dirty="0" smtClean="0"/>
          </a:p>
          <a:p>
            <a:pPr algn="just"/>
            <a:endParaRPr lang="el-GR" sz="2400" dirty="0" smtClean="0"/>
          </a:p>
          <a:p>
            <a:pPr algn="just"/>
            <a:endParaRPr lang="el-GR" sz="2400" dirty="0" smtClean="0"/>
          </a:p>
          <a:p>
            <a:pPr algn="just"/>
            <a:endParaRPr lang="el-GR" sz="2400" dirty="0" smtClean="0"/>
          </a:p>
          <a:p>
            <a:pPr algn="just"/>
            <a:endParaRPr lang="el-GR" sz="2400" dirty="0" smtClean="0"/>
          </a:p>
          <a:p>
            <a:pPr algn="just"/>
            <a:endParaRPr lang="el-GR" sz="2400" dirty="0" smtClean="0"/>
          </a:p>
          <a:p>
            <a:pPr algn="just"/>
            <a:endParaRPr lang="el-GR" sz="2400" dirty="0" smtClean="0"/>
          </a:p>
          <a:p>
            <a:pPr algn="just"/>
            <a:endParaRPr lang="el-GR" sz="2400" dirty="0" smtClean="0"/>
          </a:p>
          <a:p>
            <a:pPr algn="just"/>
            <a:endParaRPr lang="el-GR" sz="2400" dirty="0" smtClean="0"/>
          </a:p>
          <a:p>
            <a:pPr algn="just"/>
            <a:endParaRPr lang="el-GR" sz="2400" dirty="0" smtClean="0"/>
          </a:p>
          <a:p>
            <a:pPr algn="just"/>
            <a:endParaRPr lang="el-GR" sz="2400" dirty="0" smtClean="0"/>
          </a:p>
          <a:p>
            <a:pPr algn="just"/>
            <a:endParaRPr lang="el-GR" sz="2400" dirty="0" smtClean="0"/>
          </a:p>
          <a:p>
            <a:pPr algn="just"/>
            <a:endParaRPr lang="el-GR" sz="2400" dirty="0" smtClean="0"/>
          </a:p>
          <a:p>
            <a:pPr algn="just"/>
            <a:endParaRPr lang="el-GR" sz="2400"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0" y="0"/>
            <a:ext cx="9144000" cy="7325082"/>
          </a:xfrm>
          <a:prstGeom prst="rect">
            <a:avLst/>
          </a:prstGeom>
          <a:noFill/>
        </p:spPr>
        <p:txBody>
          <a:bodyPr wrap="square" rtlCol="0">
            <a:spAutoFit/>
          </a:bodyPr>
          <a:lstStyle/>
          <a:p>
            <a:pPr algn="ctr"/>
            <a:r>
              <a:rPr lang="el-GR" sz="2800" b="1" dirty="0" smtClean="0"/>
              <a:t>Εμπόριο, Εργασιακές Προδιαγραφές και Σκιώδης Προστατευτισμός</a:t>
            </a:r>
          </a:p>
          <a:p>
            <a:pPr algn="just">
              <a:buFont typeface="Wingdings" pitchFamily="2" charset="2"/>
              <a:buChar char="Ø"/>
            </a:pPr>
            <a:r>
              <a:rPr lang="el-GR" dirty="0" smtClean="0"/>
              <a:t> Η σύνδεση προκύπτει από την άποψη πως το διεθνές εμπόριο και οι επενδύσεις δεν θα πρέπει να ωφελούν μόνο τις </a:t>
            </a:r>
            <a:r>
              <a:rPr lang="el-GR" b="1" dirty="0" smtClean="0"/>
              <a:t>πολυεθνικές</a:t>
            </a:r>
            <a:r>
              <a:rPr lang="el-GR" dirty="0" smtClean="0"/>
              <a:t>, αλλά το </a:t>
            </a:r>
            <a:r>
              <a:rPr lang="el-GR" b="1" dirty="0" smtClean="0"/>
              <a:t>σύνολο των κοινωνιών</a:t>
            </a:r>
            <a:r>
              <a:rPr lang="el-GR" dirty="0" smtClean="0"/>
              <a:t>. </a:t>
            </a:r>
          </a:p>
          <a:p>
            <a:pPr algn="just">
              <a:buFont typeface="Wingdings" pitchFamily="2" charset="2"/>
              <a:buChar char="Ø"/>
            </a:pPr>
            <a:endParaRPr lang="el-GR" dirty="0" smtClean="0"/>
          </a:p>
          <a:p>
            <a:pPr algn="just">
              <a:buFont typeface="Wingdings" pitchFamily="2" charset="2"/>
              <a:buChar char="Ø"/>
            </a:pPr>
            <a:r>
              <a:rPr lang="el-GR" dirty="0" smtClean="0"/>
              <a:t> «Φωνές» για εισαγωγή </a:t>
            </a:r>
            <a:r>
              <a:rPr lang="el-GR" b="1" i="1" dirty="0" smtClean="0"/>
              <a:t>κοινωνικής ρήτρας</a:t>
            </a:r>
            <a:r>
              <a:rPr lang="el-GR" b="1" dirty="0" smtClean="0"/>
              <a:t> </a:t>
            </a:r>
            <a:r>
              <a:rPr lang="el-GR" dirty="0" smtClean="0"/>
              <a:t>στις εμπορικές διαπραγματεύσεις, ώστε να αποτρέπεται η καταστρατήγηση των εργασιακών δικαιωμάτων, ως μέσο απόκτησης συγκριτικού πλεονεκτήματος με </a:t>
            </a:r>
            <a:r>
              <a:rPr lang="el-GR" b="1" dirty="0" smtClean="0"/>
              <a:t>αθέμιτα</a:t>
            </a:r>
            <a:r>
              <a:rPr lang="el-GR" dirty="0" smtClean="0"/>
              <a:t> μέσα</a:t>
            </a:r>
            <a:r>
              <a:rPr lang="en-US" dirty="0" smtClean="0"/>
              <a:t> (</a:t>
            </a:r>
            <a:r>
              <a:rPr lang="en-US" b="1" dirty="0" smtClean="0"/>
              <a:t>fair trade</a:t>
            </a:r>
            <a:r>
              <a:rPr lang="en-US" dirty="0" smtClean="0"/>
              <a:t>)</a:t>
            </a:r>
            <a:r>
              <a:rPr lang="el-GR" dirty="0" smtClean="0"/>
              <a:t>. </a:t>
            </a:r>
          </a:p>
          <a:p>
            <a:pPr algn="just">
              <a:buFont typeface="Wingdings" pitchFamily="2" charset="2"/>
              <a:buChar char="Ø"/>
            </a:pPr>
            <a:endParaRPr lang="el-GR" dirty="0" smtClean="0"/>
          </a:p>
          <a:p>
            <a:pPr algn="just">
              <a:buFont typeface="Wingdings" pitchFamily="2" charset="2"/>
              <a:buChar char="Ø"/>
            </a:pPr>
            <a:r>
              <a:rPr lang="el-GR" u="sng" dirty="0" smtClean="0"/>
              <a:t> Που έγκειται η δυσκολία</a:t>
            </a:r>
            <a:r>
              <a:rPr lang="el-GR" dirty="0" smtClean="0"/>
              <a:t>: Ο περιορισμός των εισαγωγών, όχι μόνο δεν θα προασπίσει ένα μίνιμουμ σύνολο εργασιακών δικαιωμάτων, αλλά είναι πολύ πιθανό να έχει </a:t>
            </a:r>
            <a:r>
              <a:rPr lang="el-GR" b="1" dirty="0" smtClean="0"/>
              <a:t>αντίθετη από την επιθυμητή </a:t>
            </a:r>
            <a:r>
              <a:rPr lang="el-GR" dirty="0" smtClean="0"/>
              <a:t>επίδραση.  </a:t>
            </a:r>
          </a:p>
          <a:p>
            <a:pPr algn="just">
              <a:buFont typeface="Wingdings" pitchFamily="2" charset="2"/>
              <a:buChar char="Ø"/>
            </a:pPr>
            <a:endParaRPr lang="el-GR" dirty="0" smtClean="0"/>
          </a:p>
          <a:p>
            <a:pPr algn="just">
              <a:buFont typeface="Wingdings" pitchFamily="2" charset="2"/>
              <a:buChar char="Ø"/>
            </a:pPr>
            <a:r>
              <a:rPr lang="el-GR" dirty="0" smtClean="0"/>
              <a:t> Στις αναπτυσσόμενες οικονομίες, όπου μεγάλο μέρος των εργαζομένων απασχολείται στον </a:t>
            </a:r>
            <a:r>
              <a:rPr lang="el-GR" b="1" dirty="0" smtClean="0"/>
              <a:t>ανεπίσημο</a:t>
            </a:r>
            <a:r>
              <a:rPr lang="el-GR" dirty="0" smtClean="0"/>
              <a:t> τομέα, η </a:t>
            </a:r>
            <a:r>
              <a:rPr lang="el-GR" b="1" dirty="0" smtClean="0"/>
              <a:t>εφαρμογή</a:t>
            </a:r>
            <a:r>
              <a:rPr lang="el-GR" dirty="0" smtClean="0"/>
              <a:t> τέτοιων συμφωνιών είναι εξαιρετικά </a:t>
            </a:r>
            <a:r>
              <a:rPr lang="el-GR" b="1" dirty="0" smtClean="0"/>
              <a:t>δύσκολη</a:t>
            </a:r>
            <a:r>
              <a:rPr lang="el-GR" dirty="0" smtClean="0"/>
              <a:t>. </a:t>
            </a:r>
          </a:p>
          <a:p>
            <a:pPr algn="just">
              <a:buFont typeface="Wingdings" pitchFamily="2" charset="2"/>
              <a:buChar char="Ø"/>
            </a:pPr>
            <a:endParaRPr lang="el-GR" dirty="0" smtClean="0"/>
          </a:p>
          <a:p>
            <a:pPr algn="just">
              <a:buFont typeface="Wingdings" pitchFamily="2" charset="2"/>
              <a:buChar char="Ø"/>
            </a:pPr>
            <a:r>
              <a:rPr lang="el-GR" dirty="0" smtClean="0"/>
              <a:t> </a:t>
            </a:r>
            <a:r>
              <a:rPr lang="el-GR" u="sng" dirty="0" smtClean="0"/>
              <a:t>Το επιχείρημα της </a:t>
            </a:r>
            <a:r>
              <a:rPr lang="el-GR" i="1" u="sng" dirty="0" smtClean="0"/>
              <a:t>Κούρσας Ανταγωνιστικής Απορρύθμισης</a:t>
            </a:r>
            <a:r>
              <a:rPr lang="el-GR" i="1" dirty="0" smtClean="0"/>
              <a:t>: </a:t>
            </a:r>
            <a:r>
              <a:rPr lang="el-GR" dirty="0" smtClean="0"/>
              <a:t>Σύμφωνα με αυτό, οι αναπτυσσόμενες χώρες αποκτούν ανταγωνιστικό πλεονέκτημα με αθέμιτο τρόπο μείωσης του κόστους εργασίας και «εξάγουν» πρακτικές </a:t>
            </a:r>
            <a:r>
              <a:rPr lang="el-GR" b="1" dirty="0" smtClean="0"/>
              <a:t>κοινωνικού </a:t>
            </a:r>
            <a:r>
              <a:rPr lang="en-US" b="1" dirty="0" smtClean="0"/>
              <a:t>dumping</a:t>
            </a:r>
            <a:r>
              <a:rPr lang="el-GR" b="1" dirty="0" smtClean="0"/>
              <a:t> </a:t>
            </a:r>
            <a:r>
              <a:rPr lang="el-GR" dirty="0" smtClean="0"/>
              <a:t>στις ανεπτυγμένες χώρες. Το πλεονέκτημα αυτό ωστόσο, είναι ημιτελές, καθώς </a:t>
            </a:r>
            <a:r>
              <a:rPr lang="el-GR" b="1" dirty="0" smtClean="0"/>
              <a:t>επικεντρώνεται μόνο στο κόστος εργασίας</a:t>
            </a:r>
            <a:r>
              <a:rPr lang="el-GR" dirty="0" smtClean="0"/>
              <a:t>, αγνοώντας την </a:t>
            </a:r>
            <a:r>
              <a:rPr lang="el-GR" b="1" dirty="0" smtClean="0"/>
              <a:t>παραγωγικότητα</a:t>
            </a:r>
            <a:r>
              <a:rPr lang="el-GR" dirty="0" smtClean="0"/>
              <a:t> της εργασίας, όπου οι ανεπτυγμένες οικονομίες έχουν </a:t>
            </a:r>
            <a:r>
              <a:rPr lang="el-GR" b="1" dirty="0" smtClean="0"/>
              <a:t>σαφέστατο πλεονέκτημα</a:t>
            </a:r>
            <a:r>
              <a:rPr lang="el-GR" dirty="0" smtClean="0"/>
              <a:t>. Οι τελευταίες είναι ικανές να ανταγωνιστούν τις αναπτυσσόμενες χώρες, στους τομείς εκείνους που έχουν πλεονέκτημα. </a:t>
            </a:r>
          </a:p>
          <a:p>
            <a:pPr algn="just"/>
            <a:endParaRPr lang="el-GR" dirty="0" smtClean="0"/>
          </a:p>
          <a:p>
            <a:pPr algn="just"/>
            <a:endParaRPr lang="el-GR" dirty="0" smtClean="0"/>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10372070"/>
          </a:xfrm>
          <a:prstGeom prst="rect">
            <a:avLst/>
          </a:prstGeom>
          <a:noFill/>
        </p:spPr>
        <p:txBody>
          <a:bodyPr wrap="square" rtlCol="0">
            <a:spAutoFit/>
          </a:bodyPr>
          <a:lstStyle/>
          <a:p>
            <a:pPr algn="ctr"/>
            <a:r>
              <a:rPr lang="el-GR" sz="2800" b="1" dirty="0" smtClean="0"/>
              <a:t>Εμπόριο</a:t>
            </a:r>
            <a:r>
              <a:rPr lang="en-US" sz="2800" b="1" dirty="0" smtClean="0"/>
              <a:t>,</a:t>
            </a:r>
            <a:r>
              <a:rPr lang="el-GR" sz="2800" b="1" dirty="0" smtClean="0"/>
              <a:t> Εργασιακές Προδιαγραφές και Σκιώδης Προστατευτισμός (συνέχεια) </a:t>
            </a:r>
          </a:p>
          <a:p>
            <a:endParaRPr lang="el-GR" dirty="0" smtClean="0"/>
          </a:p>
          <a:p>
            <a:pPr algn="ctr"/>
            <a:r>
              <a:rPr lang="el-GR" u="sng" dirty="0" smtClean="0"/>
              <a:t>Τα 4 βασικά εργασιακά δικαιώματα </a:t>
            </a:r>
          </a:p>
          <a:p>
            <a:pPr algn="ctr"/>
            <a:endParaRPr lang="el-GR" u="sng" dirty="0" smtClean="0"/>
          </a:p>
          <a:p>
            <a:pPr lvl="1" algn="just">
              <a:buFont typeface="Wingdings" pitchFamily="2" charset="2"/>
              <a:buChar char="q"/>
            </a:pPr>
            <a:r>
              <a:rPr lang="el-GR" dirty="0" smtClean="0"/>
              <a:t> Δικαίωμα ενώσεων εργαζομένων (συνδικαλισμός) και συλλογικών διαπραγματεύσεων </a:t>
            </a:r>
          </a:p>
          <a:p>
            <a:pPr lvl="1" algn="just">
              <a:buFont typeface="Wingdings" pitchFamily="2" charset="2"/>
              <a:buChar char="q"/>
            </a:pPr>
            <a:r>
              <a:rPr lang="el-GR" dirty="0" smtClean="0"/>
              <a:t> Απαγόρευση παιδικής εργασίας </a:t>
            </a:r>
          </a:p>
          <a:p>
            <a:pPr lvl="1" algn="just">
              <a:buFont typeface="Wingdings" pitchFamily="2" charset="2"/>
              <a:buChar char="q"/>
            </a:pPr>
            <a:r>
              <a:rPr lang="el-GR" dirty="0" smtClean="0"/>
              <a:t> Απαγόρευση καταναγκαστικής εργασίας </a:t>
            </a:r>
          </a:p>
          <a:p>
            <a:pPr lvl="1" algn="just">
              <a:buFont typeface="Wingdings" pitchFamily="2" charset="2"/>
              <a:buChar char="q"/>
            </a:pPr>
            <a:r>
              <a:rPr lang="el-GR" dirty="0" smtClean="0"/>
              <a:t> Απαγόρευση διακρίσεων </a:t>
            </a:r>
          </a:p>
          <a:p>
            <a:pPr algn="just"/>
            <a:endParaRPr lang="el-GR" dirty="0" smtClean="0"/>
          </a:p>
          <a:p>
            <a:pPr algn="just">
              <a:buFont typeface="Wingdings" pitchFamily="2" charset="2"/>
              <a:buChar char="Ø"/>
            </a:pPr>
            <a:r>
              <a:rPr lang="el-GR" dirty="0" smtClean="0"/>
              <a:t> Η ΕΕ είναι στενά προσηλωμένη στην προάσπιση των συγκεκριμένων δικαιωμάτων, αλλά το ζήτημα είναι κατά πόσο ο ΠΟΕ είναι το κατάλληλο πεδίο προώθησης των εν λόγων επιδιώξεων. </a:t>
            </a:r>
          </a:p>
          <a:p>
            <a:pPr algn="just">
              <a:buFont typeface="Wingdings" pitchFamily="2" charset="2"/>
              <a:buChar char="Ø"/>
            </a:pPr>
            <a:r>
              <a:rPr lang="el-GR" dirty="0" smtClean="0"/>
              <a:t> Οι αναπτυσσόμενες χώρες ισχυρίζονται (όπως και με το περιβάλλον), πως η επίκληση κοινωνικής ρήτρας είναι άλλοθι προστατευτισμού (</a:t>
            </a:r>
            <a:r>
              <a:rPr lang="el-GR" b="1" dirty="0" smtClean="0"/>
              <a:t>σκιώδης προστατευτισμός</a:t>
            </a:r>
            <a:r>
              <a:rPr lang="el-GR" dirty="0" smtClean="0"/>
              <a:t>). </a:t>
            </a:r>
          </a:p>
          <a:p>
            <a:pPr algn="just">
              <a:buFont typeface="Wingdings" pitchFamily="2" charset="2"/>
              <a:buChar char="Ø"/>
            </a:pPr>
            <a:r>
              <a:rPr lang="el-GR" dirty="0" smtClean="0"/>
              <a:t> Στο κείμενο διακήρυξης του Αναπτυξιακού Γύρου της Ντόχα επιβεβαιώθηκε πως το κατάλληλο φόρουμ διευθέτησης των εν λόγω ζητημάτων είναι ο Διεθνής Οργανισμός Εργασίας (</a:t>
            </a:r>
            <a:r>
              <a:rPr lang="en-US" b="1" dirty="0" smtClean="0"/>
              <a:t>ILO</a:t>
            </a:r>
            <a:r>
              <a:rPr lang="en-US" dirty="0" smtClean="0"/>
              <a:t>)</a:t>
            </a:r>
            <a:r>
              <a:rPr lang="el-GR" dirty="0" smtClean="0"/>
              <a:t>  </a:t>
            </a:r>
          </a:p>
          <a:p>
            <a:pPr algn="just"/>
            <a:r>
              <a:rPr lang="el-GR" dirty="0" smtClean="0"/>
              <a:t> </a:t>
            </a:r>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27384"/>
            <a:ext cx="9144000" cy="6832640"/>
          </a:xfrm>
          <a:prstGeom prst="rect">
            <a:avLst/>
          </a:prstGeom>
          <a:noFill/>
        </p:spPr>
        <p:txBody>
          <a:bodyPr wrap="square" rtlCol="0">
            <a:spAutoFit/>
          </a:bodyPr>
          <a:lstStyle/>
          <a:p>
            <a:pPr algn="ctr"/>
            <a:r>
              <a:rPr lang="el-GR" sz="2800" b="1" dirty="0" smtClean="0"/>
              <a:t>Παράδειγμα</a:t>
            </a:r>
            <a:r>
              <a:rPr lang="en-US" sz="2800" b="1" dirty="0" smtClean="0"/>
              <a:t> 1</a:t>
            </a:r>
            <a:r>
              <a:rPr lang="el-GR" sz="2800" b="1" dirty="0" smtClean="0"/>
              <a:t>: Η περίπτωση της Καμπότζης </a:t>
            </a:r>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a:p>
        </p:txBody>
      </p:sp>
      <p:pic>
        <p:nvPicPr>
          <p:cNvPr id="3" name="2 - Εικόνα" descr="15kristof.600.jpg"/>
          <p:cNvPicPr>
            <a:picLocks noChangeAspect="1"/>
          </p:cNvPicPr>
          <p:nvPr/>
        </p:nvPicPr>
        <p:blipFill>
          <a:blip r:embed="rId2" cstate="print"/>
          <a:stretch>
            <a:fillRect/>
          </a:stretch>
        </p:blipFill>
        <p:spPr>
          <a:xfrm>
            <a:off x="1714500" y="476672"/>
            <a:ext cx="5715000" cy="3143250"/>
          </a:xfrm>
          <a:prstGeom prst="rect">
            <a:avLst/>
          </a:prstGeom>
        </p:spPr>
      </p:pic>
      <p:sp>
        <p:nvSpPr>
          <p:cNvPr id="4" name="3 - TextBox"/>
          <p:cNvSpPr txBox="1"/>
          <p:nvPr/>
        </p:nvSpPr>
        <p:spPr>
          <a:xfrm>
            <a:off x="0" y="3789040"/>
            <a:ext cx="9144000" cy="2585323"/>
          </a:xfrm>
          <a:prstGeom prst="rect">
            <a:avLst/>
          </a:prstGeom>
          <a:noFill/>
        </p:spPr>
        <p:txBody>
          <a:bodyPr wrap="square" rtlCol="0">
            <a:spAutoFit/>
          </a:bodyPr>
          <a:lstStyle/>
          <a:p>
            <a:pPr algn="just"/>
            <a:r>
              <a:rPr lang="el-GR" dirty="0" smtClean="0"/>
              <a:t>Στην εικόνα απεικονίζονται δύο ανήλικα παιδιά χωρίς παπούτσια, τα οποία ψάχνουν σε μία αυτοσχέδια χωματερή με έκλυση τοξικών αναθυμιάσεων, για ανακυκλώσιμα υλικά τα οποία πωλούν προς 5 λεπτά το κιλό. Πολλές οικογένειες διαμένουν σε παράγκες εντός των χωματερών αυτών. Ενώ χώρες όπως οι ΗΠΑ και η ΕΕ υποστηρίζουν τον περιορισμό εισαγωγών από εργοστάσια εκμετάλλευσης της εργασίας (</a:t>
            </a:r>
            <a:r>
              <a:rPr lang="en-US" dirty="0" smtClean="0"/>
              <a:t>sweatshops</a:t>
            </a:r>
            <a:r>
              <a:rPr lang="el-GR" dirty="0" smtClean="0"/>
              <a:t>), πολλοί υποστηρίζουν ότι το πρόβλημα σε χώρες όπως η Καμπότζη (μεταξύ των οποίων και οι ίδιοι οι υπήκοοι της φτωχής αυτής χώρας) πως δεν υπάρχουν πολλά τέτοια εργοστάσια. </a:t>
            </a:r>
          </a:p>
          <a:p>
            <a:pPr algn="just"/>
            <a:endParaRPr lang="el-GR" dirty="0" smtClean="0"/>
          </a:p>
          <a:p>
            <a:pPr algn="just"/>
            <a:r>
              <a:rPr lang="el-GR" dirty="0" smtClean="0"/>
              <a:t>Πηγή: </a:t>
            </a:r>
            <a:r>
              <a:rPr lang="en-US" dirty="0" smtClean="0">
                <a:hlinkClick r:id="rId3"/>
              </a:rPr>
              <a:t>http://www.nytimes.com/2009/01/15/opinion/15kristof.html?_r=0</a:t>
            </a:r>
            <a:r>
              <a:rPr lang="el-GR" dirty="0" smtClean="0"/>
              <a:t> </a:t>
            </a:r>
            <a:endParaRPr lang="el-GR" dirty="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55776" y="1157289"/>
            <a:ext cx="4638824" cy="3263597"/>
          </a:xfrm>
          <a:prstGeom prst="rect">
            <a:avLst/>
          </a:prstGeom>
          <a:noFill/>
          <a:ln w="9525">
            <a:noFill/>
            <a:miter lim="800000"/>
            <a:headEnd/>
            <a:tailEnd/>
          </a:ln>
        </p:spPr>
      </p:pic>
      <p:sp>
        <p:nvSpPr>
          <p:cNvPr id="3" name="2 - TextBox"/>
          <p:cNvSpPr txBox="1"/>
          <p:nvPr/>
        </p:nvSpPr>
        <p:spPr>
          <a:xfrm>
            <a:off x="0" y="0"/>
            <a:ext cx="9144000" cy="830997"/>
          </a:xfrm>
          <a:prstGeom prst="rect">
            <a:avLst/>
          </a:prstGeom>
          <a:noFill/>
        </p:spPr>
        <p:txBody>
          <a:bodyPr wrap="square" rtlCol="0">
            <a:spAutoFit/>
          </a:bodyPr>
          <a:lstStyle/>
          <a:p>
            <a:pPr algn="ctr"/>
            <a:r>
              <a:rPr lang="el-GR" sz="2400" b="1" dirty="0" smtClean="0"/>
              <a:t>Παράδειγμα 2: Αναγκαστική απαλλοτρίωση σπιτιών και οικοπέδων από βιομηχανία ζάχαρης στην Καμπότζη</a:t>
            </a:r>
            <a:endParaRPr lang="el-GR" sz="2400" b="1" dirty="0"/>
          </a:p>
        </p:txBody>
      </p:sp>
      <p:sp>
        <p:nvSpPr>
          <p:cNvPr id="5" name="4 - TextBox"/>
          <p:cNvSpPr txBox="1"/>
          <p:nvPr/>
        </p:nvSpPr>
        <p:spPr>
          <a:xfrm>
            <a:off x="0" y="4509120"/>
            <a:ext cx="9144000" cy="2308324"/>
          </a:xfrm>
          <a:prstGeom prst="rect">
            <a:avLst/>
          </a:prstGeom>
          <a:noFill/>
        </p:spPr>
        <p:txBody>
          <a:bodyPr wrap="square" rtlCol="0">
            <a:spAutoFit/>
          </a:bodyPr>
          <a:lstStyle/>
          <a:p>
            <a:r>
              <a:rPr lang="el-GR" sz="1600" dirty="0" smtClean="0"/>
              <a:t>Περίπτωση αναγκαστικής απαλλοτρίωσης σπιτιών και οικοπέδων έναντι πολύ χαμηλού αντιτίμου από βιομηχανία ζάχαρης στην Καμπότζη. Τα θύματα υποστηρίζουν πως όσο οι Ευρωπαίοι συναλλάσσονται με την βιομηχανία ζάχαρης, τόσο θα συνεχίζονται αυτού του τύπου οι πρακτικές. Από την άλλη, η εταιρεία υποστηρίζει ότι λειτουργεί σύμφωνα με το νόμο και δίνει θέσεις εργασίας και αξιοπρεπή μισθό σε εργατικό δυναμικό που μέχρι πρότινος ζούσε κάτω από το όριο της φτώχιας. Το σύνολο σχεδόν των εξαγωγών ζάχαρης της Καμπότζης κατευθύνεται στην ΕΕ υπό την </a:t>
            </a:r>
            <a:r>
              <a:rPr lang="en-US" sz="1600" dirty="0" smtClean="0"/>
              <a:t>Everything But Arms </a:t>
            </a:r>
            <a:r>
              <a:rPr lang="el-GR" sz="1600" dirty="0" smtClean="0"/>
              <a:t>πρωτοβουλία. </a:t>
            </a:r>
            <a:br>
              <a:rPr lang="el-GR" sz="1600" dirty="0" smtClean="0"/>
            </a:br>
            <a:endParaRPr lang="en-US" sz="1600" dirty="0" smtClean="0"/>
          </a:p>
          <a:p>
            <a:r>
              <a:rPr lang="el-GR" sz="1600" i="1" u="sng" dirty="0" smtClean="0"/>
              <a:t>Πηγή</a:t>
            </a:r>
            <a:r>
              <a:rPr lang="el-GR" sz="1600" dirty="0" smtClean="0"/>
              <a:t>: </a:t>
            </a:r>
            <a:r>
              <a:rPr lang="en-US" sz="1600" dirty="0" smtClean="0"/>
              <a:t>New York Times, </a:t>
            </a:r>
            <a:r>
              <a:rPr lang="en-US" sz="1600" dirty="0" smtClean="0">
                <a:hlinkClick r:id="rId3"/>
              </a:rPr>
              <a:t>http://www.nytimes.com/2013/10/01/business/international/in-cambodias-cane-fields.html?pagewanted=all</a:t>
            </a:r>
            <a:r>
              <a:rPr lang="en-US" sz="1600" dirty="0" smtClean="0"/>
              <a:t> </a:t>
            </a:r>
            <a:endParaRPr lang="el-GR" sz="1600" dirty="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461665"/>
          </a:xfrm>
          <a:prstGeom prst="rect">
            <a:avLst/>
          </a:prstGeom>
          <a:noFill/>
        </p:spPr>
        <p:txBody>
          <a:bodyPr wrap="square" rtlCol="0">
            <a:spAutoFit/>
          </a:bodyPr>
          <a:lstStyle/>
          <a:p>
            <a:pPr algn="ctr"/>
            <a:r>
              <a:rPr lang="el-GR" sz="2400" b="1" dirty="0" smtClean="0"/>
              <a:t>Παράδειγμα 3: Εργοστάσια κλωστοϋφαντουργίας στο Μπαγκλαντές</a:t>
            </a:r>
            <a:endParaRPr lang="el-GR" sz="2400" b="1" dirty="0"/>
          </a:p>
        </p:txBody>
      </p:sp>
      <p:pic>
        <p:nvPicPr>
          <p:cNvPr id="2050" name="Picture 2"/>
          <p:cNvPicPr>
            <a:picLocks noChangeAspect="1" noChangeArrowheads="1"/>
          </p:cNvPicPr>
          <p:nvPr/>
        </p:nvPicPr>
        <p:blipFill>
          <a:blip r:embed="rId2" cstate="print"/>
          <a:srcRect/>
          <a:stretch>
            <a:fillRect/>
          </a:stretch>
        </p:blipFill>
        <p:spPr bwMode="auto">
          <a:xfrm>
            <a:off x="1" y="548680"/>
            <a:ext cx="4283967" cy="3384375"/>
          </a:xfrm>
          <a:prstGeom prst="rect">
            <a:avLst/>
          </a:prstGeom>
          <a:noFill/>
          <a:ln w="9525">
            <a:noFill/>
            <a:miter lim="800000"/>
            <a:headEnd/>
            <a:tailEnd/>
          </a:ln>
        </p:spPr>
      </p:pic>
      <p:sp>
        <p:nvSpPr>
          <p:cNvPr id="4" name="3 - TextBox"/>
          <p:cNvSpPr txBox="1"/>
          <p:nvPr/>
        </p:nvSpPr>
        <p:spPr>
          <a:xfrm>
            <a:off x="0" y="4077072"/>
            <a:ext cx="9144000" cy="2554545"/>
          </a:xfrm>
          <a:prstGeom prst="rect">
            <a:avLst/>
          </a:prstGeom>
          <a:noFill/>
        </p:spPr>
        <p:txBody>
          <a:bodyPr wrap="square" rtlCol="0">
            <a:spAutoFit/>
          </a:bodyPr>
          <a:lstStyle/>
          <a:p>
            <a:r>
              <a:rPr lang="el-GR" sz="1600" dirty="0" smtClean="0"/>
              <a:t>Εργοστάσιο κλωστοϋφαντουργίας σε προάστιο της Ντάκα. Ένα παρόμοιο κτίριο κατέρρευσε στις 24 Απριλίου του 2013 σκοτώνοντας περισσότερους από 1100 εργαζόμενους. Την επομένη της τραγωδίας οι εταιρείες</a:t>
            </a:r>
            <a:r>
              <a:rPr lang="en-US" sz="1600" dirty="0" smtClean="0"/>
              <a:t> Primark </a:t>
            </a:r>
            <a:r>
              <a:rPr lang="el-GR" sz="1600" dirty="0" smtClean="0"/>
              <a:t>και</a:t>
            </a:r>
            <a:r>
              <a:rPr lang="en-US" sz="1600" dirty="0" smtClean="0"/>
              <a:t> H&amp;M</a:t>
            </a:r>
            <a:r>
              <a:rPr lang="el-GR" sz="1600" dirty="0" smtClean="0"/>
              <a:t> έθεσαν σε λειτουργία μία νομικώς δεσμευτική διαδικασία ελέγχου τήρησης προδιαγραφών πυρασφάλεια και ασφάλειας κτιρίων. Η αποτυχία πλήρωσης των κριτηρίων οδηγεί σε κλείσιμο των εργοστασίων με απόφαση των εταιρειών. Υπάρχουν όμως άλλες εταιρείες που υιοθετούν μία άλλη πιο χαλαρή συμφωνία (</a:t>
            </a:r>
            <a:r>
              <a:rPr lang="en-US" sz="1600" u="sng" dirty="0" smtClean="0">
                <a:hlinkClick r:id="rId3"/>
              </a:rPr>
              <a:t>Alliance for Bangladesh Worker Safety</a:t>
            </a:r>
            <a:r>
              <a:rPr lang="el-GR" sz="1600" u="sng" dirty="0" smtClean="0"/>
              <a:t>)</a:t>
            </a:r>
            <a:r>
              <a:rPr lang="el-GR" sz="1600" dirty="0" smtClean="0"/>
              <a:t> κατά την οποία το καθήκον του ελέγχουν φέρουν τρίτες υπηρεσίες με ελαστικότερες προδιαγραφές και χωρίς διορίες συμμόρφωσης. Επίσης, ζήτημα προς διαφωνία αποτελεί και ο βαθμός εμπλοκής των εργατικών ενώσεων. </a:t>
            </a:r>
          </a:p>
          <a:p>
            <a:endParaRPr lang="el-GR" sz="1600" dirty="0" smtClean="0"/>
          </a:p>
          <a:p>
            <a:r>
              <a:rPr lang="el-GR" sz="1600" dirty="0" smtClean="0"/>
              <a:t>Πηγή: </a:t>
            </a:r>
            <a:r>
              <a:rPr lang="en-US" sz="1600" dirty="0" smtClean="0"/>
              <a:t>Al </a:t>
            </a:r>
            <a:r>
              <a:rPr lang="en-US" sz="1600" dirty="0" err="1" smtClean="0"/>
              <a:t>Jazeera</a:t>
            </a:r>
            <a:r>
              <a:rPr lang="en-US" sz="1600" dirty="0" smtClean="0"/>
              <a:t>, </a:t>
            </a:r>
            <a:r>
              <a:rPr lang="en-US" sz="1600" dirty="0" smtClean="0">
                <a:hlinkClick r:id="rId4"/>
              </a:rPr>
              <a:t>http://projects.aljazeera.com/2015/08/rana-plaza/</a:t>
            </a:r>
            <a:r>
              <a:rPr lang="el-GR" sz="1600" dirty="0" smtClean="0"/>
              <a:t> </a:t>
            </a:r>
            <a:endParaRPr lang="el-GR" sz="1600" dirty="0"/>
          </a:p>
        </p:txBody>
      </p:sp>
      <p:pic>
        <p:nvPicPr>
          <p:cNvPr id="2051" name="Picture 3"/>
          <p:cNvPicPr>
            <a:picLocks noChangeAspect="1" noChangeArrowheads="1"/>
          </p:cNvPicPr>
          <p:nvPr/>
        </p:nvPicPr>
        <p:blipFill>
          <a:blip r:embed="rId5" cstate="print"/>
          <a:srcRect/>
          <a:stretch>
            <a:fillRect/>
          </a:stretch>
        </p:blipFill>
        <p:spPr bwMode="auto">
          <a:xfrm>
            <a:off x="4277258" y="548680"/>
            <a:ext cx="4866742" cy="338437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11049179"/>
          </a:xfrm>
          <a:prstGeom prst="rect">
            <a:avLst/>
          </a:prstGeom>
          <a:noFill/>
        </p:spPr>
        <p:txBody>
          <a:bodyPr wrap="square" rtlCol="0">
            <a:spAutoFit/>
          </a:bodyPr>
          <a:lstStyle/>
          <a:p>
            <a:pPr algn="ctr"/>
            <a:r>
              <a:rPr lang="el-GR" sz="2800" b="1" dirty="0" smtClean="0"/>
              <a:t>Μέσα άμυνας εμπορικής πολιτικής </a:t>
            </a:r>
          </a:p>
          <a:p>
            <a:pPr algn="ctr"/>
            <a:endParaRPr lang="en-US" u="sng" dirty="0" smtClean="0"/>
          </a:p>
          <a:p>
            <a:pPr algn="ctr"/>
            <a:r>
              <a:rPr lang="el-GR" u="sng" dirty="0" smtClean="0"/>
              <a:t> Μέτρα κατά του </a:t>
            </a:r>
            <a:r>
              <a:rPr lang="en-US" u="sng" dirty="0" smtClean="0"/>
              <a:t>Dumping</a:t>
            </a:r>
            <a:endParaRPr lang="el-GR" u="sng" dirty="0" smtClean="0"/>
          </a:p>
          <a:p>
            <a:pPr algn="just">
              <a:buFont typeface="Wingdings" pitchFamily="2" charset="2"/>
              <a:buChar char="Ø"/>
            </a:pPr>
            <a:r>
              <a:rPr lang="en-US" u="sng" dirty="0" smtClean="0"/>
              <a:t> </a:t>
            </a:r>
            <a:r>
              <a:rPr lang="el-GR" u="sng" dirty="0" smtClean="0"/>
              <a:t>Τι είναι το </a:t>
            </a:r>
            <a:r>
              <a:rPr lang="en-US" u="sng" dirty="0" smtClean="0"/>
              <a:t>dumping</a:t>
            </a:r>
            <a:r>
              <a:rPr lang="en-US" dirty="0" smtClean="0"/>
              <a:t>:</a:t>
            </a:r>
            <a:r>
              <a:rPr lang="el-GR" dirty="0" smtClean="0"/>
              <a:t> Το </a:t>
            </a:r>
            <a:r>
              <a:rPr lang="en-US" dirty="0" smtClean="0"/>
              <a:t>dumping</a:t>
            </a:r>
            <a:r>
              <a:rPr lang="el-GR" dirty="0" smtClean="0"/>
              <a:t> είναι μία αθέμιτη εμπορική πρακτική κατά την οποία μία εταιρεία εξάγει ένα προϊόν σε τιμή χαμηλότερη από την εγχώρια τιμή. Σκοπός της πρακτικής είναι η απόκτηση (ή αύξηση) του μεριδίου αγοράς σε ξένες αγορές.  </a:t>
            </a:r>
          </a:p>
          <a:p>
            <a:pPr algn="just">
              <a:buFont typeface="Wingdings" pitchFamily="2" charset="2"/>
              <a:buChar char="Ø"/>
            </a:pPr>
            <a:r>
              <a:rPr lang="el-GR" dirty="0" smtClean="0"/>
              <a:t> Η ΕΕ καταφεύγει πολύ συχνά σε μέτρα κατά του </a:t>
            </a:r>
            <a:r>
              <a:rPr lang="en-US" dirty="0" smtClean="0"/>
              <a:t>dumping</a:t>
            </a:r>
            <a:r>
              <a:rPr lang="el-GR" dirty="0" smtClean="0"/>
              <a:t> τα οποία συνίστανται σε επιβολή αντισταθμιστικών δασμών, ώστε να ανεβάσουν την τιμή του προϊόντος στην εγχώρια τιμή του. </a:t>
            </a:r>
          </a:p>
          <a:p>
            <a:pPr algn="just">
              <a:buFont typeface="Wingdings" pitchFamily="2" charset="2"/>
              <a:buChar char="Ø"/>
            </a:pPr>
            <a:r>
              <a:rPr lang="el-GR" dirty="0" smtClean="0"/>
              <a:t> Για να θεμελιωθεί η κατηγορία κατά του </a:t>
            </a:r>
            <a:r>
              <a:rPr lang="en-US" dirty="0" smtClean="0"/>
              <a:t>dumping</a:t>
            </a:r>
            <a:r>
              <a:rPr lang="el-GR" dirty="0" smtClean="0"/>
              <a:t> και να θεσπιστεί ο αντισταθμιστικός δασμός, θα πρέπει να συντρέχουν δύο προϋποθέσεις: </a:t>
            </a:r>
          </a:p>
          <a:p>
            <a:pPr lvl="2" algn="just">
              <a:buFont typeface="Wingdings" pitchFamily="2" charset="2"/>
              <a:buChar char="q"/>
            </a:pPr>
            <a:r>
              <a:rPr lang="el-GR" dirty="0" smtClean="0"/>
              <a:t> Το προς την ΕΕ εξαγόμενο προϊόν να πωλείται σε τιμή χαμηλότερη της εγχώριας τιμής </a:t>
            </a:r>
          </a:p>
          <a:p>
            <a:pPr lvl="2" algn="just">
              <a:buFont typeface="Wingdings" pitchFamily="2" charset="2"/>
              <a:buChar char="q"/>
            </a:pPr>
            <a:r>
              <a:rPr lang="el-GR" dirty="0" smtClean="0"/>
              <a:t> Οι Ευρωπαίοι παραγωγοί να υφίστανται ζημιά από την εν λόγω πρακτική. </a:t>
            </a:r>
          </a:p>
          <a:p>
            <a:pPr algn="just"/>
            <a:endParaRPr lang="el-GR" dirty="0" smtClean="0"/>
          </a:p>
          <a:p>
            <a:pPr algn="ctr"/>
            <a:r>
              <a:rPr lang="el-GR" u="sng" dirty="0" smtClean="0"/>
              <a:t>Μέτρα έναντι επιδοτήσεων </a:t>
            </a:r>
          </a:p>
          <a:p>
            <a:pPr algn="just">
              <a:buFont typeface="Wingdings" pitchFamily="2" charset="2"/>
              <a:buChar char="Ø"/>
            </a:pPr>
            <a:r>
              <a:rPr lang="el-GR" dirty="0" smtClean="0"/>
              <a:t> Ως επιδότηση ορίζεται η παροχή οικονομικής συνδρομής από την κυβέρνηση και η οποία παρέχει όφελος/πλεονέκτημα προς την δικαιούχο επιχείρηση. </a:t>
            </a:r>
          </a:p>
          <a:p>
            <a:pPr algn="just">
              <a:buFont typeface="Wingdings" pitchFamily="2" charset="2"/>
              <a:buChar char="Ø"/>
            </a:pPr>
            <a:r>
              <a:rPr lang="el-GR" dirty="0" smtClean="0"/>
              <a:t> Η ΕΕ δύναται να επιβάλει αντισταθμιστικούς δασμούς προκειμένου να εξουδετερώσει το εν λόγω όφελος. </a:t>
            </a:r>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Έλλειψη"/>
          <p:cNvSpPr/>
          <p:nvPr/>
        </p:nvSpPr>
        <p:spPr>
          <a:xfrm>
            <a:off x="0" y="1808820"/>
            <a:ext cx="2771800" cy="2160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Χώρα με σχετική αφθονία του παραγωγικού συντελεστή κεφάλαιο (π.χ. Γερμανία)</a:t>
            </a:r>
            <a:endParaRPr lang="el-GR" dirty="0"/>
          </a:p>
        </p:txBody>
      </p:sp>
      <p:sp>
        <p:nvSpPr>
          <p:cNvPr id="3" name="2 - Έλλειψη"/>
          <p:cNvSpPr/>
          <p:nvPr/>
        </p:nvSpPr>
        <p:spPr>
          <a:xfrm>
            <a:off x="6516216" y="1808820"/>
            <a:ext cx="2664296" cy="2160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Χώρα με σχετική αφθονία του παραγωγικού συντελεστή εργασία (π.χ. Μπαγκλαντές)</a:t>
            </a:r>
            <a:endParaRPr lang="el-GR" dirty="0"/>
          </a:p>
        </p:txBody>
      </p:sp>
      <p:sp>
        <p:nvSpPr>
          <p:cNvPr id="8" name="7 - Δεξιό βέλος"/>
          <p:cNvSpPr/>
          <p:nvPr/>
        </p:nvSpPr>
        <p:spPr>
          <a:xfrm>
            <a:off x="2785868" y="2132856"/>
            <a:ext cx="3744416"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Εξαγωγή προϊόντων εντάσεως κεφαλαίου</a:t>
            </a:r>
            <a:endParaRPr lang="el-GR" sz="1600" dirty="0"/>
          </a:p>
        </p:txBody>
      </p:sp>
      <p:sp>
        <p:nvSpPr>
          <p:cNvPr id="9" name="8 - Αριστερό βέλος"/>
          <p:cNvSpPr/>
          <p:nvPr/>
        </p:nvSpPr>
        <p:spPr>
          <a:xfrm>
            <a:off x="2715528" y="2826468"/>
            <a:ext cx="3788288" cy="8640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t>Εξαγωγή προϊόντων εντάσεως εργασίας</a:t>
            </a:r>
            <a:endParaRPr lang="el-GR" sz="1600" dirty="0"/>
          </a:p>
        </p:txBody>
      </p:sp>
      <p:sp>
        <p:nvSpPr>
          <p:cNvPr id="10" name="9 - TextBox"/>
          <p:cNvSpPr txBox="1"/>
          <p:nvPr/>
        </p:nvSpPr>
        <p:spPr>
          <a:xfrm>
            <a:off x="0" y="0"/>
            <a:ext cx="9144000" cy="523220"/>
          </a:xfrm>
          <a:prstGeom prst="rect">
            <a:avLst/>
          </a:prstGeom>
          <a:noFill/>
        </p:spPr>
        <p:txBody>
          <a:bodyPr wrap="square" rtlCol="0">
            <a:spAutoFit/>
          </a:bodyPr>
          <a:lstStyle/>
          <a:p>
            <a:pPr algn="ctr"/>
            <a:r>
              <a:rPr lang="el-GR" sz="2800" b="1" dirty="0" smtClean="0"/>
              <a:t>Παράδειγμα Διακλαδικού Εμπορίου</a:t>
            </a:r>
            <a:endParaRPr lang="el-GR" sz="2800" b="1"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0" y="0"/>
            <a:ext cx="9144000" cy="9664184"/>
          </a:xfrm>
          <a:prstGeom prst="rect">
            <a:avLst/>
          </a:prstGeom>
          <a:noFill/>
        </p:spPr>
        <p:txBody>
          <a:bodyPr wrap="square" rtlCol="0">
            <a:spAutoFit/>
          </a:bodyPr>
          <a:lstStyle/>
          <a:p>
            <a:pPr algn="ctr"/>
            <a:r>
              <a:rPr lang="el-GR" sz="2800" b="1" dirty="0" smtClean="0"/>
              <a:t>Περιφερειακές εμπορικές συμφωνίες </a:t>
            </a:r>
          </a:p>
          <a:p>
            <a:pPr algn="just">
              <a:buFont typeface="Wingdings" pitchFamily="2" charset="2"/>
              <a:buChar char="Ø"/>
            </a:pPr>
            <a:r>
              <a:rPr lang="el-GR" dirty="0" smtClean="0"/>
              <a:t> Η ΕΕ έχει αναπτύξει ένα πολύ πυκνό δίκτυο από εμπορικές προτιμησιακές συμφωνίες οι οποίες συνήθως παίρνουν τη μορφή Ζωνών Ελεύθερων Συναλλαγών. </a:t>
            </a:r>
          </a:p>
          <a:p>
            <a:pPr algn="just">
              <a:buFont typeface="Wingdings" pitchFamily="2" charset="2"/>
              <a:buChar char="Ø"/>
            </a:pPr>
            <a:r>
              <a:rPr lang="el-GR" dirty="0" smtClean="0"/>
              <a:t> Το κρίσιμο ζήτημα αφορά στο κατά πόσο αυτές οι συμφωνίες </a:t>
            </a:r>
            <a:r>
              <a:rPr lang="el-GR" b="1" dirty="0" smtClean="0"/>
              <a:t>υπονομεύουν</a:t>
            </a:r>
            <a:r>
              <a:rPr lang="el-GR" dirty="0" smtClean="0"/>
              <a:t> </a:t>
            </a:r>
            <a:r>
              <a:rPr lang="el-GR" b="1" dirty="0" smtClean="0"/>
              <a:t>ή προάγουν </a:t>
            </a:r>
            <a:r>
              <a:rPr lang="el-GR" dirty="0" smtClean="0"/>
              <a:t>το πολυμερές εμπορικό σύστημα το οποίο αποτελεί και την βέλτιστη επιλογή εμπορικής απελευθέρωσης. </a:t>
            </a:r>
          </a:p>
          <a:p>
            <a:pPr algn="just"/>
            <a:endParaRPr lang="el-GR" dirty="0" smtClean="0"/>
          </a:p>
          <a:p>
            <a:pPr algn="ctr"/>
            <a:r>
              <a:rPr lang="el-GR" u="sng" dirty="0" smtClean="0"/>
              <a:t>Επιχειρήματα κατά των περιφερειακών εμπορικών συμφωνιών </a:t>
            </a:r>
          </a:p>
          <a:p>
            <a:pPr algn="just">
              <a:buFont typeface="Wingdings" pitchFamily="2" charset="2"/>
              <a:buChar char="Ø"/>
            </a:pPr>
            <a:r>
              <a:rPr lang="el-GR" dirty="0" smtClean="0"/>
              <a:t> Παραβίαση της αρχής του </a:t>
            </a:r>
            <a:r>
              <a:rPr lang="el-GR" i="1" dirty="0" smtClean="0"/>
              <a:t>πλέον ευνοούμενου κράτους </a:t>
            </a:r>
          </a:p>
          <a:p>
            <a:pPr algn="just">
              <a:buFont typeface="Wingdings" pitchFamily="2" charset="2"/>
              <a:buChar char="Ø"/>
            </a:pPr>
            <a:r>
              <a:rPr lang="el-GR" i="1" dirty="0" smtClean="0"/>
              <a:t> </a:t>
            </a:r>
            <a:r>
              <a:rPr lang="el-GR" dirty="0" smtClean="0"/>
              <a:t>Εκτροπή εμπορίου </a:t>
            </a:r>
          </a:p>
          <a:p>
            <a:pPr algn="just">
              <a:buFont typeface="Wingdings" pitchFamily="2" charset="2"/>
              <a:buChar char="Ø"/>
            </a:pPr>
            <a:r>
              <a:rPr lang="el-GR" dirty="0" smtClean="0"/>
              <a:t> Αδιαφάνεια και σύγκρουση των διατάξεων με τις διατάξεις του ΠΟΕ </a:t>
            </a:r>
          </a:p>
          <a:p>
            <a:pPr algn="just">
              <a:buFont typeface="Wingdings" pitchFamily="2" charset="2"/>
              <a:buChar char="Ø"/>
            </a:pPr>
            <a:r>
              <a:rPr lang="el-GR" dirty="0" smtClean="0"/>
              <a:t> Αύξηση διοικητικού κόστους και κόστους συναλλαγών. </a:t>
            </a:r>
          </a:p>
          <a:p>
            <a:pPr algn="just"/>
            <a:endParaRPr lang="el-GR" dirty="0" smtClean="0"/>
          </a:p>
          <a:p>
            <a:pPr algn="ctr"/>
            <a:r>
              <a:rPr lang="el-GR" u="sng" dirty="0" smtClean="0"/>
              <a:t> Επιχειρήματα υπέρ των προτιμησιακών εμπορικών συμφωνιών </a:t>
            </a:r>
          </a:p>
          <a:p>
            <a:pPr algn="just">
              <a:buFont typeface="Wingdings" pitchFamily="2" charset="2"/>
              <a:buChar char="Ø"/>
            </a:pPr>
            <a:r>
              <a:rPr lang="el-GR" u="sng" dirty="0" smtClean="0"/>
              <a:t> </a:t>
            </a:r>
            <a:r>
              <a:rPr lang="el-GR" dirty="0" smtClean="0"/>
              <a:t>Εδραίωση και διάδοση της κουλτούρας απελευθέρωσης του εμπορίου </a:t>
            </a:r>
          </a:p>
          <a:p>
            <a:pPr algn="just">
              <a:buFont typeface="Wingdings" pitchFamily="2" charset="2"/>
              <a:buChar char="Ø"/>
            </a:pPr>
            <a:r>
              <a:rPr lang="el-GR" dirty="0" smtClean="0"/>
              <a:t> Πιθανή μείωση του αριθμού των κρατών που συμμετέχουν στις πολυμερείς εμπορικές διαπραγματεύσεις </a:t>
            </a:r>
          </a:p>
          <a:p>
            <a:pPr algn="just">
              <a:buFont typeface="Wingdings" pitchFamily="2" charset="2"/>
              <a:buChar char="Ø"/>
            </a:pPr>
            <a:r>
              <a:rPr lang="el-GR" dirty="0" smtClean="0"/>
              <a:t> Προνομιακή μεταχείριση των ΛΑΧ. Η ενσωμάτωση των περιφερειακών εμπορικών συμφωνιών στον ΠΟΕ προκαλεί διάβρωση του προτιμησιακού καθεστώτος που οι ΛΑΧ απολαμβάνουν από την ΕΕ </a:t>
            </a:r>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369332"/>
          </a:xfrm>
          <a:prstGeom prst="rect">
            <a:avLst/>
          </a:prstGeom>
          <a:noFill/>
        </p:spPr>
        <p:txBody>
          <a:bodyPr wrap="square" rtlCol="0">
            <a:spAutoFit/>
          </a:bodyPr>
          <a:lstStyle/>
          <a:p>
            <a:pPr algn="ctr"/>
            <a:r>
              <a:rPr lang="el-GR" b="1" dirty="0" smtClean="0"/>
              <a:t>Γράφημα 7. Παγκόσμιος Χάρτης με τις περιφερειακές εμπορικές συμφωνίες της ΕΕ</a:t>
            </a:r>
            <a:endParaRPr lang="el-GR" b="1" dirty="0"/>
          </a:p>
        </p:txBody>
      </p:sp>
      <p:pic>
        <p:nvPicPr>
          <p:cNvPr id="3" name="2 - Εικόνα" descr="tradoc_149622.jpg (3800×3000)"/>
          <p:cNvPicPr/>
          <p:nvPr/>
        </p:nvPicPr>
        <p:blipFill>
          <a:blip r:embed="rId2" cstate="print"/>
          <a:srcRect/>
          <a:stretch>
            <a:fillRect/>
          </a:stretch>
        </p:blipFill>
        <p:spPr bwMode="auto">
          <a:xfrm>
            <a:off x="0" y="315868"/>
            <a:ext cx="9144000" cy="654213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9879628"/>
          </a:xfrm>
          <a:prstGeom prst="rect">
            <a:avLst/>
          </a:prstGeom>
          <a:noFill/>
        </p:spPr>
        <p:txBody>
          <a:bodyPr wrap="square" rtlCol="0">
            <a:spAutoFit/>
          </a:bodyPr>
          <a:lstStyle/>
          <a:p>
            <a:pPr algn="ctr"/>
            <a:r>
              <a:rPr lang="el-GR" sz="2000" b="1" dirty="0" smtClean="0"/>
              <a:t>Η</a:t>
            </a:r>
            <a:r>
              <a:rPr lang="en-US" sz="2000" b="1" dirty="0" smtClean="0"/>
              <a:t> ACTA (Anti- Counterfeiting Trade Agreement)</a:t>
            </a:r>
            <a:r>
              <a:rPr lang="el-GR" sz="2000" b="1" dirty="0" smtClean="0"/>
              <a:t> και η Διατλαντική Συνεργασία για το Εμπόριο και τις Επενδύσεις (</a:t>
            </a:r>
            <a:r>
              <a:rPr lang="en-US" sz="2000" b="1" dirty="0" smtClean="0"/>
              <a:t>TTIP – Transatlantic Trade and Investment Partnership) </a:t>
            </a:r>
            <a:r>
              <a:rPr lang="el-GR" sz="2000" b="1" dirty="0" smtClean="0"/>
              <a:t>και ο ρόλος του Ευρωπαϊκού Κοινοβουλίου</a:t>
            </a:r>
            <a:r>
              <a:rPr lang="en-US" dirty="0" smtClean="0"/>
              <a:t>  </a:t>
            </a:r>
            <a:endParaRPr lang="el-GR" dirty="0" smtClean="0"/>
          </a:p>
          <a:p>
            <a:pPr algn="just"/>
            <a:endParaRPr lang="el-GR" dirty="0" smtClean="0"/>
          </a:p>
          <a:p>
            <a:pPr algn="ctr"/>
            <a:r>
              <a:rPr lang="en-US" u="sng" dirty="0" smtClean="0"/>
              <a:t>ACTA</a:t>
            </a:r>
            <a:endParaRPr lang="el-GR" u="sng" dirty="0" smtClean="0"/>
          </a:p>
          <a:p>
            <a:pPr algn="just">
              <a:buFont typeface="Wingdings" pitchFamily="2" charset="2"/>
              <a:buChar char="Ø"/>
            </a:pPr>
            <a:r>
              <a:rPr lang="en-US" dirty="0" smtClean="0"/>
              <a:t> </a:t>
            </a:r>
            <a:r>
              <a:rPr lang="el-GR" dirty="0" smtClean="0"/>
              <a:t>Πρόκειται για διεθνή συμφωνία που αποσκοπεί στη συνεργασία των συμμετεχουσών χωρών για την καταπολέμηση των παραβιάσεων πνευματικής ιδιοκτησίας. Η ΕΕ είχε συμφέρον να προωθήσει τη συμφωνία στο πλαίσιο προάσπισης των δικαιωμάτων των εξαγωγέων της. </a:t>
            </a:r>
          </a:p>
          <a:p>
            <a:pPr algn="just">
              <a:buFont typeface="Wingdings" pitchFamily="2" charset="2"/>
              <a:buChar char="Ø"/>
            </a:pPr>
            <a:r>
              <a:rPr lang="el-GR" dirty="0" smtClean="0"/>
              <a:t> Πρόκειται για παραβιάσεις πνευματικής ιδιοκτησίας, εμπορικών σημάτων, ευρεσιτεχνιών και γεωγραφικών ενδείξεων. </a:t>
            </a:r>
          </a:p>
          <a:p>
            <a:pPr algn="just">
              <a:buFont typeface="Wingdings" pitchFamily="2" charset="2"/>
              <a:buChar char="Ø"/>
            </a:pPr>
            <a:r>
              <a:rPr lang="el-GR" dirty="0" smtClean="0"/>
              <a:t> Η προστασία τους συνεπάγεται (σύμφωνα με την ΕΕ και το Συμβούλιο) διαφύλαξη θέσεων εργασίας στην ΕΕ </a:t>
            </a:r>
          </a:p>
          <a:p>
            <a:pPr algn="just">
              <a:buFont typeface="Wingdings" pitchFamily="2" charset="2"/>
              <a:buChar char="Ø"/>
            </a:pPr>
            <a:r>
              <a:rPr lang="el-GR" dirty="0" smtClean="0"/>
              <a:t> Στις 4 Ιουλίου του 2012, το Ευρωπαϊκό Κοινοβούλιο καταψήφισε τη συμφωνία επικαλούμενο ζήτημα παραβίασης της ελεύθερης χρήσης του διαδικτύου, της ελευθερίας της έκφρασης και της προστασίας των προσωπικών δεδομένων. </a:t>
            </a:r>
          </a:p>
          <a:p>
            <a:pPr algn="just">
              <a:buFont typeface="Wingdings" pitchFamily="2" charset="2"/>
              <a:buChar char="Ø"/>
            </a:pPr>
            <a:r>
              <a:rPr lang="el-GR" dirty="0" smtClean="0"/>
              <a:t> Η ενίσχυση του ρόλου του Ευρωπαϊκού Κοινοβουλίου ενισχύει τη δημοκρατική νομιμοποίηση των εμπορικών διαπραγματεύσεων από πλευράς Ευρωπαϊκής Επιτροπής και μειώνει το δημοκρατικό έλλειμμα. </a:t>
            </a:r>
          </a:p>
          <a:p>
            <a:pPr algn="just">
              <a:buFont typeface="Wingdings" pitchFamily="2" charset="2"/>
              <a:buChar char="Ø"/>
            </a:pPr>
            <a:r>
              <a:rPr lang="el-GR" dirty="0" smtClean="0"/>
              <a:t> Για την απόρριψη της συμφωνίας, η Επιτροπή προσέφυγε στο ΔΕΚ. </a:t>
            </a:r>
          </a:p>
          <a:p>
            <a:pPr algn="just">
              <a:buFont typeface="Wingdings" pitchFamily="2" charset="2"/>
              <a:buChar char="Ø"/>
            </a:pPr>
            <a:r>
              <a:rPr lang="el-GR" dirty="0" smtClean="0"/>
              <a:t> Ευελιξία-αποτελεσματικότητα-εξυπηρέτηση εμπορικών/οικονομικών συμφερόντων και λογοδοσία-δημοκρατικός έλεγχος: οι 2 όψεις του ίδιου νομίσματος. </a:t>
            </a:r>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206 - Ισοσκελές τρίγωνο"/>
          <p:cNvSpPr/>
          <p:nvPr/>
        </p:nvSpPr>
        <p:spPr>
          <a:xfrm>
            <a:off x="1187624" y="0"/>
            <a:ext cx="6840760" cy="1844824"/>
          </a:xfrm>
          <a:prstGeom prst="triangl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t>Διατλαντική Εταιρική Σχέση Εμπορίου και Επενδύσεων (</a:t>
            </a:r>
            <a:r>
              <a:rPr lang="en-US" sz="2000" b="1" dirty="0" smtClean="0"/>
              <a:t>TTIP)</a:t>
            </a:r>
            <a:endParaRPr lang="el-GR" sz="2000" dirty="0"/>
          </a:p>
        </p:txBody>
      </p:sp>
      <p:sp>
        <p:nvSpPr>
          <p:cNvPr id="209" name="208 - Ορθογώνιο"/>
          <p:cNvSpPr/>
          <p:nvPr/>
        </p:nvSpPr>
        <p:spPr>
          <a:xfrm>
            <a:off x="1187624" y="1844824"/>
            <a:ext cx="1728192" cy="345638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itchFamily="18" charset="0"/>
                <a:cs typeface="Times New Roman" pitchFamily="18" charset="0"/>
              </a:rPr>
              <a:t>I. </a:t>
            </a:r>
            <a:r>
              <a:rPr lang="el-GR" b="1" dirty="0" smtClean="0"/>
              <a:t>Καλύτερη πρόσβαση στην αγορά των ΗΠΑ</a:t>
            </a:r>
            <a:endParaRPr lang="el-GR" b="1" dirty="0"/>
          </a:p>
        </p:txBody>
      </p:sp>
      <p:sp>
        <p:nvSpPr>
          <p:cNvPr id="210" name="209 - Ορθογώνιο"/>
          <p:cNvSpPr/>
          <p:nvPr/>
        </p:nvSpPr>
        <p:spPr>
          <a:xfrm>
            <a:off x="3851920" y="1844824"/>
            <a:ext cx="1728192" cy="345638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itchFamily="18" charset="0"/>
                <a:cs typeface="Times New Roman" pitchFamily="18" charset="0"/>
              </a:rPr>
              <a:t>II. </a:t>
            </a:r>
            <a:r>
              <a:rPr lang="el-GR" b="1" dirty="0" smtClean="0"/>
              <a:t>Συνεργασία επί του ρυθμιστικού πλαισίου</a:t>
            </a:r>
            <a:endParaRPr lang="el-GR" b="1" dirty="0"/>
          </a:p>
        </p:txBody>
      </p:sp>
      <p:sp>
        <p:nvSpPr>
          <p:cNvPr id="211" name="210 - Ορθογώνιο"/>
          <p:cNvSpPr/>
          <p:nvPr/>
        </p:nvSpPr>
        <p:spPr>
          <a:xfrm>
            <a:off x="6300192" y="1844824"/>
            <a:ext cx="1728192" cy="3456384"/>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itchFamily="18" charset="0"/>
                <a:cs typeface="Times New Roman" pitchFamily="18" charset="0"/>
              </a:rPr>
              <a:t>II. </a:t>
            </a:r>
            <a:r>
              <a:rPr lang="el-GR" b="1" dirty="0" smtClean="0"/>
              <a:t>Νέοι κανόνες</a:t>
            </a:r>
            <a:endParaRPr lang="el-GR" b="1" dirty="0"/>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0" y="0"/>
            <a:ext cx="9144000" cy="11757065"/>
          </a:xfrm>
          <a:prstGeom prst="rect">
            <a:avLst/>
          </a:prstGeom>
          <a:noFill/>
        </p:spPr>
        <p:txBody>
          <a:bodyPr wrap="square" rtlCol="0">
            <a:spAutoFit/>
          </a:bodyPr>
          <a:lstStyle/>
          <a:p>
            <a:pPr algn="ctr"/>
            <a:r>
              <a:rPr lang="el-GR" sz="2000" b="1" u="sng" dirty="0" smtClean="0"/>
              <a:t>Διατλαντική Εταιρική Σχέση Εμπορίου και Επενδύσεων (</a:t>
            </a:r>
            <a:r>
              <a:rPr lang="en-US" sz="2000" b="1" u="sng" dirty="0" smtClean="0"/>
              <a:t>TTIP)</a:t>
            </a:r>
          </a:p>
          <a:p>
            <a:pPr algn="just"/>
            <a:endParaRPr lang="en-US" dirty="0" smtClean="0"/>
          </a:p>
          <a:p>
            <a:pPr algn="just">
              <a:buFont typeface="Wingdings" pitchFamily="2" charset="2"/>
              <a:buChar char="Ø"/>
            </a:pPr>
            <a:r>
              <a:rPr lang="en-US" dirty="0" smtClean="0"/>
              <a:t> </a:t>
            </a:r>
            <a:r>
              <a:rPr lang="el-GR" dirty="0" smtClean="0"/>
              <a:t>Αφορά σε συμφωνία για δημιουργία Ζώνης Ελεύθερων Συναλλαγών μεταξύ ΗΠΑ-ΕΕ. Σκοπός η αύξηση των ρυθμών μεγέθυνσης και η δημιουργία θέσεων εργασίας, μέσω άρσης των εμπορικών φραγμών και τόνωσης των επενδύσεων. </a:t>
            </a:r>
          </a:p>
          <a:p>
            <a:pPr algn="just">
              <a:buFont typeface="Wingdings" pitchFamily="2" charset="2"/>
              <a:buChar char="Ø"/>
            </a:pPr>
            <a:r>
              <a:rPr lang="el-GR" dirty="0" smtClean="0"/>
              <a:t> Η συμφωνία έχε τρία στοιχεία: </a:t>
            </a:r>
          </a:p>
          <a:p>
            <a:pPr marL="342900" indent="-342900" algn="just">
              <a:buAutoNum type="arabicPeriod"/>
            </a:pPr>
            <a:r>
              <a:rPr lang="el-GR" dirty="0" smtClean="0"/>
              <a:t>Πρόσβαση στις αγορές μέσω άρσης των δασμολογικών και άλλων εμποδίων στο εμπόριο αγαθών και υπηρεσιών και διευκόλυνσης των επενδύσεων.</a:t>
            </a:r>
          </a:p>
          <a:p>
            <a:pPr marL="342900" indent="-342900" algn="just">
              <a:buAutoNum type="arabicPeriod"/>
            </a:pPr>
            <a:r>
              <a:rPr lang="el-GR" dirty="0" smtClean="0"/>
              <a:t> Βελτίωση της ρυθμιστικής συνεργασίας και μείωση των γραφειοκρατικών εμποδίων </a:t>
            </a:r>
          </a:p>
          <a:p>
            <a:pPr marL="342900" indent="-342900" algn="just">
              <a:buAutoNum type="arabicPeriod"/>
            </a:pPr>
            <a:r>
              <a:rPr lang="el-GR" dirty="0" smtClean="0"/>
              <a:t> Βελτιωμένη συνεργασία στην προώθηση κοινών διεθνών προδιαγραφών </a:t>
            </a:r>
            <a:endParaRPr lang="en-US" dirty="0" smtClean="0"/>
          </a:p>
          <a:p>
            <a:pPr algn="just"/>
            <a:endParaRPr lang="el-GR" dirty="0" smtClean="0"/>
          </a:p>
          <a:p>
            <a:pPr algn="just">
              <a:buFont typeface="Wingdings" pitchFamily="2" charset="2"/>
              <a:buChar char="Ø"/>
            </a:pPr>
            <a:r>
              <a:rPr lang="el-GR" dirty="0" smtClean="0"/>
              <a:t> Για την επικείμενη συμφωνία, το Ευρωπαϊκό Κοινοβούλιο έχει εκφράσει αντιρρήσεις γύρω από μία σειρά ζητημάτων, με προεξέχον αυτό της εισαγωγής </a:t>
            </a:r>
            <a:r>
              <a:rPr lang="el-GR" b="1" dirty="0" smtClean="0"/>
              <a:t>γενετικώς μεταλλαγμένων τροφίμων</a:t>
            </a:r>
            <a:r>
              <a:rPr lang="el-GR" dirty="0" smtClean="0"/>
              <a:t> στο εσωτερικό της ΈΕ. Οι ΗΠΑ είναι καθαρός εξαγωγέας αυτής της κατηγορίας προϊόντων και αναμένει σημαντικά οφέλη από την απελευθέρωση της πρόσβασης στις ευρωπαϊκές αγορές. Ωστόσο, με τα υπάρχοντα δεδομένα, θεωρείται δύσκολο να επικυρωθεί από το Ευρωπαϊκό Κοινοβούλιο συμφωνία που να επιτρέπει την ελεύθερη διακίνηση αυτών των προϊόντων στο εσωτερικό της ΕΕ. Το τελικό αποτέλεσμα θα εξαρτηθεί από τους </a:t>
            </a:r>
            <a:r>
              <a:rPr lang="el-GR" b="1" dirty="0" smtClean="0"/>
              <a:t>συσχετισμούς συμφερόντων </a:t>
            </a:r>
            <a:r>
              <a:rPr lang="el-GR" dirty="0" smtClean="0"/>
              <a:t>και, ειδικότερα, τη δυνατότητα των εξαγωγικών συμφερόντων να επικρατήσουν των ανησυχιών που εκφράζονται από κοινωνικές ομάδες και εν δυνάμει εκτεθειμένους στον ανταγωνισμό εγχώριων παραγωγών τροφίμων. </a:t>
            </a:r>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l-GR" dirty="0"/>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523220"/>
          </a:xfrm>
          <a:prstGeom prst="rect">
            <a:avLst/>
          </a:prstGeom>
          <a:solidFill>
            <a:schemeClr val="tx2">
              <a:lumMod val="60000"/>
              <a:lumOff val="40000"/>
            </a:schemeClr>
          </a:solidFill>
        </p:spPr>
        <p:txBody>
          <a:bodyPr wrap="square" rtlCol="0">
            <a:spAutoFit/>
          </a:bodyPr>
          <a:lstStyle/>
          <a:p>
            <a:pPr algn="ctr"/>
            <a:r>
              <a:rPr lang="en-US" sz="2800" b="1" dirty="0" smtClean="0">
                <a:latin typeface="Times New Roman" pitchFamily="18" charset="0"/>
                <a:cs typeface="Times New Roman" pitchFamily="18" charset="0"/>
              </a:rPr>
              <a:t>I</a:t>
            </a:r>
            <a:r>
              <a:rPr lang="en-US" sz="2800" b="1" dirty="0" smtClean="0"/>
              <a:t>. </a:t>
            </a:r>
            <a:r>
              <a:rPr lang="el-GR" sz="2800" b="1" dirty="0" smtClean="0"/>
              <a:t>Καλύτερη Πρόσβαση στην Αγορά</a:t>
            </a:r>
            <a:endParaRPr lang="el-GR" sz="2800" b="1" dirty="0"/>
          </a:p>
        </p:txBody>
      </p:sp>
      <p:sp>
        <p:nvSpPr>
          <p:cNvPr id="3" name="2 - TextBox"/>
          <p:cNvSpPr txBox="1"/>
          <p:nvPr/>
        </p:nvSpPr>
        <p:spPr>
          <a:xfrm>
            <a:off x="0" y="764704"/>
            <a:ext cx="9144000" cy="5909310"/>
          </a:xfrm>
          <a:prstGeom prst="rect">
            <a:avLst/>
          </a:prstGeom>
          <a:noFill/>
        </p:spPr>
        <p:txBody>
          <a:bodyPr wrap="square" rtlCol="0">
            <a:spAutoFit/>
          </a:bodyPr>
          <a:lstStyle/>
          <a:p>
            <a:pPr algn="ctr"/>
            <a:r>
              <a:rPr lang="el-GR" sz="2000" b="1" dirty="0" smtClean="0"/>
              <a:t>Στόχοι</a:t>
            </a:r>
            <a:endParaRPr lang="en-US" sz="2000" b="1" dirty="0" smtClean="0"/>
          </a:p>
          <a:p>
            <a:pPr algn="ctr"/>
            <a:r>
              <a:rPr lang="el-GR" dirty="0" smtClean="0"/>
              <a:t> </a:t>
            </a:r>
          </a:p>
          <a:p>
            <a:pPr>
              <a:buFont typeface="Wingdings" pitchFamily="2" charset="2"/>
              <a:buChar char="Ø"/>
            </a:pPr>
            <a:r>
              <a:rPr lang="el-GR" dirty="0"/>
              <a:t> </a:t>
            </a:r>
            <a:r>
              <a:rPr lang="el-GR" b="1" dirty="0" smtClean="0"/>
              <a:t>Άρση δασμολογικών και μη δασμολογικών εμποδίων στο εμπόριο προϊόντων</a:t>
            </a:r>
            <a:r>
              <a:rPr lang="en-US" dirty="0" smtClean="0"/>
              <a:t>:</a:t>
            </a:r>
            <a:r>
              <a:rPr lang="el-GR" dirty="0" smtClean="0"/>
              <a:t> </a:t>
            </a:r>
          </a:p>
          <a:p>
            <a:r>
              <a:rPr lang="el-GR" sz="1600" dirty="0" smtClean="0"/>
              <a:t>Υπάρχουν προϊόντα στα οποία οι δασμοί είναι (ακόμη) πολύ υψηλοί, όπως για παράδειγμα είδη ένδυσης και υπόδησης (30%), ο ακατέργαστος καπνός (350%), οι ξηροί καρποί (130%). Άλλο παράδειγμα, η ΕΕ επιβάλλει δασμό 10% στην εισαγωγή αυτοκινήτων από ΗΠΑ, ενώ οι ΗΠΑ επιβάλλουν δασμό 2,5% για το ίδιο προϊόν. </a:t>
            </a:r>
          </a:p>
          <a:p>
            <a:endParaRPr lang="el-GR" dirty="0" smtClean="0"/>
          </a:p>
          <a:p>
            <a:pPr>
              <a:buFont typeface="Wingdings" pitchFamily="2" charset="2"/>
              <a:buChar char="Ø"/>
            </a:pPr>
            <a:r>
              <a:rPr lang="el-GR" dirty="0" smtClean="0"/>
              <a:t> </a:t>
            </a:r>
            <a:r>
              <a:rPr lang="el-GR" b="1" dirty="0" smtClean="0"/>
              <a:t>Βελτίωση της πρόσβασης των ευρωπαϊκών εταιρειών παροχής υπηρεσιών στην αγορά των ΗΠΑ</a:t>
            </a:r>
            <a:r>
              <a:rPr lang="en-US" b="1" dirty="0"/>
              <a:t>:</a:t>
            </a:r>
            <a:endParaRPr lang="el-GR" b="1" dirty="0" smtClean="0"/>
          </a:p>
          <a:p>
            <a:r>
              <a:rPr lang="el-GR" sz="1600" dirty="0" smtClean="0"/>
              <a:t>Επί ίσοις όροις ανταγωνισμός μεταξύ αμερικανικών και ευρωπαϊκών εταιρειών παροχής υπηρεσιών (για παράδειγμα, ανώτατο ποσοστό απόκτησης μετοχών αμερικανικών εταιρειών από Ευρωπαίους επενδυτές). Παράλληλα διασφαλίζεται το προνόμιο των κυβερνήσεων να θέτουν τις δικές τους προδιαγραφές για τις παροχές δημοσίων υπηρεσιών.  </a:t>
            </a:r>
          </a:p>
          <a:p>
            <a:endParaRPr lang="el-GR" dirty="0" smtClean="0"/>
          </a:p>
          <a:p>
            <a:pPr>
              <a:buFont typeface="Wingdings" pitchFamily="2" charset="2"/>
              <a:buChar char="Ø"/>
            </a:pPr>
            <a:r>
              <a:rPr lang="el-GR" dirty="0" smtClean="0"/>
              <a:t> </a:t>
            </a:r>
            <a:r>
              <a:rPr lang="el-GR" b="1" dirty="0" smtClean="0"/>
              <a:t>Δημόσιες προμήθειες</a:t>
            </a:r>
            <a:r>
              <a:rPr lang="el-GR" dirty="0" smtClean="0"/>
              <a:t>: </a:t>
            </a:r>
          </a:p>
          <a:p>
            <a:r>
              <a:rPr lang="el-GR" sz="1600" dirty="0" smtClean="0"/>
              <a:t>Διασφάλιση επί ίσοις όροις συμμετοχής σε διαγωνισμούς που προκηρύττει το αμερικανικό δημόσιο</a:t>
            </a:r>
            <a:r>
              <a:rPr lang="el-GR" dirty="0" smtClean="0"/>
              <a:t>.</a:t>
            </a:r>
          </a:p>
          <a:p>
            <a:pPr>
              <a:buFont typeface="Wingdings" pitchFamily="2" charset="2"/>
              <a:buChar char="Ø"/>
            </a:pPr>
            <a:endParaRPr lang="el-GR" dirty="0"/>
          </a:p>
          <a:p>
            <a:pPr>
              <a:buFont typeface="Wingdings" pitchFamily="2" charset="2"/>
              <a:buChar char="Ø"/>
            </a:pPr>
            <a:r>
              <a:rPr lang="el-GR" dirty="0" smtClean="0"/>
              <a:t> </a:t>
            </a:r>
            <a:r>
              <a:rPr lang="el-GR" b="1" dirty="0" smtClean="0"/>
              <a:t>Κανόνες προέλευσης</a:t>
            </a:r>
            <a:r>
              <a:rPr lang="el-GR" dirty="0" smtClean="0"/>
              <a:t>:</a:t>
            </a:r>
          </a:p>
          <a:p>
            <a:r>
              <a:rPr lang="el-GR" sz="1600" dirty="0" smtClean="0"/>
              <a:t>Κανόνες που θα επιβεβαιώνουν στους καταναλωτές ότι τα προϊόντα έχουν πράγματι παραχθεί από Ευρωπαίους (και Αμερικανούς αντιστοίχως) παραγωγούς. </a:t>
            </a:r>
          </a:p>
          <a:p>
            <a:endParaRPr lang="el-GR" dirty="0"/>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523220"/>
          </a:xfrm>
          <a:prstGeom prst="rect">
            <a:avLst/>
          </a:prstGeom>
          <a:solidFill>
            <a:schemeClr val="tx2">
              <a:lumMod val="60000"/>
              <a:lumOff val="40000"/>
            </a:schemeClr>
          </a:solidFill>
        </p:spPr>
        <p:txBody>
          <a:bodyPr wrap="square" rtlCol="0">
            <a:spAutoFit/>
          </a:bodyPr>
          <a:lstStyle/>
          <a:p>
            <a:pPr algn="ctr"/>
            <a:r>
              <a:rPr lang="en-US" sz="2800" b="1" dirty="0" smtClean="0">
                <a:latin typeface="Times New Roman" pitchFamily="18" charset="0"/>
                <a:cs typeface="Times New Roman" pitchFamily="18" charset="0"/>
              </a:rPr>
              <a:t>II. </a:t>
            </a:r>
            <a:r>
              <a:rPr lang="el-GR" sz="2800" b="1" dirty="0" smtClean="0"/>
              <a:t>Συνεργασία επί του ρυθμιστικού πλαισίου</a:t>
            </a:r>
            <a:endParaRPr lang="el-GR" sz="2800" b="1" dirty="0"/>
          </a:p>
        </p:txBody>
      </p:sp>
      <p:sp>
        <p:nvSpPr>
          <p:cNvPr id="4" name="3 - TextBox"/>
          <p:cNvSpPr txBox="1"/>
          <p:nvPr/>
        </p:nvSpPr>
        <p:spPr>
          <a:xfrm>
            <a:off x="0" y="908720"/>
            <a:ext cx="9144000" cy="5262979"/>
          </a:xfrm>
          <a:prstGeom prst="rect">
            <a:avLst/>
          </a:prstGeom>
          <a:noFill/>
        </p:spPr>
        <p:txBody>
          <a:bodyPr wrap="square" rtlCol="0">
            <a:spAutoFit/>
          </a:bodyPr>
          <a:lstStyle/>
          <a:p>
            <a:pPr algn="ctr"/>
            <a:r>
              <a:rPr lang="el-GR" sz="2000" b="1" dirty="0" smtClean="0"/>
              <a:t>Στόχοι</a:t>
            </a:r>
          </a:p>
          <a:p>
            <a:pPr algn="ctr"/>
            <a:endParaRPr lang="el-GR" sz="2000" b="1" dirty="0" smtClean="0"/>
          </a:p>
          <a:p>
            <a:pPr>
              <a:buFont typeface="Wingdings" pitchFamily="2" charset="2"/>
              <a:buChar char="Ø"/>
            </a:pPr>
            <a:r>
              <a:rPr lang="el-GR" dirty="0" smtClean="0"/>
              <a:t> </a:t>
            </a:r>
            <a:r>
              <a:rPr lang="el-GR" b="1" dirty="0" smtClean="0"/>
              <a:t>Εναρμόνιση ρυθμίσεων που θα συμβάλει στην μείωση του γραφειοκρατικού κόστους: </a:t>
            </a:r>
          </a:p>
          <a:p>
            <a:r>
              <a:rPr lang="el-GR" sz="1600" dirty="0" smtClean="0"/>
              <a:t>Όσο τα πρότυπα είναι ίδια, αλλά αποκλίνουν τα ρυθμιστικά πλαίσια , τόσο πιο δαπανηρό είναι για τους εξαγωγείς να προσαρμόζονται σε αυτά. Το κόστος, μάλιστα, είναι σχετικώς υψηλότερο για τις μικρομεσαίες επιχειρήσεις. Η εναρμόνιση των ρυθμίσεων δεν θα υπονομεύει α) Την δημόσια υγεία, β) τα δικαιώματα των καταναλωτών, γ)το περιβάλλον, δ)άλλες θεματικές που προκαλούν θετικές κοινωνικές εξωτερικότητες. </a:t>
            </a:r>
          </a:p>
          <a:p>
            <a:endParaRPr lang="el-GR" sz="1600" dirty="0"/>
          </a:p>
          <a:p>
            <a:pPr>
              <a:buFont typeface="Wingdings" pitchFamily="2" charset="2"/>
              <a:buChar char="Ø"/>
            </a:pPr>
            <a:r>
              <a:rPr lang="el-GR" sz="1600" dirty="0" smtClean="0"/>
              <a:t> </a:t>
            </a:r>
            <a:r>
              <a:rPr lang="el-GR" b="1" dirty="0" smtClean="0"/>
              <a:t>Προώθηση διεθνούς συνεργασίας σε θέματα εναρμόνισης ρυθμίσεων και προδιαγραφών</a:t>
            </a:r>
          </a:p>
          <a:p>
            <a:pPr>
              <a:buFont typeface="Wingdings" pitchFamily="2" charset="2"/>
              <a:buChar char="Ø"/>
            </a:pPr>
            <a:endParaRPr lang="el-GR" sz="1600" b="1" dirty="0" smtClean="0"/>
          </a:p>
          <a:p>
            <a:pPr>
              <a:buFont typeface="Wingdings" pitchFamily="2" charset="2"/>
              <a:buChar char="Ø"/>
            </a:pPr>
            <a:r>
              <a:rPr lang="el-GR" b="1" dirty="0"/>
              <a:t> </a:t>
            </a:r>
            <a:r>
              <a:rPr lang="el-GR" b="1" dirty="0" smtClean="0"/>
              <a:t>Θέσπιση θεσμικών οργάνων (π.χ. </a:t>
            </a:r>
            <a:r>
              <a:rPr lang="en-US" b="1" dirty="0" smtClean="0"/>
              <a:t>Regulation Cooperation Body)</a:t>
            </a:r>
            <a:r>
              <a:rPr lang="el-GR" b="1" dirty="0" smtClean="0"/>
              <a:t> </a:t>
            </a:r>
          </a:p>
          <a:p>
            <a:pPr>
              <a:buFont typeface="Wingdings" pitchFamily="2" charset="2"/>
              <a:buChar char="Ø"/>
            </a:pPr>
            <a:endParaRPr lang="el-GR" sz="1600" b="1" dirty="0"/>
          </a:p>
          <a:p>
            <a:pPr>
              <a:buFont typeface="Wingdings" pitchFamily="2" charset="2"/>
              <a:buChar char="Ø"/>
            </a:pPr>
            <a:r>
              <a:rPr lang="el-GR" sz="1600" b="1" dirty="0" smtClean="0"/>
              <a:t> </a:t>
            </a:r>
            <a:r>
              <a:rPr lang="el-GR" b="1" dirty="0" smtClean="0"/>
              <a:t>Ευαίσθητα ζητήματα: </a:t>
            </a:r>
          </a:p>
          <a:p>
            <a:r>
              <a:rPr lang="el-GR" sz="1600" dirty="0" smtClean="0"/>
              <a:t>- Όπου υπάρχουν θεμελιώδεις διαφωνίες, δεν θα επιδιώκεται σύγκλιση, ώστε να αποτραπεί το ενδεχόμενο υποβάθμισης της δημόσιας υγείας , του περιβάλλοντος  και των δικαιωμάτων των καταναλωτών. </a:t>
            </a:r>
          </a:p>
          <a:p>
            <a:endParaRPr lang="el-GR" sz="1600" dirty="0"/>
          </a:p>
          <a:p>
            <a:r>
              <a:rPr lang="el-GR" sz="1600" dirty="0" smtClean="0"/>
              <a:t>- Η </a:t>
            </a:r>
            <a:r>
              <a:rPr lang="en-US" sz="1600" dirty="0" smtClean="0"/>
              <a:t>TTIP</a:t>
            </a:r>
            <a:r>
              <a:rPr lang="el-GR" sz="1600" dirty="0" smtClean="0"/>
              <a:t> δεν θα επηρεάσει το δικαίωμα της ΕΕ να θέτει τους δικούς της κανόνες για την επίτευξη στόχων πολιτικής </a:t>
            </a:r>
          </a:p>
          <a:p>
            <a:endParaRPr lang="el-GR" sz="1600" dirty="0"/>
          </a:p>
          <a:p>
            <a:r>
              <a:rPr lang="el-GR" sz="1600" dirty="0" smtClean="0"/>
              <a:t>- Η </a:t>
            </a:r>
            <a:r>
              <a:rPr lang="en-US" sz="1600" dirty="0" smtClean="0"/>
              <a:t>TTIP</a:t>
            </a:r>
            <a:r>
              <a:rPr lang="el-GR" sz="1600" dirty="0" smtClean="0"/>
              <a:t> δεν θα επηρεάσει την διαδικασία ψήφισης  κανόνων, δημοκρατικού ελέγχου και λογοδοσίας. </a:t>
            </a:r>
            <a:endParaRPr lang="el-GR" sz="1600" dirty="0"/>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523220"/>
          </a:xfrm>
          <a:prstGeom prst="rect">
            <a:avLst/>
          </a:prstGeom>
          <a:solidFill>
            <a:schemeClr val="tx2">
              <a:lumMod val="60000"/>
              <a:lumOff val="40000"/>
            </a:schemeClr>
          </a:solidFill>
        </p:spPr>
        <p:txBody>
          <a:bodyPr wrap="square" rtlCol="0">
            <a:spAutoFit/>
          </a:bodyPr>
          <a:lstStyle/>
          <a:p>
            <a:pPr algn="ctr"/>
            <a:r>
              <a:rPr lang="en-US" sz="2800" b="1" dirty="0" smtClean="0">
                <a:latin typeface="Times New Roman" pitchFamily="18" charset="0"/>
                <a:cs typeface="Times New Roman" pitchFamily="18" charset="0"/>
              </a:rPr>
              <a:t>III. </a:t>
            </a:r>
            <a:r>
              <a:rPr lang="el-GR" sz="2800" b="1" dirty="0" smtClean="0">
                <a:latin typeface="+mj-lt"/>
                <a:cs typeface="Times New Roman" pitchFamily="18" charset="0"/>
              </a:rPr>
              <a:t>Νέοι Κανόνες</a:t>
            </a:r>
            <a:endParaRPr lang="el-GR" sz="2800" b="1" dirty="0">
              <a:latin typeface="+mj-lt"/>
            </a:endParaRPr>
          </a:p>
        </p:txBody>
      </p:sp>
      <p:sp>
        <p:nvSpPr>
          <p:cNvPr id="3" name="2 - TextBox"/>
          <p:cNvSpPr txBox="1"/>
          <p:nvPr/>
        </p:nvSpPr>
        <p:spPr>
          <a:xfrm>
            <a:off x="0" y="908720"/>
            <a:ext cx="9144000" cy="6001643"/>
          </a:xfrm>
          <a:prstGeom prst="rect">
            <a:avLst/>
          </a:prstGeom>
          <a:noFill/>
        </p:spPr>
        <p:txBody>
          <a:bodyPr wrap="square" rtlCol="0">
            <a:spAutoFit/>
          </a:bodyPr>
          <a:lstStyle/>
          <a:p>
            <a:pPr algn="ctr"/>
            <a:r>
              <a:rPr lang="el-GR" sz="2400" b="1" dirty="0" smtClean="0"/>
              <a:t>Στόχοι</a:t>
            </a:r>
            <a:endParaRPr lang="el-GR" dirty="0" smtClean="0"/>
          </a:p>
          <a:p>
            <a:pPr>
              <a:buFont typeface="Wingdings" pitchFamily="2" charset="2"/>
              <a:buChar char="Ø"/>
            </a:pPr>
            <a:r>
              <a:rPr lang="el-GR" dirty="0"/>
              <a:t> </a:t>
            </a:r>
            <a:r>
              <a:rPr lang="el-GR" sz="1600" b="1" dirty="0" smtClean="0"/>
              <a:t>Διατηρήσιμη Ανάπτυξη: </a:t>
            </a:r>
            <a:r>
              <a:rPr lang="el-GR" sz="1400" dirty="0" smtClean="0"/>
              <a:t>Διασφάλιση τήρησης ενός αμοιβαίως αποδεκτού επιπέδου εργασιακών και περιβαλλοντικών προδιαγραφών, διαφάνεια, συμμετοχή της κοινωνίας των πολιτών και εταιρική κοινωνική ευθύνη. </a:t>
            </a:r>
            <a:endParaRPr lang="el-GR" sz="1400" dirty="0"/>
          </a:p>
          <a:p>
            <a:endParaRPr lang="el-GR" sz="1600" dirty="0" smtClean="0"/>
          </a:p>
          <a:p>
            <a:pPr>
              <a:buFont typeface="Wingdings" pitchFamily="2" charset="2"/>
              <a:buChar char="Ø"/>
            </a:pPr>
            <a:r>
              <a:rPr lang="el-GR" sz="1600" dirty="0" smtClean="0"/>
              <a:t> </a:t>
            </a:r>
            <a:r>
              <a:rPr lang="el-GR" sz="1600" b="1" dirty="0" smtClean="0"/>
              <a:t>Θέσπιση κανόνων για την αμοιβαία βελτίωση πρόσβασης σε ενέργεια και πρώτες ύλες και ενθάρρυνση χρήσης πράσινης ενέργειας </a:t>
            </a:r>
          </a:p>
          <a:p>
            <a:pPr>
              <a:buFont typeface="Wingdings" pitchFamily="2" charset="2"/>
              <a:buChar char="Ø"/>
            </a:pPr>
            <a:endParaRPr lang="el-GR" sz="1600" b="1" dirty="0"/>
          </a:p>
          <a:p>
            <a:pPr>
              <a:buFont typeface="Wingdings" pitchFamily="2" charset="2"/>
              <a:buChar char="Ø"/>
            </a:pPr>
            <a:r>
              <a:rPr lang="el-GR" sz="1600" b="1" dirty="0" smtClean="0"/>
              <a:t> Εναρμόνιση δασμολογικών ελεγκτικών διαδικασιών </a:t>
            </a:r>
          </a:p>
          <a:p>
            <a:pPr>
              <a:buFont typeface="Wingdings" pitchFamily="2" charset="2"/>
              <a:buChar char="Ø"/>
            </a:pPr>
            <a:endParaRPr lang="el-GR" sz="1600" b="1" dirty="0"/>
          </a:p>
          <a:p>
            <a:pPr>
              <a:buFont typeface="Wingdings" pitchFamily="2" charset="2"/>
              <a:buChar char="Ø"/>
            </a:pPr>
            <a:r>
              <a:rPr lang="el-GR" sz="1600" b="1" dirty="0" smtClean="0"/>
              <a:t> Πλήρη αξιοποίηση της συμφωνίας για τις μικρομεσαίες επιχειρήσεις</a:t>
            </a:r>
          </a:p>
          <a:p>
            <a:pPr>
              <a:buFont typeface="Wingdings" pitchFamily="2" charset="2"/>
              <a:buChar char="Ø"/>
            </a:pPr>
            <a:endParaRPr lang="el-GR" sz="1600" b="1" dirty="0"/>
          </a:p>
          <a:p>
            <a:pPr>
              <a:buFont typeface="Wingdings" pitchFamily="2" charset="2"/>
              <a:buChar char="Ø"/>
            </a:pPr>
            <a:r>
              <a:rPr lang="el-GR" sz="1600" b="1" dirty="0" smtClean="0"/>
              <a:t> Παροχή νέων επενδυτικών ευκαιριών και επί ίσοις όροις ανταγωνισμός για Αμερικανικές και Ευρωπαϊκές εταιρείες: </a:t>
            </a:r>
            <a:endParaRPr lang="el-GR" sz="1600" dirty="0" smtClean="0"/>
          </a:p>
          <a:p>
            <a:r>
              <a:rPr lang="el-GR" sz="1400" dirty="0" smtClean="0"/>
              <a:t>Αποτροπή διακριτικής μεταχείρισης των κυβερνήσεων σε βάρος των ξένων επενδυτών, προσέλκυση αμερικανικών επενδύσεων στην ΕΕ, σταθερό νομικό και θεσμικό  επενδυτικό πλαίσιο, ρητή διασφάλιση του δικαιώματος των κυβερνήσεων να θεσπίζουν κανόνες. </a:t>
            </a:r>
          </a:p>
          <a:p>
            <a:endParaRPr lang="el-GR" sz="1400" dirty="0"/>
          </a:p>
          <a:p>
            <a:pPr>
              <a:buFont typeface="Wingdings" pitchFamily="2" charset="2"/>
              <a:buChar char="Ø"/>
            </a:pPr>
            <a:r>
              <a:rPr lang="el-GR" sz="1400" dirty="0" smtClean="0"/>
              <a:t> </a:t>
            </a:r>
            <a:r>
              <a:rPr lang="el-GR" sz="1600" b="1" dirty="0" smtClean="0"/>
              <a:t>Ενίσχυση της πολιτικής ανταγωνισμού στις δύο χώρες: </a:t>
            </a:r>
            <a:r>
              <a:rPr lang="el-GR" sz="1400" dirty="0" smtClean="0"/>
              <a:t>Παρεμπόδιση δημιουργίας καρτέλ και φαινομένων κατάχρησης δεσπόζουσας θέσης, διασφάλιση επί </a:t>
            </a:r>
            <a:r>
              <a:rPr lang="el-GR" sz="1400" dirty="0" err="1" smtClean="0"/>
              <a:t>ίσοις</a:t>
            </a:r>
            <a:r>
              <a:rPr lang="el-GR" sz="1400" dirty="0" smtClean="0"/>
              <a:t> </a:t>
            </a:r>
            <a:r>
              <a:rPr lang="el-GR" sz="1400" dirty="0" err="1" smtClean="0"/>
              <a:t>όροις</a:t>
            </a:r>
            <a:r>
              <a:rPr lang="el-GR" sz="1400" dirty="0" smtClean="0"/>
              <a:t> ανταγωνισμού μεταξύ ιδιωτικών και δημοσίων επιχειρήσεων, και διαφάνεια στις κρατικές ενισχύσεις.</a:t>
            </a:r>
          </a:p>
          <a:p>
            <a:pPr>
              <a:buFont typeface="Wingdings" pitchFamily="2" charset="2"/>
              <a:buChar char="Ø"/>
            </a:pPr>
            <a:endParaRPr lang="el-GR" sz="1400" dirty="0" smtClean="0"/>
          </a:p>
          <a:p>
            <a:pPr>
              <a:buFont typeface="Wingdings" pitchFamily="2" charset="2"/>
              <a:buChar char="Ø"/>
            </a:pPr>
            <a:r>
              <a:rPr lang="el-GR" sz="1600" b="1" dirty="0" smtClean="0"/>
              <a:t>Προστασία δικαιωμάτων πνευματικής ιδιοκτησίας και προϊόντων προστατευόμενης ονομασίας προέλευσης </a:t>
            </a:r>
            <a:r>
              <a:rPr lang="el-GR" sz="1400" dirty="0" smtClean="0"/>
              <a:t> </a:t>
            </a:r>
            <a:endParaRPr lang="el-GR" sz="1400" dirty="0"/>
          </a:p>
          <a:p>
            <a:endParaRPr lang="el-GR" sz="1600" dirty="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1446550"/>
          </a:xfrm>
          <a:prstGeom prst="rect">
            <a:avLst/>
          </a:prstGeom>
          <a:noFill/>
        </p:spPr>
        <p:txBody>
          <a:bodyPr wrap="square" rtlCol="0">
            <a:spAutoFit/>
          </a:bodyPr>
          <a:lstStyle/>
          <a:p>
            <a:pPr algn="ctr"/>
            <a:r>
              <a:rPr lang="el-GR" sz="2400" b="1" dirty="0" smtClean="0"/>
              <a:t>Η κοινή γνώμη για την </a:t>
            </a:r>
            <a:r>
              <a:rPr lang="en-US" sz="2400" b="1" dirty="0" smtClean="0"/>
              <a:t>TTIP</a:t>
            </a:r>
          </a:p>
          <a:p>
            <a:pPr algn="ctr"/>
            <a:r>
              <a:rPr lang="en-US" sz="2800" b="1" dirty="0" smtClean="0"/>
              <a:t> </a:t>
            </a:r>
          </a:p>
          <a:p>
            <a:endParaRPr lang="en-US" dirty="0" smtClean="0"/>
          </a:p>
          <a:p>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323528" y="366713"/>
            <a:ext cx="8568952" cy="623063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ahBQRIAM.jpg"/>
          <p:cNvPicPr>
            <a:picLocks noChangeAspect="1"/>
          </p:cNvPicPr>
          <p:nvPr/>
        </p:nvPicPr>
        <p:blipFill>
          <a:blip r:embed="rId2" cstate="print"/>
          <a:stretch>
            <a:fillRect/>
          </a:stretch>
        </p:blipFill>
        <p:spPr>
          <a:xfrm>
            <a:off x="85458" y="620688"/>
            <a:ext cx="8879030" cy="6237312"/>
          </a:xfrm>
          <a:prstGeom prst="rect">
            <a:avLst/>
          </a:prstGeom>
        </p:spPr>
      </p:pic>
      <p:sp>
        <p:nvSpPr>
          <p:cNvPr id="3" name="2 - TextBox"/>
          <p:cNvSpPr txBox="1"/>
          <p:nvPr/>
        </p:nvSpPr>
        <p:spPr>
          <a:xfrm>
            <a:off x="0" y="0"/>
            <a:ext cx="9144000" cy="523220"/>
          </a:xfrm>
          <a:prstGeom prst="rect">
            <a:avLst/>
          </a:prstGeom>
          <a:noFill/>
        </p:spPr>
        <p:txBody>
          <a:bodyPr wrap="square" rtlCol="0">
            <a:spAutoFit/>
          </a:bodyPr>
          <a:lstStyle/>
          <a:p>
            <a:pPr algn="ctr"/>
            <a:r>
              <a:rPr lang="el-GR" sz="2800" b="1" dirty="0" smtClean="0"/>
              <a:t>Ποιος έχει ωφεληθεί από την παγκοσμιοποίηση;</a:t>
            </a:r>
            <a:endParaRPr lang="el-GR" sz="2800" b="1" dirty="0"/>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8710077"/>
          </a:xfrm>
          <a:prstGeom prst="rect">
            <a:avLst/>
          </a:prstGeom>
          <a:noFill/>
        </p:spPr>
        <p:txBody>
          <a:bodyPr wrap="square" rtlCol="0">
            <a:spAutoFit/>
          </a:bodyPr>
          <a:lstStyle/>
          <a:p>
            <a:pPr algn="ctr"/>
            <a:r>
              <a:rPr lang="el-GR" sz="2800" b="1" dirty="0" smtClean="0"/>
              <a:t>Η συνολική οικονομική και εμπορική συμφωνία (</a:t>
            </a:r>
            <a:r>
              <a:rPr lang="en-US" sz="2800" b="1" dirty="0" smtClean="0"/>
              <a:t>CETA)</a:t>
            </a:r>
            <a:r>
              <a:rPr lang="el-GR" sz="2800" b="1" dirty="0" smtClean="0"/>
              <a:t> μεταξύ ΕΕ και Καναδά </a:t>
            </a:r>
          </a:p>
          <a:p>
            <a:endParaRPr lang="en-US" dirty="0" smtClean="0"/>
          </a:p>
          <a:p>
            <a:pPr>
              <a:buFont typeface="Wingdings" pitchFamily="2" charset="2"/>
              <a:buChar char="Ø"/>
            </a:pPr>
            <a:r>
              <a:rPr lang="en-US" dirty="0" smtClean="0"/>
              <a:t> </a:t>
            </a:r>
            <a:r>
              <a:rPr lang="el-GR" dirty="0" smtClean="0"/>
              <a:t>Η </a:t>
            </a:r>
            <a:r>
              <a:rPr lang="en-US" dirty="0" smtClean="0"/>
              <a:t>CETA</a:t>
            </a:r>
            <a:r>
              <a:rPr lang="el-GR" dirty="0" smtClean="0"/>
              <a:t> είναι μία διμερής εμπορική και οικονομική συμφωνία μεταξύ ΕΕ και Καναδά</a:t>
            </a:r>
            <a:r>
              <a:rPr lang="en-US" dirty="0" smtClean="0"/>
              <a:t>.</a:t>
            </a:r>
            <a:endParaRPr lang="el-GR" dirty="0" smtClean="0"/>
          </a:p>
          <a:p>
            <a:endParaRPr lang="el-GR" dirty="0" smtClean="0"/>
          </a:p>
          <a:p>
            <a:pPr>
              <a:buFont typeface="Wingdings" pitchFamily="2" charset="2"/>
              <a:buChar char="Ø"/>
            </a:pPr>
            <a:r>
              <a:rPr lang="el-GR" dirty="0" smtClean="0"/>
              <a:t> Αποβλέπει στην </a:t>
            </a:r>
            <a:r>
              <a:rPr lang="el-GR" u="sng" dirty="0" smtClean="0"/>
              <a:t>κατάργηση των δασμολογικών και μη δασμολογικών εμποδίων </a:t>
            </a:r>
            <a:r>
              <a:rPr lang="el-GR" dirty="0" smtClean="0"/>
              <a:t>στο εμπόριο προϊόντων μεταξύ των δύο χωρών, στη </a:t>
            </a:r>
            <a:r>
              <a:rPr lang="el-GR" u="sng" dirty="0" smtClean="0"/>
              <a:t>διευκόλυνση της πρόσβασης στο εμπόριο υπηρεσιών </a:t>
            </a:r>
            <a:r>
              <a:rPr lang="el-GR" dirty="0" smtClean="0"/>
              <a:t>και στη δημιουργία νέων </a:t>
            </a:r>
            <a:r>
              <a:rPr lang="el-GR" u="sng" dirty="0" smtClean="0"/>
              <a:t>επενδυτικών ευκαιριών</a:t>
            </a:r>
            <a:r>
              <a:rPr lang="el-GR" dirty="0" smtClean="0"/>
              <a:t>. </a:t>
            </a:r>
            <a:endParaRPr lang="en-US" dirty="0" smtClean="0"/>
          </a:p>
          <a:p>
            <a:pPr>
              <a:buFont typeface="Wingdings" pitchFamily="2" charset="2"/>
              <a:buChar char="Ø"/>
            </a:pPr>
            <a:endParaRPr lang="en-US" dirty="0" smtClean="0"/>
          </a:p>
          <a:p>
            <a:pPr>
              <a:buFont typeface="Wingdings" pitchFamily="2" charset="2"/>
              <a:buChar char="Ø"/>
            </a:pPr>
            <a:r>
              <a:rPr lang="en-US" dirty="0" smtClean="0"/>
              <a:t> </a:t>
            </a:r>
            <a:r>
              <a:rPr lang="el-GR" dirty="0" smtClean="0"/>
              <a:t>Ενισχυμένο καθεστώς </a:t>
            </a:r>
            <a:r>
              <a:rPr lang="el-GR" u="sng" dirty="0" smtClean="0"/>
              <a:t>προστασίας δικαιωμάτων πνευματικής ιδιοκτησίας</a:t>
            </a:r>
            <a:r>
              <a:rPr lang="el-GR" dirty="0" smtClean="0"/>
              <a:t>, </a:t>
            </a:r>
            <a:r>
              <a:rPr lang="el-GR" u="sng" dirty="0" smtClean="0"/>
              <a:t>αγαθών γνώσης </a:t>
            </a:r>
            <a:r>
              <a:rPr lang="el-GR" dirty="0" smtClean="0"/>
              <a:t>και </a:t>
            </a:r>
            <a:r>
              <a:rPr lang="el-GR" u="sng" dirty="0" smtClean="0"/>
              <a:t>φήμης</a:t>
            </a:r>
            <a:r>
              <a:rPr lang="el-GR" dirty="0" smtClean="0"/>
              <a:t>. </a:t>
            </a:r>
          </a:p>
          <a:p>
            <a:endParaRPr lang="el-GR" dirty="0" smtClean="0"/>
          </a:p>
          <a:p>
            <a:pPr>
              <a:buFont typeface="Wingdings" pitchFamily="2" charset="2"/>
              <a:buChar char="Ø"/>
            </a:pPr>
            <a:r>
              <a:rPr lang="el-GR" dirty="0" smtClean="0"/>
              <a:t>Προβλέπει θέσπιση διαφανών, προβλέψιμων και σταθερών </a:t>
            </a:r>
            <a:r>
              <a:rPr lang="el-GR" u="sng" dirty="0" smtClean="0"/>
              <a:t>κανόνων </a:t>
            </a:r>
            <a:r>
              <a:rPr lang="el-GR" dirty="0" smtClean="0"/>
              <a:t>διεξαγωγής των οικονομικών και εμπορικών συναλλαγών. </a:t>
            </a:r>
          </a:p>
          <a:p>
            <a:pPr>
              <a:buFont typeface="Wingdings" pitchFamily="2" charset="2"/>
              <a:buChar char="Ø"/>
            </a:pPr>
            <a:endParaRPr lang="el-GR" dirty="0" smtClean="0"/>
          </a:p>
          <a:p>
            <a:pPr>
              <a:buFont typeface="Wingdings" pitchFamily="2" charset="2"/>
              <a:buChar char="Ø"/>
            </a:pPr>
            <a:r>
              <a:rPr lang="el-GR" dirty="0" smtClean="0"/>
              <a:t> Συνεργασία των </a:t>
            </a:r>
            <a:r>
              <a:rPr lang="el-GR" u="sng" dirty="0" smtClean="0"/>
              <a:t>ρυθμιστικών αρχών </a:t>
            </a:r>
          </a:p>
          <a:p>
            <a:pPr>
              <a:buFont typeface="Wingdings" pitchFamily="2" charset="2"/>
              <a:buChar char="Ø"/>
            </a:pPr>
            <a:endParaRPr lang="el-GR" dirty="0" smtClean="0"/>
          </a:p>
          <a:p>
            <a:pPr>
              <a:buFont typeface="Wingdings" pitchFamily="2" charset="2"/>
              <a:buChar char="Ø"/>
            </a:pPr>
            <a:r>
              <a:rPr lang="el-GR" dirty="0" smtClean="0"/>
              <a:t> Εγκαθίδρυση καινοτόμου συστήματος επίλυσης επενδυτικών διαφορών (</a:t>
            </a:r>
            <a:r>
              <a:rPr lang="el-GR" u="sng" dirty="0" smtClean="0"/>
              <a:t>Σύστημα Επενδυτικών Δικαστηρίων</a:t>
            </a:r>
            <a:r>
              <a:rPr lang="el-GR" dirty="0" smtClean="0"/>
              <a:t>) </a:t>
            </a:r>
          </a:p>
          <a:p>
            <a:endParaRPr lang="el-GR" dirty="0" smtClean="0"/>
          </a:p>
          <a:p>
            <a:endParaRPr lang="el-GR" dirty="0" smtClean="0"/>
          </a:p>
          <a:p>
            <a:endParaRPr lang="el-GR" dirty="0" smtClean="0"/>
          </a:p>
          <a:p>
            <a:endParaRPr lang="el-GR"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l-GR" dirty="0"/>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7602081"/>
          </a:xfrm>
          <a:prstGeom prst="rect">
            <a:avLst/>
          </a:prstGeom>
          <a:noFill/>
        </p:spPr>
        <p:txBody>
          <a:bodyPr wrap="square" rtlCol="0">
            <a:spAutoFit/>
          </a:bodyPr>
          <a:lstStyle/>
          <a:p>
            <a:pPr algn="ctr"/>
            <a:r>
              <a:rPr lang="el-GR" sz="2800" b="1" dirty="0" smtClean="0"/>
              <a:t>Οι διατάξεις της </a:t>
            </a:r>
            <a:r>
              <a:rPr lang="en-US" sz="2800" b="1" dirty="0" smtClean="0"/>
              <a:t>CETA</a:t>
            </a:r>
            <a:r>
              <a:rPr lang="el-GR" sz="2800" b="1" dirty="0" smtClean="0"/>
              <a:t> για τους δασμούς στο εμπόριο προϊόντων </a:t>
            </a:r>
          </a:p>
          <a:p>
            <a:endParaRPr lang="el-GR" dirty="0" smtClean="0"/>
          </a:p>
          <a:p>
            <a:pPr>
              <a:buFont typeface="Wingdings" pitchFamily="2" charset="2"/>
              <a:buChar char="Ø"/>
            </a:pPr>
            <a:r>
              <a:rPr lang="en-US" dirty="0" smtClean="0"/>
              <a:t> </a:t>
            </a:r>
            <a:r>
              <a:rPr lang="el-GR" dirty="0" smtClean="0"/>
              <a:t>Κατάργηση των δασμών για το σύνολο σχεδόν των προϊόντων προέλευσης ΕΕ-Καναδά (Εξαιρούνται ορισμένα γεωργικά προϊόντα που λογίζονται ως υψηλής ευαισθησίας για τις δύο χώρες). Συνολικά προβλέπεται κατάργηση του 98,6% της συνολικής δασμολογικής προστασίας του Καναδά και του 98,7% για την ΕΕ αντιστοίχως. </a:t>
            </a:r>
          </a:p>
          <a:p>
            <a:pPr>
              <a:buFont typeface="Wingdings" pitchFamily="2" charset="2"/>
              <a:buChar char="Ø"/>
            </a:pPr>
            <a:endParaRPr lang="el-GR" dirty="0" smtClean="0"/>
          </a:p>
          <a:p>
            <a:pPr>
              <a:buFont typeface="Wingdings" pitchFamily="2" charset="2"/>
              <a:buChar char="Ø"/>
            </a:pPr>
            <a:r>
              <a:rPr lang="el-GR" dirty="0" smtClean="0"/>
              <a:t> </a:t>
            </a:r>
            <a:r>
              <a:rPr lang="el-GR" u="sng" dirty="0" smtClean="0"/>
              <a:t>Πλήρης κατάργηση </a:t>
            </a:r>
            <a:r>
              <a:rPr lang="el-GR" dirty="0" smtClean="0"/>
              <a:t>των δασμών στα </a:t>
            </a:r>
            <a:r>
              <a:rPr lang="el-GR" u="sng" dirty="0" smtClean="0"/>
              <a:t>βιομηχανικά προϊόντα</a:t>
            </a:r>
            <a:r>
              <a:rPr lang="el-GR" dirty="0" smtClean="0"/>
              <a:t>. </a:t>
            </a:r>
          </a:p>
          <a:p>
            <a:pPr>
              <a:buFont typeface="Wingdings" pitchFamily="2" charset="2"/>
              <a:buChar char="Ø"/>
            </a:pPr>
            <a:endParaRPr lang="el-GR" dirty="0" smtClean="0"/>
          </a:p>
          <a:p>
            <a:pPr>
              <a:buFont typeface="Wingdings" pitchFamily="2" charset="2"/>
              <a:buChar char="Ø"/>
            </a:pPr>
            <a:r>
              <a:rPr lang="el-GR" dirty="0" smtClean="0"/>
              <a:t> Κατάργηση του </a:t>
            </a:r>
            <a:r>
              <a:rPr lang="el-GR" u="sng" dirty="0" smtClean="0"/>
              <a:t>91,7% </a:t>
            </a:r>
            <a:r>
              <a:rPr lang="el-GR" dirty="0" smtClean="0"/>
              <a:t>της συνολικής δασμολογικής προστασίας του Καναδά για τα </a:t>
            </a:r>
            <a:r>
              <a:rPr lang="el-GR" u="sng" dirty="0" smtClean="0"/>
              <a:t>γεωργικά προϊόντα </a:t>
            </a:r>
            <a:r>
              <a:rPr lang="el-GR" dirty="0" smtClean="0"/>
              <a:t>και του </a:t>
            </a:r>
            <a:r>
              <a:rPr lang="el-GR" u="sng" dirty="0" smtClean="0"/>
              <a:t>93,8% </a:t>
            </a:r>
            <a:r>
              <a:rPr lang="el-GR" dirty="0" smtClean="0"/>
              <a:t>για την </a:t>
            </a:r>
            <a:r>
              <a:rPr lang="el-GR" u="sng" dirty="0" smtClean="0"/>
              <a:t>ΕΕ </a:t>
            </a:r>
            <a:r>
              <a:rPr lang="el-GR" dirty="0" smtClean="0"/>
              <a:t>αντιστοίχως. </a:t>
            </a:r>
          </a:p>
          <a:p>
            <a:pPr>
              <a:buFont typeface="Wingdings" pitchFamily="2" charset="2"/>
              <a:buChar char="Ø"/>
            </a:pPr>
            <a:endParaRPr lang="el-GR" dirty="0" smtClean="0"/>
          </a:p>
          <a:p>
            <a:pPr>
              <a:buFont typeface="Wingdings" pitchFamily="2" charset="2"/>
              <a:buChar char="Ø"/>
            </a:pPr>
            <a:r>
              <a:rPr lang="el-GR" dirty="0" smtClean="0"/>
              <a:t> Σε όρους όγκου εμπορίου γεωργικών προϊόντων  το </a:t>
            </a:r>
            <a:r>
              <a:rPr lang="el-GR" u="sng" dirty="0" smtClean="0"/>
              <a:t>95% της συνολικής αξίας </a:t>
            </a:r>
            <a:r>
              <a:rPr lang="el-GR" dirty="0" smtClean="0"/>
              <a:t>(€2,2 </a:t>
            </a:r>
            <a:r>
              <a:rPr lang="el-GR" dirty="0" err="1" smtClean="0"/>
              <a:t>δισεκ</a:t>
            </a:r>
            <a:r>
              <a:rPr lang="el-GR" dirty="0" smtClean="0"/>
              <a:t>.)των εξαγωγών </a:t>
            </a:r>
            <a:r>
              <a:rPr lang="el-GR" u="sng" dirty="0" smtClean="0"/>
              <a:t>γεωργικών προϊόντων </a:t>
            </a:r>
            <a:r>
              <a:rPr lang="el-GR" dirty="0" smtClean="0"/>
              <a:t>της ΕΕ προς τον Καναδά θα  διεξάγεται χωρίς δασμούς. </a:t>
            </a:r>
          </a:p>
          <a:p>
            <a:pPr>
              <a:buFont typeface="Wingdings" pitchFamily="2" charset="2"/>
              <a:buChar char="Ø"/>
            </a:pPr>
            <a:endParaRPr lang="el-GR" dirty="0" smtClean="0"/>
          </a:p>
          <a:p>
            <a:pPr>
              <a:buFont typeface="Wingdings" pitchFamily="2" charset="2"/>
              <a:buChar char="Ø"/>
            </a:pPr>
            <a:r>
              <a:rPr lang="el-GR" dirty="0" smtClean="0"/>
              <a:t> Ιδιαίτερη σημασία έχει η κατάργηση των δασμών στα </a:t>
            </a:r>
            <a:r>
              <a:rPr lang="el-GR" u="sng" dirty="0" smtClean="0"/>
              <a:t>επεξεργασμένα γεωργικά προϊόντα </a:t>
            </a:r>
            <a:r>
              <a:rPr lang="el-GR" dirty="0" smtClean="0"/>
              <a:t>και στα </a:t>
            </a:r>
            <a:r>
              <a:rPr lang="el-GR" u="sng" dirty="0" smtClean="0"/>
              <a:t>αλκοολούχα ποτά </a:t>
            </a:r>
            <a:r>
              <a:rPr lang="el-GR" dirty="0" smtClean="0"/>
              <a:t>(περιλαμβανομένων των οίνων) που αποτελούν το βασικότερο εξαγωγικό προϊόν της ευρωπαϊκής γεωργικής βιομηχανίας προς τον Καναδά. </a:t>
            </a:r>
          </a:p>
          <a:p>
            <a:pPr>
              <a:buFont typeface="Wingdings" pitchFamily="2" charset="2"/>
              <a:buChar char="Ø"/>
            </a:pPr>
            <a:endParaRPr lang="el-GR" dirty="0" smtClean="0"/>
          </a:p>
          <a:p>
            <a:endParaRPr lang="el-GR" dirty="0" smtClean="0"/>
          </a:p>
          <a:p>
            <a:endParaRPr lang="el-GR" dirty="0" smtClean="0"/>
          </a:p>
          <a:p>
            <a:endParaRPr lang="el-GR" dirty="0" smtClean="0"/>
          </a:p>
          <a:p>
            <a:endParaRPr lang="el-GR" dirty="0" smtClean="0"/>
          </a:p>
          <a:p>
            <a:endParaRPr lang="el-GR" dirty="0"/>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8740854"/>
          </a:xfrm>
          <a:prstGeom prst="rect">
            <a:avLst/>
          </a:prstGeom>
          <a:noFill/>
        </p:spPr>
        <p:txBody>
          <a:bodyPr wrap="square" rtlCol="0">
            <a:spAutoFit/>
          </a:bodyPr>
          <a:lstStyle/>
          <a:p>
            <a:pPr algn="ctr"/>
            <a:r>
              <a:rPr lang="en-US" sz="2800" b="1" dirty="0" smtClean="0"/>
              <a:t>CETA</a:t>
            </a:r>
            <a:r>
              <a:rPr lang="el-GR" sz="2800" b="1" dirty="0" smtClean="0"/>
              <a:t> και μη-δασμολογικά (τεχνικά) εμπόδια στο εμπόριο</a:t>
            </a:r>
          </a:p>
          <a:p>
            <a:pPr>
              <a:buFont typeface="Wingdings" pitchFamily="2" charset="2"/>
              <a:buChar char="Ø"/>
            </a:pPr>
            <a:r>
              <a:rPr lang="en-US" dirty="0" smtClean="0"/>
              <a:t> </a:t>
            </a:r>
            <a:r>
              <a:rPr lang="el-GR" dirty="0" smtClean="0"/>
              <a:t>Ενίσχυση διαφάνειας και συνεργασίας μεταξύ των ρυθμιστικών αρχών </a:t>
            </a:r>
          </a:p>
          <a:p>
            <a:pPr>
              <a:buFont typeface="Wingdings" pitchFamily="2" charset="2"/>
              <a:buChar char="Ø"/>
            </a:pPr>
            <a:endParaRPr lang="el-GR" dirty="0" smtClean="0"/>
          </a:p>
          <a:p>
            <a:pPr>
              <a:buFont typeface="Wingdings" pitchFamily="2" charset="2"/>
              <a:buChar char="Ø"/>
            </a:pPr>
            <a:r>
              <a:rPr lang="el-GR" dirty="0" smtClean="0"/>
              <a:t> Εξάλειψη διπλού ελέγχου για τη συμμόρφωση των εμπορευόμενων προϊόντων με τις εγχώριες προδιαγραφές → εξοικονόμηση κόστους ειδικά για μικρομεσαίες επιχειρήσεις</a:t>
            </a:r>
          </a:p>
          <a:p>
            <a:pPr algn="ctr"/>
            <a:r>
              <a:rPr lang="el-GR" sz="2800" b="1" dirty="0" smtClean="0"/>
              <a:t>Υπηρεσίες και Επενδύσεις</a:t>
            </a:r>
          </a:p>
          <a:p>
            <a:pPr>
              <a:buFont typeface="Wingdings" pitchFamily="2" charset="2"/>
              <a:buChar char="Ø"/>
            </a:pPr>
            <a:r>
              <a:rPr lang="en-US" dirty="0" smtClean="0"/>
              <a:t> </a:t>
            </a:r>
            <a:r>
              <a:rPr lang="el-GR" dirty="0" smtClean="0"/>
              <a:t>Παραδείγματα διευκόλυνσης στο εμπόριο υπηρεσιών: Προσωρινή διαμονή, Αμοιβαία αναγνώριση επαγγελματικών δεξιοτήτων, Χρηματοπιστωτικές υπηρεσίες, διεθνείς θαλάσσιες μεταφορές, τηλεπικοινωνίες, ηλεκτρονικό εμπόριο </a:t>
            </a:r>
          </a:p>
          <a:p>
            <a:pPr>
              <a:buFont typeface="Wingdings" pitchFamily="2" charset="2"/>
              <a:buChar char="Ø"/>
            </a:pPr>
            <a:r>
              <a:rPr lang="el-GR" dirty="0" smtClean="0"/>
              <a:t> Παράρτημα </a:t>
            </a:r>
            <a:r>
              <a:rPr lang="el-GR" dirty="0" smtClean="0">
                <a:latin typeface="Cambria" pitchFamily="18" charset="0"/>
              </a:rPr>
              <a:t>Ι</a:t>
            </a:r>
            <a:r>
              <a:rPr lang="el-GR" dirty="0" smtClean="0"/>
              <a:t>: Δέσμευση διατήρησης των υφιστάμενων περιορισμών έναντι επενδυτών και παρόχων υπηρεσιών και δέσμευση περαιτέρω διευκόλυνση πρόσβασης σε υπηρεσίες, όπως ταχυδρομικές υπηρεσίες, τηλεπικοινωνίες, θαλάσσιες μεταφορές. </a:t>
            </a:r>
          </a:p>
          <a:p>
            <a:pPr algn="ctr"/>
            <a:r>
              <a:rPr lang="el-GR" sz="2800" b="1" dirty="0" smtClean="0"/>
              <a:t>Δημόσιες προμήθειες</a:t>
            </a:r>
          </a:p>
          <a:p>
            <a:pPr>
              <a:buFont typeface="Wingdings" pitchFamily="2" charset="2"/>
              <a:buChar char="Ø"/>
            </a:pPr>
            <a:r>
              <a:rPr lang="en-US" dirty="0" smtClean="0"/>
              <a:t> </a:t>
            </a:r>
            <a:r>
              <a:rPr lang="el-GR" dirty="0" smtClean="0"/>
              <a:t>Παραχώρηση συμμετοχής σε δημόσιους διαγωνισμούς σε εθνικό, περιφερειακό και τοπικό επίπεδο </a:t>
            </a:r>
          </a:p>
          <a:p>
            <a:pPr algn="ctr"/>
            <a:r>
              <a:rPr lang="el-GR" sz="2800" b="1" dirty="0" smtClean="0"/>
              <a:t>Εμπόριο και διατηρήσιμη ανάπτυξη</a:t>
            </a:r>
          </a:p>
          <a:p>
            <a:pPr>
              <a:buFont typeface="Wingdings" pitchFamily="2" charset="2"/>
              <a:buChar char="Ø"/>
            </a:pPr>
            <a:r>
              <a:rPr lang="el-GR" dirty="0" smtClean="0"/>
              <a:t> Σεβασμός θεμελιωδών εργασιακών δικαιωμάτων (</a:t>
            </a:r>
            <a:r>
              <a:rPr lang="en-US" dirty="0" smtClean="0"/>
              <a:t>ILO</a:t>
            </a:r>
            <a:r>
              <a:rPr lang="el-GR" dirty="0" smtClean="0"/>
              <a:t>) </a:t>
            </a:r>
          </a:p>
          <a:p>
            <a:pPr>
              <a:buFont typeface="Wingdings" pitchFamily="2" charset="2"/>
              <a:buChar char="Ø"/>
            </a:pPr>
            <a:r>
              <a:rPr lang="el-GR" dirty="0" smtClean="0"/>
              <a:t> Δικαίωμα κάθε κυβέρνησης να θεσπίζει ρυθμίσεις για θέματα περιβάλλοντος και εργασίας</a:t>
            </a:r>
          </a:p>
          <a:p>
            <a:pPr>
              <a:buFont typeface="Wingdings" pitchFamily="2" charset="2"/>
              <a:buChar char="Ø"/>
            </a:pPr>
            <a:r>
              <a:rPr lang="el-GR" dirty="0" smtClean="0"/>
              <a:t> Δέσμευση αποχής από πρακτικές περιβαλλοντικού και εργασιακού </a:t>
            </a:r>
            <a:r>
              <a:rPr lang="en-US" dirty="0" smtClean="0"/>
              <a:t>dumping</a:t>
            </a:r>
            <a:r>
              <a:rPr lang="el-GR" dirty="0" smtClean="0"/>
              <a:t> </a:t>
            </a:r>
          </a:p>
          <a:p>
            <a:pPr>
              <a:buFont typeface="Wingdings" pitchFamily="2" charset="2"/>
              <a:buChar char="Ø"/>
            </a:pPr>
            <a:r>
              <a:rPr lang="el-GR" dirty="0" smtClean="0"/>
              <a:t> Λελογισμένη χρήση φυσικών πόρων </a:t>
            </a:r>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8156079"/>
          </a:xfrm>
          <a:prstGeom prst="rect">
            <a:avLst/>
          </a:prstGeom>
          <a:noFill/>
        </p:spPr>
        <p:txBody>
          <a:bodyPr wrap="square" rtlCol="0">
            <a:spAutoFit/>
          </a:bodyPr>
          <a:lstStyle/>
          <a:p>
            <a:pPr algn="ctr"/>
            <a:r>
              <a:rPr lang="el-GR" sz="2800" b="1" dirty="0" smtClean="0"/>
              <a:t>Προστασία επενδύσεων και σύστημα επίλυσης επενδυτικών διαφορών στη </a:t>
            </a:r>
            <a:r>
              <a:rPr lang="en-US" sz="2800" b="1" dirty="0" smtClean="0"/>
              <a:t>CETA</a:t>
            </a:r>
            <a:endParaRPr lang="el-GR" sz="2800" b="1" dirty="0" smtClean="0"/>
          </a:p>
          <a:p>
            <a:endParaRPr lang="el-GR" dirty="0" smtClean="0"/>
          </a:p>
          <a:p>
            <a:pPr>
              <a:buFont typeface="Wingdings" pitchFamily="2" charset="2"/>
              <a:buChar char="Ø"/>
            </a:pPr>
            <a:r>
              <a:rPr lang="en-US" dirty="0" smtClean="0"/>
              <a:t> </a:t>
            </a:r>
            <a:r>
              <a:rPr lang="el-GR" dirty="0" smtClean="0"/>
              <a:t>Σκοπός η εγκαθίδρυση ενός πιο δίκαιου, διαφανούς και θεσμοποιημένου συστήματος επίλυσης επενδυτικών διαφορών </a:t>
            </a:r>
          </a:p>
          <a:p>
            <a:pPr>
              <a:buFont typeface="Wingdings" pitchFamily="2" charset="2"/>
              <a:buChar char="Ø"/>
            </a:pPr>
            <a:endParaRPr lang="el-GR" dirty="0" smtClean="0"/>
          </a:p>
          <a:p>
            <a:pPr>
              <a:buFont typeface="Wingdings" pitchFamily="2" charset="2"/>
              <a:buChar char="Ø"/>
            </a:pPr>
            <a:r>
              <a:rPr lang="el-GR" dirty="0" smtClean="0"/>
              <a:t> Υψηλός βαθμός προστασίας των επενδυτών με παράλληλη διατήρηση του δικαιώματος</a:t>
            </a:r>
            <a:r>
              <a:rPr lang="en-US" dirty="0" smtClean="0"/>
              <a:t> </a:t>
            </a:r>
            <a:r>
              <a:rPr lang="el-GR" dirty="0" smtClean="0"/>
              <a:t>των κυβερνήσεων να νομοθετούν και να ρυθμίζουν για ζητήματα δημόσιας πολιτικής, όπως η υγεία, η ασφάλεια, το περιβάλλον, η προστασία των καταναλωτών κ.α. </a:t>
            </a:r>
          </a:p>
          <a:p>
            <a:pPr>
              <a:buFont typeface="Wingdings" pitchFamily="2" charset="2"/>
              <a:buChar char="Ø"/>
            </a:pPr>
            <a:endParaRPr lang="el-GR" dirty="0" smtClean="0"/>
          </a:p>
          <a:p>
            <a:pPr>
              <a:buFont typeface="Wingdings" pitchFamily="2" charset="2"/>
              <a:buChar char="Ø"/>
            </a:pPr>
            <a:r>
              <a:rPr lang="el-GR" dirty="0" smtClean="0"/>
              <a:t> Θέσπιση ανεξάρτητου και μόνιμου επενδυτικού δικαστηρίου (με εφετείο) σε αντίθεση με τα </a:t>
            </a:r>
            <a:r>
              <a:rPr lang="en-US" i="1" dirty="0" smtClean="0"/>
              <a:t>ad hoc</a:t>
            </a:r>
            <a:r>
              <a:rPr lang="el-GR" i="1" dirty="0" smtClean="0"/>
              <a:t> </a:t>
            </a:r>
            <a:r>
              <a:rPr lang="el-GR" dirty="0" smtClean="0"/>
              <a:t>διμερή επενδυτικά δικαστήρια (προβλήματα αδιαφάνειας, καταχρηστικών ερμηνειών, αμφισημίας) </a:t>
            </a:r>
          </a:p>
          <a:p>
            <a:pPr>
              <a:buFont typeface="Wingdings" pitchFamily="2" charset="2"/>
              <a:buChar char="Ø"/>
            </a:pPr>
            <a:endParaRPr lang="el-GR" dirty="0" smtClean="0"/>
          </a:p>
          <a:p>
            <a:pPr>
              <a:buFont typeface="Wingdings" pitchFamily="2" charset="2"/>
              <a:buChar char="Ø"/>
            </a:pPr>
            <a:r>
              <a:rPr lang="el-GR" dirty="0" smtClean="0"/>
              <a:t> Ρητή κατοχύρωση του μονοπωλιακού δικαιώματος των κυβερνήσεων να θεσπίζουν ρυθμιστικούς κανόνες – σαφής λίστα περιπτώσεων που συνιστούν παραβίαση των συμπεφωνημένων – περιπτώσεις απαλλοτρίωσης επενδυτικής περιουσίας οι οποίες λογίζονται νόμιμες δεδομένου ότι παρέχεται επαρκής αποζημίωση και τεκμηριώνεται η απόφαση στη βάση προάσπισης του δημόσιου συμφέροντος – τήρηση αρχής μη-διάκρισης μεταξύ εγχώριων και ξένων επιχειρήσεων – η </a:t>
            </a:r>
            <a:r>
              <a:rPr lang="en-US" dirty="0" smtClean="0"/>
              <a:t>CETA</a:t>
            </a:r>
            <a:r>
              <a:rPr lang="el-GR" dirty="0" smtClean="0"/>
              <a:t> παρέχει το ίδιο (και όχι υψηλότερο) καθεστώς προστασίας των Καναδών επενδυτών με αυτό που απολαμβάνουν οι Ευρωπαίοι επενδυτές – Αντικατάσταση των οχτώ υφιστάμενων (πολύ κατώτερων) διμερών επενδυτικών δικαστηρίων</a:t>
            </a:r>
          </a:p>
          <a:p>
            <a:endParaRPr lang="el-GR" dirty="0" smtClean="0"/>
          </a:p>
          <a:p>
            <a:endParaRPr lang="el-GR" dirty="0" smtClean="0"/>
          </a:p>
          <a:p>
            <a:endParaRPr lang="el-GR" dirty="0" smtClean="0"/>
          </a:p>
          <a:p>
            <a:endParaRPr lang="el-GR" dirty="0" smtClean="0"/>
          </a:p>
          <a:p>
            <a:endParaRPr lang="el-GR" dirty="0"/>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7171194"/>
          </a:xfrm>
          <a:prstGeom prst="rect">
            <a:avLst/>
          </a:prstGeom>
          <a:noFill/>
        </p:spPr>
        <p:txBody>
          <a:bodyPr wrap="square" rtlCol="0">
            <a:spAutoFit/>
          </a:bodyPr>
          <a:lstStyle/>
          <a:p>
            <a:pPr algn="ctr"/>
            <a:r>
              <a:rPr lang="el-GR" sz="2800" b="1" dirty="0" smtClean="0"/>
              <a:t>Προβληματισμοί και ενστάσεις σχετικά με τη </a:t>
            </a:r>
            <a:r>
              <a:rPr lang="en-US" sz="2800" b="1" dirty="0" smtClean="0"/>
              <a:t>CETA</a:t>
            </a:r>
            <a:r>
              <a:rPr lang="el-GR" sz="2800" b="1" dirty="0" smtClean="0"/>
              <a:t> </a:t>
            </a:r>
          </a:p>
          <a:p>
            <a:endParaRPr lang="el-GR" dirty="0" smtClean="0"/>
          </a:p>
          <a:p>
            <a:pPr>
              <a:buFont typeface="Wingdings" pitchFamily="2" charset="2"/>
              <a:buChar char="Ø"/>
            </a:pPr>
            <a:r>
              <a:rPr lang="en-US" dirty="0" smtClean="0"/>
              <a:t> </a:t>
            </a:r>
            <a:r>
              <a:rPr lang="el-GR" dirty="0" smtClean="0"/>
              <a:t>Παραμερισμός του δημόσιου συμφέροντος προς όφελος των πολυεθνικών επιχειρήσεων – μεροληπτικό σύστημα επενδυτικών δικαστηρίων </a:t>
            </a:r>
          </a:p>
          <a:p>
            <a:pPr>
              <a:buFont typeface="Wingdings" pitchFamily="2" charset="2"/>
              <a:buChar char="Ø"/>
            </a:pPr>
            <a:endParaRPr lang="el-GR" dirty="0" smtClean="0"/>
          </a:p>
          <a:p>
            <a:pPr>
              <a:buFont typeface="Wingdings" pitchFamily="2" charset="2"/>
              <a:buChar char="Ø"/>
            </a:pPr>
            <a:r>
              <a:rPr lang="el-GR" dirty="0" smtClean="0"/>
              <a:t> Υποβάθμιση εργασιακών και περιβαλλοντικών προδιαγραφών στο βωμό του επιχειρησιακού κέρδους </a:t>
            </a:r>
          </a:p>
          <a:p>
            <a:pPr>
              <a:buFont typeface="Wingdings" pitchFamily="2" charset="2"/>
              <a:buChar char="Ø"/>
            </a:pPr>
            <a:endParaRPr lang="el-GR" dirty="0" smtClean="0"/>
          </a:p>
          <a:p>
            <a:pPr>
              <a:buFont typeface="Wingdings" pitchFamily="2" charset="2"/>
              <a:buChar char="Ø"/>
            </a:pPr>
            <a:r>
              <a:rPr lang="el-GR" dirty="0" smtClean="0"/>
              <a:t> Δημοκρατικό Έλλειμμα – ελλιπής ενημέρωση κοινωνίας πολιτών, ενώσεων εργαζομένων και λοιπών άμεσα και έμμεσα ενδιαφερομένων </a:t>
            </a:r>
          </a:p>
          <a:p>
            <a:pPr>
              <a:buFont typeface="Wingdings" pitchFamily="2" charset="2"/>
              <a:buChar char="Ø"/>
            </a:pPr>
            <a:endParaRPr lang="el-GR" dirty="0" smtClean="0"/>
          </a:p>
          <a:p>
            <a:pPr>
              <a:buFont typeface="Wingdings" pitchFamily="2" charset="2"/>
              <a:buChar char="Ø"/>
            </a:pPr>
            <a:r>
              <a:rPr lang="el-GR" dirty="0" smtClean="0"/>
              <a:t> Ζημιά των μικρομεσαίων επιχειρήσεων (κυρίως στον πρωτογενή τομέα) λόγω της εισροής φθηνότερων ομοειδών προϊόντων (ενδεχομένως κατώτερης ποιότητας) </a:t>
            </a:r>
            <a:endParaRPr lang="en-US" dirty="0" smtClean="0"/>
          </a:p>
          <a:p>
            <a:pPr>
              <a:buFont typeface="Wingdings" pitchFamily="2" charset="2"/>
              <a:buChar char="Ø"/>
            </a:pPr>
            <a:endParaRPr lang="en-US" dirty="0" smtClean="0"/>
          </a:p>
          <a:p>
            <a:r>
              <a:rPr lang="el-GR" dirty="0" smtClean="0"/>
              <a:t> Παράδειγμα αντίδρασης: Το βέτο του περιφερειακού Κοινοβουλίου της </a:t>
            </a:r>
            <a:r>
              <a:rPr lang="el-GR" dirty="0" err="1" smtClean="0"/>
              <a:t>Βαλλονίας</a:t>
            </a:r>
            <a:r>
              <a:rPr lang="el-GR" dirty="0" smtClean="0"/>
              <a:t>, επικαλούμενο αντιρρήσεις για το Σύστημα Επενδυτικών Δικαστηρίων, τον κίνδυνο υποβάθμισης εργασιακών και περιβαλλοντικών προδιαγραφών και την έκθεση στον ανταγωνισμό μικρομεσαίων γεωργικών μονάδων. </a:t>
            </a:r>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6617196"/>
          </a:xfrm>
          <a:prstGeom prst="rect">
            <a:avLst/>
          </a:prstGeom>
          <a:noFill/>
        </p:spPr>
        <p:txBody>
          <a:bodyPr wrap="square" rtlCol="0">
            <a:spAutoFit/>
          </a:bodyPr>
          <a:lstStyle/>
          <a:p>
            <a:pPr algn="ctr"/>
            <a:r>
              <a:rPr lang="el-GR" sz="2800" b="1" dirty="0" smtClean="0"/>
              <a:t>Αντίλογος </a:t>
            </a:r>
          </a:p>
          <a:p>
            <a:pPr>
              <a:buFont typeface="Wingdings" pitchFamily="2" charset="2"/>
              <a:buChar char="Ø"/>
            </a:pPr>
            <a:r>
              <a:rPr lang="en-US" dirty="0" smtClean="0"/>
              <a:t> </a:t>
            </a:r>
            <a:r>
              <a:rPr lang="el-GR" dirty="0" smtClean="0"/>
              <a:t>Το νέο Σύστημα Επενδυτικών Δικαστηρίων είναι βελτιωμένο σε σχέση με τα διμερή επενδυτικά δικαστήρια που ήδη λειτουργούν στο εσωτερικό της ΕΕ</a:t>
            </a:r>
          </a:p>
          <a:p>
            <a:pPr>
              <a:buFont typeface="Wingdings" pitchFamily="2" charset="2"/>
              <a:buChar char="Ø"/>
            </a:pPr>
            <a:endParaRPr lang="el-GR" dirty="0" smtClean="0"/>
          </a:p>
          <a:p>
            <a:pPr>
              <a:buFont typeface="Wingdings" pitchFamily="2" charset="2"/>
              <a:buChar char="Ø"/>
            </a:pPr>
            <a:r>
              <a:rPr lang="el-GR" dirty="0" smtClean="0"/>
              <a:t> Η ΕΕ διατηρεί στο ακέραιο το δικαίωμά της να ρυθμίζει το επίπεδο των προδιαγραφών ποιότητας, ασφάλειας και υγιεινής των εισαγόμενων προϊόντων καθώς επίσης και το πλέγμα της εργατικής νομοθεσίας </a:t>
            </a:r>
          </a:p>
          <a:p>
            <a:pPr>
              <a:buFont typeface="Wingdings" pitchFamily="2" charset="2"/>
              <a:buChar char="Ø"/>
            </a:pPr>
            <a:endParaRPr lang="el-GR" dirty="0" smtClean="0"/>
          </a:p>
          <a:p>
            <a:pPr>
              <a:buFont typeface="Wingdings" pitchFamily="2" charset="2"/>
              <a:buChar char="Ø"/>
            </a:pPr>
            <a:r>
              <a:rPr lang="el-GR" dirty="0" smtClean="0"/>
              <a:t> Δημοκρατικό έλλειμμα και δικαίωμα κοινοβουλίου </a:t>
            </a:r>
            <a:r>
              <a:rPr lang="el-GR" dirty="0" err="1" smtClean="0"/>
              <a:t>Βαλλονίας</a:t>
            </a:r>
            <a:r>
              <a:rPr lang="el-GR" dirty="0" smtClean="0"/>
              <a:t> (3 εκ. κάτοικοι) να μπλοκάρει μία συμφωνία που έχει εγκριθεί από τα κοινοβούλια των λοιπών χωρών για την ΕΕ των 510 εκ. κατοίκων </a:t>
            </a:r>
          </a:p>
          <a:p>
            <a:pPr>
              <a:buFont typeface="Wingdings" pitchFamily="2" charset="2"/>
              <a:buChar char="Ø"/>
            </a:pPr>
            <a:endParaRPr lang="el-GR" dirty="0" smtClean="0"/>
          </a:p>
          <a:p>
            <a:pPr>
              <a:buFont typeface="Wingdings" pitchFamily="2" charset="2"/>
              <a:buChar char="Ø"/>
            </a:pPr>
            <a:r>
              <a:rPr lang="el-GR" dirty="0" smtClean="0"/>
              <a:t> Το διεθνές εμπόριο εντείνει τον ανταγωνισμό και συμβάλλει στην αύξηση του εύρους των καταναλωτικών επιλογών και την μείωση των τιμών </a:t>
            </a:r>
          </a:p>
          <a:p>
            <a:pPr>
              <a:buFont typeface="Wingdings" pitchFamily="2" charset="2"/>
              <a:buChar char="Ø"/>
            </a:pPr>
            <a:endParaRPr lang="el-GR" dirty="0" smtClean="0"/>
          </a:p>
          <a:p>
            <a:pPr>
              <a:buFont typeface="Wingdings" pitchFamily="2" charset="2"/>
              <a:buChar char="Ø"/>
            </a:pPr>
            <a:r>
              <a:rPr lang="el-GR" dirty="0" smtClean="0"/>
              <a:t> Αύξηση της οικονομικής μεγέθυνσης και της απασχόλησης μέσω αύξησης των εξαγωγών υπηρεσιών, της βελτίωσης των επενδυτικών ευκαιριών και τη θέσπιση σαφών και διαφανών κανόνων διεξαγωγής των εμπορικών συναλλαγών </a:t>
            </a:r>
          </a:p>
          <a:p>
            <a:pPr>
              <a:buFont typeface="Wingdings" pitchFamily="2" charset="2"/>
              <a:buChar char="Ø"/>
            </a:pPr>
            <a:endParaRPr lang="el-GR" dirty="0" smtClean="0"/>
          </a:p>
          <a:p>
            <a:pPr>
              <a:buFont typeface="Wingdings" pitchFamily="2" charset="2"/>
              <a:buChar char="Ø"/>
            </a:pPr>
            <a:r>
              <a:rPr lang="el-GR" dirty="0" smtClean="0"/>
              <a:t> Παράρτημα ΙΙ της συμφωνίας που παραχωρεί στις κυβερνήσεις το δικαίωμα θέσπισης περιοριστικών μέτρων μελλοντικά σε ευαίσθητους τομείς για την οικονομική δραστηριότητα και το δημόσιο συμφέρον </a:t>
            </a:r>
          </a:p>
          <a:p>
            <a:endParaRPr lang="el-GR" dirty="0"/>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5663089"/>
          </a:xfrm>
          <a:prstGeom prst="rect">
            <a:avLst/>
          </a:prstGeom>
          <a:noFill/>
        </p:spPr>
        <p:txBody>
          <a:bodyPr wrap="square" rtlCol="0">
            <a:spAutoFit/>
          </a:bodyPr>
          <a:lstStyle/>
          <a:p>
            <a:pPr algn="ctr"/>
            <a:r>
              <a:rPr lang="en-US" sz="2800" b="1" dirty="0" smtClean="0"/>
              <a:t>CETA</a:t>
            </a:r>
            <a:r>
              <a:rPr lang="el-GR" sz="2800" b="1" dirty="0" smtClean="0"/>
              <a:t> και η μορφή της εμπορικής πολιτικής της ΕΕ στο μέλλον</a:t>
            </a:r>
          </a:p>
          <a:p>
            <a:pPr>
              <a:buFont typeface="Wingdings" pitchFamily="2" charset="2"/>
              <a:buChar char="Ø"/>
            </a:pPr>
            <a:endParaRPr lang="el-GR" dirty="0" smtClean="0"/>
          </a:p>
          <a:p>
            <a:pPr>
              <a:buFont typeface="Wingdings" pitchFamily="2" charset="2"/>
              <a:buChar char="Ø"/>
            </a:pPr>
            <a:r>
              <a:rPr lang="el-GR" dirty="0" smtClean="0"/>
              <a:t> Όσο η εμπορική πολιτική εκτείνεται και εμβαθύνει στο ρυθμιστικό πεδίο (αρμοδιότητα εθνικών κυβερνήσεων) τόσο κλονίζεται ο αποκλειστικός χαρακτήρας της αρμοδιότητας της Ευρωπαϊκής Επιτροπής για την άσκηση εμπορικής πολιτικής </a:t>
            </a:r>
          </a:p>
          <a:p>
            <a:pPr>
              <a:buFont typeface="Wingdings" pitchFamily="2" charset="2"/>
              <a:buChar char="Ø"/>
            </a:pPr>
            <a:endParaRPr lang="el-GR" dirty="0" smtClean="0"/>
          </a:p>
          <a:p>
            <a:pPr>
              <a:buFont typeface="Wingdings" pitchFamily="2" charset="2"/>
              <a:buChar char="Ø"/>
            </a:pPr>
            <a:r>
              <a:rPr lang="el-GR" dirty="0" smtClean="0"/>
              <a:t> Μεικτές εμπορικές συμφωνίες → Συμφωνίες που συνδυάζουν αποκλειστική αρμοδιότητα της Επιτροπής (για θέματα στα οποία υφίσταται αποκλειστική αρμοδιότητα) με κοινή αρμοδιότητα με εθνικές κυβερνήσεις (εφόσον εμπλέκονται ζητήματα για τα οποία οι εθνικές κυβερνήσεις έχουν λόγο) </a:t>
            </a:r>
          </a:p>
          <a:p>
            <a:pPr>
              <a:buFont typeface="Wingdings" pitchFamily="2" charset="2"/>
              <a:buChar char="Ø"/>
            </a:pPr>
            <a:endParaRPr lang="el-GR" dirty="0" smtClean="0"/>
          </a:p>
          <a:p>
            <a:pPr>
              <a:buFont typeface="Wingdings" pitchFamily="2" charset="2"/>
              <a:buChar char="Ø"/>
            </a:pPr>
            <a:r>
              <a:rPr lang="el-GR" dirty="0" smtClean="0"/>
              <a:t> Δίλημμα: Δημοκρατική θωράκιση των συμφωνιών </a:t>
            </a:r>
            <a:r>
              <a:rPr lang="en-US" dirty="0" smtClean="0"/>
              <a:t>Vs</a:t>
            </a:r>
            <a:r>
              <a:rPr lang="el-GR" dirty="0" smtClean="0"/>
              <a:t> Αδυναμία ολοκλήρωσης εμπορικών συμφωνιών λόγω του πολύ μεγάλου και πολυποίκιλου βαθμού συναίνεσης που απαιτείται (Συμβούλιο, Ευρωπαϊκό Κοινοβούλιο, 38 Εθνικά και περιφερειακά κοινοβούλια). </a:t>
            </a:r>
          </a:p>
          <a:p>
            <a:pPr>
              <a:buFont typeface="Wingdings" pitchFamily="2" charset="2"/>
              <a:buChar char="Ø"/>
            </a:pPr>
            <a:endParaRPr lang="el-GR" dirty="0" smtClean="0"/>
          </a:p>
          <a:p>
            <a:pPr>
              <a:buFont typeface="Wingdings" pitchFamily="2" charset="2"/>
              <a:buChar char="Ø"/>
            </a:pPr>
            <a:r>
              <a:rPr lang="el-GR" dirty="0" smtClean="0"/>
              <a:t> Στο μέλλον, αν καθιερωθεί ο μικτός χαρακτήρας των εμπορικών συμφωνιών, η δυνατότητα της ΕΕ να συνάπτει παρόμοιες συμφωνίες περιορίζεται δραστικά. </a:t>
            </a:r>
          </a:p>
          <a:p>
            <a:endParaRPr lang="el-GR" dirty="0"/>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1354217"/>
          </a:xfrm>
          <a:prstGeom prst="rect">
            <a:avLst/>
          </a:prstGeom>
          <a:noFill/>
        </p:spPr>
        <p:txBody>
          <a:bodyPr wrap="square" rtlCol="0">
            <a:spAutoFit/>
          </a:bodyPr>
          <a:lstStyle/>
          <a:p>
            <a:pPr algn="ctr"/>
            <a:r>
              <a:rPr lang="el-GR" sz="2800" b="1" dirty="0" smtClean="0"/>
              <a:t>Εμπορικό ισοζύγιο ΕΕ-Καναδά</a:t>
            </a:r>
          </a:p>
          <a:p>
            <a:endParaRPr lang="el-GR" dirty="0" smtClean="0"/>
          </a:p>
          <a:p>
            <a:endParaRPr lang="el-GR" dirty="0" smtClean="0"/>
          </a:p>
          <a:p>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251520" y="692696"/>
            <a:ext cx="8892480" cy="5400600"/>
          </a:xfrm>
          <a:prstGeom prst="rect">
            <a:avLst/>
          </a:prstGeom>
          <a:noFill/>
          <a:ln w="9525">
            <a:noFill/>
            <a:miter lim="800000"/>
            <a:headEnd/>
            <a:tailEnd/>
          </a:ln>
        </p:spPr>
      </p:pic>
      <p:sp>
        <p:nvSpPr>
          <p:cNvPr id="4" name="3 - TextBox"/>
          <p:cNvSpPr txBox="1"/>
          <p:nvPr/>
        </p:nvSpPr>
        <p:spPr>
          <a:xfrm>
            <a:off x="323528" y="6309320"/>
            <a:ext cx="8820472" cy="523220"/>
          </a:xfrm>
          <a:prstGeom prst="rect">
            <a:avLst/>
          </a:prstGeom>
          <a:noFill/>
        </p:spPr>
        <p:txBody>
          <a:bodyPr wrap="square" rtlCol="0">
            <a:spAutoFit/>
          </a:bodyPr>
          <a:lstStyle/>
          <a:p>
            <a:pPr algn="ctr"/>
            <a:r>
              <a:rPr lang="el-GR" sz="1400" dirty="0" smtClean="0"/>
              <a:t>Πηγή: </a:t>
            </a:r>
            <a:r>
              <a:rPr lang="en-GB" sz="1400" dirty="0" smtClean="0"/>
              <a:t>BATSAIKHAN</a:t>
            </a:r>
            <a:r>
              <a:rPr lang="el-GR" sz="1400" dirty="0" smtClean="0"/>
              <a:t> </a:t>
            </a:r>
            <a:r>
              <a:rPr lang="en-US" sz="1400" dirty="0" smtClean="0"/>
              <a:t>U. (2016), “Maple syrup on Belgian waffles: EU-Canada trade”, </a:t>
            </a:r>
            <a:r>
              <a:rPr lang="en-US" sz="1400" dirty="0" smtClean="0">
                <a:hlinkClick r:id="rId3"/>
              </a:rPr>
              <a:t>http://bruegel.org/2016/10/mapple-syrup-on-belgian-waffles-eu-canada-trade/</a:t>
            </a:r>
            <a:r>
              <a:rPr lang="en-US" sz="1400" dirty="0" smtClean="0"/>
              <a:t> </a:t>
            </a:r>
            <a:endParaRPr lang="el-GR" sz="1400" dirty="0"/>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461665"/>
          </a:xfrm>
          <a:prstGeom prst="rect">
            <a:avLst/>
          </a:prstGeom>
          <a:noFill/>
        </p:spPr>
        <p:txBody>
          <a:bodyPr wrap="square" rtlCol="0">
            <a:spAutoFit/>
          </a:bodyPr>
          <a:lstStyle/>
          <a:p>
            <a:pPr algn="ctr"/>
            <a:r>
              <a:rPr lang="el-GR" sz="2400" b="1" dirty="0" smtClean="0"/>
              <a:t>Εμπόριο κρατών-μελών της ΕΕ με τον Καναδά</a:t>
            </a:r>
            <a:endParaRPr lang="el-GR" sz="2400" b="1" dirty="0"/>
          </a:p>
        </p:txBody>
      </p:sp>
      <p:pic>
        <p:nvPicPr>
          <p:cNvPr id="2050" name="Picture 2"/>
          <p:cNvPicPr>
            <a:picLocks noChangeAspect="1" noChangeArrowheads="1"/>
          </p:cNvPicPr>
          <p:nvPr/>
        </p:nvPicPr>
        <p:blipFill>
          <a:blip r:embed="rId2" cstate="print"/>
          <a:srcRect/>
          <a:stretch>
            <a:fillRect/>
          </a:stretch>
        </p:blipFill>
        <p:spPr bwMode="auto">
          <a:xfrm>
            <a:off x="323528" y="492409"/>
            <a:ext cx="8496944" cy="5960927"/>
          </a:xfrm>
          <a:prstGeom prst="rect">
            <a:avLst/>
          </a:prstGeom>
          <a:noFill/>
          <a:ln w="9525">
            <a:noFill/>
            <a:miter lim="800000"/>
            <a:headEnd/>
            <a:tailEnd/>
          </a:ln>
        </p:spPr>
      </p:pic>
      <p:sp>
        <p:nvSpPr>
          <p:cNvPr id="4" name="3 - TextBox"/>
          <p:cNvSpPr txBox="1"/>
          <p:nvPr/>
        </p:nvSpPr>
        <p:spPr>
          <a:xfrm>
            <a:off x="323528" y="6309320"/>
            <a:ext cx="8820472" cy="523220"/>
          </a:xfrm>
          <a:prstGeom prst="rect">
            <a:avLst/>
          </a:prstGeom>
          <a:noFill/>
        </p:spPr>
        <p:txBody>
          <a:bodyPr wrap="square" rtlCol="0">
            <a:spAutoFit/>
          </a:bodyPr>
          <a:lstStyle/>
          <a:p>
            <a:pPr algn="ctr"/>
            <a:r>
              <a:rPr lang="el-GR" sz="1400" dirty="0" smtClean="0"/>
              <a:t>Πηγή: </a:t>
            </a:r>
            <a:r>
              <a:rPr lang="en-GB" sz="1400" dirty="0" smtClean="0"/>
              <a:t>BATSAIKHAN</a:t>
            </a:r>
            <a:r>
              <a:rPr lang="el-GR" sz="1400" dirty="0" smtClean="0"/>
              <a:t> </a:t>
            </a:r>
            <a:r>
              <a:rPr lang="en-US" sz="1400" dirty="0" smtClean="0"/>
              <a:t>U. (2016), “Maple syrup on Belgian waffles: EU-Canada trade”, </a:t>
            </a:r>
            <a:r>
              <a:rPr lang="en-US" sz="1400" dirty="0" smtClean="0">
                <a:hlinkClick r:id="rId3"/>
              </a:rPr>
              <a:t>http://bruegel.org/2016/10/mapple-syrup-on-belgian-waffles-eu-canada-trade/</a:t>
            </a:r>
            <a:r>
              <a:rPr lang="en-US" sz="1400" dirty="0" smtClean="0"/>
              <a:t> </a:t>
            </a:r>
            <a:endParaRPr lang="el-GR" sz="1400" dirty="0"/>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6894195"/>
          </a:xfrm>
          <a:prstGeom prst="rect">
            <a:avLst/>
          </a:prstGeom>
          <a:noFill/>
        </p:spPr>
        <p:txBody>
          <a:bodyPr wrap="square" rtlCol="0">
            <a:spAutoFit/>
          </a:bodyPr>
          <a:lstStyle/>
          <a:p>
            <a:pPr algn="ctr"/>
            <a:r>
              <a:rPr lang="el-GR" sz="2800" b="1" dirty="0" smtClean="0"/>
              <a:t>Η μεταβαλλόμενη φύση της παγκοσμιοποίησης</a:t>
            </a:r>
          </a:p>
          <a:p>
            <a:endParaRPr lang="el-GR" dirty="0" smtClean="0"/>
          </a:p>
          <a:p>
            <a:pPr>
              <a:buFont typeface="Wingdings" pitchFamily="2" charset="2"/>
              <a:buChar char="Ø"/>
            </a:pPr>
            <a:r>
              <a:rPr lang="en-US" dirty="0" smtClean="0"/>
              <a:t> </a:t>
            </a:r>
            <a:r>
              <a:rPr lang="el-GR" dirty="0" smtClean="0"/>
              <a:t>Παγκοσμιοποιημένες εφοδιαστικές αλυσίδες: Σε μία χώρα πραγματοποιείται ο σχεδιασμός του προϊόντος, σε άλλες η παραγωγή των συστατικών στοιχείων του, σε άλλη(ες) η συναρμολόγηση: → Δεν έχει, πλέον, τόσο νόημα να γίνεται λόγος για ανταγωνιστικότητα μεταξύ χωρών</a:t>
            </a:r>
          </a:p>
          <a:p>
            <a:pPr>
              <a:buFont typeface="Wingdings" pitchFamily="2" charset="2"/>
              <a:buChar char="Ø"/>
            </a:pPr>
            <a:endParaRPr lang="el-GR" dirty="0" smtClean="0"/>
          </a:p>
          <a:p>
            <a:pPr>
              <a:buFont typeface="Wingdings" pitchFamily="2" charset="2"/>
              <a:buChar char="Ø"/>
            </a:pPr>
            <a:r>
              <a:rPr lang="el-GR" dirty="0" smtClean="0"/>
              <a:t> Ο ανταγωνισμός διενεργείται σε επίπεδο διεθνών δικτύων παραγωγής και εφοδιασμού</a:t>
            </a:r>
          </a:p>
          <a:p>
            <a:pPr>
              <a:buFont typeface="Wingdings" pitchFamily="2" charset="2"/>
              <a:buChar char="Ø"/>
            </a:pPr>
            <a:endParaRPr lang="el-GR" dirty="0" smtClean="0"/>
          </a:p>
          <a:p>
            <a:pPr>
              <a:buFont typeface="Wingdings" pitchFamily="2" charset="2"/>
              <a:buChar char="Ø"/>
            </a:pPr>
            <a:r>
              <a:rPr lang="el-GR" dirty="0" smtClean="0"/>
              <a:t> Η τεχνολογία της πληροφορίας δίνει τη δυνατότητα στις εταιρείες να εξάγουν χωρίς αβεβαιότητα την τεχνογνωσία προς χώρες με φθηνότερο εργατικό δυναμικό: Οι Αμερικανοί εργάτες δεν ανταγωνίζονται απλώς τους Μεξικανούς εργάτες, αλλά τους Μεξικανούς εργάτες με γνώση της Αμερικανικής τεχνογνωσίας </a:t>
            </a:r>
          </a:p>
          <a:p>
            <a:pPr>
              <a:buFont typeface="Wingdings" pitchFamily="2" charset="2"/>
              <a:buChar char="Ø"/>
            </a:pPr>
            <a:endParaRPr lang="el-GR" dirty="0" smtClean="0"/>
          </a:p>
          <a:p>
            <a:pPr>
              <a:buFont typeface="Wingdings" pitchFamily="2" charset="2"/>
              <a:buChar char="Ø"/>
            </a:pPr>
            <a:r>
              <a:rPr lang="el-GR" dirty="0" smtClean="0"/>
              <a:t>Οι αναδυόμενες οικονομίες έχουν συμφέρον να δέχονται Άμεσες Ξένες Επενδύσεις και να καθίστανται μέρος των διεθνών δικτύων παραγωγής και εφοδιασμού </a:t>
            </a:r>
          </a:p>
          <a:p>
            <a:pPr>
              <a:buFont typeface="Wingdings" pitchFamily="2" charset="2"/>
              <a:buChar char="Ø"/>
            </a:pPr>
            <a:endParaRPr lang="el-GR" dirty="0" smtClean="0"/>
          </a:p>
          <a:p>
            <a:pPr>
              <a:buFont typeface="Wingdings" pitchFamily="2" charset="2"/>
              <a:buChar char="Ø"/>
            </a:pPr>
            <a:r>
              <a:rPr lang="el-GR" dirty="0" smtClean="0"/>
              <a:t>Σε ένα τέτοιο περιβάλλον, ο δασμός δεν έχει νόημα, καθώς απλώς αυξάνει το κόστος του εισαγόμενου προϊόντος που προορίζεται όμως να εξαχθεί εκ νέου </a:t>
            </a:r>
          </a:p>
          <a:p>
            <a:pPr>
              <a:buFont typeface="Wingdings" pitchFamily="2" charset="2"/>
              <a:buChar char="Ø"/>
            </a:pPr>
            <a:endParaRPr lang="el-GR" dirty="0" smtClean="0"/>
          </a:p>
          <a:p>
            <a:pPr>
              <a:buFont typeface="Wingdings" pitchFamily="2" charset="2"/>
              <a:buChar char="Ø"/>
            </a:pPr>
            <a:r>
              <a:rPr lang="el-GR" dirty="0" smtClean="0"/>
              <a:t> Οι εργαζόμενοι στις ανεπτυγμένες οικονομίες θα πρέπει να επικεντρώνονται σε τομείς υπηρεσιών που σχετίζονται με το σχεδιασμό </a:t>
            </a:r>
            <a:r>
              <a:rPr lang="el-GR" smtClean="0"/>
              <a:t>των προϊόντων </a:t>
            </a:r>
          </a:p>
          <a:p>
            <a:endParaRPr lang="el-GR" dirty="0" smtClean="0"/>
          </a:p>
          <a:p>
            <a:pPr>
              <a:buFont typeface="Wingdings" pitchFamily="2" charset="2"/>
              <a:buChar char="Ø"/>
            </a:pPr>
            <a:endParaRPr lang="el-GR" dirty="0"/>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0"/>
            <a:ext cx="9144000" cy="12434173"/>
          </a:xfrm>
          <a:prstGeom prst="rect">
            <a:avLst/>
          </a:prstGeom>
          <a:noFill/>
        </p:spPr>
        <p:txBody>
          <a:bodyPr wrap="square" rtlCol="0">
            <a:spAutoFit/>
          </a:bodyPr>
          <a:lstStyle/>
          <a:p>
            <a:pPr algn="ctr"/>
            <a:r>
              <a:rPr lang="el-GR" sz="2800" b="1" dirty="0" smtClean="0"/>
              <a:t>Η ΕΕ ως παράδειγμα εμπορικής ολοκλήρωσης</a:t>
            </a:r>
          </a:p>
          <a:p>
            <a:pPr algn="just">
              <a:buFont typeface="Wingdings" pitchFamily="2" charset="2"/>
              <a:buChar char="Ø"/>
            </a:pPr>
            <a:endParaRPr lang="el-GR" dirty="0" smtClean="0"/>
          </a:p>
          <a:p>
            <a:pPr algn="just">
              <a:buFont typeface="Wingdings" pitchFamily="2" charset="2"/>
              <a:buChar char="Ø"/>
            </a:pPr>
            <a:r>
              <a:rPr lang="el-GR" dirty="0" smtClean="0"/>
              <a:t> Η άρση των φραγμών στο διασυνοριακό εμπόριο (</a:t>
            </a:r>
            <a:r>
              <a:rPr lang="el-GR" b="1" dirty="0" smtClean="0"/>
              <a:t>αρνητική εμπορική ολοκλήρωση</a:t>
            </a:r>
            <a:r>
              <a:rPr lang="el-GR" dirty="0" smtClean="0"/>
              <a:t>) και η υιοθέτηση ρυθμίσεων από υπερεθνικές αρχές (</a:t>
            </a:r>
            <a:r>
              <a:rPr lang="el-GR" b="1" dirty="0" smtClean="0"/>
              <a:t>θετική εμπορική ολοκλήρωση</a:t>
            </a:r>
            <a:r>
              <a:rPr lang="el-GR" dirty="0" smtClean="0"/>
              <a:t>) έχουν καταστήσει την ΕΕ ως το πλέον αντιπροσωπευτικό παράδειγμα εμπορικής ολοκλήρωσης. </a:t>
            </a:r>
            <a:endParaRPr lang="el-GR" dirty="0"/>
          </a:p>
          <a:p>
            <a:pPr algn="just"/>
            <a:endParaRPr lang="el-GR" dirty="0" smtClean="0"/>
          </a:p>
          <a:p>
            <a:pPr algn="ctr"/>
            <a:r>
              <a:rPr lang="el-GR" b="1" u="sng" dirty="0" smtClean="0"/>
              <a:t>Στάδια εμπορικής/οικονομικής ολοκλήρωσης </a:t>
            </a:r>
          </a:p>
          <a:p>
            <a:pPr algn="just"/>
            <a:endParaRPr lang="el-GR" dirty="0" smtClean="0"/>
          </a:p>
          <a:p>
            <a:pPr marL="342900" indent="-342900" algn="just">
              <a:buAutoNum type="arabicPeriod"/>
            </a:pPr>
            <a:r>
              <a:rPr lang="el-GR" u="sng" dirty="0" smtClean="0"/>
              <a:t>Ζώνη Ελεύθερων Συναλλαγών (ΖΕΣ)</a:t>
            </a:r>
            <a:r>
              <a:rPr lang="el-GR" dirty="0" smtClean="0"/>
              <a:t>: Κατάργηση δασμών και ποσοτικών περιορισμών </a:t>
            </a:r>
          </a:p>
          <a:p>
            <a:pPr marL="342900" indent="-342900" algn="just">
              <a:buAutoNum type="arabicPeriod"/>
            </a:pPr>
            <a:r>
              <a:rPr lang="el-GR" u="sng" dirty="0" smtClean="0"/>
              <a:t> Τελωνειακή Ένωση (ΤΕ)</a:t>
            </a:r>
            <a:r>
              <a:rPr lang="el-GR" dirty="0" smtClean="0"/>
              <a:t>: Ζώνη Ελεύθερων Συναλλαγών &amp; υιοθέτηση κοινού εξωτερικού δασμολογίου (ΚΕΔ) στις εισαγωγές από τρίτες χώρες </a:t>
            </a:r>
          </a:p>
          <a:p>
            <a:pPr marL="342900" indent="-342900" algn="just">
              <a:buAutoNum type="arabicPeriod"/>
            </a:pPr>
            <a:r>
              <a:rPr lang="el-GR" u="sng" dirty="0" smtClean="0"/>
              <a:t> Ενιαία Εσωτερική Αγορά (ΕΕΑ)</a:t>
            </a:r>
            <a:r>
              <a:rPr lang="el-GR" dirty="0" smtClean="0"/>
              <a:t>: ΖΕΣ &amp; ΤΕ &amp; απελευθέρωση του εμπορίου από περιορισμούς που δεν επιβάλλοντα στα οικονομικά σύνορα, όπως λ.χ. ρυθμίσεις ασφάλειας και υγιεινής προϊόντων, απαιτήσεις συσκευασίας, ρήτρες εργασιακών προδιαγραφών κ.α. </a:t>
            </a:r>
          </a:p>
          <a:p>
            <a:pPr marL="342900" indent="-342900" algn="just">
              <a:buAutoNum type="arabicPeriod"/>
            </a:pPr>
            <a:r>
              <a:rPr lang="el-GR" u="sng" dirty="0" smtClean="0"/>
              <a:t> Κοινή Αγορά (ΚΑ)</a:t>
            </a:r>
            <a:r>
              <a:rPr lang="el-GR" dirty="0" smtClean="0"/>
              <a:t>: ΖΕΣ &amp; ΤΕ &amp; ΕΕΑ &amp; ελεύθερη διακίνηση των παραγωγικών συντελεστών</a:t>
            </a:r>
          </a:p>
          <a:p>
            <a:pPr marL="342900" indent="-342900" algn="just">
              <a:buAutoNum type="arabicPeriod"/>
            </a:pPr>
            <a:r>
              <a:rPr lang="el-GR" u="sng" dirty="0" smtClean="0"/>
              <a:t> Οικονομική και Νομισματική Ένωση (ΟΝΕ)</a:t>
            </a:r>
            <a:r>
              <a:rPr lang="el-GR" dirty="0" smtClean="0"/>
              <a:t>: Κατάργηση εθνικών συναλλαγματικών ισοτιμιών, υιοθέτηση κοινού νομίσματος, παραχώρηση άσκησης νομισματικής πολιτικής από υπερεθνική Κεντρική Τράπεζα </a:t>
            </a:r>
          </a:p>
          <a:p>
            <a:pPr marL="342900" indent="-342900" algn="just">
              <a:buAutoNum type="arabicPeriod"/>
            </a:pPr>
            <a:r>
              <a:rPr lang="el-GR" dirty="0" smtClean="0"/>
              <a:t> </a:t>
            </a:r>
            <a:r>
              <a:rPr lang="el-GR" u="sng" dirty="0" smtClean="0"/>
              <a:t>Πλήρης Οικονομική Ενοποίηση</a:t>
            </a:r>
            <a:r>
              <a:rPr lang="el-GR" dirty="0" smtClean="0"/>
              <a:t>: Σχηματισμός ομοσπονδιακού κρατικού μορφώματος με κεντρική δημοσιονομική πολιτική και υπερεθνικό δημοσιονομικό προϋπολογισμό </a:t>
            </a:r>
          </a:p>
          <a:p>
            <a:pPr algn="just"/>
            <a:endParaRPr lang="el-GR" dirty="0" smtClean="0"/>
          </a:p>
          <a:p>
            <a:pPr algn="just"/>
            <a:r>
              <a:rPr lang="el-GR" dirty="0" smtClean="0"/>
              <a:t>Το 1</a:t>
            </a:r>
            <a:r>
              <a:rPr lang="el-GR" baseline="30000" dirty="0" smtClean="0"/>
              <a:t>ο</a:t>
            </a:r>
            <a:r>
              <a:rPr lang="el-GR" dirty="0" smtClean="0"/>
              <a:t> στάδιο αφορά στην αρνητική εμπορική ολοκλήρωση, ενώ τα υπόλοιπα, στη θετική οικονομική ολοκλήρωση. </a:t>
            </a:r>
            <a:endParaRPr lang="el-GR" dirty="0"/>
          </a:p>
          <a:p>
            <a:pPr algn="just"/>
            <a:endParaRPr lang="el-GR" dirty="0" smtClean="0"/>
          </a:p>
          <a:p>
            <a:pPr algn="just"/>
            <a:endParaRPr lang="el-GR" dirty="0"/>
          </a:p>
          <a:p>
            <a:pPr algn="just"/>
            <a:endParaRPr lang="el-GR" dirty="0" smtClean="0"/>
          </a:p>
          <a:p>
            <a:pPr algn="just"/>
            <a:endParaRPr lang="el-GR" dirty="0"/>
          </a:p>
          <a:p>
            <a:pPr algn="just"/>
            <a:endParaRPr lang="el-GR" dirty="0" smtClean="0"/>
          </a:p>
          <a:p>
            <a:pPr algn="just"/>
            <a:endParaRPr lang="el-GR" dirty="0"/>
          </a:p>
          <a:p>
            <a:pPr algn="just"/>
            <a:endParaRPr lang="el-GR" dirty="0" smtClean="0"/>
          </a:p>
          <a:p>
            <a:pPr algn="just"/>
            <a:endParaRPr lang="el-GR" dirty="0"/>
          </a:p>
          <a:p>
            <a:pPr algn="just"/>
            <a:endParaRPr lang="el-GR" dirty="0" smtClean="0"/>
          </a:p>
          <a:p>
            <a:pPr algn="just"/>
            <a:endParaRPr lang="el-GR" dirty="0"/>
          </a:p>
          <a:p>
            <a:pPr algn="just"/>
            <a:endParaRPr lang="el-GR" dirty="0" smtClean="0"/>
          </a:p>
          <a:p>
            <a:pPr algn="just"/>
            <a:endParaRPr lang="el-GR" dirty="0"/>
          </a:p>
          <a:p>
            <a:pPr algn="just"/>
            <a:endParaRPr lang="el-GR" dirty="0" smtClean="0"/>
          </a:p>
          <a:p>
            <a:pPr algn="just"/>
            <a:endParaRPr lang="el-GR" dirty="0"/>
          </a:p>
          <a:p>
            <a:pPr algn="just"/>
            <a:endParaRPr lang="el-GR" dirty="0" smtClean="0"/>
          </a:p>
          <a:p>
            <a:pPr algn="just"/>
            <a:endParaRPr lang="el-GR" dirty="0"/>
          </a:p>
          <a:p>
            <a:pPr algn="just"/>
            <a:endParaRPr lang="el-GR" dirty="0" smtClean="0"/>
          </a:p>
          <a:p>
            <a:pPr algn="just"/>
            <a:endParaRPr lang="el-GR" dirty="0"/>
          </a:p>
          <a:p>
            <a:pPr algn="just"/>
            <a:endParaRPr lang="el-GR" dirty="0" smtClean="0"/>
          </a:p>
          <a:p>
            <a:pPr algn="just"/>
            <a:r>
              <a:rPr lang="el-GR" dirty="0" smtClean="0"/>
              <a:t> </a:t>
            </a:r>
            <a:endParaRPr lang="el-GR"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0"/>
            <a:ext cx="9144000" cy="12464951"/>
          </a:xfrm>
          <a:prstGeom prst="rect">
            <a:avLst/>
          </a:prstGeom>
          <a:noFill/>
        </p:spPr>
        <p:txBody>
          <a:bodyPr wrap="square" rtlCol="0">
            <a:spAutoFit/>
          </a:bodyPr>
          <a:lstStyle/>
          <a:p>
            <a:pPr algn="ctr"/>
            <a:r>
              <a:rPr lang="el-GR" sz="2800" b="1" dirty="0" smtClean="0"/>
              <a:t>Το θεσμικό πλαίσιο άσκησης της Κοινής Εμπορικής Πολιτικής της ΕΕ </a:t>
            </a:r>
          </a:p>
          <a:p>
            <a:endParaRPr lang="el-GR" dirty="0" smtClean="0"/>
          </a:p>
          <a:p>
            <a:pPr algn="just">
              <a:buFont typeface="Wingdings" pitchFamily="2" charset="2"/>
              <a:buChar char="Ø"/>
            </a:pPr>
            <a:r>
              <a:rPr lang="el-GR" u="sng" dirty="0" smtClean="0"/>
              <a:t> </a:t>
            </a:r>
            <a:r>
              <a:rPr lang="el-GR" i="1" u="sng" dirty="0" smtClean="0"/>
              <a:t>Κοινή Πολιτική</a:t>
            </a:r>
            <a:r>
              <a:rPr lang="el-GR" i="1" dirty="0" smtClean="0"/>
              <a:t>: </a:t>
            </a:r>
            <a:r>
              <a:rPr lang="el-GR" dirty="0" smtClean="0"/>
              <a:t>Ανήκει στην </a:t>
            </a:r>
            <a:r>
              <a:rPr lang="el-GR" b="1" dirty="0" smtClean="0"/>
              <a:t>αποκλειστική αρμοδιότητα</a:t>
            </a:r>
            <a:r>
              <a:rPr lang="el-GR" dirty="0" smtClean="0"/>
              <a:t> της ΕΕ → Ασκείται από την Ευρωπαϊκή Επιτροπή, κατόπιν εντολής του Συμβουλίου, για την </a:t>
            </a:r>
            <a:r>
              <a:rPr lang="el-GR" b="1" dirty="0" smtClean="0"/>
              <a:t>ΕΕ ως σύνολο </a:t>
            </a:r>
            <a:r>
              <a:rPr lang="el-GR" dirty="0" smtClean="0"/>
              <a:t>→ Τα </a:t>
            </a:r>
            <a:r>
              <a:rPr lang="el-GR" b="1" dirty="0" err="1" smtClean="0"/>
              <a:t>κρ</a:t>
            </a:r>
            <a:r>
              <a:rPr lang="el-GR" b="1" dirty="0" smtClean="0"/>
              <a:t>-μ δεν </a:t>
            </a:r>
            <a:r>
              <a:rPr lang="el-GR" dirty="0" smtClean="0"/>
              <a:t>έχουν αυτόνομη (εθνική) εμπορική πολιτική. </a:t>
            </a:r>
            <a:endParaRPr lang="el-GR" b="1" dirty="0" smtClean="0"/>
          </a:p>
          <a:p>
            <a:pPr algn="just">
              <a:buFont typeface="Wingdings" pitchFamily="2" charset="2"/>
              <a:buChar char="Ø"/>
            </a:pPr>
            <a:r>
              <a:rPr lang="el-GR" b="1" u="sng" dirty="0" smtClean="0"/>
              <a:t> </a:t>
            </a:r>
            <a:r>
              <a:rPr lang="el-GR" u="sng" dirty="0" smtClean="0"/>
              <a:t>Άρθρο 207 της Συνθήκης</a:t>
            </a:r>
            <a:r>
              <a:rPr lang="el-GR" dirty="0" smtClean="0"/>
              <a:t>: Οι σχετικές διατάξεις περιέχονται στο Άρθρο 207 της Συνθήκης για τη Λειτουργία της ΕΕ. Στο πεδίο εφαρμογής των διατάξεων εντάσσονται: </a:t>
            </a:r>
            <a:endParaRPr lang="el-GR" b="1" dirty="0" smtClean="0"/>
          </a:p>
          <a:p>
            <a:pPr lvl="4" algn="just">
              <a:buFont typeface="Arial" pitchFamily="34" charset="0"/>
              <a:buChar char="•"/>
            </a:pPr>
            <a:r>
              <a:rPr lang="el-GR" dirty="0" smtClean="0"/>
              <a:t> </a:t>
            </a:r>
            <a:r>
              <a:rPr lang="el-GR" sz="1600" dirty="0" smtClean="0"/>
              <a:t>Δασμολογικές &amp; Εμπορικές συμφωνίες </a:t>
            </a:r>
          </a:p>
          <a:p>
            <a:pPr lvl="4" algn="just">
              <a:buFont typeface="Arial" pitchFamily="34" charset="0"/>
              <a:buChar char="•"/>
            </a:pPr>
            <a:r>
              <a:rPr lang="el-GR" sz="1600" dirty="0" smtClean="0"/>
              <a:t> Εμπορικές πτυχές της πνευματικής ιδιοκτησίας</a:t>
            </a:r>
          </a:p>
          <a:p>
            <a:pPr lvl="4" algn="just">
              <a:buFont typeface="Arial" pitchFamily="34" charset="0"/>
              <a:buChar char="•"/>
            </a:pPr>
            <a:r>
              <a:rPr lang="el-GR" sz="1600" dirty="0" smtClean="0"/>
              <a:t> Άμεσες Ξένες Επενδύσεις </a:t>
            </a:r>
          </a:p>
          <a:p>
            <a:pPr lvl="4" algn="just">
              <a:buFont typeface="Arial" pitchFamily="34" charset="0"/>
              <a:buChar char="•"/>
            </a:pPr>
            <a:r>
              <a:rPr lang="el-GR" sz="1600" dirty="0" smtClean="0"/>
              <a:t>Πολιτική Εξαγωγών </a:t>
            </a:r>
          </a:p>
          <a:p>
            <a:pPr lvl="4" algn="just">
              <a:buFont typeface="Arial" pitchFamily="34" charset="0"/>
              <a:buChar char="•"/>
            </a:pPr>
            <a:r>
              <a:rPr lang="el-GR" sz="1600" dirty="0" smtClean="0"/>
              <a:t>Μέτρα εμπορικής άμυνας (π.χ. </a:t>
            </a:r>
            <a:r>
              <a:rPr lang="el-GR" sz="1600" dirty="0" err="1" smtClean="0"/>
              <a:t>αντι</a:t>
            </a:r>
            <a:r>
              <a:rPr lang="el-GR" sz="1600" dirty="0" smtClean="0"/>
              <a:t>-ντάμπινγκ και εξαγωγικές επιδοτήσεις</a:t>
            </a:r>
            <a:r>
              <a:rPr lang="en-US" sz="1600" dirty="0" smtClean="0"/>
              <a:t>)</a:t>
            </a:r>
            <a:endParaRPr lang="el-GR" sz="1600" dirty="0" smtClean="0"/>
          </a:p>
          <a:p>
            <a:pPr>
              <a:buFont typeface="Wingdings" pitchFamily="2" charset="2"/>
              <a:buChar char="Ø"/>
            </a:pPr>
            <a:r>
              <a:rPr lang="el-GR" u="sng" dirty="0" smtClean="0"/>
              <a:t>Θεσμική Διαδικασία</a:t>
            </a:r>
            <a:r>
              <a:rPr lang="el-GR" dirty="0" smtClean="0"/>
              <a:t>: Στη διαδικασία εμπλέκονται η </a:t>
            </a:r>
            <a:r>
              <a:rPr lang="el-GR" b="1" dirty="0" smtClean="0"/>
              <a:t>Ευρωπαϊκή Επιτροπή</a:t>
            </a:r>
            <a:r>
              <a:rPr lang="el-GR" dirty="0" smtClean="0"/>
              <a:t>, το </a:t>
            </a:r>
            <a:r>
              <a:rPr lang="el-GR" b="1" dirty="0" smtClean="0"/>
              <a:t>Συμβούλιο</a:t>
            </a:r>
            <a:r>
              <a:rPr lang="el-GR" dirty="0" smtClean="0"/>
              <a:t> και το </a:t>
            </a:r>
            <a:r>
              <a:rPr lang="el-GR" b="1" dirty="0" smtClean="0"/>
              <a:t>Ευρωπαϊκό Κοινοβούλιο</a:t>
            </a:r>
            <a:r>
              <a:rPr lang="el-GR" dirty="0" smtClean="0"/>
              <a:t>.  Η διαδικασία έχει ως ακολούθως: </a:t>
            </a:r>
          </a:p>
          <a:p>
            <a:pPr lvl="1">
              <a:buFont typeface="Wingdings" pitchFamily="2" charset="2"/>
              <a:buChar char="q"/>
            </a:pPr>
            <a:r>
              <a:rPr lang="el-GR" dirty="0" smtClean="0"/>
              <a:t> </a:t>
            </a:r>
            <a:r>
              <a:rPr lang="el-GR" sz="1600" dirty="0" smtClean="0"/>
              <a:t>Γενικοί στόχοι &amp; επιδιώξεις χαράσσονται από το Συμβούλιο </a:t>
            </a:r>
          </a:p>
          <a:p>
            <a:pPr lvl="1">
              <a:buFont typeface="Wingdings" pitchFamily="2" charset="2"/>
              <a:buChar char="q"/>
            </a:pPr>
            <a:r>
              <a:rPr lang="el-GR" sz="1600" dirty="0" smtClean="0"/>
              <a:t> Η Ευρωπαϊκή Επιτροπή έχει το δικαίωμα της νομοθετικής πρωτοβουλίας </a:t>
            </a:r>
          </a:p>
          <a:p>
            <a:pPr lvl="1">
              <a:buFont typeface="Wingdings" pitchFamily="2" charset="2"/>
              <a:buChar char="q"/>
            </a:pPr>
            <a:r>
              <a:rPr lang="el-GR" sz="1600" dirty="0" smtClean="0"/>
              <a:t> Οι προτάσεις της τίθενται προς έγκριση από το Συμβούλιο και το </a:t>
            </a:r>
            <a:r>
              <a:rPr lang="el-GR" sz="1600" dirty="0" err="1" smtClean="0"/>
              <a:t>Ευρωπ</a:t>
            </a:r>
            <a:r>
              <a:rPr lang="el-GR" sz="1600" dirty="0" smtClean="0"/>
              <a:t>. Κοινοβούλιο μέσω της συνήθους νομοθετικής διαδικασίας. </a:t>
            </a:r>
          </a:p>
          <a:p>
            <a:pPr lvl="1">
              <a:buFont typeface="Wingdings" pitchFamily="2" charset="2"/>
              <a:buChar char="q"/>
            </a:pPr>
            <a:r>
              <a:rPr lang="el-GR" sz="1600" dirty="0" smtClean="0"/>
              <a:t>Η Ευρωπαϊκή Επιτροπή υποβάλλει προτάσεις στο Συμβούλιο το οποίο την εξουσιοδοτεί για την έναρξη των εμπορικών διαπραγματεύσεων. </a:t>
            </a:r>
          </a:p>
          <a:p>
            <a:pPr lvl="1">
              <a:buFont typeface="Wingdings" pitchFamily="2" charset="2"/>
              <a:buChar char="q"/>
            </a:pPr>
            <a:r>
              <a:rPr lang="el-GR" sz="1600" dirty="0" smtClean="0"/>
              <a:t> Η Ευρωπαϊκή Επιτροπή διαπραγματεύεται συνεπικουρούμενη από ειδικές επιτροπές γνωμοδότησης που ορίζει το Συμβούλιο. </a:t>
            </a:r>
          </a:p>
          <a:p>
            <a:pPr lvl="1">
              <a:buFont typeface="Wingdings" pitchFamily="2" charset="2"/>
              <a:buChar char="q"/>
            </a:pPr>
            <a:r>
              <a:rPr lang="el-GR" sz="1600" dirty="0" smtClean="0"/>
              <a:t> Για την εφαρμογή της συμφωνίας απαιτείται η έγκριση του </a:t>
            </a:r>
            <a:r>
              <a:rPr lang="el-GR" sz="1600" dirty="0" err="1" smtClean="0"/>
              <a:t>Ευρωπ</a:t>
            </a:r>
            <a:r>
              <a:rPr lang="el-GR" sz="1600" dirty="0" smtClean="0"/>
              <a:t>. Κοινοβουλίου και η κύρωσή της από το σύνολο των εθνικών Κοινοβουλίων. </a:t>
            </a:r>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
        <p:nvSpPr>
          <p:cNvPr id="5" name="4 - Αριστερό άγκιστρο"/>
          <p:cNvSpPr/>
          <p:nvPr/>
        </p:nvSpPr>
        <p:spPr>
          <a:xfrm>
            <a:off x="1547664" y="2636912"/>
            <a:ext cx="216024" cy="115212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useBgFill="1">
        <p:nvSpPr>
          <p:cNvPr id="7" name="6 - Ορθογώνιο"/>
          <p:cNvSpPr/>
          <p:nvPr/>
        </p:nvSpPr>
        <p:spPr>
          <a:xfrm>
            <a:off x="0" y="2780928"/>
            <a:ext cx="1547664"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i="1" dirty="0" smtClean="0">
                <a:solidFill>
                  <a:schemeClr val="tx1"/>
                </a:solidFill>
              </a:rPr>
              <a:t>Πεδία εφαρμογής της Κοινής Εμπορικής Πολιτικής</a:t>
            </a:r>
            <a:endParaRPr lang="el-GR" sz="1400" i="1"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523220"/>
          </a:xfrm>
          <a:prstGeom prst="rect">
            <a:avLst/>
          </a:prstGeom>
          <a:noFill/>
        </p:spPr>
        <p:txBody>
          <a:bodyPr wrap="square" rtlCol="0">
            <a:spAutoFit/>
          </a:bodyPr>
          <a:lstStyle/>
          <a:p>
            <a:pPr algn="ctr"/>
            <a:r>
              <a:rPr lang="el-GR" sz="2800" b="1" dirty="0" smtClean="0"/>
              <a:t>Η Συνήθης Νομοθετική Διαδικασία </a:t>
            </a:r>
          </a:p>
        </p:txBody>
      </p:sp>
      <p:sp>
        <p:nvSpPr>
          <p:cNvPr id="3" name="2 - TextBox"/>
          <p:cNvSpPr txBox="1"/>
          <p:nvPr/>
        </p:nvSpPr>
        <p:spPr>
          <a:xfrm>
            <a:off x="0" y="620688"/>
            <a:ext cx="9144000" cy="5355312"/>
          </a:xfrm>
          <a:prstGeom prst="rect">
            <a:avLst/>
          </a:prstGeom>
          <a:noFill/>
        </p:spPr>
        <p:txBody>
          <a:bodyPr wrap="square" rtlCol="0" anchor="ctr">
            <a:spAutoFit/>
          </a:bodyPr>
          <a:lstStyle/>
          <a:p>
            <a:r>
              <a:rPr lang="el-GR" dirty="0" smtClean="0"/>
              <a:t>Η Συνήθης Νομοθετική Διαδικασία θέτει το Ευρωπαϊκό Κοινοβούλιο στο ίδιο επίπεδο εξουσιών με το Συμβούλιο σε ευρύ φάσμα τομέων (λ.χ. οικονομική διακυβέρνηση, μετανάστευση, ενέργεια, μεταφορές, περιβάλλον, προστασία καταναλωτών). Η μεγάλη πλειονότητα της ευρωπαϊκής νομοθεσίας θεσπίζεται από κοινού από το Ευρωπαϊκό Κοινοβούλιο και το Συμβούλιο. Η διαδικασία είναι η ακόλουθη: </a:t>
            </a:r>
          </a:p>
          <a:p>
            <a:endParaRPr lang="el-GR" dirty="0" smtClean="0"/>
          </a:p>
          <a:p>
            <a:pPr>
              <a:buFont typeface="Wingdings" pitchFamily="2" charset="2"/>
              <a:buChar char="Ø"/>
            </a:pPr>
            <a:r>
              <a:rPr lang="el-GR" dirty="0" smtClean="0"/>
              <a:t>Η Επιτροπή αποστέλλει την πρότασή της στο Κοινοβούλιο και το Συμβούλιο, όπου η πρόταση συζητείται δύο φορές διαδοχικά. </a:t>
            </a:r>
          </a:p>
          <a:p>
            <a:pPr>
              <a:buFont typeface="Wingdings" pitchFamily="2" charset="2"/>
              <a:buChar char="Ø"/>
            </a:pPr>
            <a:r>
              <a:rPr lang="el-GR" dirty="0" smtClean="0"/>
              <a:t>Μετά από δύο αναγνώσεις, αν τα δύο θεσμικά όργανα δεν καταλήξουν σε συμφωνία, η πρόταση υποβάλλεται στην επιτροπή συνδιαλλαγής, αποτελούμενη από ίσο αριθμό εκπροσώπων του Συμβουλίου και του Κοινοβουλίου. </a:t>
            </a:r>
          </a:p>
          <a:p>
            <a:pPr>
              <a:buFont typeface="Wingdings" pitchFamily="2" charset="2"/>
              <a:buChar char="Ø"/>
            </a:pPr>
            <a:r>
              <a:rPr lang="el-GR" dirty="0" smtClean="0"/>
              <a:t> Οι εκπρόσωποι της Ευρωπαϊκής Επιτροπής συμμετέχουν στις συνεδριάσεις. </a:t>
            </a:r>
          </a:p>
          <a:p>
            <a:pPr>
              <a:buFont typeface="Wingdings" pitchFamily="2" charset="2"/>
              <a:buChar char="Ø"/>
            </a:pPr>
            <a:r>
              <a:rPr lang="el-GR" dirty="0" smtClean="0"/>
              <a:t>Αν η επιτροπή καταλήξει σε συμφωνία, το συμφωνηθέν κείμενο αποστέλλεται στο Κοινοβούλιο και το Συμβούλιο για τρίτη ανάγνωση, ώστε να υιοθετηθεί τελικώς ως νομοθετικό κείμενο. </a:t>
            </a:r>
          </a:p>
          <a:p>
            <a:pPr>
              <a:buFont typeface="Wingdings" pitchFamily="2" charset="2"/>
              <a:buChar char="Ø"/>
            </a:pPr>
            <a:r>
              <a:rPr lang="el-GR" dirty="0" smtClean="0"/>
              <a:t>Η οριστική συμφωνία των δύο θεσμικών οργάνων είναι απολύτως αναγκαία για την έγκριση του κειμένου. </a:t>
            </a:r>
          </a:p>
          <a:p>
            <a:pPr>
              <a:buFont typeface="Wingdings" pitchFamily="2" charset="2"/>
              <a:buChar char="Ø"/>
            </a:pPr>
            <a:r>
              <a:rPr lang="el-GR" dirty="0" smtClean="0"/>
              <a:t>Ακόμη κι αν συμφωνηθεί στην επιτροπή συνδιαλλαγής κοινό κείμενο, το Κοινοβούλιο έχει το δικαίωμα να απορρίψει την προταθείσα πράξη με πλειοψηφία των παρόντων μελών. </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0"/>
            <a:ext cx="9144000" cy="523220"/>
          </a:xfrm>
          <a:prstGeom prst="rect">
            <a:avLst/>
          </a:prstGeom>
          <a:noFill/>
        </p:spPr>
        <p:txBody>
          <a:bodyPr wrap="square" rtlCol="0">
            <a:spAutoFit/>
          </a:bodyPr>
          <a:lstStyle/>
          <a:p>
            <a:pPr algn="ctr"/>
            <a:r>
              <a:rPr lang="el-GR" sz="2800" b="1" dirty="0" smtClean="0"/>
              <a:t>Οι γενικοί στόχοι της Εμπορικής Πολιτικής της ΕΕ </a:t>
            </a:r>
          </a:p>
        </p:txBody>
      </p:sp>
      <p:graphicFrame>
        <p:nvGraphicFramePr>
          <p:cNvPr id="6" name="5 - Διάγραμμα"/>
          <p:cNvGraphicFramePr/>
          <p:nvPr/>
        </p:nvGraphicFramePr>
        <p:xfrm>
          <a:off x="0" y="764704"/>
          <a:ext cx="914400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12 - Ομάδα"/>
          <p:cNvGrpSpPr/>
          <p:nvPr/>
        </p:nvGrpSpPr>
        <p:grpSpPr>
          <a:xfrm>
            <a:off x="3291840" y="5781561"/>
            <a:ext cx="5852160" cy="956834"/>
            <a:chOff x="3291839" y="3889626"/>
            <a:chExt cx="5852160" cy="956834"/>
          </a:xfrm>
        </p:grpSpPr>
        <p:sp>
          <p:nvSpPr>
            <p:cNvPr id="17" name="16 - Στρογγύλεμα της γωνίας της ίδιας πλευράς του ορθογωνίου"/>
            <p:cNvSpPr/>
            <p:nvPr/>
          </p:nvSpPr>
          <p:spPr>
            <a:xfrm rot="5400000">
              <a:off x="5739502" y="1441963"/>
              <a:ext cx="956834" cy="585216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Στρογγύλεμα της γωνίας της ίδιας πλευράς του ορθογωνίου 4"/>
            <p:cNvSpPr/>
            <p:nvPr/>
          </p:nvSpPr>
          <p:spPr>
            <a:xfrm>
              <a:off x="3291840" y="3936335"/>
              <a:ext cx="5805451" cy="8634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l-GR" sz="1300" kern="1200" dirty="0" smtClean="0"/>
                <a:t>Προστασία </a:t>
              </a:r>
              <a:r>
                <a:rPr lang="el-GR" sz="1300" b="1" kern="1200" dirty="0" smtClean="0"/>
                <a:t>περιβάλλοντος</a:t>
              </a:r>
              <a:r>
                <a:rPr lang="el-GR" sz="1300" kern="1200" dirty="0" smtClean="0"/>
                <a:t> και καταπολέμηση κλιματικής αλλαγής </a:t>
              </a:r>
            </a:p>
            <a:p>
              <a:pPr marL="114300" lvl="1" indent="-114300" algn="l" defTabSz="577850">
                <a:lnSpc>
                  <a:spcPct val="90000"/>
                </a:lnSpc>
                <a:spcBef>
                  <a:spcPct val="0"/>
                </a:spcBef>
                <a:spcAft>
                  <a:spcPct val="15000"/>
                </a:spcAft>
                <a:buChar char="••"/>
              </a:pPr>
              <a:r>
                <a:rPr lang="el-GR" sz="1300" dirty="0" smtClean="0"/>
                <a:t>Βελτίωση </a:t>
              </a:r>
              <a:r>
                <a:rPr lang="el-GR" sz="1300" b="1" dirty="0" smtClean="0"/>
                <a:t>συνθηκών εργασίας </a:t>
              </a:r>
              <a:r>
                <a:rPr lang="el-GR" sz="1300" dirty="0" smtClean="0"/>
                <a:t>για τους εργαζόμενους στις φτωχότερες χώρες </a:t>
              </a:r>
            </a:p>
            <a:p>
              <a:pPr marL="114300" lvl="1" indent="-114300" algn="l" defTabSz="577850">
                <a:lnSpc>
                  <a:spcPct val="90000"/>
                </a:lnSpc>
                <a:spcBef>
                  <a:spcPct val="0"/>
                </a:spcBef>
                <a:spcAft>
                  <a:spcPct val="15000"/>
                </a:spcAft>
                <a:buChar char="••"/>
              </a:pPr>
              <a:r>
                <a:rPr lang="el-GR" sz="1300" kern="1200" dirty="0" smtClean="0"/>
                <a:t>Διασφάλιση υψηλότερων δυνατών προδιαγραφών </a:t>
              </a:r>
              <a:r>
                <a:rPr lang="el-GR" sz="1300" b="1" kern="1200" dirty="0" smtClean="0"/>
                <a:t>υγιεινής</a:t>
              </a:r>
              <a:r>
                <a:rPr lang="el-GR" sz="1300" kern="1200" dirty="0" smtClean="0"/>
                <a:t> και </a:t>
              </a:r>
              <a:r>
                <a:rPr lang="el-GR" sz="1300" b="1" kern="1200" dirty="0" smtClean="0"/>
                <a:t>ασφάλειας</a:t>
              </a:r>
              <a:r>
                <a:rPr lang="el-GR" sz="1300" kern="1200" dirty="0" smtClean="0"/>
                <a:t> κατά την παραγωγή των προϊόντων που η ΕΕ εισάγει και εξάγει </a:t>
              </a:r>
              <a:endParaRPr lang="el-GR" sz="1300" kern="1200" dirty="0"/>
            </a:p>
          </p:txBody>
        </p:sp>
      </p:grpSp>
      <p:grpSp>
        <p:nvGrpSpPr>
          <p:cNvPr id="14" name="13 - Ομάδα"/>
          <p:cNvGrpSpPr/>
          <p:nvPr/>
        </p:nvGrpSpPr>
        <p:grpSpPr>
          <a:xfrm>
            <a:off x="1" y="5661957"/>
            <a:ext cx="3291840" cy="1196043"/>
            <a:chOff x="0" y="3770022"/>
            <a:chExt cx="3291840" cy="1196043"/>
          </a:xfrm>
        </p:grpSpPr>
        <p:sp>
          <p:nvSpPr>
            <p:cNvPr id="15" name="14 - Στρογγυλεμένο ορθογώνιο"/>
            <p:cNvSpPr/>
            <p:nvPr/>
          </p:nvSpPr>
          <p:spPr>
            <a:xfrm>
              <a:off x="0" y="3770022"/>
              <a:ext cx="3291840" cy="119604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Στρογγυλεμένο ορθογώνιο 6"/>
            <p:cNvSpPr/>
            <p:nvPr/>
          </p:nvSpPr>
          <p:spPr>
            <a:xfrm>
              <a:off x="58386" y="3828408"/>
              <a:ext cx="3175068" cy="10792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l-GR" sz="1800" kern="1200" dirty="0" smtClean="0"/>
                <a:t>5.Άλλοι στόχοι </a:t>
              </a:r>
              <a:endParaRPr lang="el-GR" sz="1800" kern="1200" dirty="0"/>
            </a:p>
          </p:txBody>
        </p:sp>
      </p:gr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2925</TotalTime>
  <Words>7250</Words>
  <Application>Microsoft Office PowerPoint</Application>
  <PresentationFormat>On-screen Show (4:3)</PresentationFormat>
  <Paragraphs>883</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Sakis</dc:creator>
  <cp:lastModifiedBy>aua-polecon</cp:lastModifiedBy>
  <cp:revision>320</cp:revision>
  <dcterms:created xsi:type="dcterms:W3CDTF">2014-12-14T20:43:01Z</dcterms:created>
  <dcterms:modified xsi:type="dcterms:W3CDTF">2016-11-24T14:02:18Z</dcterms:modified>
</cp:coreProperties>
</file>