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0" r:id="rId1"/>
  </p:sldMasterIdLst>
  <p:notesMasterIdLst>
    <p:notesMasterId r:id="rId54"/>
  </p:notesMasterIdLst>
  <p:sldIdLst>
    <p:sldId id="285" r:id="rId2"/>
    <p:sldId id="286" r:id="rId3"/>
    <p:sldId id="404" r:id="rId4"/>
    <p:sldId id="369" r:id="rId5"/>
    <p:sldId id="370" r:id="rId6"/>
    <p:sldId id="371" r:id="rId7"/>
    <p:sldId id="372" r:id="rId8"/>
    <p:sldId id="415"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411" r:id="rId23"/>
    <p:sldId id="386" r:id="rId24"/>
    <p:sldId id="387" r:id="rId25"/>
    <p:sldId id="388" r:id="rId26"/>
    <p:sldId id="412" r:id="rId27"/>
    <p:sldId id="389" r:id="rId28"/>
    <p:sldId id="413" r:id="rId29"/>
    <p:sldId id="390" r:id="rId30"/>
    <p:sldId id="391" r:id="rId31"/>
    <p:sldId id="392" r:id="rId32"/>
    <p:sldId id="394" r:id="rId33"/>
    <p:sldId id="393" r:id="rId34"/>
    <p:sldId id="396" r:id="rId35"/>
    <p:sldId id="395" r:id="rId36"/>
    <p:sldId id="397" r:id="rId37"/>
    <p:sldId id="398" r:id="rId38"/>
    <p:sldId id="403" r:id="rId39"/>
    <p:sldId id="399" r:id="rId40"/>
    <p:sldId id="400" r:id="rId41"/>
    <p:sldId id="401" r:id="rId42"/>
    <p:sldId id="402" r:id="rId43"/>
    <p:sldId id="405" r:id="rId44"/>
    <p:sldId id="406" r:id="rId45"/>
    <p:sldId id="407" r:id="rId46"/>
    <p:sldId id="408" r:id="rId47"/>
    <p:sldId id="409" r:id="rId48"/>
    <p:sldId id="410" r:id="rId49"/>
    <p:sldId id="414" r:id="rId50"/>
    <p:sldId id="416" r:id="rId51"/>
    <p:sldId id="368" r:id="rId52"/>
    <p:sldId id="301"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338" autoAdjust="0"/>
    <p:restoredTop sz="76449" autoAdjust="0"/>
  </p:normalViewPr>
  <p:slideViewPr>
    <p:cSldViewPr snapToGrid="0" snapToObjects="1">
      <p:cViewPr>
        <p:scale>
          <a:sx n="66" d="100"/>
          <a:sy n="66" d="100"/>
        </p:scale>
        <p:origin x="54" y="35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9123B0-1B36-4F73-93EC-2C03A615177E}" type="datetimeFigureOut">
              <a:rPr lang="en-US" smtClean="0"/>
              <a:pPr/>
              <a:t>5/18/2021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18A4DB-084E-495A-99DF-ED1DF455D27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dirty="0" smtClean="0"/>
              <a:t>Η επικινδυνότητα προκύπτει αν πολλαπλασιάσουμε την πιθανότητα του κινδύνου (Π) να συμβεί με τη σοβαρότητα των συνεπειών (Σ) </a:t>
            </a:r>
            <a:r>
              <a:rPr lang="el-GR" sz="1200" dirty="0" smtClean="0"/>
              <a:t>(επιπτώσεων) που </a:t>
            </a:r>
            <a:r>
              <a:rPr lang="el-GR" sz="1200" dirty="0" smtClean="0"/>
              <a:t>η πραγμάτωση του κινδύνου προκαλεί.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Ορισμένα</a:t>
            </a:r>
            <a:r>
              <a:rPr lang="el-GR" baseline="0" dirty="0" smtClean="0"/>
              <a:t> γ</a:t>
            </a:r>
            <a:r>
              <a:rPr lang="el-GR" dirty="0" smtClean="0"/>
              <a:t>νωστά</a:t>
            </a:r>
            <a:r>
              <a:rPr lang="el-GR" baseline="0" dirty="0" smtClean="0"/>
              <a:t> εργαλεία ποσοτικής ανάλυσης κινδύνου είναι:</a:t>
            </a:r>
          </a:p>
          <a:p>
            <a:pPr>
              <a:buFont typeface="Arial" pitchFamily="34" charset="0"/>
              <a:buChar char="•"/>
            </a:pPr>
            <a:r>
              <a:rPr lang="el-GR" baseline="0" dirty="0" smtClean="0"/>
              <a:t> Ανάλυση ευαισθησίας (</a:t>
            </a:r>
            <a:r>
              <a:rPr lang="en-US" baseline="0" dirty="0" smtClean="0"/>
              <a:t>Sensitivity analysis)</a:t>
            </a:r>
          </a:p>
          <a:p>
            <a:pPr>
              <a:buFont typeface="Arial" pitchFamily="34" charset="0"/>
              <a:buChar char="•"/>
            </a:pPr>
            <a:r>
              <a:rPr lang="en-US" baseline="0" dirty="0" smtClean="0"/>
              <a:t> </a:t>
            </a:r>
            <a:r>
              <a:rPr lang="el-GR" baseline="0" dirty="0" smtClean="0"/>
              <a:t>Δένδρα αποφάσεων (</a:t>
            </a:r>
            <a:r>
              <a:rPr lang="en-US" baseline="0" dirty="0" smtClean="0"/>
              <a:t>Decision trees)</a:t>
            </a:r>
          </a:p>
          <a:p>
            <a:pPr>
              <a:buFont typeface="Arial" pitchFamily="34" charset="0"/>
              <a:buChar char="•"/>
            </a:pPr>
            <a:r>
              <a:rPr lang="en-US" baseline="0" dirty="0" smtClean="0"/>
              <a:t> </a:t>
            </a:r>
            <a:r>
              <a:rPr lang="el-GR" baseline="0" dirty="0" smtClean="0"/>
              <a:t>Δένδρα σφαλμάτων (</a:t>
            </a:r>
            <a:r>
              <a:rPr lang="en-US" baseline="0" dirty="0" smtClean="0"/>
              <a:t>Fault trees)</a:t>
            </a:r>
          </a:p>
          <a:p>
            <a:pPr>
              <a:buFont typeface="Arial" pitchFamily="34" charset="0"/>
              <a:buChar char="•"/>
            </a:pPr>
            <a:r>
              <a:rPr lang="en-US" baseline="0" dirty="0" smtClean="0"/>
              <a:t> </a:t>
            </a:r>
            <a:r>
              <a:rPr lang="el-GR" baseline="0" dirty="0" smtClean="0"/>
              <a:t>Δένδρα γεγονότων (</a:t>
            </a:r>
            <a:r>
              <a:rPr lang="en-US" baseline="0" dirty="0" smtClean="0"/>
              <a:t>Event trees)</a:t>
            </a:r>
          </a:p>
          <a:p>
            <a:pPr>
              <a:buFont typeface="Arial" pitchFamily="34" charset="0"/>
              <a:buChar char="•"/>
            </a:pPr>
            <a:r>
              <a:rPr lang="en-US" baseline="0" dirty="0" smtClean="0"/>
              <a:t> </a:t>
            </a:r>
            <a:r>
              <a:rPr lang="el-GR" baseline="0" dirty="0" smtClean="0"/>
              <a:t>Διάγραμμα επιρροών (</a:t>
            </a:r>
            <a:r>
              <a:rPr lang="en-US" baseline="0" dirty="0" smtClean="0"/>
              <a:t>Influence diagram)</a:t>
            </a:r>
          </a:p>
          <a:p>
            <a:pPr>
              <a:buFont typeface="Arial" pitchFamily="34" charset="0"/>
              <a:buChar char="•"/>
            </a:pPr>
            <a:r>
              <a:rPr lang="en-US" baseline="0" dirty="0" smtClean="0"/>
              <a:t> </a:t>
            </a:r>
            <a:r>
              <a:rPr lang="el-GR" baseline="0" dirty="0" smtClean="0"/>
              <a:t>Κρίση εμπειρογνωμόνων και ιστορικές πληροφορίες</a:t>
            </a:r>
          </a:p>
          <a:p>
            <a:pPr>
              <a:buFont typeface="Arial" pitchFamily="34" charset="0"/>
              <a:buChar char="•"/>
            </a:pPr>
            <a:r>
              <a:rPr lang="el-GR" baseline="0" dirty="0" smtClean="0"/>
              <a:t> Ποσοτικοποίηση </a:t>
            </a:r>
            <a:r>
              <a:rPr lang="en-US" baseline="0" dirty="0" smtClean="0"/>
              <a:t>Monte Carlo</a:t>
            </a:r>
          </a:p>
          <a:p>
            <a:pPr>
              <a:buFont typeface="Arial" pitchFamily="34" charset="0"/>
              <a:buChar char="•"/>
            </a:pPr>
            <a:r>
              <a:rPr lang="en-US" baseline="0" dirty="0" smtClean="0"/>
              <a:t> </a:t>
            </a:r>
            <a:r>
              <a:rPr lang="el-GR" baseline="0" dirty="0" smtClean="0"/>
              <a:t>Τεχνική αξιολόγησης και αναθεώρησης προγράμματος</a:t>
            </a:r>
          </a:p>
          <a:p>
            <a:pPr>
              <a:buFont typeface="Arial" pitchFamily="34" charset="0"/>
              <a:buChar char="•"/>
            </a:pPr>
            <a:r>
              <a:rPr lang="el-GR" baseline="0" dirty="0" smtClean="0"/>
              <a:t> Διαδικασία Ιεραρχικής ανάλυσης </a:t>
            </a:r>
            <a:r>
              <a:rPr lang="en-US" baseline="0" dirty="0" smtClean="0"/>
              <a:t>(Analytical hierarchy process)</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31</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Για τη μεταφορά κινδύνου σημαντικό ρόλο παίζει το είδος της σύμβασης που θα επιλεγεί για να χρησιμοποιηθεί.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Στην Εικόνα παρουσιάζεται η σχέση του κινδύνου με το είδος της σύμβασης που θα επιλεγεί και την ευελιξία που προσφέρει το είδος αυτό της σύμβασης.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Επίσης με τις </a:t>
            </a:r>
            <a:r>
              <a:rPr lang="el-GR" sz="1200" b="1" kern="1200" baseline="0" dirty="0" smtClean="0">
                <a:solidFill>
                  <a:srgbClr val="0070C0"/>
                </a:solidFill>
                <a:latin typeface="+mn-lt"/>
                <a:ea typeface="+mn-ea"/>
                <a:cs typeface="+mn-cs"/>
              </a:rPr>
              <a:t>ασφάλειες</a:t>
            </a:r>
            <a:r>
              <a:rPr lang="el-GR" sz="1200" kern="1200" baseline="0" dirty="0" smtClean="0">
                <a:solidFill>
                  <a:schemeClr val="tx1"/>
                </a:solidFill>
                <a:latin typeface="+mn-lt"/>
                <a:ea typeface="+mn-ea"/>
                <a:cs typeface="+mn-cs"/>
              </a:rPr>
              <a:t>, ο κίνδυνος αναλαμβάνεται από τρίτο με τη μορφή καταβολής ασφαλίστρων. Τα ασφάλιστρα είναι η μετρήσιμη αξία του κινδύνου στο έργο. Η ασφάλεια συνήθως καλύπτει: </a:t>
            </a:r>
          </a:p>
          <a:p>
            <a:pPr>
              <a:buFont typeface="Arial" pitchFamily="34" charset="0"/>
              <a:buChar char="•"/>
            </a:pPr>
            <a:r>
              <a:rPr lang="el-GR" sz="1200" kern="1200" baseline="0" dirty="0" smtClean="0">
                <a:solidFill>
                  <a:schemeClr val="tx1"/>
                </a:solidFill>
                <a:latin typeface="+mn-lt"/>
                <a:ea typeface="+mn-ea"/>
                <a:cs typeface="+mn-cs"/>
              </a:rPr>
              <a:t>Ζημιές στην ιδιοκτησία, </a:t>
            </a:r>
          </a:p>
          <a:p>
            <a:pPr>
              <a:buFont typeface="Arial" pitchFamily="34" charset="0"/>
              <a:buChar char="•"/>
            </a:pPr>
            <a:r>
              <a:rPr lang="el-GR" sz="1200" kern="1200" baseline="0" dirty="0" smtClean="0">
                <a:solidFill>
                  <a:schemeClr val="tx1"/>
                </a:solidFill>
                <a:latin typeface="+mn-lt"/>
                <a:ea typeface="+mn-ea"/>
                <a:cs typeface="+mn-cs"/>
              </a:rPr>
              <a:t>Αποθεματικές ζημιές (π.χ. λόγω διακοπής των επιχειρηματικών δραστηριοτήτων), </a:t>
            </a:r>
          </a:p>
          <a:p>
            <a:pPr>
              <a:buFont typeface="Arial" pitchFamily="34" charset="0"/>
              <a:buChar char="•"/>
            </a:pPr>
            <a:r>
              <a:rPr lang="el-GR" sz="1200" kern="1200" baseline="0" dirty="0" smtClean="0">
                <a:solidFill>
                  <a:schemeClr val="tx1"/>
                </a:solidFill>
                <a:latin typeface="+mn-lt"/>
                <a:ea typeface="+mn-ea"/>
                <a:cs typeface="+mn-cs"/>
              </a:rPr>
              <a:t>Νομική ευθύνη, </a:t>
            </a:r>
          </a:p>
          <a:p>
            <a:pPr>
              <a:buFont typeface="Arial" pitchFamily="34" charset="0"/>
              <a:buChar char="•"/>
            </a:pPr>
            <a:r>
              <a:rPr lang="el-GR" sz="1200" kern="1200" baseline="0" dirty="0" smtClean="0">
                <a:solidFill>
                  <a:schemeClr val="tx1"/>
                </a:solidFill>
                <a:latin typeface="+mn-lt"/>
                <a:ea typeface="+mn-ea"/>
                <a:cs typeface="+mn-cs"/>
              </a:rPr>
              <a:t>Προσωπική ευθύνη.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34</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b="1" kern="1200" baseline="0" dirty="0" smtClean="0">
                <a:solidFill>
                  <a:schemeClr val="tx1"/>
                </a:solidFill>
                <a:latin typeface="+mn-lt"/>
                <a:ea typeface="+mn-ea"/>
                <a:cs typeface="+mn-cs"/>
              </a:rPr>
              <a:t>Ενεργή αποδοχή του κινδύνου: </a:t>
            </a:r>
            <a:r>
              <a:rPr lang="el-GR" sz="1200" kern="1200" baseline="0" dirty="0" smtClean="0">
                <a:solidFill>
                  <a:schemeClr val="tx1"/>
                </a:solidFill>
                <a:latin typeface="+mn-lt"/>
                <a:ea typeface="+mn-ea"/>
                <a:cs typeface="+mn-cs"/>
              </a:rPr>
              <a:t>Το σχέδιο των εναλλακτικών λύσεων περιγράφει με ακρίβεια τους τρόπους αντιμετώπισης του κινδύνου καθώς και τις πιθανές εναλλακτικές λύσεις. Το κέρδος που έχουμε είναι ότι όταν ο κίνδυνος πραγματοποιηθεί είμαστε προετοιμασμένοι, με αποτέλεσμα την καλύτερη αντιμετώπιση του κινδύνου, το μικρότερο δυνατό κόστος και τον μικρότερο αντίκτυπο στο έργο. </a:t>
            </a:r>
          </a:p>
          <a:p>
            <a:r>
              <a:rPr lang="el-GR" sz="1200" b="1" kern="1200" baseline="0" dirty="0" smtClean="0">
                <a:solidFill>
                  <a:srgbClr val="0070C0"/>
                </a:solidFill>
                <a:latin typeface="+mn-lt"/>
                <a:ea typeface="+mn-ea"/>
                <a:cs typeface="+mn-cs"/>
              </a:rPr>
              <a:t>Παθητική αποδοχή του κινδύνου: </a:t>
            </a:r>
            <a:r>
              <a:rPr lang="el-GR" sz="1200" kern="1200" baseline="0" dirty="0" smtClean="0">
                <a:solidFill>
                  <a:schemeClr val="tx1"/>
                </a:solidFill>
                <a:latin typeface="+mn-lt"/>
                <a:ea typeface="+mn-ea"/>
                <a:cs typeface="+mn-cs"/>
              </a:rPr>
              <a:t>Η πιο συνηθισμένη μέθοδος αποδοχής κινδύνου είναι η ύπαρξη μέσα στο πλάνο του έργου συμπληρωματικών ποσών, συμπληρωματικού χρόνου ή γενικότερα πόρων για κινδύνους που θα πραγματοποιηθούν κατά τη διάρκεια του έργου. Αξίζει να σημειωθεί ότι η μέθοδος PERT περιέχει ήδη συμπληρωματικά ποσά χρόνων για κάθε δραστηριότητα, μια και ο χρόνος στη μέθοδο PERT είναι ο σταθμισμένος μέσος όρος.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36</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Αναλύσαμε τις εναλλακτικές στρατηγικές για την απόκριση στους κινδύνους ενός έργου ERP:</a:t>
            </a:r>
          </a:p>
          <a:p>
            <a:pPr lvl="1">
              <a:buFont typeface="Arial" pitchFamily="34" charset="0"/>
              <a:buChar char="•"/>
            </a:pPr>
            <a:r>
              <a:rPr lang="el-GR" dirty="0" smtClean="0">
                <a:solidFill>
                  <a:srgbClr val="C00000"/>
                </a:solidFill>
                <a:latin typeface="Cambria" pitchFamily="18" charset="0"/>
                <a:ea typeface="Cambria" pitchFamily="18" charset="0"/>
              </a:rPr>
              <a:t>Αποφυγή (</a:t>
            </a:r>
            <a:r>
              <a:rPr lang="en-US" dirty="0" smtClean="0">
                <a:solidFill>
                  <a:srgbClr val="C00000"/>
                </a:solidFill>
                <a:latin typeface="Cambria" pitchFamily="18" charset="0"/>
                <a:ea typeface="Cambria" pitchFamily="18" charset="0"/>
              </a:rPr>
              <a:t>Avoidance), </a:t>
            </a:r>
          </a:p>
          <a:p>
            <a:pPr lvl="1">
              <a:buFont typeface="Arial" pitchFamily="34" charset="0"/>
              <a:buChar char="•"/>
            </a:pPr>
            <a:r>
              <a:rPr lang="el-GR" dirty="0" smtClean="0">
                <a:solidFill>
                  <a:srgbClr val="C00000"/>
                </a:solidFill>
                <a:latin typeface="Cambria" pitchFamily="18" charset="0"/>
                <a:ea typeface="Cambria" pitchFamily="18" charset="0"/>
              </a:rPr>
              <a:t>Μεταφορά (</a:t>
            </a:r>
            <a:r>
              <a:rPr lang="en-US" dirty="0" smtClean="0">
                <a:solidFill>
                  <a:srgbClr val="C00000"/>
                </a:solidFill>
                <a:latin typeface="Cambria" pitchFamily="18" charset="0"/>
                <a:ea typeface="Cambria" pitchFamily="18" charset="0"/>
              </a:rPr>
              <a:t>Transference), </a:t>
            </a:r>
          </a:p>
          <a:p>
            <a:pPr lvl="1">
              <a:buFont typeface="Arial" pitchFamily="34" charset="0"/>
              <a:buChar char="•"/>
            </a:pPr>
            <a:r>
              <a:rPr lang="el-GR" dirty="0" smtClean="0">
                <a:solidFill>
                  <a:srgbClr val="C00000"/>
                </a:solidFill>
                <a:latin typeface="Cambria" pitchFamily="18" charset="0"/>
                <a:ea typeface="Cambria" pitchFamily="18" charset="0"/>
              </a:rPr>
              <a:t>Αντιμετώπιση (</a:t>
            </a:r>
            <a:r>
              <a:rPr lang="en-US" dirty="0" smtClean="0">
                <a:solidFill>
                  <a:srgbClr val="C00000"/>
                </a:solidFill>
                <a:latin typeface="Cambria" pitchFamily="18" charset="0"/>
                <a:ea typeface="Cambria" pitchFamily="18" charset="0"/>
              </a:rPr>
              <a:t>Mitigation), </a:t>
            </a:r>
          </a:p>
          <a:p>
            <a:pPr lvl="1">
              <a:buFont typeface="Arial" pitchFamily="34" charset="0"/>
              <a:buChar char="•"/>
            </a:pPr>
            <a:r>
              <a:rPr lang="el-GR" dirty="0" smtClean="0">
                <a:solidFill>
                  <a:srgbClr val="C00000"/>
                </a:solidFill>
                <a:latin typeface="Cambria" pitchFamily="18" charset="0"/>
                <a:ea typeface="Cambria" pitchFamily="18" charset="0"/>
              </a:rPr>
              <a:t>Αποδοχή (</a:t>
            </a:r>
            <a:r>
              <a:rPr lang="en-US" dirty="0" smtClean="0">
                <a:solidFill>
                  <a:srgbClr val="C00000"/>
                </a:solidFill>
                <a:latin typeface="Cambria" pitchFamily="18" charset="0"/>
                <a:ea typeface="Cambria" pitchFamily="18" charset="0"/>
              </a:rPr>
              <a:t>Acceptance). </a:t>
            </a:r>
          </a:p>
          <a:p>
            <a:r>
              <a:rPr lang="el-GR" sz="1200" kern="1200" baseline="0" dirty="0" smtClean="0">
                <a:solidFill>
                  <a:schemeClr val="tx1"/>
                </a:solidFill>
                <a:latin typeface="+mn-lt"/>
                <a:ea typeface="+mn-ea"/>
                <a:cs typeface="+mn-cs"/>
              </a:rPr>
              <a:t>Στην Εικόνα παρουσιάζεται ένας αριθμός κανόνων που μας βοηθούν στην επιλογή της στρατηγικής:</a:t>
            </a:r>
          </a:p>
          <a:p>
            <a:pPr>
              <a:buFont typeface="Arial" pitchFamily="34" charset="0"/>
              <a:buChar char="•"/>
            </a:pPr>
            <a:r>
              <a:rPr lang="el-GR" sz="1200" kern="1200" baseline="0" dirty="0" smtClean="0">
                <a:solidFill>
                  <a:schemeClr val="tx1"/>
                </a:solidFill>
                <a:latin typeface="+mn-lt"/>
                <a:ea typeface="+mn-ea"/>
                <a:cs typeface="+mn-cs"/>
              </a:rPr>
              <a:t>Αν η πιθανότητα του κινδύνου είναι ιδιαίτερα αυξημένη είναι προτιμότερο να θεωρήσουμε τον κίνδυνο ως βέβαιο γεγονός και να χειριστούμε το θέμα ανάλογα. </a:t>
            </a:r>
          </a:p>
          <a:p>
            <a:pPr>
              <a:buFont typeface="Arial" pitchFamily="34" charset="0"/>
              <a:buChar char="•"/>
            </a:pPr>
            <a:r>
              <a:rPr lang="el-GR" sz="1200" kern="1200" baseline="0" dirty="0" smtClean="0">
                <a:solidFill>
                  <a:schemeClr val="tx1"/>
                </a:solidFill>
                <a:latin typeface="+mn-lt"/>
                <a:ea typeface="+mn-ea"/>
                <a:cs typeface="+mn-cs"/>
              </a:rPr>
              <a:t>Όλοι οι κίνδυνοι που έχουν πολύ μεγάλο αντίκτυπο στο έργο πρέπει να αποφεύγονται. Στην αντίθετη περίπτωση το έργο μας θα αποτύχει. </a:t>
            </a:r>
          </a:p>
          <a:p>
            <a:pPr>
              <a:buFont typeface="Arial" pitchFamily="34" charset="0"/>
              <a:buChar char="•"/>
            </a:pPr>
            <a:r>
              <a:rPr lang="el-GR" sz="1200" kern="1200" baseline="0" dirty="0" smtClean="0">
                <a:solidFill>
                  <a:schemeClr val="tx1"/>
                </a:solidFill>
                <a:latin typeface="+mn-lt"/>
                <a:ea typeface="+mn-ea"/>
                <a:cs typeface="+mn-cs"/>
              </a:rPr>
              <a:t>Όλους τους κινδύνους οι οποίοι έχουν πολύ μικρές συνέπειες και αντίκτυπο για το έργο μπορούμε να τους αποδεχθούμε παθητικά. </a:t>
            </a:r>
          </a:p>
          <a:p>
            <a:pPr>
              <a:buFont typeface="Arial" pitchFamily="34" charset="0"/>
              <a:buChar char="•"/>
            </a:pPr>
            <a:r>
              <a:rPr lang="el-GR" sz="1200" kern="1200" baseline="0" dirty="0" smtClean="0">
                <a:solidFill>
                  <a:schemeClr val="tx1"/>
                </a:solidFill>
                <a:latin typeface="+mn-lt"/>
                <a:ea typeface="+mn-ea"/>
                <a:cs typeface="+mn-cs"/>
              </a:rPr>
              <a:t>Μεταξύ της παθητικής αποδοχής ενός κινδύνου και της αποφυγής του διαλέγουμε τη στρατηγική της μεταφοράς, εάν η πιθανότητα του κινδύνου είναι σχετικά μικρή και προφανώς εάν ο κίνδυνος μπορεί να μεταφερθεί. </a:t>
            </a:r>
          </a:p>
          <a:p>
            <a:pPr>
              <a:buFont typeface="Arial" pitchFamily="34" charset="0"/>
              <a:buChar char="•"/>
            </a:pPr>
            <a:r>
              <a:rPr lang="el-GR" sz="1200" kern="1200" baseline="0" dirty="0" smtClean="0">
                <a:solidFill>
                  <a:schemeClr val="tx1"/>
                </a:solidFill>
                <a:latin typeface="+mn-lt"/>
                <a:ea typeface="+mn-ea"/>
                <a:cs typeface="+mn-cs"/>
              </a:rPr>
              <a:t>Για κινδύνους με μεγάλη πιθανότητα να συμβούν και με περιοδικότητα (μπορούν να συμβούν πολλές φορές) είναι καλύτερο να αποδεχθούμε τον κίνδυνο ενεργητικά. </a:t>
            </a:r>
          </a:p>
          <a:p>
            <a:pPr>
              <a:buFont typeface="Arial" pitchFamily="34" charset="0"/>
              <a:buChar char="•"/>
            </a:pPr>
            <a:r>
              <a:rPr lang="el-GR" sz="1200" kern="1200" baseline="0" dirty="0" smtClean="0">
                <a:solidFill>
                  <a:schemeClr val="tx1"/>
                </a:solidFill>
                <a:latin typeface="+mn-lt"/>
                <a:ea typeface="+mn-ea"/>
                <a:cs typeface="+mn-cs"/>
              </a:rPr>
              <a:t>Η αντιμετώπιση του κινδύνου είναι στρατηγική που χρησιμοποιείται επιλεκτικά, κατά περίπτωση και σε συνδυασμό με τις υπόλοιπες στρατηγικές.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49</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51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a:extLst>
              <a:ext uri="{FF2B5EF4-FFF2-40B4-BE49-F238E27FC236}">
                <a16:creationId xmlns="" xmlns:a16="http://schemas.microsoft.com/office/drawing/2014/main" id="{61AAD79E-D7ED-C941-92F6-DBB0B0C00CE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2226" name="Notes Placeholder 2">
            <a:extLst>
              <a:ext uri="{FF2B5EF4-FFF2-40B4-BE49-F238E27FC236}">
                <a16:creationId xmlns="" xmlns:a16="http://schemas.microsoft.com/office/drawing/2014/main" id="{DFB1E606-BB5D-9B43-90F9-A2AC637B1AFF}"/>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n-US" dirty="0"/>
          </a:p>
        </p:txBody>
      </p:sp>
      <p:sp>
        <p:nvSpPr>
          <p:cNvPr id="52227" name="Slide Number Placeholder 3">
            <a:extLst>
              <a:ext uri="{FF2B5EF4-FFF2-40B4-BE49-F238E27FC236}">
                <a16:creationId xmlns="" xmlns:a16="http://schemas.microsoft.com/office/drawing/2014/main" id="{F97F5835-E86B-864B-8E3A-6A4D6A577D20}"/>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D050961A-0707-B841-B314-F03BDF061476}" type="slidenum">
              <a:rPr lang="en-US" altLang="en-US" smtClean="0">
                <a:latin typeface="Calibri" panose="020F0502020204030204" pitchFamily="34" charset="0"/>
              </a:rPr>
              <a:pPr fontAlgn="base">
                <a:spcBef>
                  <a:spcPct val="0"/>
                </a:spcBef>
                <a:spcAft>
                  <a:spcPct val="0"/>
                </a:spcAft>
              </a:pPr>
              <a:t>52</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kern="1200" baseline="0" dirty="0" smtClean="0">
                <a:solidFill>
                  <a:schemeClr val="tx1"/>
                </a:solidFill>
                <a:latin typeface="+mn-lt"/>
                <a:ea typeface="+mn-ea"/>
                <a:cs typeface="+mn-cs"/>
              </a:rPr>
              <a:t>Οι βασικές διαδικασίες σύμφωνα με το πρότυπο PMBOK </a:t>
            </a:r>
            <a:r>
              <a:rPr lang="el-GR" dirty="0" smtClean="0"/>
              <a:t>(</a:t>
            </a:r>
            <a:r>
              <a:rPr lang="en-US" dirty="0" smtClean="0"/>
              <a:t>PMI Institute</a:t>
            </a:r>
            <a:r>
              <a:rPr lang="el-GR" dirty="0" smtClean="0"/>
              <a:t>, </a:t>
            </a:r>
            <a:r>
              <a:rPr lang="en-US" dirty="0" smtClean="0"/>
              <a:t>2013)</a:t>
            </a:r>
            <a:r>
              <a:rPr lang="el-GR" dirty="0" smtClean="0"/>
              <a:t> </a:t>
            </a:r>
            <a:r>
              <a:rPr lang="el-GR" sz="1200" kern="1200" baseline="0" dirty="0" smtClean="0">
                <a:solidFill>
                  <a:schemeClr val="tx1"/>
                </a:solidFill>
                <a:latin typeface="+mn-lt"/>
                <a:ea typeface="+mn-ea"/>
                <a:cs typeface="+mn-cs"/>
              </a:rPr>
              <a:t>για τη διαχείριση του κινδύνου είναι οι ακόλουθες: </a:t>
            </a:r>
          </a:p>
          <a:p>
            <a:pPr>
              <a:buFont typeface="Arial" pitchFamily="34" charset="0"/>
              <a:buChar char="•"/>
            </a:pPr>
            <a:r>
              <a:rPr lang="el-GR" sz="1200" kern="1200" baseline="0" dirty="0" smtClean="0">
                <a:solidFill>
                  <a:schemeClr val="tx1"/>
                </a:solidFill>
                <a:latin typeface="+mn-lt"/>
                <a:ea typeface="+mn-ea"/>
                <a:cs typeface="+mn-cs"/>
              </a:rPr>
              <a:t>Σχεδιασμός (Προγραμματισμός) διαχείρισης κινδύνου (</a:t>
            </a:r>
            <a:r>
              <a:rPr lang="el-GR" sz="1200" kern="1200" baseline="0" dirty="0" err="1" smtClean="0">
                <a:solidFill>
                  <a:schemeClr val="tx1"/>
                </a:solidFill>
                <a:latin typeface="+mn-lt"/>
                <a:ea typeface="+mn-ea"/>
                <a:cs typeface="+mn-cs"/>
              </a:rPr>
              <a:t>Risk</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Management</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Planning</a:t>
            </a:r>
            <a:r>
              <a:rPr lang="el-GR" sz="1200" kern="1200" baseline="0" dirty="0" smtClean="0">
                <a:solidFill>
                  <a:schemeClr val="tx1"/>
                </a:solidFill>
                <a:latin typeface="+mn-lt"/>
                <a:ea typeface="+mn-ea"/>
                <a:cs typeface="+mn-cs"/>
              </a:rPr>
              <a:t>), </a:t>
            </a:r>
          </a:p>
          <a:p>
            <a:pPr>
              <a:buFont typeface="Arial" pitchFamily="34" charset="0"/>
              <a:buChar char="•"/>
            </a:pPr>
            <a:r>
              <a:rPr lang="el-GR" sz="1200" kern="1200" baseline="0" dirty="0" smtClean="0">
                <a:solidFill>
                  <a:schemeClr val="tx1"/>
                </a:solidFill>
                <a:latin typeface="+mn-lt"/>
                <a:ea typeface="+mn-ea"/>
                <a:cs typeface="+mn-cs"/>
              </a:rPr>
              <a:t>Προσδιορισμός κινδύνων (</a:t>
            </a:r>
            <a:r>
              <a:rPr lang="en-US" sz="1200" kern="1200" baseline="0" dirty="0" smtClean="0">
                <a:solidFill>
                  <a:schemeClr val="tx1"/>
                </a:solidFill>
                <a:latin typeface="+mn-lt"/>
                <a:ea typeface="+mn-ea"/>
                <a:cs typeface="+mn-cs"/>
              </a:rPr>
              <a:t>Risk identification), </a:t>
            </a:r>
          </a:p>
          <a:p>
            <a:pPr>
              <a:buFont typeface="Arial" pitchFamily="34" charset="0"/>
              <a:buChar char="•"/>
            </a:pPr>
            <a:r>
              <a:rPr lang="el-GR" sz="1200" kern="1200" baseline="0" dirty="0" smtClean="0">
                <a:solidFill>
                  <a:schemeClr val="tx1"/>
                </a:solidFill>
                <a:latin typeface="+mn-lt"/>
                <a:ea typeface="+mn-ea"/>
                <a:cs typeface="+mn-cs"/>
              </a:rPr>
              <a:t>Ποιοτική ανάλυση κινδύνου (</a:t>
            </a:r>
            <a:r>
              <a:rPr lang="en-US" sz="1200" kern="1200" baseline="0" dirty="0" smtClean="0">
                <a:solidFill>
                  <a:schemeClr val="tx1"/>
                </a:solidFill>
                <a:latin typeface="+mn-lt"/>
                <a:ea typeface="+mn-ea"/>
                <a:cs typeface="+mn-cs"/>
              </a:rPr>
              <a:t>Qualitative Risk Analysis), </a:t>
            </a:r>
          </a:p>
          <a:p>
            <a:pPr>
              <a:buFont typeface="Arial" pitchFamily="34" charset="0"/>
              <a:buChar char="•"/>
            </a:pPr>
            <a:r>
              <a:rPr lang="el-GR" sz="1200" kern="1200" baseline="0" dirty="0" smtClean="0">
                <a:solidFill>
                  <a:schemeClr val="tx1"/>
                </a:solidFill>
                <a:latin typeface="+mn-lt"/>
                <a:ea typeface="+mn-ea"/>
                <a:cs typeface="+mn-cs"/>
              </a:rPr>
              <a:t>Ποσοτική ανάλυση κινδύνου (</a:t>
            </a:r>
            <a:r>
              <a:rPr lang="en-US" sz="1200" kern="1200" baseline="0" dirty="0" smtClean="0">
                <a:solidFill>
                  <a:schemeClr val="tx1"/>
                </a:solidFill>
                <a:latin typeface="+mn-lt"/>
                <a:ea typeface="+mn-ea"/>
                <a:cs typeface="+mn-cs"/>
              </a:rPr>
              <a:t>Quantitative Risk Analysis), </a:t>
            </a:r>
          </a:p>
          <a:p>
            <a:pPr>
              <a:buFont typeface="Arial" pitchFamily="34" charset="0"/>
              <a:buChar char="•"/>
            </a:pPr>
            <a:r>
              <a:rPr lang="el-GR" sz="1200" kern="1200" baseline="0" dirty="0" smtClean="0">
                <a:solidFill>
                  <a:schemeClr val="tx1"/>
                </a:solidFill>
                <a:latin typeface="+mn-lt"/>
                <a:ea typeface="+mn-ea"/>
                <a:cs typeface="+mn-cs"/>
              </a:rPr>
              <a:t>Προγραμματισμός απόκρισης στους κινδύνους (</a:t>
            </a:r>
            <a:r>
              <a:rPr lang="el-GR" sz="1200" kern="1200" baseline="0" dirty="0" err="1" smtClean="0">
                <a:solidFill>
                  <a:schemeClr val="tx1"/>
                </a:solidFill>
                <a:latin typeface="+mn-lt"/>
                <a:ea typeface="+mn-ea"/>
                <a:cs typeface="+mn-cs"/>
              </a:rPr>
              <a:t>Risk</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Response</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Planning</a:t>
            </a:r>
            <a:r>
              <a:rPr lang="el-GR" sz="1200" kern="1200" baseline="0" dirty="0" smtClean="0">
                <a:solidFill>
                  <a:schemeClr val="tx1"/>
                </a:solidFill>
                <a:latin typeface="+mn-lt"/>
                <a:ea typeface="+mn-ea"/>
                <a:cs typeface="+mn-cs"/>
              </a:rPr>
              <a:t>), </a:t>
            </a:r>
          </a:p>
          <a:p>
            <a:pPr>
              <a:buFont typeface="Arial" pitchFamily="34" charset="0"/>
              <a:buChar char="•"/>
            </a:pPr>
            <a:r>
              <a:rPr lang="el-GR" sz="1200" kern="1200" baseline="0" dirty="0" smtClean="0">
                <a:solidFill>
                  <a:schemeClr val="tx1"/>
                </a:solidFill>
                <a:latin typeface="+mn-lt"/>
                <a:ea typeface="+mn-ea"/>
                <a:cs typeface="+mn-cs"/>
              </a:rPr>
              <a:t>Παρακολούθηση και έλεγχος κινδύνων (</a:t>
            </a:r>
            <a:r>
              <a:rPr lang="el-GR" sz="1200" kern="1200" baseline="0" dirty="0" err="1" smtClean="0">
                <a:solidFill>
                  <a:schemeClr val="tx1"/>
                </a:solidFill>
                <a:latin typeface="+mn-lt"/>
                <a:ea typeface="+mn-ea"/>
                <a:cs typeface="+mn-cs"/>
              </a:rPr>
              <a:t>Risk</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Monitoring</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and</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Control</a:t>
            </a:r>
            <a:r>
              <a:rPr lang="el-GR" sz="1200" kern="1200" baseline="0" dirty="0" smtClean="0">
                <a:solidFill>
                  <a:schemeClr val="tx1"/>
                </a:solidFill>
                <a:latin typeface="+mn-lt"/>
                <a:ea typeface="+mn-ea"/>
                <a:cs typeface="+mn-cs"/>
              </a:rPr>
              <a:t>). </a:t>
            </a:r>
          </a:p>
          <a:p>
            <a:pPr>
              <a:buFont typeface="Arial" pitchFamily="34" charset="0"/>
              <a:buChar char="•"/>
            </a:pPr>
            <a:endParaRPr lang="el-GR" sz="1200" kern="1200" baseline="0" dirty="0" smtClean="0">
              <a:solidFill>
                <a:schemeClr val="tx1"/>
              </a:solidFill>
              <a:latin typeface="+mn-lt"/>
              <a:ea typeface="+mn-ea"/>
              <a:cs typeface="+mn-cs"/>
            </a:endParaRPr>
          </a:p>
          <a:p>
            <a:pPr>
              <a:buFont typeface="Arial" pitchFamily="34" charset="0"/>
              <a:buNone/>
            </a:pPr>
            <a:r>
              <a:rPr lang="el-GR" sz="1200" kern="1200" baseline="0" dirty="0" smtClean="0">
                <a:solidFill>
                  <a:schemeClr val="tx1"/>
                </a:solidFill>
                <a:latin typeface="+mn-lt"/>
                <a:ea typeface="+mn-ea"/>
                <a:cs typeface="+mn-cs"/>
              </a:rPr>
              <a:t>Στην Εικόνα περιγράφεται η σχέση των διαδικασιών διαχείρισης κινδύνου.</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Στην Εικόνα παρουσιάζεται το ποσοστό της κάθε διαδικασίας διαχείρισης κινδύνου σε σχέση με τη φάση που βρισκόμαστε μέσα στο έργο. Κατά το ξεκίνημα του έργου, όπως είναι προφανές, ξοδεύουμε πολύ χρόνο για την καταγραφή των κινδύνων ενώ στο τέλος του έργου ξοδεύουμε πολύ χρόνο για την παρακολούθησή τους. </a:t>
            </a:r>
          </a:p>
          <a:p>
            <a:r>
              <a:rPr lang="el-GR" sz="1200" kern="1200" baseline="0" dirty="0" smtClean="0">
                <a:solidFill>
                  <a:schemeClr val="tx1"/>
                </a:solidFill>
                <a:latin typeface="+mn-lt"/>
                <a:ea typeface="+mn-ea"/>
                <a:cs typeface="+mn-cs"/>
              </a:rPr>
              <a:t>Επιπλέον έχει παρατηρηθεί ότι οι αιτίες των κινδύνων τείνουν να εμφανισθούν στην αρχή του έργου ενώ τα αποτελέσματά τους εμφανίζονται μόνο στο τέλος.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17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H ποιοτική ανάλυση κινδύνου είναι η διαδικασία της αξιολόγησης του αντίκτυπου των κινδύνων στο έργο και η πιθανότητα των προσδιορισμένων κινδύνων. Είναι η διαδικασία της κατανόησης της σπουδαιότητας του κάθε κινδύνου για το έργο και του καθορισμού προτεραιοτήτων και οδηγεί στην ανάπτυξη του πλάνου αντιμετώπισης των κινδύνων. Κατά το βήμα αυτό, της διαχείρισης των κινδύνων, χρειάζεται να προσδιορίσουμε το μέγεθος του κινδύνου ορίζοντας την πιθανότητα να συμβεί και τις συνέπειες που θα έχει στο έργο. </a:t>
            </a:r>
          </a:p>
          <a:p>
            <a:r>
              <a:rPr lang="el-GR" sz="1200" kern="1200" baseline="0" dirty="0" smtClean="0">
                <a:solidFill>
                  <a:schemeClr val="tx1"/>
                </a:solidFill>
                <a:latin typeface="+mn-lt"/>
                <a:ea typeface="+mn-ea"/>
                <a:cs typeface="+mn-cs"/>
              </a:rPr>
              <a:t>Ο Πίνακας αξιολογεί κάθε κίνδυνο με βάση τις συνέπειές του στην επιχείρηση και στο έργο, την πιθανότητα να συμβεί, και τον χρονικό ορίζοντα, δηλαδή αν ο κίνδυνος είναι βραχυπρόθεσμος ή μακροπρόθεσμος. Προφανώς η αξιολόγηση του χρονικού ορίζοντα είναι σε συνάρτηση με τη διάρκεια του έργου.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Στον Πίνακα παρουσιάζεται η αξιολόγηση των συνεπειών από την πραγμάτωση του κινδύνου, η οποία γίνεται αξιολογώντας το κόστος απόκρισης, τις επιπτώσεις στο χρονοδιάγραμμα του έργου και στο αντικείμενο των εργασιών του έργου.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F103555-C14D-4947-AAF7-BD96A4EE7881}" type="datetime1">
              <a:rPr lang="en-US" smtClean="0"/>
              <a:pPr/>
              <a:t>5/18/2021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B95C939-2FA7-DA46-BEC7-5018676AC871}" type="slidenum">
              <a:rPr lang="en-US" smtClean="0"/>
              <a:pPr/>
              <a:t>‹#›</a:t>
            </a:fld>
            <a:endParaRPr lang="en-US"/>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413629-035D-4839-90B7-916F77D93B7F}" type="datetime1">
              <a:rPr lang="en-US" smtClean="0"/>
              <a:pPr/>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FB62F7-7F45-4142-99D6-39DF8B9C1581}" type="datetime1">
              <a:rPr lang="en-US" smtClean="0"/>
              <a:pPr/>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5DCC15D-B68A-440D-A0CD-CCEB48026448}" type="datetime1">
              <a:rPr lang="en-US" smtClean="0"/>
              <a:pPr/>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C939-2FA7-DA46-BEC7-5018676AC871}" type="slidenum">
              <a:rPr lang="en-US" smtClean="0"/>
              <a:pPr/>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24835D1-AEDC-41A0-98C0-47DCCD1FF3BD}" type="datetime1">
              <a:rPr lang="en-US" smtClean="0"/>
              <a:pPr/>
              <a:t>5/18/2021</a:t>
            </a:fld>
            <a:endParaRPr lang="en-US"/>
          </a:p>
        </p:txBody>
      </p:sp>
      <p:sp>
        <p:nvSpPr>
          <p:cNvPr id="5" name="Footer Placeholder 4"/>
          <p:cNvSpPr>
            <a:spLocks noGrp="1"/>
          </p:cNvSpPr>
          <p:nvPr>
            <p:ph type="ftr" sz="quarter" idx="11"/>
          </p:nvPr>
        </p:nvSpPr>
        <p:spPr>
          <a:xfrm>
            <a:off x="1066800" y="6172200"/>
            <a:ext cx="5334000" cy="457200"/>
          </a:xfrm>
        </p:spPr>
        <p:txBody>
          <a:bodyPr/>
          <a:lstStyle/>
          <a:p>
            <a:endParaRPr lang="en-US"/>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5072" y="6208776"/>
            <a:ext cx="609600" cy="457200"/>
          </a:xfrm>
        </p:spPr>
        <p:txBody>
          <a:bodyPr/>
          <a:lstStyle/>
          <a:p>
            <a:fld id="{8B95C939-2FA7-DA46-BEC7-5018676AC87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7035E7E-35CA-41F1-A6B8-57A705F1F03F}" type="datetime1">
              <a:rPr lang="en-US" smtClean="0"/>
              <a:pPr/>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5C939-2FA7-DA46-BEC7-5018676AC871}" type="slidenum">
              <a:rPr lang="en-US" smtClean="0"/>
              <a:pPr/>
              <a:t>‹#›</a:t>
            </a:fld>
            <a:endParaRPr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B962B74-347F-4DD0-9A8D-0E6AC925E454}" type="datetime1">
              <a:rPr lang="en-US" smtClean="0"/>
              <a:pPr/>
              <a:t>5/18/2021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95C939-2FA7-DA46-BEC7-5018676AC871}" type="slidenum">
              <a:rPr lang="en-US" smtClean="0"/>
              <a:pPr/>
              <a:t>‹#›</a:t>
            </a:fld>
            <a:endParaRPr lang="en-US"/>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D40083F-52D7-4260-9B5C-BE3B85E72342}" type="datetime1">
              <a:rPr lang="en-US" smtClean="0"/>
              <a:pPr/>
              <a:t>5/18/2021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113A7F-65AF-4B9C-815E-9A477CBB9AB6}" type="datetime1">
              <a:rPr lang="en-US" smtClean="0"/>
              <a:pPr/>
              <a:t>5/18/2021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1087D42-BE3C-4A12-89AA-DCD1364E0ECA}" type="datetime1">
              <a:rPr lang="en-US" smtClean="0"/>
              <a:pPr/>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5C939-2FA7-DA46-BEC7-5018676AC871}" type="slidenum">
              <a:rPr lang="en-US" smtClean="0"/>
              <a:pPr/>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9E1D415-EE7B-438B-BC84-87120442C8BA}" type="datetime1">
              <a:rPr lang="en-US" smtClean="0"/>
              <a:pPr/>
              <a:t>5/18/2021</a:t>
            </a:fld>
            <a:endParaRPr lang="en-US"/>
          </a:p>
        </p:txBody>
      </p:sp>
      <p:sp>
        <p:nvSpPr>
          <p:cNvPr id="6" name="Footer Placeholder 5"/>
          <p:cNvSpPr>
            <a:spLocks noGrp="1"/>
          </p:cNvSpPr>
          <p:nvPr>
            <p:ph type="ftr" sz="quarter" idx="11"/>
          </p:nvPr>
        </p:nvSpPr>
        <p:spPr>
          <a:xfrm>
            <a:off x="1219200" y="6172200"/>
            <a:ext cx="5181600" cy="457200"/>
          </a:xfrm>
        </p:spPr>
        <p:txBody>
          <a:bodyPr/>
          <a:lstStyle/>
          <a:p>
            <a:endParaRPr lang="en-US"/>
          </a:p>
        </p:txBody>
      </p:sp>
      <p:sp>
        <p:nvSpPr>
          <p:cNvPr id="7" name="Slide Number Placeholder 6"/>
          <p:cNvSpPr>
            <a:spLocks noGrp="1"/>
          </p:cNvSpPr>
          <p:nvPr>
            <p:ph type="sldNum" sz="quarter" idx="12"/>
          </p:nvPr>
        </p:nvSpPr>
        <p:spPr>
          <a:xfrm>
            <a:off x="195072" y="6208776"/>
            <a:ext cx="609600" cy="457200"/>
          </a:xfrm>
        </p:spPr>
        <p:txBody>
          <a:bodyPr/>
          <a:lstStyle/>
          <a:p>
            <a:fld id="{8B95C939-2FA7-DA46-BEC7-5018676AC871}" type="slidenum">
              <a:rPr lang="en-US" smtClean="0"/>
              <a:pPr/>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BB886145-D7FC-4DE9-A4D0-C27F9F89C21A}" type="datetime1">
              <a:rPr lang="en-US" smtClean="0"/>
              <a:pPr/>
              <a:t>5/18/2021</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B95C939-2FA7-DA46-BEC7-5018676AC8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47080846-52F6-BA41-8BBB-57C803B584B6}"/>
              </a:ext>
            </a:extLst>
          </p:cNvPr>
          <p:cNvSpPr>
            <a:spLocks noGrp="1"/>
          </p:cNvSpPr>
          <p:nvPr>
            <p:ph type="subTitle" idx="1"/>
          </p:nvPr>
        </p:nvSpPr>
        <p:spPr>
          <a:xfrm>
            <a:off x="1154955" y="5208090"/>
            <a:ext cx="8825658" cy="861420"/>
          </a:xfrm>
        </p:spPr>
        <p:txBody>
          <a:bodyPr/>
          <a:lstStyle/>
          <a:p>
            <a:r>
              <a:rPr lang="el-GR" dirty="0" smtClean="0"/>
              <a:t>Δρ Αικατερίνη </a:t>
            </a:r>
            <a:r>
              <a:rPr lang="el-GR" dirty="0" err="1" smtClean="0"/>
              <a:t>Μαρινάγη</a:t>
            </a:r>
            <a:r>
              <a:rPr lang="el-GR" dirty="0" smtClean="0"/>
              <a:t> ,  </a:t>
            </a:r>
            <a:r>
              <a:rPr lang="el-GR" dirty="0" err="1" smtClean="0"/>
              <a:t>ΔΔρ</a:t>
            </a:r>
            <a:r>
              <a:rPr lang="el-GR" dirty="0" smtClean="0"/>
              <a:t>. Δαμιανός Σακάς</a:t>
            </a:r>
            <a:endParaRPr lang="en-US" dirty="0"/>
          </a:p>
        </p:txBody>
      </p:sp>
      <p:sp>
        <p:nvSpPr>
          <p:cNvPr id="2" name="Title 1">
            <a:extLst>
              <a:ext uri="{FF2B5EF4-FFF2-40B4-BE49-F238E27FC236}">
                <a16:creationId xmlns:a16="http://schemas.microsoft.com/office/drawing/2014/main" xmlns="" id="{A07ACA41-435B-6E41-AE4D-4A6BE0E749E5}"/>
              </a:ext>
            </a:extLst>
          </p:cNvPr>
          <p:cNvSpPr>
            <a:spLocks noGrp="1"/>
          </p:cNvSpPr>
          <p:nvPr>
            <p:ph type="ctrTitle"/>
          </p:nvPr>
        </p:nvSpPr>
        <p:spPr>
          <a:xfrm>
            <a:off x="609600" y="1505931"/>
            <a:ext cx="10972800" cy="1470025"/>
          </a:xfrm>
        </p:spPr>
        <p:txBody>
          <a:bodyPr>
            <a:normAutofit fontScale="90000"/>
          </a:bodyPr>
          <a:lstStyle/>
          <a:p>
            <a:r>
              <a:rPr lang="en-US" sz="4800" dirty="0" smtClean="0"/>
              <a:t>LOG601 - </a:t>
            </a:r>
            <a:r>
              <a:rPr lang="el-GR" sz="4800" dirty="0" smtClean="0"/>
              <a:t>ΣΥΣΤΗΜΑΤΑ ΔΙΑΧΕΙΡΙΣΗΣ ΕΠΙΧΕΙΡΗΣΙΑΚΩΝ ΠΟΡΩΝ</a:t>
            </a:r>
            <a:endParaRPr lang="en-US" sz="4800" dirty="0"/>
          </a:p>
        </p:txBody>
      </p:sp>
    </p:spTree>
    <p:extLst>
      <p:ext uri="{BB962C8B-B14F-4D97-AF65-F5344CB8AC3E}">
        <p14:creationId xmlns:p14="http://schemas.microsoft.com/office/powerpoint/2010/main" xmlns="" val="4019770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Γενικές κατηγορίες κινδύνων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10</a:t>
            </a:fld>
            <a:endParaRPr lang="en-US"/>
          </a:p>
        </p:txBody>
      </p:sp>
      <p:sp>
        <p:nvSpPr>
          <p:cNvPr id="4" name="Content Placeholder 3"/>
          <p:cNvSpPr>
            <a:spLocks noGrp="1"/>
          </p:cNvSpPr>
          <p:nvPr>
            <p:ph sz="quarter" idx="1"/>
          </p:nvPr>
        </p:nvSpPr>
        <p:spPr>
          <a:xfrm>
            <a:off x="1219200" y="1447800"/>
            <a:ext cx="10363200" cy="5219700"/>
          </a:xfrm>
        </p:spPr>
        <p:txBody>
          <a:bodyPr>
            <a:normAutofit lnSpcReduction="10000"/>
          </a:bodyPr>
          <a:lstStyle/>
          <a:p>
            <a:pPr>
              <a:buNone/>
            </a:pPr>
            <a:r>
              <a:rPr lang="el-GR" b="1" dirty="0" smtClean="0">
                <a:solidFill>
                  <a:srgbClr val="C00000"/>
                </a:solidFill>
              </a:rPr>
              <a:t>Κίνδυνοι σε περίπτωση έλλειψης χρόνου </a:t>
            </a:r>
          </a:p>
          <a:p>
            <a:r>
              <a:rPr lang="el-GR" dirty="0" smtClean="0"/>
              <a:t>Όταν ένα έργο πρέπει να εκτελεστεί σε πολύ μικρό χρονικό διάστημα, τότε το έργο βρίσκεται σε κίνδυνο, καθώς είναι πιθανό να προκύψει:</a:t>
            </a:r>
          </a:p>
          <a:p>
            <a:pPr lvl="1"/>
            <a:r>
              <a:rPr lang="el-GR" dirty="0" smtClean="0">
                <a:solidFill>
                  <a:srgbClr val="0070C0"/>
                </a:solidFill>
              </a:rPr>
              <a:t>αυξημένο κόστος </a:t>
            </a:r>
            <a:r>
              <a:rPr lang="el-GR" dirty="0" smtClean="0"/>
              <a:t>λόγω αύξησης του κόστους για τη διοίκηση του έργου και της αυξημένης επικοινωνίας που θα χρειαστεί στο έργο μια και θα χρειαστεί περισσότερο προσωπικό. </a:t>
            </a:r>
          </a:p>
          <a:p>
            <a:pPr lvl="1"/>
            <a:r>
              <a:rPr lang="el-GR" dirty="0" smtClean="0">
                <a:solidFill>
                  <a:srgbClr val="0070C0"/>
                </a:solidFill>
              </a:rPr>
              <a:t>αυξημένος κίνδυνος αστοχίας </a:t>
            </a:r>
            <a:r>
              <a:rPr lang="el-GR" dirty="0" smtClean="0"/>
              <a:t>λόγω της παράλληλης εκτέλεσης των εργασιών</a:t>
            </a:r>
          </a:p>
          <a:p>
            <a:r>
              <a:rPr lang="el-GR" dirty="0" smtClean="0"/>
              <a:t>Σε περίπτωση έλλειψης χρόνου πρέπει να εξετάζονται: </a:t>
            </a:r>
          </a:p>
          <a:p>
            <a:pPr lvl="1"/>
            <a:r>
              <a:rPr lang="el-GR" dirty="0" smtClean="0"/>
              <a:t>Η </a:t>
            </a:r>
            <a:r>
              <a:rPr lang="el-GR" dirty="0" smtClean="0">
                <a:solidFill>
                  <a:srgbClr val="0070C0"/>
                </a:solidFill>
              </a:rPr>
              <a:t>συνολική προσπάθεια </a:t>
            </a:r>
            <a:r>
              <a:rPr lang="el-GR" dirty="0" smtClean="0"/>
              <a:t>(</a:t>
            </a:r>
            <a:r>
              <a:rPr lang="el-GR" dirty="0" err="1" smtClean="0"/>
              <a:t>effort</a:t>
            </a:r>
            <a:r>
              <a:rPr lang="el-GR" dirty="0" smtClean="0"/>
              <a:t>) που απαιτείται για την ολοκλήρωση του έργου συνήθως εκφρασμένη σε εργατοώρες (</a:t>
            </a:r>
            <a:r>
              <a:rPr lang="el-GR" dirty="0" err="1" smtClean="0"/>
              <a:t>manhours</a:t>
            </a:r>
            <a:r>
              <a:rPr lang="el-GR" dirty="0" smtClean="0"/>
              <a:t>) ή </a:t>
            </a:r>
            <a:r>
              <a:rPr lang="el-GR" dirty="0" err="1" smtClean="0"/>
              <a:t>εργατομήνες</a:t>
            </a:r>
            <a:r>
              <a:rPr lang="el-GR" dirty="0" smtClean="0"/>
              <a:t> (</a:t>
            </a:r>
            <a:r>
              <a:rPr lang="el-GR" dirty="0" err="1" smtClean="0"/>
              <a:t>manmonths</a:t>
            </a:r>
            <a:r>
              <a:rPr lang="el-GR" dirty="0" smtClean="0"/>
              <a:t>)</a:t>
            </a:r>
            <a:endParaRPr lang="el-GR" dirty="0" smtClean="0"/>
          </a:p>
          <a:p>
            <a:pPr lvl="1"/>
            <a:r>
              <a:rPr lang="el-GR" dirty="0" smtClean="0"/>
              <a:t>Ο </a:t>
            </a:r>
            <a:r>
              <a:rPr lang="el-GR" dirty="0" smtClean="0">
                <a:solidFill>
                  <a:srgbClr val="0070C0"/>
                </a:solidFill>
              </a:rPr>
              <a:t>συνολικός χρόνος </a:t>
            </a:r>
            <a:r>
              <a:rPr lang="el-GR" dirty="0" smtClean="0"/>
              <a:t>που απομένει για την ολοκλήρωση του έργου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Γενικές κατηγορίες κινδύνων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11</a:t>
            </a:fld>
            <a:endParaRPr lang="en-US"/>
          </a:p>
        </p:txBody>
      </p:sp>
      <p:sp>
        <p:nvSpPr>
          <p:cNvPr id="4" name="Content Placeholder 3"/>
          <p:cNvSpPr>
            <a:spLocks noGrp="1"/>
          </p:cNvSpPr>
          <p:nvPr>
            <p:ph sz="quarter" idx="1"/>
          </p:nvPr>
        </p:nvSpPr>
        <p:spPr>
          <a:xfrm>
            <a:off x="1219200" y="1447800"/>
            <a:ext cx="10363200" cy="5410200"/>
          </a:xfrm>
        </p:spPr>
        <p:txBody>
          <a:bodyPr>
            <a:normAutofit fontScale="85000" lnSpcReduction="20000"/>
          </a:bodyPr>
          <a:lstStyle/>
          <a:p>
            <a:pPr>
              <a:buNone/>
            </a:pPr>
            <a:r>
              <a:rPr lang="el-GR" b="1" dirty="0" smtClean="0">
                <a:solidFill>
                  <a:srgbClr val="C00000"/>
                </a:solidFill>
              </a:rPr>
              <a:t>Οργανωτικοί κίνδυνοι και κίνδυνοι που έχουν σχέση με το προσωπικό </a:t>
            </a:r>
          </a:p>
          <a:p>
            <a:r>
              <a:rPr lang="el-GR" dirty="0" smtClean="0"/>
              <a:t>Όσο αυξάνει το προσωπικό που απαιτείται για την εκτέλεση ενός έργου τόσο αυξάνεται και ο κίνδυνος αποτυχίας του έργου. Αντίστοιχα, ο κίνδυνος αυξάνεται στην περίπτωση που το έργο εκτελείται σε περισσότερους από έναν τόπους και ακόμη περισσότερο εάν οι τόποι είναι γεωγραφικά απομακρυσμένοι. Σε αυτές τις περιπτώσεις το κόστος της διοίκησης του έργου πρέπει να αυξηθεί και αυτό. </a:t>
            </a:r>
            <a:endParaRPr lang="el-GR" b="1" u="sng" dirty="0" smtClean="0"/>
          </a:p>
          <a:p>
            <a:r>
              <a:rPr lang="el-GR" dirty="0" smtClean="0">
                <a:solidFill>
                  <a:srgbClr val="C00000"/>
                </a:solidFill>
              </a:rPr>
              <a:t>Δύο κατηγορίες κινδύνων</a:t>
            </a:r>
            <a:r>
              <a:rPr lang="el-GR" dirty="0" smtClean="0"/>
              <a:t>: της ομάδας του έργου και των χρηστών του έργου. </a:t>
            </a:r>
          </a:p>
          <a:p>
            <a:r>
              <a:rPr lang="el-GR" dirty="0" smtClean="0">
                <a:solidFill>
                  <a:srgbClr val="0070C0"/>
                </a:solidFill>
              </a:rPr>
              <a:t>Παράγοντες κινδύνου της κατηγορίας των χρηστών:</a:t>
            </a:r>
            <a:endParaRPr lang="el-GR" dirty="0" smtClean="0"/>
          </a:p>
          <a:p>
            <a:pPr lvl="1"/>
            <a:r>
              <a:rPr lang="el-GR" dirty="0" smtClean="0"/>
              <a:t>Έλλειψη δέσμευσης (</a:t>
            </a:r>
            <a:r>
              <a:rPr lang="el-GR" dirty="0" err="1" smtClean="0"/>
              <a:t>commitment</a:t>
            </a:r>
            <a:r>
              <a:rPr lang="el-GR" dirty="0" smtClean="0"/>
              <a:t>) της διοίκησης στο έργο, </a:t>
            </a:r>
          </a:p>
          <a:p>
            <a:pPr lvl="1"/>
            <a:r>
              <a:rPr lang="el-GR" dirty="0" smtClean="0"/>
              <a:t>Έλλειψη κατανόησης της διοίκησης των σκοπών του έργου, </a:t>
            </a:r>
          </a:p>
          <a:p>
            <a:pPr lvl="1"/>
            <a:r>
              <a:rPr lang="el-GR" dirty="0" smtClean="0"/>
              <a:t>Συγκρουόμενοι στόχοι από χρήστες που ανήκουν σε διαφορετικά τμήματα της ίδιας οργάνωσης, </a:t>
            </a:r>
          </a:p>
          <a:p>
            <a:pPr lvl="1"/>
            <a:r>
              <a:rPr lang="el-GR" dirty="0" smtClean="0"/>
              <a:t>Έλλειψη κατανόησης της διοίκησης των απαιτήσεων για την επιτυχή ολοκλήρωση του έργου, </a:t>
            </a:r>
          </a:p>
          <a:p>
            <a:pPr lvl="1"/>
            <a:r>
              <a:rPr lang="el-GR" dirty="0" smtClean="0"/>
              <a:t>Απουσία της διοίκησης από το έργο, </a:t>
            </a:r>
          </a:p>
          <a:p>
            <a:pPr lvl="1"/>
            <a:r>
              <a:rPr lang="el-GR" dirty="0" smtClean="0"/>
              <a:t>Καθυστερημένες αποφάσεις που εισάγουν καθυστερήσεις στο έργο, </a:t>
            </a:r>
          </a:p>
          <a:p>
            <a:pPr lvl="1"/>
            <a:r>
              <a:rPr lang="el-GR" dirty="0" smtClean="0"/>
              <a:t>Ανεπαρκείς πόροι (</a:t>
            </a:r>
            <a:r>
              <a:rPr lang="el-GR" dirty="0" err="1" smtClean="0"/>
              <a:t>resources</a:t>
            </a:r>
            <a:r>
              <a:rPr lang="el-GR" dirty="0" smtClean="0"/>
              <a:t>) για την εκτέλεση του έργου.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Γενικές κατηγορίες κινδύνων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12</a:t>
            </a:fld>
            <a:endParaRPr lang="en-US"/>
          </a:p>
        </p:txBody>
      </p:sp>
      <p:sp>
        <p:nvSpPr>
          <p:cNvPr id="4" name="Content Placeholder 3"/>
          <p:cNvSpPr>
            <a:spLocks noGrp="1"/>
          </p:cNvSpPr>
          <p:nvPr>
            <p:ph sz="quarter" idx="1"/>
          </p:nvPr>
        </p:nvSpPr>
        <p:spPr/>
        <p:txBody>
          <a:bodyPr>
            <a:normAutofit fontScale="92500" lnSpcReduction="10000"/>
          </a:bodyPr>
          <a:lstStyle/>
          <a:p>
            <a:pPr>
              <a:buNone/>
            </a:pPr>
            <a:r>
              <a:rPr lang="el-GR" b="1" dirty="0" smtClean="0">
                <a:solidFill>
                  <a:srgbClr val="C00000"/>
                </a:solidFill>
              </a:rPr>
              <a:t>Οργανωτικοί κίνδυνοι και κίνδυνοι που έχουν σχέση με το προσωπικό </a:t>
            </a:r>
          </a:p>
          <a:p>
            <a:r>
              <a:rPr lang="el-GR" dirty="0" smtClean="0">
                <a:solidFill>
                  <a:srgbClr val="0070C0"/>
                </a:solidFill>
              </a:rPr>
              <a:t>Παράγοντες κινδύνου της ομάδα του έργου </a:t>
            </a:r>
            <a:r>
              <a:rPr lang="el-GR" dirty="0" smtClean="0"/>
              <a:t>: </a:t>
            </a:r>
          </a:p>
          <a:p>
            <a:pPr lvl="1"/>
            <a:r>
              <a:rPr lang="el-GR" dirty="0" smtClean="0"/>
              <a:t>Μη αποτελεσματική διοίκηση έργου, </a:t>
            </a:r>
          </a:p>
          <a:p>
            <a:pPr lvl="1"/>
            <a:r>
              <a:rPr lang="el-GR" dirty="0" smtClean="0"/>
              <a:t>Έλλειψη ξεκάθαρων στόχων για το έργο, </a:t>
            </a:r>
          </a:p>
          <a:p>
            <a:pPr lvl="1"/>
            <a:r>
              <a:rPr lang="el-GR" dirty="0" smtClean="0"/>
              <a:t>Προβλήματα επικοινωνίας λόγω οργανωτικής δομής ή λόγω μεγέθους της ομάδας, </a:t>
            </a:r>
          </a:p>
          <a:p>
            <a:pPr lvl="1"/>
            <a:r>
              <a:rPr lang="el-GR" dirty="0" smtClean="0"/>
              <a:t>Έλλειψη προσωπικού ή απώλεια βασικού προσωπικού ή συχνές αλλαγές στο προσωπικό, συγκρούσεις ανάμεσα στο προσωπικό, κακό ηθικό, </a:t>
            </a:r>
          </a:p>
          <a:p>
            <a:pPr lvl="1"/>
            <a:r>
              <a:rPr lang="el-GR" dirty="0" smtClean="0"/>
              <a:t>Χρήση λανθασμένων προτύπων ή τεχνολογίας, </a:t>
            </a:r>
          </a:p>
          <a:p>
            <a:pPr lvl="1"/>
            <a:r>
              <a:rPr lang="el-GR" dirty="0" smtClean="0"/>
              <a:t>Κακές εκτιμήσεις για την προσπάθεια (</a:t>
            </a:r>
            <a:r>
              <a:rPr lang="el-GR" dirty="0" err="1" smtClean="0"/>
              <a:t>effort</a:t>
            </a:r>
            <a:r>
              <a:rPr lang="el-GR" dirty="0" smtClean="0"/>
              <a:t>) που απαιτείται για την εκτέλεση του έργου, </a:t>
            </a:r>
          </a:p>
          <a:p>
            <a:pPr lvl="1"/>
            <a:r>
              <a:rPr lang="el-GR" dirty="0" smtClean="0"/>
              <a:t>Κακή εκτίμηση του κόστους.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Γενικές κατηγορίες κινδύνων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13</a:t>
            </a:fld>
            <a:endParaRPr lang="en-US"/>
          </a:p>
        </p:txBody>
      </p:sp>
      <p:sp>
        <p:nvSpPr>
          <p:cNvPr id="4" name="Content Placeholder 3"/>
          <p:cNvSpPr>
            <a:spLocks noGrp="1"/>
          </p:cNvSpPr>
          <p:nvPr>
            <p:ph sz="quarter" idx="1"/>
          </p:nvPr>
        </p:nvSpPr>
        <p:spPr/>
        <p:txBody>
          <a:bodyPr>
            <a:normAutofit/>
          </a:bodyPr>
          <a:lstStyle/>
          <a:p>
            <a:pPr>
              <a:buNone/>
            </a:pPr>
            <a:r>
              <a:rPr lang="el-GR" b="1" dirty="0" smtClean="0">
                <a:solidFill>
                  <a:srgbClr val="C00000"/>
                </a:solidFill>
              </a:rPr>
              <a:t>Κίνδυνοι λόγω αλλαγών </a:t>
            </a:r>
          </a:p>
          <a:p>
            <a:r>
              <a:rPr lang="el-GR" dirty="0" smtClean="0"/>
              <a:t>Ο βαθμός του κινδύνου είναι συνάρτηση του μεγέθους της αλλαγής την οποία επιφέρει το έργο και του τρόπου αποδοχής της αλλαγής</a:t>
            </a:r>
            <a:endParaRPr lang="el-GR" b="1" u="sng" dirty="0" smtClean="0"/>
          </a:p>
          <a:p>
            <a:r>
              <a:rPr lang="el-GR" dirty="0" smtClean="0"/>
              <a:t>Για να γίνει θετικά δεκτή η αλλαγή που επιφέρει ένα έργο πρέπει: </a:t>
            </a:r>
          </a:p>
          <a:p>
            <a:pPr lvl="1"/>
            <a:r>
              <a:rPr lang="el-GR" dirty="0" smtClean="0"/>
              <a:t>Η αλλαγή πρέπει να καλύπτει μια γενικώς αποδεκτή ανάγκη, </a:t>
            </a:r>
          </a:p>
          <a:p>
            <a:pPr lvl="1"/>
            <a:r>
              <a:rPr lang="el-GR" dirty="0" smtClean="0"/>
              <a:t>Οι απαιτήσεις του έργου να είναι καλά προσδιορισμένες και να καλύπτουν αποδεκτές ανάγκες, </a:t>
            </a:r>
          </a:p>
          <a:p>
            <a:pPr lvl="1"/>
            <a:r>
              <a:rPr lang="el-GR" dirty="0" smtClean="0"/>
              <a:t>Η αλλαγή δεν θίγει τις εργασιακές συνθήκες των χρηστών, </a:t>
            </a:r>
          </a:p>
          <a:p>
            <a:pPr lvl="1"/>
            <a:r>
              <a:rPr lang="el-GR" dirty="0" smtClean="0"/>
              <a:t>Η επικοινωνία με τους συμμετέχοντες στο έργο καθ’ όλη τη διάρκεια του έργου είναι διαρκής και ουσιαστική.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Γενικές κατηγορίες κινδύνων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14</a:t>
            </a:fld>
            <a:endParaRPr lang="en-US"/>
          </a:p>
        </p:txBody>
      </p:sp>
      <p:sp>
        <p:nvSpPr>
          <p:cNvPr id="4" name="Content Placeholder 3"/>
          <p:cNvSpPr>
            <a:spLocks noGrp="1"/>
          </p:cNvSpPr>
          <p:nvPr>
            <p:ph sz="quarter" idx="1"/>
          </p:nvPr>
        </p:nvSpPr>
        <p:spPr/>
        <p:txBody>
          <a:bodyPr/>
          <a:lstStyle/>
          <a:p>
            <a:pPr>
              <a:buNone/>
            </a:pPr>
            <a:r>
              <a:rPr lang="el-GR" b="1" dirty="0" smtClean="0">
                <a:solidFill>
                  <a:srgbClr val="C00000"/>
                </a:solidFill>
                <a:latin typeface="Cambria" pitchFamily="18" charset="0"/>
                <a:ea typeface="Cambria" pitchFamily="18" charset="0"/>
              </a:rPr>
              <a:t>Κίνδυνοι πολυπλοκότητας (</a:t>
            </a:r>
            <a:r>
              <a:rPr lang="en-US" b="1" dirty="0" smtClean="0">
                <a:solidFill>
                  <a:srgbClr val="C00000"/>
                </a:solidFill>
                <a:latin typeface="Cambria" pitchFamily="18" charset="0"/>
                <a:ea typeface="Cambria" pitchFamily="18" charset="0"/>
              </a:rPr>
              <a:t>complexity) </a:t>
            </a:r>
            <a:endParaRPr lang="el-GR" b="1" dirty="0" smtClean="0">
              <a:solidFill>
                <a:srgbClr val="C00000"/>
              </a:solidFill>
              <a:latin typeface="Cambria" pitchFamily="18" charset="0"/>
              <a:ea typeface="Cambria" pitchFamily="18" charset="0"/>
            </a:endParaRPr>
          </a:p>
          <a:p>
            <a:r>
              <a:rPr lang="el-GR" dirty="0" smtClean="0"/>
              <a:t>Η πολυπλοκότητα σε ένα έργο ορίζεται ως ακολούθως: </a:t>
            </a:r>
          </a:p>
          <a:p>
            <a:pPr lvl="1"/>
            <a:r>
              <a:rPr lang="el-GR" dirty="0" smtClean="0"/>
              <a:t>Ύπαρξη πολλαπλών και σύνθετων συσχετίσεων μεταξύ ανθρώπων, συστημάτων, </a:t>
            </a:r>
          </a:p>
          <a:p>
            <a:pPr lvl="1"/>
            <a:r>
              <a:rPr lang="el-GR" dirty="0" smtClean="0"/>
              <a:t>Απαιτεί συντονισμό μεταξύ πολλών υποέργων, </a:t>
            </a:r>
          </a:p>
          <a:p>
            <a:pPr lvl="1"/>
            <a:r>
              <a:rPr lang="el-GR" dirty="0" smtClean="0"/>
              <a:t>Απαιτεί γνώση και εμπειρία από πολλές διαφορετικές επιστήμες ή βιομηχανικούς κλάδους, </a:t>
            </a:r>
          </a:p>
          <a:p>
            <a:pPr lvl="1"/>
            <a:r>
              <a:rPr lang="el-GR" dirty="0" smtClean="0"/>
              <a:t>Απαιτεί εξειδικευμένες γνώσεις </a:t>
            </a:r>
            <a:r>
              <a:rPr lang="el-GR" dirty="0" smtClean="0">
                <a:latin typeface="Cambria" pitchFamily="18" charset="0"/>
                <a:ea typeface="Cambria" pitchFamily="18" charset="0"/>
              </a:rPr>
              <a:t>(</a:t>
            </a:r>
            <a:r>
              <a:rPr lang="en-US" dirty="0" smtClean="0">
                <a:latin typeface="Cambria" pitchFamily="18" charset="0"/>
                <a:ea typeface="Cambria" pitchFamily="18" charset="0"/>
              </a:rPr>
              <a:t>know-how), </a:t>
            </a:r>
          </a:p>
          <a:p>
            <a:pPr lvl="1"/>
            <a:r>
              <a:rPr lang="el-GR" dirty="0" smtClean="0"/>
              <a:t>Το έργο είναι ευρύ σε απαιτήσεις.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Γενικές κατηγορίες κινδύνων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15</a:t>
            </a:fld>
            <a:endParaRPr lang="en-US"/>
          </a:p>
        </p:txBody>
      </p:sp>
      <p:sp>
        <p:nvSpPr>
          <p:cNvPr id="4" name="Content Placeholder 3"/>
          <p:cNvSpPr>
            <a:spLocks noGrp="1"/>
          </p:cNvSpPr>
          <p:nvPr>
            <p:ph sz="quarter" idx="1"/>
          </p:nvPr>
        </p:nvSpPr>
        <p:spPr>
          <a:xfrm>
            <a:off x="1219200" y="1447800"/>
            <a:ext cx="10363200" cy="5219700"/>
          </a:xfrm>
        </p:spPr>
        <p:txBody>
          <a:bodyPr>
            <a:normAutofit fontScale="92500" lnSpcReduction="20000"/>
          </a:bodyPr>
          <a:lstStyle/>
          <a:p>
            <a:pPr>
              <a:buNone/>
            </a:pPr>
            <a:r>
              <a:rPr lang="el-GR" b="1" dirty="0" smtClean="0">
                <a:solidFill>
                  <a:srgbClr val="C00000"/>
                </a:solidFill>
                <a:latin typeface="Cambria" pitchFamily="18" charset="0"/>
                <a:ea typeface="Cambria" pitchFamily="18" charset="0"/>
              </a:rPr>
              <a:t>Κίνδυνοι λόγω Περιορισμών (</a:t>
            </a:r>
            <a:r>
              <a:rPr lang="en-US" b="1" dirty="0" smtClean="0">
                <a:solidFill>
                  <a:srgbClr val="C00000"/>
                </a:solidFill>
                <a:latin typeface="Cambria" pitchFamily="18" charset="0"/>
                <a:ea typeface="Cambria" pitchFamily="18" charset="0"/>
              </a:rPr>
              <a:t>Constraints) </a:t>
            </a:r>
            <a:endParaRPr lang="el-GR" b="1" dirty="0" smtClean="0">
              <a:solidFill>
                <a:srgbClr val="C00000"/>
              </a:solidFill>
              <a:latin typeface="Cambria" pitchFamily="18" charset="0"/>
              <a:ea typeface="Cambria" pitchFamily="18" charset="0"/>
            </a:endParaRPr>
          </a:p>
          <a:p>
            <a:r>
              <a:rPr lang="el-GR" dirty="0" smtClean="0"/>
              <a:t>Κατά την ανάπτυξη οποιουδήποτε συστήματος πρέπει να λάβουμε υπόψη την ύπαρξη των περιορισμών, οι οποίοι τίθενται από το περιβάλλον και περιορίζουν την ελευθερία των αποφάσεων και τις εναλλακτικές λύσεις.</a:t>
            </a:r>
          </a:p>
          <a:p>
            <a:r>
              <a:rPr lang="el-GR" dirty="0" smtClean="0"/>
              <a:t>Οι περιορισμοί αυξάνουν τον κίνδυνο στην εκτέλεση του έργου </a:t>
            </a:r>
            <a:endParaRPr lang="el-GR" b="1" u="sng" dirty="0" smtClean="0"/>
          </a:p>
          <a:p>
            <a:r>
              <a:rPr lang="el-GR" dirty="0" smtClean="0"/>
              <a:t>Οι περιορισμοί μπορούν να ταξινομηθούν με διάφορους τρόπους: </a:t>
            </a:r>
          </a:p>
          <a:p>
            <a:pPr lvl="1"/>
            <a:r>
              <a:rPr lang="el-GR" b="1" dirty="0" smtClean="0">
                <a:solidFill>
                  <a:srgbClr val="0070C0"/>
                </a:solidFill>
              </a:rPr>
              <a:t>Σχετιζόμενοι με την επιχείρηση</a:t>
            </a:r>
            <a:r>
              <a:rPr lang="el-GR" dirty="0" smtClean="0"/>
              <a:t>: Προθεσμίες που προκύπτουν από την επιχείρηση, διαθέσιμος προϋπολογισμός, διαθέσιμος χρόνος. </a:t>
            </a:r>
          </a:p>
          <a:p>
            <a:pPr lvl="1"/>
            <a:r>
              <a:rPr lang="el-GR" b="1" dirty="0" smtClean="0">
                <a:solidFill>
                  <a:srgbClr val="0070C0"/>
                </a:solidFill>
              </a:rPr>
              <a:t>Τεχνολογικοί</a:t>
            </a:r>
            <a:r>
              <a:rPr lang="el-GR" dirty="0" smtClean="0"/>
              <a:t>: Περιορισμοί που προκύπτουν από την τεχνολογία. </a:t>
            </a:r>
          </a:p>
          <a:p>
            <a:pPr lvl="1"/>
            <a:r>
              <a:rPr lang="el-GR" b="1" dirty="0" smtClean="0">
                <a:solidFill>
                  <a:srgbClr val="0070C0"/>
                </a:solidFill>
              </a:rPr>
              <a:t>Νομοθετικοί</a:t>
            </a:r>
            <a:r>
              <a:rPr lang="el-GR" dirty="0" smtClean="0"/>
              <a:t>: Περιορισμοί που προκύπτουν από τη νομοθεσία που ισχύει στην κάθε περίπτωση. </a:t>
            </a:r>
          </a:p>
          <a:p>
            <a:pPr lvl="1"/>
            <a:r>
              <a:rPr lang="el-GR" b="1" dirty="0" smtClean="0">
                <a:solidFill>
                  <a:srgbClr val="0070C0"/>
                </a:solidFill>
              </a:rPr>
              <a:t>Ανθρωποκεντρικοί</a:t>
            </a:r>
            <a:r>
              <a:rPr lang="el-GR" dirty="0" smtClean="0"/>
              <a:t>: Διαθεσιμότητα ανθρώπων με συγκεκριμένο </a:t>
            </a:r>
            <a:r>
              <a:rPr lang="el-GR" dirty="0" err="1" smtClean="0"/>
              <a:t>know</a:t>
            </a:r>
            <a:r>
              <a:rPr lang="el-GR" dirty="0" smtClean="0"/>
              <a:t>-</a:t>
            </a:r>
            <a:r>
              <a:rPr lang="el-GR" dirty="0" err="1" smtClean="0"/>
              <a:t>how</a:t>
            </a:r>
            <a:r>
              <a:rPr lang="el-GR" dirty="0" smtClean="0"/>
              <a:t>. </a:t>
            </a:r>
          </a:p>
          <a:p>
            <a:pPr lvl="1"/>
            <a:r>
              <a:rPr lang="el-GR" b="1" dirty="0" smtClean="0">
                <a:solidFill>
                  <a:srgbClr val="0070C0"/>
                </a:solidFill>
              </a:rPr>
              <a:t>Εσωτερικοί</a:t>
            </a:r>
            <a:r>
              <a:rPr lang="el-GR" dirty="0" smtClean="0"/>
              <a:t>: Περιορισμοί που προκύπτουν από την αλληλεξάρτηση των εργασιών μέσα στο έργο. </a:t>
            </a:r>
          </a:p>
          <a:p>
            <a:pPr lvl="1"/>
            <a:r>
              <a:rPr lang="el-GR" b="1" dirty="0" smtClean="0">
                <a:solidFill>
                  <a:srgbClr val="0070C0"/>
                </a:solidFill>
              </a:rPr>
              <a:t>Εξωτερικοί</a:t>
            </a:r>
            <a:r>
              <a:rPr lang="el-GR" dirty="0" smtClean="0"/>
              <a:t>: Περιορισμοί που προκύπτουν από το περιβάλλον, όπως καιρός, παράδοση εξοπλισμού κ.λπ. </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Γενικές κατηγορίες κινδύνων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16</a:t>
            </a:fld>
            <a:endParaRPr lang="en-US"/>
          </a:p>
        </p:txBody>
      </p:sp>
      <p:sp>
        <p:nvSpPr>
          <p:cNvPr id="4" name="Content Placeholder 3"/>
          <p:cNvSpPr>
            <a:spLocks noGrp="1"/>
          </p:cNvSpPr>
          <p:nvPr>
            <p:ph sz="quarter" idx="1"/>
          </p:nvPr>
        </p:nvSpPr>
        <p:spPr/>
        <p:txBody>
          <a:bodyPr>
            <a:normAutofit fontScale="92500" lnSpcReduction="10000"/>
          </a:bodyPr>
          <a:lstStyle/>
          <a:p>
            <a:pPr>
              <a:buNone/>
            </a:pPr>
            <a:r>
              <a:rPr lang="el-GR" b="1" dirty="0" smtClean="0">
                <a:solidFill>
                  <a:srgbClr val="C00000"/>
                </a:solidFill>
                <a:latin typeface="Cambria" pitchFamily="18" charset="0"/>
                <a:ea typeface="Cambria" pitchFamily="18" charset="0"/>
              </a:rPr>
              <a:t>Μελλοντικοί (</a:t>
            </a:r>
            <a:r>
              <a:rPr lang="en-US" b="1" dirty="0" smtClean="0">
                <a:solidFill>
                  <a:srgbClr val="C00000"/>
                </a:solidFill>
                <a:latin typeface="Cambria" pitchFamily="18" charset="0"/>
                <a:ea typeface="Cambria" pitchFamily="18" charset="0"/>
              </a:rPr>
              <a:t>time-ahead) </a:t>
            </a:r>
            <a:r>
              <a:rPr lang="el-GR" b="1" dirty="0" smtClean="0">
                <a:solidFill>
                  <a:srgbClr val="C00000"/>
                </a:solidFill>
                <a:latin typeface="Cambria" pitchFamily="18" charset="0"/>
                <a:ea typeface="Cambria" pitchFamily="18" charset="0"/>
              </a:rPr>
              <a:t>κίνδυνοι </a:t>
            </a:r>
          </a:p>
          <a:p>
            <a:r>
              <a:rPr lang="el-GR" dirty="0" smtClean="0"/>
              <a:t>Είναι πιθανό ότι έργο που διαρκεί περισσότερο από ένα έτος: </a:t>
            </a:r>
          </a:p>
          <a:p>
            <a:pPr lvl="1"/>
            <a:r>
              <a:rPr lang="el-GR" dirty="0" smtClean="0"/>
              <a:t>Να αντιμετωπίσει προβλήματα που δεν είχαν προβλεφθεί στην έναρξη του</a:t>
            </a:r>
          </a:p>
          <a:p>
            <a:pPr lvl="1"/>
            <a:r>
              <a:rPr lang="el-GR" dirty="0" smtClean="0"/>
              <a:t>Το περιβάλλον του έργου να είναι αρκετά διαφορετικό του αρχικού. </a:t>
            </a:r>
          </a:p>
          <a:p>
            <a:r>
              <a:rPr lang="el-GR" dirty="0" smtClean="0"/>
              <a:t>Μερικά θέματα που πρέπει να εξεταστούν στην ανάλυση των μελλοντικών κινδύνων: </a:t>
            </a:r>
          </a:p>
          <a:p>
            <a:pPr lvl="1"/>
            <a:r>
              <a:rPr lang="el-GR" dirty="0" smtClean="0"/>
              <a:t>Η προσδοκώμενη ημερομηνία τέλους του έργου, </a:t>
            </a:r>
          </a:p>
          <a:p>
            <a:pPr lvl="1"/>
            <a:r>
              <a:rPr lang="el-GR" dirty="0" smtClean="0"/>
              <a:t>Οι αλλαγές στο προσωπικό, </a:t>
            </a:r>
          </a:p>
          <a:p>
            <a:pPr lvl="1"/>
            <a:r>
              <a:rPr lang="el-GR" dirty="0" smtClean="0"/>
              <a:t>Η σταθερότητα των απαιτήσεων, </a:t>
            </a:r>
          </a:p>
          <a:p>
            <a:pPr lvl="1"/>
            <a:r>
              <a:rPr lang="el-GR" dirty="0" smtClean="0"/>
              <a:t>Είναι δυνατόν εργασίες να εκτελεσθούν παράλληλα, </a:t>
            </a:r>
          </a:p>
          <a:p>
            <a:pPr lvl="1"/>
            <a:r>
              <a:rPr lang="el-GR" dirty="0" smtClean="0"/>
              <a:t>Είναι δυνατόν το έργο να υποδιαιρεθεί σε μικρότερα κομμάτια</a:t>
            </a:r>
          </a:p>
          <a:p>
            <a:pPr lvl="1"/>
            <a:r>
              <a:rPr lang="el-GR" dirty="0" smtClean="0"/>
              <a:t>Υπάρχει αβεβαιότητα λόγω της μεγάλης διάρκειας του έργου </a:t>
            </a:r>
          </a:p>
          <a:p>
            <a:endParaRPr lang="el-GR"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Πηγές αποτυχίας έργου </a:t>
            </a:r>
            <a:r>
              <a:rPr lang="en-US" dirty="0" smtClean="0"/>
              <a:t>ERP</a:t>
            </a:r>
            <a:r>
              <a:rPr lang="el-GR" dirty="0" smtClean="0"/>
              <a:t> (1)</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17</a:t>
            </a:fld>
            <a:endParaRPr lang="en-US"/>
          </a:p>
        </p:txBody>
      </p:sp>
      <p:sp>
        <p:nvSpPr>
          <p:cNvPr id="4" name="Content Placeholder 3"/>
          <p:cNvSpPr>
            <a:spLocks noGrp="1"/>
          </p:cNvSpPr>
          <p:nvPr>
            <p:ph sz="quarter" idx="1"/>
          </p:nvPr>
        </p:nvSpPr>
        <p:spPr>
          <a:xfrm>
            <a:off x="1219200" y="1447800"/>
            <a:ext cx="10363200" cy="5219700"/>
          </a:xfrm>
        </p:spPr>
        <p:txBody>
          <a:bodyPr>
            <a:normAutofit fontScale="77500" lnSpcReduction="20000"/>
          </a:bodyPr>
          <a:lstStyle/>
          <a:p>
            <a:r>
              <a:rPr lang="el-GR" b="1" dirty="0" smtClean="0">
                <a:solidFill>
                  <a:srgbClr val="0070C0"/>
                </a:solidFill>
              </a:rPr>
              <a:t>Ανεπαρκής ή λανθασμένη επιλογή συστήματος ERP ή προμηθευτή. </a:t>
            </a:r>
          </a:p>
          <a:p>
            <a:r>
              <a:rPr lang="el-GR" b="1" dirty="0" smtClean="0">
                <a:solidFill>
                  <a:srgbClr val="0070C0"/>
                </a:solidFill>
              </a:rPr>
              <a:t>Η ομάδα του έργου ERP δεν έχει επαρκείς ικανότητες.  </a:t>
            </a:r>
            <a:r>
              <a:rPr lang="el-GR" dirty="0" smtClean="0"/>
              <a:t>Απαιτούνται άτομα με βαθιά γνώση των επιχειρηματικών διεργασιών, αναλυτές επιχειρηματικών διεργασιών, τεχνικοί με δεξιότητες πληροφορικής αλλά και εξωτερικοί εμπειρογνώμονες </a:t>
            </a:r>
            <a:endParaRPr lang="en-US" dirty="0" smtClean="0"/>
          </a:p>
          <a:p>
            <a:r>
              <a:rPr lang="el-GR" b="1" dirty="0" smtClean="0">
                <a:solidFill>
                  <a:srgbClr val="0070C0"/>
                </a:solidFill>
              </a:rPr>
              <a:t>Μη επαρκής εμπλοκή της ανώτατης διοίκησης</a:t>
            </a:r>
            <a:r>
              <a:rPr lang="el-GR" b="1" dirty="0" smtClean="0"/>
              <a:t>. </a:t>
            </a:r>
            <a:r>
              <a:rPr lang="el-GR" dirty="0" smtClean="0"/>
              <a:t>Η συνεχής υποστήριξη της διοίκησης είναι απαραίτητη σε όλη τη διάρκεια του έργου. </a:t>
            </a:r>
          </a:p>
          <a:p>
            <a:r>
              <a:rPr lang="el-GR" b="1" dirty="0" smtClean="0">
                <a:solidFill>
                  <a:srgbClr val="0070C0"/>
                </a:solidFill>
              </a:rPr>
              <a:t>Λανθασμένη εταιρική στρατηγική σε σχέση με τη στρατηγική πληροφοριακών συστημάτων.  </a:t>
            </a:r>
            <a:r>
              <a:rPr lang="el-GR" dirty="0" smtClean="0"/>
              <a:t>Απαιτείται  ευθυγράμμιση της στρατηγικής πληροφοριακών συστημάτων με την επιχειρηματική στρατηγική </a:t>
            </a:r>
          </a:p>
          <a:p>
            <a:r>
              <a:rPr lang="el-GR" b="1" dirty="0" smtClean="0">
                <a:solidFill>
                  <a:srgbClr val="0070C0"/>
                </a:solidFill>
              </a:rPr>
              <a:t>Μη επαρκής επικοινωνία μεταξύ των βασικών συμμετεχόντων στο έργο ERP.  </a:t>
            </a:r>
            <a:r>
              <a:rPr lang="el-GR" dirty="0" smtClean="0"/>
              <a:t>Θα πρέπει να οριστούν οι τρόποι επικοινωνίας, τα κανάλια επικοινωνίας, οι επιτροπές παρακολούθησης και ελέγχου του έργου, ο τρόπος αποδοχής των παραδοτέων αλλά και επίλυσης των διαφορών. </a:t>
            </a:r>
          </a:p>
          <a:p>
            <a:r>
              <a:rPr lang="el-GR" b="1" dirty="0" smtClean="0">
                <a:solidFill>
                  <a:srgbClr val="0070C0"/>
                </a:solidFill>
              </a:rPr>
              <a:t>Μη επαρκής εμπλοκή των βασικών χρηστών του έργου.  </a:t>
            </a:r>
            <a:r>
              <a:rPr lang="el-GR" dirty="0" smtClean="0"/>
              <a:t>Η εμπλοκή των χρηστών είναι σημαντική ώστε η υλοποίηση του συστήματος ERP να ανταποκρίνεται στις προσδοκίες τους. Οι χρήστες θα θέσουν τις απαιτήσεις, θα σχεδιάσουν τις νέες επιχειρηματικές διεργασίες και τελικά θα αποδεχτούν το τελικά παραγόμενο σύστημα. </a:t>
            </a:r>
          </a:p>
          <a:p>
            <a:endParaRPr lang="el-GR" b="1" dirty="0" smtClean="0"/>
          </a:p>
          <a:p>
            <a:endParaRPr lang="el-GR" b="1" dirty="0" smtClean="0"/>
          </a:p>
          <a:p>
            <a:endParaRPr lang="el-GR" dirty="0" smtClean="0"/>
          </a:p>
          <a:p>
            <a:endParaRPr lang="el-GR" dirty="0" smtClean="0"/>
          </a:p>
          <a:p>
            <a:endParaRPr lang="el-GR" b="1"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Πηγές αποτυχίας έργου </a:t>
            </a:r>
            <a:r>
              <a:rPr lang="en-US" dirty="0" smtClean="0"/>
              <a:t>ERP</a:t>
            </a:r>
            <a:r>
              <a:rPr lang="el-GR" dirty="0" smtClean="0"/>
              <a:t> (2)</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18</a:t>
            </a:fld>
            <a:endParaRPr lang="en-US"/>
          </a:p>
        </p:txBody>
      </p:sp>
      <p:sp>
        <p:nvSpPr>
          <p:cNvPr id="4" name="Content Placeholder 3"/>
          <p:cNvSpPr>
            <a:spLocks noGrp="1"/>
          </p:cNvSpPr>
          <p:nvPr>
            <p:ph sz="quarter" idx="1"/>
          </p:nvPr>
        </p:nvSpPr>
        <p:spPr/>
        <p:txBody>
          <a:bodyPr>
            <a:normAutofit fontScale="85000" lnSpcReduction="10000"/>
          </a:bodyPr>
          <a:lstStyle/>
          <a:p>
            <a:r>
              <a:rPr lang="el-GR" b="1" dirty="0" smtClean="0">
                <a:solidFill>
                  <a:srgbClr val="0070C0"/>
                </a:solidFill>
              </a:rPr>
              <a:t>Μη επαρκής εκπαίδευση χρηστών του έργου. </a:t>
            </a:r>
            <a:r>
              <a:rPr lang="el-GR" dirty="0" smtClean="0"/>
              <a:t>Η εκπαίδευση των χρηστών είναι ιδιαίτερα σημαντική για την αποδοχή του συστήματος αλλά και για την απρόσκοπτη λειτουργία του συστήματος. </a:t>
            </a:r>
          </a:p>
          <a:p>
            <a:r>
              <a:rPr lang="el-GR" b="1" dirty="0" smtClean="0">
                <a:solidFill>
                  <a:srgbClr val="0070C0"/>
                </a:solidFill>
              </a:rPr>
              <a:t>Σύνθετη αρχιτεκτονική συστήματος και μεγάλος αριθμός των νέων υποσυστημάτων. </a:t>
            </a:r>
            <a:r>
              <a:rPr lang="el-GR" dirty="0" smtClean="0"/>
              <a:t>Η σύνθετη αρχιτεκτονική του συστήματος ERP, η αλληλεπίδραση του συστήματος με άλλα εξωτερικά συστήματα καθώς και ο αριθμός των νέων υποσυστημάτων που θα εγκατασταθούν είναι παράγοντες που επηρεάζουν την πολυπλοκότητα του έργου ERP. </a:t>
            </a:r>
          </a:p>
          <a:p>
            <a:r>
              <a:rPr lang="el-GR" b="1" dirty="0" smtClean="0">
                <a:solidFill>
                  <a:srgbClr val="0070C0"/>
                </a:solidFill>
              </a:rPr>
              <a:t>Μη επαρκής ανασχεδιασμός των επιχειρηματικών διεργασιών οι οποίες θα υλοποιηθούν στο νέο σύστημα ERP. </a:t>
            </a:r>
            <a:r>
              <a:rPr lang="el-GR" dirty="0" smtClean="0"/>
              <a:t>Η εγκατάσταση ενός νέου συστήματος ERP τις περισσότερες φορές συνδυάζεται με τον ανασχεδιασμό των επιχειρηματικών διεργασιών (</a:t>
            </a:r>
            <a:r>
              <a:rPr lang="el-GR" dirty="0" err="1" smtClean="0"/>
              <a:t>business</a:t>
            </a:r>
            <a:r>
              <a:rPr lang="el-GR" dirty="0" smtClean="0"/>
              <a:t> </a:t>
            </a:r>
            <a:r>
              <a:rPr lang="el-GR" dirty="0" err="1" smtClean="0"/>
              <a:t>process</a:t>
            </a:r>
            <a:r>
              <a:rPr lang="el-GR" dirty="0" smtClean="0"/>
              <a:t> </a:t>
            </a:r>
            <a:r>
              <a:rPr lang="el-GR" dirty="0" err="1" smtClean="0"/>
              <a:t>re</a:t>
            </a:r>
            <a:r>
              <a:rPr lang="el-GR" dirty="0" smtClean="0"/>
              <a:t>-</a:t>
            </a:r>
            <a:r>
              <a:rPr lang="el-GR" dirty="0" err="1" smtClean="0"/>
              <a:t>engineering</a:t>
            </a:r>
            <a:r>
              <a:rPr lang="el-GR" dirty="0" smtClean="0"/>
              <a:t>). </a:t>
            </a:r>
          </a:p>
          <a:p>
            <a:r>
              <a:rPr lang="el-GR" b="1" dirty="0" smtClean="0">
                <a:solidFill>
                  <a:srgbClr val="0070C0"/>
                </a:solidFill>
              </a:rPr>
              <a:t>Κακή διοίκηση του έργου, </a:t>
            </a:r>
            <a:r>
              <a:rPr lang="el-GR" dirty="0" smtClean="0"/>
              <a:t>όπως η έλλειψη στόχων, κακή ή λανθασμένη διαχείριση απαιτήσεων, κακός χρονοπρογραμματισμός του έργου κ.λπ.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Πηγές αποτυχίας έργου </a:t>
            </a:r>
            <a:r>
              <a:rPr lang="en-US" dirty="0" smtClean="0"/>
              <a:t>ERP</a:t>
            </a:r>
            <a:r>
              <a:rPr lang="el-GR" dirty="0" smtClean="0"/>
              <a:t> (3)</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19</a:t>
            </a:fld>
            <a:endParaRPr lang="en-US"/>
          </a:p>
        </p:txBody>
      </p:sp>
      <p:sp>
        <p:nvSpPr>
          <p:cNvPr id="4" name="Content Placeholder 3"/>
          <p:cNvSpPr>
            <a:spLocks noGrp="1"/>
          </p:cNvSpPr>
          <p:nvPr>
            <p:ph sz="quarter" idx="1"/>
          </p:nvPr>
        </p:nvSpPr>
        <p:spPr>
          <a:xfrm>
            <a:off x="1219200" y="1447800"/>
            <a:ext cx="10363200" cy="5219700"/>
          </a:xfrm>
        </p:spPr>
        <p:txBody>
          <a:bodyPr>
            <a:normAutofit fontScale="85000" lnSpcReduction="10000"/>
          </a:bodyPr>
          <a:lstStyle/>
          <a:p>
            <a:r>
              <a:rPr lang="el-GR" b="1" dirty="0" smtClean="0">
                <a:solidFill>
                  <a:srgbClr val="0070C0"/>
                </a:solidFill>
              </a:rPr>
              <a:t>Χρήση λανθασμένων ή ανεπαρκών τεχνικών, μεθόδων και εργαλείων διαχείρισης του έργου. </a:t>
            </a:r>
          </a:p>
          <a:p>
            <a:r>
              <a:rPr lang="el-GR" b="1" dirty="0" smtClean="0">
                <a:solidFill>
                  <a:srgbClr val="0070C0"/>
                </a:solidFill>
              </a:rPr>
              <a:t>Ανεπαρκής ηγεσία στο έργο. </a:t>
            </a:r>
            <a:r>
              <a:rPr lang="el-GR" dirty="0" smtClean="0"/>
              <a:t>Η επιτυχής υιοθέτηση ενός συστήματος ERP προϋποθέτει ισχυρή και αφοσιωμένη ηγεσία, ανοιχτή και ειλικρινή επικοινωνία μεταξύ των συμμετεχόντων καθώς και μια ισορροπημένη αλλά και ικανή ομάδα υλοποίησης του έργου ERP. </a:t>
            </a:r>
          </a:p>
          <a:p>
            <a:r>
              <a:rPr lang="el-GR" b="1" dirty="0" smtClean="0">
                <a:solidFill>
                  <a:srgbClr val="0070C0"/>
                </a:solidFill>
              </a:rPr>
              <a:t>Ανεπαρκής διαχείριση των αλλαγών που υπεισέρχονται στο έργο. </a:t>
            </a:r>
            <a:r>
              <a:rPr lang="el-GR" dirty="0" smtClean="0">
                <a:solidFill>
                  <a:srgbClr val="0070C0"/>
                </a:solidFill>
              </a:rPr>
              <a:t> </a:t>
            </a:r>
            <a:r>
              <a:rPr lang="en-US" dirty="0" smtClean="0"/>
              <a:t>H</a:t>
            </a:r>
            <a:r>
              <a:rPr lang="el-GR" dirty="0" smtClean="0"/>
              <a:t> υλοποίηση του έργου </a:t>
            </a:r>
            <a:r>
              <a:rPr lang="en-US" dirty="0" smtClean="0"/>
              <a:t>ERP </a:t>
            </a:r>
            <a:r>
              <a:rPr lang="el-GR" dirty="0" smtClean="0"/>
              <a:t>βασίζεται σε ήδη υπάρχοντα λογισμικά, που έχουν συνήθως τη μορφή ολοκληρωμένων προϊόντων. </a:t>
            </a:r>
            <a:r>
              <a:rPr lang="en-US" dirty="0" smtClean="0"/>
              <a:t> </a:t>
            </a:r>
            <a:r>
              <a:rPr lang="el-GR" dirty="0" smtClean="0"/>
              <a:t>Συχνά  δεν δίνεται έμφαση στην επαρκή τεκμηρίωση της λειτουργικότητας, των αλλαγών που απαιτούνται, αλλά και στον χρόνο/κόστος για την υλοποίηση των αλλαγών.</a:t>
            </a:r>
          </a:p>
          <a:p>
            <a:r>
              <a:rPr lang="el-GR" b="1" dirty="0" smtClean="0">
                <a:solidFill>
                  <a:srgbClr val="0070C0"/>
                </a:solidFill>
              </a:rPr>
              <a:t>Ανεπαρκή διαχείριση των παλαιών </a:t>
            </a:r>
            <a:r>
              <a:rPr lang="el-GR" b="1" dirty="0" smtClean="0">
                <a:solidFill>
                  <a:srgbClr val="0070C0"/>
                </a:solidFill>
                <a:latin typeface="Cambria" pitchFamily="18" charset="0"/>
                <a:ea typeface="Cambria" pitchFamily="18" charset="0"/>
              </a:rPr>
              <a:t>συστημάτων (</a:t>
            </a:r>
            <a:r>
              <a:rPr lang="en-US" b="1" dirty="0" smtClean="0">
                <a:solidFill>
                  <a:srgbClr val="0070C0"/>
                </a:solidFill>
                <a:latin typeface="Cambria" pitchFamily="18" charset="0"/>
                <a:ea typeface="Cambria" pitchFamily="18" charset="0"/>
              </a:rPr>
              <a:t>legacy systems)</a:t>
            </a:r>
            <a:r>
              <a:rPr lang="el-GR" b="1" dirty="0" smtClean="0">
                <a:solidFill>
                  <a:srgbClr val="0070C0"/>
                </a:solidFill>
                <a:latin typeface="Cambria" pitchFamily="18" charset="0"/>
                <a:ea typeface="Cambria" pitchFamily="18" charset="0"/>
              </a:rPr>
              <a:t> που </a:t>
            </a:r>
            <a:r>
              <a:rPr lang="el-GR" b="1" dirty="0" smtClean="0">
                <a:solidFill>
                  <a:srgbClr val="0070C0"/>
                </a:solidFill>
              </a:rPr>
              <a:t>θα αντικατασταθούν από το νέο σύστημα. </a:t>
            </a:r>
            <a:r>
              <a:rPr lang="el-GR" dirty="0" smtClean="0"/>
              <a:t>Απαιτείται σχεδιασμός της μετάβασης από το παλαιό στο νέο σύστημα, μεταφορά των δεδομένων στο νέο σύστημα (</a:t>
            </a:r>
            <a:r>
              <a:rPr lang="el-GR" dirty="0" err="1" smtClean="0"/>
              <a:t>data</a:t>
            </a:r>
            <a:r>
              <a:rPr lang="el-GR" dirty="0" smtClean="0"/>
              <a:t> </a:t>
            </a:r>
            <a:r>
              <a:rPr lang="el-GR" dirty="0" err="1" smtClean="0"/>
              <a:t>migration</a:t>
            </a:r>
            <a:r>
              <a:rPr lang="el-GR" dirty="0" smtClean="0"/>
              <a:t>), και εξασφάλιση της απρόσκοπτης λειτουργίας της επιχείρησης κατά την έναρξη της λειτουργίας του νέου συστήματος. </a:t>
            </a:r>
          </a:p>
          <a:p>
            <a:endParaRPr lang="el-GR"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FBD78742-16FF-2C41-812C-6FCE6B9F18C1}"/>
              </a:ext>
            </a:extLst>
          </p:cNvPr>
          <p:cNvSpPr>
            <a:spLocks noGrp="1"/>
          </p:cNvSpPr>
          <p:nvPr>
            <p:ph type="subTitle" idx="1"/>
          </p:nvPr>
        </p:nvSpPr>
        <p:spPr>
          <a:xfrm>
            <a:off x="1154954" y="4777380"/>
            <a:ext cx="10489650" cy="861420"/>
          </a:xfrm>
        </p:spPr>
        <p:txBody>
          <a:bodyPr>
            <a:noAutofit/>
          </a:bodyPr>
          <a:lstStyle/>
          <a:p>
            <a:r>
              <a:rPr lang="el-GR" sz="1800" dirty="0" smtClean="0"/>
              <a:t>Δρ Αικατερίνη </a:t>
            </a:r>
            <a:r>
              <a:rPr lang="el-GR" sz="1800" dirty="0" err="1" smtClean="0"/>
              <a:t>Μαρινάγη</a:t>
            </a:r>
            <a:r>
              <a:rPr lang="el-GR" sz="1800" dirty="0" smtClean="0"/>
              <a:t>,  </a:t>
            </a:r>
            <a:r>
              <a:rPr lang="el-GR" sz="1800" dirty="0" err="1" smtClean="0"/>
              <a:t>ΔΔρ</a:t>
            </a:r>
            <a:r>
              <a:rPr lang="el-GR" sz="1800" dirty="0" smtClean="0"/>
              <a:t>. Δαμιανός Σακάς</a:t>
            </a:r>
            <a:endParaRPr lang="en-US" sz="1800" dirty="0" smtClean="0"/>
          </a:p>
          <a:p>
            <a:r>
              <a:rPr lang="el-GR" sz="1800" dirty="0" smtClean="0"/>
              <a:t>Η παρουσίαση βασίζεται στο βιβλίο: </a:t>
            </a:r>
          </a:p>
          <a:p>
            <a:r>
              <a:rPr lang="el-GR" sz="1800" dirty="0" smtClean="0"/>
              <a:t>ΦΙΤΣΙΛΗΣ Π. (2015) «Σύγχρονα  Πληροφοριακά Συστήματα Επιχειρήσεων»</a:t>
            </a:r>
            <a:r>
              <a:rPr lang="en-US" sz="1800" dirty="0" smtClean="0"/>
              <a:t>, </a:t>
            </a:r>
            <a:r>
              <a:rPr lang="el-GR" sz="1800" dirty="0" smtClean="0"/>
              <a:t>ΚΑΛΛΙΠΟΣ</a:t>
            </a:r>
            <a:endParaRPr lang="el-GR" sz="1800" dirty="0"/>
          </a:p>
        </p:txBody>
      </p:sp>
      <p:sp>
        <p:nvSpPr>
          <p:cNvPr id="2" name="Title 1">
            <a:extLst>
              <a:ext uri="{FF2B5EF4-FFF2-40B4-BE49-F238E27FC236}">
                <a16:creationId xmlns:a16="http://schemas.microsoft.com/office/drawing/2014/main" xmlns="" id="{B51D3FF0-B7CE-F34E-857E-5B6626CBF28D}"/>
              </a:ext>
            </a:extLst>
          </p:cNvPr>
          <p:cNvSpPr>
            <a:spLocks noGrp="1"/>
          </p:cNvSpPr>
          <p:nvPr>
            <p:ph type="ctrTitle"/>
          </p:nvPr>
        </p:nvSpPr>
        <p:spPr>
          <a:xfrm>
            <a:off x="690113" y="369620"/>
            <a:ext cx="10610491" cy="3329581"/>
          </a:xfrm>
        </p:spPr>
        <p:txBody>
          <a:bodyPr/>
          <a:lstStyle/>
          <a:p>
            <a:r>
              <a:rPr lang="el-GR" dirty="0" smtClean="0"/>
              <a:t/>
            </a:r>
            <a:br>
              <a:rPr lang="el-GR" dirty="0" smtClean="0"/>
            </a:br>
            <a:r>
              <a:rPr lang="el-GR" dirty="0" smtClean="0"/>
              <a:t>Ενότητα </a:t>
            </a:r>
            <a:r>
              <a:rPr lang="el-GR" dirty="0" smtClean="0"/>
              <a:t>10 </a:t>
            </a:r>
            <a:r>
              <a:rPr lang="el-GR" dirty="0" smtClean="0"/>
              <a:t>:  </a:t>
            </a:r>
            <a:r>
              <a:rPr lang="el-GR" dirty="0" smtClean="0"/>
              <a:t>Διαχείριση</a:t>
            </a:r>
            <a:r>
              <a:rPr smtClean="0"/>
              <a:t> </a:t>
            </a:r>
            <a:r>
              <a:rPr lang="el-GR" dirty="0" smtClean="0"/>
              <a:t>κινδύνων σε έργα </a:t>
            </a:r>
            <a:r>
              <a:rPr lang="el-GR" dirty="0" smtClean="0"/>
              <a:t>ERP</a:t>
            </a:r>
            <a:endParaRPr/>
          </a:p>
        </p:txBody>
      </p:sp>
    </p:spTree>
    <p:extLst>
      <p:ext uri="{BB962C8B-B14F-4D97-AF65-F5344CB8AC3E}">
        <p14:creationId xmlns:p14="http://schemas.microsoft.com/office/powerpoint/2010/main" xmlns="" val="3774254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Πηγές αποτυχίας έργου </a:t>
            </a:r>
            <a:r>
              <a:rPr lang="en-US" dirty="0" smtClean="0"/>
              <a:t>ERP</a:t>
            </a:r>
            <a:r>
              <a:rPr lang="el-GR" dirty="0" smtClean="0"/>
              <a:t> (4)</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20</a:t>
            </a:fld>
            <a:endParaRPr lang="en-US"/>
          </a:p>
        </p:txBody>
      </p:sp>
      <p:sp>
        <p:nvSpPr>
          <p:cNvPr id="4" name="Content Placeholder 3"/>
          <p:cNvSpPr>
            <a:spLocks noGrp="1"/>
          </p:cNvSpPr>
          <p:nvPr>
            <p:ph sz="quarter" idx="1"/>
          </p:nvPr>
        </p:nvSpPr>
        <p:spPr/>
        <p:txBody>
          <a:bodyPr>
            <a:normAutofit fontScale="92500"/>
          </a:bodyPr>
          <a:lstStyle/>
          <a:p>
            <a:r>
              <a:rPr lang="el-GR" b="1" dirty="0" smtClean="0">
                <a:solidFill>
                  <a:srgbClr val="0070C0"/>
                </a:solidFill>
              </a:rPr>
              <a:t>Κακής ποιότητας ή ανεπαρκείς παρεχόμενες συμβουλευτικές υπηρεσίες.</a:t>
            </a:r>
            <a:r>
              <a:rPr lang="el-GR" b="1" dirty="0" smtClean="0"/>
              <a:t> </a:t>
            </a:r>
            <a:r>
              <a:rPr lang="el-GR" dirty="0" smtClean="0"/>
              <a:t>Η εγκατάσταση του ERP απαιτεί την σωστή επιλογή των εξωτερικών συμβούλων και προμηθευτών. </a:t>
            </a:r>
          </a:p>
          <a:p>
            <a:r>
              <a:rPr lang="el-GR" b="1" dirty="0" smtClean="0">
                <a:solidFill>
                  <a:srgbClr val="0070C0"/>
                </a:solidFill>
              </a:rPr>
              <a:t>Ανεπαρκής ανάλυση και μελέτη τεχνικών θεμάτων εισαγωγής του νέου συστήματος</a:t>
            </a:r>
            <a:r>
              <a:rPr lang="el-GR" b="1" dirty="0" smtClean="0"/>
              <a:t>. </a:t>
            </a:r>
            <a:r>
              <a:rPr lang="el-GR" dirty="0" smtClean="0"/>
              <a:t>Οι τεχνικές πτυχές του ERP που θα πρέπει να έχουν μελετηθεί και αξιολογηθεί πριν την υλοποίησή τους είναι: </a:t>
            </a:r>
            <a:endParaRPr lang="en-US" dirty="0" smtClean="0"/>
          </a:p>
          <a:p>
            <a:pPr lvl="1"/>
            <a:r>
              <a:rPr lang="el-GR" dirty="0" smtClean="0">
                <a:latin typeface="Cambria" pitchFamily="18" charset="0"/>
                <a:ea typeface="Cambria" pitchFamily="18" charset="0"/>
              </a:rPr>
              <a:t>η απαραίτητη λειτουργικότητα (</a:t>
            </a:r>
            <a:r>
              <a:rPr lang="en-US" dirty="0" smtClean="0">
                <a:latin typeface="Cambria" pitchFamily="18" charset="0"/>
                <a:ea typeface="Cambria" pitchFamily="18" charset="0"/>
              </a:rPr>
              <a:t>functionality), </a:t>
            </a:r>
            <a:r>
              <a:rPr lang="el-GR" dirty="0" smtClean="0">
                <a:latin typeface="Cambria" pitchFamily="18" charset="0"/>
                <a:ea typeface="Cambria" pitchFamily="18" charset="0"/>
              </a:rPr>
              <a:t>η χρηστικότητα (</a:t>
            </a:r>
            <a:r>
              <a:rPr lang="en-US" dirty="0" smtClean="0">
                <a:latin typeface="Cambria" pitchFamily="18" charset="0"/>
                <a:ea typeface="Cambria" pitchFamily="18" charset="0"/>
              </a:rPr>
              <a:t>usability) </a:t>
            </a:r>
            <a:r>
              <a:rPr lang="el-GR" dirty="0" smtClean="0">
                <a:latin typeface="Cambria" pitchFamily="18" charset="0"/>
                <a:ea typeface="Cambria" pitchFamily="18" charset="0"/>
              </a:rPr>
              <a:t>και η φιλικότητα προς τον χρήστη (</a:t>
            </a:r>
            <a:r>
              <a:rPr lang="en-US" dirty="0" smtClean="0">
                <a:latin typeface="Cambria" pitchFamily="18" charset="0"/>
                <a:ea typeface="Cambria" pitchFamily="18" charset="0"/>
              </a:rPr>
              <a:t>user friendliness), </a:t>
            </a:r>
            <a:r>
              <a:rPr lang="el-GR" dirty="0" smtClean="0">
                <a:latin typeface="Cambria" pitchFamily="18" charset="0"/>
                <a:ea typeface="Cambria" pitchFamily="18" charset="0"/>
              </a:rPr>
              <a:t>η </a:t>
            </a:r>
            <a:r>
              <a:rPr lang="el-GR" dirty="0" err="1" smtClean="0">
                <a:latin typeface="Cambria" pitchFamily="18" charset="0"/>
                <a:ea typeface="Cambria" pitchFamily="18" charset="0"/>
              </a:rPr>
              <a:t>φορητότητα</a:t>
            </a:r>
            <a:r>
              <a:rPr lang="el-GR" dirty="0" smtClean="0">
                <a:latin typeface="Cambria" pitchFamily="18" charset="0"/>
                <a:ea typeface="Cambria" pitchFamily="18" charset="0"/>
              </a:rPr>
              <a:t> (</a:t>
            </a:r>
            <a:r>
              <a:rPr lang="en-US" dirty="0" smtClean="0">
                <a:latin typeface="Cambria" pitchFamily="18" charset="0"/>
                <a:ea typeface="Cambria" pitchFamily="18" charset="0"/>
              </a:rPr>
              <a:t>portability) </a:t>
            </a:r>
            <a:r>
              <a:rPr lang="el-GR" dirty="0" smtClean="0">
                <a:latin typeface="Cambria" pitchFamily="18" charset="0"/>
                <a:ea typeface="Cambria" pitchFamily="18" charset="0"/>
              </a:rPr>
              <a:t>και επεκτασιμότητα του συστήματος (</a:t>
            </a:r>
            <a:r>
              <a:rPr lang="en-US" dirty="0" smtClean="0">
                <a:latin typeface="Cambria" pitchFamily="18" charset="0"/>
                <a:ea typeface="Cambria" pitchFamily="18" charset="0"/>
              </a:rPr>
              <a:t>scalability), </a:t>
            </a:r>
            <a:r>
              <a:rPr lang="el-GR" dirty="0" smtClean="0">
                <a:latin typeface="Cambria" pitchFamily="18" charset="0"/>
                <a:ea typeface="Cambria" pitchFamily="18" charset="0"/>
              </a:rPr>
              <a:t>η αρθρωτή κατασκευή του συστήματος (</a:t>
            </a:r>
            <a:r>
              <a:rPr lang="en-US" dirty="0" smtClean="0">
                <a:latin typeface="Cambria" pitchFamily="18" charset="0"/>
                <a:ea typeface="Cambria" pitchFamily="18" charset="0"/>
              </a:rPr>
              <a:t>modularity), </a:t>
            </a:r>
            <a:r>
              <a:rPr lang="el-GR" dirty="0" smtClean="0">
                <a:latin typeface="Cambria" pitchFamily="18" charset="0"/>
                <a:ea typeface="Cambria" pitchFamily="18" charset="0"/>
              </a:rPr>
              <a:t>η διαχείριση εκδόσεων (</a:t>
            </a:r>
            <a:r>
              <a:rPr lang="en-US" dirty="0" smtClean="0">
                <a:latin typeface="Cambria" pitchFamily="18" charset="0"/>
                <a:ea typeface="Cambria" pitchFamily="18" charset="0"/>
              </a:rPr>
              <a:t>versioning), </a:t>
            </a:r>
            <a:r>
              <a:rPr lang="el-GR" dirty="0" smtClean="0">
                <a:latin typeface="Cambria" pitchFamily="18" charset="0"/>
                <a:ea typeface="Cambria" pitchFamily="18" charset="0"/>
              </a:rPr>
              <a:t>η δυνατότητα αναβάθμισης (</a:t>
            </a:r>
            <a:r>
              <a:rPr lang="en-US" dirty="0" smtClean="0">
                <a:latin typeface="Cambria" pitchFamily="18" charset="0"/>
                <a:ea typeface="Cambria" pitchFamily="18" charset="0"/>
              </a:rPr>
              <a:t>upgradeability), </a:t>
            </a:r>
            <a:r>
              <a:rPr lang="el-GR" dirty="0" smtClean="0">
                <a:latin typeface="Cambria" pitchFamily="18" charset="0"/>
                <a:ea typeface="Cambria" pitchFamily="18" charset="0"/>
              </a:rPr>
              <a:t>η ευελιξία (</a:t>
            </a:r>
            <a:r>
              <a:rPr lang="en-US" dirty="0" smtClean="0">
                <a:latin typeface="Cambria" pitchFamily="18" charset="0"/>
                <a:ea typeface="Cambria" pitchFamily="18" charset="0"/>
              </a:rPr>
              <a:t>flexibility), </a:t>
            </a:r>
            <a:r>
              <a:rPr lang="el-GR" dirty="0" smtClean="0">
                <a:latin typeface="Cambria" pitchFamily="18" charset="0"/>
                <a:ea typeface="Cambria" pitchFamily="18" charset="0"/>
              </a:rPr>
              <a:t>η ασφάλεια (</a:t>
            </a:r>
            <a:r>
              <a:rPr lang="en-US" dirty="0" smtClean="0">
                <a:latin typeface="Cambria" pitchFamily="18" charset="0"/>
                <a:ea typeface="Cambria" pitchFamily="18" charset="0"/>
              </a:rPr>
              <a:t>security), </a:t>
            </a:r>
            <a:r>
              <a:rPr lang="el-GR" dirty="0" smtClean="0">
                <a:latin typeface="Cambria" pitchFamily="18" charset="0"/>
                <a:ea typeface="Cambria" pitchFamily="18" charset="0"/>
              </a:rPr>
              <a:t>η ύπαρξη τεκμηρίωσης (</a:t>
            </a:r>
            <a:r>
              <a:rPr lang="en-US" dirty="0" smtClean="0">
                <a:latin typeface="Cambria" pitchFamily="18" charset="0"/>
                <a:ea typeface="Cambria" pitchFamily="18" charset="0"/>
              </a:rPr>
              <a:t>documentation) </a:t>
            </a:r>
            <a:r>
              <a:rPr lang="el-GR" dirty="0" smtClean="0">
                <a:latin typeface="Cambria" pitchFamily="18" charset="0"/>
                <a:ea typeface="Cambria" pitchFamily="18" charset="0"/>
              </a:rPr>
              <a:t>κ.ά. </a:t>
            </a:r>
          </a:p>
          <a:p>
            <a:endParaRPr lang="el-GR"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Πηγές αποτυχίας έργου </a:t>
            </a:r>
            <a:r>
              <a:rPr lang="en-US" dirty="0" smtClean="0"/>
              <a:t>ERP</a:t>
            </a:r>
            <a:r>
              <a:rPr lang="el-GR" dirty="0" smtClean="0"/>
              <a:t> (5)</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21</a:t>
            </a:fld>
            <a:endParaRPr lang="en-US"/>
          </a:p>
        </p:txBody>
      </p:sp>
      <p:sp>
        <p:nvSpPr>
          <p:cNvPr id="4" name="Content Placeholder 3"/>
          <p:cNvSpPr>
            <a:spLocks noGrp="1"/>
          </p:cNvSpPr>
          <p:nvPr>
            <p:ph sz="quarter" idx="1"/>
          </p:nvPr>
        </p:nvSpPr>
        <p:spPr/>
        <p:txBody>
          <a:bodyPr>
            <a:normAutofit lnSpcReduction="10000"/>
          </a:bodyPr>
          <a:lstStyle/>
          <a:p>
            <a:r>
              <a:rPr lang="el-GR" b="1" dirty="0" smtClean="0">
                <a:solidFill>
                  <a:srgbClr val="0070C0"/>
                </a:solidFill>
              </a:rPr>
              <a:t>Ανεπαρκής συντήρηση. </a:t>
            </a:r>
            <a:r>
              <a:rPr lang="el-GR" b="1" dirty="0" smtClean="0">
                <a:solidFill>
                  <a:srgbClr val="0070C0"/>
                </a:solidFill>
              </a:rPr>
              <a:t> </a:t>
            </a:r>
            <a:r>
              <a:rPr lang="el-GR" dirty="0" err="1" smtClean="0"/>
              <a:t>Συντηρησιμότητα</a:t>
            </a:r>
            <a:r>
              <a:rPr lang="el-GR" dirty="0" smtClean="0"/>
              <a:t> </a:t>
            </a:r>
            <a:r>
              <a:rPr lang="el-GR" dirty="0" smtClean="0"/>
              <a:t>(</a:t>
            </a:r>
            <a:r>
              <a:rPr lang="el-GR" dirty="0" err="1" smtClean="0"/>
              <a:t>maintenability</a:t>
            </a:r>
            <a:r>
              <a:rPr lang="el-GR" dirty="0" smtClean="0"/>
              <a:t>) είναι η ικανότητα του συστήματος ERP για την κάλυψη των διαρκώς μεταβαλλόμενων επιχειρησιακών στόχων με την ελάχιστη δυνατή δαπάνη. Εκτιμάται ότι το μέσο ετήσιο κόστος συντήρησης ανέρχεται στο ύψος του 10% του αρχικού κόστους κτήσης του συστήματος ERP, ενώ το κόστος αναβάθμισης των συστημάτων (</a:t>
            </a:r>
            <a:r>
              <a:rPr lang="el-GR" dirty="0" err="1" smtClean="0"/>
              <a:t>software</a:t>
            </a:r>
            <a:r>
              <a:rPr lang="el-GR" dirty="0" smtClean="0"/>
              <a:t> </a:t>
            </a:r>
            <a:r>
              <a:rPr lang="el-GR" dirty="0" err="1" smtClean="0"/>
              <a:t>updates</a:t>
            </a:r>
            <a:r>
              <a:rPr lang="el-GR" dirty="0" smtClean="0"/>
              <a:t>) ανέρχεται στο 10% της αρχικής επένδυσης. </a:t>
            </a:r>
          </a:p>
          <a:p>
            <a:r>
              <a:rPr lang="el-GR" b="1" dirty="0" smtClean="0">
                <a:solidFill>
                  <a:srgbClr val="0070C0"/>
                </a:solidFill>
              </a:rPr>
              <a:t>Ανεπαρκής οικονομική διαχείριση</a:t>
            </a:r>
            <a:r>
              <a:rPr lang="en-US" b="1" dirty="0" smtClean="0">
                <a:solidFill>
                  <a:srgbClr val="0070C0"/>
                </a:solidFill>
              </a:rPr>
              <a:t>. </a:t>
            </a:r>
            <a:r>
              <a:rPr lang="en-US" dirty="0" smtClean="0"/>
              <a:t>H</a:t>
            </a:r>
            <a:r>
              <a:rPr lang="el-GR" dirty="0" smtClean="0"/>
              <a:t> επένδυση σε ένα σύστημα ERP αποτελεί μια σημαντική απόφαση για την επιχείρηση καθώς απαιτεί σημαντικούς οικονομικούς πόρους. Επομένως, ο σωστός οικονομικός σχεδιασμός και η ύπαρξη κατάλληλων ταμειακών ροών είναι ιδιαίτερα σημαντική στην επιτυχή ολοκλήρωση ενός έργου ERP.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Διαδικασίες διαχείρισης κινδύνων έργων </a:t>
            </a:r>
            <a:r>
              <a:rPr lang="en-US" dirty="0" smtClean="0"/>
              <a:t> </a:t>
            </a:r>
            <a:r>
              <a:rPr lang="el-GR" dirty="0" smtClean="0"/>
              <a:t>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22</a:t>
            </a:fld>
            <a:endParaRPr lang="en-US"/>
          </a:p>
        </p:txBody>
      </p:sp>
      <p:pic>
        <p:nvPicPr>
          <p:cNvPr id="1026" name="Picture 2"/>
          <p:cNvPicPr>
            <a:picLocks noChangeAspect="1" noChangeArrowheads="1"/>
          </p:cNvPicPr>
          <p:nvPr/>
        </p:nvPicPr>
        <p:blipFill>
          <a:blip r:embed="rId3"/>
          <a:srcRect/>
          <a:stretch>
            <a:fillRect/>
          </a:stretch>
        </p:blipFill>
        <p:spPr bwMode="auto">
          <a:xfrm>
            <a:off x="2169934" y="1417638"/>
            <a:ext cx="7410675" cy="5249862"/>
          </a:xfrm>
          <a:prstGeom prst="rect">
            <a:avLst/>
          </a:prstGeom>
          <a:noFill/>
          <a:ln w="9525">
            <a:noFill/>
            <a:miter lim="800000"/>
            <a:headEnd/>
            <a:tailEnd/>
          </a:ln>
          <a:effectLst/>
        </p:spPr>
      </p:pic>
      <p:sp>
        <p:nvSpPr>
          <p:cNvPr id="6" name="TextBox 5"/>
          <p:cNvSpPr txBox="1"/>
          <p:nvPr/>
        </p:nvSpPr>
        <p:spPr>
          <a:xfrm>
            <a:off x="9580609" y="5745192"/>
            <a:ext cx="1978427" cy="369332"/>
          </a:xfrm>
          <a:prstGeom prst="rect">
            <a:avLst/>
          </a:prstGeom>
          <a:noFill/>
        </p:spPr>
        <p:txBody>
          <a:bodyPr wrap="none" rtlCol="0">
            <a:spAutoFit/>
          </a:bodyPr>
          <a:lstStyle/>
          <a:p>
            <a:r>
              <a:rPr lang="el-GR" dirty="0" smtClean="0"/>
              <a:t>(</a:t>
            </a:r>
            <a:r>
              <a:rPr lang="en-US" dirty="0" smtClean="0"/>
              <a:t>PMI Institute</a:t>
            </a:r>
            <a:r>
              <a:rPr lang="el-GR" dirty="0" smtClean="0"/>
              <a:t>, </a:t>
            </a:r>
            <a:r>
              <a:rPr lang="en-US" dirty="0" smtClean="0"/>
              <a:t>2013</a:t>
            </a:r>
            <a:r>
              <a:rPr lang="el-GR" dirty="0" smtClean="0"/>
              <a:t>)</a:t>
            </a:r>
            <a:endParaRPr lang="en-US" dirty="0"/>
          </a:p>
        </p:txBody>
      </p:sp>
      <p:sp>
        <p:nvSpPr>
          <p:cNvPr id="7" name="Rounded Rectangle 6"/>
          <p:cNvSpPr/>
          <p:nvPr/>
        </p:nvSpPr>
        <p:spPr>
          <a:xfrm>
            <a:off x="2169934" y="3287486"/>
            <a:ext cx="3251152" cy="936171"/>
          </a:xfrm>
          <a:prstGeom prst="round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Ποιοτική ανάλυση κινδύνων</a:t>
            </a:r>
            <a:r>
              <a:rPr lang="en-US" dirty="0" smtClean="0"/>
              <a:t/>
            </a:r>
            <a:br>
              <a:rPr lang="en-US" dirty="0" smtClean="0"/>
            </a:br>
            <a:r>
              <a:rPr lang="el-GR" dirty="0" smtClean="0"/>
              <a:t>Προσδιορισμός μεγέθους κινδύνων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23</a:t>
            </a:fld>
            <a:endParaRPr lang="en-US"/>
          </a:p>
        </p:txBody>
      </p:sp>
      <p:pic>
        <p:nvPicPr>
          <p:cNvPr id="4098" name="Picture 2"/>
          <p:cNvPicPr>
            <a:picLocks noChangeAspect="1" noChangeArrowheads="1"/>
          </p:cNvPicPr>
          <p:nvPr/>
        </p:nvPicPr>
        <p:blipFill>
          <a:blip r:embed="rId3"/>
          <a:srcRect/>
          <a:stretch>
            <a:fillRect/>
          </a:stretch>
        </p:blipFill>
        <p:spPr bwMode="auto">
          <a:xfrm>
            <a:off x="1064184" y="1349762"/>
            <a:ext cx="9620641" cy="5317738"/>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Ποιοτική ανάλυση κινδύνων </a:t>
            </a:r>
            <a:br>
              <a:rPr lang="el-GR" dirty="0" smtClean="0"/>
            </a:br>
            <a:r>
              <a:rPr lang="el-GR" dirty="0" smtClean="0"/>
              <a:t>Αξιολόγηση συνεπειών πραγμάτωσης κινδύνων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24</a:t>
            </a:fld>
            <a:endParaRPr lang="en-US"/>
          </a:p>
        </p:txBody>
      </p:sp>
      <p:pic>
        <p:nvPicPr>
          <p:cNvPr id="5122" name="Picture 2"/>
          <p:cNvPicPr>
            <a:picLocks noChangeAspect="1" noChangeArrowheads="1"/>
          </p:cNvPicPr>
          <p:nvPr/>
        </p:nvPicPr>
        <p:blipFill>
          <a:blip r:embed="rId3"/>
          <a:srcRect/>
          <a:stretch>
            <a:fillRect/>
          </a:stretch>
        </p:blipFill>
        <p:spPr bwMode="auto">
          <a:xfrm>
            <a:off x="1219200" y="1874838"/>
            <a:ext cx="10443270" cy="4792662"/>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Ποιοτική ανάλυση κινδύνων </a:t>
            </a:r>
            <a:br>
              <a:rPr lang="el-GR" dirty="0" smtClean="0"/>
            </a:br>
            <a:r>
              <a:rPr lang="el-GR" dirty="0" smtClean="0"/>
              <a:t>Υπολογισμός επικινδυνότητας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25</a:t>
            </a:fld>
            <a:endParaRPr lang="en-US"/>
          </a:p>
        </p:txBody>
      </p:sp>
      <p:sp>
        <p:nvSpPr>
          <p:cNvPr id="4" name="Content Placeholder 3"/>
          <p:cNvSpPr>
            <a:spLocks noGrp="1"/>
          </p:cNvSpPr>
          <p:nvPr>
            <p:ph sz="quarter" idx="1"/>
          </p:nvPr>
        </p:nvSpPr>
        <p:spPr/>
        <p:txBody>
          <a:bodyPr>
            <a:normAutofit/>
          </a:bodyPr>
          <a:lstStyle/>
          <a:p>
            <a:pPr>
              <a:buNone/>
            </a:pPr>
            <a:r>
              <a:rPr lang="el-GR" sz="2400" b="1" dirty="0" smtClean="0"/>
              <a:t>Επικινδυνότητα = Πιθανότητα εμφάνισης * </a:t>
            </a:r>
            <a:r>
              <a:rPr lang="el-GR" sz="2400" b="1" dirty="0" smtClean="0"/>
              <a:t>Συνέπειες</a:t>
            </a:r>
            <a:endParaRPr lang="en-US" sz="2400" b="1" dirty="0" smtClean="0"/>
          </a:p>
          <a:p>
            <a:pPr>
              <a:buNone/>
            </a:pPr>
            <a:endParaRPr lang="el-GR" sz="2400" b="1" dirty="0" smtClean="0"/>
          </a:p>
          <a:p>
            <a:pPr>
              <a:buNone/>
            </a:pPr>
            <a:r>
              <a:rPr lang="el-GR" sz="2400" b="1" dirty="0" smtClean="0"/>
              <a:t>Παράδειγμα</a:t>
            </a:r>
          </a:p>
          <a:p>
            <a:r>
              <a:rPr lang="el-GR" sz="2200" dirty="0" smtClean="0"/>
              <a:t>Έστω ότι σε ένα έργο έχουν εντοπισθεί οι ακόλουθοι κίνδυνοι και έστω ότι η πιθανότητα υπολογίζεται από 1 έως 10 (1 μικρή και 10 πολύ μεγάλη), ενώ οι συνέπειες στο έργο υπολογίζονται από 1 έως 10 (1πολύ μικρές συνέπειες και  10 καταστροφικές συνέπειες). Ο κίνδυνος </a:t>
            </a:r>
            <a:r>
              <a:rPr lang="en-US" sz="2200" dirty="0" smtClean="0">
                <a:latin typeface="Cambria" pitchFamily="18" charset="0"/>
                <a:ea typeface="Cambria" pitchFamily="18" charset="0"/>
              </a:rPr>
              <a:t>R1</a:t>
            </a:r>
            <a:r>
              <a:rPr lang="en-US" sz="2200" dirty="0" smtClean="0"/>
              <a:t> </a:t>
            </a:r>
            <a:r>
              <a:rPr lang="el-GR" sz="2200" dirty="0" smtClean="0"/>
              <a:t>χρειάζεται τη μεγαλύτερη προσοχή.</a:t>
            </a:r>
            <a:endParaRPr lang="en-US" sz="2200" dirty="0"/>
          </a:p>
        </p:txBody>
      </p:sp>
      <p:pic>
        <p:nvPicPr>
          <p:cNvPr id="6146" name="Picture 2"/>
          <p:cNvPicPr>
            <a:picLocks noChangeAspect="1" noChangeArrowheads="1"/>
          </p:cNvPicPr>
          <p:nvPr/>
        </p:nvPicPr>
        <p:blipFill>
          <a:blip r:embed="rId3"/>
          <a:srcRect/>
          <a:stretch>
            <a:fillRect/>
          </a:stretch>
        </p:blipFill>
        <p:spPr bwMode="auto">
          <a:xfrm>
            <a:off x="804672" y="4885454"/>
            <a:ext cx="11048686" cy="1782046"/>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Διαδικασίες διαχείρισης κινδύνων έργων </a:t>
            </a:r>
            <a:r>
              <a:rPr lang="en-US" dirty="0" smtClean="0"/>
              <a:t> </a:t>
            </a:r>
            <a:r>
              <a:rPr lang="el-GR" dirty="0" smtClean="0"/>
              <a:t>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26</a:t>
            </a:fld>
            <a:endParaRPr lang="en-US"/>
          </a:p>
        </p:txBody>
      </p:sp>
      <p:pic>
        <p:nvPicPr>
          <p:cNvPr id="1026" name="Picture 2"/>
          <p:cNvPicPr>
            <a:picLocks noChangeAspect="1" noChangeArrowheads="1"/>
          </p:cNvPicPr>
          <p:nvPr/>
        </p:nvPicPr>
        <p:blipFill>
          <a:blip r:embed="rId3"/>
          <a:srcRect/>
          <a:stretch>
            <a:fillRect/>
          </a:stretch>
        </p:blipFill>
        <p:spPr bwMode="auto">
          <a:xfrm>
            <a:off x="2169934" y="1417638"/>
            <a:ext cx="7410675" cy="5249862"/>
          </a:xfrm>
          <a:prstGeom prst="rect">
            <a:avLst/>
          </a:prstGeom>
          <a:noFill/>
          <a:ln w="9525">
            <a:noFill/>
            <a:miter lim="800000"/>
            <a:headEnd/>
            <a:tailEnd/>
          </a:ln>
          <a:effectLst/>
        </p:spPr>
      </p:pic>
      <p:sp>
        <p:nvSpPr>
          <p:cNvPr id="6" name="TextBox 5"/>
          <p:cNvSpPr txBox="1"/>
          <p:nvPr/>
        </p:nvSpPr>
        <p:spPr>
          <a:xfrm>
            <a:off x="9580609" y="5745192"/>
            <a:ext cx="1978427" cy="369332"/>
          </a:xfrm>
          <a:prstGeom prst="rect">
            <a:avLst/>
          </a:prstGeom>
          <a:noFill/>
        </p:spPr>
        <p:txBody>
          <a:bodyPr wrap="none" rtlCol="0">
            <a:spAutoFit/>
          </a:bodyPr>
          <a:lstStyle/>
          <a:p>
            <a:r>
              <a:rPr lang="el-GR" dirty="0" smtClean="0"/>
              <a:t>(</a:t>
            </a:r>
            <a:r>
              <a:rPr lang="en-US" dirty="0" smtClean="0"/>
              <a:t>PMI Institute</a:t>
            </a:r>
            <a:r>
              <a:rPr lang="el-GR" dirty="0" smtClean="0"/>
              <a:t>, </a:t>
            </a:r>
            <a:r>
              <a:rPr lang="en-US" dirty="0" smtClean="0"/>
              <a:t>2013</a:t>
            </a:r>
            <a:r>
              <a:rPr lang="el-GR" dirty="0" smtClean="0"/>
              <a:t>)</a:t>
            </a:r>
            <a:endParaRPr lang="en-US" dirty="0"/>
          </a:p>
        </p:txBody>
      </p:sp>
      <p:sp>
        <p:nvSpPr>
          <p:cNvPr id="7" name="Rounded Rectangle 6"/>
          <p:cNvSpPr/>
          <p:nvPr/>
        </p:nvSpPr>
        <p:spPr>
          <a:xfrm>
            <a:off x="6708067" y="3287486"/>
            <a:ext cx="3251152" cy="936171"/>
          </a:xfrm>
          <a:prstGeom prst="round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Ποσοτική ανάλυση κινδύνου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27</a:t>
            </a:fld>
            <a:endParaRPr lang="en-US"/>
          </a:p>
        </p:txBody>
      </p:sp>
      <p:sp>
        <p:nvSpPr>
          <p:cNvPr id="4" name="Content Placeholder 3"/>
          <p:cNvSpPr>
            <a:spLocks noGrp="1"/>
          </p:cNvSpPr>
          <p:nvPr>
            <p:ph sz="quarter" idx="1"/>
          </p:nvPr>
        </p:nvSpPr>
        <p:spPr/>
        <p:txBody>
          <a:bodyPr>
            <a:normAutofit fontScale="92500"/>
          </a:bodyPr>
          <a:lstStyle/>
          <a:p>
            <a:r>
              <a:rPr lang="el-GR" dirty="0" smtClean="0"/>
              <a:t>Η ποσοτική ανάλυση κινδύνου στοχεύει στην αριθμητική ανάλυση της πιθανότητας του κάθε κινδύνου και των επιπτώσεών του στους στόχους του έργου. Η ποσοτική ανάλυση του κινδύνου χρησιμοποιεί </a:t>
            </a:r>
            <a:r>
              <a:rPr lang="el-GR" dirty="0" smtClean="0"/>
              <a:t>τεχνικές</a:t>
            </a:r>
            <a:r>
              <a:rPr lang="en-US" dirty="0" smtClean="0"/>
              <a:t> </a:t>
            </a:r>
            <a:r>
              <a:rPr lang="el-GR" dirty="0" smtClean="0"/>
              <a:t>με </a:t>
            </a:r>
            <a:r>
              <a:rPr lang="el-GR" dirty="0" smtClean="0"/>
              <a:t>σκοπό να: </a:t>
            </a:r>
          </a:p>
          <a:p>
            <a:pPr lvl="1"/>
            <a:r>
              <a:rPr lang="el-GR" dirty="0" smtClean="0"/>
              <a:t>Καθορίσει την πιθανότητα να πετύχουμε συγκεκριμένους στόχους του έργου, </a:t>
            </a:r>
          </a:p>
          <a:p>
            <a:pPr lvl="1"/>
            <a:r>
              <a:rPr lang="el-GR" dirty="0" smtClean="0"/>
              <a:t>Να </a:t>
            </a:r>
            <a:r>
              <a:rPr lang="el-GR" dirty="0" err="1" smtClean="0"/>
              <a:t>ποσοτικοποιήσει</a:t>
            </a:r>
            <a:r>
              <a:rPr lang="el-GR" dirty="0" smtClean="0"/>
              <a:t> την έκθεσή μας στον κίνδυνο και να καθορίσει το κόστος και τον χρόνο που θα χρειαστεί η αντιμετώπιση του κινδύνου, </a:t>
            </a:r>
          </a:p>
          <a:p>
            <a:pPr lvl="1"/>
            <a:r>
              <a:rPr lang="el-GR" dirty="0" smtClean="0"/>
              <a:t>Να προσδιορίσει κινδύνους που απαιτούν περισσότερη προσοχή, </a:t>
            </a:r>
          </a:p>
          <a:p>
            <a:pPr lvl="1"/>
            <a:r>
              <a:rPr lang="el-GR" dirty="0" smtClean="0"/>
              <a:t>Να προσδιορίσει ρεαλιστικούς στόχους για το κόστος και το χρονοδιάγραμμα, </a:t>
            </a:r>
          </a:p>
          <a:p>
            <a:pPr lvl="1"/>
            <a:r>
              <a:rPr lang="el-GR" dirty="0" smtClean="0"/>
              <a:t>Η ποσοτική ανάλυση των κινδύνων γίνεται ταυτόχρονα με την ποιοτική ή μεμονωμένα μετά την ποιοτική.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Διαδικασίες διαχείρισης κινδύνων έργων </a:t>
            </a:r>
            <a:r>
              <a:rPr lang="en-US" dirty="0" smtClean="0"/>
              <a:t> </a:t>
            </a:r>
            <a:r>
              <a:rPr lang="el-GR" dirty="0" smtClean="0"/>
              <a:t>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28</a:t>
            </a:fld>
            <a:endParaRPr lang="en-US"/>
          </a:p>
        </p:txBody>
      </p:sp>
      <p:pic>
        <p:nvPicPr>
          <p:cNvPr id="1026" name="Picture 2"/>
          <p:cNvPicPr>
            <a:picLocks noChangeAspect="1" noChangeArrowheads="1"/>
          </p:cNvPicPr>
          <p:nvPr/>
        </p:nvPicPr>
        <p:blipFill>
          <a:blip r:embed="rId3"/>
          <a:srcRect/>
          <a:stretch>
            <a:fillRect/>
          </a:stretch>
        </p:blipFill>
        <p:spPr bwMode="auto">
          <a:xfrm>
            <a:off x="2169934" y="1417638"/>
            <a:ext cx="7410675" cy="5249862"/>
          </a:xfrm>
          <a:prstGeom prst="rect">
            <a:avLst/>
          </a:prstGeom>
          <a:noFill/>
          <a:ln w="9525">
            <a:noFill/>
            <a:miter lim="800000"/>
            <a:headEnd/>
            <a:tailEnd/>
          </a:ln>
          <a:effectLst/>
        </p:spPr>
      </p:pic>
      <p:sp>
        <p:nvSpPr>
          <p:cNvPr id="6" name="TextBox 5"/>
          <p:cNvSpPr txBox="1"/>
          <p:nvPr/>
        </p:nvSpPr>
        <p:spPr>
          <a:xfrm>
            <a:off x="9580609" y="5745192"/>
            <a:ext cx="1978427" cy="369332"/>
          </a:xfrm>
          <a:prstGeom prst="rect">
            <a:avLst/>
          </a:prstGeom>
          <a:noFill/>
        </p:spPr>
        <p:txBody>
          <a:bodyPr wrap="none" rtlCol="0">
            <a:spAutoFit/>
          </a:bodyPr>
          <a:lstStyle/>
          <a:p>
            <a:r>
              <a:rPr lang="el-GR" dirty="0" smtClean="0"/>
              <a:t>(</a:t>
            </a:r>
            <a:r>
              <a:rPr lang="en-US" dirty="0" smtClean="0"/>
              <a:t>PMI Institute</a:t>
            </a:r>
            <a:r>
              <a:rPr lang="el-GR" dirty="0" smtClean="0"/>
              <a:t>, </a:t>
            </a:r>
            <a:r>
              <a:rPr lang="en-US" dirty="0" smtClean="0"/>
              <a:t>2013</a:t>
            </a:r>
            <a:r>
              <a:rPr lang="el-GR" dirty="0" smtClean="0"/>
              <a:t>)</a:t>
            </a:r>
            <a:endParaRPr lang="en-US" dirty="0"/>
          </a:p>
        </p:txBody>
      </p:sp>
      <p:sp>
        <p:nvSpPr>
          <p:cNvPr id="7" name="Rounded Rectangle 6"/>
          <p:cNvSpPr/>
          <p:nvPr/>
        </p:nvSpPr>
        <p:spPr>
          <a:xfrm>
            <a:off x="4455934" y="4533296"/>
            <a:ext cx="3251152" cy="936171"/>
          </a:xfrm>
          <a:prstGeom prst="round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Απόκριση στους κινδύνους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29</a:t>
            </a:fld>
            <a:endParaRPr lang="en-US"/>
          </a:p>
        </p:txBody>
      </p:sp>
      <p:sp>
        <p:nvSpPr>
          <p:cNvPr id="4" name="Content Placeholder 3"/>
          <p:cNvSpPr>
            <a:spLocks noGrp="1"/>
          </p:cNvSpPr>
          <p:nvPr>
            <p:ph sz="quarter" idx="1"/>
          </p:nvPr>
        </p:nvSpPr>
        <p:spPr/>
        <p:txBody>
          <a:bodyPr/>
          <a:lstStyle/>
          <a:p>
            <a:r>
              <a:rPr lang="el-GR" dirty="0" smtClean="0"/>
              <a:t>Για την απόκριση στους κινδύνους ενός έργου ERP μπορούμε να ακολουθήσουμε εναλλακτικές στρατηγικές:</a:t>
            </a:r>
          </a:p>
          <a:p>
            <a:pPr lvl="1"/>
            <a:r>
              <a:rPr lang="el-GR" dirty="0" smtClean="0">
                <a:solidFill>
                  <a:srgbClr val="C00000"/>
                </a:solidFill>
                <a:latin typeface="Cambria" pitchFamily="18" charset="0"/>
                <a:ea typeface="Cambria" pitchFamily="18" charset="0"/>
              </a:rPr>
              <a:t>Αποφυγή (</a:t>
            </a:r>
            <a:r>
              <a:rPr lang="en-US" dirty="0" smtClean="0">
                <a:solidFill>
                  <a:srgbClr val="C00000"/>
                </a:solidFill>
                <a:latin typeface="Cambria" pitchFamily="18" charset="0"/>
                <a:ea typeface="Cambria" pitchFamily="18" charset="0"/>
              </a:rPr>
              <a:t>Avoidance), </a:t>
            </a:r>
          </a:p>
          <a:p>
            <a:pPr lvl="1"/>
            <a:r>
              <a:rPr lang="el-GR" dirty="0" smtClean="0">
                <a:solidFill>
                  <a:srgbClr val="C00000"/>
                </a:solidFill>
                <a:latin typeface="Cambria" pitchFamily="18" charset="0"/>
                <a:ea typeface="Cambria" pitchFamily="18" charset="0"/>
              </a:rPr>
              <a:t>Μεταφορά (</a:t>
            </a:r>
            <a:r>
              <a:rPr lang="en-US" dirty="0" smtClean="0">
                <a:solidFill>
                  <a:srgbClr val="C00000"/>
                </a:solidFill>
                <a:latin typeface="Cambria" pitchFamily="18" charset="0"/>
                <a:ea typeface="Cambria" pitchFamily="18" charset="0"/>
              </a:rPr>
              <a:t>Transference), </a:t>
            </a:r>
          </a:p>
          <a:p>
            <a:pPr lvl="1"/>
            <a:r>
              <a:rPr lang="el-GR" dirty="0" smtClean="0">
                <a:solidFill>
                  <a:srgbClr val="C00000"/>
                </a:solidFill>
                <a:latin typeface="Cambria" pitchFamily="18" charset="0"/>
                <a:ea typeface="Cambria" pitchFamily="18" charset="0"/>
              </a:rPr>
              <a:t>Αντιμετώπιση (</a:t>
            </a:r>
            <a:r>
              <a:rPr lang="en-US" dirty="0" smtClean="0">
                <a:solidFill>
                  <a:srgbClr val="C00000"/>
                </a:solidFill>
                <a:latin typeface="Cambria" pitchFamily="18" charset="0"/>
                <a:ea typeface="Cambria" pitchFamily="18" charset="0"/>
              </a:rPr>
              <a:t>Mitigation), </a:t>
            </a:r>
          </a:p>
          <a:p>
            <a:pPr lvl="1"/>
            <a:r>
              <a:rPr lang="el-GR" dirty="0" smtClean="0">
                <a:solidFill>
                  <a:srgbClr val="C00000"/>
                </a:solidFill>
                <a:latin typeface="Cambria" pitchFamily="18" charset="0"/>
                <a:ea typeface="Cambria" pitchFamily="18" charset="0"/>
              </a:rPr>
              <a:t>Αποδοχή (</a:t>
            </a:r>
            <a:r>
              <a:rPr lang="en-US" dirty="0" smtClean="0">
                <a:solidFill>
                  <a:srgbClr val="C00000"/>
                </a:solidFill>
                <a:latin typeface="Cambria" pitchFamily="18" charset="0"/>
                <a:ea typeface="Cambria" pitchFamily="18" charset="0"/>
              </a:rPr>
              <a:t>Acceptance).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Ορισμός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a:t>
            </a:fld>
            <a:endParaRPr lang="en-US"/>
          </a:p>
        </p:txBody>
      </p:sp>
      <p:sp>
        <p:nvSpPr>
          <p:cNvPr id="4" name="Content Placeholder 3"/>
          <p:cNvSpPr>
            <a:spLocks noGrp="1"/>
          </p:cNvSpPr>
          <p:nvPr>
            <p:ph sz="quarter" idx="1"/>
          </p:nvPr>
        </p:nvSpPr>
        <p:spPr/>
        <p:txBody>
          <a:bodyPr>
            <a:normAutofit fontScale="92500" lnSpcReduction="10000"/>
          </a:bodyPr>
          <a:lstStyle/>
          <a:p>
            <a:r>
              <a:rPr lang="el-GR" dirty="0" smtClean="0">
                <a:solidFill>
                  <a:srgbClr val="002060"/>
                </a:solidFill>
              </a:rPr>
              <a:t>«</a:t>
            </a:r>
            <a:r>
              <a:rPr lang="el-GR" b="1" dirty="0" smtClean="0">
                <a:solidFill>
                  <a:srgbClr val="002060"/>
                </a:solidFill>
              </a:rPr>
              <a:t>Κίνδυνος </a:t>
            </a:r>
            <a:r>
              <a:rPr lang="el-GR" b="1" dirty="0" smtClean="0">
                <a:solidFill>
                  <a:srgbClr val="002060"/>
                </a:solidFill>
                <a:latin typeface="Cambria" pitchFamily="18" charset="0"/>
                <a:ea typeface="Cambria" pitchFamily="18" charset="0"/>
              </a:rPr>
              <a:t>(</a:t>
            </a:r>
            <a:r>
              <a:rPr lang="en-US" b="1" dirty="0" smtClean="0">
                <a:solidFill>
                  <a:srgbClr val="002060"/>
                </a:solidFill>
                <a:latin typeface="Cambria" pitchFamily="18" charset="0"/>
                <a:ea typeface="Cambria" pitchFamily="18" charset="0"/>
              </a:rPr>
              <a:t>risk</a:t>
            </a:r>
            <a:r>
              <a:rPr lang="en-US" dirty="0" smtClean="0">
                <a:solidFill>
                  <a:srgbClr val="002060"/>
                </a:solidFill>
                <a:latin typeface="Cambria" pitchFamily="18" charset="0"/>
                <a:ea typeface="Cambria" pitchFamily="18" charset="0"/>
              </a:rPr>
              <a:t>) </a:t>
            </a:r>
            <a:r>
              <a:rPr lang="el-GR" dirty="0" smtClean="0">
                <a:solidFill>
                  <a:srgbClr val="002060"/>
                </a:solidFill>
              </a:rPr>
              <a:t>σε ένα έργο</a:t>
            </a:r>
            <a:r>
              <a:rPr lang="en-US" dirty="0" smtClean="0">
                <a:solidFill>
                  <a:srgbClr val="002060"/>
                </a:solidFill>
              </a:rPr>
              <a:t> </a:t>
            </a:r>
            <a:r>
              <a:rPr lang="el-GR" dirty="0" smtClean="0">
                <a:solidFill>
                  <a:srgbClr val="002060"/>
                </a:solidFill>
              </a:rPr>
              <a:t>είναι</a:t>
            </a:r>
            <a:r>
              <a:rPr lang="en-US" dirty="0" smtClean="0">
                <a:solidFill>
                  <a:srgbClr val="002060"/>
                </a:solidFill>
              </a:rPr>
              <a:t> </a:t>
            </a:r>
            <a:r>
              <a:rPr lang="el-GR" dirty="0" smtClean="0">
                <a:solidFill>
                  <a:srgbClr val="002060"/>
                </a:solidFill>
              </a:rPr>
              <a:t>ένα</a:t>
            </a:r>
            <a:r>
              <a:rPr lang="en-US" dirty="0" smtClean="0">
                <a:solidFill>
                  <a:srgbClr val="002060"/>
                </a:solidFill>
              </a:rPr>
              <a:t> </a:t>
            </a:r>
            <a:r>
              <a:rPr lang="el-GR" dirty="0" smtClean="0">
                <a:solidFill>
                  <a:srgbClr val="002060"/>
                </a:solidFill>
              </a:rPr>
              <a:t>αβέβαιο</a:t>
            </a:r>
            <a:r>
              <a:rPr lang="en-US" dirty="0" smtClean="0">
                <a:solidFill>
                  <a:srgbClr val="002060"/>
                </a:solidFill>
              </a:rPr>
              <a:t> </a:t>
            </a:r>
            <a:r>
              <a:rPr lang="el-GR" dirty="0" smtClean="0">
                <a:solidFill>
                  <a:srgbClr val="002060"/>
                </a:solidFill>
              </a:rPr>
              <a:t>γεγονός</a:t>
            </a:r>
            <a:r>
              <a:rPr lang="en-US" dirty="0" smtClean="0">
                <a:solidFill>
                  <a:srgbClr val="002060"/>
                </a:solidFill>
              </a:rPr>
              <a:t> </a:t>
            </a:r>
            <a:r>
              <a:rPr lang="el-GR" dirty="0" smtClean="0">
                <a:solidFill>
                  <a:srgbClr val="002060"/>
                </a:solidFill>
              </a:rPr>
              <a:t>ή</a:t>
            </a:r>
            <a:r>
              <a:rPr lang="en-US" dirty="0" smtClean="0">
                <a:solidFill>
                  <a:srgbClr val="002060"/>
                </a:solidFill>
              </a:rPr>
              <a:t> </a:t>
            </a:r>
            <a:r>
              <a:rPr lang="el-GR" dirty="0" smtClean="0">
                <a:solidFill>
                  <a:srgbClr val="002060"/>
                </a:solidFill>
              </a:rPr>
              <a:t>κατάσταση,</a:t>
            </a:r>
            <a:r>
              <a:rPr lang="en-US" dirty="0" smtClean="0">
                <a:solidFill>
                  <a:srgbClr val="002060"/>
                </a:solidFill>
              </a:rPr>
              <a:t> </a:t>
            </a:r>
            <a:r>
              <a:rPr lang="el-GR" dirty="0" smtClean="0">
                <a:solidFill>
                  <a:srgbClr val="002060"/>
                </a:solidFill>
              </a:rPr>
              <a:t>το οποίο σε</a:t>
            </a:r>
            <a:r>
              <a:rPr lang="en-US" dirty="0" smtClean="0">
                <a:solidFill>
                  <a:srgbClr val="002060"/>
                </a:solidFill>
              </a:rPr>
              <a:t> </a:t>
            </a:r>
            <a:r>
              <a:rPr lang="el-GR" dirty="0" smtClean="0">
                <a:solidFill>
                  <a:srgbClr val="002060"/>
                </a:solidFill>
              </a:rPr>
              <a:t>περίπτωση</a:t>
            </a:r>
            <a:r>
              <a:rPr lang="en-US" dirty="0" smtClean="0">
                <a:solidFill>
                  <a:srgbClr val="002060"/>
                </a:solidFill>
              </a:rPr>
              <a:t> </a:t>
            </a:r>
            <a:r>
              <a:rPr lang="el-GR" dirty="0" smtClean="0">
                <a:solidFill>
                  <a:srgbClr val="002060"/>
                </a:solidFill>
              </a:rPr>
              <a:t>που</a:t>
            </a:r>
            <a:r>
              <a:rPr lang="en-US" dirty="0" smtClean="0">
                <a:solidFill>
                  <a:srgbClr val="002060"/>
                </a:solidFill>
              </a:rPr>
              <a:t> </a:t>
            </a:r>
            <a:r>
              <a:rPr lang="el-GR" dirty="0" smtClean="0">
                <a:solidFill>
                  <a:srgbClr val="002060"/>
                </a:solidFill>
              </a:rPr>
              <a:t>προκύψει,</a:t>
            </a:r>
            <a:r>
              <a:rPr lang="en-US" dirty="0" smtClean="0">
                <a:solidFill>
                  <a:srgbClr val="002060"/>
                </a:solidFill>
              </a:rPr>
              <a:t> </a:t>
            </a:r>
            <a:r>
              <a:rPr lang="el-GR" dirty="0" smtClean="0">
                <a:solidFill>
                  <a:srgbClr val="002060"/>
                </a:solidFill>
              </a:rPr>
              <a:t>έχει</a:t>
            </a:r>
            <a:r>
              <a:rPr lang="en-US" dirty="0" smtClean="0">
                <a:solidFill>
                  <a:srgbClr val="002060"/>
                </a:solidFill>
              </a:rPr>
              <a:t> </a:t>
            </a:r>
            <a:r>
              <a:rPr lang="el-GR" dirty="0" smtClean="0">
                <a:solidFill>
                  <a:srgbClr val="002060"/>
                </a:solidFill>
              </a:rPr>
              <a:t>θετική</a:t>
            </a:r>
            <a:r>
              <a:rPr lang="en-US" dirty="0" smtClean="0">
                <a:solidFill>
                  <a:srgbClr val="002060"/>
                </a:solidFill>
              </a:rPr>
              <a:t> </a:t>
            </a:r>
            <a:r>
              <a:rPr lang="el-GR" dirty="0" smtClean="0">
                <a:solidFill>
                  <a:srgbClr val="002060"/>
                </a:solidFill>
              </a:rPr>
              <a:t>ή</a:t>
            </a:r>
            <a:r>
              <a:rPr lang="en-US" dirty="0" smtClean="0">
                <a:solidFill>
                  <a:srgbClr val="002060"/>
                </a:solidFill>
              </a:rPr>
              <a:t> </a:t>
            </a:r>
            <a:r>
              <a:rPr lang="el-GR" dirty="0" smtClean="0">
                <a:solidFill>
                  <a:srgbClr val="002060"/>
                </a:solidFill>
              </a:rPr>
              <a:t>αρνητική</a:t>
            </a:r>
            <a:r>
              <a:rPr lang="en-US" dirty="0" smtClean="0">
                <a:solidFill>
                  <a:srgbClr val="002060"/>
                </a:solidFill>
              </a:rPr>
              <a:t> </a:t>
            </a:r>
            <a:r>
              <a:rPr lang="el-GR" dirty="0" smtClean="0">
                <a:solidFill>
                  <a:srgbClr val="002060"/>
                </a:solidFill>
              </a:rPr>
              <a:t>συνέπεια</a:t>
            </a:r>
            <a:r>
              <a:rPr lang="en-US" dirty="0" smtClean="0">
                <a:solidFill>
                  <a:srgbClr val="002060"/>
                </a:solidFill>
              </a:rPr>
              <a:t> </a:t>
            </a:r>
            <a:r>
              <a:rPr lang="el-GR" dirty="0" smtClean="0">
                <a:solidFill>
                  <a:srgbClr val="002060"/>
                </a:solidFill>
              </a:rPr>
              <a:t>σε</a:t>
            </a:r>
            <a:r>
              <a:rPr lang="en-US" dirty="0" smtClean="0">
                <a:solidFill>
                  <a:srgbClr val="002060"/>
                </a:solidFill>
              </a:rPr>
              <a:t> </a:t>
            </a:r>
            <a:r>
              <a:rPr lang="el-GR" dirty="0" smtClean="0">
                <a:solidFill>
                  <a:srgbClr val="002060"/>
                </a:solidFill>
              </a:rPr>
              <a:t>κάποιο</a:t>
            </a:r>
            <a:r>
              <a:rPr lang="en-US" dirty="0" smtClean="0">
                <a:solidFill>
                  <a:srgbClr val="002060"/>
                </a:solidFill>
              </a:rPr>
              <a:t> </a:t>
            </a:r>
            <a:r>
              <a:rPr lang="el-GR" dirty="0" smtClean="0">
                <a:solidFill>
                  <a:srgbClr val="002060"/>
                </a:solidFill>
              </a:rPr>
              <a:t>στόχο</a:t>
            </a:r>
            <a:r>
              <a:rPr lang="en-US" dirty="0" smtClean="0">
                <a:solidFill>
                  <a:srgbClr val="002060"/>
                </a:solidFill>
              </a:rPr>
              <a:t> </a:t>
            </a:r>
            <a:r>
              <a:rPr lang="el-GR" dirty="0" smtClean="0">
                <a:solidFill>
                  <a:srgbClr val="002060"/>
                </a:solidFill>
              </a:rPr>
              <a:t>του</a:t>
            </a:r>
            <a:r>
              <a:rPr lang="en-US" dirty="0" smtClean="0">
                <a:solidFill>
                  <a:srgbClr val="002060"/>
                </a:solidFill>
              </a:rPr>
              <a:t> </a:t>
            </a:r>
            <a:r>
              <a:rPr lang="el-GR" dirty="0" smtClean="0">
                <a:solidFill>
                  <a:srgbClr val="002060"/>
                </a:solidFill>
              </a:rPr>
              <a:t>έργου»</a:t>
            </a:r>
            <a:r>
              <a:rPr lang="el-GR" dirty="0" smtClean="0">
                <a:solidFill>
                  <a:srgbClr val="002060"/>
                </a:solidFill>
                <a:latin typeface="Cambria" pitchFamily="18" charset="0"/>
                <a:ea typeface="Cambria" pitchFamily="18" charset="0"/>
              </a:rPr>
              <a:t> </a:t>
            </a:r>
            <a:r>
              <a:rPr lang="el-GR" dirty="0" smtClean="0">
                <a:latin typeface="Cambria" pitchFamily="18" charset="0"/>
                <a:ea typeface="Cambria" pitchFamily="18" charset="0"/>
              </a:rPr>
              <a:t>(</a:t>
            </a:r>
            <a:r>
              <a:rPr lang="en-US" dirty="0" smtClean="0">
                <a:latin typeface="Cambria" pitchFamily="18" charset="0"/>
                <a:ea typeface="Cambria" pitchFamily="18" charset="0"/>
              </a:rPr>
              <a:t>PMI Institute, 2013)</a:t>
            </a:r>
            <a:r>
              <a:rPr lang="el-GR" dirty="0" smtClean="0">
                <a:latin typeface="Cambria" pitchFamily="18" charset="0"/>
                <a:ea typeface="Cambria" pitchFamily="18" charset="0"/>
              </a:rPr>
              <a:t>.</a:t>
            </a:r>
          </a:p>
          <a:p>
            <a:r>
              <a:rPr lang="el-GR" dirty="0" smtClean="0"/>
              <a:t>Στους στόχους του έργου περιλαμβάνεται το αντικείμενο του έργου, ο χρόνος, το κόστος και η </a:t>
            </a:r>
            <a:r>
              <a:rPr lang="el-GR" dirty="0" smtClean="0"/>
              <a:t>ποιότητα</a:t>
            </a:r>
            <a:endParaRPr lang="el-GR" dirty="0" smtClean="0"/>
          </a:p>
          <a:p>
            <a:r>
              <a:rPr lang="el-GR" dirty="0" smtClean="0"/>
              <a:t>Κάθε κίνδυνος μπορεί να έχει μια ή περισσότερες αιτίες και εφόσον συμβεί μπορεί να έχει μια ή περισσότερες </a:t>
            </a:r>
            <a:r>
              <a:rPr lang="el-GR" dirty="0" smtClean="0"/>
              <a:t>συνέπειες</a:t>
            </a:r>
            <a:endParaRPr lang="el-GR" dirty="0" smtClean="0"/>
          </a:p>
          <a:p>
            <a:r>
              <a:rPr lang="el-GR" dirty="0" smtClean="0"/>
              <a:t>Σε περίπτωση θετικών συνεπειών, η </a:t>
            </a:r>
            <a:r>
              <a:rPr lang="el-GR" b="1" dirty="0" smtClean="0">
                <a:solidFill>
                  <a:srgbClr val="002060"/>
                </a:solidFill>
              </a:rPr>
              <a:t>διαχείριση ευκαιριών </a:t>
            </a:r>
            <a:r>
              <a:rPr lang="el-GR" dirty="0" smtClean="0"/>
              <a:t>στοχεύει στη μεγιστοποίηση της πιθανότητας εμφάνισης των θετικών γεγονότων</a:t>
            </a:r>
          </a:p>
          <a:p>
            <a:r>
              <a:rPr lang="el-GR" dirty="0" smtClean="0"/>
              <a:t>Σε περίπτωση αρνητικών συνεπειών, η </a:t>
            </a:r>
            <a:r>
              <a:rPr lang="el-GR" b="1" dirty="0" smtClean="0">
                <a:solidFill>
                  <a:srgbClr val="002060"/>
                </a:solidFill>
              </a:rPr>
              <a:t>διαχείριση κινδύνων </a:t>
            </a:r>
            <a:r>
              <a:rPr lang="el-GR" b="1" dirty="0" smtClean="0">
                <a:solidFill>
                  <a:srgbClr val="002060"/>
                </a:solidFill>
                <a:latin typeface="Cambria" pitchFamily="18" charset="0"/>
                <a:ea typeface="Cambria" pitchFamily="18" charset="0"/>
              </a:rPr>
              <a:t>(</a:t>
            </a:r>
            <a:r>
              <a:rPr lang="en-US" b="1" dirty="0" smtClean="0">
                <a:solidFill>
                  <a:srgbClr val="002060"/>
                </a:solidFill>
                <a:latin typeface="Cambria" pitchFamily="18" charset="0"/>
                <a:ea typeface="Cambria" pitchFamily="18" charset="0"/>
              </a:rPr>
              <a:t>risk management) </a:t>
            </a:r>
            <a:r>
              <a:rPr lang="el-GR" dirty="0" smtClean="0"/>
              <a:t>στοχεύει στη μείωση της πιθανότητα εμφάνισης των ανεπιθύμητων γεγονότων ή καταστάσεων</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Αποφυγή του κινδύνου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30</a:t>
            </a:fld>
            <a:endParaRPr lang="en-US"/>
          </a:p>
        </p:txBody>
      </p:sp>
      <p:sp>
        <p:nvSpPr>
          <p:cNvPr id="4" name="Content Placeholder 3"/>
          <p:cNvSpPr>
            <a:spLocks noGrp="1"/>
          </p:cNvSpPr>
          <p:nvPr>
            <p:ph sz="quarter" idx="1"/>
          </p:nvPr>
        </p:nvSpPr>
        <p:spPr/>
        <p:txBody>
          <a:bodyPr>
            <a:normAutofit fontScale="85000" lnSpcReduction="20000"/>
          </a:bodyPr>
          <a:lstStyle/>
          <a:p>
            <a:r>
              <a:rPr lang="el-GR" dirty="0" smtClean="0"/>
              <a:t>Η </a:t>
            </a:r>
            <a:r>
              <a:rPr lang="el-GR" dirty="0" smtClean="0">
                <a:solidFill>
                  <a:srgbClr val="C00000"/>
                </a:solidFill>
              </a:rPr>
              <a:t>στρατηγική της αποφυγής του κινδύνου </a:t>
            </a:r>
            <a:r>
              <a:rPr lang="el-GR" dirty="0" smtClean="0"/>
              <a:t>επιδιώκει κατά κύριο λόγο τη μείωση της αβεβαιότητας. Όταν η αβεβαιότητα προέρχεται από έλλειψη γνώσης, τότε η στρατηγική μπορεί να εφαρμοσθεί με </a:t>
            </a:r>
            <a:r>
              <a:rPr lang="el-GR" b="1" dirty="0" smtClean="0">
                <a:solidFill>
                  <a:srgbClr val="0070C0"/>
                </a:solidFill>
              </a:rPr>
              <a:t>άμεσους τρόπους</a:t>
            </a:r>
            <a:r>
              <a:rPr lang="el-GR" dirty="0" smtClean="0"/>
              <a:t> : </a:t>
            </a:r>
          </a:p>
          <a:p>
            <a:pPr lvl="1"/>
            <a:r>
              <a:rPr lang="el-GR" dirty="0" smtClean="0"/>
              <a:t>Με την αποσαφήνιση των απαιτήσεων του έργου, </a:t>
            </a:r>
          </a:p>
          <a:p>
            <a:pPr lvl="1"/>
            <a:r>
              <a:rPr lang="el-GR" dirty="0" smtClean="0"/>
              <a:t>Με τον ορισμό των στόχων του έργου με σαφήνεια, </a:t>
            </a:r>
          </a:p>
          <a:p>
            <a:pPr lvl="1"/>
            <a:r>
              <a:rPr lang="el-GR" dirty="0" smtClean="0"/>
              <a:t>Με τη βελτίωση της επικοινωνίας με τους συμμετέχοντες, </a:t>
            </a:r>
          </a:p>
          <a:p>
            <a:pPr lvl="1"/>
            <a:r>
              <a:rPr lang="el-GR" dirty="0" smtClean="0"/>
              <a:t>Με την ανάπτυξη πρωτοτύπων του πληροφοριακού συστήματος, </a:t>
            </a:r>
          </a:p>
          <a:p>
            <a:pPr lvl="1"/>
            <a:r>
              <a:rPr lang="el-GR" dirty="0" smtClean="0"/>
              <a:t>Με την εκπαίδευση των χρηστών, </a:t>
            </a:r>
          </a:p>
          <a:p>
            <a:pPr lvl="1"/>
            <a:r>
              <a:rPr lang="el-GR" dirty="0" smtClean="0"/>
              <a:t>Με την πρόσκληση ειδικών εμπειρογνωμόνων για την επίλυση σύνθετων προβλημάτων </a:t>
            </a:r>
          </a:p>
          <a:p>
            <a:r>
              <a:rPr lang="el-GR" b="1" dirty="0" smtClean="0">
                <a:solidFill>
                  <a:srgbClr val="0070C0"/>
                </a:solidFill>
              </a:rPr>
              <a:t>Έμμεσοι τρόποι </a:t>
            </a:r>
            <a:r>
              <a:rPr lang="el-GR" dirty="0" smtClean="0"/>
              <a:t>για την αποφυγή του κινδύνου: </a:t>
            </a:r>
          </a:p>
          <a:p>
            <a:pPr lvl="1"/>
            <a:r>
              <a:rPr lang="el-GR" dirty="0" smtClean="0"/>
              <a:t>Αλλαγή του αντικειμένου των εργασιών του έργου με σκοπό την απλοποίησή του και την εξάλειψη των σημείων που προκαλούν κίνδυνο, </a:t>
            </a:r>
          </a:p>
          <a:p>
            <a:pPr lvl="1"/>
            <a:r>
              <a:rPr lang="el-GR" dirty="0" smtClean="0"/>
              <a:t>Χρήση μιας γνωστής και δοκιμασμένης μεθόδου αντί μιας άγνωστης, </a:t>
            </a:r>
          </a:p>
          <a:p>
            <a:pPr lvl="1"/>
            <a:r>
              <a:rPr lang="el-GR" dirty="0" smtClean="0"/>
              <a:t>Χρήση δοκιμασμένης τεχνολογίας αντί μιας νέας, </a:t>
            </a:r>
          </a:p>
          <a:p>
            <a:pPr lvl="1"/>
            <a:r>
              <a:rPr lang="el-GR" dirty="0" smtClean="0"/>
              <a:t>Χρήση πλεονασμού στον σχεδιασμό του έργου. </a:t>
            </a:r>
          </a:p>
          <a:p>
            <a:endParaRPr lang="el-GR"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Μεταφορά του κινδύνου (1)</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31</a:t>
            </a:fld>
            <a:endParaRPr lang="en-US"/>
          </a:p>
        </p:txBody>
      </p:sp>
      <p:sp>
        <p:nvSpPr>
          <p:cNvPr id="4" name="Content Placeholder 3"/>
          <p:cNvSpPr>
            <a:spLocks noGrp="1"/>
          </p:cNvSpPr>
          <p:nvPr>
            <p:ph sz="quarter" idx="1"/>
          </p:nvPr>
        </p:nvSpPr>
        <p:spPr/>
        <p:txBody>
          <a:bodyPr>
            <a:normAutofit fontScale="85000" lnSpcReduction="20000"/>
          </a:bodyPr>
          <a:lstStyle/>
          <a:p>
            <a:r>
              <a:rPr lang="el-GR" dirty="0" smtClean="0"/>
              <a:t>Η </a:t>
            </a:r>
            <a:r>
              <a:rPr lang="el-GR" dirty="0" smtClean="0">
                <a:solidFill>
                  <a:srgbClr val="C00000"/>
                </a:solidFill>
              </a:rPr>
              <a:t>στρατηγική της μεταφοράς του κινδύνου </a:t>
            </a:r>
            <a:r>
              <a:rPr lang="el-GR" dirty="0" smtClean="0"/>
              <a:t>στοχεύει στο να μεταφέρει τα αποτελέσματα του κινδύνου μαζί με την υπευθυνότητα για τον κίνδυνο σε ένα τρίτο μέρος (</a:t>
            </a:r>
            <a:r>
              <a:rPr lang="el-GR" dirty="0" err="1" smtClean="0"/>
              <a:t>third</a:t>
            </a:r>
            <a:r>
              <a:rPr lang="el-GR" dirty="0" smtClean="0"/>
              <a:t> </a:t>
            </a:r>
            <a:r>
              <a:rPr lang="el-GR" dirty="0" err="1" smtClean="0"/>
              <a:t>party</a:t>
            </a:r>
            <a:r>
              <a:rPr lang="el-GR" dirty="0" smtClean="0"/>
              <a:t>). Η μεταφορά του κινδύνου δεν εξαφανίζει τον κίνδυνο. Οι πιο συνηθισμένοι τρόποι μεταφοράς του κινδύνου είναι: </a:t>
            </a:r>
          </a:p>
          <a:p>
            <a:r>
              <a:rPr lang="el-GR" b="1" dirty="0" smtClean="0">
                <a:solidFill>
                  <a:srgbClr val="0070C0"/>
                </a:solidFill>
              </a:rPr>
              <a:t>Η χρήση υπεργολάβων</a:t>
            </a:r>
            <a:r>
              <a:rPr lang="el-GR" dirty="0" smtClean="0"/>
              <a:t>,</a:t>
            </a:r>
          </a:p>
          <a:p>
            <a:pPr lvl="1"/>
            <a:r>
              <a:rPr lang="el-GR" dirty="0" smtClean="0"/>
              <a:t>Η χρήση των υπεργολάβων για την αγορά υπηρεσιών ή αγαθών μεταφέρει ένα κομμάτι της υπευθυνότητας της αντιμετώπισης του κινδύνου από τον εργολάβο στον υπεργολάβο. Η χρήση των συμβολαίων σταθερής τιμής (</a:t>
            </a:r>
            <a:r>
              <a:rPr lang="el-GR" dirty="0" err="1" smtClean="0"/>
              <a:t>fixed</a:t>
            </a:r>
            <a:r>
              <a:rPr lang="el-GR" dirty="0" smtClean="0"/>
              <a:t> </a:t>
            </a:r>
            <a:r>
              <a:rPr lang="el-GR" dirty="0" err="1" smtClean="0"/>
              <a:t>price</a:t>
            </a:r>
            <a:r>
              <a:rPr lang="el-GR" dirty="0" smtClean="0"/>
              <a:t>) βοηθάει στην αντιμετώπιση των οικονομικών κινδύνων του έργου. </a:t>
            </a:r>
          </a:p>
          <a:p>
            <a:r>
              <a:rPr lang="el-GR" b="1" dirty="0" smtClean="0">
                <a:solidFill>
                  <a:srgbClr val="0070C0"/>
                </a:solidFill>
              </a:rPr>
              <a:t>Η ασφάλιση </a:t>
            </a:r>
          </a:p>
          <a:p>
            <a:pPr lvl="1"/>
            <a:r>
              <a:rPr lang="el-GR" dirty="0" smtClean="0"/>
              <a:t>Όταν αντιμετωπίζουμε οικονομικούς κινδύνους. Ο ασφαλιστής αναλαμβάνει, αντί για τον ασφαλιζόμενο, μέρος της ευθύνης. Αυτό γίνεται με έκδοση εγγυητικών επιστολών, με </a:t>
            </a:r>
            <a:r>
              <a:rPr lang="el-GR" dirty="0" err="1" smtClean="0"/>
              <a:t>performance</a:t>
            </a:r>
            <a:r>
              <a:rPr lang="el-GR" dirty="0" smtClean="0"/>
              <a:t> </a:t>
            </a:r>
            <a:r>
              <a:rPr lang="el-GR" dirty="0" err="1" smtClean="0"/>
              <a:t>bond</a:t>
            </a:r>
            <a:r>
              <a:rPr lang="el-GR" dirty="0" smtClean="0"/>
              <a:t> </a:t>
            </a:r>
            <a:r>
              <a:rPr lang="el-GR" dirty="0" err="1" smtClean="0"/>
              <a:t>κ.λπ</a:t>
            </a:r>
            <a:r>
              <a:rPr lang="el-GR" dirty="0" smtClean="0"/>
              <a:t>  </a:t>
            </a:r>
            <a:endParaRPr lang="el-GR" b="1" dirty="0" smtClean="0">
              <a:solidFill>
                <a:srgbClr val="0070C0"/>
              </a:solidFill>
            </a:endParaRPr>
          </a:p>
          <a:p>
            <a:r>
              <a:rPr lang="el-GR" b="1" dirty="0" smtClean="0">
                <a:solidFill>
                  <a:srgbClr val="0070C0"/>
                </a:solidFill>
              </a:rPr>
              <a:t>Η εξαγορά του κινδύνου</a:t>
            </a:r>
          </a:p>
          <a:p>
            <a:pPr lvl="1"/>
            <a:r>
              <a:rPr lang="el-GR" dirty="0" smtClean="0"/>
              <a:t>Ο εργολάβος με σκοπό να αντιμετωπίσει έναν κίνδυνο αγοράζει καλύτερο εξοπλισμό ή αποφασίζει να υλοποιήσει άλλη τεχνική λύση με πρόσθετο κόστος γι’ αυτόν. </a:t>
            </a:r>
            <a:endParaRPr lang="el-GR" b="1" dirty="0" smtClean="0">
              <a:solidFill>
                <a:srgbClr val="0070C0"/>
              </a:solidFill>
            </a:endParaRPr>
          </a:p>
          <a:p>
            <a:pPr lvl="2"/>
            <a:endParaRPr lang="el-GR" b="1" dirty="0" smtClean="0">
              <a:solidFill>
                <a:srgbClr val="0070C0"/>
              </a:solidFill>
            </a:endParaRP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Μεταφορά του κινδύνου (2)</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32</a:t>
            </a:fld>
            <a:endParaRPr lang="en-US"/>
          </a:p>
        </p:txBody>
      </p:sp>
      <p:sp>
        <p:nvSpPr>
          <p:cNvPr id="4" name="Content Placeholder 3"/>
          <p:cNvSpPr>
            <a:spLocks noGrp="1"/>
          </p:cNvSpPr>
          <p:nvPr>
            <p:ph sz="quarter" idx="1"/>
          </p:nvPr>
        </p:nvSpPr>
        <p:spPr>
          <a:xfrm>
            <a:off x="1219200" y="1447800"/>
            <a:ext cx="10363200" cy="5219700"/>
          </a:xfrm>
        </p:spPr>
        <p:txBody>
          <a:bodyPr>
            <a:normAutofit fontScale="77500" lnSpcReduction="20000"/>
          </a:bodyPr>
          <a:lstStyle/>
          <a:p>
            <a:pPr>
              <a:buNone/>
            </a:pPr>
            <a:r>
              <a:rPr lang="el-GR" dirty="0" smtClean="0"/>
              <a:t>Οι κατηγορίες συμβάσεων που μπορούν να χρησιμοποιηθούν είναι οι ακόλουθες: </a:t>
            </a:r>
          </a:p>
          <a:p>
            <a:r>
              <a:rPr lang="el-GR" b="1" dirty="0" smtClean="0">
                <a:solidFill>
                  <a:srgbClr val="0070C0"/>
                </a:solidFill>
              </a:rPr>
              <a:t>Σύμβαση με ποσοστό επί του απολογιστικού κόστους (</a:t>
            </a:r>
            <a:r>
              <a:rPr lang="el-GR" b="1" dirty="0" err="1" smtClean="0">
                <a:solidFill>
                  <a:srgbClr val="0070C0"/>
                </a:solidFill>
              </a:rPr>
              <a:t>time</a:t>
            </a:r>
            <a:r>
              <a:rPr lang="el-GR" b="1" dirty="0" smtClean="0">
                <a:solidFill>
                  <a:srgbClr val="0070C0"/>
                </a:solidFill>
              </a:rPr>
              <a:t> </a:t>
            </a:r>
            <a:r>
              <a:rPr lang="el-GR" b="1" dirty="0" err="1" smtClean="0">
                <a:solidFill>
                  <a:srgbClr val="0070C0"/>
                </a:solidFill>
              </a:rPr>
              <a:t>and</a:t>
            </a:r>
            <a:r>
              <a:rPr lang="el-GR" b="1" dirty="0" smtClean="0">
                <a:solidFill>
                  <a:srgbClr val="0070C0"/>
                </a:solidFill>
              </a:rPr>
              <a:t> </a:t>
            </a:r>
            <a:r>
              <a:rPr lang="el-GR" b="1" dirty="0" err="1" smtClean="0">
                <a:solidFill>
                  <a:srgbClr val="0070C0"/>
                </a:solidFill>
              </a:rPr>
              <a:t>means</a:t>
            </a:r>
            <a:r>
              <a:rPr lang="el-GR" b="1" dirty="0" smtClean="0">
                <a:solidFill>
                  <a:srgbClr val="0070C0"/>
                </a:solidFill>
              </a:rPr>
              <a:t>). </a:t>
            </a:r>
            <a:r>
              <a:rPr lang="el-GR" dirty="0" smtClean="0"/>
              <a:t>Ο πελάτης αναλαμβάνει να πληρώσει όλο το άμεσο κόστος του έργου και ένα ποσοστό επί των δαπανών ή ένα σταθερό ποσό. Είναι η πιο ευέλικτη μορφή σύμβασης όταν το αντικείμενο του έργου δεν είναι καλά προσδιορισμένο. </a:t>
            </a:r>
          </a:p>
          <a:p>
            <a:r>
              <a:rPr lang="el-GR" b="1" dirty="0" smtClean="0">
                <a:solidFill>
                  <a:srgbClr val="0070C0"/>
                </a:solidFill>
              </a:rPr>
              <a:t>Δημιουργία συνεταιρισμού (</a:t>
            </a:r>
            <a:r>
              <a:rPr lang="el-GR" b="1" dirty="0" err="1" smtClean="0">
                <a:solidFill>
                  <a:srgbClr val="0070C0"/>
                </a:solidFill>
              </a:rPr>
              <a:t>Consortium</a:t>
            </a:r>
            <a:r>
              <a:rPr lang="el-GR" b="1" dirty="0" smtClean="0">
                <a:solidFill>
                  <a:srgbClr val="0070C0"/>
                </a:solidFill>
              </a:rPr>
              <a:t>). </a:t>
            </a:r>
            <a:r>
              <a:rPr lang="el-GR" dirty="0" smtClean="0"/>
              <a:t>Πελάτης και ανάδοχος σχηματίζουν κοινοπραξία με σκοπό τον επιμερισμό του κινδύνου. </a:t>
            </a:r>
          </a:p>
          <a:p>
            <a:r>
              <a:rPr lang="el-GR" b="1" dirty="0" smtClean="0">
                <a:solidFill>
                  <a:srgbClr val="0070C0"/>
                </a:solidFill>
              </a:rPr>
              <a:t>Σύμβαση με τιμή μονάδος. </a:t>
            </a:r>
            <a:r>
              <a:rPr lang="el-GR" dirty="0" smtClean="0"/>
              <a:t>Ο πελάτης και ο εργολάβος συμφωνούν επί της τιμής συγκεκριμένων μονάδων εργασιών. </a:t>
            </a:r>
          </a:p>
          <a:p>
            <a:r>
              <a:rPr lang="el-GR" b="1" dirty="0" smtClean="0">
                <a:solidFill>
                  <a:srgbClr val="0070C0"/>
                </a:solidFill>
              </a:rPr>
              <a:t>Σύμβαση ορισμένου ποσού ή κατ</a:t>
            </a:r>
            <a:r>
              <a:rPr lang="el-GR" b="1" dirty="0" smtClean="0">
                <a:solidFill>
                  <a:srgbClr val="0070C0"/>
                </a:solidFill>
              </a:rPr>
              <a:t>’ αποκοπή </a:t>
            </a:r>
            <a:r>
              <a:rPr lang="el-GR" b="1" dirty="0" smtClean="0">
                <a:solidFill>
                  <a:srgbClr val="0070C0"/>
                </a:solidFill>
              </a:rPr>
              <a:t>(</a:t>
            </a:r>
            <a:r>
              <a:rPr lang="el-GR" b="1" dirty="0" err="1" smtClean="0">
                <a:solidFill>
                  <a:srgbClr val="0070C0"/>
                </a:solidFill>
              </a:rPr>
              <a:t>fixed</a:t>
            </a:r>
            <a:r>
              <a:rPr lang="el-GR" b="1" dirty="0" smtClean="0">
                <a:solidFill>
                  <a:srgbClr val="0070C0"/>
                </a:solidFill>
              </a:rPr>
              <a:t> </a:t>
            </a:r>
            <a:r>
              <a:rPr lang="el-GR" b="1" dirty="0" err="1" smtClean="0">
                <a:solidFill>
                  <a:srgbClr val="0070C0"/>
                </a:solidFill>
              </a:rPr>
              <a:t>price</a:t>
            </a:r>
            <a:r>
              <a:rPr lang="el-GR" b="1" dirty="0" smtClean="0">
                <a:solidFill>
                  <a:srgbClr val="0070C0"/>
                </a:solidFill>
              </a:rPr>
              <a:t>). </a:t>
            </a:r>
            <a:r>
              <a:rPr lang="el-GR" dirty="0" smtClean="0"/>
              <a:t>Ο εργολάβος αναλαμβάνει να εκτελέσει το αντικείμενο των εργασιών του έργου για ένα προκαθορισμένο τίμημα. </a:t>
            </a:r>
          </a:p>
          <a:p>
            <a:r>
              <a:rPr lang="el-GR" b="1" dirty="0" smtClean="0">
                <a:solidFill>
                  <a:srgbClr val="0070C0"/>
                </a:solidFill>
              </a:rPr>
              <a:t>Σύμβαση με το κλειδί στο χέρι. </a:t>
            </a:r>
            <a:r>
              <a:rPr lang="el-GR" dirty="0" smtClean="0"/>
              <a:t>Ο πελάτης αναλαμβάνει να μελετήσει και να κατασκευάσει μόνος του το έργο. </a:t>
            </a:r>
          </a:p>
          <a:p>
            <a:r>
              <a:rPr lang="el-GR" b="1" dirty="0" smtClean="0">
                <a:solidFill>
                  <a:srgbClr val="0070C0"/>
                </a:solidFill>
              </a:rPr>
              <a:t>Σύμβαση κατασκευής, εκχώρησης, εκμετάλλευσης και μεταβίβασης (ΒΟΟΤ </a:t>
            </a:r>
            <a:r>
              <a:rPr lang="el-GR" b="1" dirty="0" err="1" smtClean="0">
                <a:solidFill>
                  <a:srgbClr val="0070C0"/>
                </a:solidFill>
              </a:rPr>
              <a:t>Build</a:t>
            </a:r>
            <a:r>
              <a:rPr lang="el-GR" b="1" dirty="0" smtClean="0">
                <a:solidFill>
                  <a:srgbClr val="0070C0"/>
                </a:solidFill>
              </a:rPr>
              <a:t>, </a:t>
            </a:r>
            <a:r>
              <a:rPr lang="el-GR" b="1" dirty="0" err="1" smtClean="0">
                <a:solidFill>
                  <a:srgbClr val="0070C0"/>
                </a:solidFill>
              </a:rPr>
              <a:t>Own</a:t>
            </a:r>
            <a:r>
              <a:rPr lang="el-GR" b="1" dirty="0" smtClean="0">
                <a:solidFill>
                  <a:srgbClr val="0070C0"/>
                </a:solidFill>
              </a:rPr>
              <a:t>, </a:t>
            </a:r>
            <a:r>
              <a:rPr lang="el-GR" b="1" dirty="0" err="1" smtClean="0">
                <a:solidFill>
                  <a:srgbClr val="0070C0"/>
                </a:solidFill>
              </a:rPr>
              <a:t>Operate</a:t>
            </a:r>
            <a:r>
              <a:rPr lang="el-GR" b="1" dirty="0" smtClean="0">
                <a:solidFill>
                  <a:srgbClr val="0070C0"/>
                </a:solidFill>
              </a:rPr>
              <a:t>, </a:t>
            </a:r>
            <a:r>
              <a:rPr lang="el-GR" b="1" dirty="0" err="1" smtClean="0">
                <a:solidFill>
                  <a:srgbClr val="0070C0"/>
                </a:solidFill>
              </a:rPr>
              <a:t>Transfer</a:t>
            </a:r>
            <a:r>
              <a:rPr lang="el-GR" b="1" dirty="0" smtClean="0">
                <a:solidFill>
                  <a:srgbClr val="0070C0"/>
                </a:solidFill>
              </a:rPr>
              <a:t>). </a:t>
            </a:r>
            <a:r>
              <a:rPr lang="el-GR" dirty="0" smtClean="0"/>
              <a:t>Ο ανάδοχος αναλαμβάνει να χρηματοδοτήσει το έργο, να το κατασκευάσει, να το λειτουργήσει για έναν αριθμό ετών και να το μεταβιβάσει στον πελάτη. </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95C939-2FA7-DA46-BEC7-5018676AC871}" type="slidenum">
              <a:rPr lang="en-US" smtClean="0"/>
              <a:pPr/>
              <a:t>33</a:t>
            </a:fld>
            <a:endParaRPr lang="en-US"/>
          </a:p>
        </p:txBody>
      </p:sp>
      <p:sp>
        <p:nvSpPr>
          <p:cNvPr id="4" name="Content Placeholder 3"/>
          <p:cNvSpPr>
            <a:spLocks noGrp="1"/>
          </p:cNvSpPr>
          <p:nvPr>
            <p:ph sz="quarter" idx="1"/>
          </p:nvPr>
        </p:nvSpPr>
        <p:spPr>
          <a:xfrm>
            <a:off x="804672" y="1447800"/>
            <a:ext cx="3273699" cy="685800"/>
          </a:xfrm>
        </p:spPr>
        <p:txBody>
          <a:bodyPr>
            <a:noAutofit/>
          </a:bodyPr>
          <a:lstStyle/>
          <a:p>
            <a:pPr marL="0" indent="0">
              <a:buNone/>
            </a:pPr>
            <a:r>
              <a:rPr lang="el-GR" sz="3200" dirty="0" smtClean="0"/>
              <a:t>Σχέση κινδύνου με είδος σύμβασης</a:t>
            </a:r>
            <a:endParaRPr lang="en-US" sz="3200" dirty="0"/>
          </a:p>
        </p:txBody>
      </p:sp>
      <p:pic>
        <p:nvPicPr>
          <p:cNvPr id="7170" name="Picture 2"/>
          <p:cNvPicPr>
            <a:picLocks noChangeAspect="1" noChangeArrowheads="1"/>
          </p:cNvPicPr>
          <p:nvPr/>
        </p:nvPicPr>
        <p:blipFill>
          <a:blip r:embed="rId3"/>
          <a:srcRect/>
          <a:stretch>
            <a:fillRect/>
          </a:stretch>
        </p:blipFill>
        <p:spPr bwMode="auto">
          <a:xfrm>
            <a:off x="4717186" y="274638"/>
            <a:ext cx="7089501" cy="6282156"/>
          </a:xfrm>
          <a:prstGeom prst="rect">
            <a:avLst/>
          </a:prstGeom>
          <a:noFill/>
          <a:ln w="9525">
            <a:noFill/>
            <a:miter lim="800000"/>
            <a:headEnd/>
            <a:tailEnd/>
          </a:ln>
          <a:effectLst/>
        </p:spPr>
      </p:pic>
      <p:sp>
        <p:nvSpPr>
          <p:cNvPr id="6" name="Rectangle 5"/>
          <p:cNvSpPr/>
          <p:nvPr/>
        </p:nvSpPr>
        <p:spPr>
          <a:xfrm>
            <a:off x="195072" y="303480"/>
            <a:ext cx="6307328" cy="646331"/>
          </a:xfrm>
          <a:prstGeom prst="rect">
            <a:avLst/>
          </a:prstGeom>
        </p:spPr>
        <p:txBody>
          <a:bodyPr wrap="square">
            <a:spAutoFit/>
          </a:bodyPr>
          <a:lstStyle/>
          <a:p>
            <a:pPr>
              <a:spcBef>
                <a:spcPct val="0"/>
              </a:spcBef>
            </a:pPr>
            <a:r>
              <a:rPr lang="el-GR" sz="3600" dirty="0" smtClean="0">
                <a:solidFill>
                  <a:schemeClr val="tx2"/>
                </a:solidFill>
                <a:latin typeface="+mj-lt"/>
                <a:ea typeface="+mj-ea"/>
                <a:cs typeface="+mj-cs"/>
              </a:rPr>
              <a:t>Μεταφορά του κινδύνου (3)</a:t>
            </a:r>
            <a:endParaRPr lang="en-US" sz="3600" dirty="0" smtClean="0">
              <a:solidFill>
                <a:schemeClr val="tx2"/>
              </a:solidFill>
              <a:latin typeface="+mj-lt"/>
              <a:ea typeface="+mj-ea"/>
              <a:cs typeface="+mj-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Μεταφορά του κινδύνου (4)</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34</a:t>
            </a:fld>
            <a:endParaRPr lang="en-US"/>
          </a:p>
        </p:txBody>
      </p:sp>
      <p:sp>
        <p:nvSpPr>
          <p:cNvPr id="4" name="Content Placeholder 3"/>
          <p:cNvSpPr>
            <a:spLocks noGrp="1"/>
          </p:cNvSpPr>
          <p:nvPr>
            <p:ph sz="quarter" idx="1"/>
          </p:nvPr>
        </p:nvSpPr>
        <p:spPr>
          <a:xfrm>
            <a:off x="1219200" y="1447800"/>
            <a:ext cx="10363200" cy="5219700"/>
          </a:xfrm>
        </p:spPr>
        <p:txBody>
          <a:bodyPr>
            <a:normAutofit lnSpcReduction="10000"/>
          </a:bodyPr>
          <a:lstStyle/>
          <a:p>
            <a:r>
              <a:rPr lang="el-GR" dirty="0" smtClean="0"/>
              <a:t>Συμπληρωματικές τεχνικές διαχείρισης κινδύνου που έχουν σχέση με τις συμβάσεις:</a:t>
            </a:r>
          </a:p>
          <a:p>
            <a:r>
              <a:rPr lang="el-GR" b="1" dirty="0" smtClean="0">
                <a:solidFill>
                  <a:srgbClr val="0070C0"/>
                </a:solidFill>
              </a:rPr>
              <a:t>Οι εγγυητικές επιστολές</a:t>
            </a:r>
          </a:p>
          <a:p>
            <a:pPr lvl="1"/>
            <a:r>
              <a:rPr lang="el-GR" dirty="0" smtClean="0"/>
              <a:t>Ο ανάδοχος δίνει μια εγγύηση, η οποία εκδίδεται από την τράπεζα που συνεργάζεται ο ανάδοχος προς τον πελάτη. Έχει ως σκοπό να εξασφαλίσει ότι ο πελάτης θα αποζημιωθεί: α) εάν το έργο δεν τελειώσει εγκαίρως, β) εάν το έργο δεν έχει την απαιτούμενη ποιότητα, γ) εάν καθόσον ισχύει η εγγύηση καλής λειτουργίας το έργο παρουσιάσει προβλήματα. </a:t>
            </a:r>
          </a:p>
          <a:p>
            <a:r>
              <a:rPr lang="el-GR" b="1" dirty="0" smtClean="0">
                <a:solidFill>
                  <a:srgbClr val="0070C0"/>
                </a:solidFill>
              </a:rPr>
              <a:t>Η παρακράτηση αμοιβής </a:t>
            </a:r>
          </a:p>
          <a:p>
            <a:pPr lvl="1"/>
            <a:r>
              <a:rPr lang="el-GR" dirty="0" smtClean="0"/>
              <a:t>Ο πελάτης παρακρατεί ένα ποσό από τη συνολική αμοιβή του αναδόχου, συνήθως έως 10% επί του συνολικού τιμήματος ως εγγύηση καλής λειτουργίας του έργου και κατά την περίοδο που ισχύει η εγγύηση. Με τη λήξη της εγγύησης πληρώνεται και το εναπομείναν ποσό. </a:t>
            </a:r>
            <a:endParaRPr lang="en-US" b="1" dirty="0">
              <a:solidFill>
                <a:srgbClr val="0070C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Αντιμετώπιση του κινδύνου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35</a:t>
            </a:fld>
            <a:endParaRPr lang="en-US"/>
          </a:p>
        </p:txBody>
      </p:sp>
      <p:sp>
        <p:nvSpPr>
          <p:cNvPr id="4" name="Content Placeholder 3"/>
          <p:cNvSpPr>
            <a:spLocks noGrp="1"/>
          </p:cNvSpPr>
          <p:nvPr>
            <p:ph sz="quarter" idx="1"/>
          </p:nvPr>
        </p:nvSpPr>
        <p:spPr/>
        <p:txBody>
          <a:bodyPr/>
          <a:lstStyle/>
          <a:p>
            <a:r>
              <a:rPr lang="el-GR" dirty="0" smtClean="0"/>
              <a:t>Η </a:t>
            </a:r>
            <a:r>
              <a:rPr lang="el-GR" dirty="0" smtClean="0">
                <a:solidFill>
                  <a:srgbClr val="C00000"/>
                </a:solidFill>
              </a:rPr>
              <a:t>στρατηγική της αντιμετώπισης του κινδύνου </a:t>
            </a:r>
            <a:r>
              <a:rPr lang="el-GR" dirty="0" smtClean="0"/>
              <a:t>αποβλέπει στη μείωση της πιθανότητας του κινδύνου καθώς και των συνεπειών του σε περίπτωση που ο κίνδυνος πραγματοποιηθεί. Λαμβάνοντας μέτρα για την αντιμετώπιση του κινδύνου εγκαίρως είναι πολύ πιο αποτελεσματικό από το να αντιμετωπίζουμε τις συνέπειες του κινδύνου όταν αυτός πραγματωθεί. </a:t>
            </a:r>
          </a:p>
          <a:p>
            <a:r>
              <a:rPr lang="el-GR" dirty="0" smtClean="0"/>
              <a:t>Η αντιμετώπιση του κινδύνου μπορεί να έχει δύο μορφές: </a:t>
            </a:r>
          </a:p>
          <a:p>
            <a:pPr lvl="1"/>
            <a:r>
              <a:rPr lang="el-GR" dirty="0" smtClean="0"/>
              <a:t>Λήψη προληπτικών μέτρων, </a:t>
            </a:r>
          </a:p>
          <a:p>
            <a:pPr lvl="1"/>
            <a:r>
              <a:rPr lang="el-GR" dirty="0" smtClean="0"/>
              <a:t>Λήψη μέτρων αντιμετώπισης των συνεπειών.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Αποδοχή του κινδύνου</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36</a:t>
            </a:fld>
            <a:endParaRPr lang="en-US"/>
          </a:p>
        </p:txBody>
      </p:sp>
      <p:sp>
        <p:nvSpPr>
          <p:cNvPr id="4" name="Content Placeholder 3"/>
          <p:cNvSpPr>
            <a:spLocks noGrp="1"/>
          </p:cNvSpPr>
          <p:nvPr>
            <p:ph sz="quarter" idx="1"/>
          </p:nvPr>
        </p:nvSpPr>
        <p:spPr/>
        <p:txBody>
          <a:bodyPr/>
          <a:lstStyle/>
          <a:p>
            <a:r>
              <a:rPr lang="el-GR" dirty="0" smtClean="0"/>
              <a:t>Η </a:t>
            </a:r>
            <a:r>
              <a:rPr lang="el-GR" dirty="0" smtClean="0">
                <a:solidFill>
                  <a:srgbClr val="C00000"/>
                </a:solidFill>
              </a:rPr>
              <a:t>στρατηγική της αποδοχής του κινδύνου </a:t>
            </a:r>
            <a:r>
              <a:rPr lang="el-GR" dirty="0" smtClean="0"/>
              <a:t>σημαίνει ότι η ομάδα του έργου έχει αποφασίσει να μην αλλάξει το πλάνο του έργου έτσι ώστε να αντιμετωπίσει τον κίνδυνο ή δεν μπορεί να βρει τρόπο αντιμετώπισης του κινδύνου. </a:t>
            </a:r>
          </a:p>
          <a:p>
            <a:r>
              <a:rPr lang="el-GR" dirty="0" smtClean="0"/>
              <a:t>Για την </a:t>
            </a:r>
            <a:r>
              <a:rPr lang="el-GR" b="1" dirty="0" smtClean="0">
                <a:solidFill>
                  <a:srgbClr val="0070C0"/>
                </a:solidFill>
              </a:rPr>
              <a:t>ενεργή αποδοχή του κινδύνου</a:t>
            </a:r>
            <a:r>
              <a:rPr lang="el-GR" dirty="0" smtClean="0">
                <a:solidFill>
                  <a:srgbClr val="0070C0"/>
                </a:solidFill>
              </a:rPr>
              <a:t> </a:t>
            </a:r>
            <a:r>
              <a:rPr lang="el-GR" dirty="0" smtClean="0"/>
              <a:t>είναι απαραίτητο να αναπτύξουμε πλάνο εναλλακτικών λύσεων (</a:t>
            </a:r>
            <a:r>
              <a:rPr lang="el-GR" dirty="0" err="1" smtClean="0"/>
              <a:t>contingency</a:t>
            </a:r>
            <a:r>
              <a:rPr lang="el-GR" dirty="0" smtClean="0"/>
              <a:t> </a:t>
            </a:r>
            <a:r>
              <a:rPr lang="el-GR" dirty="0" err="1" smtClean="0"/>
              <a:t>planning</a:t>
            </a:r>
            <a:r>
              <a:rPr lang="el-GR" dirty="0" smtClean="0"/>
              <a:t>) το οποίο θα εκτελεσθεί όταν προκύψει ο κίνδυνος. </a:t>
            </a:r>
          </a:p>
          <a:p>
            <a:r>
              <a:rPr lang="el-GR" dirty="0" smtClean="0"/>
              <a:t>Η </a:t>
            </a:r>
            <a:r>
              <a:rPr lang="el-GR" b="1" dirty="0" smtClean="0">
                <a:solidFill>
                  <a:srgbClr val="0070C0"/>
                </a:solidFill>
              </a:rPr>
              <a:t>παθητική αποδοχή των κινδύνων </a:t>
            </a:r>
            <a:r>
              <a:rPr lang="el-GR" dirty="0" smtClean="0"/>
              <a:t>δεν απαιτεί καμία ενέργεια και οι κίνδυνοι αντιμετωπίζονται με τον καλύτερο τρόπο τη χρονική στιγμή της πραγμάτωσής τους.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Επιλογή στρατηγικής απόκρισης στον κίνδυνο</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37</a:t>
            </a:fld>
            <a:endParaRPr lang="en-US"/>
          </a:p>
        </p:txBody>
      </p:sp>
      <p:pic>
        <p:nvPicPr>
          <p:cNvPr id="8194" name="Picture 2"/>
          <p:cNvPicPr>
            <a:picLocks noChangeAspect="1" noChangeArrowheads="1"/>
          </p:cNvPicPr>
          <p:nvPr/>
        </p:nvPicPr>
        <p:blipFill>
          <a:blip r:embed="rId3"/>
          <a:srcRect/>
          <a:stretch>
            <a:fillRect/>
          </a:stretch>
        </p:blipFill>
        <p:spPr bwMode="auto">
          <a:xfrm>
            <a:off x="2424688" y="1695450"/>
            <a:ext cx="8332282" cy="4972050"/>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Κριτήρια για αποδοτική απόκριση στον κίνδυνο</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38</a:t>
            </a:fld>
            <a:endParaRPr lang="en-US"/>
          </a:p>
        </p:txBody>
      </p:sp>
      <p:sp>
        <p:nvSpPr>
          <p:cNvPr id="4" name="Content Placeholder 3"/>
          <p:cNvSpPr>
            <a:spLocks noGrp="1"/>
          </p:cNvSpPr>
          <p:nvPr>
            <p:ph sz="quarter" idx="1"/>
          </p:nvPr>
        </p:nvSpPr>
        <p:spPr/>
        <p:txBody>
          <a:bodyPr>
            <a:normAutofit fontScale="92500"/>
          </a:bodyPr>
          <a:lstStyle/>
          <a:p>
            <a:pPr>
              <a:buNone/>
            </a:pPr>
            <a:r>
              <a:rPr lang="el-GR" dirty="0" smtClean="0"/>
              <a:t>Η απόκριση στον κίνδυνο πρέπει να είναι: </a:t>
            </a:r>
          </a:p>
          <a:p>
            <a:r>
              <a:rPr lang="el-GR" b="1" dirty="0" smtClean="0">
                <a:solidFill>
                  <a:srgbClr val="0070C0"/>
                </a:solidFill>
              </a:rPr>
              <a:t>Κατάλληλη</a:t>
            </a:r>
            <a:r>
              <a:rPr lang="el-GR" dirty="0" smtClean="0">
                <a:solidFill>
                  <a:srgbClr val="0070C0"/>
                </a:solidFill>
              </a:rPr>
              <a:t>. </a:t>
            </a:r>
            <a:r>
              <a:rPr lang="el-GR" dirty="0" smtClean="0"/>
              <a:t>Η κατάλληλη απόκριση ανάλογα με το μέγεθος του κινδύνου. </a:t>
            </a:r>
          </a:p>
          <a:p>
            <a:r>
              <a:rPr lang="el-GR" b="1" dirty="0" smtClean="0">
                <a:solidFill>
                  <a:srgbClr val="0070C0"/>
                </a:solidFill>
              </a:rPr>
              <a:t>Προσιτή από άποψη κόστους. </a:t>
            </a:r>
            <a:r>
              <a:rPr lang="el-GR" dirty="0" smtClean="0"/>
              <a:t>Μια απόκριση με κόστος που δεν μπορούμε να πληρώσουμε δεν είναι χρήσιμη. </a:t>
            </a:r>
          </a:p>
          <a:p>
            <a:r>
              <a:rPr lang="el-GR" b="1" dirty="0" smtClean="0">
                <a:solidFill>
                  <a:srgbClr val="0070C0"/>
                </a:solidFill>
              </a:rPr>
              <a:t>Να καταλήγει σε ενέργεια.</a:t>
            </a:r>
            <a:r>
              <a:rPr lang="el-GR" b="1" dirty="0" smtClean="0"/>
              <a:t> </a:t>
            </a:r>
            <a:r>
              <a:rPr lang="el-GR" dirty="0" smtClean="0"/>
              <a:t>Η απόκριση στον κίνδυνο πρέπει να καταλήγει σε συγκεκριμένη ενέργεια. Αλλιώς είναι γενική και όχι χρήσιμη. </a:t>
            </a:r>
          </a:p>
          <a:p>
            <a:r>
              <a:rPr lang="el-GR" b="1" dirty="0" smtClean="0">
                <a:solidFill>
                  <a:srgbClr val="0070C0"/>
                </a:solidFill>
              </a:rPr>
              <a:t>Ρεαλιστική. </a:t>
            </a:r>
            <a:r>
              <a:rPr lang="el-GR" dirty="0" smtClean="0"/>
              <a:t>Η ενέργεια που προτείνουμε να είναι τέτοια ώστε να μπορεί να υλοποιηθεί. </a:t>
            </a:r>
          </a:p>
          <a:p>
            <a:r>
              <a:rPr lang="el-GR" b="1" dirty="0" smtClean="0">
                <a:solidFill>
                  <a:srgbClr val="0070C0"/>
                </a:solidFill>
              </a:rPr>
              <a:t>Αξιολογήσιμη. </a:t>
            </a:r>
            <a:r>
              <a:rPr lang="el-GR" dirty="0" smtClean="0"/>
              <a:t>Η ενέργεια που προτείνουμε να μπορεί να αξιολογηθεί. </a:t>
            </a:r>
          </a:p>
          <a:p>
            <a:r>
              <a:rPr lang="el-GR" b="1" dirty="0" smtClean="0">
                <a:solidFill>
                  <a:srgbClr val="0070C0"/>
                </a:solidFill>
              </a:rPr>
              <a:t>Να υπάρχει συμφωνία. </a:t>
            </a:r>
            <a:r>
              <a:rPr lang="el-GR" dirty="0" smtClean="0"/>
              <a:t>Να υπάρχει συμφωνία μεταξύ των συμμετεχόντων. </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Παράδειγμα στρατηγικών απόκρισης κινδύνου</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39</a:t>
            </a:fld>
            <a:endParaRPr lang="en-US"/>
          </a:p>
        </p:txBody>
      </p:sp>
      <p:sp>
        <p:nvSpPr>
          <p:cNvPr id="4" name="Content Placeholder 3"/>
          <p:cNvSpPr>
            <a:spLocks noGrp="1"/>
          </p:cNvSpPr>
          <p:nvPr>
            <p:ph sz="quarter" idx="1"/>
          </p:nvPr>
        </p:nvSpPr>
        <p:spPr/>
        <p:txBody>
          <a:bodyPr/>
          <a:lstStyle/>
          <a:p>
            <a:r>
              <a:rPr lang="el-GR" dirty="0" smtClean="0"/>
              <a:t>Εναλλακτικές στρατηγικές απόκρισης στον κίνδυνο εσφαλμένης καταγραφής απαιτήσεων στη διαδικασία πρόσληψης του υποσυστήματος των ανθρωπίνων πόρων </a:t>
            </a:r>
            <a:endParaRPr lang="en-US" dirty="0"/>
          </a:p>
        </p:txBody>
      </p:sp>
      <p:pic>
        <p:nvPicPr>
          <p:cNvPr id="1026" name="Picture 2"/>
          <p:cNvPicPr>
            <a:picLocks noChangeAspect="1" noChangeArrowheads="1"/>
          </p:cNvPicPr>
          <p:nvPr/>
        </p:nvPicPr>
        <p:blipFill>
          <a:blip r:embed="rId2"/>
          <a:srcRect/>
          <a:stretch>
            <a:fillRect/>
          </a:stretch>
        </p:blipFill>
        <p:spPr bwMode="auto">
          <a:xfrm>
            <a:off x="804672" y="3059605"/>
            <a:ext cx="10777728" cy="2343702"/>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Διαδικασίες διαχείρισης κινδύνων έργων </a:t>
            </a:r>
            <a:r>
              <a:rPr lang="en-US" dirty="0" smtClean="0"/>
              <a:t> </a:t>
            </a:r>
            <a:r>
              <a:rPr lang="el-GR" dirty="0" smtClean="0"/>
              <a:t>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a:t>
            </a:fld>
            <a:endParaRPr lang="en-US"/>
          </a:p>
        </p:txBody>
      </p:sp>
      <p:pic>
        <p:nvPicPr>
          <p:cNvPr id="1026" name="Picture 2"/>
          <p:cNvPicPr>
            <a:picLocks noChangeAspect="1" noChangeArrowheads="1"/>
          </p:cNvPicPr>
          <p:nvPr/>
        </p:nvPicPr>
        <p:blipFill>
          <a:blip r:embed="rId3"/>
          <a:srcRect/>
          <a:stretch>
            <a:fillRect/>
          </a:stretch>
        </p:blipFill>
        <p:spPr bwMode="auto">
          <a:xfrm>
            <a:off x="2169934" y="1417638"/>
            <a:ext cx="7410675" cy="5249862"/>
          </a:xfrm>
          <a:prstGeom prst="rect">
            <a:avLst/>
          </a:prstGeom>
          <a:noFill/>
          <a:ln w="9525">
            <a:noFill/>
            <a:miter lim="800000"/>
            <a:headEnd/>
            <a:tailEnd/>
          </a:ln>
          <a:effectLst/>
        </p:spPr>
      </p:pic>
      <p:sp>
        <p:nvSpPr>
          <p:cNvPr id="6" name="TextBox 5"/>
          <p:cNvSpPr txBox="1"/>
          <p:nvPr/>
        </p:nvSpPr>
        <p:spPr>
          <a:xfrm>
            <a:off x="9580609" y="5745192"/>
            <a:ext cx="1978427" cy="369332"/>
          </a:xfrm>
          <a:prstGeom prst="rect">
            <a:avLst/>
          </a:prstGeom>
          <a:noFill/>
        </p:spPr>
        <p:txBody>
          <a:bodyPr wrap="none" rtlCol="0">
            <a:spAutoFit/>
          </a:bodyPr>
          <a:lstStyle/>
          <a:p>
            <a:r>
              <a:rPr lang="el-GR" dirty="0" smtClean="0"/>
              <a:t>(</a:t>
            </a:r>
            <a:r>
              <a:rPr lang="en-US" dirty="0" smtClean="0"/>
              <a:t>PMI Institute</a:t>
            </a:r>
            <a:r>
              <a:rPr lang="el-GR" dirty="0" smtClean="0"/>
              <a:t>, </a:t>
            </a:r>
            <a:r>
              <a:rPr lang="en-US" dirty="0" smtClean="0"/>
              <a:t>2013</a:t>
            </a:r>
            <a:r>
              <a:rPr lang="el-GR" dirty="0" smtClean="0"/>
              <a:t>)</a:t>
            </a:r>
            <a:endParaRPr lang="en-US" dirty="0"/>
          </a:p>
        </p:txBody>
      </p:sp>
      <p:sp>
        <p:nvSpPr>
          <p:cNvPr id="7" name="Rounded Rectangle 6"/>
          <p:cNvSpPr/>
          <p:nvPr/>
        </p:nvSpPr>
        <p:spPr>
          <a:xfrm>
            <a:off x="4291094" y="1294721"/>
            <a:ext cx="3251152" cy="936171"/>
          </a:xfrm>
          <a:prstGeom prst="round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Σχέδιο Απόκρισης στον Κίνδυνο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40</a:t>
            </a:fld>
            <a:endParaRPr lang="en-US"/>
          </a:p>
        </p:txBody>
      </p:sp>
      <p:sp>
        <p:nvSpPr>
          <p:cNvPr id="4" name="Content Placeholder 3"/>
          <p:cNvSpPr>
            <a:spLocks noGrp="1"/>
          </p:cNvSpPr>
          <p:nvPr>
            <p:ph sz="quarter" idx="1"/>
          </p:nvPr>
        </p:nvSpPr>
        <p:spPr/>
        <p:txBody>
          <a:bodyPr>
            <a:normAutofit fontScale="85000" lnSpcReduction="10000"/>
          </a:bodyPr>
          <a:lstStyle/>
          <a:p>
            <a:r>
              <a:rPr lang="el-GR" dirty="0" smtClean="0"/>
              <a:t>Η επιλογή της στρατηγικής απόκρισης σε κάθε κίνδυνο περιγράφεται στο </a:t>
            </a:r>
            <a:r>
              <a:rPr lang="el-GR" b="1" dirty="0" smtClean="0">
                <a:solidFill>
                  <a:srgbClr val="0070C0"/>
                </a:solidFill>
              </a:rPr>
              <a:t>Σχέδιο Απόκρισης στον Κίνδυνο (</a:t>
            </a:r>
            <a:r>
              <a:rPr lang="el-GR" b="1" dirty="0" err="1" smtClean="0">
                <a:solidFill>
                  <a:srgbClr val="0070C0"/>
                </a:solidFill>
              </a:rPr>
              <a:t>Risk</a:t>
            </a:r>
            <a:r>
              <a:rPr lang="el-GR" b="1" dirty="0" smtClean="0">
                <a:solidFill>
                  <a:srgbClr val="0070C0"/>
                </a:solidFill>
              </a:rPr>
              <a:t> </a:t>
            </a:r>
            <a:r>
              <a:rPr lang="el-GR" b="1" dirty="0" err="1" smtClean="0">
                <a:solidFill>
                  <a:srgbClr val="0070C0"/>
                </a:solidFill>
              </a:rPr>
              <a:t>Response</a:t>
            </a:r>
            <a:r>
              <a:rPr lang="el-GR" b="1" dirty="0" smtClean="0">
                <a:solidFill>
                  <a:srgbClr val="0070C0"/>
                </a:solidFill>
              </a:rPr>
              <a:t> </a:t>
            </a:r>
            <a:r>
              <a:rPr lang="el-GR" b="1" dirty="0" err="1" smtClean="0">
                <a:solidFill>
                  <a:srgbClr val="0070C0"/>
                </a:solidFill>
              </a:rPr>
              <a:t>Plan</a:t>
            </a:r>
            <a:r>
              <a:rPr lang="el-GR" b="1" dirty="0" smtClean="0">
                <a:solidFill>
                  <a:srgbClr val="0070C0"/>
                </a:solidFill>
              </a:rPr>
              <a:t>)</a:t>
            </a:r>
            <a:r>
              <a:rPr lang="el-GR" dirty="0" smtClean="0"/>
              <a:t>, στο οποίο καταγράφονται όλες οι ενέργειες που απαιτούνται για την αντιμετώπιση του κάθε κινδύνου. </a:t>
            </a:r>
          </a:p>
          <a:p>
            <a:r>
              <a:rPr lang="el-GR" dirty="0" smtClean="0"/>
              <a:t>Ενδεικτικά το Σχέδιο Απόκρισης στους Κινδύνους περιλαμβάνει τα ακόλουθα: </a:t>
            </a:r>
          </a:p>
          <a:p>
            <a:pPr lvl="1"/>
            <a:r>
              <a:rPr lang="el-GR" dirty="0" smtClean="0"/>
              <a:t>Μοναδικός αριθμός για κάθε κίνδυνο, </a:t>
            </a:r>
          </a:p>
          <a:p>
            <a:pPr lvl="1"/>
            <a:r>
              <a:rPr lang="el-GR" dirty="0" smtClean="0"/>
              <a:t>Το μέλος της ομάδας έργου που είναι υπεύθυνο για κάθε κίνδυνο καθώς και οι αρμοδιότητες που έχει, </a:t>
            </a:r>
          </a:p>
          <a:p>
            <a:pPr lvl="1"/>
            <a:r>
              <a:rPr lang="el-GR" dirty="0" smtClean="0"/>
              <a:t>Τα αποτελέσματα της ποσοτικής και ποιοτικής ανάλυσης, </a:t>
            </a:r>
          </a:p>
          <a:p>
            <a:pPr lvl="1"/>
            <a:r>
              <a:rPr lang="el-GR" dirty="0" smtClean="0"/>
              <a:t>Τον τρόπο αντιμετώπισης του κινδύνου ανά κατηγορία λαμβανόμενων μέτρων, </a:t>
            </a:r>
          </a:p>
          <a:p>
            <a:pPr lvl="1"/>
            <a:r>
              <a:rPr lang="el-GR" dirty="0" smtClean="0"/>
              <a:t>Ενέργειες που απαιτούνται για την υλοποίηση της επιλεγμένης στρατηγικής για την αντιμετώπιση του κινδύνου, </a:t>
            </a:r>
          </a:p>
          <a:p>
            <a:pPr lvl="1"/>
            <a:r>
              <a:rPr lang="el-GR" dirty="0" smtClean="0"/>
              <a:t>Κόστος και χρόνος που απαιτείται για την απόκριση στον κίνδυνο, </a:t>
            </a:r>
          </a:p>
          <a:p>
            <a:pPr lvl="1"/>
            <a:r>
              <a:rPr lang="el-GR" dirty="0" smtClean="0"/>
              <a:t>Εναλλακτικές λύσεις και πλάνα </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Αντιμετώπιση κινδύνων σε έργο </a:t>
            </a:r>
            <a:r>
              <a:rPr lang="en-US" dirty="0" smtClean="0"/>
              <a:t>ERP</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41</a:t>
            </a:fld>
            <a:endParaRPr lang="en-US"/>
          </a:p>
        </p:txBody>
      </p:sp>
      <p:sp>
        <p:nvSpPr>
          <p:cNvPr id="4" name="Content Placeholder 3"/>
          <p:cNvSpPr>
            <a:spLocks noGrp="1"/>
          </p:cNvSpPr>
          <p:nvPr>
            <p:ph sz="quarter" idx="1"/>
          </p:nvPr>
        </p:nvSpPr>
        <p:spPr/>
        <p:txBody>
          <a:bodyPr>
            <a:normAutofit lnSpcReduction="10000"/>
          </a:bodyPr>
          <a:lstStyle/>
          <a:p>
            <a:r>
              <a:rPr lang="el-GR" dirty="0" smtClean="0"/>
              <a:t>Σε ένα έργο </a:t>
            </a:r>
            <a:r>
              <a:rPr lang="en-US" dirty="0" smtClean="0"/>
              <a:t>ERP </a:t>
            </a:r>
            <a:r>
              <a:rPr lang="el-GR" dirty="0" smtClean="0"/>
              <a:t>κάθε γενική κατηγορία κινδύνου (βλ. σελ. 8) αντιμετωπίζεται με διαφορετικό τρόπο. </a:t>
            </a:r>
          </a:p>
          <a:p>
            <a:r>
              <a:rPr lang="el-GR" dirty="0" smtClean="0"/>
              <a:t>Οι τεχνικές αντιμετώπισης κινδύνων αφορούν τις παρακάτω περιπτώσεις: </a:t>
            </a:r>
          </a:p>
          <a:p>
            <a:pPr lvl="1"/>
            <a:r>
              <a:rPr lang="el-GR" dirty="0" smtClean="0">
                <a:solidFill>
                  <a:srgbClr val="C00000"/>
                </a:solidFill>
              </a:rPr>
              <a:t>Αντιμετώπιση κινδύνων χρόνου, </a:t>
            </a:r>
          </a:p>
          <a:p>
            <a:pPr lvl="1"/>
            <a:r>
              <a:rPr lang="el-GR" dirty="0" smtClean="0">
                <a:solidFill>
                  <a:srgbClr val="C00000"/>
                </a:solidFill>
              </a:rPr>
              <a:t>Αντιμετώπιση οργανωτικών κινδύνων και κινδύνων συσχετιζόμενων με το προσωπικό, </a:t>
            </a:r>
          </a:p>
          <a:p>
            <a:pPr lvl="1"/>
            <a:r>
              <a:rPr lang="el-GR" dirty="0" smtClean="0">
                <a:solidFill>
                  <a:srgbClr val="C00000"/>
                </a:solidFill>
              </a:rPr>
              <a:t>Αντιμετώπιση κινδύνων αλλαγής, </a:t>
            </a:r>
          </a:p>
          <a:p>
            <a:pPr lvl="1"/>
            <a:r>
              <a:rPr lang="el-GR" dirty="0" smtClean="0">
                <a:solidFill>
                  <a:srgbClr val="C00000"/>
                </a:solidFill>
              </a:rPr>
              <a:t>Αντιμετώπιση κινδύνων πολυπλοκότητας, </a:t>
            </a:r>
          </a:p>
          <a:p>
            <a:pPr lvl="1"/>
            <a:r>
              <a:rPr lang="el-GR" dirty="0" smtClean="0">
                <a:solidFill>
                  <a:srgbClr val="C00000"/>
                </a:solidFill>
              </a:rPr>
              <a:t>Αντιμετώπιση κινδύνων περιορισμών, </a:t>
            </a:r>
          </a:p>
          <a:p>
            <a:pPr lvl="1"/>
            <a:r>
              <a:rPr lang="el-GR" dirty="0" smtClean="0">
                <a:solidFill>
                  <a:srgbClr val="C00000"/>
                </a:solidFill>
              </a:rPr>
              <a:t>Αντιμετώπιση μελλοντικών κινδύνων. </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Αντιμετώπιση κινδύνων χρόνου (1)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42</a:t>
            </a:fld>
            <a:endParaRPr lang="en-US"/>
          </a:p>
        </p:txBody>
      </p:sp>
      <p:sp>
        <p:nvSpPr>
          <p:cNvPr id="4" name="Content Placeholder 3"/>
          <p:cNvSpPr>
            <a:spLocks noGrp="1"/>
          </p:cNvSpPr>
          <p:nvPr>
            <p:ph sz="quarter" idx="1"/>
          </p:nvPr>
        </p:nvSpPr>
        <p:spPr/>
        <p:txBody>
          <a:bodyPr>
            <a:normAutofit fontScale="92500"/>
          </a:bodyPr>
          <a:lstStyle/>
          <a:p>
            <a:r>
              <a:rPr lang="el-GR" b="1" dirty="0" smtClean="0">
                <a:solidFill>
                  <a:srgbClr val="0070C0"/>
                </a:solidFill>
              </a:rPr>
              <a:t>Στόχος</a:t>
            </a:r>
            <a:r>
              <a:rPr lang="el-GR" dirty="0" smtClean="0"/>
              <a:t> : η ελαχιστοποίηση του κινδύνου ότι το έργο θα καθυστερήσει. </a:t>
            </a:r>
          </a:p>
          <a:p>
            <a:r>
              <a:rPr lang="el-GR" b="1" dirty="0" smtClean="0">
                <a:solidFill>
                  <a:srgbClr val="0070C0"/>
                </a:solidFill>
              </a:rPr>
              <a:t>Αιτία </a:t>
            </a:r>
            <a:r>
              <a:rPr lang="el-GR" dirty="0" smtClean="0"/>
              <a:t>: ο ανεπαρκής χρόνος για την εκτέλεση ενός έργου, λόγω εσφαλμένης εκτίμησης του μεγέθους του έργου, ή από απειρία στην εκτέλεση, ή από οποιονδήποτε άλλο λόγο </a:t>
            </a:r>
          </a:p>
          <a:p>
            <a:r>
              <a:rPr lang="el-GR" b="1" dirty="0" smtClean="0">
                <a:solidFill>
                  <a:srgbClr val="0070C0"/>
                </a:solidFill>
              </a:rPr>
              <a:t>Αντιμετώπιση</a:t>
            </a:r>
            <a:r>
              <a:rPr lang="el-GR" dirty="0" smtClean="0"/>
              <a:t>: </a:t>
            </a:r>
          </a:p>
          <a:p>
            <a:r>
              <a:rPr lang="el-GR" dirty="0" smtClean="0"/>
              <a:t>Α) να προσθέσουμε περισσότερους πόρους στο έργο αν</a:t>
            </a:r>
          </a:p>
          <a:p>
            <a:pPr lvl="1"/>
            <a:r>
              <a:rPr lang="el-GR" dirty="0" smtClean="0"/>
              <a:t>ο προϋπολογισμός του έργου επιτρέπει κάτι τέτοιο,</a:t>
            </a:r>
          </a:p>
          <a:p>
            <a:pPr lvl="1"/>
            <a:r>
              <a:rPr lang="el-GR" dirty="0" smtClean="0"/>
              <a:t>η ανάλυση των εργασιών επιτρέπει την πρόσθεση επιπλέον πόρων στο έργο και </a:t>
            </a:r>
          </a:p>
          <a:p>
            <a:pPr lvl="1"/>
            <a:r>
              <a:rPr lang="el-GR" dirty="0" smtClean="0"/>
              <a:t>η πρόσθεση πόρων στο έργο δεν παρακωλύει την εργασία των ήδη υπαρχόντων</a:t>
            </a:r>
          </a:p>
          <a:p>
            <a:r>
              <a:rPr lang="el-GR" dirty="0" smtClean="0"/>
              <a:t>Β) να επαναπροσδιοριστεί το χρονοδιάγραμμα του έργου ώστε να αποφασίσουμε ποια παραδοτέα θα καθυστερήσουμε και για πόσο. </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Αντιμετώπιση κινδύνων χρόνου (2)</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43</a:t>
            </a:fld>
            <a:endParaRPr lang="en-US"/>
          </a:p>
        </p:txBody>
      </p:sp>
      <p:sp>
        <p:nvSpPr>
          <p:cNvPr id="4" name="Content Placeholder 3"/>
          <p:cNvSpPr>
            <a:spLocks noGrp="1"/>
          </p:cNvSpPr>
          <p:nvPr>
            <p:ph sz="quarter" idx="1"/>
          </p:nvPr>
        </p:nvSpPr>
        <p:spPr/>
        <p:txBody>
          <a:bodyPr>
            <a:normAutofit lnSpcReduction="10000"/>
          </a:bodyPr>
          <a:lstStyle/>
          <a:p>
            <a:r>
              <a:rPr lang="el-GR" b="1" dirty="0" smtClean="0">
                <a:solidFill>
                  <a:srgbClr val="0070C0"/>
                </a:solidFill>
              </a:rPr>
              <a:t>Προσοχή</a:t>
            </a:r>
            <a:r>
              <a:rPr lang="el-GR" dirty="0" smtClean="0"/>
              <a:t>: Αν αυξήσουμε τους πόρους, τότε αυξάνεται το κόστος διοίκησης του έργου και το κόστος επικοινωνίας μέσα στο έργο </a:t>
            </a:r>
          </a:p>
          <a:p>
            <a:r>
              <a:rPr lang="el-GR" b="1" dirty="0" smtClean="0">
                <a:solidFill>
                  <a:srgbClr val="0070C0"/>
                </a:solidFill>
              </a:rPr>
              <a:t>Κανόνες </a:t>
            </a:r>
            <a:r>
              <a:rPr lang="el-GR" dirty="0" smtClean="0"/>
              <a:t>που μπορούν να εφαρμοστούν και να βοηθήσουν σε περίπτωση έλλειψης χρόνου : </a:t>
            </a:r>
          </a:p>
          <a:p>
            <a:pPr lvl="1"/>
            <a:r>
              <a:rPr lang="el-GR" dirty="0" smtClean="0"/>
              <a:t>Μελέτη των απαιτήσεων του έργου έτσι ώστε να εντοπίσουμε μη ζωτικές απαιτήσεις, πράγματα που μπορούν να παραδοθούν αργότερα, </a:t>
            </a:r>
          </a:p>
          <a:p>
            <a:pPr lvl="1"/>
            <a:r>
              <a:rPr lang="el-GR" dirty="0" smtClean="0"/>
              <a:t>Εξετάστε κατά πόσο το έργο μπορεί να παραδοθεί σε φάσεις, </a:t>
            </a:r>
          </a:p>
          <a:p>
            <a:pPr lvl="1"/>
            <a:r>
              <a:rPr lang="el-GR" dirty="0" smtClean="0"/>
              <a:t>Εξασφαλίστε αρκετό επιπλέον χρόνο για τη διαχείριση του έργου, </a:t>
            </a:r>
          </a:p>
          <a:p>
            <a:pPr lvl="1"/>
            <a:r>
              <a:rPr lang="el-GR" dirty="0" smtClean="0"/>
              <a:t>Αντισταθείτε στον πειρασμό να προσθέσετε περισσότερο προσωπικό στο έργο, εκτός και αν ο ρόλος τους είναι καλά ορισμένος, </a:t>
            </a:r>
          </a:p>
          <a:p>
            <a:pPr lvl="1"/>
            <a:r>
              <a:rPr lang="el-GR" dirty="0" smtClean="0"/>
              <a:t>Εξασφαλίστε ότι το προσωπικό του έργου είναι καλά εκπαιδευμένο και ότι έχει αρκετή εμπειρία. </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Αντιμετώπιση οργανωτικών κινδύνων και κινδύνων συσχετιζόμενων με το προσωπικό (1)</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44</a:t>
            </a:fld>
            <a:endParaRPr lang="en-US"/>
          </a:p>
        </p:txBody>
      </p:sp>
      <p:sp>
        <p:nvSpPr>
          <p:cNvPr id="4" name="Content Placeholder 3"/>
          <p:cNvSpPr>
            <a:spLocks noGrp="1"/>
          </p:cNvSpPr>
          <p:nvPr>
            <p:ph sz="quarter" idx="1"/>
          </p:nvPr>
        </p:nvSpPr>
        <p:spPr>
          <a:xfrm>
            <a:off x="1219200" y="1447800"/>
            <a:ext cx="10363200" cy="5219700"/>
          </a:xfrm>
        </p:spPr>
        <p:txBody>
          <a:bodyPr>
            <a:normAutofit fontScale="92500"/>
          </a:bodyPr>
          <a:lstStyle/>
          <a:p>
            <a:r>
              <a:rPr lang="el-GR" dirty="0" smtClean="0"/>
              <a:t>Η ελαχιστοποίηση των κινδύνων που σχετίζονται με το προσωπικό είναι μεγάλης σημασίας. </a:t>
            </a:r>
          </a:p>
          <a:p>
            <a:r>
              <a:rPr lang="el-GR" dirty="0" smtClean="0"/>
              <a:t>Ο διαχειριστής έργου είναι βασικός συντελεστής καθώς πρέπει: </a:t>
            </a:r>
          </a:p>
          <a:p>
            <a:pPr lvl="1"/>
            <a:r>
              <a:rPr lang="el-GR" dirty="0" smtClean="0"/>
              <a:t>Να καθοδηγήσει την ομάδα παρουσιάζοντας τους στόχους και τις προτεραιότητες, </a:t>
            </a:r>
          </a:p>
          <a:p>
            <a:pPr lvl="1"/>
            <a:r>
              <a:rPr lang="el-GR" dirty="0" smtClean="0"/>
              <a:t>Να εξασφαλίσει ότι δεν υπάρχουν διαφωνίες μεταξύ των μελών της ομάδας, </a:t>
            </a:r>
          </a:p>
          <a:p>
            <a:pPr lvl="1"/>
            <a:r>
              <a:rPr lang="el-GR" dirty="0" smtClean="0"/>
              <a:t>Να εξασφαλίσει ότι το προσωπικό είναι σωστά εκπαιδευμένο για να κάνει την εργασία του, </a:t>
            </a:r>
          </a:p>
          <a:p>
            <a:pPr lvl="1"/>
            <a:r>
              <a:rPr lang="el-GR" dirty="0" smtClean="0"/>
              <a:t>Να εξασφαλίσει ότι το προσωπικό έχει την απαιτούμενη εμπειρία, </a:t>
            </a:r>
          </a:p>
          <a:p>
            <a:pPr lvl="1"/>
            <a:r>
              <a:rPr lang="el-GR" dirty="0" smtClean="0"/>
              <a:t>Να  οργανώνει τακτικές συναντήσεις όπου όλα τα θέματα συζητούνται αναλυτικά, </a:t>
            </a:r>
          </a:p>
          <a:p>
            <a:pPr lvl="1"/>
            <a:r>
              <a:rPr lang="el-GR" dirty="0" smtClean="0"/>
              <a:t>Να ενημερώνει τη διοίκηση για την πορεία του έργου. </a:t>
            </a:r>
          </a:p>
          <a:p>
            <a:r>
              <a:rPr lang="el-GR" dirty="0" smtClean="0"/>
              <a:t>Η θεωρία οργάνωσης ομάδων προτείνει μέχρι 7 μέλη σε κάθε ομάδα.</a:t>
            </a:r>
          </a:p>
          <a:p>
            <a:pPr>
              <a:buNone/>
            </a:pP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Αντιμετώπιση οργανωτικών κινδύνων και κινδύνων συσχετιζόμενων με το προσωπικό (2)</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45</a:t>
            </a:fld>
            <a:endParaRPr lang="en-US"/>
          </a:p>
        </p:txBody>
      </p:sp>
      <p:sp>
        <p:nvSpPr>
          <p:cNvPr id="4" name="Content Placeholder 3"/>
          <p:cNvSpPr>
            <a:spLocks noGrp="1"/>
          </p:cNvSpPr>
          <p:nvPr>
            <p:ph sz="quarter" idx="1"/>
          </p:nvPr>
        </p:nvSpPr>
        <p:spPr/>
        <p:txBody>
          <a:bodyPr>
            <a:normAutofit/>
          </a:bodyPr>
          <a:lstStyle/>
          <a:p>
            <a:pPr>
              <a:buNone/>
            </a:pPr>
            <a:r>
              <a:rPr lang="el-GR" dirty="0" smtClean="0"/>
              <a:t>Τρόποι για μείωση των κινδύνου που σχετίζονται με το προσωπικό: </a:t>
            </a:r>
          </a:p>
          <a:p>
            <a:r>
              <a:rPr lang="el-GR" dirty="0" smtClean="0"/>
              <a:t>Βάζουμε ξεκάθαρους στόχους και αναζητούμε συμφωνία από όλους τους συμμετέχοντες για τους στόχους </a:t>
            </a:r>
          </a:p>
          <a:p>
            <a:r>
              <a:rPr lang="el-GR" dirty="0" smtClean="0"/>
              <a:t>Κάνουμε συμφωνία για τη διαθεσιμότητα του προσωπικού, </a:t>
            </a:r>
          </a:p>
          <a:p>
            <a:r>
              <a:rPr lang="el-GR" dirty="0" smtClean="0"/>
              <a:t>Υλοποιούμε εκπαίδευση προσωπικού όπου χρειάζεται, </a:t>
            </a:r>
          </a:p>
          <a:p>
            <a:r>
              <a:rPr lang="el-GR" dirty="0" smtClean="0"/>
              <a:t>Εξασφαλίζουμε ότι το προσωπικό διαθέτει το απαραίτητο </a:t>
            </a:r>
            <a:r>
              <a:rPr lang="en-US" dirty="0" smtClean="0">
                <a:latin typeface="Cambria" pitchFamily="18" charset="0"/>
                <a:ea typeface="Cambria" pitchFamily="18" charset="0"/>
              </a:rPr>
              <a:t>know-how,</a:t>
            </a:r>
            <a:r>
              <a:rPr lang="en-US" dirty="0" smtClean="0"/>
              <a:t> </a:t>
            </a:r>
          </a:p>
          <a:p>
            <a:r>
              <a:rPr lang="el-GR" dirty="0" smtClean="0"/>
              <a:t>Εξασφαλίζουμε ότι τα απαραίτητα </a:t>
            </a:r>
            <a:r>
              <a:rPr lang="el-GR" dirty="0" err="1" smtClean="0"/>
              <a:t>standard</a:t>
            </a:r>
            <a:r>
              <a:rPr lang="el-GR" dirty="0" smtClean="0"/>
              <a:t> ακολουθούνται, </a:t>
            </a:r>
          </a:p>
          <a:p>
            <a:r>
              <a:rPr lang="el-GR" dirty="0" smtClean="0"/>
              <a:t>Εξασφαλίζουμε ότι υπάρχουν εναλλακτικά σενάρια σε περίπτωση αποχώρησης προσωπικού. </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Αντιμετώπιση κινδύνων αλλαγής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46</a:t>
            </a:fld>
            <a:endParaRPr lang="en-US"/>
          </a:p>
        </p:txBody>
      </p:sp>
      <p:sp>
        <p:nvSpPr>
          <p:cNvPr id="4" name="Content Placeholder 3"/>
          <p:cNvSpPr>
            <a:spLocks noGrp="1"/>
          </p:cNvSpPr>
          <p:nvPr>
            <p:ph sz="quarter" idx="1"/>
          </p:nvPr>
        </p:nvSpPr>
        <p:spPr/>
        <p:txBody>
          <a:bodyPr/>
          <a:lstStyle/>
          <a:p>
            <a:pPr>
              <a:buNone/>
            </a:pPr>
            <a:r>
              <a:rPr lang="el-GR" dirty="0" smtClean="0"/>
              <a:t>Βασικές στρατηγικές για την ελαχιστοποίηση των κινδύνων αλλαγής:</a:t>
            </a:r>
            <a:endParaRPr lang="en-US" dirty="0" smtClean="0"/>
          </a:p>
          <a:p>
            <a:r>
              <a:rPr lang="el-GR" dirty="0" smtClean="0"/>
              <a:t>Εκπαίδευση και ενημέρωση όσων επηρεάζονται από την αλλαγή, </a:t>
            </a:r>
          </a:p>
          <a:p>
            <a:r>
              <a:rPr lang="el-GR" dirty="0" smtClean="0"/>
              <a:t>Έγκαιρη επικοινωνία και ουσιαστική συμμετοχή των αντιπροσώπων των συλλόγων των εργαζομένων, </a:t>
            </a:r>
          </a:p>
          <a:p>
            <a:r>
              <a:rPr lang="el-GR" dirty="0" smtClean="0"/>
              <a:t>Υποστήριξη χρηστών κατά την αρχική φάση της λειτουργίας του έργου, </a:t>
            </a:r>
          </a:p>
          <a:p>
            <a:r>
              <a:rPr lang="el-GR" dirty="0" smtClean="0"/>
              <a:t>Παρουσίαση των πλεονεκτημάτων του έργου. </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Αντιμετώπιση κινδύνων περιορισμών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47</a:t>
            </a:fld>
            <a:endParaRPr lang="en-US"/>
          </a:p>
        </p:txBody>
      </p:sp>
      <p:sp>
        <p:nvSpPr>
          <p:cNvPr id="4" name="Content Placeholder 3"/>
          <p:cNvSpPr>
            <a:spLocks noGrp="1"/>
          </p:cNvSpPr>
          <p:nvPr>
            <p:ph sz="quarter" idx="1"/>
          </p:nvPr>
        </p:nvSpPr>
        <p:spPr/>
        <p:txBody>
          <a:bodyPr>
            <a:normAutofit fontScale="92500" lnSpcReduction="10000"/>
          </a:bodyPr>
          <a:lstStyle/>
          <a:p>
            <a:r>
              <a:rPr lang="el-GR" dirty="0" smtClean="0"/>
              <a:t>Ανάλυση περιορισμών ώστε να εξασφαλίσουμε ότι είναι γνήσιοι και υπαρκτοί.</a:t>
            </a:r>
          </a:p>
          <a:p>
            <a:r>
              <a:rPr lang="el-GR" dirty="0" smtClean="0"/>
              <a:t>Περιορισμοί σχετιζόμενοι με την επιχείρηση: αναφέρονται στον χρόνο, στο κόστος και στους πόρους. </a:t>
            </a:r>
          </a:p>
          <a:p>
            <a:r>
              <a:rPr lang="el-GR" dirty="0" smtClean="0"/>
              <a:t>Οι περιορισμοί αυτού του είδους αντιμετωπίζονται εάν προσθέσουμε στο έργο χρόνο, χρήμα και πόρους αντίστοιχα.  Όταν αυτό δεν είναι εφικτό εφαρμόζουμε τεχνικές διαχείρισης έργων έτσι ώστε να μεγιστοποιήσουμε το αποτέλεσμα. </a:t>
            </a:r>
          </a:p>
          <a:p>
            <a:r>
              <a:rPr lang="el-GR" dirty="0" smtClean="0"/>
              <a:t>Στην περίπτωση που ο περιορισμός είναι μη ρεαλιστικός, πρέπει να προσδιορίσουμε και να </a:t>
            </a:r>
            <a:r>
              <a:rPr lang="el-GR" dirty="0" err="1" smtClean="0"/>
              <a:t>ποσοτικοποιήσουμε</a:t>
            </a:r>
            <a:r>
              <a:rPr lang="el-GR" dirty="0" smtClean="0"/>
              <a:t> τις συνέπειες και να τις παρουσιάσουμε στους συμμετέχοντες του έργου, έτσι ώστε είτε να χαλαρώσουμε τον περιορισμό είτε να τον καταργήσουμε.</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Αντιμετώπιση μελλοντικών κινδύνων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48</a:t>
            </a:fld>
            <a:endParaRPr lang="en-US"/>
          </a:p>
        </p:txBody>
      </p:sp>
      <p:sp>
        <p:nvSpPr>
          <p:cNvPr id="4" name="Content Placeholder 3"/>
          <p:cNvSpPr>
            <a:spLocks noGrp="1"/>
          </p:cNvSpPr>
          <p:nvPr>
            <p:ph sz="quarter" idx="1"/>
          </p:nvPr>
        </p:nvSpPr>
        <p:spPr/>
        <p:txBody>
          <a:bodyPr/>
          <a:lstStyle/>
          <a:p>
            <a:r>
              <a:rPr lang="el-GR" dirty="0" smtClean="0"/>
              <a:t>Τρόπος αντιμετώπισης μελλοντικών κινδύνων: η λεπτομερής και ακριβής ανάλυση του έργου σε συνδυασμό με την υλοποίηση του έργου σε φάσεις.</a:t>
            </a:r>
          </a:p>
          <a:p>
            <a:r>
              <a:rPr lang="el-GR" dirty="0" smtClean="0"/>
              <a:t>Άλλοι τρόποι αντιμετώπισης μελλοντικών κινδύνων είναι: </a:t>
            </a:r>
          </a:p>
          <a:p>
            <a:pPr lvl="1"/>
            <a:r>
              <a:rPr lang="el-GR" dirty="0" smtClean="0"/>
              <a:t>Στον προγραμματισμό του έργου να συμπεριλάβουμε ένα ποσοστό ανοχής σε απρόβλεπτους παράγοντες, κακές εκτιμήσεις κ.λπ. </a:t>
            </a:r>
          </a:p>
          <a:p>
            <a:pPr lvl="1"/>
            <a:r>
              <a:rPr lang="el-GR" dirty="0" smtClean="0"/>
              <a:t>Προοδευτική εισαγωγή του προσωπικού στο έργο, </a:t>
            </a:r>
          </a:p>
          <a:p>
            <a:pPr lvl="1"/>
            <a:r>
              <a:rPr lang="el-GR" dirty="0" smtClean="0"/>
              <a:t>Συνεχή εκπαίδευση, </a:t>
            </a:r>
          </a:p>
          <a:p>
            <a:pPr lvl="1"/>
            <a:r>
              <a:rPr lang="el-GR" dirty="0" smtClean="0"/>
              <a:t>Εκτέλεση του έργου σε φάσεις με ταυτόχρονη τμηματική παράδοση, </a:t>
            </a:r>
          </a:p>
          <a:p>
            <a:pPr lvl="1"/>
            <a:r>
              <a:rPr lang="el-GR" dirty="0" smtClean="0"/>
              <a:t>Επανεκτίμηση του έργου στο τέλος κάθε φάσης. </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Διαδικασίες διαχείρισης κινδύνων έργων </a:t>
            </a:r>
            <a:r>
              <a:rPr lang="en-US" dirty="0" smtClean="0"/>
              <a:t> </a:t>
            </a:r>
            <a:r>
              <a:rPr lang="el-GR" dirty="0" smtClean="0"/>
              <a:t>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49</a:t>
            </a:fld>
            <a:endParaRPr lang="en-US"/>
          </a:p>
        </p:txBody>
      </p:sp>
      <p:pic>
        <p:nvPicPr>
          <p:cNvPr id="1026" name="Picture 2"/>
          <p:cNvPicPr>
            <a:picLocks noChangeAspect="1" noChangeArrowheads="1"/>
          </p:cNvPicPr>
          <p:nvPr/>
        </p:nvPicPr>
        <p:blipFill>
          <a:blip r:embed="rId3"/>
          <a:srcRect/>
          <a:stretch>
            <a:fillRect/>
          </a:stretch>
        </p:blipFill>
        <p:spPr bwMode="auto">
          <a:xfrm>
            <a:off x="2169934" y="1417638"/>
            <a:ext cx="7410675" cy="5249862"/>
          </a:xfrm>
          <a:prstGeom prst="rect">
            <a:avLst/>
          </a:prstGeom>
          <a:noFill/>
          <a:ln w="9525">
            <a:noFill/>
            <a:miter lim="800000"/>
            <a:headEnd/>
            <a:tailEnd/>
          </a:ln>
          <a:effectLst/>
        </p:spPr>
      </p:pic>
      <p:sp>
        <p:nvSpPr>
          <p:cNvPr id="6" name="TextBox 5"/>
          <p:cNvSpPr txBox="1"/>
          <p:nvPr/>
        </p:nvSpPr>
        <p:spPr>
          <a:xfrm>
            <a:off x="9580609" y="5745192"/>
            <a:ext cx="1978427" cy="369332"/>
          </a:xfrm>
          <a:prstGeom prst="rect">
            <a:avLst/>
          </a:prstGeom>
          <a:noFill/>
        </p:spPr>
        <p:txBody>
          <a:bodyPr wrap="none" rtlCol="0">
            <a:spAutoFit/>
          </a:bodyPr>
          <a:lstStyle/>
          <a:p>
            <a:r>
              <a:rPr lang="el-GR" dirty="0" smtClean="0"/>
              <a:t>(</a:t>
            </a:r>
            <a:r>
              <a:rPr lang="en-US" dirty="0" smtClean="0"/>
              <a:t>PMI Institute</a:t>
            </a:r>
            <a:r>
              <a:rPr lang="el-GR" dirty="0" smtClean="0"/>
              <a:t>, </a:t>
            </a:r>
            <a:r>
              <a:rPr lang="en-US" dirty="0" smtClean="0"/>
              <a:t>2013</a:t>
            </a:r>
            <a:r>
              <a:rPr lang="el-GR" dirty="0" smtClean="0"/>
              <a:t>)</a:t>
            </a:r>
            <a:endParaRPr lang="en-US" dirty="0"/>
          </a:p>
        </p:txBody>
      </p:sp>
      <p:sp>
        <p:nvSpPr>
          <p:cNvPr id="7" name="Rounded Rectangle 6"/>
          <p:cNvSpPr/>
          <p:nvPr/>
        </p:nvSpPr>
        <p:spPr>
          <a:xfrm>
            <a:off x="4405134" y="5745192"/>
            <a:ext cx="3251152" cy="936171"/>
          </a:xfrm>
          <a:prstGeom prst="round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Ποσοστό διαδικασιών διαχείρισης κινδύνου σε σχέση με τη φάση του έργου</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5</a:t>
            </a:fld>
            <a:endParaRPr lang="en-US"/>
          </a:p>
        </p:txBody>
      </p:sp>
      <p:pic>
        <p:nvPicPr>
          <p:cNvPr id="2050" name="Picture 2"/>
          <p:cNvPicPr>
            <a:picLocks noChangeAspect="1" noChangeArrowheads="1"/>
          </p:cNvPicPr>
          <p:nvPr/>
        </p:nvPicPr>
        <p:blipFill>
          <a:blip r:embed="rId3"/>
          <a:srcRect/>
          <a:stretch>
            <a:fillRect/>
          </a:stretch>
        </p:blipFill>
        <p:spPr bwMode="auto">
          <a:xfrm>
            <a:off x="1248304" y="1547760"/>
            <a:ext cx="9906082" cy="4662540"/>
          </a:xfrm>
          <a:prstGeom prst="rect">
            <a:avLst/>
          </a:prstGeom>
          <a:noFill/>
          <a:ln w="9525">
            <a:noFill/>
            <a:miter lim="800000"/>
            <a:headEnd/>
            <a:tailEnd/>
          </a:ln>
          <a:effectLst/>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Παρακολούθηση και έλεγχος κινδύνων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50</a:t>
            </a:fld>
            <a:endParaRPr lang="en-US"/>
          </a:p>
        </p:txBody>
      </p:sp>
      <p:sp>
        <p:nvSpPr>
          <p:cNvPr id="4" name="Content Placeholder 3"/>
          <p:cNvSpPr>
            <a:spLocks noGrp="1"/>
          </p:cNvSpPr>
          <p:nvPr>
            <p:ph sz="quarter" idx="1"/>
          </p:nvPr>
        </p:nvSpPr>
        <p:spPr/>
        <p:txBody>
          <a:bodyPr/>
          <a:lstStyle/>
          <a:p>
            <a:pPr marL="0" indent="0">
              <a:buNone/>
            </a:pPr>
            <a:r>
              <a:rPr lang="el-GR" dirty="0" smtClean="0"/>
              <a:t>Η διεργασία της παρακολούθησης και του ελέγχου του κινδύνου αποσκοπεί στο να εξασφαλίσουμε ότι: </a:t>
            </a:r>
          </a:p>
          <a:p>
            <a:r>
              <a:rPr lang="el-GR" dirty="0" smtClean="0"/>
              <a:t>Η απόκριση στον κίνδυνο έχει γίνει όπως είχε προγραμματισθεί, </a:t>
            </a:r>
          </a:p>
          <a:p>
            <a:r>
              <a:rPr lang="el-GR" dirty="0" smtClean="0"/>
              <a:t>Οι ενέργειες απόκρισης στον κίνδυνο είναι αποτελεσματικές, </a:t>
            </a:r>
          </a:p>
          <a:p>
            <a:r>
              <a:rPr lang="el-GR" dirty="0" smtClean="0"/>
              <a:t>Οι παραδοχές που έχουν γίνει στο έργο ισχύουν ακόμα, </a:t>
            </a:r>
          </a:p>
          <a:p>
            <a:r>
              <a:rPr lang="el-GR" dirty="0" smtClean="0"/>
              <a:t>Το έργο παρακολουθείται με τέτοιο τρόπο ώστε όλα τα γεγονότα που προμηνύουν κινδύνους να αναλύονται, </a:t>
            </a:r>
          </a:p>
          <a:p>
            <a:r>
              <a:rPr lang="el-GR" dirty="0" smtClean="0"/>
              <a:t>Οι κατάλληλες διαδικασίες ακολουθούνται. </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9703" y="289386"/>
            <a:ext cx="10363200" cy="1143000"/>
          </a:xfrm>
        </p:spPr>
        <p:txBody>
          <a:bodyPr/>
          <a:lstStyle/>
          <a:p>
            <a:r>
              <a:rPr lang="el-GR" dirty="0" smtClean="0"/>
              <a:t>Βιβλιογραφία</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51</a:t>
            </a:fld>
            <a:endParaRPr lang="en-US"/>
          </a:p>
        </p:txBody>
      </p:sp>
      <p:sp>
        <p:nvSpPr>
          <p:cNvPr id="4" name="Content Placeholder 3"/>
          <p:cNvSpPr>
            <a:spLocks noGrp="1"/>
          </p:cNvSpPr>
          <p:nvPr>
            <p:ph sz="quarter" idx="1"/>
          </p:nvPr>
        </p:nvSpPr>
        <p:spPr>
          <a:xfrm>
            <a:off x="1219200" y="1447800"/>
            <a:ext cx="10363200" cy="5410200"/>
          </a:xfrm>
        </p:spPr>
        <p:txBody>
          <a:bodyPr>
            <a:normAutofit/>
          </a:bodyPr>
          <a:lstStyle/>
          <a:p>
            <a:r>
              <a:rPr lang="en-US" sz="2000" dirty="0" smtClean="0"/>
              <a:t>PMI Institute. (2013). </a:t>
            </a:r>
            <a:r>
              <a:rPr lang="en-US" sz="2000" i="1" dirty="0" smtClean="0"/>
              <a:t>A guide to the Project Management Body of Knowledge, </a:t>
            </a:r>
            <a:r>
              <a:rPr lang="en-US" sz="2000" dirty="0" smtClean="0"/>
              <a:t>5th edition. PMI Standard Committee. </a:t>
            </a:r>
            <a:endParaRPr lang="en-US" sz="20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Box 3">
            <a:extLst>
              <a:ext uri="{FF2B5EF4-FFF2-40B4-BE49-F238E27FC236}">
                <a16:creationId xmlns="" xmlns:a16="http://schemas.microsoft.com/office/drawing/2014/main" id="{1DE2A4FC-7620-7C4B-AEC3-7E2C88E2E41D}"/>
              </a:ext>
            </a:extLst>
          </p:cNvPr>
          <p:cNvSpPr txBox="1">
            <a:spLocks noChangeArrowheads="1"/>
          </p:cNvSpPr>
          <p:nvPr/>
        </p:nvSpPr>
        <p:spPr bwMode="auto">
          <a:xfrm>
            <a:off x="646113" y="2584450"/>
            <a:ext cx="11299825" cy="1077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r>
              <a:rPr lang="el-GR" altLang="en-US" sz="3200" b="1"/>
              <a:t>Ευχαριστώ για την παρακολούθηση </a:t>
            </a:r>
            <a:endParaRPr lang="el-GR" altLang="en-US" sz="3200"/>
          </a:p>
          <a:p>
            <a:pPr eaLnBrk="1" hangingPunct="1">
              <a:spcBef>
                <a:spcPct val="0"/>
              </a:spcBef>
              <a:buClrTx/>
              <a:buSzTx/>
              <a:buFontTx/>
              <a:buNone/>
            </a:pPr>
            <a:endParaRPr lang="el-GR" altLang="en-US" sz="3200" dirty="0"/>
          </a:p>
        </p:txBody>
      </p:sp>
      <p:sp>
        <p:nvSpPr>
          <p:cNvPr id="4" name="Slide Number Placeholder 3"/>
          <p:cNvSpPr>
            <a:spLocks noGrp="1"/>
          </p:cNvSpPr>
          <p:nvPr>
            <p:ph type="sldNum" sz="quarter" idx="12"/>
          </p:nvPr>
        </p:nvSpPr>
        <p:spPr/>
        <p:txBody>
          <a:bodyPr/>
          <a:lstStyle/>
          <a:p>
            <a:fld id="{8B95C939-2FA7-DA46-BEC7-5018676AC871}" type="slidenum">
              <a:rPr lang="en-US" smtClean="0"/>
              <a:pPr/>
              <a:t>52</a:t>
            </a:fld>
            <a:endParaRPr lang="en-US"/>
          </a:p>
        </p:txBody>
      </p:sp>
    </p:spTree>
  </p:cSld>
  <p:clrMapOvr>
    <a:masterClrMapping/>
  </p:clrMapOvr>
  <p:timing>
    <p:tnLst>
      <p:par>
        <p:cTn id="1" dur="indefinite" restart="never" nodeType="tmRoot">
          <p:childTnLst>
            <p:par>
              <p:cTn id="2"/>
            </p:par>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Σχεδιασμός διαχείρισης κινδύνου</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6</a:t>
            </a:fld>
            <a:endParaRPr lang="en-US"/>
          </a:p>
        </p:txBody>
      </p:sp>
      <p:sp>
        <p:nvSpPr>
          <p:cNvPr id="4" name="Content Placeholder 3"/>
          <p:cNvSpPr>
            <a:spLocks noGrp="1"/>
          </p:cNvSpPr>
          <p:nvPr>
            <p:ph sz="quarter" idx="1"/>
          </p:nvPr>
        </p:nvSpPr>
        <p:spPr>
          <a:xfrm>
            <a:off x="1219200" y="1447800"/>
            <a:ext cx="10363200" cy="5410200"/>
          </a:xfrm>
        </p:spPr>
        <p:txBody>
          <a:bodyPr>
            <a:normAutofit fontScale="85000" lnSpcReduction="20000"/>
          </a:bodyPr>
          <a:lstStyle/>
          <a:p>
            <a:r>
              <a:rPr lang="el-GR" b="1" dirty="0" smtClean="0">
                <a:solidFill>
                  <a:srgbClr val="C00000"/>
                </a:solidFill>
                <a:latin typeface="Cambria" pitchFamily="18" charset="0"/>
                <a:ea typeface="Cambria" pitchFamily="18" charset="0"/>
              </a:rPr>
              <a:t>Δομή διαχείρισης κινδύνου </a:t>
            </a:r>
            <a:r>
              <a:rPr lang="en-US" b="1" dirty="0" smtClean="0">
                <a:solidFill>
                  <a:srgbClr val="C00000"/>
                </a:solidFill>
                <a:latin typeface="Cambria" pitchFamily="18" charset="0"/>
                <a:ea typeface="Cambria" pitchFamily="18" charset="0"/>
              </a:rPr>
              <a:t>(Risk Management Planning Breakdown Structure - RMP-BS</a:t>
            </a:r>
            <a:r>
              <a:rPr lang="en-US" b="1" dirty="0" smtClean="0">
                <a:solidFill>
                  <a:srgbClr val="C00000"/>
                </a:solidFill>
                <a:latin typeface="Cambria" pitchFamily="18" charset="0"/>
                <a:ea typeface="Cambria" pitchFamily="18" charset="0"/>
              </a:rPr>
              <a:t>)</a:t>
            </a:r>
            <a:r>
              <a:rPr lang="el-GR" b="1" dirty="0" smtClean="0">
                <a:latin typeface="Cambria" pitchFamily="18" charset="0"/>
                <a:ea typeface="Cambria" pitchFamily="18" charset="0"/>
              </a:rPr>
              <a:t>:</a:t>
            </a:r>
            <a:r>
              <a:rPr lang="en-US" b="1" dirty="0" smtClean="0">
                <a:solidFill>
                  <a:srgbClr val="C00000"/>
                </a:solidFill>
                <a:latin typeface="Cambria" pitchFamily="18" charset="0"/>
                <a:ea typeface="Cambria" pitchFamily="18" charset="0"/>
              </a:rPr>
              <a:t> </a:t>
            </a:r>
            <a:r>
              <a:rPr lang="el-GR" dirty="0" smtClean="0"/>
              <a:t>Βασικό </a:t>
            </a:r>
            <a:r>
              <a:rPr lang="el-GR" dirty="0" smtClean="0"/>
              <a:t>εργαλείο στο σχεδιασμό της διαχείρισης κινδύνου. Τα βασικά στοιχεία  του είναι: </a:t>
            </a:r>
          </a:p>
          <a:p>
            <a:r>
              <a:rPr lang="el-GR" b="1" dirty="0" smtClean="0">
                <a:solidFill>
                  <a:srgbClr val="0070C0"/>
                </a:solidFill>
              </a:rPr>
              <a:t>Οι συμμετέχοντες</a:t>
            </a:r>
            <a:r>
              <a:rPr lang="el-GR" b="1" dirty="0" smtClean="0"/>
              <a:t>: </a:t>
            </a:r>
            <a:r>
              <a:rPr lang="el-GR" dirty="0" smtClean="0"/>
              <a:t>Επηρεάζουν σημαντικά τη διαχείριση του κινδύνου μέσα σε ένα έργο μια και είναι αυτοί που καθορίζουν τις ανοχές του έργου. Υπάρχουν τέσσερις βασικές ομάδες </a:t>
            </a:r>
            <a:r>
              <a:rPr lang="el-GR" dirty="0" smtClean="0"/>
              <a:t>συμμετεχόντων: </a:t>
            </a:r>
            <a:r>
              <a:rPr lang="el-GR" dirty="0" smtClean="0"/>
              <a:t>πελάτες, διοίκηση, επενδυτές και κοινωνία</a:t>
            </a:r>
          </a:p>
          <a:p>
            <a:r>
              <a:rPr lang="el-GR" b="1" dirty="0" smtClean="0">
                <a:solidFill>
                  <a:srgbClr val="0070C0"/>
                </a:solidFill>
              </a:rPr>
              <a:t>Το περιβάλλον του έργου</a:t>
            </a:r>
            <a:r>
              <a:rPr lang="el-GR" b="1" dirty="0" smtClean="0"/>
              <a:t>: </a:t>
            </a:r>
            <a:r>
              <a:rPr lang="el-GR" dirty="0" smtClean="0"/>
              <a:t>Καθορίζεται από μεγάλο αριθμό μεταβλητών όπως την αγορά, τις γενικές συνθήκες και τους κινδύνους που επικρατούν, την επικρατούσα κουλτούρα και νοοτροπία, την οργάνωση της εταιρείας κ.λπ. </a:t>
            </a:r>
          </a:p>
          <a:p>
            <a:r>
              <a:rPr lang="el-GR" b="1" dirty="0" smtClean="0">
                <a:solidFill>
                  <a:srgbClr val="0070C0"/>
                </a:solidFill>
              </a:rPr>
              <a:t>Η οργάνωση του έργου</a:t>
            </a:r>
            <a:r>
              <a:rPr lang="el-GR" b="1" dirty="0" smtClean="0"/>
              <a:t>: </a:t>
            </a:r>
            <a:r>
              <a:rPr lang="el-GR" dirty="0" smtClean="0"/>
              <a:t>Πολύπλοκη οργάνωση συνήθως σημαίνει ότι το έργο είναι πολύπλοκο και πρέπει να δοθεί ιδιαίτερη έμφαση στη διαχείριση του κινδύνου. Η πολυπλοκότητα μπορεί να προέρχεται από παράγοντες όπως: τεχνολογία, κοινωνικές συνθήκες, νομοθεσία,  διάρκεια του έργου, μέγεθος, τεχνικές δυσκολίες</a:t>
            </a:r>
          </a:p>
          <a:p>
            <a:r>
              <a:rPr lang="el-GR" b="1" dirty="0" smtClean="0">
                <a:solidFill>
                  <a:srgbClr val="0070C0"/>
                </a:solidFill>
              </a:rPr>
              <a:t>Το πλαίσιο του έργου</a:t>
            </a:r>
            <a:r>
              <a:rPr lang="el-GR" b="1" dirty="0" smtClean="0"/>
              <a:t>: </a:t>
            </a:r>
            <a:r>
              <a:rPr lang="el-GR" dirty="0" smtClean="0"/>
              <a:t>Οι βασικές παράμετροι που πρέπει να ληφθούν υπόψη είναι οι στόχοι του έργου, οι διαδικασίες που πρέπει να εφαρμοστούν, οι παραδοχές που έχουν γίνει και οι περιορισμοί</a:t>
            </a:r>
          </a:p>
          <a:p>
            <a:endParaRPr lang="el-GR" dirty="0" smtClean="0"/>
          </a:p>
          <a:p>
            <a:pPr lvl="1"/>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Πλάνο διαχείρισης κινδύνου</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7</a:t>
            </a:fld>
            <a:endParaRPr lang="en-US"/>
          </a:p>
        </p:txBody>
      </p:sp>
      <p:sp>
        <p:nvSpPr>
          <p:cNvPr id="6" name="Content Placeholder 5"/>
          <p:cNvSpPr>
            <a:spLocks noGrp="1"/>
          </p:cNvSpPr>
          <p:nvPr>
            <p:ph sz="quarter" idx="1"/>
          </p:nvPr>
        </p:nvSpPr>
        <p:spPr>
          <a:xfrm>
            <a:off x="1219200" y="1447800"/>
            <a:ext cx="10363200" cy="5410200"/>
          </a:xfrm>
        </p:spPr>
        <p:txBody>
          <a:bodyPr>
            <a:normAutofit fontScale="62500" lnSpcReduction="20000"/>
          </a:bodyPr>
          <a:lstStyle/>
          <a:p>
            <a:r>
              <a:rPr lang="el-GR" sz="3000" b="1" dirty="0" smtClean="0">
                <a:solidFill>
                  <a:srgbClr val="C00000"/>
                </a:solidFill>
              </a:rPr>
              <a:t>Πλάνο διαχείρισης κινδύνου</a:t>
            </a:r>
            <a:r>
              <a:rPr lang="el-GR" sz="3000" b="1" dirty="0" smtClean="0">
                <a:solidFill>
                  <a:srgbClr val="0070C0"/>
                </a:solidFill>
              </a:rPr>
              <a:t> </a:t>
            </a:r>
            <a:r>
              <a:rPr lang="el-GR" sz="3000" dirty="0" smtClean="0"/>
              <a:t>περιγράφει με λεπτομέρεια τον τρόπο με τον οποίο θα γίνει ο προσδιορισμός των κινδύνων, η ανάλυση των κινδύνων, το πλάνο απόκρισης στους κινδύνους καθώς και τον τρόπο παρακολούθησης αυτών. Συγκεκριμένα περιέχει:</a:t>
            </a:r>
          </a:p>
          <a:p>
            <a:r>
              <a:rPr lang="el-GR" sz="3000" b="1" dirty="0" smtClean="0">
                <a:solidFill>
                  <a:srgbClr val="0070C0"/>
                </a:solidFill>
              </a:rPr>
              <a:t>Μεθοδολογία.</a:t>
            </a:r>
            <a:r>
              <a:rPr lang="el-GR" sz="3000" dirty="0" smtClean="0">
                <a:solidFill>
                  <a:srgbClr val="0070C0"/>
                </a:solidFill>
              </a:rPr>
              <a:t> </a:t>
            </a:r>
            <a:r>
              <a:rPr lang="el-GR" sz="3000" dirty="0" smtClean="0"/>
              <a:t>Ορίζει τον τρόπο, τα εργαλεία και τις πηγές δεδομένων που θα χρησιμοποιηθούν για τη διαχείριση των κινδύνων στο έργο. </a:t>
            </a:r>
          </a:p>
          <a:p>
            <a:r>
              <a:rPr lang="el-GR" sz="3000" b="1" dirty="0" smtClean="0">
                <a:solidFill>
                  <a:srgbClr val="0070C0"/>
                </a:solidFill>
              </a:rPr>
              <a:t>Ρόλοι και υπευθυνότητες</a:t>
            </a:r>
            <a:r>
              <a:rPr lang="el-GR" sz="3000" dirty="0" smtClean="0"/>
              <a:t>. Καθορίζει τους διαφορετικούς ρόλους που είναι αναγκαίοι για τη διαχείριση του κινδύνου στο έργο καθώς και την υπευθυνότητα του κάθε ρόλου. </a:t>
            </a:r>
          </a:p>
          <a:p>
            <a:r>
              <a:rPr lang="el-GR" sz="3000" b="1" dirty="0" smtClean="0">
                <a:solidFill>
                  <a:srgbClr val="0070C0"/>
                </a:solidFill>
              </a:rPr>
              <a:t>Προϋπολογισμός</a:t>
            </a:r>
            <a:r>
              <a:rPr lang="el-GR" sz="3000" dirty="0" smtClean="0"/>
              <a:t>. Ο αναγκαίος προϋπολογισμός για την εκτέλεση των δραστηριοτήτων που απαιτούνται για τη διαχείριση του κινδύνου. </a:t>
            </a:r>
          </a:p>
          <a:p>
            <a:r>
              <a:rPr lang="el-GR" sz="3000" b="1" dirty="0" smtClean="0">
                <a:solidFill>
                  <a:srgbClr val="0070C0"/>
                </a:solidFill>
              </a:rPr>
              <a:t>Χρόνος εφαρμογής</a:t>
            </a:r>
            <a:r>
              <a:rPr lang="el-GR" sz="3000" dirty="0" smtClean="0"/>
              <a:t>. Καθορίζει σε ποια φάση του έργου και τις συγκεκριμένες χρονικές στιγμές κατά τις οποίες θα εκτελεσθούν οι διεργασίες της διαχείρισης κινδύνου. </a:t>
            </a:r>
          </a:p>
          <a:p>
            <a:r>
              <a:rPr lang="el-GR" sz="3000" b="1" dirty="0" smtClean="0">
                <a:solidFill>
                  <a:srgbClr val="0070C0"/>
                </a:solidFill>
              </a:rPr>
              <a:t>Βαθμολόγηση κινδύνων και ερμηνεία των αποτελεσμάτων</a:t>
            </a:r>
            <a:r>
              <a:rPr lang="el-GR" sz="3000" dirty="0" smtClean="0"/>
              <a:t>. Οι μέθοδοι ποιοτικής και ποσοτικής ανάλυσης που θα εφαρμοστούν καθώς και οι κλίμακες βαθμολόγησης. </a:t>
            </a:r>
          </a:p>
          <a:p>
            <a:r>
              <a:rPr lang="el-GR" sz="3000" b="1" dirty="0" smtClean="0">
                <a:solidFill>
                  <a:srgbClr val="0070C0"/>
                </a:solidFill>
              </a:rPr>
              <a:t>Όρια κινδύνων (</a:t>
            </a:r>
            <a:r>
              <a:rPr lang="el-GR" sz="3000" b="1" dirty="0" err="1" smtClean="0">
                <a:solidFill>
                  <a:srgbClr val="0070C0"/>
                </a:solidFill>
              </a:rPr>
              <a:t>thresholds</a:t>
            </a:r>
            <a:r>
              <a:rPr lang="el-GR" sz="3000" b="1" dirty="0" smtClean="0">
                <a:solidFill>
                  <a:srgbClr val="0070C0"/>
                </a:solidFill>
              </a:rPr>
              <a:t>). </a:t>
            </a:r>
            <a:r>
              <a:rPr lang="el-GR" sz="3000" dirty="0" smtClean="0"/>
              <a:t>Τα όρια τα οποία προσδιορίζουν ότι ο κίνδυνος έχει πραγματοποιηθεί. </a:t>
            </a:r>
          </a:p>
          <a:p>
            <a:r>
              <a:rPr lang="el-GR" sz="3000" b="1" dirty="0" smtClean="0">
                <a:solidFill>
                  <a:srgbClr val="0070C0"/>
                </a:solidFill>
              </a:rPr>
              <a:t>Παραγόμενες αναφορές για κινδύνους</a:t>
            </a:r>
            <a:r>
              <a:rPr lang="el-GR" sz="3000" b="1" dirty="0" smtClean="0"/>
              <a:t>. </a:t>
            </a:r>
            <a:r>
              <a:rPr lang="el-GR" sz="3000" dirty="0" smtClean="0"/>
              <a:t>Τα περιεχόμενα των αναφορών για τους κινδύνους, πότε θα παραχθούν, πώς θα κοινοποιηθούν στους συμμετέχοντες του έργου κ.λπ. </a:t>
            </a:r>
          </a:p>
          <a:p>
            <a:endParaRPr lang="el-GR" dirty="0" smtClean="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Διαδικασίες διαχείρισης κινδύνων έργων </a:t>
            </a:r>
            <a:r>
              <a:rPr lang="en-US" dirty="0" smtClean="0"/>
              <a:t> </a:t>
            </a:r>
            <a:r>
              <a:rPr lang="el-GR" dirty="0" smtClean="0"/>
              <a:t>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8</a:t>
            </a:fld>
            <a:endParaRPr lang="en-US"/>
          </a:p>
        </p:txBody>
      </p:sp>
      <p:pic>
        <p:nvPicPr>
          <p:cNvPr id="1026" name="Picture 2"/>
          <p:cNvPicPr>
            <a:picLocks noChangeAspect="1" noChangeArrowheads="1"/>
          </p:cNvPicPr>
          <p:nvPr/>
        </p:nvPicPr>
        <p:blipFill>
          <a:blip r:embed="rId3"/>
          <a:srcRect/>
          <a:stretch>
            <a:fillRect/>
          </a:stretch>
        </p:blipFill>
        <p:spPr bwMode="auto">
          <a:xfrm>
            <a:off x="2169934" y="1417638"/>
            <a:ext cx="7410675" cy="5249862"/>
          </a:xfrm>
          <a:prstGeom prst="rect">
            <a:avLst/>
          </a:prstGeom>
          <a:noFill/>
          <a:ln w="9525">
            <a:noFill/>
            <a:miter lim="800000"/>
            <a:headEnd/>
            <a:tailEnd/>
          </a:ln>
          <a:effectLst/>
        </p:spPr>
      </p:pic>
      <p:sp>
        <p:nvSpPr>
          <p:cNvPr id="6" name="TextBox 5"/>
          <p:cNvSpPr txBox="1"/>
          <p:nvPr/>
        </p:nvSpPr>
        <p:spPr>
          <a:xfrm>
            <a:off x="9580609" y="5745192"/>
            <a:ext cx="1978427" cy="369332"/>
          </a:xfrm>
          <a:prstGeom prst="rect">
            <a:avLst/>
          </a:prstGeom>
          <a:noFill/>
        </p:spPr>
        <p:txBody>
          <a:bodyPr wrap="none" rtlCol="0">
            <a:spAutoFit/>
          </a:bodyPr>
          <a:lstStyle/>
          <a:p>
            <a:r>
              <a:rPr lang="el-GR" dirty="0" smtClean="0"/>
              <a:t>(</a:t>
            </a:r>
            <a:r>
              <a:rPr lang="en-US" dirty="0" smtClean="0"/>
              <a:t>PMI Institute</a:t>
            </a:r>
            <a:r>
              <a:rPr lang="el-GR" dirty="0" smtClean="0"/>
              <a:t>, </a:t>
            </a:r>
            <a:r>
              <a:rPr lang="en-US" dirty="0" smtClean="0"/>
              <a:t>2013</a:t>
            </a:r>
            <a:r>
              <a:rPr lang="el-GR" dirty="0" smtClean="0"/>
              <a:t>)</a:t>
            </a:r>
            <a:endParaRPr lang="en-US" dirty="0"/>
          </a:p>
        </p:txBody>
      </p:sp>
      <p:sp>
        <p:nvSpPr>
          <p:cNvPr id="7" name="Rounded Rectangle 6"/>
          <p:cNvSpPr/>
          <p:nvPr/>
        </p:nvSpPr>
        <p:spPr>
          <a:xfrm>
            <a:off x="4465265" y="2230892"/>
            <a:ext cx="3251152" cy="936171"/>
          </a:xfrm>
          <a:prstGeom prst="round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Γενικές κατηγορίες κινδύνων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9</a:t>
            </a:fld>
            <a:endParaRPr lang="en-US"/>
          </a:p>
        </p:txBody>
      </p:sp>
      <p:sp>
        <p:nvSpPr>
          <p:cNvPr id="4" name="Content Placeholder 3"/>
          <p:cNvSpPr>
            <a:spLocks noGrp="1"/>
          </p:cNvSpPr>
          <p:nvPr>
            <p:ph sz="quarter" idx="1"/>
          </p:nvPr>
        </p:nvSpPr>
        <p:spPr/>
        <p:txBody>
          <a:bodyPr>
            <a:normAutofit lnSpcReduction="10000"/>
          </a:bodyPr>
          <a:lstStyle/>
          <a:p>
            <a:r>
              <a:rPr lang="el-GR" dirty="0" smtClean="0"/>
              <a:t>Σε όλα τα έργα και ειδικότερα στα έργα πληροφορικής παρουσιάζονται με επαναλαμβανόμενο τρόπο συγκεκριμένες κατηγορίες κινδύνων, η μελέτη των οποίων μας βοηθά στον καλύτερο εντοπισμό των κινδύνων σε ένα έργο. </a:t>
            </a:r>
            <a:endParaRPr lang="en-US" dirty="0" smtClean="0"/>
          </a:p>
          <a:p>
            <a:r>
              <a:rPr lang="el-GR" dirty="0" smtClean="0"/>
              <a:t>Οι γενικές κατηγορίες κινδύνων είναι:</a:t>
            </a:r>
          </a:p>
          <a:p>
            <a:pPr lvl="1"/>
            <a:r>
              <a:rPr lang="el-GR" dirty="0" smtClean="0">
                <a:solidFill>
                  <a:srgbClr val="C00000"/>
                </a:solidFill>
              </a:rPr>
              <a:t>Κίνδυνοι σε περίπτωση έλλειψης χρόνου</a:t>
            </a:r>
          </a:p>
          <a:p>
            <a:pPr lvl="1"/>
            <a:r>
              <a:rPr lang="el-GR" dirty="0" smtClean="0">
                <a:solidFill>
                  <a:srgbClr val="C00000"/>
                </a:solidFill>
              </a:rPr>
              <a:t>Οργανωτικοί κίνδυνοι και κίνδυνοι που έχουν σχέση με το προσωπικό</a:t>
            </a:r>
          </a:p>
          <a:p>
            <a:pPr lvl="1"/>
            <a:r>
              <a:rPr lang="el-GR" dirty="0" smtClean="0">
                <a:solidFill>
                  <a:srgbClr val="C00000"/>
                </a:solidFill>
              </a:rPr>
              <a:t>Κίνδυνοι λόγω αλλαγών</a:t>
            </a:r>
          </a:p>
          <a:p>
            <a:pPr lvl="1"/>
            <a:r>
              <a:rPr lang="el-GR" dirty="0" smtClean="0">
                <a:solidFill>
                  <a:srgbClr val="C00000"/>
                </a:solidFill>
                <a:latin typeface="Cambria" pitchFamily="18" charset="0"/>
                <a:ea typeface="Cambria" pitchFamily="18" charset="0"/>
              </a:rPr>
              <a:t>Κίνδυνοι πολυπλοκότητας (</a:t>
            </a:r>
            <a:r>
              <a:rPr lang="en-US" dirty="0" smtClean="0">
                <a:solidFill>
                  <a:srgbClr val="C00000"/>
                </a:solidFill>
                <a:latin typeface="Cambria" pitchFamily="18" charset="0"/>
                <a:ea typeface="Cambria" pitchFamily="18" charset="0"/>
              </a:rPr>
              <a:t>complexity)</a:t>
            </a:r>
            <a:endParaRPr lang="el-GR" dirty="0" smtClean="0">
              <a:solidFill>
                <a:srgbClr val="C00000"/>
              </a:solidFill>
              <a:latin typeface="Cambria" pitchFamily="18" charset="0"/>
              <a:ea typeface="Cambria" pitchFamily="18" charset="0"/>
            </a:endParaRPr>
          </a:p>
          <a:p>
            <a:pPr lvl="1"/>
            <a:r>
              <a:rPr lang="el-GR" dirty="0" smtClean="0">
                <a:solidFill>
                  <a:srgbClr val="C00000"/>
                </a:solidFill>
                <a:latin typeface="Cambria" pitchFamily="18" charset="0"/>
                <a:ea typeface="Cambria" pitchFamily="18" charset="0"/>
              </a:rPr>
              <a:t>Κίνδυνοι λόγω Περιορισμών (</a:t>
            </a:r>
            <a:r>
              <a:rPr lang="en-US" dirty="0" smtClean="0">
                <a:solidFill>
                  <a:srgbClr val="C00000"/>
                </a:solidFill>
                <a:latin typeface="Cambria" pitchFamily="18" charset="0"/>
                <a:ea typeface="Cambria" pitchFamily="18" charset="0"/>
              </a:rPr>
              <a:t>Constraints)</a:t>
            </a:r>
            <a:endParaRPr lang="el-GR" dirty="0" smtClean="0">
              <a:solidFill>
                <a:srgbClr val="C00000"/>
              </a:solidFill>
              <a:latin typeface="Cambria" pitchFamily="18" charset="0"/>
              <a:ea typeface="Cambria" pitchFamily="18" charset="0"/>
            </a:endParaRPr>
          </a:p>
          <a:p>
            <a:pPr lvl="1"/>
            <a:r>
              <a:rPr lang="el-GR" dirty="0" smtClean="0">
                <a:solidFill>
                  <a:srgbClr val="C00000"/>
                </a:solidFill>
                <a:latin typeface="Cambria" pitchFamily="18" charset="0"/>
                <a:ea typeface="Cambria" pitchFamily="18" charset="0"/>
              </a:rPr>
              <a:t>Μελλοντικοί (</a:t>
            </a:r>
            <a:r>
              <a:rPr lang="en-US" dirty="0" smtClean="0">
                <a:solidFill>
                  <a:srgbClr val="C00000"/>
                </a:solidFill>
                <a:latin typeface="Cambria" pitchFamily="18" charset="0"/>
                <a:ea typeface="Cambria" pitchFamily="18" charset="0"/>
              </a:rPr>
              <a:t>time-ahead) </a:t>
            </a:r>
            <a:r>
              <a:rPr lang="el-GR" dirty="0" smtClean="0">
                <a:solidFill>
                  <a:srgbClr val="C00000"/>
                </a:solidFill>
                <a:latin typeface="Cambria" pitchFamily="18" charset="0"/>
                <a:ea typeface="Cambria" pitchFamily="18" charset="0"/>
              </a:rPr>
              <a:t>κίνδυνοι</a:t>
            </a:r>
            <a:endParaRPr lang="en-US" dirty="0">
              <a:solidFill>
                <a:srgbClr val="C00000"/>
              </a:solidFill>
              <a:latin typeface="Cambria" pitchFamily="18" charset="0"/>
              <a:ea typeface="Cambr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3221</TotalTime>
  <Words>5138</Words>
  <Application>Microsoft Macintosh PowerPoint</Application>
  <PresentationFormat>Custom</PresentationFormat>
  <Paragraphs>424</Paragraphs>
  <Slides>52</Slides>
  <Notes>22</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Equity</vt:lpstr>
      <vt:lpstr>LOG601 - ΣΥΣΤΗΜΑΤΑ ΔΙΑΧΕΙΡΙΣΗΣ ΕΠΙΧΕΙΡΗΣΙΑΚΩΝ ΠΟΡΩΝ</vt:lpstr>
      <vt:lpstr> Ενότητα 10 :  Διαχείριση κινδύνων σε έργα ERP</vt:lpstr>
      <vt:lpstr>Ορισμός </vt:lpstr>
      <vt:lpstr>Διαδικασίες διαχείρισης κινδύνων έργων   </vt:lpstr>
      <vt:lpstr>Ποσοστό διαδικασιών διαχείρισης κινδύνου σε σχέση με τη φάση του έργου</vt:lpstr>
      <vt:lpstr>Σχεδιασμός διαχείρισης κινδύνου</vt:lpstr>
      <vt:lpstr>Πλάνο διαχείρισης κινδύνου</vt:lpstr>
      <vt:lpstr>Διαδικασίες διαχείρισης κινδύνων έργων   </vt:lpstr>
      <vt:lpstr>Γενικές κατηγορίες κινδύνων</vt:lpstr>
      <vt:lpstr>Γενικές κατηγορίες κινδύνων</vt:lpstr>
      <vt:lpstr>Γενικές κατηγορίες κινδύνων</vt:lpstr>
      <vt:lpstr>Γενικές κατηγορίες κινδύνων</vt:lpstr>
      <vt:lpstr>Γενικές κατηγορίες κινδύνων</vt:lpstr>
      <vt:lpstr>Γενικές κατηγορίες κινδύνων</vt:lpstr>
      <vt:lpstr>Γενικές κατηγορίες κινδύνων</vt:lpstr>
      <vt:lpstr>Γενικές κατηγορίες κινδύνων</vt:lpstr>
      <vt:lpstr>Πηγές αποτυχίας έργου ERP (1)</vt:lpstr>
      <vt:lpstr>Πηγές αποτυχίας έργου ERP (2)</vt:lpstr>
      <vt:lpstr>Πηγές αποτυχίας έργου ERP (3)</vt:lpstr>
      <vt:lpstr>Πηγές αποτυχίας έργου ERP (4)</vt:lpstr>
      <vt:lpstr>Πηγές αποτυχίας έργου ERP (5)</vt:lpstr>
      <vt:lpstr>Διαδικασίες διαχείρισης κινδύνων έργων   </vt:lpstr>
      <vt:lpstr>Ποιοτική ανάλυση κινδύνων Προσδιορισμός μεγέθους κινδύνων </vt:lpstr>
      <vt:lpstr>Ποιοτική ανάλυση κινδύνων  Αξιολόγηση συνεπειών πραγμάτωσης κινδύνων</vt:lpstr>
      <vt:lpstr>Ποιοτική ανάλυση κινδύνων  Υπολογισμός επικινδυνότητας</vt:lpstr>
      <vt:lpstr>Διαδικασίες διαχείρισης κινδύνων έργων   </vt:lpstr>
      <vt:lpstr>Ποσοτική ανάλυση κινδύνου </vt:lpstr>
      <vt:lpstr>Διαδικασίες διαχείρισης κινδύνων έργων   </vt:lpstr>
      <vt:lpstr>Απόκριση στους κινδύνους </vt:lpstr>
      <vt:lpstr>Αποφυγή του κινδύνου </vt:lpstr>
      <vt:lpstr>Μεταφορά του κινδύνου (1)</vt:lpstr>
      <vt:lpstr>Μεταφορά του κινδύνου (2)</vt:lpstr>
      <vt:lpstr>Slide 33</vt:lpstr>
      <vt:lpstr>Μεταφορά του κινδύνου (4)</vt:lpstr>
      <vt:lpstr>Αντιμετώπιση του κινδύνου </vt:lpstr>
      <vt:lpstr>Αποδοχή του κινδύνου</vt:lpstr>
      <vt:lpstr>Επιλογή στρατηγικής απόκρισης στον κίνδυνο</vt:lpstr>
      <vt:lpstr>Κριτήρια για αποδοτική απόκριση στον κίνδυνο</vt:lpstr>
      <vt:lpstr>Παράδειγμα στρατηγικών απόκρισης κινδύνου</vt:lpstr>
      <vt:lpstr>Σχέδιο Απόκρισης στον Κίνδυνο </vt:lpstr>
      <vt:lpstr>Αντιμετώπιση κινδύνων σε έργο ERP</vt:lpstr>
      <vt:lpstr>Αντιμετώπιση κινδύνων χρόνου (1) </vt:lpstr>
      <vt:lpstr>Αντιμετώπιση κινδύνων χρόνου (2)</vt:lpstr>
      <vt:lpstr>Αντιμετώπιση οργανωτικών κινδύνων και κινδύνων συσχετιζόμενων με το προσωπικό (1)</vt:lpstr>
      <vt:lpstr>Αντιμετώπιση οργανωτικών κινδύνων και κινδύνων συσχετιζόμενων με το προσωπικό (2)</vt:lpstr>
      <vt:lpstr>Αντιμετώπιση κινδύνων αλλαγής</vt:lpstr>
      <vt:lpstr>Αντιμετώπιση κινδύνων περιορισμών</vt:lpstr>
      <vt:lpstr>Αντιμετώπιση μελλοντικών κινδύνων</vt:lpstr>
      <vt:lpstr>Διαδικασίες διαχείρισης κινδύνων έργων   </vt:lpstr>
      <vt:lpstr>Παρακολούθηση και έλεγχος κινδύνων</vt:lpstr>
      <vt:lpstr>Βιβλιογραφία</vt:lpstr>
      <vt:lpstr>Slide 52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ERP 02</dc:title>
  <dc:creator>Microsoft Office User</dc:creator>
  <cp:lastModifiedBy>User</cp:lastModifiedBy>
  <cp:revision>248</cp:revision>
  <dcterms:created xsi:type="dcterms:W3CDTF">2020-03-03T10:19:12Z</dcterms:created>
  <dcterms:modified xsi:type="dcterms:W3CDTF">2021-05-18T09:12:37Z</dcterms:modified>
</cp:coreProperties>
</file>