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5FD45DD-5DAB-4454-B2F5-3917446B086C}" type="datetimeFigureOut">
              <a:rPr lang="el-GR" smtClean="0"/>
              <a:pPr/>
              <a:t>14/4/2020</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C31B0B36-EF71-42F5-8D3F-2C550D6F025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D45DD-5DAB-4454-B2F5-3917446B086C}" type="datetimeFigureOut">
              <a:rPr lang="el-GR" smtClean="0"/>
              <a:pPr/>
              <a:t>14/4/2020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1B0B36-EF71-42F5-8D3F-2C550D6F025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D45DD-5DAB-4454-B2F5-3917446B086C}" type="datetimeFigureOut">
              <a:rPr lang="el-GR" smtClean="0"/>
              <a:pPr/>
              <a:t>14/4/2020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1B0B36-EF71-42F5-8D3F-2C550D6F025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D45DD-5DAB-4454-B2F5-3917446B086C}" type="datetimeFigureOut">
              <a:rPr lang="el-GR" smtClean="0"/>
              <a:pPr/>
              <a:t>14/4/2020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1B0B36-EF71-42F5-8D3F-2C550D6F025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FD45DD-5DAB-4454-B2F5-3917446B086C}" type="datetimeFigureOut">
              <a:rPr lang="el-GR" smtClean="0"/>
              <a:pPr/>
              <a:t>14/4/2020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31B0B36-EF71-42F5-8D3F-2C550D6F025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FD45DD-5DAB-4454-B2F5-3917446B086C}" type="datetimeFigureOut">
              <a:rPr lang="el-GR" smtClean="0"/>
              <a:pPr/>
              <a:t>14/4/2020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31B0B36-EF71-42F5-8D3F-2C550D6F025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FD45DD-5DAB-4454-B2F5-3917446B086C}" type="datetimeFigureOut">
              <a:rPr lang="el-GR" smtClean="0"/>
              <a:pPr/>
              <a:t>14/4/2020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31B0B36-EF71-42F5-8D3F-2C550D6F025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FD45DD-5DAB-4454-B2F5-3917446B086C}" type="datetimeFigureOut">
              <a:rPr lang="el-GR" smtClean="0"/>
              <a:pPr/>
              <a:t>14/4/2020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31B0B36-EF71-42F5-8D3F-2C550D6F025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D45DD-5DAB-4454-B2F5-3917446B086C}" type="datetimeFigureOut">
              <a:rPr lang="el-GR" smtClean="0"/>
              <a:pPr/>
              <a:t>14/4/2020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31B0B36-EF71-42F5-8D3F-2C550D6F025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FD45DD-5DAB-4454-B2F5-3917446B086C}" type="datetimeFigureOut">
              <a:rPr lang="el-GR" smtClean="0"/>
              <a:pPr/>
              <a:t>14/4/2020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31B0B36-EF71-42F5-8D3F-2C550D6F025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FD45DD-5DAB-4454-B2F5-3917446B086C}" type="datetimeFigureOut">
              <a:rPr lang="el-GR" smtClean="0"/>
              <a:pPr/>
              <a:t>14/4/2020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C31B0B36-EF71-42F5-8D3F-2C550D6F0254}"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5FD45DD-5DAB-4454-B2F5-3917446B086C}" type="datetimeFigureOut">
              <a:rPr lang="el-GR" smtClean="0"/>
              <a:pPr/>
              <a:t>14/4/2020</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1B0B36-EF71-42F5-8D3F-2C550D6F0254}"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7858180" cy="6832640"/>
          </a:xfrm>
          <a:prstGeom prst="rect">
            <a:avLst/>
          </a:prstGeom>
        </p:spPr>
        <p:txBody>
          <a:bodyPr wrap="square">
            <a:spAutoFit/>
          </a:bodyPr>
          <a:lstStyle/>
          <a:p>
            <a:pPr marL="342900" indent="-342900"/>
            <a:r>
              <a:rPr lang="el-GR" sz="2400" b="1" u="sng" dirty="0" smtClean="0">
                <a:solidFill>
                  <a:srgbClr val="0070C0"/>
                </a:solidFill>
              </a:rPr>
              <a:t>Πρώτη εντύπωση </a:t>
            </a:r>
            <a:endParaRPr lang="en-US" sz="2400" b="1" u="sng" dirty="0" smtClean="0">
              <a:solidFill>
                <a:srgbClr val="0070C0"/>
              </a:solidFill>
            </a:endParaRPr>
          </a:p>
          <a:p>
            <a:pPr marL="342900" indent="-342900"/>
            <a:endParaRPr lang="en-US" b="1" dirty="0">
              <a:solidFill>
                <a:srgbClr val="0070C0"/>
              </a:solidFill>
            </a:endParaRPr>
          </a:p>
          <a:p>
            <a:r>
              <a:rPr lang="el-GR" dirty="0" smtClean="0">
                <a:solidFill>
                  <a:srgbClr val="0070C0"/>
                </a:solidFill>
              </a:rPr>
              <a:t>Είναι φανερό, ότι η πρώτη εντύπωση μετράει.</a:t>
            </a:r>
            <a:endParaRPr lang="en-US" dirty="0">
              <a:solidFill>
                <a:srgbClr val="0070C0"/>
              </a:solidFill>
            </a:endParaRPr>
          </a:p>
          <a:p>
            <a:endParaRPr lang="en-US" dirty="0">
              <a:solidFill>
                <a:srgbClr val="0070C0"/>
              </a:solidFill>
            </a:endParaRPr>
          </a:p>
          <a:p>
            <a:r>
              <a:rPr lang="el-GR" dirty="0" smtClean="0">
                <a:solidFill>
                  <a:srgbClr val="0070C0"/>
                </a:solidFill>
              </a:rPr>
              <a:t>Να είστε ήρεμοι και χαλαροί.</a:t>
            </a:r>
          </a:p>
          <a:p>
            <a:endParaRPr lang="el-GR" dirty="0" smtClean="0">
              <a:solidFill>
                <a:srgbClr val="0070C0"/>
              </a:solidFill>
            </a:endParaRPr>
          </a:p>
          <a:p>
            <a:r>
              <a:rPr lang="el-GR" dirty="0" smtClean="0">
                <a:solidFill>
                  <a:srgbClr val="0070C0"/>
                </a:solidFill>
              </a:rPr>
              <a:t>Να είστε σίγουροι για τον εαυτό σας.</a:t>
            </a:r>
          </a:p>
          <a:p>
            <a:r>
              <a:rPr lang="el-GR" dirty="0" smtClean="0">
                <a:solidFill>
                  <a:srgbClr val="0070C0"/>
                </a:solidFill>
              </a:rPr>
              <a:t>Είστε οι ειδικοί,  γνωρίζετε καλά το θέμα σας</a:t>
            </a:r>
          </a:p>
          <a:p>
            <a:endParaRPr lang="el-GR" dirty="0" smtClean="0">
              <a:solidFill>
                <a:srgbClr val="0070C0"/>
              </a:solidFill>
            </a:endParaRPr>
          </a:p>
          <a:p>
            <a:r>
              <a:rPr lang="el-GR" dirty="0" smtClean="0">
                <a:solidFill>
                  <a:srgbClr val="0070C0"/>
                </a:solidFill>
              </a:rPr>
              <a:t>Μην παίζετε νευρικά με κάποιο στυλό ή με κάποιο άλλο αντικείμενο.</a:t>
            </a:r>
          </a:p>
          <a:p>
            <a:endParaRPr lang="el-GR" dirty="0" smtClean="0">
              <a:solidFill>
                <a:srgbClr val="0070C0"/>
              </a:solidFill>
            </a:endParaRPr>
          </a:p>
          <a:p>
            <a:r>
              <a:rPr lang="el-GR" dirty="0" smtClean="0">
                <a:solidFill>
                  <a:srgbClr val="0070C0"/>
                </a:solidFill>
              </a:rPr>
              <a:t>Ντυθείτε απλά, αλλά «σοβαρά &amp; επαγγελματικά»</a:t>
            </a:r>
          </a:p>
          <a:p>
            <a:endParaRPr lang="el-GR" dirty="0" smtClean="0">
              <a:solidFill>
                <a:srgbClr val="0070C0"/>
              </a:solidFill>
            </a:endParaRPr>
          </a:p>
          <a:p>
            <a:r>
              <a:rPr lang="el-GR" dirty="0" smtClean="0">
                <a:solidFill>
                  <a:srgbClr val="0070C0"/>
                </a:solidFill>
              </a:rPr>
              <a:t>Οταν κρίνετε ότι χρειάζετε μη διστάζετε να χαμογελάτε</a:t>
            </a:r>
          </a:p>
          <a:p>
            <a:endParaRPr lang="el-GR" dirty="0" smtClean="0">
              <a:solidFill>
                <a:srgbClr val="0070C0"/>
              </a:solidFill>
            </a:endParaRPr>
          </a:p>
          <a:p>
            <a:r>
              <a:rPr lang="el-GR" dirty="0" smtClean="0">
                <a:solidFill>
                  <a:srgbClr val="0070C0"/>
                </a:solidFill>
              </a:rPr>
              <a:t>Το « </a:t>
            </a:r>
            <a:r>
              <a:rPr lang="en-US" dirty="0" smtClean="0">
                <a:solidFill>
                  <a:srgbClr val="0070C0"/>
                </a:solidFill>
              </a:rPr>
              <a:t>eye contact” </a:t>
            </a:r>
            <a:r>
              <a:rPr lang="el-GR" dirty="0" smtClean="0">
                <a:solidFill>
                  <a:srgbClr val="0070C0"/>
                </a:solidFill>
              </a:rPr>
              <a:t>είναι σημαντικό. </a:t>
            </a:r>
          </a:p>
          <a:p>
            <a:endParaRPr lang="el-GR" dirty="0" smtClean="0">
              <a:solidFill>
                <a:srgbClr val="0070C0"/>
              </a:solidFill>
            </a:endParaRPr>
          </a:p>
          <a:p>
            <a:r>
              <a:rPr lang="el-GR" dirty="0" smtClean="0">
                <a:solidFill>
                  <a:srgbClr val="0070C0"/>
                </a:solidFill>
              </a:rPr>
              <a:t>Θυμηθείτε όλα όσα έχετε μάθει για την </a:t>
            </a:r>
          </a:p>
          <a:p>
            <a:r>
              <a:rPr lang="el-GR" dirty="0" smtClean="0">
                <a:solidFill>
                  <a:srgbClr val="0070C0"/>
                </a:solidFill>
              </a:rPr>
              <a:t>«Γλώσσα σώματος» (</a:t>
            </a:r>
            <a:r>
              <a:rPr lang="en-US" dirty="0" smtClean="0">
                <a:solidFill>
                  <a:srgbClr val="0070C0"/>
                </a:solidFill>
              </a:rPr>
              <a:t>non verbal communication)</a:t>
            </a:r>
            <a:endParaRPr lang="el-GR" dirty="0" smtClean="0">
              <a:solidFill>
                <a:srgbClr val="0070C0"/>
              </a:solidFill>
            </a:endParaRPr>
          </a:p>
          <a:p>
            <a:endParaRPr lang="el-GR" dirty="0" smtClean="0">
              <a:solidFill>
                <a:srgbClr val="0070C0"/>
              </a:solidFill>
            </a:endParaRPr>
          </a:p>
          <a:p>
            <a:r>
              <a:rPr lang="el-GR" b="1" i="1" dirty="0" smtClean="0">
                <a:solidFill>
                  <a:srgbClr val="FF0000"/>
                </a:solidFill>
              </a:rPr>
              <a:t>Μην κάνετε καμμιά δήλωση ή σχόλιο ακόμη </a:t>
            </a:r>
          </a:p>
          <a:p>
            <a:r>
              <a:rPr lang="el-GR" b="1" i="1" dirty="0" smtClean="0">
                <a:solidFill>
                  <a:srgbClr val="FF0000"/>
                </a:solidFill>
              </a:rPr>
              <a:t>Κι αν σας πουν οτι δεν γίνεται ηχογραφηση</a:t>
            </a:r>
          </a:p>
          <a:p>
            <a:endParaRPr lang="el-GR" dirty="0" smtClean="0"/>
          </a:p>
          <a:p>
            <a:endParaRPr lang="en-US" dirty="0"/>
          </a:p>
        </p:txBody>
      </p:sp>
      <p:pic>
        <p:nvPicPr>
          <p:cNvPr id="1026" name="Picture 2" descr="C:\Users\user\AppData\Local\Microsoft\Windows\INetCache\IE\CIGS23UB\13924961170_90428f9dd4_b[1].jpg"/>
          <p:cNvPicPr>
            <a:picLocks noChangeAspect="1" noChangeArrowheads="1"/>
          </p:cNvPicPr>
          <p:nvPr/>
        </p:nvPicPr>
        <p:blipFill>
          <a:blip r:embed="rId2" cstate="print"/>
          <a:srcRect/>
          <a:stretch>
            <a:fillRect/>
          </a:stretch>
        </p:blipFill>
        <p:spPr bwMode="auto">
          <a:xfrm>
            <a:off x="5715008" y="214290"/>
            <a:ext cx="3071834" cy="2571744"/>
          </a:xfrm>
          <a:prstGeom prst="rect">
            <a:avLst/>
          </a:prstGeom>
          <a:noFill/>
        </p:spPr>
      </p:pic>
      <p:pic>
        <p:nvPicPr>
          <p:cNvPr id="5" name="Picture 9" descr="C:\Users\user\AppData\Local\Microsoft\Windows\INetCache\IE\CIGS23UB\girl-308980_960_720[1].png"/>
          <p:cNvPicPr>
            <a:picLocks noChangeAspect="1" noChangeArrowheads="1"/>
          </p:cNvPicPr>
          <p:nvPr/>
        </p:nvPicPr>
        <p:blipFill>
          <a:blip r:embed="rId3" cstate="print"/>
          <a:srcRect/>
          <a:stretch>
            <a:fillRect/>
          </a:stretch>
        </p:blipFill>
        <p:spPr bwMode="auto">
          <a:xfrm>
            <a:off x="7215174" y="5000636"/>
            <a:ext cx="1928826" cy="1713002"/>
          </a:xfrm>
          <a:prstGeom prst="rect">
            <a:avLst/>
          </a:prstGeom>
          <a:noFill/>
        </p:spPr>
      </p:pic>
      <p:cxnSp>
        <p:nvCxnSpPr>
          <p:cNvPr id="7" name="Straight Connector 6"/>
          <p:cNvCxnSpPr/>
          <p:nvPr/>
        </p:nvCxnSpPr>
        <p:spPr>
          <a:xfrm>
            <a:off x="7072330" y="5286388"/>
            <a:ext cx="2071670" cy="1285884"/>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7143768" y="5143512"/>
            <a:ext cx="1857388" cy="15716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7" descr="C:\Users\user\AppData\Local\Microsoft\Windows\INetCache\IE\Q87GPP4O\4656484[1].jpg"/>
          <p:cNvPicPr>
            <a:picLocks noChangeAspect="1" noChangeArrowheads="1"/>
          </p:cNvPicPr>
          <p:nvPr/>
        </p:nvPicPr>
        <p:blipFill>
          <a:blip r:embed="rId4"/>
          <a:srcRect/>
          <a:stretch>
            <a:fillRect/>
          </a:stretch>
        </p:blipFill>
        <p:spPr bwMode="auto">
          <a:xfrm>
            <a:off x="5143504" y="4572008"/>
            <a:ext cx="1428760" cy="1928826"/>
          </a:xfrm>
          <a:prstGeom prst="rect">
            <a:avLst/>
          </a:prstGeom>
          <a:noFill/>
        </p:spPr>
      </p:pic>
      <p:cxnSp>
        <p:nvCxnSpPr>
          <p:cNvPr id="14" name="Straight Connector 13"/>
          <p:cNvCxnSpPr/>
          <p:nvPr/>
        </p:nvCxnSpPr>
        <p:spPr>
          <a:xfrm>
            <a:off x="5072066" y="4714884"/>
            <a:ext cx="1785950" cy="16430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5072066" y="4714884"/>
            <a:ext cx="1643074" cy="15716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3142" y="357166"/>
            <a:ext cx="7595072" cy="5262979"/>
          </a:xfrm>
          <a:prstGeom prst="rect">
            <a:avLst/>
          </a:prstGeom>
        </p:spPr>
        <p:txBody>
          <a:bodyPr wrap="square">
            <a:spAutoFit/>
          </a:bodyPr>
          <a:lstStyle/>
          <a:p>
            <a:pPr algn="ctr"/>
            <a:r>
              <a:rPr lang="el-GR" sz="2400" b="1" dirty="0" smtClean="0">
                <a:solidFill>
                  <a:srgbClr val="FF0000"/>
                </a:solidFill>
              </a:rPr>
              <a:t>Μην  πέσετε στην παγίδα του </a:t>
            </a:r>
          </a:p>
          <a:p>
            <a:pPr algn="ctr"/>
            <a:r>
              <a:rPr lang="el-GR" sz="2400" b="1" dirty="0" smtClean="0">
                <a:solidFill>
                  <a:srgbClr val="FF0000"/>
                </a:solidFill>
              </a:rPr>
              <a:t>«νεκρου /σιωπηλού χρόνου»</a:t>
            </a:r>
          </a:p>
          <a:p>
            <a:endParaRPr lang="el-GR" dirty="0" smtClean="0">
              <a:solidFill>
                <a:srgbClr val="0070C0"/>
              </a:solidFill>
            </a:endParaRPr>
          </a:p>
          <a:p>
            <a:endParaRPr lang="el-GR" dirty="0" smtClean="0">
              <a:solidFill>
                <a:srgbClr val="0070C0"/>
              </a:solidFill>
            </a:endParaRPr>
          </a:p>
          <a:p>
            <a:r>
              <a:rPr lang="el-GR" b="1" dirty="0" smtClean="0">
                <a:solidFill>
                  <a:srgbClr val="0070C0"/>
                </a:solidFill>
              </a:rPr>
              <a:t>Σταματήστε να μιλάτε όταν απαντήσετε στην ερώτηση. </a:t>
            </a:r>
          </a:p>
          <a:p>
            <a:endParaRPr lang="el-GR" b="1" dirty="0" smtClean="0">
              <a:solidFill>
                <a:srgbClr val="0070C0"/>
              </a:solidFill>
            </a:endParaRPr>
          </a:p>
          <a:p>
            <a:pPr>
              <a:buFont typeface="Wingdings" pitchFamily="2" charset="2"/>
              <a:buChar char="Ø"/>
            </a:pPr>
            <a:r>
              <a:rPr lang="el-GR" dirty="0" smtClean="0">
                <a:solidFill>
                  <a:srgbClr val="0070C0"/>
                </a:solidFill>
              </a:rPr>
              <a:t>Ενα συνηθισμένο  λάθος που κάνουν, άτομα  χωρις εμπειρία  σε συνεντεύξεις,  και ειδικά με τα μέσα ενημέρωσης, είναι να συνεχίζουν να μιλάνε για να μην υπαρξει «κενός χρόνος»</a:t>
            </a:r>
          </a:p>
          <a:p>
            <a:endParaRPr lang="el-GR" dirty="0" smtClean="0">
              <a:solidFill>
                <a:srgbClr val="0070C0"/>
              </a:solidFill>
            </a:endParaRPr>
          </a:p>
          <a:p>
            <a:pPr>
              <a:buFont typeface="Wingdings" pitchFamily="2" charset="2"/>
              <a:buChar char="Ø"/>
            </a:pPr>
            <a:r>
              <a:rPr lang="el-GR" dirty="0" smtClean="0">
                <a:solidFill>
                  <a:srgbClr val="0070C0"/>
                </a:solidFill>
              </a:rPr>
              <a:t> Όλοι μας τείνουμε να νιώθουμε άβολα με σιωπηλές παύσεις και υπάρχει ένας πειρασμός να συνεχίσουμε να μιλάμε μέχρι την επόμενη ερώτηση. </a:t>
            </a:r>
          </a:p>
          <a:p>
            <a:endParaRPr lang="el-GR" dirty="0" smtClean="0">
              <a:solidFill>
                <a:srgbClr val="0070C0"/>
              </a:solidFill>
            </a:endParaRPr>
          </a:p>
          <a:p>
            <a:pPr>
              <a:buFont typeface="Wingdings" pitchFamily="2" charset="2"/>
              <a:buChar char="Ø"/>
            </a:pPr>
            <a:r>
              <a:rPr lang="el-GR" dirty="0" smtClean="0">
                <a:solidFill>
                  <a:srgbClr val="0070C0"/>
                </a:solidFill>
              </a:rPr>
              <a:t>Εάν ο δημοσιογράφος προσπαθεί να σκάψει για λεπτομέρειες,  </a:t>
            </a:r>
          </a:p>
          <a:p>
            <a:r>
              <a:rPr lang="el-GR" dirty="0" smtClean="0">
                <a:solidFill>
                  <a:srgbClr val="0070C0"/>
                </a:solidFill>
              </a:rPr>
              <a:t>που νομίζει, ότι είστε απρόθυμοι να συζητήσετε, μπορεί να αφήσει  συνειδητά,  κάποιο «κενο χρόνο» </a:t>
            </a:r>
          </a:p>
          <a:p>
            <a:r>
              <a:rPr lang="el-GR" dirty="0" smtClean="0">
                <a:solidFill>
                  <a:srgbClr val="0070C0"/>
                </a:solidFill>
              </a:rPr>
              <a:t>με την ελπίδα ότι μπορεί ακούσια να  μιλήσετε υπερβολικά. (</a:t>
            </a:r>
          </a:p>
          <a:p>
            <a:r>
              <a:rPr lang="el-GR" dirty="0" smtClean="0">
                <a:solidFill>
                  <a:srgbClr val="0070C0"/>
                </a:solidFill>
              </a:rPr>
              <a:t>ακόμα και για θέματα για τα οποία δεν είστε προετοιμασμένοι)</a:t>
            </a:r>
            <a:endParaRPr lang="el-GR" dirty="0">
              <a:solidFill>
                <a:srgbClr val="0070C0"/>
              </a:solidFill>
            </a:endParaRPr>
          </a:p>
        </p:txBody>
      </p:sp>
      <p:pic>
        <p:nvPicPr>
          <p:cNvPr id="11266" name="Picture 2" descr="C:\Users\user\AppData\Local\Microsoft\Windows\INetCache\IE\CIGS23UB\Kent_Brockman[1].jpg"/>
          <p:cNvPicPr>
            <a:picLocks noChangeAspect="1" noChangeArrowheads="1"/>
          </p:cNvPicPr>
          <p:nvPr/>
        </p:nvPicPr>
        <p:blipFill>
          <a:blip r:embed="rId2"/>
          <a:srcRect/>
          <a:stretch>
            <a:fillRect/>
          </a:stretch>
        </p:blipFill>
        <p:spPr bwMode="auto">
          <a:xfrm>
            <a:off x="7286644" y="4143380"/>
            <a:ext cx="1714480" cy="2357430"/>
          </a:xfrm>
          <a:prstGeom prst="rect">
            <a:avLst/>
          </a:prstGeom>
          <a:noFill/>
        </p:spPr>
      </p:pic>
      <p:pic>
        <p:nvPicPr>
          <p:cNvPr id="5" name="Picture 2" descr="C:\Users\user\AppData\Local\Microsoft\Windows\INetCache\IE\O3XZLYK4\ansiedade[1].jpg"/>
          <p:cNvPicPr>
            <a:picLocks noChangeAspect="1" noChangeArrowheads="1"/>
          </p:cNvPicPr>
          <p:nvPr/>
        </p:nvPicPr>
        <p:blipFill>
          <a:blip r:embed="rId3"/>
          <a:srcRect/>
          <a:stretch>
            <a:fillRect/>
          </a:stretch>
        </p:blipFill>
        <p:spPr bwMode="auto">
          <a:xfrm>
            <a:off x="6572264" y="142852"/>
            <a:ext cx="2019300" cy="182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642918"/>
            <a:ext cx="8143932" cy="3754874"/>
          </a:xfrm>
          <a:prstGeom prst="rect">
            <a:avLst/>
          </a:prstGeom>
        </p:spPr>
        <p:txBody>
          <a:bodyPr wrap="square">
            <a:spAutoFit/>
          </a:bodyPr>
          <a:lstStyle/>
          <a:p>
            <a:pPr algn="ctr"/>
            <a:r>
              <a:rPr lang="el-GR" sz="2000" b="1" u="sng" dirty="0" smtClean="0">
                <a:solidFill>
                  <a:srgbClr val="0070C0"/>
                </a:solidFill>
              </a:rPr>
              <a:t>Να είστε </a:t>
            </a:r>
            <a:r>
              <a:rPr lang="el-GR" sz="2000" b="1" u="sng" dirty="0" smtClean="0">
                <a:solidFill>
                  <a:srgbClr val="FF0000"/>
                </a:solidFill>
              </a:rPr>
              <a:t>«ανοιχτοί» </a:t>
            </a:r>
          </a:p>
          <a:p>
            <a:pPr algn="ctr"/>
            <a:r>
              <a:rPr lang="el-GR" sz="2000" b="1" u="sng" dirty="0" smtClean="0">
                <a:solidFill>
                  <a:srgbClr val="0070C0"/>
                </a:solidFill>
              </a:rPr>
              <a:t>και </a:t>
            </a:r>
            <a:r>
              <a:rPr lang="el-GR" sz="2000" b="1" u="sng" dirty="0" smtClean="0">
                <a:solidFill>
                  <a:srgbClr val="FF0000"/>
                </a:solidFill>
              </a:rPr>
              <a:t>πρόθυμοι  να  «βοηθήσετε»</a:t>
            </a:r>
          </a:p>
          <a:p>
            <a:endParaRPr lang="el-GR" b="1" dirty="0" smtClean="0">
              <a:solidFill>
                <a:srgbClr val="0070C0"/>
              </a:solidFill>
            </a:endParaRPr>
          </a:p>
          <a:p>
            <a:endParaRPr lang="el-GR" b="1" dirty="0" smtClean="0">
              <a:solidFill>
                <a:srgbClr val="0070C0"/>
              </a:solidFill>
            </a:endParaRPr>
          </a:p>
          <a:p>
            <a:r>
              <a:rPr lang="el-GR" dirty="0" smtClean="0">
                <a:solidFill>
                  <a:srgbClr val="0070C0"/>
                </a:solidFill>
              </a:rPr>
              <a:t>Θυμηθείτε ότι προσπαθείτε να δημιουργήσετε μακροπρόθεσμες σχέσεις. Επομένως, μη διστάσετε να βοηθήσετε τον δημοσιογράφο  </a:t>
            </a:r>
          </a:p>
          <a:p>
            <a:endParaRPr lang="el-GR" dirty="0" smtClean="0">
              <a:solidFill>
                <a:srgbClr val="0070C0"/>
              </a:solidFill>
            </a:endParaRPr>
          </a:p>
          <a:p>
            <a:pPr>
              <a:buFont typeface="Wingdings" pitchFamily="2" charset="2"/>
              <a:buChar char="Ø"/>
            </a:pPr>
            <a:r>
              <a:rPr lang="el-GR" dirty="0" smtClean="0">
                <a:solidFill>
                  <a:srgbClr val="0070C0"/>
                </a:solidFill>
              </a:rPr>
              <a:t>προτείνοντας ,  μια άλλη χρήσιμη επαφή ή </a:t>
            </a:r>
          </a:p>
          <a:p>
            <a:r>
              <a:rPr lang="el-GR" dirty="0" smtClean="0">
                <a:solidFill>
                  <a:srgbClr val="0070C0"/>
                </a:solidFill>
              </a:rPr>
              <a:t> </a:t>
            </a:r>
          </a:p>
          <a:p>
            <a:pPr>
              <a:buFont typeface="Wingdings" pitchFamily="2" charset="2"/>
              <a:buChar char="Ø"/>
            </a:pPr>
            <a:r>
              <a:rPr lang="el-GR" dirty="0" smtClean="0">
                <a:solidFill>
                  <a:srgbClr val="0070C0"/>
                </a:solidFill>
              </a:rPr>
              <a:t>αναφέροντας,  από πού μπορεί να πάρετε περισσότερες πληροφορίες - ακόμα κι αν δεν θα οδηγήσει άμεσα στην κάλυψη του οργανισμού σας. </a:t>
            </a:r>
          </a:p>
          <a:p>
            <a:pPr>
              <a:buFont typeface="Wingdings" pitchFamily="2" charset="2"/>
              <a:buChar char="Ø"/>
            </a:pPr>
            <a:endParaRPr lang="el-GR" dirty="0" smtClean="0"/>
          </a:p>
          <a:p>
            <a:endParaRPr lang="el-GR" dirty="0" smtClean="0"/>
          </a:p>
        </p:txBody>
      </p:sp>
      <p:pic>
        <p:nvPicPr>
          <p:cNvPr id="12290" name="Picture 2" descr="C:\Users\user\AppData\Local\Microsoft\Windows\INetCache\IE\O3XZLYK4\140528-snowden-williams-jms-1649_69891368be7a99f9a7198a3a0604a9ea.nbcnews-fp-720-320[1].jpg"/>
          <p:cNvPicPr>
            <a:picLocks noChangeAspect="1" noChangeArrowheads="1"/>
          </p:cNvPicPr>
          <p:nvPr/>
        </p:nvPicPr>
        <p:blipFill>
          <a:blip r:embed="rId2"/>
          <a:srcRect/>
          <a:stretch>
            <a:fillRect/>
          </a:stretch>
        </p:blipFill>
        <p:spPr bwMode="auto">
          <a:xfrm>
            <a:off x="5643570" y="4429132"/>
            <a:ext cx="3000348" cy="2000264"/>
          </a:xfrm>
          <a:prstGeom prst="rect">
            <a:avLst/>
          </a:prstGeom>
          <a:noFill/>
        </p:spPr>
      </p:pic>
      <p:pic>
        <p:nvPicPr>
          <p:cNvPr id="4" name="Picture 12" descr="C:\Users\user\AppData\Local\Microsoft\Windows\INetCache\IE\Q87GPP4O\sosiolekter[1].jpg"/>
          <p:cNvPicPr>
            <a:picLocks noChangeAspect="1" noChangeArrowheads="1"/>
          </p:cNvPicPr>
          <p:nvPr/>
        </p:nvPicPr>
        <p:blipFill>
          <a:blip r:embed="rId3"/>
          <a:srcRect/>
          <a:stretch>
            <a:fillRect/>
          </a:stretch>
        </p:blipFill>
        <p:spPr bwMode="auto">
          <a:xfrm>
            <a:off x="1000100" y="4143380"/>
            <a:ext cx="2146419" cy="224788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786" y="571480"/>
            <a:ext cx="7500990" cy="3323987"/>
          </a:xfrm>
          <a:prstGeom prst="rect">
            <a:avLst/>
          </a:prstGeom>
        </p:spPr>
        <p:txBody>
          <a:bodyPr wrap="square">
            <a:spAutoFit/>
          </a:bodyPr>
          <a:lstStyle/>
          <a:p>
            <a:pPr algn="ctr"/>
            <a:r>
              <a:rPr lang="el-GR" sz="2400" b="1" u="sng" dirty="0" smtClean="0">
                <a:solidFill>
                  <a:srgbClr val="0070C0"/>
                </a:solidFill>
              </a:rPr>
              <a:t>Τελειώστε με το ερώτημα εάν η συνέντευξη ήταν χρήσιμη</a:t>
            </a:r>
          </a:p>
          <a:p>
            <a:endParaRPr lang="el-GR" dirty="0" smtClean="0">
              <a:solidFill>
                <a:srgbClr val="0070C0"/>
              </a:solidFill>
            </a:endParaRPr>
          </a:p>
          <a:p>
            <a:endParaRPr lang="el-GR" dirty="0" smtClean="0">
              <a:solidFill>
                <a:srgbClr val="0070C0"/>
              </a:solidFill>
            </a:endParaRPr>
          </a:p>
          <a:p>
            <a:pPr>
              <a:buFont typeface="Arial" pitchFamily="34" charset="0"/>
              <a:buChar char="•"/>
            </a:pPr>
            <a:r>
              <a:rPr lang="el-GR" dirty="0" smtClean="0">
                <a:solidFill>
                  <a:srgbClr val="0070C0"/>
                </a:solidFill>
              </a:rPr>
              <a:t>Στο τέλος της συνέντευξης, είναι καλή πρακτική να </a:t>
            </a:r>
            <a:r>
              <a:rPr lang="el-GR" b="1" dirty="0" smtClean="0">
                <a:solidFill>
                  <a:srgbClr val="FF0000"/>
                </a:solidFill>
              </a:rPr>
              <a:t>ρωτήσετε άμεσα,  εάν οι πληροφορίες που έχετε δώσει, ήταν χρήσιμες. </a:t>
            </a:r>
          </a:p>
          <a:p>
            <a:pPr>
              <a:buFont typeface="Arial" pitchFamily="34" charset="0"/>
              <a:buChar char="•"/>
            </a:pPr>
            <a:endParaRPr lang="el-GR" dirty="0" smtClean="0">
              <a:solidFill>
                <a:srgbClr val="0070C0"/>
              </a:solidFill>
            </a:endParaRPr>
          </a:p>
          <a:p>
            <a:pPr>
              <a:buFont typeface="Arial" pitchFamily="34" charset="0"/>
              <a:buChar char="•"/>
            </a:pPr>
            <a:endParaRPr lang="en-US" dirty="0" smtClean="0">
              <a:solidFill>
                <a:srgbClr val="0070C0"/>
              </a:solidFill>
            </a:endParaRPr>
          </a:p>
          <a:p>
            <a:pPr>
              <a:buFont typeface="Arial" pitchFamily="34" charset="0"/>
              <a:buChar char="•"/>
            </a:pPr>
            <a:r>
              <a:rPr lang="el-GR" dirty="0" smtClean="0">
                <a:solidFill>
                  <a:srgbClr val="0070C0"/>
                </a:solidFill>
              </a:rPr>
              <a:t>Μπορεί να έχετε κάποιο ειλικρινές σχόλιο. Ή αναφέρετε, ότι υπάρχει η δυνατότητα,  να επιστρέψετε με πρόσθετες πληροφορίες που οδηγούν σε πιο ουσιαστική κάλυψη.</a:t>
            </a:r>
            <a:endParaRPr lang="el-GR" dirty="0">
              <a:solidFill>
                <a:srgbClr val="0070C0"/>
              </a:solidFill>
            </a:endParaRPr>
          </a:p>
        </p:txBody>
      </p:sp>
      <p:pic>
        <p:nvPicPr>
          <p:cNvPr id="13316" name="Picture 4" descr="C:\Users\user\AppData\Local\Microsoft\Windows\INetCache\IE\CIGS23UB\journalist[1].jpg"/>
          <p:cNvPicPr>
            <a:picLocks noChangeAspect="1" noChangeArrowheads="1"/>
          </p:cNvPicPr>
          <p:nvPr/>
        </p:nvPicPr>
        <p:blipFill>
          <a:blip r:embed="rId2" cstate="print"/>
          <a:srcRect/>
          <a:stretch>
            <a:fillRect/>
          </a:stretch>
        </p:blipFill>
        <p:spPr bwMode="auto">
          <a:xfrm>
            <a:off x="6286512" y="3786190"/>
            <a:ext cx="2143140" cy="2782824"/>
          </a:xfrm>
          <a:prstGeom prst="rect">
            <a:avLst/>
          </a:prstGeom>
          <a:noFill/>
        </p:spPr>
      </p:pic>
      <p:pic>
        <p:nvPicPr>
          <p:cNvPr id="4" name="Picture 8" descr="C:\Users\user\AppData\Local\Microsoft\Windows\INetCache\IE\4CK341ZD\smiley-147407_640[1].png"/>
          <p:cNvPicPr>
            <a:picLocks noChangeAspect="1" noChangeArrowheads="1"/>
          </p:cNvPicPr>
          <p:nvPr/>
        </p:nvPicPr>
        <p:blipFill>
          <a:blip r:embed="rId3"/>
          <a:srcRect/>
          <a:stretch>
            <a:fillRect/>
          </a:stretch>
        </p:blipFill>
        <p:spPr bwMode="auto">
          <a:xfrm>
            <a:off x="642910" y="4143380"/>
            <a:ext cx="2571768" cy="220344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500042"/>
            <a:ext cx="8358246" cy="4154984"/>
          </a:xfrm>
          <a:prstGeom prst="rect">
            <a:avLst/>
          </a:prstGeom>
        </p:spPr>
        <p:txBody>
          <a:bodyPr wrap="square">
            <a:spAutoFit/>
          </a:bodyPr>
          <a:lstStyle/>
          <a:p>
            <a:pPr algn="ctr"/>
            <a:r>
              <a:rPr lang="el-GR" sz="2400" b="1" u="sng" dirty="0" smtClean="0">
                <a:solidFill>
                  <a:srgbClr val="0070C0"/>
                </a:solidFill>
              </a:rPr>
              <a:t>Στείλτε ένα e-mail </a:t>
            </a:r>
            <a:r>
              <a:rPr lang="el-GR" sz="2400" b="1" u="sng" dirty="0" smtClean="0">
                <a:solidFill>
                  <a:schemeClr val="accent1"/>
                </a:solidFill>
              </a:rPr>
              <a:t>παρακολούθησης μετά από κάθε συνέντευξη</a:t>
            </a:r>
            <a:endParaRPr lang="en-US" sz="2400" b="1" u="sng" dirty="0" smtClean="0">
              <a:solidFill>
                <a:schemeClr val="accent1"/>
              </a:solidFill>
            </a:endParaRPr>
          </a:p>
          <a:p>
            <a:endParaRPr lang="en-US" b="1" dirty="0">
              <a:solidFill>
                <a:srgbClr val="00B0F0"/>
              </a:solidFill>
            </a:endParaRPr>
          </a:p>
          <a:p>
            <a:endParaRPr lang="el-GR" b="1" dirty="0" smtClean="0">
              <a:solidFill>
                <a:srgbClr val="0070C0"/>
              </a:solidFill>
            </a:endParaRPr>
          </a:p>
          <a:p>
            <a:r>
              <a:rPr lang="el-GR" dirty="0" smtClean="0">
                <a:solidFill>
                  <a:srgbClr val="0070C0"/>
                </a:solidFill>
              </a:rPr>
              <a:t>Παρακολουθήστε , </a:t>
            </a:r>
            <a:r>
              <a:rPr lang="el-GR" b="1" dirty="0" smtClean="0">
                <a:solidFill>
                  <a:srgbClr val="FF0000"/>
                </a:solidFill>
              </a:rPr>
              <a:t>αναζητήστε τον απόηχο της συνέντευξης</a:t>
            </a:r>
          </a:p>
          <a:p>
            <a:r>
              <a:rPr lang="el-GR" dirty="0" smtClean="0">
                <a:solidFill>
                  <a:srgbClr val="0070C0"/>
                </a:solidFill>
              </a:rPr>
              <a:t> με ένα ευγενικό email ή με γράμμα </a:t>
            </a:r>
          </a:p>
          <a:p>
            <a:endParaRPr lang="el-GR" dirty="0" smtClean="0">
              <a:solidFill>
                <a:srgbClr val="0070C0"/>
              </a:solidFill>
            </a:endParaRPr>
          </a:p>
          <a:p>
            <a:r>
              <a:rPr lang="el-GR" dirty="0" smtClean="0">
                <a:solidFill>
                  <a:srgbClr val="0070C0"/>
                </a:solidFill>
              </a:rPr>
              <a:t>Γράψτε ,  ότι βρήκατε εποικοδομιτική την συνομιλία με τον δημοσιογράφο και  αναφέρετε , ότι είστε διαθέσιμος για μελλοντικές ευκαιρίες. </a:t>
            </a:r>
          </a:p>
          <a:p>
            <a:endParaRPr lang="en-US" dirty="0" smtClean="0">
              <a:solidFill>
                <a:srgbClr val="0070C0"/>
              </a:solidFill>
            </a:endParaRPr>
          </a:p>
          <a:p>
            <a:r>
              <a:rPr lang="el-GR" dirty="0" smtClean="0">
                <a:solidFill>
                  <a:srgbClr val="0070C0"/>
                </a:solidFill>
              </a:rPr>
              <a:t>Λαμβάνοντας το χρόνο να το κάνετε αυτό ενισχύετε το όνομά σας στη μνήμη του δημοσιογράφου.  (Και το γεγονός ότι έχουν ένα μήνυμα ηλεκτρονικού ταχυδρομείου με τα στοιχεία επικοινωνίας σας μπορεί να σημαίνει ότι είστε στην κορυφή της λίστας την επόμενη φορά που θα ψάξει έναν εκπρόσωπο.)</a:t>
            </a:r>
            <a:endParaRPr lang="el-GR" dirty="0">
              <a:solidFill>
                <a:srgbClr val="0070C0"/>
              </a:solidFill>
            </a:endParaRPr>
          </a:p>
        </p:txBody>
      </p:sp>
      <p:pic>
        <p:nvPicPr>
          <p:cNvPr id="14340" name="Picture 4" descr="C:\Users\user\AppData\Local\Microsoft\Windows\INetCache\IE\O3XZLYK4\email[1].jpg"/>
          <p:cNvPicPr>
            <a:picLocks noChangeAspect="1" noChangeArrowheads="1"/>
          </p:cNvPicPr>
          <p:nvPr/>
        </p:nvPicPr>
        <p:blipFill>
          <a:blip r:embed="rId2"/>
          <a:srcRect/>
          <a:stretch>
            <a:fillRect/>
          </a:stretch>
        </p:blipFill>
        <p:spPr bwMode="auto">
          <a:xfrm>
            <a:off x="6215074" y="4698991"/>
            <a:ext cx="2428892" cy="215900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428604"/>
            <a:ext cx="7715304" cy="5355312"/>
          </a:xfrm>
          <a:prstGeom prst="rect">
            <a:avLst/>
          </a:prstGeom>
        </p:spPr>
        <p:txBody>
          <a:bodyPr wrap="square">
            <a:spAutoFit/>
          </a:bodyPr>
          <a:lstStyle/>
          <a:p>
            <a:r>
              <a:rPr lang="el-GR" b="1" u="sng" dirty="0" smtClean="0">
                <a:solidFill>
                  <a:srgbClr val="0070C0"/>
                </a:solidFill>
              </a:rPr>
              <a:t>Αφιερώστε χρόνο ,  </a:t>
            </a:r>
          </a:p>
          <a:p>
            <a:r>
              <a:rPr lang="el-GR" b="1" u="sng" dirty="0" smtClean="0">
                <a:solidFill>
                  <a:srgbClr val="0070C0"/>
                </a:solidFill>
              </a:rPr>
              <a:t>για να διερευνήσετε ποιος είναι ο δημοσιογράφος, </a:t>
            </a:r>
          </a:p>
          <a:p>
            <a:r>
              <a:rPr lang="el-GR" b="1" u="sng" dirty="0" smtClean="0">
                <a:solidFill>
                  <a:srgbClr val="0070C0"/>
                </a:solidFill>
              </a:rPr>
              <a:t>και τι θέσεις έχει παρει σε διάφορα θέματα (</a:t>
            </a:r>
          </a:p>
          <a:p>
            <a:r>
              <a:rPr lang="el-GR" b="1" u="sng" dirty="0" smtClean="0">
                <a:solidFill>
                  <a:srgbClr val="0070C0"/>
                </a:solidFill>
              </a:rPr>
              <a:t>ενα βρείτε παρεμφερή είναι καλύτερα)</a:t>
            </a:r>
          </a:p>
          <a:p>
            <a:endParaRPr lang="el-GR" dirty="0" smtClean="0">
              <a:solidFill>
                <a:srgbClr val="0070C0"/>
              </a:solidFill>
            </a:endParaRPr>
          </a:p>
          <a:p>
            <a:r>
              <a:rPr lang="el-GR" dirty="0" smtClean="0">
                <a:solidFill>
                  <a:srgbClr val="0070C0"/>
                </a:solidFill>
              </a:rPr>
              <a:t>Πρέπει να έχετε,  ήδη ενημερωθεί σχετικά </a:t>
            </a:r>
          </a:p>
          <a:p>
            <a:r>
              <a:rPr lang="el-GR" dirty="0" smtClean="0">
                <a:solidFill>
                  <a:srgbClr val="0070C0"/>
                </a:solidFill>
              </a:rPr>
              <a:t>με το ιστορικό του δημοσιογράφου , </a:t>
            </a:r>
          </a:p>
          <a:p>
            <a:r>
              <a:rPr lang="el-GR" dirty="0" smtClean="0">
                <a:solidFill>
                  <a:srgbClr val="0070C0"/>
                </a:solidFill>
              </a:rPr>
              <a:t>το στυλ του, </a:t>
            </a:r>
          </a:p>
          <a:p>
            <a:r>
              <a:rPr lang="el-GR" dirty="0" smtClean="0">
                <a:solidFill>
                  <a:srgbClr val="0070C0"/>
                </a:solidFill>
              </a:rPr>
              <a:t>τις ιδέες του για  θέματα σχετικα (που έχει ίσως αναφέρει  αλλού) και </a:t>
            </a:r>
          </a:p>
          <a:p>
            <a:r>
              <a:rPr lang="el-GR" dirty="0" smtClean="0">
                <a:solidFill>
                  <a:srgbClr val="0070C0"/>
                </a:solidFill>
              </a:rPr>
              <a:t>το κοινό  στο οποίο απευθύνεται. </a:t>
            </a:r>
          </a:p>
          <a:p>
            <a:endParaRPr lang="el-GR" dirty="0" smtClean="0">
              <a:solidFill>
                <a:srgbClr val="0070C0"/>
              </a:solidFill>
            </a:endParaRPr>
          </a:p>
          <a:p>
            <a:endParaRPr lang="el-GR" dirty="0" smtClean="0">
              <a:solidFill>
                <a:srgbClr val="0070C0"/>
              </a:solidFill>
            </a:endParaRPr>
          </a:p>
          <a:p>
            <a:r>
              <a:rPr lang="el-GR" b="1" dirty="0" smtClean="0">
                <a:solidFill>
                  <a:srgbClr val="FF0000"/>
                </a:solidFill>
              </a:rPr>
              <a:t>Βεβαιωθείτε ότι γνωρίζετε σαφώς τι ακριβώς αναζητά  ο δημοσιογράφος από τη συνέντευξη. </a:t>
            </a:r>
          </a:p>
          <a:p>
            <a:r>
              <a:rPr lang="el-GR" dirty="0" smtClean="0">
                <a:solidFill>
                  <a:srgbClr val="0070C0"/>
                </a:solidFill>
              </a:rPr>
              <a:t>- 	Εάν δεν είστε σίγουροι, ρωτήστε τον  απο πριν . Δηλαδή :</a:t>
            </a:r>
          </a:p>
          <a:p>
            <a:pPr>
              <a:buFont typeface="Arial" pitchFamily="34" charset="0"/>
              <a:buChar char="•"/>
            </a:pPr>
            <a:r>
              <a:rPr lang="el-GR" dirty="0" smtClean="0">
                <a:solidFill>
                  <a:srgbClr val="0070C0"/>
                </a:solidFill>
              </a:rPr>
              <a:t>Είναι μια απλή  συνεντευξη για ενημερωση του κοινού γενικά? </a:t>
            </a:r>
          </a:p>
          <a:p>
            <a:pPr>
              <a:buFont typeface="Arial" pitchFamily="34" charset="0"/>
              <a:buChar char="•"/>
            </a:pPr>
            <a:r>
              <a:rPr lang="el-GR" dirty="0" smtClean="0">
                <a:solidFill>
                  <a:srgbClr val="0070C0"/>
                </a:solidFill>
              </a:rPr>
              <a:t>Θέλουν να σχολιάσετε ένα συγκεκριμένο ζήτημα ?</a:t>
            </a:r>
          </a:p>
          <a:p>
            <a:pPr>
              <a:buFont typeface="Arial" pitchFamily="34" charset="0"/>
              <a:buChar char="•"/>
            </a:pPr>
            <a:r>
              <a:rPr lang="el-GR" dirty="0" smtClean="0">
                <a:solidFill>
                  <a:srgbClr val="0070C0"/>
                </a:solidFill>
              </a:rPr>
              <a:t>Ή μήπως αναζητά κάποιες απαντήσεις  μετά από άτυπη ενημέρωση  (φήμες), σχετικά με την εταιρεία σας και σε ποιόν τομέα;</a:t>
            </a:r>
            <a:endParaRPr lang="el-GR" dirty="0">
              <a:solidFill>
                <a:srgbClr val="0070C0"/>
              </a:solidFill>
            </a:endParaRPr>
          </a:p>
        </p:txBody>
      </p:sp>
      <p:pic>
        <p:nvPicPr>
          <p:cNvPr id="3075" name="Picture 3" descr="C:\Users\user\AppData\Local\Microsoft\Windows\INetCache\IE\Q87GPP4O\voa-interview-media-330x186[1].jpg"/>
          <p:cNvPicPr>
            <a:picLocks noChangeAspect="1" noChangeArrowheads="1"/>
          </p:cNvPicPr>
          <p:nvPr/>
        </p:nvPicPr>
        <p:blipFill>
          <a:blip r:embed="rId2"/>
          <a:srcRect/>
          <a:stretch>
            <a:fillRect/>
          </a:stretch>
        </p:blipFill>
        <p:spPr bwMode="auto">
          <a:xfrm>
            <a:off x="6143636" y="428604"/>
            <a:ext cx="2857530" cy="17716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85728"/>
            <a:ext cx="8358246" cy="6247864"/>
          </a:xfrm>
          <a:prstGeom prst="rect">
            <a:avLst/>
          </a:prstGeom>
        </p:spPr>
        <p:txBody>
          <a:bodyPr wrap="square">
            <a:spAutoFit/>
          </a:bodyPr>
          <a:lstStyle/>
          <a:p>
            <a:pPr algn="ctr"/>
            <a:r>
              <a:rPr lang="el-GR" sz="2000" b="1" u="sng" dirty="0" smtClean="0">
                <a:solidFill>
                  <a:srgbClr val="0070C0"/>
                </a:solidFill>
              </a:rPr>
              <a:t>Προκαθορίστε  καλά,  </a:t>
            </a:r>
          </a:p>
          <a:p>
            <a:pPr algn="ctr"/>
            <a:r>
              <a:rPr lang="el-GR" sz="2000" b="1" u="sng" dirty="0" smtClean="0">
                <a:solidFill>
                  <a:srgbClr val="0070C0"/>
                </a:solidFill>
              </a:rPr>
              <a:t>τι θέλετε να πε</a:t>
            </a:r>
            <a:r>
              <a:rPr lang="el-GR" b="1" u="sng" dirty="0" smtClean="0">
                <a:solidFill>
                  <a:srgbClr val="0070C0"/>
                </a:solidFill>
              </a:rPr>
              <a:t>ίτε</a:t>
            </a:r>
          </a:p>
          <a:p>
            <a:endParaRPr lang="el-GR" dirty="0" smtClean="0">
              <a:solidFill>
                <a:srgbClr val="0070C0"/>
              </a:solidFill>
            </a:endParaRPr>
          </a:p>
          <a:p>
            <a:r>
              <a:rPr lang="el-GR" dirty="0" smtClean="0">
                <a:solidFill>
                  <a:srgbClr val="0070C0"/>
                </a:solidFill>
              </a:rPr>
              <a:t>Μπορεί να είστε</a:t>
            </a:r>
          </a:p>
          <a:p>
            <a:r>
              <a:rPr lang="el-GR" dirty="0" smtClean="0">
                <a:solidFill>
                  <a:srgbClr val="0070C0"/>
                </a:solidFill>
              </a:rPr>
              <a:t> </a:t>
            </a:r>
          </a:p>
          <a:p>
            <a:pPr>
              <a:buFont typeface="Arial" pitchFamily="34" charset="0"/>
              <a:buChar char="•"/>
            </a:pPr>
            <a:r>
              <a:rPr lang="el-GR" dirty="0" smtClean="0">
                <a:solidFill>
                  <a:srgbClr val="0070C0"/>
                </a:solidFill>
              </a:rPr>
              <a:t>πολύ γρήγορος στο να σκέφτεστε ,</a:t>
            </a:r>
          </a:p>
          <a:p>
            <a:endParaRPr lang="el-GR" dirty="0" smtClean="0">
              <a:solidFill>
                <a:srgbClr val="0070C0"/>
              </a:solidFill>
            </a:endParaRPr>
          </a:p>
          <a:p>
            <a:pPr>
              <a:buFont typeface="Arial" pitchFamily="34" charset="0"/>
              <a:buChar char="•"/>
            </a:pPr>
            <a:r>
              <a:rPr lang="el-GR" dirty="0" smtClean="0">
                <a:solidFill>
                  <a:srgbClr val="0070C0"/>
                </a:solidFill>
              </a:rPr>
              <a:t>ειδικός στο θέμα σας, </a:t>
            </a:r>
          </a:p>
          <a:p>
            <a:endParaRPr lang="el-GR" dirty="0" smtClean="0">
              <a:solidFill>
                <a:srgbClr val="0070C0"/>
              </a:solidFill>
            </a:endParaRPr>
          </a:p>
          <a:p>
            <a:r>
              <a:rPr lang="el-GR" dirty="0" smtClean="0">
                <a:solidFill>
                  <a:srgbClr val="0070C0"/>
                </a:solidFill>
              </a:rPr>
              <a:t>αλλά αυτό </a:t>
            </a:r>
            <a:r>
              <a:rPr lang="el-GR" b="1" dirty="0" smtClean="0">
                <a:solidFill>
                  <a:srgbClr val="0070C0"/>
                </a:solidFill>
              </a:rPr>
              <a:t>δεν</a:t>
            </a:r>
            <a:r>
              <a:rPr lang="el-GR" dirty="0" smtClean="0">
                <a:solidFill>
                  <a:srgbClr val="0070C0"/>
                </a:solidFill>
              </a:rPr>
              <a:t> αποτελεί δικαιολογία για να μην προετοιμαστείτε για συνεντεύξη , στα μέσα μαζικής ενημέρωσης.  </a:t>
            </a:r>
          </a:p>
          <a:p>
            <a:endParaRPr lang="el-GR" dirty="0" smtClean="0">
              <a:solidFill>
                <a:srgbClr val="0070C0"/>
              </a:solidFill>
            </a:endParaRPr>
          </a:p>
          <a:p>
            <a:r>
              <a:rPr lang="el-GR" dirty="0" smtClean="0">
                <a:solidFill>
                  <a:srgbClr val="0070C0"/>
                </a:solidFill>
              </a:rPr>
              <a:t>Καθε χρονική περίοδος ειναι διαφορετική , τα κοινωνικο-οικονομικά θέματα, το τοπικό και παγκόσμιο περιβάλλον αλλάζει συνεχώς.</a:t>
            </a:r>
          </a:p>
          <a:p>
            <a:endParaRPr lang="el-GR" dirty="0" smtClean="0">
              <a:solidFill>
                <a:srgbClr val="0070C0"/>
              </a:solidFill>
            </a:endParaRPr>
          </a:p>
          <a:p>
            <a:pPr>
              <a:buFont typeface="Wingdings" pitchFamily="2" charset="2"/>
              <a:buChar char="Ø"/>
            </a:pPr>
            <a:r>
              <a:rPr lang="el-GR" dirty="0" smtClean="0">
                <a:solidFill>
                  <a:srgbClr val="0070C0"/>
                </a:solidFill>
              </a:rPr>
              <a:t> Καντε μια ανασκόπηση για το θέμα που θα συζητήσετε και αφιερώστε χρόνο,  για να βεβαιωθείτε ότι έχετε  τις απαιτούμενες γνώσεις , παραδείγματα και σημαντικά γεγονότα και αριθμούς . </a:t>
            </a:r>
          </a:p>
          <a:p>
            <a:pPr>
              <a:buFont typeface="Wingdings" pitchFamily="2" charset="2"/>
              <a:buChar char="Ø"/>
            </a:pPr>
            <a:r>
              <a:rPr lang="el-GR" dirty="0" smtClean="0">
                <a:solidFill>
                  <a:srgbClr val="0070C0"/>
                </a:solidFill>
              </a:rPr>
              <a:t>Είναι καλή ιδέα να χρησιμοποιήσετε τον «κανόνα των τριών»: </a:t>
            </a:r>
          </a:p>
          <a:p>
            <a:r>
              <a:rPr lang="el-GR" dirty="0" smtClean="0">
                <a:solidFill>
                  <a:srgbClr val="0070C0"/>
                </a:solidFill>
              </a:rPr>
              <a:t>επιλέξτε και σημειώστε τα τρία βασικά μηνύματα που θέλετε να πείτε στη συνέντευξη. </a:t>
            </a:r>
          </a:p>
          <a:p>
            <a:r>
              <a:rPr lang="el-GR" b="1" u="sng" dirty="0" smtClean="0">
                <a:solidFill>
                  <a:srgbClr val="FF0000"/>
                </a:solidFill>
              </a:rPr>
              <a:t>Μην το αφήνετε στην τύχη</a:t>
            </a:r>
            <a:r>
              <a:rPr lang="el-GR" b="1" dirty="0" smtClean="0">
                <a:solidFill>
                  <a:srgbClr val="FF0000"/>
                </a:solidFill>
              </a:rPr>
              <a:t>.</a:t>
            </a:r>
            <a:endParaRPr lang="el-GR" b="1" dirty="0">
              <a:solidFill>
                <a:srgbClr val="FF0000"/>
              </a:solidFill>
            </a:endParaRPr>
          </a:p>
        </p:txBody>
      </p:sp>
      <p:pic>
        <p:nvPicPr>
          <p:cNvPr id="4098" name="Picture 2" descr="C:\Users\user\AppData\Local\Microsoft\Windows\INetCache\IE\O3XZLYK4\FEMA_-_41029_-_FEMA_PIO_at_TV_Interview[1].jpg"/>
          <p:cNvPicPr>
            <a:picLocks noChangeAspect="1" noChangeArrowheads="1"/>
          </p:cNvPicPr>
          <p:nvPr/>
        </p:nvPicPr>
        <p:blipFill>
          <a:blip r:embed="rId2" cstate="print"/>
          <a:srcRect/>
          <a:stretch>
            <a:fillRect/>
          </a:stretch>
        </p:blipFill>
        <p:spPr bwMode="auto">
          <a:xfrm>
            <a:off x="6643702" y="214290"/>
            <a:ext cx="2071702" cy="18573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571480"/>
            <a:ext cx="7858180" cy="5909310"/>
          </a:xfrm>
          <a:prstGeom prst="rect">
            <a:avLst/>
          </a:prstGeom>
        </p:spPr>
        <p:txBody>
          <a:bodyPr wrap="square">
            <a:spAutoFit/>
          </a:bodyPr>
          <a:lstStyle/>
          <a:p>
            <a:pPr algn="ctr"/>
            <a:r>
              <a:rPr lang="el-GR" b="1" u="sng" dirty="0" smtClean="0">
                <a:solidFill>
                  <a:srgbClr val="0070C0"/>
                </a:solidFill>
              </a:rPr>
              <a:t>Οι Δμοσιογράφοι συχνά, </a:t>
            </a:r>
          </a:p>
          <a:p>
            <a:pPr algn="ctr"/>
            <a:r>
              <a:rPr lang="el-GR" b="1" u="sng" dirty="0" smtClean="0">
                <a:solidFill>
                  <a:srgbClr val="0070C0"/>
                </a:solidFill>
              </a:rPr>
              <a:t>εκφράζουν ισχυρές απόψεις </a:t>
            </a:r>
          </a:p>
          <a:p>
            <a:pPr algn="ctr"/>
            <a:r>
              <a:rPr lang="el-GR" b="1" u="sng" dirty="0" smtClean="0">
                <a:solidFill>
                  <a:srgbClr val="0070C0"/>
                </a:solidFill>
              </a:rPr>
              <a:t>και χρησιμοποιούν παραδείγματα και ανέκδοτα</a:t>
            </a:r>
            <a:endParaRPr lang="en-US" b="1" u="sng" dirty="0" smtClean="0">
              <a:solidFill>
                <a:srgbClr val="0070C0"/>
              </a:solidFill>
            </a:endParaRPr>
          </a:p>
          <a:p>
            <a:endParaRPr lang="el-GR" b="1" dirty="0" smtClean="0">
              <a:solidFill>
                <a:srgbClr val="0070C0"/>
              </a:solidFill>
            </a:endParaRPr>
          </a:p>
          <a:p>
            <a:endParaRPr lang="el-GR" dirty="0" smtClean="0">
              <a:solidFill>
                <a:srgbClr val="0070C0"/>
              </a:solidFill>
            </a:endParaRPr>
          </a:p>
          <a:p>
            <a:r>
              <a:rPr lang="el-GR" dirty="0" smtClean="0">
                <a:solidFill>
                  <a:srgbClr val="0070C0"/>
                </a:solidFill>
              </a:rPr>
              <a:t>Οι δημοσιογράφοι  αγαπούν και αναζητούν  </a:t>
            </a:r>
          </a:p>
          <a:p>
            <a:pPr>
              <a:buFont typeface="Arial" pitchFamily="34" charset="0"/>
              <a:buChar char="•"/>
            </a:pPr>
            <a:r>
              <a:rPr lang="el-GR" b="1" dirty="0" smtClean="0">
                <a:solidFill>
                  <a:srgbClr val="0070C0"/>
                </a:solidFill>
              </a:rPr>
              <a:t> ισχυρές</a:t>
            </a:r>
            <a:r>
              <a:rPr lang="el-GR" dirty="0" smtClean="0">
                <a:solidFill>
                  <a:srgbClr val="0070C0"/>
                </a:solidFill>
              </a:rPr>
              <a:t> ή </a:t>
            </a:r>
          </a:p>
          <a:p>
            <a:pPr>
              <a:buFont typeface="Arial" pitchFamily="34" charset="0"/>
              <a:buChar char="•"/>
            </a:pPr>
            <a:r>
              <a:rPr lang="el-GR" b="1" dirty="0" smtClean="0">
                <a:solidFill>
                  <a:srgbClr val="0070C0"/>
                </a:solidFill>
              </a:rPr>
              <a:t>αμφιλεγόμενες απόψεις</a:t>
            </a:r>
            <a:r>
              <a:rPr lang="el-GR" dirty="0" smtClean="0">
                <a:solidFill>
                  <a:srgbClr val="0070C0"/>
                </a:solidFill>
              </a:rPr>
              <a:t>,</a:t>
            </a:r>
          </a:p>
          <a:p>
            <a:endParaRPr lang="el-GR" dirty="0" smtClean="0">
              <a:solidFill>
                <a:srgbClr val="0070C0"/>
              </a:solidFill>
            </a:endParaRPr>
          </a:p>
          <a:p>
            <a:r>
              <a:rPr lang="el-GR" dirty="0" smtClean="0">
                <a:solidFill>
                  <a:srgbClr val="0070C0"/>
                </a:solidFill>
              </a:rPr>
              <a:t>Θα τις αναζητήσουν και στην δική σας συνεντευξη, για το θέμα που θα καλύψετε.</a:t>
            </a:r>
          </a:p>
          <a:p>
            <a:r>
              <a:rPr lang="el-GR" dirty="0" smtClean="0">
                <a:solidFill>
                  <a:srgbClr val="0070C0"/>
                </a:solidFill>
              </a:rPr>
              <a:t>Θέλουν ζωντανά αποσπάσματα για να κάνουν τα άρθρα τους ενδιαφέροντα. Αλλά συνήθως θέλουν αυτά να υποστηρίζονται από την δική σας εμπειρία, αφού γνωρίζετε τα θέματα, απο κοντά (από πρώτο χέρι)</a:t>
            </a:r>
          </a:p>
          <a:p>
            <a:endParaRPr lang="el-GR" dirty="0" smtClean="0">
              <a:solidFill>
                <a:srgbClr val="0070C0"/>
              </a:solidFill>
            </a:endParaRPr>
          </a:p>
          <a:p>
            <a:pPr>
              <a:buFont typeface="Wingdings" pitchFamily="2" charset="2"/>
              <a:buChar char="Ø"/>
            </a:pPr>
            <a:r>
              <a:rPr lang="el-GR" dirty="0" smtClean="0">
                <a:solidFill>
                  <a:srgbClr val="0070C0"/>
                </a:solidFill>
              </a:rPr>
              <a:t>Εάν είναι δυνατόν, </a:t>
            </a:r>
            <a:r>
              <a:rPr lang="el-GR" b="1" dirty="0" smtClean="0">
                <a:solidFill>
                  <a:srgbClr val="FF0000"/>
                </a:solidFill>
              </a:rPr>
              <a:t>προσπαθήστε να οδηγήσετε την συζήτηση και τα σημεία «κλειδιά» στα δικά σας λεγόμενα,  με πραγματικά ιστορικά γεγονότα και παραδείγματα </a:t>
            </a:r>
          </a:p>
          <a:p>
            <a:r>
              <a:rPr lang="el-GR" dirty="0" smtClean="0">
                <a:solidFill>
                  <a:srgbClr val="0070C0"/>
                </a:solidFill>
              </a:rPr>
              <a:t>-(δεν χρειάζεται απαραίτητα να ονομάσετε τους οργανισμούς που εμπλέκονται στα παραδείγματά  σας, εάν ανησυχείτε ότι δεν έχετε έγκριση . Μιλήστε πχ για εταιρει Α ή Β).</a:t>
            </a:r>
            <a:endParaRPr lang="el-GR" dirty="0">
              <a:solidFill>
                <a:srgbClr val="0070C0"/>
              </a:solidFill>
            </a:endParaRPr>
          </a:p>
        </p:txBody>
      </p:sp>
      <p:pic>
        <p:nvPicPr>
          <p:cNvPr id="5123" name="Picture 3" descr="C:\Users\user\AppData\Local\Microsoft\Windows\INetCache\IE\CIGS23UB\40_interview[1].jpg"/>
          <p:cNvPicPr>
            <a:picLocks noChangeAspect="1" noChangeArrowheads="1"/>
          </p:cNvPicPr>
          <p:nvPr/>
        </p:nvPicPr>
        <p:blipFill>
          <a:blip r:embed="rId2" cstate="print"/>
          <a:srcRect/>
          <a:stretch>
            <a:fillRect/>
          </a:stretch>
        </p:blipFill>
        <p:spPr bwMode="auto">
          <a:xfrm>
            <a:off x="6715140" y="214290"/>
            <a:ext cx="2428860" cy="213972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357166"/>
            <a:ext cx="8143932" cy="4985980"/>
          </a:xfrm>
          <a:prstGeom prst="rect">
            <a:avLst/>
          </a:prstGeom>
        </p:spPr>
        <p:txBody>
          <a:bodyPr wrap="square">
            <a:spAutoFit/>
          </a:bodyPr>
          <a:lstStyle/>
          <a:p>
            <a:pPr algn="ctr"/>
            <a:r>
              <a:rPr lang="el-GR" sz="2400" b="1" u="sng" dirty="0" smtClean="0">
                <a:solidFill>
                  <a:srgbClr val="0070C0"/>
                </a:solidFill>
              </a:rPr>
              <a:t>Χρησιμοποιήστε τη "γεφύρωση" για να περάσετε τα μηνύματά σας</a:t>
            </a:r>
            <a:endParaRPr lang="en-US" sz="2400" b="1" u="sng" dirty="0" smtClean="0">
              <a:solidFill>
                <a:srgbClr val="0070C0"/>
              </a:solidFill>
            </a:endParaRPr>
          </a:p>
          <a:p>
            <a:endParaRPr lang="el-GR" b="1" dirty="0" smtClean="0">
              <a:solidFill>
                <a:srgbClr val="0070C0"/>
              </a:solidFill>
            </a:endParaRPr>
          </a:p>
          <a:p>
            <a:r>
              <a:rPr lang="el-GR" dirty="0" smtClean="0">
                <a:solidFill>
                  <a:srgbClr val="FF0000"/>
                </a:solidFill>
              </a:rPr>
              <a:t>Η γεφύρωση είναι μια τεχνική που χρησιμοποιούν οι πεπειραμένοι ερωτηθέντες για να μετακινηθούν από ένα θέμα στο μήνυμα που θέλουν να επικοινωνήσουν. </a:t>
            </a:r>
            <a:endParaRPr lang="en-US" dirty="0" smtClean="0">
              <a:solidFill>
                <a:srgbClr val="FF0000"/>
              </a:solidFill>
            </a:endParaRPr>
          </a:p>
          <a:p>
            <a:endParaRPr lang="en-US" dirty="0" smtClean="0">
              <a:solidFill>
                <a:srgbClr val="0070C0"/>
              </a:solidFill>
            </a:endParaRPr>
          </a:p>
          <a:p>
            <a:pPr>
              <a:buFont typeface="Arial" pitchFamily="34" charset="0"/>
              <a:buChar char="•"/>
            </a:pPr>
            <a:r>
              <a:rPr lang="el-GR" dirty="0" smtClean="0">
                <a:solidFill>
                  <a:srgbClr val="0070C0"/>
                </a:solidFill>
              </a:rPr>
              <a:t>Πρώτον, βεβαιωθείτε ότι έχετε απαντήσει πλήρως στη συγκεκριμένη ερώτηση που ζήτησε ο δημοσιογράφος. </a:t>
            </a:r>
            <a:endParaRPr lang="en-US" dirty="0" smtClean="0">
              <a:solidFill>
                <a:srgbClr val="0070C0"/>
              </a:solidFill>
            </a:endParaRPr>
          </a:p>
          <a:p>
            <a:endParaRPr lang="el-GR" dirty="0" smtClean="0">
              <a:solidFill>
                <a:srgbClr val="0070C0"/>
              </a:solidFill>
            </a:endParaRPr>
          </a:p>
          <a:p>
            <a:pPr>
              <a:buFont typeface="Arial" pitchFamily="34" charset="0"/>
              <a:buChar char="•"/>
            </a:pPr>
            <a:r>
              <a:rPr lang="el-GR" b="1" dirty="0" smtClean="0">
                <a:solidFill>
                  <a:srgbClr val="0070C0"/>
                </a:solidFill>
              </a:rPr>
              <a:t>Στη συνέχεια</a:t>
            </a:r>
            <a:r>
              <a:rPr lang="el-GR" dirty="0" smtClean="0">
                <a:solidFill>
                  <a:srgbClr val="0070C0"/>
                </a:solidFill>
              </a:rPr>
              <a:t>, </a:t>
            </a:r>
            <a:r>
              <a:rPr lang="el-GR" b="1" dirty="0" smtClean="0">
                <a:solidFill>
                  <a:srgbClr val="0070C0"/>
                </a:solidFill>
              </a:rPr>
              <a:t>μεταβείτε  στο μήνυμά σας,  με φράσεις όπως   π.χ :</a:t>
            </a:r>
          </a:p>
          <a:p>
            <a:r>
              <a:rPr lang="el-GR" b="1" dirty="0" smtClean="0">
                <a:solidFill>
                  <a:srgbClr val="0070C0"/>
                </a:solidFill>
              </a:rPr>
              <a:t>"άλλο σημαντικό σημείο είναι ...»</a:t>
            </a:r>
          </a:p>
          <a:p>
            <a:r>
              <a:rPr lang="el-GR" b="1" dirty="0" smtClean="0">
                <a:solidFill>
                  <a:srgbClr val="0070C0"/>
                </a:solidFill>
              </a:rPr>
              <a:t>"είναι επίσης σημαντικό να θυμόμαστε ...". </a:t>
            </a:r>
          </a:p>
          <a:p>
            <a:endParaRPr lang="el-GR" dirty="0" smtClean="0">
              <a:solidFill>
                <a:srgbClr val="0070C0"/>
              </a:solidFill>
            </a:endParaRPr>
          </a:p>
          <a:p>
            <a:pPr>
              <a:buFont typeface="Arial" pitchFamily="34" charset="0"/>
              <a:buChar char="•"/>
            </a:pPr>
            <a:r>
              <a:rPr lang="el-GR" dirty="0" smtClean="0">
                <a:solidFill>
                  <a:srgbClr val="0070C0"/>
                </a:solidFill>
              </a:rPr>
              <a:t>Αυτό πρέπει να γίνει γρήγορα, και να μην θεωρηθεί ως «αποφυγή κάποιου θέματος», με πειστικό τρόπο.</a:t>
            </a:r>
          </a:p>
          <a:p>
            <a:r>
              <a:rPr lang="el-GR" dirty="0" smtClean="0">
                <a:solidFill>
                  <a:srgbClr val="0070C0"/>
                </a:solidFill>
              </a:rPr>
              <a:t> Όλοι έχουμε δει συνεντεύξεις με πολιτικούς που αγνοούν κατάφωρα τις ερωτήσεις των δημοσιογράφων προκειμένου να τηρήσουν τη δική τους ατζέντα</a:t>
            </a:r>
            <a:r>
              <a:rPr lang="el-GR" dirty="0" smtClean="0"/>
              <a:t>. </a:t>
            </a:r>
            <a:endParaRPr lang="el-GR" dirty="0"/>
          </a:p>
        </p:txBody>
      </p:sp>
      <p:pic>
        <p:nvPicPr>
          <p:cNvPr id="6147" name="Picture 3" descr="C:\Users\user\AppData\Local\Microsoft\Windows\INetCache\IE\CIGS23UB\interview[1].jpg"/>
          <p:cNvPicPr>
            <a:picLocks noChangeAspect="1" noChangeArrowheads="1"/>
          </p:cNvPicPr>
          <p:nvPr/>
        </p:nvPicPr>
        <p:blipFill>
          <a:blip r:embed="rId2" cstate="print"/>
          <a:srcRect/>
          <a:stretch>
            <a:fillRect/>
          </a:stretch>
        </p:blipFill>
        <p:spPr bwMode="auto">
          <a:xfrm>
            <a:off x="7215206" y="5072074"/>
            <a:ext cx="1928794" cy="16430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500042"/>
            <a:ext cx="8429684" cy="3877985"/>
          </a:xfrm>
          <a:prstGeom prst="rect">
            <a:avLst/>
          </a:prstGeom>
        </p:spPr>
        <p:txBody>
          <a:bodyPr wrap="square">
            <a:spAutoFit/>
          </a:bodyPr>
          <a:lstStyle/>
          <a:p>
            <a:pPr algn="ctr"/>
            <a:r>
              <a:rPr lang="el-GR" sz="2400" b="1" u="sng" dirty="0" smtClean="0">
                <a:solidFill>
                  <a:srgbClr val="0070C0"/>
                </a:solidFill>
              </a:rPr>
              <a:t>Να ξέρετε, ότι  ο δημοσιογράφος,  </a:t>
            </a:r>
          </a:p>
          <a:p>
            <a:pPr algn="ctr"/>
            <a:r>
              <a:rPr lang="el-GR" sz="2400" b="1" u="sng" dirty="0" smtClean="0">
                <a:solidFill>
                  <a:srgbClr val="0070C0"/>
                </a:solidFill>
              </a:rPr>
              <a:t>θα </a:t>
            </a:r>
            <a:r>
              <a:rPr lang="el-GR" sz="2400" u="sng" dirty="0" smtClean="0">
                <a:solidFill>
                  <a:srgbClr val="FF0000"/>
                </a:solidFill>
              </a:rPr>
              <a:t>έχει κάνει την προεργασία του σχετικά με το θέμα και σας</a:t>
            </a:r>
            <a:r>
              <a:rPr lang="el-GR" sz="2400" dirty="0" smtClean="0">
                <a:solidFill>
                  <a:srgbClr val="FF0000"/>
                </a:solidFill>
              </a:rPr>
              <a:t>.    </a:t>
            </a:r>
          </a:p>
          <a:p>
            <a:endParaRPr lang="el-GR" dirty="0" smtClean="0">
              <a:solidFill>
                <a:srgbClr val="0070C0"/>
              </a:solidFill>
            </a:endParaRPr>
          </a:p>
          <a:p>
            <a:r>
              <a:rPr lang="el-GR" dirty="0" smtClean="0">
                <a:solidFill>
                  <a:srgbClr val="0070C0"/>
                </a:solidFill>
              </a:rPr>
              <a:t>Η Google και οι άλλες μηχανές αναζήτησης έχουν κάνει πολύ εύκολο για τους δημοσιογράφους να μάθουν για οποιαδήποτε εταιρεία πρόκειται να πάρουν συνέντευξη. </a:t>
            </a:r>
          </a:p>
          <a:p>
            <a:endParaRPr lang="el-GR" dirty="0" smtClean="0">
              <a:solidFill>
                <a:srgbClr val="0070C0"/>
              </a:solidFill>
            </a:endParaRPr>
          </a:p>
          <a:p>
            <a:r>
              <a:rPr lang="el-GR" dirty="0" smtClean="0">
                <a:solidFill>
                  <a:srgbClr val="0070C0"/>
                </a:solidFill>
              </a:rPr>
              <a:t>Επομένως, μην πιέζετε αν ο δημοσιογράφος έχει πολύ καλή γνώση των πρόσφατων δραστηριοτήτων του οργανισμού σας - είτε αυτές είναι θετικές είτε αρνητικές. </a:t>
            </a:r>
          </a:p>
          <a:p>
            <a:endParaRPr lang="el-GR" dirty="0" smtClean="0">
              <a:solidFill>
                <a:srgbClr val="0070C0"/>
              </a:solidFill>
            </a:endParaRPr>
          </a:p>
          <a:p>
            <a:r>
              <a:rPr lang="el-GR" dirty="0" smtClean="0">
                <a:solidFill>
                  <a:srgbClr val="0070C0"/>
                </a:solidFill>
              </a:rPr>
              <a:t>Εάν κάποια πληροφορία σχετικά με την εταιρεία σας  έχει δημοσιευτεί κάπου, μην προσπαθήσετε να την κρύψετε ή να παραπλανήσετε – οι περισσότερες  πιθανότητες είναι να το γνωρίζει ο δημοσιογράφος.</a:t>
            </a:r>
            <a:endParaRPr lang="el-GR" dirty="0">
              <a:solidFill>
                <a:srgbClr val="0070C0"/>
              </a:solidFill>
            </a:endParaRPr>
          </a:p>
        </p:txBody>
      </p:sp>
      <p:pic>
        <p:nvPicPr>
          <p:cNvPr id="7170" name="Picture 2" descr="C:\Users\user\AppData\Local\Microsoft\Windows\INetCache\IE\O3XZLYK4\reporter%20clip%20art-193x208[1].jpg"/>
          <p:cNvPicPr>
            <a:picLocks noChangeAspect="1" noChangeArrowheads="1"/>
          </p:cNvPicPr>
          <p:nvPr/>
        </p:nvPicPr>
        <p:blipFill>
          <a:blip r:embed="rId2"/>
          <a:srcRect/>
          <a:stretch>
            <a:fillRect/>
          </a:stretch>
        </p:blipFill>
        <p:spPr bwMode="auto">
          <a:xfrm>
            <a:off x="6000760" y="4876800"/>
            <a:ext cx="1838325" cy="1981200"/>
          </a:xfrm>
          <a:prstGeom prst="rect">
            <a:avLst/>
          </a:prstGeom>
          <a:noFill/>
        </p:spPr>
      </p:pic>
      <p:pic>
        <p:nvPicPr>
          <p:cNvPr id="5" name="Picture 6" descr="C:\Users\user\AppData\Local\Microsoft\Windows\INetCache\IE\Q87GPP4O\graduation-149646_640[1].png"/>
          <p:cNvPicPr>
            <a:picLocks noChangeAspect="1" noChangeArrowheads="1"/>
          </p:cNvPicPr>
          <p:nvPr/>
        </p:nvPicPr>
        <p:blipFill>
          <a:blip r:embed="rId3"/>
          <a:srcRect/>
          <a:stretch>
            <a:fillRect/>
          </a:stretch>
        </p:blipFill>
        <p:spPr bwMode="auto">
          <a:xfrm>
            <a:off x="285720" y="4786322"/>
            <a:ext cx="2286016" cy="20716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786" y="500043"/>
            <a:ext cx="7500990" cy="3508653"/>
          </a:xfrm>
          <a:prstGeom prst="rect">
            <a:avLst/>
          </a:prstGeom>
        </p:spPr>
        <p:txBody>
          <a:bodyPr wrap="square">
            <a:spAutoFit/>
          </a:bodyPr>
          <a:lstStyle/>
          <a:p>
            <a:pPr algn="ctr"/>
            <a:r>
              <a:rPr lang="el-GR" sz="2400" b="1" u="sng" dirty="0" smtClean="0">
                <a:solidFill>
                  <a:srgbClr val="FF0000"/>
                </a:solidFill>
              </a:rPr>
              <a:t>Μην χρησιμοποιείτε  εξειδικευμένη ορολογία</a:t>
            </a:r>
          </a:p>
          <a:p>
            <a:endParaRPr lang="el-GR" b="1" dirty="0" smtClean="0">
              <a:solidFill>
                <a:srgbClr val="0070C0"/>
              </a:solidFill>
            </a:endParaRPr>
          </a:p>
          <a:p>
            <a:endParaRPr lang="el-GR" dirty="0" smtClean="0">
              <a:solidFill>
                <a:srgbClr val="0070C0"/>
              </a:solidFill>
            </a:endParaRPr>
          </a:p>
          <a:p>
            <a:pPr algn="ctr"/>
            <a:r>
              <a:rPr lang="el-GR" dirty="0" smtClean="0">
                <a:solidFill>
                  <a:srgbClr val="0070C0"/>
                </a:solidFill>
              </a:rPr>
              <a:t>Με εξαίρεση την περίπτωση, που μιλάτε σε εξειδικευμένη εκπομπή και σε έναν ειδικό</a:t>
            </a:r>
          </a:p>
          <a:p>
            <a:endParaRPr lang="el-GR" dirty="0">
              <a:solidFill>
                <a:srgbClr val="0070C0"/>
              </a:solidFill>
            </a:endParaRPr>
          </a:p>
          <a:p>
            <a:pPr lvl="1">
              <a:buFont typeface="Arial" pitchFamily="34" charset="0"/>
              <a:buChar char="•"/>
            </a:pPr>
            <a:r>
              <a:rPr lang="el-GR" dirty="0" smtClean="0">
                <a:solidFill>
                  <a:srgbClr val="0070C0"/>
                </a:solidFill>
              </a:rPr>
              <a:t>αντισταθείτε στον πειρασμό να χρησιμοποιήσετε ακρωνύμια και  ειδική φρασεολογία. </a:t>
            </a:r>
          </a:p>
          <a:p>
            <a:endParaRPr lang="el-GR" dirty="0">
              <a:solidFill>
                <a:srgbClr val="0070C0"/>
              </a:solidFill>
            </a:endParaRPr>
          </a:p>
          <a:p>
            <a:pPr lvl="1">
              <a:buFont typeface="Arial" pitchFamily="34" charset="0"/>
              <a:buChar char="•"/>
            </a:pPr>
            <a:r>
              <a:rPr lang="el-GR" i="1" dirty="0" smtClean="0">
                <a:solidFill>
                  <a:srgbClr val="0070C0"/>
                </a:solidFill>
              </a:rPr>
              <a:t>Αν  κρίνετε απράιτητο να χρησιμοποιήσετε ειδική ορολογία, ελέγξτε από πριν ότι ο δημοσιογράφος γνωρίζει  για ποιό θέμα ακριβώς μιλάτε και γνωρίζει τους εξειδικευμένους όρους.</a:t>
            </a:r>
            <a:endParaRPr lang="el-GR" i="1" dirty="0">
              <a:solidFill>
                <a:srgbClr val="0070C0"/>
              </a:solidFill>
            </a:endParaRPr>
          </a:p>
        </p:txBody>
      </p:sp>
      <p:pic>
        <p:nvPicPr>
          <p:cNvPr id="8194" name="Picture 2" descr="C:\Users\user\AppData\Local\Microsoft\Windows\INetCache\IE\4CK341ZD\2924431210_845ecd808f[1].jpg"/>
          <p:cNvPicPr>
            <a:picLocks noChangeAspect="1" noChangeArrowheads="1"/>
          </p:cNvPicPr>
          <p:nvPr/>
        </p:nvPicPr>
        <p:blipFill>
          <a:blip r:embed="rId2"/>
          <a:srcRect/>
          <a:stretch>
            <a:fillRect/>
          </a:stretch>
        </p:blipFill>
        <p:spPr bwMode="auto">
          <a:xfrm>
            <a:off x="5500694" y="4071942"/>
            <a:ext cx="3286148" cy="26241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571480"/>
            <a:ext cx="8072494" cy="4339650"/>
          </a:xfrm>
          <a:prstGeom prst="rect">
            <a:avLst/>
          </a:prstGeom>
        </p:spPr>
        <p:txBody>
          <a:bodyPr wrap="square">
            <a:spAutoFit/>
          </a:bodyPr>
          <a:lstStyle/>
          <a:p>
            <a:pPr algn="ctr"/>
            <a:r>
              <a:rPr lang="el-GR" sz="2400" b="1" u="sng" dirty="0" smtClean="0">
                <a:solidFill>
                  <a:srgbClr val="0070C0"/>
                </a:solidFill>
              </a:rPr>
              <a:t>Μην διαβάζετε από γραπτό κείμενο</a:t>
            </a:r>
            <a:endParaRPr lang="en-US" sz="2400" b="1" u="sng" dirty="0" smtClean="0">
              <a:solidFill>
                <a:srgbClr val="0070C0"/>
              </a:solidFill>
            </a:endParaRPr>
          </a:p>
          <a:p>
            <a:endParaRPr lang="el-GR" b="1" dirty="0" smtClean="0">
              <a:solidFill>
                <a:srgbClr val="0070C0"/>
              </a:solidFill>
            </a:endParaRPr>
          </a:p>
          <a:p>
            <a:endParaRPr lang="el-GR" dirty="0" smtClean="0">
              <a:solidFill>
                <a:srgbClr val="0070C0"/>
              </a:solidFill>
            </a:endParaRPr>
          </a:p>
          <a:p>
            <a:pPr>
              <a:buFont typeface="Arial" pitchFamily="34" charset="0"/>
              <a:buChar char="•"/>
            </a:pPr>
            <a:r>
              <a:rPr lang="el-GR" dirty="0" smtClean="0">
                <a:solidFill>
                  <a:srgbClr val="0070C0"/>
                </a:solidFill>
              </a:rPr>
              <a:t>Οι δημοσιογράφοι αναζητούν ζωντανές, πραγματικές συνομιλίες και δηλώσεις. </a:t>
            </a:r>
          </a:p>
          <a:p>
            <a:endParaRPr lang="el-GR" dirty="0" smtClean="0">
              <a:solidFill>
                <a:srgbClr val="0070C0"/>
              </a:solidFill>
            </a:endParaRPr>
          </a:p>
          <a:p>
            <a:endParaRPr lang="el-GR" dirty="0" smtClean="0">
              <a:solidFill>
                <a:srgbClr val="0070C0"/>
              </a:solidFill>
            </a:endParaRPr>
          </a:p>
          <a:p>
            <a:endParaRPr lang="el-GR" dirty="0" smtClean="0">
              <a:solidFill>
                <a:srgbClr val="0070C0"/>
              </a:solidFill>
            </a:endParaRPr>
          </a:p>
          <a:p>
            <a:pPr>
              <a:buFont typeface="Wingdings" pitchFamily="2" charset="2"/>
              <a:buChar char="Ø"/>
            </a:pPr>
            <a:r>
              <a:rPr lang="el-GR" dirty="0" smtClean="0">
                <a:solidFill>
                  <a:srgbClr val="0070C0"/>
                </a:solidFill>
              </a:rPr>
              <a:t> </a:t>
            </a:r>
            <a:r>
              <a:rPr lang="el-GR" b="1" dirty="0" smtClean="0">
                <a:solidFill>
                  <a:srgbClr val="FF0000"/>
                </a:solidFill>
              </a:rPr>
              <a:t>Μην διαβάζετε από δεδομένο γραπτό κείμενο  ή</a:t>
            </a:r>
          </a:p>
          <a:p>
            <a:endParaRPr lang="el-GR" b="1" dirty="0" smtClean="0">
              <a:solidFill>
                <a:srgbClr val="FF0000"/>
              </a:solidFill>
            </a:endParaRPr>
          </a:p>
          <a:p>
            <a:pPr>
              <a:buFont typeface="Wingdings" pitchFamily="2" charset="2"/>
              <a:buChar char="Ø"/>
            </a:pPr>
            <a:r>
              <a:rPr lang="el-GR" b="1" dirty="0" smtClean="0">
                <a:solidFill>
                  <a:srgbClr val="FF0000"/>
                </a:solidFill>
              </a:rPr>
              <a:t> Μην ανατρέχετε σε μακροσκελείς απομνημονευμένες προτάσεις, </a:t>
            </a:r>
          </a:p>
          <a:p>
            <a:endParaRPr lang="el-GR" dirty="0" smtClean="0">
              <a:solidFill>
                <a:srgbClr val="0070C0"/>
              </a:solidFill>
            </a:endParaRPr>
          </a:p>
          <a:p>
            <a:endParaRPr lang="el-GR" dirty="0" smtClean="0">
              <a:solidFill>
                <a:srgbClr val="0070C0"/>
              </a:solidFill>
            </a:endParaRPr>
          </a:p>
          <a:p>
            <a:endParaRPr lang="el-GR" dirty="0" smtClean="0">
              <a:solidFill>
                <a:srgbClr val="0070C0"/>
              </a:solidFill>
            </a:endParaRPr>
          </a:p>
          <a:p>
            <a:r>
              <a:rPr lang="el-GR" dirty="0" smtClean="0">
                <a:solidFill>
                  <a:srgbClr val="0070C0"/>
                </a:solidFill>
              </a:rPr>
              <a:t>Θα θεωρηθέιτε απόμακρος και δύσκαμπτος (μη ευέλικτος)</a:t>
            </a:r>
          </a:p>
          <a:p>
            <a:r>
              <a:rPr lang="el-GR" dirty="0" smtClean="0">
                <a:solidFill>
                  <a:srgbClr val="0070C0"/>
                </a:solidFill>
              </a:rPr>
              <a:t>και είναι απίθανο να σας ζητηθεί ξανά η συνέντευξη.</a:t>
            </a:r>
            <a:endParaRPr lang="el-GR" dirty="0">
              <a:solidFill>
                <a:srgbClr val="0070C0"/>
              </a:solidFill>
            </a:endParaRPr>
          </a:p>
        </p:txBody>
      </p:sp>
      <p:pic>
        <p:nvPicPr>
          <p:cNvPr id="9219" name="Picture 3" descr="C:\Users\user\AppData\Local\Microsoft\Windows\INetCache\IE\CIGS23UB\choice[1].gif"/>
          <p:cNvPicPr>
            <a:picLocks noChangeAspect="1" noChangeArrowheads="1"/>
          </p:cNvPicPr>
          <p:nvPr/>
        </p:nvPicPr>
        <p:blipFill>
          <a:blip r:embed="rId2"/>
          <a:srcRect/>
          <a:stretch>
            <a:fillRect/>
          </a:stretch>
        </p:blipFill>
        <p:spPr bwMode="auto">
          <a:xfrm>
            <a:off x="6429356" y="3857628"/>
            <a:ext cx="2714644" cy="26669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214290"/>
            <a:ext cx="7643866" cy="4339650"/>
          </a:xfrm>
          <a:prstGeom prst="rect">
            <a:avLst/>
          </a:prstGeom>
        </p:spPr>
        <p:txBody>
          <a:bodyPr wrap="square">
            <a:spAutoFit/>
          </a:bodyPr>
          <a:lstStyle/>
          <a:p>
            <a:pPr algn="ctr"/>
            <a:r>
              <a:rPr lang="el-GR" sz="2400" b="1" u="sng" dirty="0" smtClean="0">
                <a:solidFill>
                  <a:srgbClr val="0070C0"/>
                </a:solidFill>
              </a:rPr>
              <a:t>Μην </a:t>
            </a:r>
            <a:r>
              <a:rPr lang="en-US" sz="2400" b="1" u="sng" dirty="0" smtClean="0">
                <a:solidFill>
                  <a:srgbClr val="0070C0"/>
                </a:solidFill>
              </a:rPr>
              <a:t> </a:t>
            </a:r>
            <a:r>
              <a:rPr lang="el-GR" sz="2400" b="1" u="sng" dirty="0" smtClean="0">
                <a:solidFill>
                  <a:srgbClr val="0070C0"/>
                </a:solidFill>
              </a:rPr>
              <a:t>μιλάτε για θέματα που δεν γνωρίζετε</a:t>
            </a:r>
          </a:p>
          <a:p>
            <a:endParaRPr lang="el-GR" b="1" dirty="0" smtClean="0">
              <a:solidFill>
                <a:srgbClr val="0070C0"/>
              </a:solidFill>
            </a:endParaRPr>
          </a:p>
          <a:p>
            <a:r>
              <a:rPr lang="el-GR" dirty="0" smtClean="0">
                <a:solidFill>
                  <a:srgbClr val="0070C0"/>
                </a:solidFill>
              </a:rPr>
              <a:t>Αν δεν έχετε την δυνατότητα ή την απαιτούμενη ενημέρωση,  για να συζητήσετε ένα συγκεκριμένο θέμα – π.χ.. τα οικονομικά της εταιρείας - ή δεν έχετε τις πληροφορίες,  που θέλετε  για να συζητήσετε για έναν συγκεκριμένο τομέα, τότε κάντε αυτό σαφές στον δημοσιογράφο από πριν.</a:t>
            </a:r>
          </a:p>
          <a:p>
            <a:endParaRPr lang="el-GR" dirty="0" smtClean="0">
              <a:solidFill>
                <a:srgbClr val="0070C0"/>
              </a:solidFill>
            </a:endParaRPr>
          </a:p>
          <a:p>
            <a:pPr>
              <a:buFont typeface="Arial" pitchFamily="34" charset="0"/>
              <a:buChar char="•"/>
            </a:pPr>
            <a:r>
              <a:rPr lang="el-GR" dirty="0" smtClean="0">
                <a:solidFill>
                  <a:srgbClr val="0070C0"/>
                </a:solidFill>
              </a:rPr>
              <a:t> </a:t>
            </a:r>
            <a:r>
              <a:rPr lang="el-GR" b="1" dirty="0" smtClean="0">
                <a:solidFill>
                  <a:srgbClr val="FF0000"/>
                </a:solidFill>
              </a:rPr>
              <a:t>Μην παρασυρθείτε απο γενικές  ή μη επικαιροποιημένες πληροφορίες  και  συζητήσετε μαζί τους. </a:t>
            </a:r>
          </a:p>
          <a:p>
            <a:r>
              <a:rPr lang="el-GR" b="1" dirty="0" smtClean="0">
                <a:solidFill>
                  <a:srgbClr val="FF0000"/>
                </a:solidFill>
              </a:rPr>
              <a:t> </a:t>
            </a:r>
          </a:p>
          <a:p>
            <a:pPr>
              <a:buFont typeface="Arial" pitchFamily="34" charset="0"/>
              <a:buChar char="•"/>
            </a:pPr>
            <a:r>
              <a:rPr lang="el-GR" b="1" dirty="0" smtClean="0">
                <a:solidFill>
                  <a:srgbClr val="FF0000"/>
                </a:solidFill>
              </a:rPr>
              <a:t>Μην αναφέρετε γενικότητες.  </a:t>
            </a:r>
          </a:p>
          <a:p>
            <a:endParaRPr lang="el-GR" dirty="0" smtClean="0">
              <a:solidFill>
                <a:srgbClr val="0070C0"/>
              </a:solidFill>
            </a:endParaRPr>
          </a:p>
          <a:p>
            <a:pPr>
              <a:buFont typeface="Arial" pitchFamily="34" charset="0"/>
              <a:buChar char="•"/>
            </a:pPr>
            <a:r>
              <a:rPr lang="el-GR" dirty="0" smtClean="0">
                <a:solidFill>
                  <a:srgbClr val="0070C0"/>
                </a:solidFill>
              </a:rPr>
              <a:t>Πείτε ευγενικά ότι είτε εσείς,  είτε κάποιος άλλος πιό εξειδικευμένος , θα επικοινωνήσει και πάλι με  τον δημοσιογράφο για να συζητήσετε  θέματα  αυτού του τομέα. </a:t>
            </a:r>
            <a:endParaRPr lang="el-GR" dirty="0"/>
          </a:p>
        </p:txBody>
      </p:sp>
      <p:pic>
        <p:nvPicPr>
          <p:cNvPr id="4" name="Picture 4" descr="C:\Users\user\AppData\Local\Microsoft\Windows\INetCache\IE\Q87GPP4O\603830_458839774202035_714373048_n[1].jpg"/>
          <p:cNvPicPr>
            <a:picLocks noChangeAspect="1" noChangeArrowheads="1"/>
          </p:cNvPicPr>
          <p:nvPr/>
        </p:nvPicPr>
        <p:blipFill>
          <a:blip r:embed="rId2"/>
          <a:srcRect/>
          <a:stretch>
            <a:fillRect/>
          </a:stretch>
        </p:blipFill>
        <p:spPr bwMode="auto">
          <a:xfrm>
            <a:off x="5572132" y="4214818"/>
            <a:ext cx="2805118" cy="2386011"/>
          </a:xfrm>
          <a:prstGeom prst="rect">
            <a:avLst/>
          </a:prstGeom>
          <a:noFill/>
        </p:spPr>
      </p:pic>
      <p:pic>
        <p:nvPicPr>
          <p:cNvPr id="5" name="Picture 3" descr="C:\Users\user\AppData\Local\Microsoft\Windows\INetCache\IE\CIGS23UB\emoticon-304235_960_720[1].png"/>
          <p:cNvPicPr>
            <a:picLocks noChangeAspect="1" noChangeArrowheads="1"/>
          </p:cNvPicPr>
          <p:nvPr/>
        </p:nvPicPr>
        <p:blipFill>
          <a:blip r:embed="rId3"/>
          <a:srcRect/>
          <a:stretch>
            <a:fillRect/>
          </a:stretch>
        </p:blipFill>
        <p:spPr bwMode="auto">
          <a:xfrm>
            <a:off x="428596" y="4572008"/>
            <a:ext cx="2214578" cy="20717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1509</TotalTime>
  <Words>1233</Words>
  <Application>Microsoft Office PowerPoint</Application>
  <PresentationFormat>On-screen Show (4:3)</PresentationFormat>
  <Paragraphs>161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ΜΑΡΙΑ ΚΑΨΟΚΕΦΑΛΟΥ</cp:lastModifiedBy>
  <cp:revision>75</cp:revision>
  <dcterms:created xsi:type="dcterms:W3CDTF">2018-05-09T11:55:26Z</dcterms:created>
  <dcterms:modified xsi:type="dcterms:W3CDTF">2020-04-14T18:48:26Z</dcterms:modified>
</cp:coreProperties>
</file>