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6"/>
    <p:restoredTop sz="94694"/>
  </p:normalViewPr>
  <p:slideViewPr>
    <p:cSldViewPr snapToGrid="0" snapToObjects="1">
      <p:cViewPr varScale="1">
        <p:scale>
          <a:sx n="152" d="100"/>
          <a:sy n="152" d="100"/>
        </p:scale>
        <p:origin x="1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2974E-7913-E44B-B7EC-81A035FAB39B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66338-2887-2048-999B-9C5E9039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1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6338-2887-2048-999B-9C5E903914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2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7798-AEB7-5E4F-98C0-F88C58B31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BDCE3-B707-8C43-8C44-BF02D087C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474E-DF50-2142-8706-1D500C4D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DFB8-88E1-4045-8FD1-868BF799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2A986-E2AC-AD46-AA21-3FDB1401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EA1B-0962-F84E-882F-AD3B48EB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1BA47-D7BC-524D-902B-EA8F4697E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203C-CD6D-F149-9F18-8675DF0B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A732-5FC9-CE41-957D-2D362EF4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8C2A-B57C-4D43-8D6C-E7B26A1A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CF6F1-159C-834E-B972-567A8BB3C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917CD-D19E-EF44-A79E-C3469898B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62785-B5B1-1244-807D-BFA93C1F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8745-6BCF-E040-94E3-7743669A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9454-2D67-F64E-89D6-F24E2BDC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1B9C7-B30C-5842-A103-84D28B90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FA23-4F9E-E849-9462-C8FAC09A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8987-8378-674B-BE49-B0489A10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0EAB-74D1-BE46-B7F7-C9896015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0CBF6-8059-774C-876B-A17C0D39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1D5-023F-5642-AD66-809CB427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5774-43B8-174F-88F6-B44049E65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14A0C-6BEA-0841-B210-7FC78CA3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F098-D3CB-AB49-B337-9EE25DE8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F92E0-4799-D64C-8718-3554F463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4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CC81-5744-FB42-9804-30605179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31A8-C232-174B-9647-85C222574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EEED7-B2BD-F84C-AF79-52B8D1FBB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24E0E-44F9-484C-83F6-2E29C29F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FC967-F22D-804F-95AB-A931763F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26EBA-FCC6-684D-B47A-ED2446DC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B1C3-8A60-F04A-8318-12905BF4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EF906-102C-5C4A-A34B-6EEBCAC63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81E37-6995-BA42-8BFD-E1B272E51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B8D43-67E0-1C4C-9E92-057D4B67E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BDB8E-F63F-134A-9FB3-6BC2F6FC1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99E21-A328-5C40-9788-53F2FECA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9E886-7843-2740-95FE-EF868B79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04C22-3B52-E844-AC7E-23E9E34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F6CD-B1AD-544D-8116-BA7E4B5C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B617E-449B-6E4F-B7D7-9F85BA23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02F05-E562-AD47-BC63-4EFCFEB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1D81E-A268-B645-84FD-645F1D2F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96DD2-38E5-9949-8C4D-BD281267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D4E8E-75AD-974D-8D2E-5A8175AC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5A857-A356-AB45-91A9-DFBCB299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2F56-3880-7145-A04F-C7760CCE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C777-FECD-8246-9257-70693B1F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14462-B3F8-D643-AF47-8BBD464CC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BB7DE-D018-CF41-9D44-8F4D58B0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F0E1C-DF62-D04C-AEC3-53435C44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18CE8-CC2D-0648-BB96-52FB311E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4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A179-7BAC-9E43-B29D-B1237103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DB793-C325-C74C-B843-C4FB486B3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70F1E-A33F-404F-90BC-BDC168109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FFDB4-F2B5-7D43-9CD8-BC3E49B8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61AEE-B72D-B046-8C0B-B9294202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8BDCA-EA5B-EB48-A8BD-627A7136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B78E8-B9D0-7743-A3AF-351616A5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27F65-2EED-E443-868F-C1215F5A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26208-2C7F-9D44-A8D5-B5975DCA5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DEE08-1D35-4145-8806-2541575FF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9917D-A7FA-8449-9739-24CE70BCF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5DB8-82B0-E04E-A3FA-3C5817651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err="1"/>
              <a:t>Λογιστικ</a:t>
            </a:r>
            <a:r>
              <a:rPr lang="en-US" b="1" dirty="0" err="1"/>
              <a:t>ή</a:t>
            </a:r>
            <a:r>
              <a:rPr lang="el-GR" b="1" dirty="0"/>
              <a:t> </a:t>
            </a:r>
            <a:r>
              <a:rPr lang="en-US" b="1" dirty="0"/>
              <a:t>II </a:t>
            </a:r>
            <a:br>
              <a:rPr lang="en-US" b="1" dirty="0"/>
            </a:br>
            <a:r>
              <a:rPr lang="el-GR" b="1" dirty="0"/>
              <a:t>(272)</a:t>
            </a:r>
            <a:endParaRPr lang="en-US" b="1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C4AD063-B338-924A-B817-096DF3920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1270"/>
            <a:ext cx="12192000" cy="93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C57E8-D0CC-6A44-9D66-E54C1087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Ερωτήσεις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4CD3F-4E44-4C42-990B-16642667F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080" y="1990314"/>
            <a:ext cx="1411840" cy="1603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0000" dirty="0">
                <a:solidFill>
                  <a:srgbClr val="FF0000"/>
                </a:solidFill>
              </a:rPr>
              <a:t>?</a:t>
            </a:r>
            <a:endParaRPr lang="en-US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1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0E9A-CF37-6C4D-A07D-17C68811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33" y="173101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Προτεινόμενα Διδακτικά Εγχειρίδια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2282-A82F-C24D-99F6-3A469AAA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4707392"/>
          </a:xfrm>
        </p:spPr>
        <p:txBody>
          <a:bodyPr/>
          <a:lstStyle/>
          <a:p>
            <a:pPr lvl="0"/>
            <a:r>
              <a:rPr lang="el-GR" dirty="0"/>
              <a:t>Μπάλλας, Α., </a:t>
            </a:r>
            <a:r>
              <a:rPr lang="el-GR" dirty="0" err="1"/>
              <a:t>Χέβας</a:t>
            </a:r>
            <a:r>
              <a:rPr lang="el-GR" dirty="0"/>
              <a:t>, Δ. 2016. Χρηματοοικονομική Λογιστική. Εκδόσεις Μπένου.</a:t>
            </a:r>
          </a:p>
          <a:p>
            <a:pPr lvl="0"/>
            <a:endParaRPr lang="en-NL" dirty="0"/>
          </a:p>
          <a:p>
            <a:pPr lvl="0"/>
            <a:r>
              <a:rPr lang="en-US" dirty="0"/>
              <a:t>Miller – Nobles, T., Mattison, B. and Matsumura, M. E. 2017. Horngren’s </a:t>
            </a:r>
            <a:r>
              <a:rPr lang="el-GR" dirty="0"/>
              <a:t>Χρηματοοικονομική Λογιστική</a:t>
            </a:r>
            <a:r>
              <a:rPr lang="en-US" dirty="0"/>
              <a:t>. (</a:t>
            </a:r>
            <a:r>
              <a:rPr lang="el-GR" dirty="0" err="1"/>
              <a:t>επιμ</a:t>
            </a:r>
            <a:r>
              <a:rPr lang="en-US" dirty="0"/>
              <a:t>.) </a:t>
            </a:r>
            <a:r>
              <a:rPr lang="el-GR" dirty="0" err="1"/>
              <a:t>Γκίνογλου</a:t>
            </a:r>
            <a:r>
              <a:rPr lang="el-GR" dirty="0"/>
              <a:t> Δ</a:t>
            </a:r>
            <a:r>
              <a:rPr lang="en-US" dirty="0"/>
              <a:t>., </a:t>
            </a:r>
            <a:r>
              <a:rPr lang="el-GR" dirty="0" err="1"/>
              <a:t>Κουμανάκος</a:t>
            </a:r>
            <a:r>
              <a:rPr lang="el-GR" dirty="0"/>
              <a:t> Ε</a:t>
            </a:r>
            <a:r>
              <a:rPr lang="en-US" dirty="0"/>
              <a:t>., </a:t>
            </a:r>
            <a:r>
              <a:rPr lang="el-GR" dirty="0" err="1"/>
              <a:t>Σώρρος</a:t>
            </a:r>
            <a:r>
              <a:rPr lang="el-GR" dirty="0"/>
              <a:t> Ι</a:t>
            </a:r>
            <a:r>
              <a:rPr lang="en-US" dirty="0"/>
              <a:t>. Nicosia, Cyprus: Broken Hill, </a:t>
            </a:r>
            <a:r>
              <a:rPr lang="el-GR" dirty="0"/>
              <a:t>Αθήνα</a:t>
            </a:r>
            <a:r>
              <a:rPr lang="en-US" dirty="0"/>
              <a:t>: </a:t>
            </a:r>
            <a:r>
              <a:rPr lang="el-GR" dirty="0"/>
              <a:t>Εκδόσεις Πασχαλίδης</a:t>
            </a:r>
            <a:r>
              <a:rPr lang="en-US" dirty="0"/>
              <a:t>.</a:t>
            </a:r>
            <a:endParaRPr lang="en-NL" dirty="0"/>
          </a:p>
          <a:p>
            <a:pPr lvl="0"/>
            <a:endParaRPr lang="el-GR" dirty="0"/>
          </a:p>
          <a:p>
            <a:pPr lvl="0"/>
            <a:r>
              <a:rPr lang="el-GR" dirty="0" err="1"/>
              <a:t>Νεγκάκης</a:t>
            </a:r>
            <a:r>
              <a:rPr lang="el-GR" dirty="0"/>
              <a:t> Χ. 2015. Λογιστική Εταιριών Σύμφωνα με τα Ελληνικά και Διεθνή Λογιστικά Πρότυπα. Εκδόσεις: Αειφόρος Λογιστική.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E086-E2A3-7A42-9C73-C74B40C2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2291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Λογιστική </a:t>
            </a:r>
            <a:r>
              <a:rPr lang="en-US" b="1" dirty="0"/>
              <a:t>I</a:t>
            </a:r>
            <a:r>
              <a:rPr lang="el-GR" b="1" dirty="0"/>
              <a:t>Ι - Σκοπός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2F7F-51F5-304E-A37B-CBC84A596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497"/>
            <a:ext cx="10515600" cy="5334000"/>
          </a:xfrm>
        </p:spPr>
        <p:txBody>
          <a:bodyPr>
            <a:normAutofit/>
          </a:bodyPr>
          <a:lstStyle/>
          <a:p>
            <a:r>
              <a:rPr lang="el-GR" sz="2500" dirty="0"/>
              <a:t>Το μάθημα αποτελεί συνέχεια της Λογιστικής Ι και συνεχίζει να χτίζει και να επεκτείνει το υλικό της Χρηματοοικονομικής Λογιστικής εξετάζοντας επιπλέον στοιχεία των οικονομικών καταστάσεων στα πλαίσια των Διεθνών Προτύπων Χρηματοοικονομικής Αναφοράς (ΔΠΧΑ). </a:t>
            </a:r>
          </a:p>
          <a:p>
            <a:endParaRPr lang="en-NL" sz="2500" dirty="0"/>
          </a:p>
          <a:p>
            <a:r>
              <a:rPr lang="el-GR" sz="2500" dirty="0"/>
              <a:t>Στόχος είναι η συνέχιση της παράδοσης στο φοιτητή των απαραίτητων γνώσεων και τεχνικών γενικών αρχών της χρηματοοικονομικής λογιστικής καθώς και η δημιουργία των θεμελίων για την κατανόηση αρχών της: </a:t>
            </a:r>
          </a:p>
          <a:p>
            <a:pPr lvl="1"/>
            <a:r>
              <a:rPr lang="el-GR" sz="2500" dirty="0"/>
              <a:t>Λογιστικής Κόστους (μαθήματα ΟΔΓΕ Ι και ΟΔΓΕ ΙΙ), </a:t>
            </a:r>
          </a:p>
          <a:p>
            <a:pPr lvl="1"/>
            <a:r>
              <a:rPr lang="el-GR" sz="2500" dirty="0"/>
              <a:t>Αξιολόγησης Γεωργικών Επενδύσεων, </a:t>
            </a:r>
          </a:p>
          <a:p>
            <a:pPr lvl="1"/>
            <a:r>
              <a:rPr lang="el-GR" sz="2500" dirty="0"/>
              <a:t>Λογιστικής ΙΙΙ (μελέτη συγκεκριμένων ΔΠΧΑ) και </a:t>
            </a:r>
          </a:p>
          <a:p>
            <a:pPr lvl="1"/>
            <a:r>
              <a:rPr lang="el-GR" sz="2500" dirty="0"/>
              <a:t>Χρηματοδότησης και Χρηματοοικονομικής Ανάλυσης Γεωργικών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394032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64B9-1E3B-3647-AA05-7C23E245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1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Δεξιότητες για τον Σπουδαστή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C20BA-521B-5946-9A36-AAF8A115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98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500" dirty="0"/>
              <a:t>Με την επιτυχή ολοκλήρωση του μαθήματος ο φοιτητής / -</a:t>
            </a:r>
            <a:r>
              <a:rPr lang="el-GR" sz="2500" dirty="0" err="1"/>
              <a:t>τρια</a:t>
            </a:r>
            <a:r>
              <a:rPr lang="el-GR" sz="2500" dirty="0"/>
              <a:t> θα είναι σε θέση να:</a:t>
            </a:r>
            <a:endParaRPr lang="en-US" sz="2500" dirty="0"/>
          </a:p>
          <a:p>
            <a:pPr lvl="1"/>
            <a:r>
              <a:rPr lang="el-GR" sz="2200" dirty="0"/>
              <a:t>Αναλύει τις απαιτήσεις ενός προβλήματος και να εφαρμόζει τις θεωρητικές γνώσεις που έχει λάβει στην πράξη.</a:t>
            </a:r>
            <a:endParaRPr lang="en-US" sz="2200" dirty="0"/>
          </a:p>
          <a:p>
            <a:pPr lvl="1"/>
            <a:r>
              <a:rPr lang="el-GR" sz="2200" dirty="0"/>
              <a:t>Γνωρίζει την ενδεδειγμένη επιστημονική ορολογία της Χρηματοοικονομικής Λογιστικής και Χρηματοοικονομικής Ανάλυσης, καθώς και τις σχετικές σύγχρονες επιστημονικές μεθόδους και προσεγγίσεις.</a:t>
            </a:r>
            <a:endParaRPr lang="en-US" sz="2200" dirty="0"/>
          </a:p>
          <a:p>
            <a:pPr lvl="1"/>
            <a:r>
              <a:rPr lang="el-GR" sz="2200" dirty="0"/>
              <a:t>Προσφέρει τις κατάλληλες λύσεις μέσω της χρήσης των πλέον σύγχρονων μεθόδων της Χρηματοοικονομικής Λογιστικής και Χρηματοοικονομικής Ανάλυσης.</a:t>
            </a:r>
            <a:endParaRPr lang="en-US" sz="2200" dirty="0"/>
          </a:p>
          <a:p>
            <a:pPr lvl="1"/>
            <a:r>
              <a:rPr lang="el-GR" sz="2200" dirty="0"/>
              <a:t>Προβαίνει στις απαραίτητες λογιστικές καταχωρήσεις στα στάδια του λογιστικού κυκλώματος και να συντάσσει τις σχετικές οικονομικές καταστάσεις.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5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D55B-86C8-864B-9ECE-A1FD01F1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Περιεχόμενο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462E-3011-F441-9D57-B24001B6E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802"/>
            <a:ext cx="10515600" cy="5537771"/>
          </a:xfrm>
        </p:spPr>
        <p:txBody>
          <a:bodyPr>
            <a:normAutofit lnSpcReduction="10000"/>
          </a:bodyPr>
          <a:lstStyle/>
          <a:p>
            <a:pPr lvl="0"/>
            <a:r>
              <a:rPr lang="el-GR" sz="2500" dirty="0"/>
              <a:t>Επανάληψη στοιχείων Λογιστικής Ι.</a:t>
            </a:r>
            <a:endParaRPr lang="en-NL" sz="2500" dirty="0"/>
          </a:p>
          <a:p>
            <a:pPr lvl="0"/>
            <a:r>
              <a:rPr lang="el-GR" sz="2500" dirty="0"/>
              <a:t>Μελέτη σε βάθος της διαδικασίας απογραφής αποθεμάτων.</a:t>
            </a:r>
            <a:endParaRPr lang="en-NL" sz="2500" dirty="0"/>
          </a:p>
          <a:p>
            <a:pPr lvl="0"/>
            <a:r>
              <a:rPr lang="el-GR" sz="2500" dirty="0"/>
              <a:t>Εξέταση εμπορικών συναλλαγών </a:t>
            </a:r>
            <a:endParaRPr lang="en-US" sz="2500" dirty="0"/>
          </a:p>
          <a:p>
            <a:pPr lvl="0"/>
            <a:r>
              <a:rPr lang="el-GR" sz="2500" dirty="0" err="1"/>
              <a:t>Μακροχρ</a:t>
            </a:r>
            <a:r>
              <a:rPr lang="en-US" sz="2500" dirty="0" err="1"/>
              <a:t>ό</a:t>
            </a:r>
            <a:r>
              <a:rPr lang="el-GR" sz="2500" dirty="0"/>
              <a:t>νια Περιουσιακά Στοιχεία - Αποσβέσεις</a:t>
            </a:r>
            <a:endParaRPr lang="en-NL" sz="2500" dirty="0"/>
          </a:p>
          <a:p>
            <a:pPr lvl="0"/>
            <a:r>
              <a:rPr lang="el-GR" sz="2500" dirty="0"/>
              <a:t>Σπουδή των μεθόδων αποτίμησης βραχυχρόνιων περιουσιακών στοιχείων (λογαριασμοί εισπρακτέοι, γραμμάτια εισπρακτέα).</a:t>
            </a:r>
            <a:endParaRPr lang="en-NL" sz="2500" dirty="0"/>
          </a:p>
          <a:p>
            <a:pPr lvl="0"/>
            <a:r>
              <a:rPr lang="el-GR" sz="2500" dirty="0"/>
              <a:t>Εξέταση σε βάθος βραχυχρονίων απαιτήσεων (λογαριασμοί πληρωτέοι, γραμμάτια πληρωτέα) </a:t>
            </a:r>
            <a:endParaRPr lang="en-NL" sz="2500" dirty="0"/>
          </a:p>
          <a:p>
            <a:pPr lvl="0"/>
            <a:r>
              <a:rPr lang="el-GR" sz="2500" dirty="0"/>
              <a:t>Μελέτη μακροχρονίων υποχρεώσεων (έκδοση ομολόγων)</a:t>
            </a:r>
            <a:endParaRPr lang="en-NL" sz="2500" dirty="0"/>
          </a:p>
          <a:p>
            <a:pPr lvl="0"/>
            <a:r>
              <a:rPr lang="el-GR" sz="2500" dirty="0"/>
              <a:t>΄</a:t>
            </a:r>
            <a:r>
              <a:rPr lang="el-GR" sz="2500" dirty="0" err="1"/>
              <a:t>Ιδια</a:t>
            </a:r>
            <a:r>
              <a:rPr lang="el-GR" sz="2500" dirty="0"/>
              <a:t> κεφάλαια, αποθεματικά και εξαγορά ιδίων μετοχών  </a:t>
            </a:r>
            <a:endParaRPr lang="en-NL" sz="2500" dirty="0"/>
          </a:p>
          <a:p>
            <a:pPr marL="0" indent="0">
              <a:buNone/>
            </a:pPr>
            <a:r>
              <a:rPr lang="el-GR" dirty="0"/>
              <a:t>Το μάθημα εμπλουτίζεται με κριτική παρουσίαση και συζήτηση παραδειγμάτων από τη γεωργία, τον αγροτικό χώρο, τα τρόφιμα και το περιβάλλον, όπως προκύπτουν από την καθημερινή εμπειρία και τη σύγχρονη διεθνή βιβλιογραφία.</a:t>
            </a:r>
            <a:r>
              <a:rPr lang="en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34BA-1D7F-CE47-BC24-1E97CC60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Εβδομαδιαία Οργάνωση Διδασκαλίας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30B37-DF10-3441-8547-9470AD81A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Τρίωρη διάλεξη</a:t>
            </a:r>
          </a:p>
          <a:p>
            <a:endParaRPr lang="el-GR" dirty="0"/>
          </a:p>
          <a:p>
            <a:r>
              <a:rPr lang="el-GR" dirty="0"/>
              <a:t>Δίωρο φροντιστηριακό μάθημα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5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5A96-89FB-0C4F-B2F3-B5A3DF55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Εξέταση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A940-5C86-D049-8B06-538954A7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l-GR" dirty="0"/>
              <a:t>Γραπτή τελική εξέταση που περιλαμβάνει:</a:t>
            </a:r>
            <a:endParaRPr lang="en-US" dirty="0"/>
          </a:p>
          <a:p>
            <a:pPr lvl="1"/>
            <a:r>
              <a:rPr lang="el-GR" dirty="0"/>
              <a:t>Ερωτήσεις πολλαπλής επιλογής (με ασκήσεις)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6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C65E-5F86-1E4C-97DB-8657A936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664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Άλλα Προτεινόμενα Διδακτικά Εγχειρίδια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3C3EC-0C0B-8B42-9AFE-BA1CD72D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899"/>
            <a:ext cx="10515600" cy="520899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l-GR" dirty="0"/>
              <a:t>Βασιλείου, Δ., </a:t>
            </a:r>
            <a:r>
              <a:rPr lang="el-GR" dirty="0" err="1"/>
              <a:t>Ηρειώτης</a:t>
            </a:r>
            <a:r>
              <a:rPr lang="el-GR" dirty="0"/>
              <a:t>, Ν., </a:t>
            </a:r>
            <a:r>
              <a:rPr lang="el-GR" dirty="0" err="1"/>
              <a:t>Μπάλιος</a:t>
            </a:r>
            <a:r>
              <a:rPr lang="el-GR" dirty="0"/>
              <a:t> Δ. 2019. Αρχές Χρηματοοικονομικής Λογιστικής – Χρηματοοικονομική Ανάλυση και Λήψη Αποφάσεων. Εκδόσεις: </a:t>
            </a:r>
            <a:r>
              <a:rPr lang="en-US" dirty="0" err="1"/>
              <a:t>Rosili</a:t>
            </a:r>
            <a:r>
              <a:rPr lang="en-US" dirty="0"/>
              <a:t> </a:t>
            </a:r>
            <a:endParaRPr lang="en-NL" dirty="0"/>
          </a:p>
          <a:p>
            <a:pPr lvl="0"/>
            <a:r>
              <a:rPr lang="el-GR" dirty="0" err="1"/>
              <a:t>Τσουκαλας</a:t>
            </a:r>
            <a:r>
              <a:rPr lang="el-GR" dirty="0"/>
              <a:t>, Σ. 2010. Γεωργική Λογιστική. Εκδόσεις ΣΤΟΧΑΣΤΗΣ.</a:t>
            </a:r>
          </a:p>
          <a:p>
            <a:r>
              <a:rPr lang="el-GR"/>
              <a:t>Τσουκαλας</a:t>
            </a:r>
            <a:r>
              <a:rPr lang="el-GR" dirty="0"/>
              <a:t>, Σ. 2010. Λογιστική Επιχειρήσεων Τροφίμων, Σ. Εκδόσεις Στοχαστής, Αθήνα.</a:t>
            </a:r>
            <a:endParaRPr lang="en-NL" dirty="0"/>
          </a:p>
          <a:p>
            <a:pPr lvl="0"/>
            <a:r>
              <a:rPr lang="el-GR" dirty="0"/>
              <a:t>Φίλιος, Β. 2007. Ο Οικονομικός Λογισμός των Γεωργικών-Κτηνοτροφικών Εκμεταλλεύσεων και των Αγροτοβιομηχανικών Συνεταιρισμών. Σύγχρονη Εκδοτική.</a:t>
            </a:r>
          </a:p>
          <a:p>
            <a:r>
              <a:rPr lang="en-US" dirty="0"/>
              <a:t>Harrison, Horngren, Thomas &amp; </a:t>
            </a:r>
            <a:r>
              <a:rPr lang="en-US" dirty="0" err="1"/>
              <a:t>Suwardy</a:t>
            </a:r>
            <a:r>
              <a:rPr lang="en-US" dirty="0"/>
              <a:t>. 2014. Financial Accounting - International Financial Reporting Standards. 9e. Pearson Education. </a:t>
            </a:r>
            <a:endParaRPr lang="en-NL" dirty="0"/>
          </a:p>
          <a:p>
            <a:pPr lvl="0"/>
            <a:r>
              <a:rPr lang="en-US" dirty="0"/>
              <a:t>Needles B. and Powers M. 2013. Principles of Financial Accounting; International Edition. 12e. CENGAGE Learning</a:t>
            </a:r>
            <a:endParaRPr lang="en-NL" dirty="0"/>
          </a:p>
          <a:p>
            <a:pPr lvl="0"/>
            <a:r>
              <a:rPr lang="en-US" dirty="0"/>
              <a:t>Powers, M., and Needles, B. E. 2017. </a:t>
            </a:r>
            <a:r>
              <a:rPr lang="el-GR" dirty="0"/>
              <a:t>Εισαγωγή στη Χρηματοοικονομική λογιστική. (</a:t>
            </a:r>
            <a:r>
              <a:rPr lang="el-GR" dirty="0" err="1"/>
              <a:t>επιμ</a:t>
            </a:r>
            <a:r>
              <a:rPr lang="el-GR" dirty="0"/>
              <a:t>.) Π. </a:t>
            </a:r>
            <a:r>
              <a:rPr lang="el-GR" dirty="0" err="1"/>
              <a:t>Καλαντώνης</a:t>
            </a:r>
            <a:r>
              <a:rPr lang="el-GR" dirty="0"/>
              <a:t>, Α. </a:t>
            </a:r>
            <a:r>
              <a:rPr lang="el-GR" dirty="0" err="1"/>
              <a:t>Μανδήλας</a:t>
            </a:r>
            <a:r>
              <a:rPr lang="el-GR" dirty="0"/>
              <a:t>, Ε. Χύτης. </a:t>
            </a:r>
            <a:r>
              <a:rPr lang="en-US" dirty="0"/>
              <a:t>Nicosia</a:t>
            </a:r>
            <a:r>
              <a:rPr lang="el-GR" dirty="0"/>
              <a:t>, </a:t>
            </a:r>
            <a:r>
              <a:rPr lang="en-US" dirty="0"/>
              <a:t>Cyprus</a:t>
            </a:r>
            <a:r>
              <a:rPr lang="el-GR" dirty="0"/>
              <a:t>: </a:t>
            </a:r>
            <a:r>
              <a:rPr lang="en-US" dirty="0"/>
              <a:t>Broken Hill</a:t>
            </a:r>
            <a:r>
              <a:rPr lang="el-GR" dirty="0"/>
              <a:t>, Αθήνα: Εκδόσεις Πασχαλίδης.</a:t>
            </a:r>
            <a:endParaRPr lang="en-NL" dirty="0"/>
          </a:p>
          <a:p>
            <a:pPr lvl="0"/>
            <a:r>
              <a:rPr lang="en-US" dirty="0" err="1"/>
              <a:t>Weetman</a:t>
            </a:r>
            <a:r>
              <a:rPr lang="en-US" dirty="0"/>
              <a:t>, P.  2015. Financial and Management Accounting: An Introduction. 7e. Pearson.</a:t>
            </a:r>
            <a:endParaRPr lang="en-NL" dirty="0"/>
          </a:p>
          <a:p>
            <a:r>
              <a:rPr lang="en-US" dirty="0" err="1"/>
              <a:t>Wegandt</a:t>
            </a:r>
            <a:r>
              <a:rPr lang="en-US" dirty="0"/>
              <a:t>, J. J., Kimmel D. P. and </a:t>
            </a:r>
            <a:r>
              <a:rPr lang="en-US" dirty="0" err="1"/>
              <a:t>Kieso</a:t>
            </a:r>
            <a:r>
              <a:rPr lang="en-US" dirty="0"/>
              <a:t>. E. D. 2016. Financial Accounting. IFRS edition. 3e. Wiley</a:t>
            </a:r>
            <a:r>
              <a:rPr lang="en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2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E147-0BEE-1A45-82BC-FAEED8AE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7448"/>
            <a:ext cx="10515600" cy="1325563"/>
          </a:xfrm>
        </p:spPr>
        <p:txBody>
          <a:bodyPr>
            <a:normAutofit/>
          </a:bodyPr>
          <a:lstStyle/>
          <a:p>
            <a:r>
              <a:rPr lang="el-GR" sz="4000" b="1" dirty="0"/>
              <a:t>Συναφή Επιστημονικά Περιοδικά</a:t>
            </a:r>
            <a:r>
              <a:rPr lang="en-US" sz="4000" b="1" dirty="0"/>
              <a:t> (</a:t>
            </a:r>
            <a:r>
              <a:rPr lang="el-GR" sz="4000" b="1" dirty="0"/>
              <a:t>ενδεικτικά</a:t>
            </a:r>
            <a:r>
              <a:rPr lang="en-US" sz="4000" b="1" dirty="0"/>
              <a:t>)  </a:t>
            </a:r>
            <a:br>
              <a:rPr lang="en-NL" sz="4000" b="1" dirty="0"/>
            </a:br>
            <a:endParaRPr lang="en-NL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6471-A536-0542-8459-9EF07F88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11658"/>
            <a:ext cx="10977081" cy="60463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- Accounting Organizations &amp; Society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Accounting &amp; Economics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Accounting Research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The Accounting Review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Contemporary Accounting Research (Rank: Association of Business Schools Journal List 4)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Review of Accounting Studies (Rank: Association of Business Schools Journal List 4)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Abacus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Accounting, Auditing &amp; Accountability Journal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&amp; Business Research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Horizons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Forum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British Accounting Review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Critical Perspectives on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European Accounting Review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International Journal of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Business Ethics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Business Finance &amp;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Management Accounting Research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Public Money &amp; Management (Rank: Association of Business Schools Journal List 2)</a:t>
            </a:r>
            <a:r>
              <a:rPr lang="en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772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934</Words>
  <Application>Microsoft Macintosh PowerPoint</Application>
  <PresentationFormat>Widescreen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Λογιστική II  (272)</vt:lpstr>
      <vt:lpstr>Προτεινόμενα Διδακτικά Εγχειρίδια </vt:lpstr>
      <vt:lpstr>Λογιστική IΙ - Σκοπός</vt:lpstr>
      <vt:lpstr>Δεξιότητες για τον Σπουδαστή</vt:lpstr>
      <vt:lpstr>Περιεχόμενο Μαθήματος</vt:lpstr>
      <vt:lpstr>Εβδομαδιαία Οργάνωση Διδασκαλίας</vt:lpstr>
      <vt:lpstr>Εξέταση</vt:lpstr>
      <vt:lpstr>Άλλα Προτεινόμενα Διδακτικά Εγχειρίδια</vt:lpstr>
      <vt:lpstr>Συναφή Επιστημονικά Περιοδικά (ενδεικτικά)   </vt:lpstr>
      <vt:lpstr>Ερωτήσεις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Λογιστική I – Accounting I</dc:title>
  <dc:creator>Georgakopoulos, Georgios</dc:creator>
  <cp:lastModifiedBy>Georgios Georgakopoulos</cp:lastModifiedBy>
  <cp:revision>20</cp:revision>
  <dcterms:created xsi:type="dcterms:W3CDTF">2019-08-13T13:10:20Z</dcterms:created>
  <dcterms:modified xsi:type="dcterms:W3CDTF">2021-09-27T15:40:11Z</dcterms:modified>
</cp:coreProperties>
</file>