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9" r:id="rId2"/>
    <p:sldId id="379" r:id="rId3"/>
    <p:sldId id="380" r:id="rId4"/>
    <p:sldId id="365" r:id="rId5"/>
    <p:sldId id="366" r:id="rId6"/>
    <p:sldId id="367" r:id="rId7"/>
    <p:sldId id="368" r:id="rId8"/>
    <p:sldId id="369" r:id="rId9"/>
    <p:sldId id="370" r:id="rId10"/>
    <p:sldId id="371" r:id="rId11"/>
    <p:sldId id="381" r:id="rId12"/>
    <p:sldId id="372" r:id="rId13"/>
    <p:sldId id="373" r:id="rId14"/>
    <p:sldId id="374" r:id="rId15"/>
    <p:sldId id="375" r:id="rId16"/>
    <p:sldId id="378" r:id="rId17"/>
    <p:sldId id="376" r:id="rId18"/>
    <p:sldId id="37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6244-914D-4218-901C-730511BF20C3}" type="datetimeFigureOut">
              <a:rPr lang="el-GR" smtClean="0"/>
              <a:t>19/10/2020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39460-8F7A-45BE-9A11-121F8C84F5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629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6244-914D-4218-901C-730511BF20C3}" type="datetimeFigureOut">
              <a:rPr lang="el-GR" smtClean="0"/>
              <a:t>19/10/2020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39460-8F7A-45BE-9A11-121F8C84F5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532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6244-914D-4218-901C-730511BF20C3}" type="datetimeFigureOut">
              <a:rPr lang="el-GR" smtClean="0"/>
              <a:t>19/10/2020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39460-8F7A-45BE-9A11-121F8C84F5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0623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6244-914D-4218-901C-730511BF20C3}" type="datetimeFigureOut">
              <a:rPr lang="el-GR" smtClean="0"/>
              <a:t>19/10/2020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39460-8F7A-45BE-9A11-121F8C84F5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9852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6244-914D-4218-901C-730511BF20C3}" type="datetimeFigureOut">
              <a:rPr lang="el-GR" smtClean="0"/>
              <a:t>19/10/2020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39460-8F7A-45BE-9A11-121F8C84F5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042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6244-914D-4218-901C-730511BF20C3}" type="datetimeFigureOut">
              <a:rPr lang="el-GR" smtClean="0"/>
              <a:t>19/10/2020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39460-8F7A-45BE-9A11-121F8C84F5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030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6244-914D-4218-901C-730511BF20C3}" type="datetimeFigureOut">
              <a:rPr lang="el-GR" smtClean="0"/>
              <a:t>19/10/2020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39460-8F7A-45BE-9A11-121F8C84F5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8896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6244-914D-4218-901C-730511BF20C3}" type="datetimeFigureOut">
              <a:rPr lang="el-GR" smtClean="0"/>
              <a:t>19/10/2020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39460-8F7A-45BE-9A11-121F8C84F5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5381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6244-914D-4218-901C-730511BF20C3}" type="datetimeFigureOut">
              <a:rPr lang="el-GR" smtClean="0"/>
              <a:t>19/10/2020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39460-8F7A-45BE-9A11-121F8C84F5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625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6244-914D-4218-901C-730511BF20C3}" type="datetimeFigureOut">
              <a:rPr lang="el-GR" smtClean="0"/>
              <a:t>19/10/2020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39460-8F7A-45BE-9A11-121F8C84F5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829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6244-914D-4218-901C-730511BF20C3}" type="datetimeFigureOut">
              <a:rPr lang="el-GR" smtClean="0"/>
              <a:t>19/10/2020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39460-8F7A-45BE-9A11-121F8C84F5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177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26244-914D-4218-901C-730511BF20C3}" type="datetimeFigureOut">
              <a:rPr lang="el-GR" smtClean="0"/>
              <a:t>19/10/2020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39460-8F7A-45BE-9A11-121F8C84F5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1065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B148AE18-4E3B-4F31-B548-A28CF4580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el-GR" dirty="0"/>
              <a:t>ΠΑΡΑΔΕΙΓΜΑ: ΚΑΤΑΣΚΕΥΗ ΗΜΙΑΓΩΓΟΥ ΣΕ ΕΠΙΦΑΝΕΙΑ ΠΥΡΙΤΙΟΥ</a:t>
            </a:r>
          </a:p>
        </p:txBody>
      </p:sp>
      <p:sp>
        <p:nvSpPr>
          <p:cNvPr id="3" name="2 - Θέση περιεχομένου">
            <a:extLst>
              <a:ext uri="{FF2B5EF4-FFF2-40B4-BE49-F238E27FC236}">
                <a16:creationId xmlns:a16="http://schemas.microsoft.com/office/drawing/2014/main" id="{37B9DF5E-9FC0-4952-BC35-B3B4CB8D7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541" y="2057400"/>
            <a:ext cx="6723459" cy="3748088"/>
          </a:xfrm>
        </p:spPr>
        <p:txBody>
          <a:bodyPr rtlCol="0">
            <a:normAutofit fontScale="85000" lnSpcReduction="20000"/>
          </a:bodyPr>
          <a:lstStyle/>
          <a:p>
            <a:pPr>
              <a:buNone/>
              <a:defRPr/>
            </a:pPr>
            <a:r>
              <a:rPr lang="el-GR" dirty="0"/>
              <a:t>1.	Κάλυψη επιφάνειας φέτας με </a:t>
            </a:r>
            <a:r>
              <a:rPr lang="el-GR" dirty="0" err="1"/>
              <a:t>φωτοαντιδραστική</a:t>
            </a:r>
            <a:r>
              <a:rPr lang="el-GR" dirty="0"/>
              <a:t> επίστρωση.</a:t>
            </a:r>
          </a:p>
          <a:p>
            <a:pPr>
              <a:buNone/>
              <a:defRPr/>
            </a:pPr>
            <a:r>
              <a:rPr lang="el-GR" dirty="0"/>
              <a:t>2.	Έκθεση φέτας σε ακτινοβολία.</a:t>
            </a:r>
          </a:p>
          <a:p>
            <a:pPr>
              <a:buNone/>
              <a:defRPr/>
            </a:pPr>
            <a:r>
              <a:rPr lang="el-GR" dirty="0"/>
              <a:t>3.	Ανάπτυξη (απομάκρυνση </a:t>
            </a:r>
            <a:r>
              <a:rPr lang="el-GR" dirty="0" err="1"/>
              <a:t>αποπολυμερισμένων</a:t>
            </a:r>
            <a:r>
              <a:rPr lang="el-GR" dirty="0"/>
              <a:t> περιοχών).</a:t>
            </a:r>
          </a:p>
          <a:p>
            <a:pPr>
              <a:buNone/>
              <a:defRPr/>
            </a:pPr>
            <a:r>
              <a:rPr lang="el-GR" dirty="0"/>
              <a:t>4.	Εγχάραξη (απομάκρυνση απροστάτευτης επιφάνειας).</a:t>
            </a:r>
          </a:p>
          <a:p>
            <a:pPr>
              <a:buNone/>
              <a:defRPr/>
            </a:pPr>
            <a:r>
              <a:rPr lang="el-GR" dirty="0"/>
              <a:t>5.	Απογύμνωση (αφαίρεση </a:t>
            </a:r>
            <a:r>
              <a:rPr lang="el-GR" dirty="0" err="1"/>
              <a:t>πολυμερισμένης</a:t>
            </a:r>
            <a:r>
              <a:rPr lang="el-GR" dirty="0"/>
              <a:t> επίστρωσης).</a:t>
            </a:r>
          </a:p>
          <a:p>
            <a:pPr>
              <a:buNone/>
              <a:defRPr/>
            </a:pPr>
            <a:r>
              <a:rPr lang="el-GR" dirty="0"/>
              <a:t>6.	Φινίρισμα (απομάκρυνση υπολειμμάτων, θέρμανση).</a:t>
            </a:r>
          </a:p>
          <a:p>
            <a:pPr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Τίτλος">
            <a:extLst>
              <a:ext uri="{FF2B5EF4-FFF2-40B4-BE49-F238E27FC236}">
                <a16:creationId xmlns:a16="http://schemas.microsoft.com/office/drawing/2014/main" id="{9D7450C4-7FB5-4135-9E24-8FBC516C2539}"/>
              </a:ext>
            </a:extLst>
          </p:cNvPr>
          <p:cNvSpPr txBox="1">
            <a:spLocks/>
          </p:cNvSpPr>
          <p:nvPr/>
        </p:nvSpPr>
        <p:spPr>
          <a:xfrm>
            <a:off x="1494235" y="675084"/>
            <a:ext cx="6172200" cy="857251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endParaRPr lang="el-GR" altLang="en-US" sz="33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2 - Παραλληλόγραμμο">
            <a:extLst>
              <a:ext uri="{FF2B5EF4-FFF2-40B4-BE49-F238E27FC236}">
                <a16:creationId xmlns:a16="http://schemas.microsoft.com/office/drawing/2014/main" id="{39FE7124-22AD-494F-BF92-664128B7BEE7}"/>
              </a:ext>
            </a:extLst>
          </p:cNvPr>
          <p:cNvSpPr/>
          <p:nvPr/>
        </p:nvSpPr>
        <p:spPr>
          <a:xfrm rot="1306123">
            <a:off x="2868216" y="2652714"/>
            <a:ext cx="4052888" cy="2321719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35844" name="3 - TextBox">
            <a:extLst>
              <a:ext uri="{FF2B5EF4-FFF2-40B4-BE49-F238E27FC236}">
                <a16:creationId xmlns:a16="http://schemas.microsoft.com/office/drawing/2014/main" id="{89189EED-2F49-4E8A-AD37-7300D2C10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955" y="3534967"/>
            <a:ext cx="226814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</a:t>
            </a:r>
            <a:endParaRPr lang="el-GR" altLang="en-US" sz="2700" b="1">
              <a:latin typeface="Calibri" panose="020F0502020204030204" pitchFamily="34" charset="0"/>
            </a:endParaRPr>
          </a:p>
        </p:txBody>
      </p:sp>
      <p:sp>
        <p:nvSpPr>
          <p:cNvPr id="5" name="4 - Παραλληλόγραμμο">
            <a:extLst>
              <a:ext uri="{FF2B5EF4-FFF2-40B4-BE49-F238E27FC236}">
                <a16:creationId xmlns:a16="http://schemas.microsoft.com/office/drawing/2014/main" id="{410799E3-D743-4144-827C-828A2267752C}"/>
              </a:ext>
            </a:extLst>
          </p:cNvPr>
          <p:cNvSpPr/>
          <p:nvPr/>
        </p:nvSpPr>
        <p:spPr>
          <a:xfrm rot="1306123">
            <a:off x="2751535" y="2582466"/>
            <a:ext cx="4052888" cy="232290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35846" name="5 - TextBox">
            <a:extLst>
              <a:ext uri="{FF2B5EF4-FFF2-40B4-BE49-F238E27FC236}">
                <a16:creationId xmlns:a16="http://schemas.microsoft.com/office/drawing/2014/main" id="{0A5F5DBD-B683-4AB6-9726-0A06C3DDC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3481389"/>
            <a:ext cx="226814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SiO</a:t>
            </a:r>
            <a:r>
              <a:rPr lang="en-US" altLang="en-US" sz="2700" b="1" baseline="-25000">
                <a:latin typeface="Calibri" panose="020F0502020204030204" pitchFamily="34" charset="0"/>
              </a:rPr>
              <a:t>2</a:t>
            </a:r>
            <a:endParaRPr lang="el-GR" altLang="en-US" sz="2700" b="1" baseline="-25000">
              <a:latin typeface="Calibri" panose="020F0502020204030204" pitchFamily="34" charset="0"/>
            </a:endParaRPr>
          </a:p>
        </p:txBody>
      </p:sp>
      <p:sp>
        <p:nvSpPr>
          <p:cNvPr id="7" name="6 - Παραλληλόγραμμο">
            <a:extLst>
              <a:ext uri="{FF2B5EF4-FFF2-40B4-BE49-F238E27FC236}">
                <a16:creationId xmlns:a16="http://schemas.microsoft.com/office/drawing/2014/main" id="{5206D542-4BB9-4641-BE6A-126627A6CC42}"/>
              </a:ext>
            </a:extLst>
          </p:cNvPr>
          <p:cNvSpPr/>
          <p:nvPr/>
        </p:nvSpPr>
        <p:spPr>
          <a:xfrm rot="1306123">
            <a:off x="2751535" y="2586039"/>
            <a:ext cx="4052888" cy="2321719"/>
          </a:xfrm>
          <a:prstGeom prst="parallelogram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9" name="8 - Παραλληλόγραμμο">
            <a:extLst>
              <a:ext uri="{FF2B5EF4-FFF2-40B4-BE49-F238E27FC236}">
                <a16:creationId xmlns:a16="http://schemas.microsoft.com/office/drawing/2014/main" id="{D5F29CE9-91F4-4353-940E-C98D206EFE73}"/>
              </a:ext>
            </a:extLst>
          </p:cNvPr>
          <p:cNvSpPr/>
          <p:nvPr/>
        </p:nvSpPr>
        <p:spPr>
          <a:xfrm rot="1306123">
            <a:off x="3664165" y="3170089"/>
            <a:ext cx="2306619" cy="1081396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innerShdw dist="241300" dir="14580000">
              <a:prstClr val="black">
                <a:alpha val="6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12" name="3 - Τίτλος">
            <a:extLst>
              <a:ext uri="{FF2B5EF4-FFF2-40B4-BE49-F238E27FC236}">
                <a16:creationId xmlns:a16="http://schemas.microsoft.com/office/drawing/2014/main" id="{DBEF0380-8F26-4F91-82E1-F8E2C045ED68}"/>
              </a:ext>
            </a:extLst>
          </p:cNvPr>
          <p:cNvSpPr txBox="1">
            <a:spLocks/>
          </p:cNvSpPr>
          <p:nvPr/>
        </p:nvSpPr>
        <p:spPr>
          <a:xfrm>
            <a:off x="1494235" y="857250"/>
            <a:ext cx="6172200" cy="85725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300">
                <a:latin typeface="+mj-lt"/>
                <a:ea typeface="+mj-ea"/>
                <a:cs typeface="+mj-cs"/>
              </a:rPr>
              <a:t>ΑΠΟΜΑΚΡΥΝΣΗ ΣΤΡΩΣΗΣ</a:t>
            </a:r>
            <a:endParaRPr lang="el-GR" altLang="en-US" sz="3300" dirty="0">
              <a:latin typeface="+mj-lt"/>
              <a:ea typeface="+mj-ea"/>
              <a:cs typeface="+mj-cs"/>
            </a:endParaRPr>
          </a:p>
        </p:txBody>
      </p:sp>
      <p:pic>
        <p:nvPicPr>
          <p:cNvPr id="35852" name="12 - Εικόνα">
            <a:extLst>
              <a:ext uri="{FF2B5EF4-FFF2-40B4-BE49-F238E27FC236}">
                <a16:creationId xmlns:a16="http://schemas.microsoft.com/office/drawing/2014/main" id="{A0A421EF-7484-4B8E-A83E-CDEB304A52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331620"/>
            <a:ext cx="1843088" cy="669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1 - Εικόνα">
            <a:extLst>
              <a:ext uri="{FF2B5EF4-FFF2-40B4-BE49-F238E27FC236}">
                <a16:creationId xmlns:a16="http://schemas.microsoft.com/office/drawing/2014/main" id="{76BEFC4F-09CB-4B55-AC13-3065A0D327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832" y="2564606"/>
            <a:ext cx="2484835" cy="1458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- Τίτλος">
            <a:extLst>
              <a:ext uri="{FF2B5EF4-FFF2-40B4-BE49-F238E27FC236}">
                <a16:creationId xmlns:a16="http://schemas.microsoft.com/office/drawing/2014/main" id="{BFEBB7B6-B193-48FC-8192-A9A8499B5DF2}"/>
              </a:ext>
            </a:extLst>
          </p:cNvPr>
          <p:cNvSpPr txBox="1">
            <a:spLocks/>
          </p:cNvSpPr>
          <p:nvPr/>
        </p:nvSpPr>
        <p:spPr>
          <a:xfrm>
            <a:off x="1485900" y="1063229"/>
            <a:ext cx="6172200" cy="85725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300">
                <a:latin typeface="+mj-lt"/>
                <a:ea typeface="+mj-ea"/>
                <a:cs typeface="+mj-cs"/>
              </a:rPr>
              <a:t>ΛΙΘΟΓΡΑΦΙΚΗ ΠΡΟΕΤΟΙΜΑΣΙΑ</a:t>
            </a:r>
            <a:endParaRPr lang="el-GR" altLang="en-US" sz="33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3 - Παραλληλόγραμμο">
            <a:extLst>
              <a:ext uri="{FF2B5EF4-FFF2-40B4-BE49-F238E27FC236}">
                <a16:creationId xmlns:a16="http://schemas.microsoft.com/office/drawing/2014/main" id="{470DF7E1-7041-4887-A232-BC137EDB5B25}"/>
              </a:ext>
            </a:extLst>
          </p:cNvPr>
          <p:cNvSpPr/>
          <p:nvPr/>
        </p:nvSpPr>
        <p:spPr>
          <a:xfrm rot="1306123">
            <a:off x="2868216" y="2652714"/>
            <a:ext cx="4052888" cy="2321719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37892" name="5 - TextBox">
            <a:extLst>
              <a:ext uri="{FF2B5EF4-FFF2-40B4-BE49-F238E27FC236}">
                <a16:creationId xmlns:a16="http://schemas.microsoft.com/office/drawing/2014/main" id="{3A542287-0238-477C-9F5F-02B72DB72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955" y="3534967"/>
            <a:ext cx="226814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</a:t>
            </a:r>
            <a:endParaRPr lang="el-GR" altLang="en-US" sz="2700" b="1">
              <a:latin typeface="Calibri" panose="020F0502020204030204" pitchFamily="34" charset="0"/>
            </a:endParaRPr>
          </a:p>
        </p:txBody>
      </p:sp>
      <p:sp>
        <p:nvSpPr>
          <p:cNvPr id="7" name="6 - Παραλληλόγραμμο">
            <a:extLst>
              <a:ext uri="{FF2B5EF4-FFF2-40B4-BE49-F238E27FC236}">
                <a16:creationId xmlns:a16="http://schemas.microsoft.com/office/drawing/2014/main" id="{31AEB41F-DC2A-49D2-AB55-811A56F4BA65}"/>
              </a:ext>
            </a:extLst>
          </p:cNvPr>
          <p:cNvSpPr/>
          <p:nvPr/>
        </p:nvSpPr>
        <p:spPr>
          <a:xfrm rot="1306123">
            <a:off x="2751535" y="2582466"/>
            <a:ext cx="4052888" cy="232290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37894" name="7 - TextBox">
            <a:extLst>
              <a:ext uri="{FF2B5EF4-FFF2-40B4-BE49-F238E27FC236}">
                <a16:creationId xmlns:a16="http://schemas.microsoft.com/office/drawing/2014/main" id="{44326315-E859-4BFD-BB41-A7AD48690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3481389"/>
            <a:ext cx="226814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SiO</a:t>
            </a:r>
            <a:r>
              <a:rPr lang="en-US" altLang="en-US" sz="2700" b="1" baseline="-25000">
                <a:latin typeface="Calibri" panose="020F0502020204030204" pitchFamily="34" charset="0"/>
              </a:rPr>
              <a:t>2</a:t>
            </a:r>
            <a:endParaRPr lang="el-GR" altLang="en-US" sz="2700" b="1" baseline="-25000">
              <a:latin typeface="Calibri" panose="020F0502020204030204" pitchFamily="34" charset="0"/>
            </a:endParaRPr>
          </a:p>
        </p:txBody>
      </p:sp>
      <p:sp>
        <p:nvSpPr>
          <p:cNvPr id="11" name="10 - Παραλληλόγραμμο">
            <a:extLst>
              <a:ext uri="{FF2B5EF4-FFF2-40B4-BE49-F238E27FC236}">
                <a16:creationId xmlns:a16="http://schemas.microsoft.com/office/drawing/2014/main" id="{D9FDFDCF-054C-4FDE-BAB3-4EF2D0AB6DB5}"/>
              </a:ext>
            </a:extLst>
          </p:cNvPr>
          <p:cNvSpPr/>
          <p:nvPr/>
        </p:nvSpPr>
        <p:spPr>
          <a:xfrm rot="1306123">
            <a:off x="2751535" y="2586039"/>
            <a:ext cx="4052888" cy="2321719"/>
          </a:xfrm>
          <a:prstGeom prst="parallelogram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12" name="11 - TextBox">
            <a:extLst>
              <a:ext uri="{FF2B5EF4-FFF2-40B4-BE49-F238E27FC236}">
                <a16:creationId xmlns:a16="http://schemas.microsoft.com/office/drawing/2014/main" id="{FC0C9B49-1EF8-44B3-862F-8AE24386A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9636" y="3590925"/>
            <a:ext cx="404931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n-US" sz="1500" b="1">
                <a:latin typeface="Calibri" panose="020F0502020204030204" pitchFamily="34" charset="0"/>
              </a:rPr>
              <a:t>ΦΩΤΟΑΝΘΕΚΤΙΚΗ ΣΤΡΩΣΗ (</a:t>
            </a:r>
            <a:r>
              <a:rPr lang="el-GR" altLang="en-US" sz="1500" b="1" u="sng">
                <a:latin typeface="Calibri" panose="020F0502020204030204" pitchFamily="34" charset="0"/>
              </a:rPr>
              <a:t>ΘΕΤΙΚΗ</a:t>
            </a:r>
            <a:r>
              <a:rPr lang="el-GR" altLang="en-US" sz="1500" b="1">
                <a:latin typeface="Calibri" panose="020F0502020204030204" pitchFamily="34" charset="0"/>
              </a:rPr>
              <a:t>)</a:t>
            </a:r>
          </a:p>
        </p:txBody>
      </p:sp>
      <p:pic>
        <p:nvPicPr>
          <p:cNvPr id="37897" name="8 - Εικόνα">
            <a:extLst>
              <a:ext uri="{FF2B5EF4-FFF2-40B4-BE49-F238E27FC236}">
                <a16:creationId xmlns:a16="http://schemas.microsoft.com/office/drawing/2014/main" id="{955664AB-1FA3-4B92-AD3B-A5E70EE3AD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5193507"/>
            <a:ext cx="1764506" cy="807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Τίτλος">
            <a:extLst>
              <a:ext uri="{FF2B5EF4-FFF2-40B4-BE49-F238E27FC236}">
                <a16:creationId xmlns:a16="http://schemas.microsoft.com/office/drawing/2014/main" id="{CF6F55AF-E948-4317-BDFB-5771D8E74B47}"/>
              </a:ext>
            </a:extLst>
          </p:cNvPr>
          <p:cNvSpPr txBox="1">
            <a:spLocks/>
          </p:cNvSpPr>
          <p:nvPr/>
        </p:nvSpPr>
        <p:spPr>
          <a:xfrm>
            <a:off x="1547813" y="998935"/>
            <a:ext cx="6172200" cy="85725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300" dirty="0">
                <a:latin typeface="+mj-lt"/>
                <a:ea typeface="+mj-ea"/>
                <a:cs typeface="+mj-cs"/>
              </a:rPr>
              <a:t>ΕΚΘΕΣΗ</a:t>
            </a:r>
          </a:p>
        </p:txBody>
      </p:sp>
      <p:sp>
        <p:nvSpPr>
          <p:cNvPr id="3" name="2 - Παραλληλόγραμμο">
            <a:extLst>
              <a:ext uri="{FF2B5EF4-FFF2-40B4-BE49-F238E27FC236}">
                <a16:creationId xmlns:a16="http://schemas.microsoft.com/office/drawing/2014/main" id="{759553C6-6718-41AA-8DB5-C11F2CF56FE5}"/>
              </a:ext>
            </a:extLst>
          </p:cNvPr>
          <p:cNvSpPr/>
          <p:nvPr/>
        </p:nvSpPr>
        <p:spPr>
          <a:xfrm rot="1306123">
            <a:off x="2868216" y="2652714"/>
            <a:ext cx="4052888" cy="2321719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38916" name="3 - TextBox">
            <a:extLst>
              <a:ext uri="{FF2B5EF4-FFF2-40B4-BE49-F238E27FC236}">
                <a16:creationId xmlns:a16="http://schemas.microsoft.com/office/drawing/2014/main" id="{97C681ED-DD9B-4BE6-A3E9-FD8BAC383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955" y="3534967"/>
            <a:ext cx="226814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</a:t>
            </a:r>
            <a:endParaRPr lang="el-GR" altLang="en-US" sz="2700" b="1">
              <a:latin typeface="Calibri" panose="020F0502020204030204" pitchFamily="34" charset="0"/>
            </a:endParaRPr>
          </a:p>
        </p:txBody>
      </p:sp>
      <p:sp>
        <p:nvSpPr>
          <p:cNvPr id="5" name="4 - Παραλληλόγραμμο">
            <a:extLst>
              <a:ext uri="{FF2B5EF4-FFF2-40B4-BE49-F238E27FC236}">
                <a16:creationId xmlns:a16="http://schemas.microsoft.com/office/drawing/2014/main" id="{FFEE44BE-3E3A-4C57-8D6D-7E092259EF53}"/>
              </a:ext>
            </a:extLst>
          </p:cNvPr>
          <p:cNvSpPr/>
          <p:nvPr/>
        </p:nvSpPr>
        <p:spPr>
          <a:xfrm rot="1306123">
            <a:off x="2751535" y="2582466"/>
            <a:ext cx="4052888" cy="232290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38918" name="5 - TextBox">
            <a:extLst>
              <a:ext uri="{FF2B5EF4-FFF2-40B4-BE49-F238E27FC236}">
                <a16:creationId xmlns:a16="http://schemas.microsoft.com/office/drawing/2014/main" id="{02852A38-50D6-422D-84F2-DD79A360D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3481389"/>
            <a:ext cx="226814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SiO</a:t>
            </a:r>
            <a:r>
              <a:rPr lang="en-US" altLang="en-US" sz="2700" b="1" baseline="-25000">
                <a:latin typeface="Calibri" panose="020F0502020204030204" pitchFamily="34" charset="0"/>
              </a:rPr>
              <a:t>2</a:t>
            </a:r>
            <a:endParaRPr lang="el-GR" altLang="en-US" sz="2700" b="1" baseline="-25000">
              <a:latin typeface="Calibri" panose="020F0502020204030204" pitchFamily="34" charset="0"/>
            </a:endParaRPr>
          </a:p>
        </p:txBody>
      </p:sp>
      <p:sp>
        <p:nvSpPr>
          <p:cNvPr id="7" name="6 - Παραλληλόγραμμο">
            <a:extLst>
              <a:ext uri="{FF2B5EF4-FFF2-40B4-BE49-F238E27FC236}">
                <a16:creationId xmlns:a16="http://schemas.microsoft.com/office/drawing/2014/main" id="{81CFA705-E065-4AE3-9F3D-5A3175E9320B}"/>
              </a:ext>
            </a:extLst>
          </p:cNvPr>
          <p:cNvSpPr/>
          <p:nvPr/>
        </p:nvSpPr>
        <p:spPr>
          <a:xfrm rot="1306123">
            <a:off x="2751535" y="2586039"/>
            <a:ext cx="4052888" cy="2321719"/>
          </a:xfrm>
          <a:prstGeom prst="parallelogram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9" name="8 - Παραλληλόγραμμο">
            <a:extLst>
              <a:ext uri="{FF2B5EF4-FFF2-40B4-BE49-F238E27FC236}">
                <a16:creationId xmlns:a16="http://schemas.microsoft.com/office/drawing/2014/main" id="{626AAB35-99E2-4368-90B6-D073B280181F}"/>
              </a:ext>
            </a:extLst>
          </p:cNvPr>
          <p:cNvSpPr/>
          <p:nvPr/>
        </p:nvSpPr>
        <p:spPr>
          <a:xfrm rot="1306123">
            <a:off x="3664744" y="3170635"/>
            <a:ext cx="2306241" cy="1081088"/>
          </a:xfrm>
          <a:prstGeom prst="parallelogram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cxnSp>
        <p:nvCxnSpPr>
          <p:cNvPr id="10" name="9 - Ευθύγραμμο βέλος σύνδεσης">
            <a:extLst>
              <a:ext uri="{FF2B5EF4-FFF2-40B4-BE49-F238E27FC236}">
                <a16:creationId xmlns:a16="http://schemas.microsoft.com/office/drawing/2014/main" id="{AF9D55B4-39FE-4984-B3E6-A90C8C4F5DA4}"/>
              </a:ext>
            </a:extLst>
          </p:cNvPr>
          <p:cNvCxnSpPr/>
          <p:nvPr/>
        </p:nvCxnSpPr>
        <p:spPr>
          <a:xfrm>
            <a:off x="3707606" y="1916906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>
            <a:extLst>
              <a:ext uri="{FF2B5EF4-FFF2-40B4-BE49-F238E27FC236}">
                <a16:creationId xmlns:a16="http://schemas.microsoft.com/office/drawing/2014/main" id="{749AC048-35B9-4F8D-B4DA-B0F34D7777F3}"/>
              </a:ext>
            </a:extLst>
          </p:cNvPr>
          <p:cNvCxnSpPr/>
          <p:nvPr/>
        </p:nvCxnSpPr>
        <p:spPr>
          <a:xfrm>
            <a:off x="4193381" y="1970485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>
            <a:extLst>
              <a:ext uri="{FF2B5EF4-FFF2-40B4-BE49-F238E27FC236}">
                <a16:creationId xmlns:a16="http://schemas.microsoft.com/office/drawing/2014/main" id="{E442177A-6D3D-4AA7-BBF3-52DAB706BBE6}"/>
              </a:ext>
            </a:extLst>
          </p:cNvPr>
          <p:cNvCxnSpPr/>
          <p:nvPr/>
        </p:nvCxnSpPr>
        <p:spPr>
          <a:xfrm>
            <a:off x="3330179" y="2511029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>
            <a:extLst>
              <a:ext uri="{FF2B5EF4-FFF2-40B4-BE49-F238E27FC236}">
                <a16:creationId xmlns:a16="http://schemas.microsoft.com/office/drawing/2014/main" id="{42EFB1A7-2466-4D42-8F19-F7A18FFF9C40}"/>
              </a:ext>
            </a:extLst>
          </p:cNvPr>
          <p:cNvCxnSpPr/>
          <p:nvPr/>
        </p:nvCxnSpPr>
        <p:spPr>
          <a:xfrm>
            <a:off x="5436394" y="2402681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>
            <a:extLst>
              <a:ext uri="{FF2B5EF4-FFF2-40B4-BE49-F238E27FC236}">
                <a16:creationId xmlns:a16="http://schemas.microsoft.com/office/drawing/2014/main" id="{DFF2AC27-161A-42FB-92D9-5AEB2A68C499}"/>
              </a:ext>
            </a:extLst>
          </p:cNvPr>
          <p:cNvCxnSpPr/>
          <p:nvPr/>
        </p:nvCxnSpPr>
        <p:spPr>
          <a:xfrm>
            <a:off x="4842272" y="2187179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>
            <a:extLst>
              <a:ext uri="{FF2B5EF4-FFF2-40B4-BE49-F238E27FC236}">
                <a16:creationId xmlns:a16="http://schemas.microsoft.com/office/drawing/2014/main" id="{6D2B32E9-22FB-483F-8732-BD2CA54C9401}"/>
              </a:ext>
            </a:extLst>
          </p:cNvPr>
          <p:cNvCxnSpPr/>
          <p:nvPr/>
        </p:nvCxnSpPr>
        <p:spPr>
          <a:xfrm>
            <a:off x="6084094" y="2619375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>
            <a:extLst>
              <a:ext uri="{FF2B5EF4-FFF2-40B4-BE49-F238E27FC236}">
                <a16:creationId xmlns:a16="http://schemas.microsoft.com/office/drawing/2014/main" id="{6A8D0414-4697-4A46-B229-8CD95C8F5802}"/>
              </a:ext>
            </a:extLst>
          </p:cNvPr>
          <p:cNvCxnSpPr/>
          <p:nvPr/>
        </p:nvCxnSpPr>
        <p:spPr>
          <a:xfrm>
            <a:off x="6516291" y="2943225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>
            <a:extLst>
              <a:ext uri="{FF2B5EF4-FFF2-40B4-BE49-F238E27FC236}">
                <a16:creationId xmlns:a16="http://schemas.microsoft.com/office/drawing/2014/main" id="{AD293C85-BE2B-4C48-807D-F8262BEFA670}"/>
              </a:ext>
            </a:extLst>
          </p:cNvPr>
          <p:cNvCxnSpPr/>
          <p:nvPr/>
        </p:nvCxnSpPr>
        <p:spPr>
          <a:xfrm>
            <a:off x="6137672" y="3482579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>
            <a:extLst>
              <a:ext uri="{FF2B5EF4-FFF2-40B4-BE49-F238E27FC236}">
                <a16:creationId xmlns:a16="http://schemas.microsoft.com/office/drawing/2014/main" id="{B7F3DDBD-191C-426E-9462-5ED11CA4FC89}"/>
              </a:ext>
            </a:extLst>
          </p:cNvPr>
          <p:cNvCxnSpPr/>
          <p:nvPr/>
        </p:nvCxnSpPr>
        <p:spPr>
          <a:xfrm>
            <a:off x="5868591" y="3861197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>
            <a:extLst>
              <a:ext uri="{FF2B5EF4-FFF2-40B4-BE49-F238E27FC236}">
                <a16:creationId xmlns:a16="http://schemas.microsoft.com/office/drawing/2014/main" id="{FF60CC22-EFB3-4379-B5A0-A66F92486E99}"/>
              </a:ext>
            </a:extLst>
          </p:cNvPr>
          <p:cNvCxnSpPr/>
          <p:nvPr/>
        </p:nvCxnSpPr>
        <p:spPr>
          <a:xfrm>
            <a:off x="2951560" y="3050381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>
            <a:extLst>
              <a:ext uri="{FF2B5EF4-FFF2-40B4-BE49-F238E27FC236}">
                <a16:creationId xmlns:a16="http://schemas.microsoft.com/office/drawing/2014/main" id="{E493FEBA-1783-44CE-989E-E60EBA84E5CA}"/>
              </a:ext>
            </a:extLst>
          </p:cNvPr>
          <p:cNvCxnSpPr/>
          <p:nvPr/>
        </p:nvCxnSpPr>
        <p:spPr>
          <a:xfrm>
            <a:off x="3600450" y="3482579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>
            <a:extLst>
              <a:ext uri="{FF2B5EF4-FFF2-40B4-BE49-F238E27FC236}">
                <a16:creationId xmlns:a16="http://schemas.microsoft.com/office/drawing/2014/main" id="{675AB75E-7B9F-4AD7-B816-9696FEF90375}"/>
              </a:ext>
            </a:extLst>
          </p:cNvPr>
          <p:cNvCxnSpPr/>
          <p:nvPr/>
        </p:nvCxnSpPr>
        <p:spPr>
          <a:xfrm>
            <a:off x="4301729" y="3752850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ύγραμμο βέλος σύνδεσης">
            <a:extLst>
              <a:ext uri="{FF2B5EF4-FFF2-40B4-BE49-F238E27FC236}">
                <a16:creationId xmlns:a16="http://schemas.microsoft.com/office/drawing/2014/main" id="{88697E0F-DD6A-4094-A237-5ACB734250BD}"/>
              </a:ext>
            </a:extLst>
          </p:cNvPr>
          <p:cNvCxnSpPr/>
          <p:nvPr/>
        </p:nvCxnSpPr>
        <p:spPr>
          <a:xfrm>
            <a:off x="5004197" y="3969544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>
            <a:extLst>
              <a:ext uri="{FF2B5EF4-FFF2-40B4-BE49-F238E27FC236}">
                <a16:creationId xmlns:a16="http://schemas.microsoft.com/office/drawing/2014/main" id="{AF6C3C31-9E9A-45D0-9E11-B146505119D8}"/>
              </a:ext>
            </a:extLst>
          </p:cNvPr>
          <p:cNvCxnSpPr/>
          <p:nvPr/>
        </p:nvCxnSpPr>
        <p:spPr>
          <a:xfrm>
            <a:off x="5598319" y="4185047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>
            <a:extLst>
              <a:ext uri="{FF2B5EF4-FFF2-40B4-BE49-F238E27FC236}">
                <a16:creationId xmlns:a16="http://schemas.microsoft.com/office/drawing/2014/main" id="{D87116B4-3DF1-4CD7-AD76-1BA413AEA023}"/>
              </a:ext>
            </a:extLst>
          </p:cNvPr>
          <p:cNvCxnSpPr/>
          <p:nvPr/>
        </p:nvCxnSpPr>
        <p:spPr>
          <a:xfrm>
            <a:off x="4463654" y="2726531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>
            <a:extLst>
              <a:ext uri="{FF2B5EF4-FFF2-40B4-BE49-F238E27FC236}">
                <a16:creationId xmlns:a16="http://schemas.microsoft.com/office/drawing/2014/main" id="{4594FC33-1BA6-405D-9B5E-7CD8323F9CD1}"/>
              </a:ext>
            </a:extLst>
          </p:cNvPr>
          <p:cNvCxnSpPr/>
          <p:nvPr/>
        </p:nvCxnSpPr>
        <p:spPr>
          <a:xfrm>
            <a:off x="4842272" y="3105150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ύγραμμο βέλος σύνδεσης">
            <a:extLst>
              <a:ext uri="{FF2B5EF4-FFF2-40B4-BE49-F238E27FC236}">
                <a16:creationId xmlns:a16="http://schemas.microsoft.com/office/drawing/2014/main" id="{26009B5C-67BD-4778-8CED-E47CA46B20D3}"/>
              </a:ext>
            </a:extLst>
          </p:cNvPr>
          <p:cNvCxnSpPr/>
          <p:nvPr/>
        </p:nvCxnSpPr>
        <p:spPr>
          <a:xfrm>
            <a:off x="5274469" y="3105150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>
            <a:extLst>
              <a:ext uri="{FF2B5EF4-FFF2-40B4-BE49-F238E27FC236}">
                <a16:creationId xmlns:a16="http://schemas.microsoft.com/office/drawing/2014/main" id="{14BDBD0F-EAC9-4BEE-B96A-434C26017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5580" y="1701404"/>
            <a:ext cx="307895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n-US" sz="1500" b="1">
                <a:latin typeface="Calibri" panose="020F0502020204030204" pitchFamily="34" charset="0"/>
              </a:rPr>
              <a:t>ΥΠΕΡΙΩΔΕΣ ΦΩΣ</a:t>
            </a:r>
          </a:p>
        </p:txBody>
      </p:sp>
      <p:pic>
        <p:nvPicPr>
          <p:cNvPr id="38939" name="26 - Εικόνα">
            <a:extLst>
              <a:ext uri="{FF2B5EF4-FFF2-40B4-BE49-F238E27FC236}">
                <a16:creationId xmlns:a16="http://schemas.microsoft.com/office/drawing/2014/main" id="{4B5C23C3-45E4-4776-8E88-CB582DED6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879182"/>
            <a:ext cx="1943100" cy="1121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Τίτλος">
            <a:extLst>
              <a:ext uri="{FF2B5EF4-FFF2-40B4-BE49-F238E27FC236}">
                <a16:creationId xmlns:a16="http://schemas.microsoft.com/office/drawing/2014/main" id="{16502887-36CF-4218-9734-CDBF11C55510}"/>
              </a:ext>
            </a:extLst>
          </p:cNvPr>
          <p:cNvSpPr txBox="1">
            <a:spLocks/>
          </p:cNvSpPr>
          <p:nvPr/>
        </p:nvSpPr>
        <p:spPr>
          <a:xfrm>
            <a:off x="1494235" y="675084"/>
            <a:ext cx="6172200" cy="857251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endParaRPr lang="el-GR" altLang="en-US" sz="33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2 - Παραλληλόγραμμο">
            <a:extLst>
              <a:ext uri="{FF2B5EF4-FFF2-40B4-BE49-F238E27FC236}">
                <a16:creationId xmlns:a16="http://schemas.microsoft.com/office/drawing/2014/main" id="{8616EE39-7EE6-45C4-8E4D-DB0AD32946C6}"/>
              </a:ext>
            </a:extLst>
          </p:cNvPr>
          <p:cNvSpPr/>
          <p:nvPr/>
        </p:nvSpPr>
        <p:spPr>
          <a:xfrm rot="1306123">
            <a:off x="2868216" y="2652714"/>
            <a:ext cx="4052888" cy="2321719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39940" name="3 - TextBox">
            <a:extLst>
              <a:ext uri="{FF2B5EF4-FFF2-40B4-BE49-F238E27FC236}">
                <a16:creationId xmlns:a16="http://schemas.microsoft.com/office/drawing/2014/main" id="{55B4C08B-DCCF-49DF-9336-1AAE1F8F2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955" y="3534967"/>
            <a:ext cx="226814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</a:t>
            </a:r>
            <a:endParaRPr lang="el-GR" altLang="en-US" sz="2700" b="1">
              <a:latin typeface="Calibri" panose="020F0502020204030204" pitchFamily="34" charset="0"/>
            </a:endParaRPr>
          </a:p>
        </p:txBody>
      </p:sp>
      <p:sp>
        <p:nvSpPr>
          <p:cNvPr id="5" name="4 - Παραλληλόγραμμο">
            <a:extLst>
              <a:ext uri="{FF2B5EF4-FFF2-40B4-BE49-F238E27FC236}">
                <a16:creationId xmlns:a16="http://schemas.microsoft.com/office/drawing/2014/main" id="{49BB0BF1-AC51-4530-8EE5-BFFC2E3B5D7B}"/>
              </a:ext>
            </a:extLst>
          </p:cNvPr>
          <p:cNvSpPr/>
          <p:nvPr/>
        </p:nvSpPr>
        <p:spPr>
          <a:xfrm rot="1306123">
            <a:off x="2751535" y="2582466"/>
            <a:ext cx="4052888" cy="232290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39942" name="5 - TextBox">
            <a:extLst>
              <a:ext uri="{FF2B5EF4-FFF2-40B4-BE49-F238E27FC236}">
                <a16:creationId xmlns:a16="http://schemas.microsoft.com/office/drawing/2014/main" id="{C14B2F14-12ED-4C9A-8B98-522C37FE3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3481389"/>
            <a:ext cx="226814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SiO</a:t>
            </a:r>
            <a:r>
              <a:rPr lang="en-US" altLang="en-US" sz="2700" b="1" baseline="-25000">
                <a:latin typeface="Calibri" panose="020F0502020204030204" pitchFamily="34" charset="0"/>
              </a:rPr>
              <a:t>2</a:t>
            </a:r>
            <a:endParaRPr lang="el-GR" altLang="en-US" sz="2700" b="1" baseline="-25000">
              <a:latin typeface="Calibri" panose="020F0502020204030204" pitchFamily="34" charset="0"/>
            </a:endParaRPr>
          </a:p>
        </p:txBody>
      </p:sp>
      <p:sp>
        <p:nvSpPr>
          <p:cNvPr id="7" name="6 - Παραλληλόγραμμο">
            <a:extLst>
              <a:ext uri="{FF2B5EF4-FFF2-40B4-BE49-F238E27FC236}">
                <a16:creationId xmlns:a16="http://schemas.microsoft.com/office/drawing/2014/main" id="{3C766DA7-35B7-4566-974C-3B8301DBA453}"/>
              </a:ext>
            </a:extLst>
          </p:cNvPr>
          <p:cNvSpPr/>
          <p:nvPr/>
        </p:nvSpPr>
        <p:spPr>
          <a:xfrm rot="1306123">
            <a:off x="2751535" y="2586039"/>
            <a:ext cx="4052888" cy="2321719"/>
          </a:xfrm>
          <a:prstGeom prst="parallelogram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9" name="8 - Παραλληλόγραμμο">
            <a:extLst>
              <a:ext uri="{FF2B5EF4-FFF2-40B4-BE49-F238E27FC236}">
                <a16:creationId xmlns:a16="http://schemas.microsoft.com/office/drawing/2014/main" id="{F1363B19-6F20-47DB-A2A6-FB02E4F00AF4}"/>
              </a:ext>
            </a:extLst>
          </p:cNvPr>
          <p:cNvSpPr/>
          <p:nvPr/>
        </p:nvSpPr>
        <p:spPr>
          <a:xfrm rot="1306123">
            <a:off x="3664744" y="3170635"/>
            <a:ext cx="2306241" cy="1081088"/>
          </a:xfrm>
          <a:prstGeom prst="parallelogram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27" name="26 - TextBox">
            <a:extLst>
              <a:ext uri="{FF2B5EF4-FFF2-40B4-BE49-F238E27FC236}">
                <a16:creationId xmlns:a16="http://schemas.microsoft.com/office/drawing/2014/main" id="{7425B4FC-0F44-4077-B21C-BC141E4DC0BD}"/>
              </a:ext>
            </a:extLst>
          </p:cNvPr>
          <p:cNvSpPr txBox="1">
            <a:spLocks noChangeArrowheads="1"/>
          </p:cNvSpPr>
          <p:nvPr/>
        </p:nvSpPr>
        <p:spPr bwMode="auto">
          <a:xfrm rot="1398516">
            <a:off x="2553891" y="4261821"/>
            <a:ext cx="31623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n-US" sz="1350" b="1">
                <a:latin typeface="Calibri" panose="020F0502020204030204" pitchFamily="34" charset="0"/>
              </a:rPr>
              <a:t>ΜΑΛΑΚΟ</a:t>
            </a:r>
            <a:r>
              <a:rPr lang="en-US" altLang="en-US" sz="1350" b="1">
                <a:latin typeface="Calibri" panose="020F0502020204030204" pitchFamily="34" charset="0"/>
              </a:rPr>
              <a:t> </a:t>
            </a:r>
            <a:r>
              <a:rPr lang="el-GR" altLang="en-US" sz="1350" b="1">
                <a:latin typeface="Calibri" panose="020F0502020204030204" pitchFamily="34" charset="0"/>
              </a:rPr>
              <a:t>ΠΟΛΥΜΕΡΕΣ</a:t>
            </a:r>
          </a:p>
        </p:txBody>
      </p:sp>
      <p:pic>
        <p:nvPicPr>
          <p:cNvPr id="39946" name="9 - Εικόνα">
            <a:extLst>
              <a:ext uri="{FF2B5EF4-FFF2-40B4-BE49-F238E27FC236}">
                <a16:creationId xmlns:a16="http://schemas.microsoft.com/office/drawing/2014/main" id="{0FE87EE4-6822-4C65-B5F8-6CD2F68FE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4986337"/>
            <a:ext cx="1921669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Τίτλος">
            <a:extLst>
              <a:ext uri="{FF2B5EF4-FFF2-40B4-BE49-F238E27FC236}">
                <a16:creationId xmlns:a16="http://schemas.microsoft.com/office/drawing/2014/main" id="{5C7B5A26-FD71-41C6-97F3-0B36449FCD44}"/>
              </a:ext>
            </a:extLst>
          </p:cNvPr>
          <p:cNvSpPr txBox="1">
            <a:spLocks/>
          </p:cNvSpPr>
          <p:nvPr/>
        </p:nvSpPr>
        <p:spPr>
          <a:xfrm>
            <a:off x="1494235" y="675084"/>
            <a:ext cx="6172200" cy="857251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endParaRPr lang="el-GR" altLang="en-US" sz="33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2 - Παραλληλόγραμμο">
            <a:extLst>
              <a:ext uri="{FF2B5EF4-FFF2-40B4-BE49-F238E27FC236}">
                <a16:creationId xmlns:a16="http://schemas.microsoft.com/office/drawing/2014/main" id="{AA1F0AD9-5400-4A25-B140-660700FE3F2F}"/>
              </a:ext>
            </a:extLst>
          </p:cNvPr>
          <p:cNvSpPr/>
          <p:nvPr/>
        </p:nvSpPr>
        <p:spPr>
          <a:xfrm rot="1306123">
            <a:off x="2868216" y="2652714"/>
            <a:ext cx="4052888" cy="2321719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40964" name="3 - TextBox">
            <a:extLst>
              <a:ext uri="{FF2B5EF4-FFF2-40B4-BE49-F238E27FC236}">
                <a16:creationId xmlns:a16="http://schemas.microsoft.com/office/drawing/2014/main" id="{5D0C2CCA-A69E-45BF-A069-B46A6E6BE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955" y="3534967"/>
            <a:ext cx="226814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</a:t>
            </a:r>
            <a:endParaRPr lang="el-GR" altLang="en-US" sz="2700" b="1">
              <a:latin typeface="Calibri" panose="020F0502020204030204" pitchFamily="34" charset="0"/>
            </a:endParaRPr>
          </a:p>
        </p:txBody>
      </p:sp>
      <p:sp>
        <p:nvSpPr>
          <p:cNvPr id="5" name="4 - Παραλληλόγραμμο">
            <a:extLst>
              <a:ext uri="{FF2B5EF4-FFF2-40B4-BE49-F238E27FC236}">
                <a16:creationId xmlns:a16="http://schemas.microsoft.com/office/drawing/2014/main" id="{45DEE881-84A1-4E5F-ACAC-F88E16185A9D}"/>
              </a:ext>
            </a:extLst>
          </p:cNvPr>
          <p:cNvSpPr/>
          <p:nvPr/>
        </p:nvSpPr>
        <p:spPr>
          <a:xfrm rot="1306123">
            <a:off x="2751535" y="2582466"/>
            <a:ext cx="4052888" cy="232290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40966" name="5 - TextBox">
            <a:extLst>
              <a:ext uri="{FF2B5EF4-FFF2-40B4-BE49-F238E27FC236}">
                <a16:creationId xmlns:a16="http://schemas.microsoft.com/office/drawing/2014/main" id="{3FF49B01-F4BE-498F-9F45-F1D444351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3481389"/>
            <a:ext cx="226814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SiO</a:t>
            </a:r>
            <a:r>
              <a:rPr lang="en-US" altLang="en-US" sz="2700" b="1" baseline="-25000">
                <a:latin typeface="Calibri" panose="020F0502020204030204" pitchFamily="34" charset="0"/>
              </a:rPr>
              <a:t>2</a:t>
            </a:r>
            <a:endParaRPr lang="el-GR" altLang="en-US" sz="2700" b="1" baseline="-25000">
              <a:latin typeface="Calibri" panose="020F0502020204030204" pitchFamily="34" charset="0"/>
            </a:endParaRPr>
          </a:p>
        </p:txBody>
      </p:sp>
      <p:sp>
        <p:nvSpPr>
          <p:cNvPr id="7" name="6 - Παραλληλόγραμμο">
            <a:extLst>
              <a:ext uri="{FF2B5EF4-FFF2-40B4-BE49-F238E27FC236}">
                <a16:creationId xmlns:a16="http://schemas.microsoft.com/office/drawing/2014/main" id="{1AAC382A-53FF-4873-8798-78D0EC4D50D5}"/>
              </a:ext>
            </a:extLst>
          </p:cNvPr>
          <p:cNvSpPr/>
          <p:nvPr/>
        </p:nvSpPr>
        <p:spPr>
          <a:xfrm rot="1306123">
            <a:off x="2751535" y="2586039"/>
            <a:ext cx="4052888" cy="2321719"/>
          </a:xfrm>
          <a:prstGeom prst="parallelogram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9" name="8 - Παραλληλόγραμμο">
            <a:extLst>
              <a:ext uri="{FF2B5EF4-FFF2-40B4-BE49-F238E27FC236}">
                <a16:creationId xmlns:a16="http://schemas.microsoft.com/office/drawing/2014/main" id="{24B35437-49A3-43CD-B15C-FC9F7D7C8452}"/>
              </a:ext>
            </a:extLst>
          </p:cNvPr>
          <p:cNvSpPr/>
          <p:nvPr/>
        </p:nvSpPr>
        <p:spPr>
          <a:xfrm rot="1306123">
            <a:off x="3664744" y="3170635"/>
            <a:ext cx="2306241" cy="1081088"/>
          </a:xfrm>
          <a:prstGeom prst="parallelogram">
            <a:avLst/>
          </a:prstGeom>
          <a:solidFill>
            <a:srgbClr val="00FF00"/>
          </a:solidFill>
          <a:ln>
            <a:solidFill>
              <a:srgbClr val="00FF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27" name="26 - TextBox">
            <a:extLst>
              <a:ext uri="{FF2B5EF4-FFF2-40B4-BE49-F238E27FC236}">
                <a16:creationId xmlns:a16="http://schemas.microsoft.com/office/drawing/2014/main" id="{4BB66C0D-0C2A-4585-8E88-32373A940BB5}"/>
              </a:ext>
            </a:extLst>
          </p:cNvPr>
          <p:cNvSpPr txBox="1">
            <a:spLocks noChangeArrowheads="1"/>
          </p:cNvSpPr>
          <p:nvPr/>
        </p:nvSpPr>
        <p:spPr bwMode="auto">
          <a:xfrm rot="1398516">
            <a:off x="2553891" y="4261821"/>
            <a:ext cx="31623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n-US" sz="1350" b="1">
                <a:latin typeface="Calibri" panose="020F0502020204030204" pitchFamily="34" charset="0"/>
              </a:rPr>
              <a:t>ΜΑΛΑΚΟ</a:t>
            </a:r>
            <a:r>
              <a:rPr lang="en-US" altLang="en-US" sz="1350" b="1">
                <a:latin typeface="Calibri" panose="020F0502020204030204" pitchFamily="34" charset="0"/>
              </a:rPr>
              <a:t> </a:t>
            </a:r>
            <a:r>
              <a:rPr lang="el-GR" altLang="en-US" sz="1350" b="1">
                <a:latin typeface="Calibri" panose="020F0502020204030204" pitchFamily="34" charset="0"/>
              </a:rPr>
              <a:t>ΠΟΛΥΜΕΡΕΣ</a:t>
            </a:r>
          </a:p>
        </p:txBody>
      </p:sp>
      <p:sp>
        <p:nvSpPr>
          <p:cNvPr id="10" name="3 - Τίτλος">
            <a:extLst>
              <a:ext uri="{FF2B5EF4-FFF2-40B4-BE49-F238E27FC236}">
                <a16:creationId xmlns:a16="http://schemas.microsoft.com/office/drawing/2014/main" id="{DF0FF872-BD7D-4BB1-B296-27E6AC99ABE9}"/>
              </a:ext>
            </a:extLst>
          </p:cNvPr>
          <p:cNvSpPr txBox="1">
            <a:spLocks/>
          </p:cNvSpPr>
          <p:nvPr/>
        </p:nvSpPr>
        <p:spPr>
          <a:xfrm>
            <a:off x="1608535" y="789384"/>
            <a:ext cx="6172200" cy="857251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300">
                <a:latin typeface="+mj-lt"/>
                <a:ea typeface="+mj-ea"/>
                <a:cs typeface="+mj-cs"/>
              </a:rPr>
              <a:t>ΑΝΑΠΤΥΞΗ</a:t>
            </a:r>
            <a:endParaRPr lang="el-GR" altLang="en-US" sz="3300" dirty="0">
              <a:latin typeface="+mj-lt"/>
              <a:ea typeface="+mj-ea"/>
              <a:cs typeface="+mj-cs"/>
            </a:endParaRPr>
          </a:p>
        </p:txBody>
      </p:sp>
      <p:pic>
        <p:nvPicPr>
          <p:cNvPr id="40971" name="11 - Εικόνα">
            <a:extLst>
              <a:ext uri="{FF2B5EF4-FFF2-40B4-BE49-F238E27FC236}">
                <a16:creationId xmlns:a16="http://schemas.microsoft.com/office/drawing/2014/main" id="{0B066F8E-80F8-457B-A529-FD5CF18DFA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4986337"/>
            <a:ext cx="1921669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12 - TextBox">
            <a:extLst>
              <a:ext uri="{FF2B5EF4-FFF2-40B4-BE49-F238E27FC236}">
                <a16:creationId xmlns:a16="http://schemas.microsoft.com/office/drawing/2014/main" id="{56AA82E0-9E87-411E-9147-E720B0C93E3C}"/>
              </a:ext>
            </a:extLst>
          </p:cNvPr>
          <p:cNvSpPr txBox="1">
            <a:spLocks noChangeArrowheads="1"/>
          </p:cNvSpPr>
          <p:nvPr/>
        </p:nvSpPr>
        <p:spPr bwMode="auto">
          <a:xfrm rot="1398516">
            <a:off x="3309938" y="3545659"/>
            <a:ext cx="31623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n-US" sz="1350" b="1">
                <a:latin typeface="Calibri" panose="020F0502020204030204" pitchFamily="34" charset="0"/>
              </a:rPr>
              <a:t>ΣΚΛΗΡΟ</a:t>
            </a:r>
            <a:r>
              <a:rPr lang="en-US" altLang="en-US" sz="1350" b="1">
                <a:latin typeface="Calibri" panose="020F0502020204030204" pitchFamily="34" charset="0"/>
              </a:rPr>
              <a:t> </a:t>
            </a:r>
            <a:r>
              <a:rPr lang="el-GR" altLang="en-US" sz="1350" b="1">
                <a:latin typeface="Calibri" panose="020F0502020204030204" pitchFamily="34" charset="0"/>
              </a:rPr>
              <a:t>ΠΟΛΥΜΕΡΕΣ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allAtOnce"/>
      <p:bldP spid="13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Τίτλος">
            <a:extLst>
              <a:ext uri="{FF2B5EF4-FFF2-40B4-BE49-F238E27FC236}">
                <a16:creationId xmlns:a16="http://schemas.microsoft.com/office/drawing/2014/main" id="{4141AD1F-CE0B-4E99-AA19-0E16BD3B84D3}"/>
              </a:ext>
            </a:extLst>
          </p:cNvPr>
          <p:cNvSpPr txBox="1">
            <a:spLocks/>
          </p:cNvSpPr>
          <p:nvPr/>
        </p:nvSpPr>
        <p:spPr>
          <a:xfrm>
            <a:off x="1494235" y="675084"/>
            <a:ext cx="6172200" cy="857251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endParaRPr lang="el-GR" altLang="en-US" sz="33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2 - Παραλληλόγραμμο">
            <a:extLst>
              <a:ext uri="{FF2B5EF4-FFF2-40B4-BE49-F238E27FC236}">
                <a16:creationId xmlns:a16="http://schemas.microsoft.com/office/drawing/2014/main" id="{EDD74A5A-CED8-48A4-A305-AA5B52AF0690}"/>
              </a:ext>
            </a:extLst>
          </p:cNvPr>
          <p:cNvSpPr/>
          <p:nvPr/>
        </p:nvSpPr>
        <p:spPr>
          <a:xfrm rot="1306123">
            <a:off x="2868216" y="2652714"/>
            <a:ext cx="4052888" cy="2321719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41988" name="3 - TextBox">
            <a:extLst>
              <a:ext uri="{FF2B5EF4-FFF2-40B4-BE49-F238E27FC236}">
                <a16:creationId xmlns:a16="http://schemas.microsoft.com/office/drawing/2014/main" id="{7A0D4DA8-25F1-4730-BAC0-FDE6C7291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955" y="3534967"/>
            <a:ext cx="226814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</a:t>
            </a:r>
            <a:endParaRPr lang="el-GR" altLang="en-US" sz="2700" b="1">
              <a:latin typeface="Calibri" panose="020F0502020204030204" pitchFamily="34" charset="0"/>
            </a:endParaRPr>
          </a:p>
        </p:txBody>
      </p:sp>
      <p:sp>
        <p:nvSpPr>
          <p:cNvPr id="5" name="4 - Παραλληλόγραμμο">
            <a:extLst>
              <a:ext uri="{FF2B5EF4-FFF2-40B4-BE49-F238E27FC236}">
                <a16:creationId xmlns:a16="http://schemas.microsoft.com/office/drawing/2014/main" id="{EBEF54FE-87E9-4A11-989D-08C0DBF18249}"/>
              </a:ext>
            </a:extLst>
          </p:cNvPr>
          <p:cNvSpPr/>
          <p:nvPr/>
        </p:nvSpPr>
        <p:spPr>
          <a:xfrm rot="1306123">
            <a:off x="2751535" y="2582466"/>
            <a:ext cx="4052888" cy="232290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41990" name="5 - TextBox">
            <a:extLst>
              <a:ext uri="{FF2B5EF4-FFF2-40B4-BE49-F238E27FC236}">
                <a16:creationId xmlns:a16="http://schemas.microsoft.com/office/drawing/2014/main" id="{4543BC02-0CF7-4C65-B98F-853E8D477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3481389"/>
            <a:ext cx="226814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SiO</a:t>
            </a:r>
            <a:r>
              <a:rPr lang="en-US" altLang="en-US" sz="2700" b="1" baseline="-25000">
                <a:latin typeface="Calibri" panose="020F0502020204030204" pitchFamily="34" charset="0"/>
              </a:rPr>
              <a:t>2</a:t>
            </a:r>
            <a:endParaRPr lang="el-GR" altLang="en-US" sz="2700" b="1" baseline="-25000">
              <a:latin typeface="Calibri" panose="020F0502020204030204" pitchFamily="34" charset="0"/>
            </a:endParaRPr>
          </a:p>
        </p:txBody>
      </p:sp>
      <p:sp>
        <p:nvSpPr>
          <p:cNvPr id="9" name="8 - Παραλληλόγραμμο">
            <a:extLst>
              <a:ext uri="{FF2B5EF4-FFF2-40B4-BE49-F238E27FC236}">
                <a16:creationId xmlns:a16="http://schemas.microsoft.com/office/drawing/2014/main" id="{9E9AB7A4-CFE5-4ACD-9D16-95F4E489055B}"/>
              </a:ext>
            </a:extLst>
          </p:cNvPr>
          <p:cNvSpPr/>
          <p:nvPr/>
        </p:nvSpPr>
        <p:spPr>
          <a:xfrm rot="1306123">
            <a:off x="3664165" y="3170089"/>
            <a:ext cx="2306619" cy="1081396"/>
          </a:xfrm>
          <a:prstGeom prst="parallelogram">
            <a:avLst/>
          </a:prstGeom>
          <a:solidFill>
            <a:srgbClr val="00FF00"/>
          </a:solidFill>
          <a:ln>
            <a:solidFill>
              <a:srgbClr val="00FF00"/>
            </a:solidFill>
          </a:ln>
          <a:effectLst>
            <a:innerShdw dist="203200" dir="486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10" name="3 - Τίτλος">
            <a:extLst>
              <a:ext uri="{FF2B5EF4-FFF2-40B4-BE49-F238E27FC236}">
                <a16:creationId xmlns:a16="http://schemas.microsoft.com/office/drawing/2014/main" id="{B9BC35C3-022D-4494-A835-DCF1E368A006}"/>
              </a:ext>
            </a:extLst>
          </p:cNvPr>
          <p:cNvSpPr txBox="1">
            <a:spLocks/>
          </p:cNvSpPr>
          <p:nvPr/>
        </p:nvSpPr>
        <p:spPr>
          <a:xfrm>
            <a:off x="1608535" y="789384"/>
            <a:ext cx="6172200" cy="857251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300">
                <a:latin typeface="+mj-lt"/>
                <a:ea typeface="+mj-ea"/>
                <a:cs typeface="+mj-cs"/>
              </a:rPr>
              <a:t>ΑΝΑΠΤΥΞΗ</a:t>
            </a:r>
            <a:endParaRPr lang="el-GR" altLang="en-US" sz="3300" dirty="0">
              <a:latin typeface="+mj-lt"/>
              <a:ea typeface="+mj-ea"/>
              <a:cs typeface="+mj-cs"/>
            </a:endParaRPr>
          </a:p>
        </p:txBody>
      </p:sp>
      <p:pic>
        <p:nvPicPr>
          <p:cNvPr id="41995" name="12 - Εικόνα">
            <a:extLst>
              <a:ext uri="{FF2B5EF4-FFF2-40B4-BE49-F238E27FC236}">
                <a16:creationId xmlns:a16="http://schemas.microsoft.com/office/drawing/2014/main" id="{EA8D9215-4983-4A8A-ABCB-C1CD2E000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343525"/>
            <a:ext cx="18288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Τίτλος">
            <a:extLst>
              <a:ext uri="{FF2B5EF4-FFF2-40B4-BE49-F238E27FC236}">
                <a16:creationId xmlns:a16="http://schemas.microsoft.com/office/drawing/2014/main" id="{C5D7270C-2116-4988-9AC5-6910BCDAAF4D}"/>
              </a:ext>
            </a:extLst>
          </p:cNvPr>
          <p:cNvSpPr txBox="1">
            <a:spLocks/>
          </p:cNvSpPr>
          <p:nvPr/>
        </p:nvSpPr>
        <p:spPr>
          <a:xfrm>
            <a:off x="1494235" y="675084"/>
            <a:ext cx="6172200" cy="857251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endParaRPr lang="el-GR" altLang="en-US" sz="33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2 - Παραλληλόγραμμο">
            <a:extLst>
              <a:ext uri="{FF2B5EF4-FFF2-40B4-BE49-F238E27FC236}">
                <a16:creationId xmlns:a16="http://schemas.microsoft.com/office/drawing/2014/main" id="{83ED9207-77CD-4F78-A16C-099B9E5626A3}"/>
              </a:ext>
            </a:extLst>
          </p:cNvPr>
          <p:cNvSpPr/>
          <p:nvPr/>
        </p:nvSpPr>
        <p:spPr>
          <a:xfrm rot="1306123">
            <a:off x="2868216" y="2652714"/>
            <a:ext cx="4052888" cy="2321719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43012" name="3 - TextBox">
            <a:extLst>
              <a:ext uri="{FF2B5EF4-FFF2-40B4-BE49-F238E27FC236}">
                <a16:creationId xmlns:a16="http://schemas.microsoft.com/office/drawing/2014/main" id="{CC9E807D-84FC-42FD-B10C-2F0FC2C32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955" y="3534967"/>
            <a:ext cx="226814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</a:t>
            </a:r>
            <a:endParaRPr lang="el-GR" altLang="en-US" sz="2700" b="1">
              <a:latin typeface="Calibri" panose="020F0502020204030204" pitchFamily="34" charset="0"/>
            </a:endParaRPr>
          </a:p>
        </p:txBody>
      </p:sp>
      <p:sp>
        <p:nvSpPr>
          <p:cNvPr id="5" name="4 - Παραλληλόγραμμο">
            <a:extLst>
              <a:ext uri="{FF2B5EF4-FFF2-40B4-BE49-F238E27FC236}">
                <a16:creationId xmlns:a16="http://schemas.microsoft.com/office/drawing/2014/main" id="{FCBD79A0-EDA5-4E0A-A581-14D5D8347D5C}"/>
              </a:ext>
            </a:extLst>
          </p:cNvPr>
          <p:cNvSpPr/>
          <p:nvPr/>
        </p:nvSpPr>
        <p:spPr>
          <a:xfrm rot="1306123">
            <a:off x="3625895" y="3104467"/>
            <a:ext cx="2456256" cy="1264298"/>
          </a:xfrm>
          <a:prstGeom prst="parallelogram">
            <a:avLst/>
          </a:prstGeom>
          <a:effectLst>
            <a:innerShdw blurRad="63500" dir="1014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43016" name="5 - TextBox">
            <a:extLst>
              <a:ext uri="{FF2B5EF4-FFF2-40B4-BE49-F238E27FC236}">
                <a16:creationId xmlns:a16="http://schemas.microsoft.com/office/drawing/2014/main" id="{AEC435AB-ABDC-4E57-90E0-7A5584FC9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3481389"/>
            <a:ext cx="226814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SiO</a:t>
            </a:r>
            <a:r>
              <a:rPr lang="en-US" altLang="en-US" sz="2700" b="1" baseline="-25000">
                <a:latin typeface="Calibri" panose="020F0502020204030204" pitchFamily="34" charset="0"/>
              </a:rPr>
              <a:t>2</a:t>
            </a:r>
            <a:endParaRPr lang="el-GR" altLang="en-US" sz="2700" b="1" baseline="-25000">
              <a:latin typeface="Calibri" panose="020F0502020204030204" pitchFamily="34" charset="0"/>
            </a:endParaRPr>
          </a:p>
        </p:txBody>
      </p:sp>
      <p:sp>
        <p:nvSpPr>
          <p:cNvPr id="9" name="8 - Παραλληλόγραμμο">
            <a:extLst>
              <a:ext uri="{FF2B5EF4-FFF2-40B4-BE49-F238E27FC236}">
                <a16:creationId xmlns:a16="http://schemas.microsoft.com/office/drawing/2014/main" id="{A21A1766-C80F-482D-924B-8CCA329D8ED0}"/>
              </a:ext>
            </a:extLst>
          </p:cNvPr>
          <p:cNvSpPr/>
          <p:nvPr/>
        </p:nvSpPr>
        <p:spPr>
          <a:xfrm rot="1306123">
            <a:off x="3664165" y="3170089"/>
            <a:ext cx="2306619" cy="1081396"/>
          </a:xfrm>
          <a:prstGeom prst="parallelogram">
            <a:avLst/>
          </a:prstGeom>
          <a:solidFill>
            <a:srgbClr val="00FF00"/>
          </a:solidFill>
          <a:ln>
            <a:solidFill>
              <a:srgbClr val="00FF00"/>
            </a:solidFill>
          </a:ln>
          <a:effectLst>
            <a:innerShdw dist="203200" dir="486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10" name="3 - Τίτλος">
            <a:extLst>
              <a:ext uri="{FF2B5EF4-FFF2-40B4-BE49-F238E27FC236}">
                <a16:creationId xmlns:a16="http://schemas.microsoft.com/office/drawing/2014/main" id="{D177001C-BBBF-4BFB-A851-607AB64B92A1}"/>
              </a:ext>
            </a:extLst>
          </p:cNvPr>
          <p:cNvSpPr txBox="1">
            <a:spLocks/>
          </p:cNvSpPr>
          <p:nvPr/>
        </p:nvSpPr>
        <p:spPr>
          <a:xfrm>
            <a:off x="1494235" y="857250"/>
            <a:ext cx="6172200" cy="85725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300">
                <a:latin typeface="+mj-lt"/>
                <a:ea typeface="+mj-ea"/>
                <a:cs typeface="+mj-cs"/>
              </a:rPr>
              <a:t>ΚΑΘΑΡΙΣΜΑ ΜΕ ΝΗ</a:t>
            </a:r>
            <a:r>
              <a:rPr lang="el-GR" altLang="en-US" sz="3300" baseline="-25000">
                <a:latin typeface="+mj-lt"/>
                <a:ea typeface="+mj-ea"/>
                <a:cs typeface="+mj-cs"/>
              </a:rPr>
              <a:t>4</a:t>
            </a:r>
            <a:r>
              <a:rPr lang="en-US" altLang="en-US" sz="3300">
                <a:latin typeface="+mj-lt"/>
                <a:ea typeface="+mj-ea"/>
                <a:cs typeface="+mj-cs"/>
              </a:rPr>
              <a:t>F + HF</a:t>
            </a:r>
            <a:endParaRPr lang="el-GR" altLang="en-US" sz="3300" dirty="0">
              <a:latin typeface="+mj-lt"/>
              <a:ea typeface="+mj-ea"/>
              <a:cs typeface="+mj-cs"/>
            </a:endParaRPr>
          </a:p>
        </p:txBody>
      </p:sp>
      <p:pic>
        <p:nvPicPr>
          <p:cNvPr id="43021" name="11 - Εικόνα">
            <a:extLst>
              <a:ext uri="{FF2B5EF4-FFF2-40B4-BE49-F238E27FC236}">
                <a16:creationId xmlns:a16="http://schemas.microsoft.com/office/drawing/2014/main" id="{F5870614-2E94-4A47-BA5F-2BCE2D73DC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293520"/>
            <a:ext cx="1743075" cy="70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Τίτλος">
            <a:extLst>
              <a:ext uri="{FF2B5EF4-FFF2-40B4-BE49-F238E27FC236}">
                <a16:creationId xmlns:a16="http://schemas.microsoft.com/office/drawing/2014/main" id="{5CC4D2E0-A27E-4001-925D-01A7F0E02A05}"/>
              </a:ext>
            </a:extLst>
          </p:cNvPr>
          <p:cNvSpPr txBox="1">
            <a:spLocks/>
          </p:cNvSpPr>
          <p:nvPr/>
        </p:nvSpPr>
        <p:spPr>
          <a:xfrm>
            <a:off x="1494235" y="675084"/>
            <a:ext cx="6172200" cy="857251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endParaRPr lang="el-GR" altLang="en-US" sz="33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2 - Παραλληλόγραμμο">
            <a:extLst>
              <a:ext uri="{FF2B5EF4-FFF2-40B4-BE49-F238E27FC236}">
                <a16:creationId xmlns:a16="http://schemas.microsoft.com/office/drawing/2014/main" id="{FDD10B38-8613-4E0D-B5FE-2839BA20025B}"/>
              </a:ext>
            </a:extLst>
          </p:cNvPr>
          <p:cNvSpPr/>
          <p:nvPr/>
        </p:nvSpPr>
        <p:spPr>
          <a:xfrm rot="1306123">
            <a:off x="2868216" y="2652714"/>
            <a:ext cx="4052888" cy="2321719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44036" name="3 - TextBox">
            <a:extLst>
              <a:ext uri="{FF2B5EF4-FFF2-40B4-BE49-F238E27FC236}">
                <a16:creationId xmlns:a16="http://schemas.microsoft.com/office/drawing/2014/main" id="{261D8A18-A268-4307-A167-DA411F9B3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955" y="3534967"/>
            <a:ext cx="226814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</a:t>
            </a:r>
            <a:endParaRPr lang="el-GR" altLang="en-US" sz="2700" b="1">
              <a:latin typeface="Calibri" panose="020F0502020204030204" pitchFamily="34" charset="0"/>
            </a:endParaRPr>
          </a:p>
        </p:txBody>
      </p:sp>
      <p:sp>
        <p:nvSpPr>
          <p:cNvPr id="5" name="4 - Παραλληλόγραμμο">
            <a:extLst>
              <a:ext uri="{FF2B5EF4-FFF2-40B4-BE49-F238E27FC236}">
                <a16:creationId xmlns:a16="http://schemas.microsoft.com/office/drawing/2014/main" id="{1FA45653-9E3F-4295-BB59-89591D30B60D}"/>
              </a:ext>
            </a:extLst>
          </p:cNvPr>
          <p:cNvSpPr/>
          <p:nvPr/>
        </p:nvSpPr>
        <p:spPr>
          <a:xfrm rot="1306123">
            <a:off x="3625895" y="3104467"/>
            <a:ext cx="2456256" cy="1264298"/>
          </a:xfrm>
          <a:prstGeom prst="parallelogram">
            <a:avLst/>
          </a:prstGeom>
          <a:effectLst>
            <a:innerShdw blurRad="63500" dist="279400" dir="4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44040" name="5 - TextBox">
            <a:extLst>
              <a:ext uri="{FF2B5EF4-FFF2-40B4-BE49-F238E27FC236}">
                <a16:creationId xmlns:a16="http://schemas.microsoft.com/office/drawing/2014/main" id="{66097E4E-43E2-4227-AD93-FA3BE9DC2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3481389"/>
            <a:ext cx="226814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SiO</a:t>
            </a:r>
            <a:r>
              <a:rPr lang="en-US" altLang="en-US" sz="2700" b="1" baseline="-25000">
                <a:latin typeface="Calibri" panose="020F0502020204030204" pitchFamily="34" charset="0"/>
              </a:rPr>
              <a:t>2</a:t>
            </a:r>
            <a:endParaRPr lang="el-GR" altLang="en-US" sz="2700" b="1" baseline="-25000">
              <a:latin typeface="Calibri" panose="020F0502020204030204" pitchFamily="34" charset="0"/>
            </a:endParaRPr>
          </a:p>
        </p:txBody>
      </p:sp>
      <p:sp>
        <p:nvSpPr>
          <p:cNvPr id="10" name="3 - Τίτλος">
            <a:extLst>
              <a:ext uri="{FF2B5EF4-FFF2-40B4-BE49-F238E27FC236}">
                <a16:creationId xmlns:a16="http://schemas.microsoft.com/office/drawing/2014/main" id="{44ED2BBA-60F7-4B64-84FE-5B3050FA06B8}"/>
              </a:ext>
            </a:extLst>
          </p:cNvPr>
          <p:cNvSpPr txBox="1">
            <a:spLocks/>
          </p:cNvSpPr>
          <p:nvPr/>
        </p:nvSpPr>
        <p:spPr>
          <a:xfrm>
            <a:off x="1494235" y="857250"/>
            <a:ext cx="6172200" cy="85725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300">
                <a:latin typeface="+mj-lt"/>
                <a:ea typeface="+mj-ea"/>
                <a:cs typeface="+mj-cs"/>
              </a:rPr>
              <a:t>ΑΠΟΜΑΚΡΥΝΣΗ ΣΤΡΩΣΗΣ</a:t>
            </a:r>
            <a:endParaRPr lang="el-GR" altLang="en-US" sz="3300" dirty="0">
              <a:latin typeface="+mj-lt"/>
              <a:ea typeface="+mj-ea"/>
              <a:cs typeface="+mj-cs"/>
            </a:endParaRPr>
          </a:p>
        </p:txBody>
      </p:sp>
      <p:pic>
        <p:nvPicPr>
          <p:cNvPr id="44042" name="10 - Εικόνα">
            <a:extLst>
              <a:ext uri="{FF2B5EF4-FFF2-40B4-BE49-F238E27FC236}">
                <a16:creationId xmlns:a16="http://schemas.microsoft.com/office/drawing/2014/main" id="{A451588C-BDCE-4767-8BB8-DE812D58D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338762"/>
            <a:ext cx="17145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3 - Εικόνα">
            <a:extLst>
              <a:ext uri="{FF2B5EF4-FFF2-40B4-BE49-F238E27FC236}">
                <a16:creationId xmlns:a16="http://schemas.microsoft.com/office/drawing/2014/main" id="{8AE6FF3E-1C69-47A9-9341-DAF54B7D1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011" y="2672953"/>
            <a:ext cx="2321719" cy="140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4 - Εικόνα">
            <a:extLst>
              <a:ext uri="{FF2B5EF4-FFF2-40B4-BE49-F238E27FC236}">
                <a16:creationId xmlns:a16="http://schemas.microsoft.com/office/drawing/2014/main" id="{CAD441C6-E8D6-4D10-B093-E468B9001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273" y="2619375"/>
            <a:ext cx="2483644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1 - Εικόνα">
            <a:extLst>
              <a:ext uri="{FF2B5EF4-FFF2-40B4-BE49-F238E27FC236}">
                <a16:creationId xmlns:a16="http://schemas.microsoft.com/office/drawing/2014/main" id="{5A099D8F-0885-4BA4-A5D9-79D1C9B511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682" y="2672953"/>
            <a:ext cx="2322910" cy="140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Παραλληλόγραμμο">
            <a:extLst>
              <a:ext uri="{FF2B5EF4-FFF2-40B4-BE49-F238E27FC236}">
                <a16:creationId xmlns:a16="http://schemas.microsoft.com/office/drawing/2014/main" id="{3F554803-1F82-4479-8B0E-02EE87CDB75B}"/>
              </a:ext>
            </a:extLst>
          </p:cNvPr>
          <p:cNvSpPr/>
          <p:nvPr/>
        </p:nvSpPr>
        <p:spPr>
          <a:xfrm rot="1306123">
            <a:off x="2868216" y="2384823"/>
            <a:ext cx="4052888" cy="2321719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6" name="3 - Τίτλος">
            <a:extLst>
              <a:ext uri="{FF2B5EF4-FFF2-40B4-BE49-F238E27FC236}">
                <a16:creationId xmlns:a16="http://schemas.microsoft.com/office/drawing/2014/main" id="{00950021-5BDC-4E41-9D55-FB3084D1635B}"/>
              </a:ext>
            </a:extLst>
          </p:cNvPr>
          <p:cNvSpPr txBox="1">
            <a:spLocks/>
          </p:cNvSpPr>
          <p:nvPr/>
        </p:nvSpPr>
        <p:spPr>
          <a:xfrm>
            <a:off x="1494235" y="857250"/>
            <a:ext cx="6172200" cy="85725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300" dirty="0">
                <a:latin typeface="+mj-lt"/>
                <a:ea typeface="+mj-ea"/>
                <a:cs typeface="+mj-cs"/>
              </a:rPr>
              <a:t>ΟΞΕΙΔΩΣΗ</a:t>
            </a:r>
          </a:p>
        </p:txBody>
      </p:sp>
      <p:sp>
        <p:nvSpPr>
          <p:cNvPr id="29700" name="6 - TextBox">
            <a:extLst>
              <a:ext uri="{FF2B5EF4-FFF2-40B4-BE49-F238E27FC236}">
                <a16:creationId xmlns:a16="http://schemas.microsoft.com/office/drawing/2014/main" id="{EEB9A30F-3573-40B7-857B-034D1BACC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3213498"/>
            <a:ext cx="226814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</a:t>
            </a:r>
            <a:endParaRPr lang="el-GR" altLang="en-US" sz="2700" b="1">
              <a:latin typeface="Calibri" panose="020F0502020204030204" pitchFamily="34" charset="0"/>
            </a:endParaRPr>
          </a:p>
        </p:txBody>
      </p:sp>
      <p:sp>
        <p:nvSpPr>
          <p:cNvPr id="8" name="7 - Παραλληλόγραμμο">
            <a:extLst>
              <a:ext uri="{FF2B5EF4-FFF2-40B4-BE49-F238E27FC236}">
                <a16:creationId xmlns:a16="http://schemas.microsoft.com/office/drawing/2014/main" id="{1B332101-D9F7-4C70-91A8-E550B0A72698}"/>
              </a:ext>
            </a:extLst>
          </p:cNvPr>
          <p:cNvSpPr/>
          <p:nvPr/>
        </p:nvSpPr>
        <p:spPr>
          <a:xfrm rot="1306123">
            <a:off x="2859881" y="2369345"/>
            <a:ext cx="4052888" cy="232291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9" name="8 - TextBox">
            <a:extLst>
              <a:ext uri="{FF2B5EF4-FFF2-40B4-BE49-F238E27FC236}">
                <a16:creationId xmlns:a16="http://schemas.microsoft.com/office/drawing/2014/main" id="{AD3A212F-024A-4905-80D6-BCC0FF997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7606" y="3267076"/>
            <a:ext cx="226814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SiO</a:t>
            </a:r>
            <a:r>
              <a:rPr lang="en-US" altLang="en-US" sz="2700" b="1" baseline="-25000">
                <a:latin typeface="Calibri" panose="020F0502020204030204" pitchFamily="34" charset="0"/>
              </a:rPr>
              <a:t>2</a:t>
            </a:r>
            <a:endParaRPr lang="el-GR" altLang="en-US" sz="2700" b="1" baseline="-25000">
              <a:latin typeface="Calibri" panose="020F0502020204030204" pitchFamily="34" charset="0"/>
            </a:endParaRPr>
          </a:p>
        </p:txBody>
      </p:sp>
      <p:sp>
        <p:nvSpPr>
          <p:cNvPr id="11" name="10 - TextBox">
            <a:extLst>
              <a:ext uri="{FF2B5EF4-FFF2-40B4-BE49-F238E27FC236}">
                <a16:creationId xmlns:a16="http://schemas.microsoft.com/office/drawing/2014/main" id="{BDC60873-8B86-4C53-9101-158582DC3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0412" y="3969544"/>
            <a:ext cx="56673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350">
                <a:latin typeface="Calibri" panose="020F0502020204030204" pitchFamily="34" charset="0"/>
              </a:rPr>
              <a:t>~ 1 </a:t>
            </a:r>
            <a:r>
              <a:rPr lang="el-GR" altLang="en-US" sz="1350">
                <a:latin typeface="Calibri" panose="020F0502020204030204" pitchFamily="34" charset="0"/>
              </a:rPr>
              <a:t>μ</a:t>
            </a:r>
          </a:p>
        </p:txBody>
      </p:sp>
      <p:sp>
        <p:nvSpPr>
          <p:cNvPr id="12" name="11 - Δεξιό άγκιστρο">
            <a:extLst>
              <a:ext uri="{FF2B5EF4-FFF2-40B4-BE49-F238E27FC236}">
                <a16:creationId xmlns:a16="http://schemas.microsoft.com/office/drawing/2014/main" id="{E9C11862-0545-4978-9934-FB6CF14B0340}"/>
              </a:ext>
            </a:extLst>
          </p:cNvPr>
          <p:cNvSpPr/>
          <p:nvPr/>
        </p:nvSpPr>
        <p:spPr>
          <a:xfrm>
            <a:off x="6840141" y="3914776"/>
            <a:ext cx="323850" cy="37861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pic>
        <p:nvPicPr>
          <p:cNvPr id="29705" name="12 - Εικόνα">
            <a:extLst>
              <a:ext uri="{FF2B5EF4-FFF2-40B4-BE49-F238E27FC236}">
                <a16:creationId xmlns:a16="http://schemas.microsoft.com/office/drawing/2014/main" id="{D8074A10-B3C2-499F-911B-08F8F171AE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8" y="4832747"/>
            <a:ext cx="196215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/>
      <p:bldP spid="11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- Τίτλος">
            <a:extLst>
              <a:ext uri="{FF2B5EF4-FFF2-40B4-BE49-F238E27FC236}">
                <a16:creationId xmlns:a16="http://schemas.microsoft.com/office/drawing/2014/main" id="{26602853-1329-4DD8-9E45-A06AB52749C9}"/>
              </a:ext>
            </a:extLst>
          </p:cNvPr>
          <p:cNvSpPr txBox="1">
            <a:spLocks/>
          </p:cNvSpPr>
          <p:nvPr/>
        </p:nvSpPr>
        <p:spPr>
          <a:xfrm>
            <a:off x="1485900" y="1063229"/>
            <a:ext cx="6172200" cy="85725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300">
                <a:latin typeface="+mj-lt"/>
                <a:ea typeface="+mj-ea"/>
                <a:cs typeface="+mj-cs"/>
              </a:rPr>
              <a:t>ΛΙΘΟΓΡΑΦΙΚΗ ΠΡΟΕΤΟΙΜΑΣΙΑ</a:t>
            </a:r>
            <a:endParaRPr lang="el-GR" altLang="en-US" sz="33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3 - Παραλληλόγραμμο">
            <a:extLst>
              <a:ext uri="{FF2B5EF4-FFF2-40B4-BE49-F238E27FC236}">
                <a16:creationId xmlns:a16="http://schemas.microsoft.com/office/drawing/2014/main" id="{896F6270-4098-4867-BBEF-0DD1D32F0915}"/>
              </a:ext>
            </a:extLst>
          </p:cNvPr>
          <p:cNvSpPr/>
          <p:nvPr/>
        </p:nvSpPr>
        <p:spPr>
          <a:xfrm rot="1306123">
            <a:off x="2868216" y="2652714"/>
            <a:ext cx="4052888" cy="2321719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30724" name="5 - TextBox">
            <a:extLst>
              <a:ext uri="{FF2B5EF4-FFF2-40B4-BE49-F238E27FC236}">
                <a16:creationId xmlns:a16="http://schemas.microsoft.com/office/drawing/2014/main" id="{EFFFF9F0-5EBD-444B-97B5-B9EEDF332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955" y="3534967"/>
            <a:ext cx="226814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</a:t>
            </a:r>
            <a:endParaRPr lang="el-GR" altLang="en-US" sz="2700" b="1">
              <a:latin typeface="Calibri" panose="020F0502020204030204" pitchFamily="34" charset="0"/>
            </a:endParaRPr>
          </a:p>
        </p:txBody>
      </p:sp>
      <p:sp>
        <p:nvSpPr>
          <p:cNvPr id="7" name="6 - Παραλληλόγραμμο">
            <a:extLst>
              <a:ext uri="{FF2B5EF4-FFF2-40B4-BE49-F238E27FC236}">
                <a16:creationId xmlns:a16="http://schemas.microsoft.com/office/drawing/2014/main" id="{F99AF806-691F-42CD-8A82-2C95A2EC63E3}"/>
              </a:ext>
            </a:extLst>
          </p:cNvPr>
          <p:cNvSpPr/>
          <p:nvPr/>
        </p:nvSpPr>
        <p:spPr>
          <a:xfrm rot="1306123">
            <a:off x="2751535" y="2582466"/>
            <a:ext cx="4052888" cy="232290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30726" name="7 - TextBox">
            <a:extLst>
              <a:ext uri="{FF2B5EF4-FFF2-40B4-BE49-F238E27FC236}">
                <a16:creationId xmlns:a16="http://schemas.microsoft.com/office/drawing/2014/main" id="{3356A04E-6169-45FC-8E98-C73B01F63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3481389"/>
            <a:ext cx="226814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SiO</a:t>
            </a:r>
            <a:r>
              <a:rPr lang="en-US" altLang="en-US" sz="2700" b="1" baseline="-25000">
                <a:latin typeface="Calibri" panose="020F0502020204030204" pitchFamily="34" charset="0"/>
              </a:rPr>
              <a:t>2</a:t>
            </a:r>
            <a:endParaRPr lang="el-GR" altLang="en-US" sz="2700" b="1" baseline="-25000">
              <a:latin typeface="Calibri" panose="020F0502020204030204" pitchFamily="34" charset="0"/>
            </a:endParaRPr>
          </a:p>
        </p:txBody>
      </p:sp>
      <p:sp>
        <p:nvSpPr>
          <p:cNvPr id="11" name="10 - Παραλληλόγραμμο">
            <a:extLst>
              <a:ext uri="{FF2B5EF4-FFF2-40B4-BE49-F238E27FC236}">
                <a16:creationId xmlns:a16="http://schemas.microsoft.com/office/drawing/2014/main" id="{0C89C956-65E3-49A3-955A-1C463B8BE975}"/>
              </a:ext>
            </a:extLst>
          </p:cNvPr>
          <p:cNvSpPr/>
          <p:nvPr/>
        </p:nvSpPr>
        <p:spPr>
          <a:xfrm rot="1306123">
            <a:off x="2751535" y="2586039"/>
            <a:ext cx="4052888" cy="2321719"/>
          </a:xfrm>
          <a:prstGeom prst="parallelogram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12" name="11 - TextBox">
            <a:extLst>
              <a:ext uri="{FF2B5EF4-FFF2-40B4-BE49-F238E27FC236}">
                <a16:creationId xmlns:a16="http://schemas.microsoft.com/office/drawing/2014/main" id="{D0204C4C-6817-4C71-B665-C4B0465E2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9636" y="3590925"/>
            <a:ext cx="404931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n-US" sz="1500" b="1">
                <a:latin typeface="Calibri" panose="020F0502020204030204" pitchFamily="34" charset="0"/>
              </a:rPr>
              <a:t>ΦΩΤΟΑΝΘΕΚΤΙΚΗ ΣΤΡΩΣΗ (</a:t>
            </a:r>
            <a:r>
              <a:rPr lang="el-GR" altLang="en-US" sz="1500" b="1" u="sng">
                <a:latin typeface="Calibri" panose="020F0502020204030204" pitchFamily="34" charset="0"/>
              </a:rPr>
              <a:t>ΑΡΝΗΤΙΚΗ</a:t>
            </a:r>
            <a:r>
              <a:rPr lang="el-GR" altLang="en-US" sz="1500" b="1">
                <a:latin typeface="Calibri" panose="020F0502020204030204" pitchFamily="34" charset="0"/>
              </a:rPr>
              <a:t>)</a:t>
            </a:r>
          </a:p>
        </p:txBody>
      </p:sp>
      <p:pic>
        <p:nvPicPr>
          <p:cNvPr id="30729" name="12 - Εικόνα">
            <a:extLst>
              <a:ext uri="{FF2B5EF4-FFF2-40B4-BE49-F238E27FC236}">
                <a16:creationId xmlns:a16="http://schemas.microsoft.com/office/drawing/2014/main" id="{A6EA8C5F-F32F-4D44-8618-783A8CF62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120" y="4994673"/>
            <a:ext cx="1845469" cy="807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Τίτλος">
            <a:extLst>
              <a:ext uri="{FF2B5EF4-FFF2-40B4-BE49-F238E27FC236}">
                <a16:creationId xmlns:a16="http://schemas.microsoft.com/office/drawing/2014/main" id="{DB8B8684-0B01-451F-8D5B-4810825CFC27}"/>
              </a:ext>
            </a:extLst>
          </p:cNvPr>
          <p:cNvSpPr txBox="1">
            <a:spLocks/>
          </p:cNvSpPr>
          <p:nvPr/>
        </p:nvSpPr>
        <p:spPr>
          <a:xfrm>
            <a:off x="1547813" y="998935"/>
            <a:ext cx="6172200" cy="85725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300" dirty="0">
                <a:latin typeface="+mj-lt"/>
                <a:ea typeface="+mj-ea"/>
                <a:cs typeface="+mj-cs"/>
              </a:rPr>
              <a:t>ΕΚΘΕΣΗ</a:t>
            </a:r>
          </a:p>
        </p:txBody>
      </p:sp>
      <p:sp>
        <p:nvSpPr>
          <p:cNvPr id="3" name="2 - Παραλληλόγραμμο">
            <a:extLst>
              <a:ext uri="{FF2B5EF4-FFF2-40B4-BE49-F238E27FC236}">
                <a16:creationId xmlns:a16="http://schemas.microsoft.com/office/drawing/2014/main" id="{9BB0C27D-7712-46D6-A17A-545D9CEA7E48}"/>
              </a:ext>
            </a:extLst>
          </p:cNvPr>
          <p:cNvSpPr/>
          <p:nvPr/>
        </p:nvSpPr>
        <p:spPr>
          <a:xfrm rot="1306123">
            <a:off x="2868216" y="2652714"/>
            <a:ext cx="4052888" cy="2321719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31748" name="3 - TextBox">
            <a:extLst>
              <a:ext uri="{FF2B5EF4-FFF2-40B4-BE49-F238E27FC236}">
                <a16:creationId xmlns:a16="http://schemas.microsoft.com/office/drawing/2014/main" id="{49D9584D-551C-47EC-ACBD-1689F3E3C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955" y="3534967"/>
            <a:ext cx="226814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</a:t>
            </a:r>
            <a:endParaRPr lang="el-GR" altLang="en-US" sz="2700" b="1">
              <a:latin typeface="Calibri" panose="020F0502020204030204" pitchFamily="34" charset="0"/>
            </a:endParaRPr>
          </a:p>
        </p:txBody>
      </p:sp>
      <p:sp>
        <p:nvSpPr>
          <p:cNvPr id="5" name="4 - Παραλληλόγραμμο">
            <a:extLst>
              <a:ext uri="{FF2B5EF4-FFF2-40B4-BE49-F238E27FC236}">
                <a16:creationId xmlns:a16="http://schemas.microsoft.com/office/drawing/2014/main" id="{7FEFB956-CD2E-427A-A819-BE3DF387F16B}"/>
              </a:ext>
            </a:extLst>
          </p:cNvPr>
          <p:cNvSpPr/>
          <p:nvPr/>
        </p:nvSpPr>
        <p:spPr>
          <a:xfrm rot="1306123">
            <a:off x="2751535" y="2582466"/>
            <a:ext cx="4052888" cy="232290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31750" name="5 - TextBox">
            <a:extLst>
              <a:ext uri="{FF2B5EF4-FFF2-40B4-BE49-F238E27FC236}">
                <a16:creationId xmlns:a16="http://schemas.microsoft.com/office/drawing/2014/main" id="{527B9A4B-2FEF-4B77-ABAE-85668B314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3481389"/>
            <a:ext cx="226814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SiO</a:t>
            </a:r>
            <a:r>
              <a:rPr lang="en-US" altLang="en-US" sz="2700" b="1" baseline="-25000">
                <a:latin typeface="Calibri" panose="020F0502020204030204" pitchFamily="34" charset="0"/>
              </a:rPr>
              <a:t>2</a:t>
            </a:r>
            <a:endParaRPr lang="el-GR" altLang="en-US" sz="2700" b="1" baseline="-25000">
              <a:latin typeface="Calibri" panose="020F0502020204030204" pitchFamily="34" charset="0"/>
            </a:endParaRPr>
          </a:p>
        </p:txBody>
      </p:sp>
      <p:sp>
        <p:nvSpPr>
          <p:cNvPr id="7" name="6 - Παραλληλόγραμμο">
            <a:extLst>
              <a:ext uri="{FF2B5EF4-FFF2-40B4-BE49-F238E27FC236}">
                <a16:creationId xmlns:a16="http://schemas.microsoft.com/office/drawing/2014/main" id="{2A3241A1-9370-4783-9219-9B5F97479E2F}"/>
              </a:ext>
            </a:extLst>
          </p:cNvPr>
          <p:cNvSpPr/>
          <p:nvPr/>
        </p:nvSpPr>
        <p:spPr>
          <a:xfrm rot="1306123">
            <a:off x="2751535" y="2586039"/>
            <a:ext cx="4052888" cy="2321719"/>
          </a:xfrm>
          <a:prstGeom prst="parallelogram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9" name="8 - Παραλληλόγραμμο">
            <a:extLst>
              <a:ext uri="{FF2B5EF4-FFF2-40B4-BE49-F238E27FC236}">
                <a16:creationId xmlns:a16="http://schemas.microsoft.com/office/drawing/2014/main" id="{B32E1A7B-8766-4E12-AF18-C5BE0134BFD6}"/>
              </a:ext>
            </a:extLst>
          </p:cNvPr>
          <p:cNvSpPr/>
          <p:nvPr/>
        </p:nvSpPr>
        <p:spPr>
          <a:xfrm rot="1306123">
            <a:off x="3664744" y="3170635"/>
            <a:ext cx="2306241" cy="1081088"/>
          </a:xfrm>
          <a:prstGeom prst="parallelogram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cxnSp>
        <p:nvCxnSpPr>
          <p:cNvPr id="10" name="9 - Ευθύγραμμο βέλος σύνδεσης">
            <a:extLst>
              <a:ext uri="{FF2B5EF4-FFF2-40B4-BE49-F238E27FC236}">
                <a16:creationId xmlns:a16="http://schemas.microsoft.com/office/drawing/2014/main" id="{2F1EE0FA-9A39-4BEB-8F08-FC54813FC82F}"/>
              </a:ext>
            </a:extLst>
          </p:cNvPr>
          <p:cNvCxnSpPr/>
          <p:nvPr/>
        </p:nvCxnSpPr>
        <p:spPr>
          <a:xfrm>
            <a:off x="3707606" y="1916906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>
            <a:extLst>
              <a:ext uri="{FF2B5EF4-FFF2-40B4-BE49-F238E27FC236}">
                <a16:creationId xmlns:a16="http://schemas.microsoft.com/office/drawing/2014/main" id="{4F5C5DAD-983F-4555-A265-C8C3A60C4521}"/>
              </a:ext>
            </a:extLst>
          </p:cNvPr>
          <p:cNvCxnSpPr/>
          <p:nvPr/>
        </p:nvCxnSpPr>
        <p:spPr>
          <a:xfrm>
            <a:off x="4193381" y="1970485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>
            <a:extLst>
              <a:ext uri="{FF2B5EF4-FFF2-40B4-BE49-F238E27FC236}">
                <a16:creationId xmlns:a16="http://schemas.microsoft.com/office/drawing/2014/main" id="{67F3DE53-ED02-40C9-9958-0CF28CB5A3EE}"/>
              </a:ext>
            </a:extLst>
          </p:cNvPr>
          <p:cNvCxnSpPr/>
          <p:nvPr/>
        </p:nvCxnSpPr>
        <p:spPr>
          <a:xfrm>
            <a:off x="3330179" y="2511029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>
            <a:extLst>
              <a:ext uri="{FF2B5EF4-FFF2-40B4-BE49-F238E27FC236}">
                <a16:creationId xmlns:a16="http://schemas.microsoft.com/office/drawing/2014/main" id="{DEC43312-1561-470E-BE42-AACED2681B7B}"/>
              </a:ext>
            </a:extLst>
          </p:cNvPr>
          <p:cNvCxnSpPr/>
          <p:nvPr/>
        </p:nvCxnSpPr>
        <p:spPr>
          <a:xfrm>
            <a:off x="5436394" y="2402681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>
            <a:extLst>
              <a:ext uri="{FF2B5EF4-FFF2-40B4-BE49-F238E27FC236}">
                <a16:creationId xmlns:a16="http://schemas.microsoft.com/office/drawing/2014/main" id="{FF2FC7D6-5F04-4994-8E5F-89D2CBC0774D}"/>
              </a:ext>
            </a:extLst>
          </p:cNvPr>
          <p:cNvCxnSpPr/>
          <p:nvPr/>
        </p:nvCxnSpPr>
        <p:spPr>
          <a:xfrm>
            <a:off x="4842272" y="2187179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>
            <a:extLst>
              <a:ext uri="{FF2B5EF4-FFF2-40B4-BE49-F238E27FC236}">
                <a16:creationId xmlns:a16="http://schemas.microsoft.com/office/drawing/2014/main" id="{4825B8CD-0201-45FB-AB08-F7AB869A7144}"/>
              </a:ext>
            </a:extLst>
          </p:cNvPr>
          <p:cNvCxnSpPr/>
          <p:nvPr/>
        </p:nvCxnSpPr>
        <p:spPr>
          <a:xfrm>
            <a:off x="6084094" y="2619375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>
            <a:extLst>
              <a:ext uri="{FF2B5EF4-FFF2-40B4-BE49-F238E27FC236}">
                <a16:creationId xmlns:a16="http://schemas.microsoft.com/office/drawing/2014/main" id="{9A88F160-568A-440B-A646-48895F1B8537}"/>
              </a:ext>
            </a:extLst>
          </p:cNvPr>
          <p:cNvCxnSpPr/>
          <p:nvPr/>
        </p:nvCxnSpPr>
        <p:spPr>
          <a:xfrm>
            <a:off x="6516291" y="2943225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>
            <a:extLst>
              <a:ext uri="{FF2B5EF4-FFF2-40B4-BE49-F238E27FC236}">
                <a16:creationId xmlns:a16="http://schemas.microsoft.com/office/drawing/2014/main" id="{3C12DB78-CC93-4DF8-8821-EE4EADE22368}"/>
              </a:ext>
            </a:extLst>
          </p:cNvPr>
          <p:cNvCxnSpPr/>
          <p:nvPr/>
        </p:nvCxnSpPr>
        <p:spPr>
          <a:xfrm>
            <a:off x="6137672" y="3482579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>
            <a:extLst>
              <a:ext uri="{FF2B5EF4-FFF2-40B4-BE49-F238E27FC236}">
                <a16:creationId xmlns:a16="http://schemas.microsoft.com/office/drawing/2014/main" id="{DD944098-605C-4DE9-AFFF-93E20D244AD7}"/>
              </a:ext>
            </a:extLst>
          </p:cNvPr>
          <p:cNvCxnSpPr/>
          <p:nvPr/>
        </p:nvCxnSpPr>
        <p:spPr>
          <a:xfrm>
            <a:off x="5868591" y="3861197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>
            <a:extLst>
              <a:ext uri="{FF2B5EF4-FFF2-40B4-BE49-F238E27FC236}">
                <a16:creationId xmlns:a16="http://schemas.microsoft.com/office/drawing/2014/main" id="{FBC88958-2AAF-4AC4-A8E9-B0537D5006D4}"/>
              </a:ext>
            </a:extLst>
          </p:cNvPr>
          <p:cNvCxnSpPr/>
          <p:nvPr/>
        </p:nvCxnSpPr>
        <p:spPr>
          <a:xfrm>
            <a:off x="2951560" y="3050381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>
            <a:extLst>
              <a:ext uri="{FF2B5EF4-FFF2-40B4-BE49-F238E27FC236}">
                <a16:creationId xmlns:a16="http://schemas.microsoft.com/office/drawing/2014/main" id="{92019C63-ACB2-433A-A177-5967AF4A904E}"/>
              </a:ext>
            </a:extLst>
          </p:cNvPr>
          <p:cNvCxnSpPr/>
          <p:nvPr/>
        </p:nvCxnSpPr>
        <p:spPr>
          <a:xfrm>
            <a:off x="3600450" y="3482579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>
            <a:extLst>
              <a:ext uri="{FF2B5EF4-FFF2-40B4-BE49-F238E27FC236}">
                <a16:creationId xmlns:a16="http://schemas.microsoft.com/office/drawing/2014/main" id="{75E55F3D-7926-4082-B426-FFC2C96B29D6}"/>
              </a:ext>
            </a:extLst>
          </p:cNvPr>
          <p:cNvCxnSpPr/>
          <p:nvPr/>
        </p:nvCxnSpPr>
        <p:spPr>
          <a:xfrm>
            <a:off x="4301729" y="3752850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ύγραμμο βέλος σύνδεσης">
            <a:extLst>
              <a:ext uri="{FF2B5EF4-FFF2-40B4-BE49-F238E27FC236}">
                <a16:creationId xmlns:a16="http://schemas.microsoft.com/office/drawing/2014/main" id="{E210C78E-9CFE-4E19-826F-4CB0A26E7E91}"/>
              </a:ext>
            </a:extLst>
          </p:cNvPr>
          <p:cNvCxnSpPr/>
          <p:nvPr/>
        </p:nvCxnSpPr>
        <p:spPr>
          <a:xfrm>
            <a:off x="5004197" y="3969544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>
            <a:extLst>
              <a:ext uri="{FF2B5EF4-FFF2-40B4-BE49-F238E27FC236}">
                <a16:creationId xmlns:a16="http://schemas.microsoft.com/office/drawing/2014/main" id="{5DDA3604-09C8-4087-A350-24945436E251}"/>
              </a:ext>
            </a:extLst>
          </p:cNvPr>
          <p:cNvCxnSpPr/>
          <p:nvPr/>
        </p:nvCxnSpPr>
        <p:spPr>
          <a:xfrm>
            <a:off x="5598319" y="4185047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>
            <a:extLst>
              <a:ext uri="{FF2B5EF4-FFF2-40B4-BE49-F238E27FC236}">
                <a16:creationId xmlns:a16="http://schemas.microsoft.com/office/drawing/2014/main" id="{C767D9F1-BD9B-49EB-8019-A5674F8D16B5}"/>
              </a:ext>
            </a:extLst>
          </p:cNvPr>
          <p:cNvCxnSpPr/>
          <p:nvPr/>
        </p:nvCxnSpPr>
        <p:spPr>
          <a:xfrm>
            <a:off x="4463654" y="2726531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>
            <a:extLst>
              <a:ext uri="{FF2B5EF4-FFF2-40B4-BE49-F238E27FC236}">
                <a16:creationId xmlns:a16="http://schemas.microsoft.com/office/drawing/2014/main" id="{B3F77B19-9DBF-4F7F-9636-E65F9DE2AEAE}"/>
              </a:ext>
            </a:extLst>
          </p:cNvPr>
          <p:cNvCxnSpPr/>
          <p:nvPr/>
        </p:nvCxnSpPr>
        <p:spPr>
          <a:xfrm>
            <a:off x="4842272" y="3105150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ύγραμμο βέλος σύνδεσης">
            <a:extLst>
              <a:ext uri="{FF2B5EF4-FFF2-40B4-BE49-F238E27FC236}">
                <a16:creationId xmlns:a16="http://schemas.microsoft.com/office/drawing/2014/main" id="{BAB5F2F6-6216-4A7F-B963-5A0D763E7A7B}"/>
              </a:ext>
            </a:extLst>
          </p:cNvPr>
          <p:cNvCxnSpPr/>
          <p:nvPr/>
        </p:nvCxnSpPr>
        <p:spPr>
          <a:xfrm>
            <a:off x="5274469" y="3105150"/>
            <a:ext cx="0" cy="809625"/>
          </a:xfrm>
          <a:prstGeom prst="straightConnector1">
            <a:avLst/>
          </a:prstGeom>
          <a:ln w="762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>
            <a:extLst>
              <a:ext uri="{FF2B5EF4-FFF2-40B4-BE49-F238E27FC236}">
                <a16:creationId xmlns:a16="http://schemas.microsoft.com/office/drawing/2014/main" id="{C3D823E8-8CD5-4838-A6FA-2F52F7468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5580" y="1701404"/>
            <a:ext cx="307895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n-US" sz="1500" b="1">
                <a:latin typeface="Calibri" panose="020F0502020204030204" pitchFamily="34" charset="0"/>
              </a:rPr>
              <a:t>ΥΠΕΡΙΩΔΕΣ ΦΩΣ</a:t>
            </a:r>
          </a:p>
        </p:txBody>
      </p:sp>
      <p:pic>
        <p:nvPicPr>
          <p:cNvPr id="31771" name="28 - Εικόνα">
            <a:extLst>
              <a:ext uri="{FF2B5EF4-FFF2-40B4-BE49-F238E27FC236}">
                <a16:creationId xmlns:a16="http://schemas.microsoft.com/office/drawing/2014/main" id="{E285FA85-A9BF-4844-A3CE-96DEF6210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800600"/>
            <a:ext cx="18716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Τίτλος">
            <a:extLst>
              <a:ext uri="{FF2B5EF4-FFF2-40B4-BE49-F238E27FC236}">
                <a16:creationId xmlns:a16="http://schemas.microsoft.com/office/drawing/2014/main" id="{7B59C0DB-8338-4227-9A0D-89169FC958FC}"/>
              </a:ext>
            </a:extLst>
          </p:cNvPr>
          <p:cNvSpPr txBox="1">
            <a:spLocks/>
          </p:cNvSpPr>
          <p:nvPr/>
        </p:nvSpPr>
        <p:spPr>
          <a:xfrm>
            <a:off x="1494235" y="675084"/>
            <a:ext cx="6172200" cy="857251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endParaRPr lang="el-GR" altLang="en-US" sz="33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2 - Παραλληλόγραμμο">
            <a:extLst>
              <a:ext uri="{FF2B5EF4-FFF2-40B4-BE49-F238E27FC236}">
                <a16:creationId xmlns:a16="http://schemas.microsoft.com/office/drawing/2014/main" id="{732233DD-2B67-4A39-9C42-FA3EF9A7B543}"/>
              </a:ext>
            </a:extLst>
          </p:cNvPr>
          <p:cNvSpPr/>
          <p:nvPr/>
        </p:nvSpPr>
        <p:spPr>
          <a:xfrm rot="1306123">
            <a:off x="2868216" y="2652714"/>
            <a:ext cx="4052888" cy="2321719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32772" name="3 - TextBox">
            <a:extLst>
              <a:ext uri="{FF2B5EF4-FFF2-40B4-BE49-F238E27FC236}">
                <a16:creationId xmlns:a16="http://schemas.microsoft.com/office/drawing/2014/main" id="{53D7C375-61AC-475C-8246-3FB68A67C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955" y="3534967"/>
            <a:ext cx="226814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</a:t>
            </a:r>
            <a:endParaRPr lang="el-GR" altLang="en-US" sz="2700" b="1">
              <a:latin typeface="Calibri" panose="020F0502020204030204" pitchFamily="34" charset="0"/>
            </a:endParaRPr>
          </a:p>
        </p:txBody>
      </p:sp>
      <p:sp>
        <p:nvSpPr>
          <p:cNvPr id="5" name="4 - Παραλληλόγραμμο">
            <a:extLst>
              <a:ext uri="{FF2B5EF4-FFF2-40B4-BE49-F238E27FC236}">
                <a16:creationId xmlns:a16="http://schemas.microsoft.com/office/drawing/2014/main" id="{A46BFF76-C70C-4230-9786-0355A6FBFF77}"/>
              </a:ext>
            </a:extLst>
          </p:cNvPr>
          <p:cNvSpPr/>
          <p:nvPr/>
        </p:nvSpPr>
        <p:spPr>
          <a:xfrm rot="1306123">
            <a:off x="2751535" y="2582466"/>
            <a:ext cx="4052888" cy="232290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32774" name="5 - TextBox">
            <a:extLst>
              <a:ext uri="{FF2B5EF4-FFF2-40B4-BE49-F238E27FC236}">
                <a16:creationId xmlns:a16="http://schemas.microsoft.com/office/drawing/2014/main" id="{0B71EE2A-ADD2-43C0-9074-C69DA5D7F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3481389"/>
            <a:ext cx="226814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SiO</a:t>
            </a:r>
            <a:r>
              <a:rPr lang="en-US" altLang="en-US" sz="2700" b="1" baseline="-25000">
                <a:latin typeface="Calibri" panose="020F0502020204030204" pitchFamily="34" charset="0"/>
              </a:rPr>
              <a:t>2</a:t>
            </a:r>
            <a:endParaRPr lang="el-GR" altLang="en-US" sz="2700" b="1" baseline="-25000">
              <a:latin typeface="Calibri" panose="020F0502020204030204" pitchFamily="34" charset="0"/>
            </a:endParaRPr>
          </a:p>
        </p:txBody>
      </p:sp>
      <p:sp>
        <p:nvSpPr>
          <p:cNvPr id="7" name="6 - Παραλληλόγραμμο">
            <a:extLst>
              <a:ext uri="{FF2B5EF4-FFF2-40B4-BE49-F238E27FC236}">
                <a16:creationId xmlns:a16="http://schemas.microsoft.com/office/drawing/2014/main" id="{34710F4E-CA58-4A53-9694-EBA174C292F3}"/>
              </a:ext>
            </a:extLst>
          </p:cNvPr>
          <p:cNvSpPr/>
          <p:nvPr/>
        </p:nvSpPr>
        <p:spPr>
          <a:xfrm rot="1306123">
            <a:off x="2751535" y="2586039"/>
            <a:ext cx="4052888" cy="2321719"/>
          </a:xfrm>
          <a:prstGeom prst="parallelogram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9" name="8 - Παραλληλόγραμμο">
            <a:extLst>
              <a:ext uri="{FF2B5EF4-FFF2-40B4-BE49-F238E27FC236}">
                <a16:creationId xmlns:a16="http://schemas.microsoft.com/office/drawing/2014/main" id="{ED8376FC-D8B6-48FB-897D-61222BDF1307}"/>
              </a:ext>
            </a:extLst>
          </p:cNvPr>
          <p:cNvSpPr/>
          <p:nvPr/>
        </p:nvSpPr>
        <p:spPr>
          <a:xfrm rot="1306123">
            <a:off x="3664744" y="3170635"/>
            <a:ext cx="2306241" cy="1081088"/>
          </a:xfrm>
          <a:prstGeom prst="parallelogram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27" name="26 - TextBox">
            <a:extLst>
              <a:ext uri="{FF2B5EF4-FFF2-40B4-BE49-F238E27FC236}">
                <a16:creationId xmlns:a16="http://schemas.microsoft.com/office/drawing/2014/main" id="{9A187A74-53A5-4F85-943F-95DB189986F0}"/>
              </a:ext>
            </a:extLst>
          </p:cNvPr>
          <p:cNvSpPr txBox="1">
            <a:spLocks noChangeArrowheads="1"/>
          </p:cNvSpPr>
          <p:nvPr/>
        </p:nvSpPr>
        <p:spPr bwMode="auto">
          <a:xfrm rot="1398516">
            <a:off x="2553891" y="4261821"/>
            <a:ext cx="31623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n-US" sz="1350" b="1">
                <a:latin typeface="Calibri" panose="020F0502020204030204" pitchFamily="34" charset="0"/>
              </a:rPr>
              <a:t>ΣΚΛΗΡΟ</a:t>
            </a:r>
            <a:r>
              <a:rPr lang="en-US" altLang="en-US" sz="1350" b="1">
                <a:latin typeface="Calibri" panose="020F0502020204030204" pitchFamily="34" charset="0"/>
              </a:rPr>
              <a:t> </a:t>
            </a:r>
            <a:r>
              <a:rPr lang="el-GR" altLang="en-US" sz="1350" b="1">
                <a:latin typeface="Calibri" panose="020F0502020204030204" pitchFamily="34" charset="0"/>
              </a:rPr>
              <a:t>ΠΟΛΥΜΕΡΕΣ</a:t>
            </a:r>
          </a:p>
        </p:txBody>
      </p:sp>
      <p:pic>
        <p:nvPicPr>
          <p:cNvPr id="32778" name="27 - Εικόνα">
            <a:extLst>
              <a:ext uri="{FF2B5EF4-FFF2-40B4-BE49-F238E27FC236}">
                <a16:creationId xmlns:a16="http://schemas.microsoft.com/office/drawing/2014/main" id="{B57E4C4D-97C4-481F-B7F6-9C75D64E1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950620"/>
            <a:ext cx="1900238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Τίτλος">
            <a:extLst>
              <a:ext uri="{FF2B5EF4-FFF2-40B4-BE49-F238E27FC236}">
                <a16:creationId xmlns:a16="http://schemas.microsoft.com/office/drawing/2014/main" id="{59F55702-38C8-45B9-96C8-85FCD2530C61}"/>
              </a:ext>
            </a:extLst>
          </p:cNvPr>
          <p:cNvSpPr txBox="1">
            <a:spLocks/>
          </p:cNvSpPr>
          <p:nvPr/>
        </p:nvSpPr>
        <p:spPr>
          <a:xfrm>
            <a:off x="1494235" y="675084"/>
            <a:ext cx="6172200" cy="857251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endParaRPr lang="el-GR" altLang="en-US" sz="33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2 - Παραλληλόγραμμο">
            <a:extLst>
              <a:ext uri="{FF2B5EF4-FFF2-40B4-BE49-F238E27FC236}">
                <a16:creationId xmlns:a16="http://schemas.microsoft.com/office/drawing/2014/main" id="{9F8CEFAB-6070-4AFD-A204-56A1D93D031C}"/>
              </a:ext>
            </a:extLst>
          </p:cNvPr>
          <p:cNvSpPr/>
          <p:nvPr/>
        </p:nvSpPr>
        <p:spPr>
          <a:xfrm rot="1306123">
            <a:off x="2868216" y="2652714"/>
            <a:ext cx="4052888" cy="2321719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33796" name="3 - TextBox">
            <a:extLst>
              <a:ext uri="{FF2B5EF4-FFF2-40B4-BE49-F238E27FC236}">
                <a16:creationId xmlns:a16="http://schemas.microsoft.com/office/drawing/2014/main" id="{64128791-F4B2-4B07-A90B-0492292F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955" y="3534967"/>
            <a:ext cx="226814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</a:t>
            </a:r>
            <a:endParaRPr lang="el-GR" altLang="en-US" sz="2700" b="1">
              <a:latin typeface="Calibri" panose="020F0502020204030204" pitchFamily="34" charset="0"/>
            </a:endParaRPr>
          </a:p>
        </p:txBody>
      </p:sp>
      <p:sp>
        <p:nvSpPr>
          <p:cNvPr id="5" name="4 - Παραλληλόγραμμο">
            <a:extLst>
              <a:ext uri="{FF2B5EF4-FFF2-40B4-BE49-F238E27FC236}">
                <a16:creationId xmlns:a16="http://schemas.microsoft.com/office/drawing/2014/main" id="{E375E69B-C44A-4B2D-94ED-8D7A1F8F27FD}"/>
              </a:ext>
            </a:extLst>
          </p:cNvPr>
          <p:cNvSpPr/>
          <p:nvPr/>
        </p:nvSpPr>
        <p:spPr>
          <a:xfrm rot="1306123">
            <a:off x="2751535" y="2582466"/>
            <a:ext cx="4052888" cy="232290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33798" name="5 - TextBox">
            <a:extLst>
              <a:ext uri="{FF2B5EF4-FFF2-40B4-BE49-F238E27FC236}">
                <a16:creationId xmlns:a16="http://schemas.microsoft.com/office/drawing/2014/main" id="{6DC76CA2-1262-4C0F-B6F7-02AA20D81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3481389"/>
            <a:ext cx="226814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SiO</a:t>
            </a:r>
            <a:r>
              <a:rPr lang="en-US" altLang="en-US" sz="2700" b="1" baseline="-25000">
                <a:latin typeface="Calibri" panose="020F0502020204030204" pitchFamily="34" charset="0"/>
              </a:rPr>
              <a:t>2</a:t>
            </a:r>
            <a:endParaRPr lang="el-GR" altLang="en-US" sz="2700" b="1" baseline="-25000">
              <a:latin typeface="Calibri" panose="020F0502020204030204" pitchFamily="34" charset="0"/>
            </a:endParaRPr>
          </a:p>
        </p:txBody>
      </p:sp>
      <p:sp>
        <p:nvSpPr>
          <p:cNvPr id="7" name="6 - Παραλληλόγραμμο">
            <a:extLst>
              <a:ext uri="{FF2B5EF4-FFF2-40B4-BE49-F238E27FC236}">
                <a16:creationId xmlns:a16="http://schemas.microsoft.com/office/drawing/2014/main" id="{F3A40807-922F-47D6-926A-504A5D58AECA}"/>
              </a:ext>
            </a:extLst>
          </p:cNvPr>
          <p:cNvSpPr/>
          <p:nvPr/>
        </p:nvSpPr>
        <p:spPr>
          <a:xfrm rot="1306123">
            <a:off x="2751535" y="2586039"/>
            <a:ext cx="4052888" cy="2321719"/>
          </a:xfrm>
          <a:prstGeom prst="parallelogram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9" name="8 - Παραλληλόγραμμο">
            <a:extLst>
              <a:ext uri="{FF2B5EF4-FFF2-40B4-BE49-F238E27FC236}">
                <a16:creationId xmlns:a16="http://schemas.microsoft.com/office/drawing/2014/main" id="{2E5B6164-B28B-4412-96D3-88D621F25733}"/>
              </a:ext>
            </a:extLst>
          </p:cNvPr>
          <p:cNvSpPr/>
          <p:nvPr/>
        </p:nvSpPr>
        <p:spPr>
          <a:xfrm rot="1306123">
            <a:off x="3664165" y="3170089"/>
            <a:ext cx="2306619" cy="1081396"/>
          </a:xfrm>
          <a:prstGeom prst="parallelogram">
            <a:avLst/>
          </a:prstGeom>
          <a:solidFill>
            <a:srgbClr val="00B0F0"/>
          </a:solidFill>
          <a:ln>
            <a:solidFill>
              <a:srgbClr val="00B0F0"/>
            </a:solidFill>
          </a:ln>
          <a:effectLst>
            <a:innerShdw blurRad="63500" dist="304800" dir="1494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27" name="26 - TextBox">
            <a:extLst>
              <a:ext uri="{FF2B5EF4-FFF2-40B4-BE49-F238E27FC236}">
                <a16:creationId xmlns:a16="http://schemas.microsoft.com/office/drawing/2014/main" id="{0ABC874C-DF5A-4702-8814-8EE3EFFD0507}"/>
              </a:ext>
            </a:extLst>
          </p:cNvPr>
          <p:cNvSpPr txBox="1">
            <a:spLocks noChangeArrowheads="1"/>
          </p:cNvSpPr>
          <p:nvPr/>
        </p:nvSpPr>
        <p:spPr bwMode="auto">
          <a:xfrm rot="1398516">
            <a:off x="2553891" y="4261821"/>
            <a:ext cx="31623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n-US" sz="1350" b="1">
                <a:latin typeface="Calibri" panose="020F0502020204030204" pitchFamily="34" charset="0"/>
              </a:rPr>
              <a:t>ΣΚΛΗΡΟ</a:t>
            </a:r>
            <a:r>
              <a:rPr lang="en-US" altLang="en-US" sz="1350" b="1">
                <a:latin typeface="Calibri" panose="020F0502020204030204" pitchFamily="34" charset="0"/>
              </a:rPr>
              <a:t> </a:t>
            </a:r>
            <a:r>
              <a:rPr lang="el-GR" altLang="en-US" sz="1350" b="1">
                <a:latin typeface="Calibri" panose="020F0502020204030204" pitchFamily="34" charset="0"/>
              </a:rPr>
              <a:t>ΠΟΛΥΜΕΡΕΣ</a:t>
            </a:r>
          </a:p>
        </p:txBody>
      </p:sp>
      <p:sp>
        <p:nvSpPr>
          <p:cNvPr id="10" name="3 - Τίτλος">
            <a:extLst>
              <a:ext uri="{FF2B5EF4-FFF2-40B4-BE49-F238E27FC236}">
                <a16:creationId xmlns:a16="http://schemas.microsoft.com/office/drawing/2014/main" id="{A3D4F4F4-BB00-4BA7-9F2B-E39949B9A95D}"/>
              </a:ext>
            </a:extLst>
          </p:cNvPr>
          <p:cNvSpPr txBox="1">
            <a:spLocks/>
          </p:cNvSpPr>
          <p:nvPr/>
        </p:nvSpPr>
        <p:spPr>
          <a:xfrm>
            <a:off x="1608535" y="789384"/>
            <a:ext cx="6172200" cy="857251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300">
                <a:latin typeface="+mj-lt"/>
                <a:ea typeface="+mj-ea"/>
                <a:cs typeface="+mj-cs"/>
              </a:rPr>
              <a:t>ΑΝΑΠΤΥΞΗ</a:t>
            </a:r>
            <a:endParaRPr lang="el-GR" altLang="en-US" sz="3300" dirty="0">
              <a:latin typeface="+mj-lt"/>
              <a:ea typeface="+mj-ea"/>
              <a:cs typeface="+mj-cs"/>
            </a:endParaRPr>
          </a:p>
        </p:txBody>
      </p:sp>
      <p:pic>
        <p:nvPicPr>
          <p:cNvPr id="33805" name="10 - Εικόνα">
            <a:extLst>
              <a:ext uri="{FF2B5EF4-FFF2-40B4-BE49-F238E27FC236}">
                <a16:creationId xmlns:a16="http://schemas.microsoft.com/office/drawing/2014/main" id="{CABB782F-93A1-488B-BD06-1CF938CC3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5325666"/>
            <a:ext cx="1835944" cy="675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Τίτλος">
            <a:extLst>
              <a:ext uri="{FF2B5EF4-FFF2-40B4-BE49-F238E27FC236}">
                <a16:creationId xmlns:a16="http://schemas.microsoft.com/office/drawing/2014/main" id="{99738341-6C93-4B7B-B34A-FC4FC33400E1}"/>
              </a:ext>
            </a:extLst>
          </p:cNvPr>
          <p:cNvSpPr txBox="1">
            <a:spLocks/>
          </p:cNvSpPr>
          <p:nvPr/>
        </p:nvSpPr>
        <p:spPr>
          <a:xfrm>
            <a:off x="1494235" y="675084"/>
            <a:ext cx="6172200" cy="857251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endParaRPr lang="el-GR" altLang="en-US" sz="33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2 - Παραλληλόγραμμο">
            <a:extLst>
              <a:ext uri="{FF2B5EF4-FFF2-40B4-BE49-F238E27FC236}">
                <a16:creationId xmlns:a16="http://schemas.microsoft.com/office/drawing/2014/main" id="{3D152334-2E2B-4E21-A25C-7BA1B2AE0910}"/>
              </a:ext>
            </a:extLst>
          </p:cNvPr>
          <p:cNvSpPr/>
          <p:nvPr/>
        </p:nvSpPr>
        <p:spPr>
          <a:xfrm rot="1306123">
            <a:off x="2868216" y="2652714"/>
            <a:ext cx="4052888" cy="2321719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34820" name="3 - TextBox">
            <a:extLst>
              <a:ext uri="{FF2B5EF4-FFF2-40B4-BE49-F238E27FC236}">
                <a16:creationId xmlns:a16="http://schemas.microsoft.com/office/drawing/2014/main" id="{F476D0F9-78C0-498B-BF58-0A1DA3631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955" y="3534967"/>
            <a:ext cx="226814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</a:t>
            </a:r>
            <a:endParaRPr lang="el-GR" altLang="en-US" sz="2700" b="1">
              <a:latin typeface="Calibri" panose="020F0502020204030204" pitchFamily="34" charset="0"/>
            </a:endParaRPr>
          </a:p>
        </p:txBody>
      </p:sp>
      <p:sp>
        <p:nvSpPr>
          <p:cNvPr id="5" name="4 - Παραλληλόγραμμο">
            <a:extLst>
              <a:ext uri="{FF2B5EF4-FFF2-40B4-BE49-F238E27FC236}">
                <a16:creationId xmlns:a16="http://schemas.microsoft.com/office/drawing/2014/main" id="{8482A15B-82E2-4EA7-963C-2626EC06512A}"/>
              </a:ext>
            </a:extLst>
          </p:cNvPr>
          <p:cNvSpPr/>
          <p:nvPr/>
        </p:nvSpPr>
        <p:spPr>
          <a:xfrm rot="1306123">
            <a:off x="2751535" y="2582466"/>
            <a:ext cx="4052888" cy="232290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34822" name="5 - TextBox">
            <a:extLst>
              <a:ext uri="{FF2B5EF4-FFF2-40B4-BE49-F238E27FC236}">
                <a16:creationId xmlns:a16="http://schemas.microsoft.com/office/drawing/2014/main" id="{1BBECEAA-127F-4587-AECB-791EC8DA2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3481389"/>
            <a:ext cx="226814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700" b="1">
                <a:latin typeface="Calibri" panose="020F0502020204030204" pitchFamily="34" charset="0"/>
              </a:rPr>
              <a:t>SiO</a:t>
            </a:r>
            <a:r>
              <a:rPr lang="en-US" altLang="en-US" sz="2700" b="1" baseline="-25000">
                <a:latin typeface="Calibri" panose="020F0502020204030204" pitchFamily="34" charset="0"/>
              </a:rPr>
              <a:t>2</a:t>
            </a:r>
            <a:endParaRPr lang="el-GR" altLang="en-US" sz="2700" b="1" baseline="-25000">
              <a:latin typeface="Calibri" panose="020F0502020204030204" pitchFamily="34" charset="0"/>
            </a:endParaRPr>
          </a:p>
        </p:txBody>
      </p:sp>
      <p:sp>
        <p:nvSpPr>
          <p:cNvPr id="7" name="6 - Παραλληλόγραμμο">
            <a:extLst>
              <a:ext uri="{FF2B5EF4-FFF2-40B4-BE49-F238E27FC236}">
                <a16:creationId xmlns:a16="http://schemas.microsoft.com/office/drawing/2014/main" id="{98B7D434-2830-48B1-80F9-6CAE5DC004B5}"/>
              </a:ext>
            </a:extLst>
          </p:cNvPr>
          <p:cNvSpPr/>
          <p:nvPr/>
        </p:nvSpPr>
        <p:spPr>
          <a:xfrm rot="1306123">
            <a:off x="2751535" y="2586039"/>
            <a:ext cx="4052888" cy="2321719"/>
          </a:xfrm>
          <a:prstGeom prst="parallelogram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9" name="8 - Παραλληλόγραμμο">
            <a:extLst>
              <a:ext uri="{FF2B5EF4-FFF2-40B4-BE49-F238E27FC236}">
                <a16:creationId xmlns:a16="http://schemas.microsoft.com/office/drawing/2014/main" id="{5984B9BA-CD76-411F-B9DD-D67DF65B86A9}"/>
              </a:ext>
            </a:extLst>
          </p:cNvPr>
          <p:cNvSpPr/>
          <p:nvPr/>
        </p:nvSpPr>
        <p:spPr>
          <a:xfrm rot="1306123">
            <a:off x="3664165" y="3170089"/>
            <a:ext cx="2306619" cy="1081396"/>
          </a:xfrm>
          <a:prstGeom prst="parallelogram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innerShdw blurRad="165100" dist="508000" dir="15060000">
              <a:prstClr val="black">
                <a:alpha val="6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350"/>
          </a:p>
        </p:txBody>
      </p:sp>
      <p:sp>
        <p:nvSpPr>
          <p:cNvPr id="27" name="26 - TextBox">
            <a:extLst>
              <a:ext uri="{FF2B5EF4-FFF2-40B4-BE49-F238E27FC236}">
                <a16:creationId xmlns:a16="http://schemas.microsoft.com/office/drawing/2014/main" id="{1BB27D52-1A24-4CB0-9A95-1178C46A600C}"/>
              </a:ext>
            </a:extLst>
          </p:cNvPr>
          <p:cNvSpPr txBox="1">
            <a:spLocks noChangeArrowheads="1"/>
          </p:cNvSpPr>
          <p:nvPr/>
        </p:nvSpPr>
        <p:spPr bwMode="auto">
          <a:xfrm rot="1398516">
            <a:off x="2553891" y="4261821"/>
            <a:ext cx="31623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n-US" sz="1350" b="1">
                <a:latin typeface="Calibri" panose="020F0502020204030204" pitchFamily="34" charset="0"/>
              </a:rPr>
              <a:t>ΣΚΛΗΡΟ</a:t>
            </a:r>
            <a:r>
              <a:rPr lang="en-US" altLang="en-US" sz="1350" b="1">
                <a:latin typeface="Calibri" panose="020F0502020204030204" pitchFamily="34" charset="0"/>
              </a:rPr>
              <a:t> </a:t>
            </a:r>
            <a:r>
              <a:rPr lang="el-GR" altLang="en-US" sz="1350" b="1">
                <a:latin typeface="Calibri" panose="020F0502020204030204" pitchFamily="34" charset="0"/>
              </a:rPr>
              <a:t>ΠΟΛΥΜΕΡΕΣ</a:t>
            </a:r>
          </a:p>
        </p:txBody>
      </p:sp>
      <p:sp>
        <p:nvSpPr>
          <p:cNvPr id="11" name="3 - Τίτλος">
            <a:extLst>
              <a:ext uri="{FF2B5EF4-FFF2-40B4-BE49-F238E27FC236}">
                <a16:creationId xmlns:a16="http://schemas.microsoft.com/office/drawing/2014/main" id="{3B3A29CB-2441-4C8C-8BB0-D8F928AF85CF}"/>
              </a:ext>
            </a:extLst>
          </p:cNvPr>
          <p:cNvSpPr txBox="1">
            <a:spLocks/>
          </p:cNvSpPr>
          <p:nvPr/>
        </p:nvSpPr>
        <p:spPr>
          <a:xfrm>
            <a:off x="1494235" y="857250"/>
            <a:ext cx="6172200" cy="85725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l-GR" altLang="en-US" sz="3300">
                <a:latin typeface="+mj-lt"/>
                <a:ea typeface="+mj-ea"/>
                <a:cs typeface="+mj-cs"/>
              </a:rPr>
              <a:t>ΚΑΘΑΡΙΣΜΑ ΜΕ ΝΗ</a:t>
            </a:r>
            <a:r>
              <a:rPr lang="el-GR" altLang="en-US" sz="3300" baseline="-25000">
                <a:latin typeface="+mj-lt"/>
                <a:ea typeface="+mj-ea"/>
                <a:cs typeface="+mj-cs"/>
              </a:rPr>
              <a:t>4</a:t>
            </a:r>
            <a:r>
              <a:rPr lang="en-US" altLang="en-US" sz="3300">
                <a:latin typeface="+mj-lt"/>
                <a:ea typeface="+mj-ea"/>
                <a:cs typeface="+mj-cs"/>
              </a:rPr>
              <a:t>F + HF</a:t>
            </a:r>
            <a:endParaRPr lang="el-GR" altLang="en-US" sz="3300" dirty="0">
              <a:latin typeface="+mj-lt"/>
              <a:ea typeface="+mj-ea"/>
              <a:cs typeface="+mj-cs"/>
            </a:endParaRPr>
          </a:p>
        </p:txBody>
      </p:sp>
      <p:pic>
        <p:nvPicPr>
          <p:cNvPr id="34829" name="11 - Εικόνα">
            <a:extLst>
              <a:ext uri="{FF2B5EF4-FFF2-40B4-BE49-F238E27FC236}">
                <a16:creationId xmlns:a16="http://schemas.microsoft.com/office/drawing/2014/main" id="{2EEA1278-4606-48A7-BE5A-0203A55064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300662"/>
            <a:ext cx="1785938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145</Words>
  <Application>Microsoft Office PowerPoint</Application>
  <PresentationFormat>On-screen Show (4:3)</PresentationFormat>
  <Paragraphs>58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ΠΑΡΑΔΕΙΓΜΑ: ΚΑΤΑΣΚΕΥΗ ΗΜΙΑΓΩΓΟΥ ΣΕ ΕΠΙΦΑΝΕΙΑ ΠΥΡΙΤΙΟΥ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ΠΑΡΑΔΕΙΓΜΑ: ΚΑΤΑΣΚΕΥΗ ΗΜΙΑΓΩΓΟΥ ΣΕ ΕΠΙΦΑΝΕΙΑ ΠΥΡΙΤΙΟΥ</dc:title>
  <dc:creator>Admin</dc:creator>
  <cp:lastModifiedBy> </cp:lastModifiedBy>
  <cp:revision>2</cp:revision>
  <dcterms:created xsi:type="dcterms:W3CDTF">2020-10-19T18:55:25Z</dcterms:created>
  <dcterms:modified xsi:type="dcterms:W3CDTF">2020-10-19T18:56:58Z</dcterms:modified>
</cp:coreProperties>
</file>