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0" autoAdjust="0"/>
    <p:restoredTop sz="86445" autoAdjust="0"/>
  </p:normalViewPr>
  <p:slideViewPr>
    <p:cSldViewPr>
      <p:cViewPr varScale="1">
        <p:scale>
          <a:sx n="111" d="100"/>
          <a:sy n="111" d="100"/>
        </p:scale>
        <p:origin x="18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FC86F2-FB9C-41EC-8EE0-21A2D0684941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0147C-91C2-4BE5-A568-76C03D870A3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2388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88E67-6BBB-4AB2-92D0-71FA2A184D4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1543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D690C-66C3-4991-8694-70BDE01EF0A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3902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3E9CE-4F88-4688-9B15-691BE2A1CBC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400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8B0AA-A29C-4E2F-B55F-763DA43B324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4865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3776A-1709-4E28-BFFC-10C4C706456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74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23A7C-F5E1-48F3-AB0D-3208C665AFE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2536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DCA37-E281-48DF-985C-46E64785218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7398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B154D-CAB2-4AE2-8B80-466C718C570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8383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632BA-D6A2-4D07-ADDA-8411F9CCD99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3277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40157-56AD-40D5-8336-EF13D42EB73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1560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BFEAA3-A708-46FD-A6E0-E7AF82738269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7CF686-3163-4A14-93D3-7960ED324505}" type="slidenum">
              <a:rPr lang="el-GR" altLang="el-GR"/>
              <a:pPr eaLnBrk="1" hangingPunct="1"/>
              <a:t>1</a:t>
            </a:fld>
            <a:endParaRPr lang="el-GR" altLang="el-GR"/>
          </a:p>
        </p:txBody>
      </p:sp>
      <p:sp>
        <p:nvSpPr>
          <p:cNvPr id="3075" name="AutoShape 5"/>
          <p:cNvSpPr>
            <a:spLocks noChangeArrowheads="1"/>
          </p:cNvSpPr>
          <p:nvPr/>
        </p:nvSpPr>
        <p:spPr bwMode="auto">
          <a:xfrm>
            <a:off x="468313" y="333375"/>
            <a:ext cx="8207375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000" b="1" u="sng"/>
              <a:t>Οικονομικά μέτρα (φόροι) ή Διοικητικές ρυθμίσεις (ανώτατα όρια</a:t>
            </a:r>
            <a:r>
              <a:rPr lang="el-GR" altLang="el-GR" sz="2000"/>
              <a:t>)</a:t>
            </a:r>
          </a:p>
          <a:p>
            <a:pPr algn="ctr" eaLnBrk="1" hangingPunct="1"/>
            <a:endParaRPr lang="el-GR" altLang="el-GR" sz="2000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743075" y="1865313"/>
            <a:ext cx="6251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Τα οικονομικά μέτρα πλεονεκτούν για δυο βασικούς λόγους </a:t>
            </a: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395288" y="2997200"/>
            <a:ext cx="8137525" cy="12239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AutoNum type="arabicPeriod"/>
            </a:pPr>
            <a:r>
              <a:rPr lang="el-GR" altLang="el-GR"/>
              <a:t>Έχουν συνήθως από μικρότερο κόστος σχεδίασης και εφαρμογής</a:t>
            </a:r>
          </a:p>
          <a:p>
            <a:pPr algn="ctr" eaLnBrk="1" hangingPunct="1"/>
            <a:r>
              <a:rPr lang="el-GR" altLang="el-GR"/>
              <a:t>(</a:t>
            </a:r>
            <a:r>
              <a:rPr lang="en-US" altLang="el-GR">
                <a:solidFill>
                  <a:srgbClr val="FF0000"/>
                </a:solidFill>
              </a:rPr>
              <a:t>transaction costs</a:t>
            </a:r>
            <a:r>
              <a:rPr lang="en-US" altLang="el-GR"/>
              <a:t>: design, running, and enforcement costs). </a:t>
            </a:r>
            <a:r>
              <a:rPr lang="el-GR" altLang="el-GR"/>
              <a:t>Προφανώς είναι </a:t>
            </a:r>
          </a:p>
          <a:p>
            <a:pPr algn="ctr" eaLnBrk="1" hangingPunct="1"/>
            <a:r>
              <a:rPr lang="el-GR" altLang="el-GR"/>
              <a:t>εμπειρικό ζήτημα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1476375" y="4941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1095375" y="4816475"/>
            <a:ext cx="3552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κόστος σχεδίασης και εφαρμογής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2843213" y="5300663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+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1403350" y="5876925"/>
            <a:ext cx="3290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Κόστος ελέγχου της ρύπανσης</a:t>
            </a:r>
          </a:p>
        </p:txBody>
      </p:sp>
      <p:sp>
        <p:nvSpPr>
          <p:cNvPr id="3082" name="AutoShape 14"/>
          <p:cNvSpPr>
            <a:spLocks/>
          </p:cNvSpPr>
          <p:nvPr/>
        </p:nvSpPr>
        <p:spPr bwMode="auto">
          <a:xfrm>
            <a:off x="4859338" y="4941888"/>
            <a:ext cx="287337" cy="1152525"/>
          </a:xfrm>
          <a:prstGeom prst="rightBrace">
            <a:avLst>
              <a:gd name="adj1" fmla="val 334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5364163" y="5157788"/>
            <a:ext cx="2917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Κοινωνικό κόστος ελέγχου </a:t>
            </a:r>
          </a:p>
          <a:p>
            <a:pPr eaLnBrk="1" hangingPunct="1"/>
            <a:r>
              <a:rPr lang="el-GR" altLang="el-GR"/>
              <a:t>της ρύπανσης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D436BD-D8A8-40E3-BE17-FE12341E63A7}" type="slidenum">
              <a:rPr lang="el-GR" altLang="el-GR"/>
              <a:pPr eaLnBrk="1" hangingPunct="1"/>
              <a:t>2</a:t>
            </a:fld>
            <a:endParaRPr lang="el-GR" altLang="el-GR"/>
          </a:p>
        </p:txBody>
      </p:sp>
      <p:sp>
        <p:nvSpPr>
          <p:cNvPr id="4099" name="Text Box 24"/>
          <p:cNvSpPr txBox="1">
            <a:spLocks noChangeArrowheads="1"/>
          </p:cNvSpPr>
          <p:nvPr/>
        </p:nvSpPr>
        <p:spPr bwMode="auto">
          <a:xfrm>
            <a:off x="684213" y="4508500"/>
            <a:ext cx="7653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Και οι δύο πολιτικές (οικονομικά μέτρα και διοικητικές ρυθμίσεις) έχουν το </a:t>
            </a:r>
          </a:p>
          <a:p>
            <a:pPr eaLnBrk="1" hangingPunct="1"/>
            <a:r>
              <a:rPr lang="el-GR" altLang="el-GR"/>
              <a:t>ίδιο κόστος ελέγχου της ρύπανσης. Γιατί?</a:t>
            </a:r>
          </a:p>
        </p:txBody>
      </p:sp>
      <p:pic>
        <p:nvPicPr>
          <p:cNvPr id="4100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79724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27"/>
          <p:cNvSpPr>
            <a:spLocks noChangeArrowheads="1"/>
          </p:cNvSpPr>
          <p:nvPr/>
        </p:nvSpPr>
        <p:spPr bwMode="auto">
          <a:xfrm>
            <a:off x="323850" y="5589588"/>
            <a:ext cx="7777163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Εφόσον οι διοικητικές ρυθμίσεις έχουν μεγαλύτερο κόστος σχεδίασης και </a:t>
            </a:r>
          </a:p>
          <a:p>
            <a:pPr eaLnBrk="1" hangingPunct="1"/>
            <a:r>
              <a:rPr lang="el-GR" altLang="el-GR"/>
              <a:t>εφαρμογής συνεπάγεται ότι τα οικονομικά μέτρα εξασφαλίζουν δεδομένους</a:t>
            </a:r>
          </a:p>
          <a:p>
            <a:pPr eaLnBrk="1" hangingPunct="1"/>
            <a:r>
              <a:rPr lang="el-GR" altLang="el-GR"/>
              <a:t>στόχους περιβαλλοντικής πολιτικής με </a:t>
            </a:r>
            <a:r>
              <a:rPr lang="el-GR" altLang="el-GR" b="1"/>
              <a:t>το μικρότερο κοινωνικό κόστος</a:t>
            </a:r>
          </a:p>
          <a:p>
            <a:pPr eaLnBrk="1" hangingPunct="1"/>
            <a:endParaRPr lang="el-GR" altLang="el-GR"/>
          </a:p>
        </p:txBody>
      </p:sp>
      <p:sp>
        <p:nvSpPr>
          <p:cNvPr id="4102" name="Line 29"/>
          <p:cNvSpPr>
            <a:spLocks noChangeShapeType="1"/>
          </p:cNvSpPr>
          <p:nvPr/>
        </p:nvSpPr>
        <p:spPr bwMode="auto">
          <a:xfrm>
            <a:off x="3779838" y="5157788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AB31A2-82BE-4EF1-BE00-9363BAD4C282}" type="slidenum">
              <a:rPr lang="el-GR" altLang="el-GR"/>
              <a:pPr eaLnBrk="1" hangingPunct="1"/>
              <a:t>3</a:t>
            </a:fld>
            <a:endParaRPr lang="el-GR" altLang="el-GR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611188" y="404813"/>
            <a:ext cx="8137525" cy="12239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2. Τα οικονομικά μέτρα έχουν την ιδιότητα της εξίσωσης της οριακής ωφέλειας </a:t>
            </a:r>
          </a:p>
          <a:p>
            <a:pPr eaLnBrk="1" hangingPunct="1"/>
            <a:r>
              <a:rPr lang="el-GR" altLang="el-GR"/>
              <a:t>(</a:t>
            </a:r>
            <a:r>
              <a:rPr lang="en-US" altLang="el-GR"/>
              <a:t>equimarginal principle), </a:t>
            </a:r>
            <a:r>
              <a:rPr lang="el-GR" altLang="el-GR"/>
              <a:t>η οποία εξασφαλίζει ελάχιστο κόστος της ρύπανσης </a:t>
            </a:r>
          </a:p>
          <a:p>
            <a:pPr eaLnBrk="1" hangingPunct="1"/>
            <a:r>
              <a:rPr lang="el-GR" altLang="el-GR"/>
              <a:t>όταν υπάρχει ετερογένεια των επιχειρήσεων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44675"/>
            <a:ext cx="7559675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07E848-326D-4BEC-95F8-0C0404097B08}" type="slidenum">
              <a:rPr lang="el-GR" altLang="el-GR"/>
              <a:pPr eaLnBrk="1" hangingPunct="1"/>
              <a:t>4</a:t>
            </a:fld>
            <a:endParaRPr lang="el-GR" altLang="el-GR"/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25538"/>
            <a:ext cx="7559675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3"/>
          <p:cNvSpPr/>
          <p:nvPr/>
        </p:nvSpPr>
        <p:spPr>
          <a:xfrm>
            <a:off x="3295650" y="3209925"/>
            <a:ext cx="590550" cy="1933575"/>
          </a:xfrm>
          <a:custGeom>
            <a:avLst/>
            <a:gdLst>
              <a:gd name="connsiteX0" fmla="*/ 0 w 590550"/>
              <a:gd name="connsiteY0" fmla="*/ 1933575 h 1933575"/>
              <a:gd name="connsiteX1" fmla="*/ 0 w 590550"/>
              <a:gd name="connsiteY1" fmla="*/ 0 h 1933575"/>
              <a:gd name="connsiteX2" fmla="*/ 590550 w 590550"/>
              <a:gd name="connsiteY2" fmla="*/ 666750 h 1933575"/>
              <a:gd name="connsiteX3" fmla="*/ 581025 w 590550"/>
              <a:gd name="connsiteY3" fmla="*/ 1914525 h 1933575"/>
              <a:gd name="connsiteX4" fmla="*/ 0 w 590550"/>
              <a:gd name="connsiteY4" fmla="*/ 1933575 h 19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550" h="1933575">
                <a:moveTo>
                  <a:pt x="0" y="1933575"/>
                </a:moveTo>
                <a:lnTo>
                  <a:pt x="0" y="0"/>
                </a:lnTo>
                <a:lnTo>
                  <a:pt x="590550" y="666750"/>
                </a:lnTo>
                <a:lnTo>
                  <a:pt x="581025" y="1914525"/>
                </a:lnTo>
                <a:lnTo>
                  <a:pt x="0" y="193357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" name="Freeform 4"/>
          <p:cNvSpPr/>
          <p:nvPr/>
        </p:nvSpPr>
        <p:spPr>
          <a:xfrm>
            <a:off x="3914775" y="2809875"/>
            <a:ext cx="685800" cy="2390775"/>
          </a:xfrm>
          <a:custGeom>
            <a:avLst/>
            <a:gdLst>
              <a:gd name="connsiteX0" fmla="*/ 19050 w 685800"/>
              <a:gd name="connsiteY0" fmla="*/ 0 h 2390775"/>
              <a:gd name="connsiteX1" fmla="*/ 685800 w 685800"/>
              <a:gd name="connsiteY1" fmla="*/ 390525 h 2390775"/>
              <a:gd name="connsiteX2" fmla="*/ 666750 w 685800"/>
              <a:gd name="connsiteY2" fmla="*/ 2390775 h 2390775"/>
              <a:gd name="connsiteX3" fmla="*/ 0 w 685800"/>
              <a:gd name="connsiteY3" fmla="*/ 2371725 h 2390775"/>
              <a:gd name="connsiteX4" fmla="*/ 19050 w 685800"/>
              <a:gd name="connsiteY4" fmla="*/ 0 h 23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" h="2390775">
                <a:moveTo>
                  <a:pt x="19050" y="0"/>
                </a:moveTo>
                <a:lnTo>
                  <a:pt x="685800" y="390525"/>
                </a:lnTo>
                <a:lnTo>
                  <a:pt x="666750" y="2390775"/>
                </a:lnTo>
                <a:lnTo>
                  <a:pt x="0" y="2371725"/>
                </a:lnTo>
                <a:lnTo>
                  <a:pt x="1905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EC5534-B160-4ED5-A97C-4165055682B7}" type="slidenum">
              <a:rPr lang="el-GR" altLang="el-GR"/>
              <a:pPr eaLnBrk="1" hangingPunct="1"/>
              <a:t>5</a:t>
            </a:fld>
            <a:endParaRPr lang="el-GR" altLang="el-GR"/>
          </a:p>
        </p:txBody>
      </p:sp>
      <p:pic>
        <p:nvPicPr>
          <p:cNvPr id="7171" name="Picture 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25538"/>
            <a:ext cx="78486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55"/>
          <p:cNvSpPr txBox="1">
            <a:spLocks noChangeArrowheads="1"/>
          </p:cNvSpPr>
          <p:nvPr/>
        </p:nvSpPr>
        <p:spPr bwMode="auto">
          <a:xfrm>
            <a:off x="1095375" y="4816475"/>
            <a:ext cx="6089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Πως εξηγείται ?   Η απάντηση δίνεται με την επίκληση του </a:t>
            </a:r>
          </a:p>
          <a:p>
            <a:pPr eaLnBrk="1" hangingPunct="1"/>
            <a:r>
              <a:rPr lang="en-US" altLang="el-GR"/>
              <a:t>Equimarginal principle</a:t>
            </a:r>
            <a:endParaRPr lang="el-GR" alt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119226-8E73-44EB-8B01-7351D7B4A4FA}" type="slidenum">
              <a:rPr lang="el-GR" altLang="el-GR"/>
              <a:pPr eaLnBrk="1" hangingPunct="1"/>
              <a:t>6</a:t>
            </a:fld>
            <a:endParaRPr lang="el-GR" altLang="el-GR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1033" name="Line 4"/>
          <p:cNvSpPr>
            <a:spLocks noChangeShapeType="1"/>
          </p:cNvSpPr>
          <p:nvPr/>
        </p:nvSpPr>
        <p:spPr bwMode="auto">
          <a:xfrm>
            <a:off x="1692275" y="4724400"/>
            <a:ext cx="518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4" name="Line 5"/>
          <p:cNvSpPr>
            <a:spLocks noChangeShapeType="1"/>
          </p:cNvSpPr>
          <p:nvPr/>
        </p:nvSpPr>
        <p:spPr bwMode="auto">
          <a:xfrm>
            <a:off x="1692275" y="1557338"/>
            <a:ext cx="0" cy="3167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5" name="Line 6"/>
          <p:cNvSpPr>
            <a:spLocks noChangeShapeType="1"/>
          </p:cNvSpPr>
          <p:nvPr/>
        </p:nvSpPr>
        <p:spPr bwMode="auto">
          <a:xfrm>
            <a:off x="1692275" y="2276475"/>
            <a:ext cx="467995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6" name="Line 7"/>
          <p:cNvSpPr>
            <a:spLocks noChangeShapeType="1"/>
          </p:cNvSpPr>
          <p:nvPr/>
        </p:nvSpPr>
        <p:spPr bwMode="auto">
          <a:xfrm>
            <a:off x="1692275" y="2276475"/>
            <a:ext cx="2087563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>
            <a:off x="4716463" y="38608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2700338" y="2276475"/>
            <a:ext cx="611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/>
              <a:t>MB</a:t>
            </a:r>
            <a:r>
              <a:rPr lang="en-US" altLang="el-GR" baseline="-25000"/>
              <a:t>1</a:t>
            </a:r>
            <a:endParaRPr lang="el-GR" altLang="el-GR" baseline="-25000"/>
          </a:p>
        </p:txBody>
      </p:sp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graphicFrame>
        <p:nvGraphicFramePr>
          <p:cNvPr id="1026" name="Object 40"/>
          <p:cNvGraphicFramePr>
            <a:graphicFrameLocks noChangeAspect="1"/>
          </p:cNvGraphicFramePr>
          <p:nvPr/>
        </p:nvGraphicFramePr>
        <p:xfrm>
          <a:off x="4572000" y="5084763"/>
          <a:ext cx="3730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241200" imgH="228600" progId="Equation.DSMT4">
                  <p:embed/>
                </p:oleObj>
              </mc:Choice>
              <mc:Fallback>
                <p:oleObj name="Equation" r:id="rId3" imgW="241200" imgH="2286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84763"/>
                        <a:ext cx="373063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1"/>
          <p:cNvGraphicFramePr>
            <a:graphicFrameLocks noChangeAspect="1"/>
          </p:cNvGraphicFramePr>
          <p:nvPr/>
        </p:nvGraphicFramePr>
        <p:xfrm>
          <a:off x="4211638" y="5084763"/>
          <a:ext cx="2127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5" imgW="139680" imgH="228600" progId="Equation.DSMT4">
                  <p:embed/>
                </p:oleObj>
              </mc:Choice>
              <mc:Fallback>
                <p:oleObj name="Equation" r:id="rId5" imgW="139680" imgH="228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5084763"/>
                        <a:ext cx="21272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2"/>
          <p:cNvGraphicFramePr>
            <a:graphicFrameLocks noChangeAspect="1"/>
          </p:cNvGraphicFramePr>
          <p:nvPr/>
        </p:nvGraphicFramePr>
        <p:xfrm>
          <a:off x="2835275" y="5084763"/>
          <a:ext cx="3635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7" imgW="253800" imgH="228600" progId="Equation.DSMT4">
                  <p:embed/>
                </p:oleObj>
              </mc:Choice>
              <mc:Fallback>
                <p:oleObj name="Equation" r:id="rId7" imgW="253800" imgH="2286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5084763"/>
                        <a:ext cx="36353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43"/>
          <p:cNvGraphicFramePr>
            <a:graphicFrameLocks noChangeAspect="1"/>
          </p:cNvGraphicFramePr>
          <p:nvPr/>
        </p:nvGraphicFramePr>
        <p:xfrm>
          <a:off x="3348038" y="5084763"/>
          <a:ext cx="2333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9" imgW="152280" imgH="228600" progId="Equation.DSMT4">
                  <p:embed/>
                </p:oleObj>
              </mc:Choice>
              <mc:Fallback>
                <p:oleObj name="Equation" r:id="rId9" imgW="152280" imgH="2286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084763"/>
                        <a:ext cx="23336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Line 18"/>
          <p:cNvSpPr>
            <a:spLocks noChangeShapeType="1"/>
          </p:cNvSpPr>
          <p:nvPr/>
        </p:nvSpPr>
        <p:spPr bwMode="auto">
          <a:xfrm flipV="1">
            <a:off x="3059113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1" name="Line 19"/>
          <p:cNvSpPr>
            <a:spLocks noChangeShapeType="1"/>
          </p:cNvSpPr>
          <p:nvPr/>
        </p:nvSpPr>
        <p:spPr bwMode="auto">
          <a:xfrm flipV="1">
            <a:off x="3348038" y="47974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2" name="Line 20"/>
          <p:cNvSpPr>
            <a:spLocks noChangeShapeType="1"/>
          </p:cNvSpPr>
          <p:nvPr/>
        </p:nvSpPr>
        <p:spPr bwMode="auto">
          <a:xfrm flipH="1" flipV="1">
            <a:off x="4714875" y="4797425"/>
            <a:ext cx="158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3" name="Line 21"/>
          <p:cNvSpPr>
            <a:spLocks noChangeShapeType="1"/>
          </p:cNvSpPr>
          <p:nvPr/>
        </p:nvSpPr>
        <p:spPr bwMode="auto">
          <a:xfrm flipH="1" flipV="1">
            <a:off x="4356100" y="47974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4" name="Text Box 24"/>
          <p:cNvSpPr txBox="1">
            <a:spLocks noChangeArrowheads="1"/>
          </p:cNvSpPr>
          <p:nvPr/>
        </p:nvSpPr>
        <p:spPr bwMode="auto">
          <a:xfrm>
            <a:off x="755650" y="476250"/>
            <a:ext cx="7300913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 err="1">
                <a:latin typeface="Times New Roman" pitchFamily="18" charset="0"/>
              </a:rPr>
              <a:t>Equimarginal</a:t>
            </a:r>
            <a:r>
              <a:rPr lang="en-US" sz="2400" dirty="0">
                <a:latin typeface="Times New Roman" pitchFamily="18" charset="0"/>
              </a:rPr>
              <a:t> Principle or Equal Marginal Value Principle</a:t>
            </a:r>
            <a:endParaRPr lang="el-GR" sz="2400" dirty="0">
              <a:latin typeface="Times New Roman" pitchFamily="18" charset="0"/>
            </a:endParaRPr>
          </a:p>
        </p:txBody>
      </p:sp>
      <p:sp>
        <p:nvSpPr>
          <p:cNvPr id="1045" name="Text Box 25"/>
          <p:cNvSpPr txBox="1">
            <a:spLocks noChangeArrowheads="1"/>
          </p:cNvSpPr>
          <p:nvPr/>
        </p:nvSpPr>
        <p:spPr bwMode="auto">
          <a:xfrm>
            <a:off x="395288" y="5589588"/>
            <a:ext cx="85836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2400">
                <a:latin typeface="Times New Roman" panose="02020603050405020304" pitchFamily="18" charset="0"/>
              </a:rPr>
              <a:t>Η Επίτευξη ελάχιστου (κοινωνικού) κόστους ελέγχου της ρύπανσης </a:t>
            </a:r>
          </a:p>
          <a:p>
            <a:r>
              <a:rPr lang="el-GR" altLang="el-GR" sz="2400">
                <a:latin typeface="Times New Roman" panose="02020603050405020304" pitchFamily="18" charset="0"/>
              </a:rPr>
              <a:t>προϋποθέτει την εξίσωση των </a:t>
            </a:r>
            <a:r>
              <a:rPr lang="el-GR" altLang="el-GR" sz="2400">
                <a:solidFill>
                  <a:srgbClr val="FF0000"/>
                </a:solidFill>
                <a:latin typeface="Times New Roman" panose="02020603050405020304" pitchFamily="18" charset="0"/>
              </a:rPr>
              <a:t>οριακών ωφελειών </a:t>
            </a:r>
            <a:r>
              <a:rPr lang="el-GR" altLang="el-GR" sz="2400">
                <a:latin typeface="Times New Roman" panose="02020603050405020304" pitchFamily="18" charset="0"/>
              </a:rPr>
              <a:t>των επιχειρήσεων</a:t>
            </a:r>
          </a:p>
        </p:txBody>
      </p:sp>
      <p:sp>
        <p:nvSpPr>
          <p:cNvPr id="1046" name="Line 26"/>
          <p:cNvSpPr>
            <a:spLocks noChangeShapeType="1"/>
          </p:cNvSpPr>
          <p:nvPr/>
        </p:nvSpPr>
        <p:spPr bwMode="auto">
          <a:xfrm>
            <a:off x="1692275" y="3860800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7" name="Line 27"/>
          <p:cNvSpPr>
            <a:spLocks noChangeShapeType="1"/>
          </p:cNvSpPr>
          <p:nvPr/>
        </p:nvSpPr>
        <p:spPr bwMode="auto">
          <a:xfrm>
            <a:off x="3059113" y="38608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8" name="Line 28"/>
          <p:cNvSpPr>
            <a:spLocks noChangeShapeType="1"/>
          </p:cNvSpPr>
          <p:nvPr/>
        </p:nvSpPr>
        <p:spPr bwMode="auto">
          <a:xfrm flipV="1">
            <a:off x="33480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9" name="Freeform 29"/>
          <p:cNvSpPr>
            <a:spLocks/>
          </p:cNvSpPr>
          <p:nvPr/>
        </p:nvSpPr>
        <p:spPr bwMode="auto">
          <a:xfrm>
            <a:off x="3059113" y="3860800"/>
            <a:ext cx="288925" cy="863600"/>
          </a:xfrm>
          <a:custGeom>
            <a:avLst/>
            <a:gdLst>
              <a:gd name="T0" fmla="*/ 0 w 182"/>
              <a:gd name="T1" fmla="*/ 1370964782 h 544"/>
              <a:gd name="T2" fmla="*/ 0 w 182"/>
              <a:gd name="T3" fmla="*/ 0 h 544"/>
              <a:gd name="T4" fmla="*/ 458668482 w 182"/>
              <a:gd name="T5" fmla="*/ 572074617 h 544"/>
              <a:gd name="T6" fmla="*/ 458668482 w 182"/>
              <a:gd name="T7" fmla="*/ 1370964782 h 544"/>
              <a:gd name="T8" fmla="*/ 0 w 182"/>
              <a:gd name="T9" fmla="*/ 1370964782 h 5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"/>
              <a:gd name="T16" fmla="*/ 0 h 544"/>
              <a:gd name="T17" fmla="*/ 182 w 182"/>
              <a:gd name="T18" fmla="*/ 544 h 5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" h="544">
                <a:moveTo>
                  <a:pt x="0" y="544"/>
                </a:moveTo>
                <a:lnTo>
                  <a:pt x="0" y="0"/>
                </a:lnTo>
                <a:lnTo>
                  <a:pt x="182" y="227"/>
                </a:lnTo>
                <a:lnTo>
                  <a:pt x="182" y="544"/>
                </a:lnTo>
                <a:lnTo>
                  <a:pt x="0" y="5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50" name="Text Box 32"/>
          <p:cNvSpPr txBox="1">
            <a:spLocks noChangeArrowheads="1"/>
          </p:cNvSpPr>
          <p:nvPr/>
        </p:nvSpPr>
        <p:spPr bwMode="auto">
          <a:xfrm>
            <a:off x="1763713" y="2997200"/>
            <a:ext cx="611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/>
              <a:t>MB</a:t>
            </a:r>
            <a:r>
              <a:rPr lang="en-US" altLang="el-GR" baseline="-25000"/>
              <a:t>2</a:t>
            </a:r>
            <a:endParaRPr lang="el-GR" altLang="el-GR" baseline="-25000"/>
          </a:p>
        </p:txBody>
      </p:sp>
      <p:sp>
        <p:nvSpPr>
          <p:cNvPr id="1051" name="Text Box 33"/>
          <p:cNvSpPr txBox="1">
            <a:spLocks noChangeArrowheads="1"/>
          </p:cNvSpPr>
          <p:nvPr/>
        </p:nvSpPr>
        <p:spPr bwMode="auto">
          <a:xfrm>
            <a:off x="6011863" y="2492375"/>
            <a:ext cx="860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Φόρος</a:t>
            </a:r>
          </a:p>
        </p:txBody>
      </p:sp>
      <p:sp>
        <p:nvSpPr>
          <p:cNvPr id="1052" name="Line 34"/>
          <p:cNvSpPr>
            <a:spLocks noChangeShapeType="1"/>
          </p:cNvSpPr>
          <p:nvPr/>
        </p:nvSpPr>
        <p:spPr bwMode="auto">
          <a:xfrm flipH="1">
            <a:off x="5651500" y="2924175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3816350" y="4184650"/>
            <a:ext cx="1079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4352925" y="3657600"/>
            <a:ext cx="381000" cy="1076325"/>
          </a:xfrm>
          <a:custGeom>
            <a:avLst/>
            <a:gdLst>
              <a:gd name="connsiteX0" fmla="*/ 0 w 381000"/>
              <a:gd name="connsiteY0" fmla="*/ 0 h 1076325"/>
              <a:gd name="connsiteX1" fmla="*/ 381000 w 381000"/>
              <a:gd name="connsiteY1" fmla="*/ 228600 h 1076325"/>
              <a:gd name="connsiteX2" fmla="*/ 381000 w 381000"/>
              <a:gd name="connsiteY2" fmla="*/ 1076325 h 1076325"/>
              <a:gd name="connsiteX3" fmla="*/ 0 w 381000"/>
              <a:gd name="connsiteY3" fmla="*/ 1076325 h 1076325"/>
              <a:gd name="connsiteX4" fmla="*/ 0 w 381000"/>
              <a:gd name="connsiteY4" fmla="*/ 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00" h="1076325">
                <a:moveTo>
                  <a:pt x="0" y="0"/>
                </a:moveTo>
                <a:lnTo>
                  <a:pt x="381000" y="228600"/>
                </a:lnTo>
                <a:lnTo>
                  <a:pt x="381000" y="1076325"/>
                </a:lnTo>
                <a:lnTo>
                  <a:pt x="0" y="1076325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030" name="Object 44"/>
          <p:cNvGraphicFramePr>
            <a:graphicFrameLocks noChangeAspect="1"/>
          </p:cNvGraphicFramePr>
          <p:nvPr/>
        </p:nvGraphicFramePr>
        <p:xfrm>
          <a:off x="4864100" y="1341438"/>
          <a:ext cx="28194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1" imgW="1079280" imgH="228600" progId="Equation.DSMT4">
                  <p:embed/>
                </p:oleObj>
              </mc:Choice>
              <mc:Fallback>
                <p:oleObj name="Equation" r:id="rId11" imgW="1079280" imgH="2286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1341438"/>
                        <a:ext cx="28194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flipH="1">
            <a:off x="3059113" y="5516563"/>
            <a:ext cx="36036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356100" y="5516563"/>
            <a:ext cx="360363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7BFCA4-49D5-4854-BE04-188648EDC5AF}" type="slidenum">
              <a:rPr lang="el-GR" altLang="el-GR"/>
              <a:pPr eaLnBrk="1" hangingPunct="1"/>
              <a:t>7</a:t>
            </a:fld>
            <a:endParaRPr lang="el-GR" altLang="el-GR"/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484313"/>
            <a:ext cx="5113338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116013" y="549275"/>
            <a:ext cx="6840537" cy="489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2124075" y="5876925"/>
            <a:ext cx="544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2000" b="1">
                <a:latin typeface="Times New Roman" panose="02020603050405020304" pitchFamily="18" charset="0"/>
              </a:rPr>
              <a:t>Ο φόρος αποτελεσματικότητας κόστους</a:t>
            </a:r>
            <a:r>
              <a:rPr lang="en-GB" altLang="el-GR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" name="Right Triangle 7"/>
          <p:cNvSpPr/>
          <p:nvPr/>
        </p:nvSpPr>
        <p:spPr>
          <a:xfrm>
            <a:off x="4787900" y="3573463"/>
            <a:ext cx="1728788" cy="10795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9" name="Freeform 8"/>
          <p:cNvSpPr/>
          <p:nvPr/>
        </p:nvSpPr>
        <p:spPr>
          <a:xfrm>
            <a:off x="2619375" y="2152650"/>
            <a:ext cx="2171700" cy="2486025"/>
          </a:xfrm>
          <a:custGeom>
            <a:avLst/>
            <a:gdLst>
              <a:gd name="connsiteX0" fmla="*/ 2152650 w 2171700"/>
              <a:gd name="connsiteY0" fmla="*/ 2457450 h 2486025"/>
              <a:gd name="connsiteX1" fmla="*/ 2171700 w 2171700"/>
              <a:gd name="connsiteY1" fmla="*/ 1381125 h 2486025"/>
              <a:gd name="connsiteX2" fmla="*/ 19050 w 2171700"/>
              <a:gd name="connsiteY2" fmla="*/ 0 h 2486025"/>
              <a:gd name="connsiteX3" fmla="*/ 0 w 2171700"/>
              <a:gd name="connsiteY3" fmla="*/ 2486025 h 2486025"/>
              <a:gd name="connsiteX4" fmla="*/ 2152650 w 2171700"/>
              <a:gd name="connsiteY4" fmla="*/ 2457450 h 248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1700" h="2486025">
                <a:moveTo>
                  <a:pt x="2152650" y="2457450"/>
                </a:moveTo>
                <a:lnTo>
                  <a:pt x="2171700" y="1381125"/>
                </a:lnTo>
                <a:lnTo>
                  <a:pt x="19050" y="0"/>
                </a:lnTo>
                <a:lnTo>
                  <a:pt x="0" y="2486025"/>
                </a:lnTo>
                <a:lnTo>
                  <a:pt x="2152650" y="24574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cxnSp>
        <p:nvCxnSpPr>
          <p:cNvPr id="11" name="Straight Connector 10"/>
          <p:cNvCxnSpPr>
            <a:stCxn id="9" idx="1"/>
          </p:cNvCxnSpPr>
          <p:nvPr/>
        </p:nvCxnSpPr>
        <p:spPr>
          <a:xfrm flipH="1">
            <a:off x="2627313" y="3533775"/>
            <a:ext cx="2163762" cy="396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563938" y="2492375"/>
            <a:ext cx="71437" cy="17287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67175" y="2492375"/>
            <a:ext cx="1368425" cy="1944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b293e2bb4677824be5f5293155ded7d9c0cba9c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184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18</cp:revision>
  <dcterms:created xsi:type="dcterms:W3CDTF">2009-03-13T12:55:45Z</dcterms:created>
  <dcterms:modified xsi:type="dcterms:W3CDTF">2019-10-03T13:35:07Z</dcterms:modified>
</cp:coreProperties>
</file>