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3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D99B7-A326-4E32-8CC1-AFAA6C249BC8}" type="datetimeFigureOut">
              <a:rPr lang="el-GR" smtClean="0"/>
              <a:t>29/10/2017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379F0-E5D6-495B-9789-A444FE3567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3379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D99B7-A326-4E32-8CC1-AFAA6C249BC8}" type="datetimeFigureOut">
              <a:rPr lang="el-GR" smtClean="0"/>
              <a:t>29/10/2017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379F0-E5D6-495B-9789-A444FE3567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2992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D99B7-A326-4E32-8CC1-AFAA6C249BC8}" type="datetimeFigureOut">
              <a:rPr lang="el-GR" smtClean="0"/>
              <a:t>29/10/2017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379F0-E5D6-495B-9789-A444FE3567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1503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D99B7-A326-4E32-8CC1-AFAA6C249BC8}" type="datetimeFigureOut">
              <a:rPr lang="el-GR" smtClean="0"/>
              <a:t>29/10/2017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379F0-E5D6-495B-9789-A444FE3567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72055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D99B7-A326-4E32-8CC1-AFAA6C249BC8}" type="datetimeFigureOut">
              <a:rPr lang="el-GR" smtClean="0"/>
              <a:t>29/10/2017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379F0-E5D6-495B-9789-A444FE3567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8195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D99B7-A326-4E32-8CC1-AFAA6C249BC8}" type="datetimeFigureOut">
              <a:rPr lang="el-GR" smtClean="0"/>
              <a:t>29/10/2017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379F0-E5D6-495B-9789-A444FE3567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2809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D99B7-A326-4E32-8CC1-AFAA6C249BC8}" type="datetimeFigureOut">
              <a:rPr lang="el-GR" smtClean="0"/>
              <a:t>29/10/2017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379F0-E5D6-495B-9789-A444FE3567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135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D99B7-A326-4E32-8CC1-AFAA6C249BC8}" type="datetimeFigureOut">
              <a:rPr lang="el-GR" smtClean="0"/>
              <a:t>29/10/2017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379F0-E5D6-495B-9789-A444FE3567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2328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D99B7-A326-4E32-8CC1-AFAA6C249BC8}" type="datetimeFigureOut">
              <a:rPr lang="el-GR" smtClean="0"/>
              <a:t>29/10/2017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379F0-E5D6-495B-9789-A444FE3567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364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D99B7-A326-4E32-8CC1-AFAA6C249BC8}" type="datetimeFigureOut">
              <a:rPr lang="el-GR" smtClean="0"/>
              <a:t>29/10/2017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379F0-E5D6-495B-9789-A444FE3567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17545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D99B7-A326-4E32-8CC1-AFAA6C249BC8}" type="datetimeFigureOut">
              <a:rPr lang="el-GR" smtClean="0"/>
              <a:t>29/10/2017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379F0-E5D6-495B-9789-A444FE3567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3918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D99B7-A326-4E32-8CC1-AFAA6C249BC8}" type="datetimeFigureOut">
              <a:rPr lang="el-GR" smtClean="0"/>
              <a:t>29/10/2017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379F0-E5D6-495B-9789-A444FE3567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60421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geo.auth.g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002416" y="115910"/>
            <a:ext cx="9226116" cy="1476026"/>
          </a:xfrm>
        </p:spPr>
        <p:txBody>
          <a:bodyPr/>
          <a:lstStyle/>
          <a:p>
            <a:r>
              <a:rPr lang="el-GR" dirty="0" smtClean="0"/>
              <a:t>ΑΖΟΥΡΙΤΗΣ - ΜΑΛΑΧΙΤΗΣ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197735" y="5368813"/>
            <a:ext cx="8494152" cy="1328201"/>
          </a:xfrm>
        </p:spPr>
        <p:txBody>
          <a:bodyPr/>
          <a:lstStyle/>
          <a:p>
            <a:r>
              <a:rPr lang="el-GR" dirty="0" smtClean="0"/>
              <a:t>Βεροπούλου Δήμητρα   Γεωργίου Ευγενία</a:t>
            </a:r>
          </a:p>
          <a:p>
            <a:r>
              <a:rPr lang="el-GR" dirty="0" smtClean="0"/>
              <a:t>Κοντού Βάγια-Μαρία      Νικολοπούλου Μαρία - Μυρτώ</a:t>
            </a: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095" y="1793102"/>
            <a:ext cx="4525327" cy="3013938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3507" y="1755168"/>
            <a:ext cx="3548380" cy="3051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437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5307" y="134937"/>
            <a:ext cx="9388699" cy="715069"/>
          </a:xfrm>
        </p:spPr>
        <p:txBody>
          <a:bodyPr/>
          <a:lstStyle/>
          <a:p>
            <a:pPr algn="ctr"/>
            <a:r>
              <a:rPr lang="el-GR" b="1" dirty="0" smtClean="0"/>
              <a:t>ΚΡΥΣΤΑΛΛΙΚΗ ΔΟΜΗ ΟΡΥΚΤΟΥ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05307" y="850006"/>
            <a:ext cx="10748493" cy="5326957"/>
          </a:xfrm>
        </p:spPr>
        <p:txBody>
          <a:bodyPr/>
          <a:lstStyle/>
          <a:p>
            <a:r>
              <a:rPr lang="el-GR" dirty="0"/>
              <a:t> Οι κρύσταλλοι του </a:t>
            </a:r>
            <a:r>
              <a:rPr lang="el-GR" dirty="0" smtClean="0"/>
              <a:t>αζουρίτη και του μαλαχίτη </a:t>
            </a:r>
            <a:r>
              <a:rPr lang="el-GR" dirty="0"/>
              <a:t>ανήκουν στο </a:t>
            </a:r>
            <a:r>
              <a:rPr lang="el-GR" dirty="0" err="1"/>
              <a:t>μονοκλινές</a:t>
            </a:r>
            <a:r>
              <a:rPr lang="el-GR" dirty="0"/>
              <a:t> </a:t>
            </a:r>
            <a:r>
              <a:rPr lang="el-GR" dirty="0" smtClean="0"/>
              <a:t>σύστημα</a:t>
            </a:r>
            <a:r>
              <a:rPr lang="en-US" dirty="0" smtClean="0"/>
              <a:t> </a:t>
            </a:r>
            <a:r>
              <a:rPr lang="el-GR" dirty="0" smtClean="0"/>
              <a:t>συμμετρίας </a:t>
            </a:r>
            <a:r>
              <a:rPr lang="el-GR" dirty="0"/>
              <a:t>στο οποίο κανένα ζεύγος εδρών δεν έχει το ίδιο μήκος , </a:t>
            </a:r>
            <a:r>
              <a:rPr lang="el-GR" dirty="0" smtClean="0"/>
              <a:t>πλάτος </a:t>
            </a:r>
            <a:r>
              <a:rPr lang="el-GR" dirty="0"/>
              <a:t>ή ύψος με κάποιο άλλο. </a:t>
            </a:r>
            <a:endParaRPr lang="el-GR" dirty="0" smtClean="0"/>
          </a:p>
          <a:p>
            <a:r>
              <a:rPr lang="el-GR" dirty="0" smtClean="0"/>
              <a:t>Ο μαλαχίτης αναπτύσσεται σε μικρούς ινώδεις κρυστάλλους και ο αζουρίτης σε μεγαλύτερους πιο ισομετρικούς</a:t>
            </a:r>
            <a:r>
              <a:rPr lang="el-GR" dirty="0"/>
              <a:t>. </a:t>
            </a:r>
            <a:r>
              <a:rPr lang="el-GR" dirty="0" err="1" smtClean="0"/>
              <a:t>Ψευδομόρφωση</a:t>
            </a:r>
            <a:r>
              <a:rPr lang="el-GR" dirty="0" smtClean="0"/>
              <a:t> </a:t>
            </a:r>
            <a:r>
              <a:rPr lang="el-GR" dirty="0" smtClean="0"/>
              <a:t>:Αν </a:t>
            </a:r>
            <a:r>
              <a:rPr lang="el-GR" dirty="0"/>
              <a:t>η εσωτερική δομή ή η χημική σύσταση ενός κρύσταλλου μεταβληθεί, χωρίς, εντούτοις, να μεταβληθεί η εξωτερική του μορφή, τότε δημιουργείται ένα ορυκτό, </a:t>
            </a:r>
            <a:r>
              <a:rPr lang="el-GR" dirty="0" err="1"/>
              <a:t>ψευδόμορφο</a:t>
            </a:r>
            <a:r>
              <a:rPr lang="el-GR" dirty="0"/>
              <a:t> του </a:t>
            </a:r>
            <a:r>
              <a:rPr lang="el-GR" dirty="0" smtClean="0"/>
              <a:t>αρχικού.</a:t>
            </a: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2637" y="3710659"/>
            <a:ext cx="2685245" cy="2685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993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06828" y="154546"/>
            <a:ext cx="8152327" cy="566670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 smtClean="0"/>
              <a:t>ΧΗΜΙΚΗ ΣΥΣΤΑΣΗ ΟΡΥΚΤΟΥ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862884"/>
            <a:ext cx="10779617" cy="5718220"/>
          </a:xfrm>
        </p:spPr>
        <p:txBody>
          <a:bodyPr>
            <a:normAutofit/>
          </a:bodyPr>
          <a:lstStyle/>
          <a:p>
            <a:r>
              <a:rPr lang="el-GR" sz="3600" dirty="0" smtClean="0"/>
              <a:t>Από χημική άποψη, ο αζουρίτης είναι βασικός ανθρακικός χαλκός, με μοριακό χημικό τύπο </a:t>
            </a:r>
            <a:r>
              <a:rPr lang="en-US" sz="3600" b="0" i="0" dirty="0" smtClean="0">
                <a:effectLst/>
              </a:rPr>
              <a:t>Cu</a:t>
            </a:r>
            <a:r>
              <a:rPr lang="en-US" sz="3600" b="0" i="0" baseline="-25000" dirty="0" smtClean="0">
                <a:effectLst/>
              </a:rPr>
              <a:t>3</a:t>
            </a:r>
            <a:r>
              <a:rPr lang="en-US" sz="3600" b="0" i="0" dirty="0" smtClean="0">
                <a:effectLst/>
              </a:rPr>
              <a:t>(CO</a:t>
            </a:r>
            <a:r>
              <a:rPr lang="en-US" sz="3600" b="0" i="0" baseline="-25000" dirty="0" smtClean="0">
                <a:effectLst/>
              </a:rPr>
              <a:t>3</a:t>
            </a:r>
            <a:r>
              <a:rPr lang="en-US" sz="3600" b="0" i="0" dirty="0" smtClean="0">
                <a:effectLst/>
              </a:rPr>
              <a:t>)</a:t>
            </a:r>
            <a:r>
              <a:rPr lang="en-US" sz="3600" b="0" i="0" baseline="-25000" dirty="0" smtClean="0">
                <a:effectLst/>
              </a:rPr>
              <a:t>2</a:t>
            </a:r>
            <a:r>
              <a:rPr lang="en-US" sz="3600" b="0" i="0" dirty="0" smtClean="0">
                <a:effectLst/>
              </a:rPr>
              <a:t>(OH)</a:t>
            </a:r>
            <a:r>
              <a:rPr lang="en-US" sz="3600" b="0" i="0" baseline="-25000" dirty="0" smtClean="0">
                <a:effectLst/>
              </a:rPr>
              <a:t>2</a:t>
            </a:r>
            <a:r>
              <a:rPr lang="el-GR" sz="3600" baseline="-25000" dirty="0"/>
              <a:t> </a:t>
            </a:r>
            <a:r>
              <a:rPr lang="el-GR" sz="3600" dirty="0"/>
              <a:t> </a:t>
            </a:r>
            <a:r>
              <a:rPr lang="el-GR" sz="3600" dirty="0" smtClean="0"/>
              <a:t>και είναι ανάμιξη δύο μερών ανθρακικού χαλκού με ένα μέρος υδροξειδίου του χαλκού. Το 55.2% της μάζας του είναι χαλκός.</a:t>
            </a:r>
            <a:endParaRPr lang="el-GR" sz="3600" b="0" i="0" baseline="-25000" dirty="0" smtClean="0">
              <a:effectLst/>
            </a:endParaRPr>
          </a:p>
          <a:p>
            <a:r>
              <a:rPr lang="el-GR" sz="3600" dirty="0"/>
              <a:t>Ο </a:t>
            </a:r>
            <a:r>
              <a:rPr lang="el-GR" sz="3600" dirty="0" smtClean="0"/>
              <a:t>μαλαχίτης είναι δευτερεύον </a:t>
            </a:r>
            <a:r>
              <a:rPr lang="el-GR" sz="3600" dirty="0"/>
              <a:t>ορυκτό του </a:t>
            </a:r>
            <a:r>
              <a:rPr lang="el-GR" sz="3600" dirty="0" smtClean="0"/>
              <a:t>χαλκού γι’ αυτό συνδέεται και με τον αζουρίτη. Έχει χημικό τύπο </a:t>
            </a:r>
            <a:r>
              <a:rPr lang="en-US" sz="36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Cu</a:t>
            </a:r>
            <a:r>
              <a:rPr lang="en-US" sz="3600" b="0" i="0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en-US" sz="36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(OH)</a:t>
            </a:r>
            <a:r>
              <a:rPr lang="en-US" sz="3600" b="0" i="0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en-US" sz="36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</a:t>
            </a:r>
            <a:r>
              <a:rPr lang="en-US" sz="3600" b="0" i="0" baseline="-25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3.</a:t>
            </a:r>
          </a:p>
          <a:p>
            <a:endParaRPr lang="en-US" sz="3600" b="0" i="0" baseline="-2500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3600" b="0" i="0" baseline="-2500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985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79301" y="0"/>
            <a:ext cx="9633397" cy="579548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 smtClean="0"/>
              <a:t>ΟΜΑΔΑ ΠΟΥ ΑΝΗΚΕΙ ΤΟ ΚΑΘΕ ΟΡΥΚΤΟ 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40913" y="579548"/>
            <a:ext cx="11320529" cy="6278452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/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l-GR" dirty="0" smtClean="0"/>
              <a:t>Ο </a:t>
            </a:r>
            <a:r>
              <a:rPr lang="el-GR" dirty="0" smtClean="0"/>
              <a:t>αζουρίτης και ο μαλαχίτης είναι </a:t>
            </a:r>
            <a:r>
              <a:rPr lang="el-GR" dirty="0" err="1" smtClean="0"/>
              <a:t>μέλοι</a:t>
            </a:r>
            <a:r>
              <a:rPr lang="el-GR" dirty="0" smtClean="0"/>
              <a:t> της ομάδας των ανθρακικών ορυκτών</a:t>
            </a:r>
            <a:r>
              <a:rPr lang="el-GR" dirty="0" smtClean="0"/>
              <a:t>. </a:t>
            </a:r>
            <a:endParaRPr lang="el-GR" dirty="0"/>
          </a:p>
          <a:p>
            <a:pPr marL="0" indent="0">
              <a:buNone/>
            </a:pPr>
            <a:r>
              <a:rPr lang="en-US" b="1" dirty="0" smtClean="0"/>
              <a:t> </a:t>
            </a:r>
            <a:endParaRPr lang="en-US" b="1" dirty="0" smtClean="0"/>
          </a:p>
          <a:p>
            <a:pPr marL="0" indent="0">
              <a:buNone/>
            </a:pPr>
            <a:r>
              <a:rPr lang="el-GR" b="1" dirty="0" err="1" smtClean="0"/>
              <a:t>Σκηρότητα</a:t>
            </a:r>
            <a:r>
              <a:rPr lang="el-GR" b="1" dirty="0" smtClean="0"/>
              <a:t> </a:t>
            </a:r>
            <a:r>
              <a:rPr lang="el-GR" b="1" dirty="0" smtClean="0"/>
              <a:t>:</a:t>
            </a:r>
            <a:r>
              <a:rPr lang="el-GR" b="1" dirty="0" err="1" smtClean="0"/>
              <a:t>μαλαχιτη</a:t>
            </a:r>
            <a:r>
              <a:rPr lang="el-GR" b="1" dirty="0" smtClean="0"/>
              <a:t> </a:t>
            </a:r>
            <a:r>
              <a:rPr lang="el-GR" b="1" dirty="0"/>
              <a:t>και </a:t>
            </a:r>
            <a:r>
              <a:rPr lang="el-GR" b="1" dirty="0" err="1"/>
              <a:t>αζουριτης</a:t>
            </a:r>
            <a:r>
              <a:rPr lang="el-GR" b="1" dirty="0"/>
              <a:t> :</a:t>
            </a:r>
            <a:r>
              <a:rPr lang="el-GR" dirty="0" err="1"/>
              <a:t>Ημίσκληρα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977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             ΕΙΚΟΝΑ ΑΖΟΥΡΟΜΑΛΑΧΙΤΗ </a:t>
            </a:r>
            <a:endParaRPr lang="el-GR" b="1" dirty="0"/>
          </a:p>
        </p:txBody>
      </p:sp>
      <p:pic>
        <p:nvPicPr>
          <p:cNvPr id="4" name="Picture 1" descr="http://www.nhmc.uoc.gr/sites/default/files/private/images/69118_0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0621" y="1690688"/>
            <a:ext cx="7498187" cy="4291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9273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ΑΠΟ ΤΙ ΕΠΙΡΕΑΖΕΤΑΙ Ο ΑΖΟΥΡΟΜΑΛΑΧΙΤΗΣ 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 </a:t>
            </a:r>
            <a:r>
              <a:rPr lang="el-GR" dirty="0" err="1" smtClean="0"/>
              <a:t>αζουρομαλαχίτης</a:t>
            </a:r>
            <a:r>
              <a:rPr lang="el-GR" dirty="0" smtClean="0"/>
              <a:t> επειδή είναι ορυκτό του χαλκού έχει κοινό σημείο </a:t>
            </a:r>
            <a:r>
              <a:rPr lang="el-GR" dirty="0" err="1" smtClean="0"/>
              <a:t>τηξεώς</a:t>
            </a:r>
            <a:r>
              <a:rPr lang="el-GR" dirty="0" smtClean="0"/>
              <a:t> (&lt;1084</a:t>
            </a:r>
            <a:r>
              <a:rPr lang="el-GR" dirty="0"/>
              <a:t>° </a:t>
            </a:r>
            <a:r>
              <a:rPr lang="el-GR" dirty="0" smtClean="0"/>
              <a:t>C ) και κοινό σημείου βρασμού (2582° </a:t>
            </a:r>
            <a:r>
              <a:rPr lang="el-GR" dirty="0"/>
              <a:t>C </a:t>
            </a:r>
            <a:r>
              <a:rPr lang="el-GR" dirty="0" smtClean="0"/>
              <a:t>)</a:t>
            </a:r>
          </a:p>
          <a:p>
            <a:r>
              <a:rPr lang="el-GR" dirty="0" smtClean="0"/>
              <a:t>Θερμική συμπεριφορά : χάνει νερό σε περίπου 315° </a:t>
            </a:r>
            <a:r>
              <a:rPr lang="el-GR" dirty="0"/>
              <a:t>C </a:t>
            </a:r>
            <a:r>
              <a:rPr lang="el-GR" dirty="0" smtClean="0"/>
              <a:t>αφήνοντας</a:t>
            </a:r>
            <a:r>
              <a:rPr lang="en-US" dirty="0"/>
              <a:t> </a:t>
            </a:r>
            <a:r>
              <a:rPr lang="en-US" dirty="0" err="1" smtClean="0"/>
              <a:t>tenorite</a:t>
            </a:r>
            <a:endParaRPr lang="en-US" dirty="0" smtClean="0"/>
          </a:p>
          <a:p>
            <a:r>
              <a:rPr lang="el-GR" dirty="0" smtClean="0"/>
              <a:t>Είναι εύκολα </a:t>
            </a:r>
            <a:r>
              <a:rPr lang="el-GR" dirty="0" err="1" smtClean="0"/>
              <a:t>διαλύτο</a:t>
            </a:r>
            <a:r>
              <a:rPr lang="el-GR" dirty="0" smtClean="0"/>
              <a:t> σε αραιά οξέα .Πολύ </a:t>
            </a:r>
            <a:r>
              <a:rPr lang="el-GR" dirty="0" err="1" smtClean="0"/>
              <a:t>διαλύτα</a:t>
            </a:r>
            <a:r>
              <a:rPr lang="el-GR" dirty="0" smtClean="0"/>
              <a:t> σε νερό που περιέχει</a:t>
            </a:r>
            <a:r>
              <a:rPr lang="el-GR" b="1" dirty="0"/>
              <a:t> CO</a:t>
            </a:r>
            <a:r>
              <a:rPr lang="el-GR" b="1" baseline="-25000" dirty="0"/>
              <a:t>2</a:t>
            </a:r>
            <a:r>
              <a:rPr lang="el-GR" dirty="0" smtClean="0"/>
              <a:t> </a:t>
            </a:r>
            <a:r>
              <a:rPr lang="en-US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33880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/>
              <a:t>ΧΡΗΣΕΙΣ ΟΡΥΚΤΩΝ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Αρχικά </a:t>
            </a:r>
            <a:r>
              <a:rPr lang="el-GR" dirty="0" smtClean="0"/>
              <a:t>ο </a:t>
            </a:r>
            <a:r>
              <a:rPr lang="el-GR" dirty="0" err="1" smtClean="0"/>
              <a:t>αζουρομαλαχίτης</a:t>
            </a:r>
            <a:r>
              <a:rPr lang="el-GR" dirty="0" smtClean="0"/>
              <a:t> </a:t>
            </a:r>
            <a:r>
              <a:rPr lang="el-GR" dirty="0" err="1" smtClean="0"/>
              <a:t>χρησιμοποιόταν</a:t>
            </a:r>
            <a:r>
              <a:rPr lang="el-GR" dirty="0" smtClean="0"/>
              <a:t> </a:t>
            </a:r>
            <a:r>
              <a:rPr lang="el-GR" dirty="0"/>
              <a:t>ως μετάλλευμα του χαλκού ,μετά έγινε αντιληπτό ότι μπορούσε να χρησιμοποιηθεί ως διακοσμητικός </a:t>
            </a:r>
            <a:r>
              <a:rPr lang="el-GR" dirty="0" smtClean="0"/>
              <a:t>λίθος.</a:t>
            </a:r>
          </a:p>
          <a:p>
            <a:r>
              <a:rPr lang="el-GR" dirty="0" smtClean="0"/>
              <a:t>Ο αζουρίτης </a:t>
            </a:r>
            <a:r>
              <a:rPr lang="el-GR" dirty="0"/>
              <a:t>ή</a:t>
            </a:r>
            <a:r>
              <a:rPr lang="el-GR" dirty="0" smtClean="0"/>
              <a:t>ταν σημαντικός στην Αρχαία Ανατολή ως μπλε χρωστική ουσία στις τοιχογραφίες και σήμερα παραμένει σημαντικός στην παραγωγή βαφής. Η χρήση του στην δημιουργία κοσμημάτων είναι περιορισμένη λόγω της μαλακότητας του (3,5-4 κλίμακα</a:t>
            </a:r>
            <a:r>
              <a:rPr lang="en-US" dirty="0" smtClean="0"/>
              <a:t> </a:t>
            </a:r>
            <a:r>
              <a:rPr lang="en-US" dirty="0" err="1" smtClean="0"/>
              <a:t>Mohs</a:t>
            </a:r>
            <a:r>
              <a:rPr lang="en-US" dirty="0" smtClean="0"/>
              <a:t>)</a:t>
            </a:r>
            <a:r>
              <a:rPr lang="en-US" dirty="0"/>
              <a:t> </a:t>
            </a:r>
            <a:r>
              <a:rPr lang="el-GR" dirty="0" smtClean="0"/>
              <a:t>που δυσκολεύει την επεξεργασία του. </a:t>
            </a:r>
            <a:endParaRPr lang="en-US" dirty="0" smtClean="0"/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971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28352" y="139393"/>
            <a:ext cx="10515600" cy="1458868"/>
          </a:xfrm>
        </p:spPr>
        <p:txBody>
          <a:bodyPr/>
          <a:lstStyle/>
          <a:p>
            <a:pPr algn="ctr"/>
            <a:r>
              <a:rPr lang="el-GR" b="1" dirty="0" smtClean="0"/>
              <a:t>ΓΕΩΓΡΑΦΙΚΗ ΚΑΤΑΝΟΜΗ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85612" y="1297161"/>
            <a:ext cx="10529552" cy="4914833"/>
          </a:xfrm>
        </p:spPr>
        <p:txBody>
          <a:bodyPr/>
          <a:lstStyle/>
          <a:p>
            <a:r>
              <a:rPr lang="el-GR" dirty="0" smtClean="0"/>
              <a:t>Ο αζουρίτης στην Ελλάδα βρίσκεται στην Μακεδονία, την Θάσο, το όρος Όθρυς και το Λαύριο.</a:t>
            </a:r>
          </a:p>
          <a:p>
            <a:r>
              <a:rPr lang="el-GR" dirty="0" smtClean="0"/>
              <a:t>Ο μαλαχίτης βρίσκεται σε μικρές ποσότητες στο Λαύριο, στη Χαλκιδική και το όρος Όθρυς.</a:t>
            </a: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8525" y="2553573"/>
            <a:ext cx="4146997" cy="4146997"/>
          </a:xfrm>
          <a:prstGeom prst="rect">
            <a:avLst/>
          </a:prstGeom>
        </p:spPr>
      </p:pic>
      <p:sp>
        <p:nvSpPr>
          <p:cNvPr id="5" name="Βέλος προς τα κάτω 4"/>
          <p:cNvSpPr/>
          <p:nvPr/>
        </p:nvSpPr>
        <p:spPr>
          <a:xfrm rot="2357159">
            <a:off x="7454444" y="3820044"/>
            <a:ext cx="337070" cy="36503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Βέλος προς τα κάτω 5"/>
          <p:cNvSpPr/>
          <p:nvPr/>
        </p:nvSpPr>
        <p:spPr>
          <a:xfrm rot="2753639">
            <a:off x="8067553" y="4527714"/>
            <a:ext cx="352807" cy="415451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Βέλος προς τα κάτω 6"/>
          <p:cNvSpPr/>
          <p:nvPr/>
        </p:nvSpPr>
        <p:spPr>
          <a:xfrm>
            <a:off x="7631925" y="3081439"/>
            <a:ext cx="474136" cy="35489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Βέλος προς τα κάτω 7"/>
          <p:cNvSpPr/>
          <p:nvPr/>
        </p:nvSpPr>
        <p:spPr>
          <a:xfrm rot="9815956">
            <a:off x="8276391" y="3299574"/>
            <a:ext cx="328136" cy="27704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Βέλος προς τα κάτω 8"/>
          <p:cNvSpPr/>
          <p:nvPr/>
        </p:nvSpPr>
        <p:spPr>
          <a:xfrm rot="14156743">
            <a:off x="8006013" y="5040044"/>
            <a:ext cx="185287" cy="429171"/>
          </a:xfrm>
          <a:prstGeom prst="downArrow">
            <a:avLst>
              <a:gd name="adj1" fmla="val 50000"/>
              <a:gd name="adj2" fmla="val 104491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Δεξιό βέλος 9"/>
          <p:cNvSpPr/>
          <p:nvPr/>
        </p:nvSpPr>
        <p:spPr>
          <a:xfrm rot="17588190">
            <a:off x="8137306" y="5426057"/>
            <a:ext cx="263290" cy="18321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13375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/>
              <a:t>ΒΙΒΛΙΟΓΡΑΦΙΑ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Mindat.org</a:t>
            </a:r>
            <a:endParaRPr lang="en-US" dirty="0"/>
          </a:p>
          <a:p>
            <a:r>
              <a:rPr lang="en-US" dirty="0" smtClean="0"/>
              <a:t>Mineral.net</a:t>
            </a:r>
          </a:p>
          <a:p>
            <a:r>
              <a:rPr lang="en-US" dirty="0" smtClean="0"/>
              <a:t>Wikipedia.com</a:t>
            </a:r>
          </a:p>
          <a:p>
            <a:r>
              <a:rPr lang="el-GR" dirty="0"/>
              <a:t>μουσείο φυσικής ιστορίας </a:t>
            </a:r>
            <a:r>
              <a:rPr lang="el-GR" dirty="0" err="1" smtClean="0"/>
              <a:t>κρήτης</a:t>
            </a:r>
            <a:r>
              <a:rPr lang="el-GR" dirty="0" smtClean="0"/>
              <a:t> </a:t>
            </a:r>
          </a:p>
          <a:p>
            <a:pPr marL="0" indent="0">
              <a:buNone/>
            </a:pPr>
            <a:r>
              <a:rPr lang="el-GR" dirty="0" smtClean="0"/>
              <a:t> </a:t>
            </a:r>
            <a:r>
              <a:rPr lang="el-GR" dirty="0" err="1" smtClean="0"/>
              <a:t>olympusmuseum</a:t>
            </a:r>
            <a:r>
              <a:rPr lang="el-GR" dirty="0" smtClean="0"/>
              <a:t>.</a:t>
            </a:r>
            <a:r>
              <a:rPr lang="en-US" dirty="0" smtClean="0"/>
              <a:t>gr</a:t>
            </a:r>
            <a:endParaRPr lang="el-GR" dirty="0"/>
          </a:p>
          <a:p>
            <a:r>
              <a:rPr lang="el-GR" u="sng" dirty="0">
                <a:hlinkClick r:id="rId2"/>
              </a:rPr>
              <a:t>http://</a:t>
            </a:r>
            <a:r>
              <a:rPr lang="el-GR" u="sng" dirty="0" smtClean="0">
                <a:hlinkClick r:id="rId2"/>
              </a:rPr>
              <a:t>www.geo.auth.gr</a:t>
            </a:r>
            <a:endParaRPr lang="el-GR" u="sng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851" y="4422184"/>
            <a:ext cx="4624454" cy="2212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43734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282</Words>
  <Application>Microsoft Office PowerPoint</Application>
  <PresentationFormat>Ευρεία οθόνη</PresentationFormat>
  <Paragraphs>34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Θέμα του Office</vt:lpstr>
      <vt:lpstr>ΑΖΟΥΡΙΤΗΣ - ΜΑΛΑΧΙΤΗΣ</vt:lpstr>
      <vt:lpstr>ΚΡΥΣΤΑΛΛΙΚΗ ΔΟΜΗ ΟΡΥΚΤΟΥ</vt:lpstr>
      <vt:lpstr>ΧΗΜΙΚΗ ΣΥΣΤΑΣΗ ΟΡΥΚΤΟΥ</vt:lpstr>
      <vt:lpstr>ΟΜΑΔΑ ΠΟΥ ΑΝΗΚΕΙ ΤΟ ΚΑΘΕ ΟΡΥΚΤΟ </vt:lpstr>
      <vt:lpstr>             ΕΙΚΟΝΑ ΑΖΟΥΡΟΜΑΛΑΧΙΤΗ </vt:lpstr>
      <vt:lpstr>ΑΠΟ ΤΙ ΕΠΙΡΕΑΖΕΤΑΙ Ο ΑΖΟΥΡΟΜΑΛΑΧΙΤΗΣ </vt:lpstr>
      <vt:lpstr>ΧΡΗΣΕΙΣ ΟΡΥΚΤΩΝ</vt:lpstr>
      <vt:lpstr>ΓΕΩΓΡΑΦΙΚΗ ΚΑΤΑΝΟΜΗ</vt:lpstr>
      <vt:lpstr>ΒΙΒΛΙΟΓΡΑΦΙΑ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ΑΖΟΥΡΙΤΗΣ - ΜΑΛΑΧΙΤΗΣ</dc:title>
  <dc:creator>GEORGIOU    NINA</dc:creator>
  <cp:lastModifiedBy>MYRTO</cp:lastModifiedBy>
  <cp:revision>31</cp:revision>
  <dcterms:created xsi:type="dcterms:W3CDTF">2017-10-20T14:57:04Z</dcterms:created>
  <dcterms:modified xsi:type="dcterms:W3CDTF">2017-10-29T16:23:22Z</dcterms:modified>
</cp:coreProperties>
</file>