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366" y="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1/12/2015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1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1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1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1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1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Οικονομική Ανάλυση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1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4375" y="2221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Καμπύλη ζήτησης εισαγωγών</a:t>
            </a:r>
            <a:br>
              <a:rPr lang="el-GR" dirty="0" smtClean="0"/>
            </a:br>
            <a:r>
              <a:rPr lang="el-GR" dirty="0" smtClean="0"/>
              <a:t>(εισαγωγική χώρα)</a:t>
            </a:r>
            <a:endParaRPr lang="el-GR" dirty="0"/>
          </a:p>
        </p:txBody>
      </p:sp>
      <p:grpSp>
        <p:nvGrpSpPr>
          <p:cNvPr id="54" name="Group 65"/>
          <p:cNvGrpSpPr>
            <a:grpSpLocks/>
          </p:cNvGrpSpPr>
          <p:nvPr/>
        </p:nvGrpSpPr>
        <p:grpSpPr bwMode="auto">
          <a:xfrm>
            <a:off x="565150" y="2070100"/>
            <a:ext cx="7969250" cy="4086225"/>
            <a:chOff x="356" y="1304"/>
            <a:chExt cx="5020" cy="2574"/>
          </a:xfrm>
        </p:grpSpPr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4484" y="3647"/>
              <a:ext cx="8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Quantity, </a:t>
              </a:r>
              <a:r>
                <a:rPr lang="en-US" sz="1800" b="1" i="1" baseline="0">
                  <a:latin typeface="Arial" charset="0"/>
                </a:rPr>
                <a:t>Q</a:t>
              </a:r>
            </a:p>
          </p:txBody>
        </p:sp>
        <p:grpSp>
          <p:nvGrpSpPr>
            <p:cNvPr id="56" name="Group 64"/>
            <p:cNvGrpSpPr>
              <a:grpSpLocks/>
            </p:cNvGrpSpPr>
            <p:nvPr/>
          </p:nvGrpSpPr>
          <p:grpSpPr bwMode="auto">
            <a:xfrm>
              <a:off x="356" y="1304"/>
              <a:ext cx="4848" cy="2344"/>
              <a:chOff x="356" y="1304"/>
              <a:chExt cx="4848" cy="2344"/>
            </a:xfrm>
          </p:grpSpPr>
          <p:sp>
            <p:nvSpPr>
              <p:cNvPr id="58" name="Line 3"/>
              <p:cNvSpPr>
                <a:spLocks noChangeShapeType="1"/>
              </p:cNvSpPr>
              <p:nvPr/>
            </p:nvSpPr>
            <p:spPr bwMode="auto">
              <a:xfrm>
                <a:off x="3044" y="1536"/>
                <a:ext cx="0" cy="21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9" name="Line 4"/>
              <p:cNvSpPr>
                <a:spLocks noChangeShapeType="1"/>
              </p:cNvSpPr>
              <p:nvPr/>
            </p:nvSpPr>
            <p:spPr bwMode="auto">
              <a:xfrm flipH="1">
                <a:off x="3044" y="3648"/>
                <a:ext cx="21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0" name="Text Box 5"/>
              <p:cNvSpPr txBox="1">
                <a:spLocks noChangeArrowheads="1"/>
              </p:cNvSpPr>
              <p:nvPr/>
            </p:nvSpPr>
            <p:spPr bwMode="auto">
              <a:xfrm>
                <a:off x="2720" y="1304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baseline="0">
                    <a:latin typeface="Arial" charset="0"/>
                  </a:rPr>
                  <a:t>Price, </a:t>
                </a:r>
                <a:r>
                  <a:rPr lang="en-US" sz="1800" b="1" i="1" baseline="0">
                    <a:latin typeface="Arial" charset="0"/>
                  </a:rPr>
                  <a:t>P</a:t>
                </a:r>
              </a:p>
            </p:txBody>
          </p:sp>
          <p:sp>
            <p:nvSpPr>
              <p:cNvPr id="61" name="Line 7"/>
              <p:cNvSpPr>
                <a:spLocks noChangeShapeType="1"/>
              </p:cNvSpPr>
              <p:nvPr/>
            </p:nvSpPr>
            <p:spPr bwMode="auto">
              <a:xfrm>
                <a:off x="644" y="1536"/>
                <a:ext cx="0" cy="21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2" name="Line 8"/>
              <p:cNvSpPr>
                <a:spLocks noChangeShapeType="1"/>
              </p:cNvSpPr>
              <p:nvPr/>
            </p:nvSpPr>
            <p:spPr bwMode="auto">
              <a:xfrm flipH="1">
                <a:off x="644" y="3648"/>
                <a:ext cx="21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3" name="Text Box 9"/>
              <p:cNvSpPr txBox="1">
                <a:spLocks noChangeArrowheads="1"/>
              </p:cNvSpPr>
              <p:nvPr/>
            </p:nvSpPr>
            <p:spPr bwMode="auto">
              <a:xfrm>
                <a:off x="356" y="1343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baseline="0">
                    <a:latin typeface="Arial" charset="0"/>
                  </a:rPr>
                  <a:t>Price, </a:t>
                </a:r>
                <a:r>
                  <a:rPr lang="en-US" sz="1800" b="1" i="1" baseline="0">
                    <a:latin typeface="Arial" charset="0"/>
                  </a:rPr>
                  <a:t>P</a:t>
                </a:r>
              </a:p>
            </p:txBody>
          </p:sp>
        </p:grpSp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084" y="3647"/>
              <a:ext cx="8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Quantity, </a:t>
              </a:r>
              <a:r>
                <a:rPr lang="en-US" sz="1800" b="1" i="1" baseline="0">
                  <a:latin typeface="Arial" charset="0"/>
                </a:rPr>
                <a:t>Q</a:t>
              </a:r>
            </a:p>
          </p:txBody>
        </p:sp>
      </p:grpSp>
      <p:sp>
        <p:nvSpPr>
          <p:cNvPr id="65" name="Line 12"/>
          <p:cNvSpPr>
            <a:spLocks noChangeShapeType="1"/>
          </p:cNvSpPr>
          <p:nvPr/>
        </p:nvSpPr>
        <p:spPr bwMode="auto">
          <a:xfrm>
            <a:off x="4832350" y="3124199"/>
            <a:ext cx="2057400" cy="17526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67" name="Group 62"/>
          <p:cNvGrpSpPr>
            <a:grpSpLocks/>
          </p:cNvGrpSpPr>
          <p:nvPr/>
        </p:nvGrpSpPr>
        <p:grpSpPr bwMode="auto">
          <a:xfrm>
            <a:off x="1784350" y="2590800"/>
            <a:ext cx="2057400" cy="2881313"/>
            <a:chOff x="1124" y="1632"/>
            <a:chExt cx="1296" cy="1815"/>
          </a:xfrm>
        </p:grpSpPr>
        <p:sp>
          <p:nvSpPr>
            <p:cNvPr id="68" name="Text Box 15"/>
            <p:cNvSpPr txBox="1">
              <a:spLocks noChangeArrowheads="1"/>
            </p:cNvSpPr>
            <p:nvPr/>
          </p:nvSpPr>
          <p:spPr bwMode="auto">
            <a:xfrm>
              <a:off x="2200" y="321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rot="678095">
              <a:off x="1124" y="1632"/>
              <a:ext cx="1248" cy="1488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70" name="Group 63"/>
          <p:cNvGrpSpPr>
            <a:grpSpLocks/>
          </p:cNvGrpSpPr>
          <p:nvPr/>
        </p:nvGrpSpPr>
        <p:grpSpPr bwMode="auto">
          <a:xfrm>
            <a:off x="1479550" y="1979613"/>
            <a:ext cx="1555750" cy="3049587"/>
            <a:chOff x="932" y="1247"/>
            <a:chExt cx="980" cy="1921"/>
          </a:xfrm>
        </p:grpSpPr>
        <p:sp>
          <p:nvSpPr>
            <p:cNvPr id="71" name="Text Box 18"/>
            <p:cNvSpPr txBox="1">
              <a:spLocks noChangeArrowheads="1"/>
            </p:cNvSpPr>
            <p:nvPr/>
          </p:nvSpPr>
          <p:spPr bwMode="auto">
            <a:xfrm>
              <a:off x="1700" y="124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 rot="21334000" flipH="1">
              <a:off x="932" y="1488"/>
              <a:ext cx="864" cy="168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73" name="Group 75"/>
          <p:cNvGrpSpPr>
            <a:grpSpLocks/>
          </p:cNvGrpSpPr>
          <p:nvPr/>
        </p:nvGrpSpPr>
        <p:grpSpPr bwMode="auto">
          <a:xfrm>
            <a:off x="1022350" y="2757488"/>
            <a:ext cx="4122738" cy="395287"/>
            <a:chOff x="644" y="1737"/>
            <a:chExt cx="2597" cy="249"/>
          </a:xfrm>
        </p:grpSpPr>
        <p:grpSp>
          <p:nvGrpSpPr>
            <p:cNvPr id="74" name="Group 73"/>
            <p:cNvGrpSpPr>
              <a:grpSpLocks/>
            </p:cNvGrpSpPr>
            <p:nvPr/>
          </p:nvGrpSpPr>
          <p:grpSpPr bwMode="auto">
            <a:xfrm>
              <a:off x="3017" y="1737"/>
              <a:ext cx="224" cy="249"/>
              <a:chOff x="3017" y="1737"/>
              <a:chExt cx="224" cy="249"/>
            </a:xfrm>
          </p:grpSpPr>
          <p:sp>
            <p:nvSpPr>
              <p:cNvPr id="78" name="Oval 24"/>
              <p:cNvSpPr>
                <a:spLocks noChangeArrowheads="1"/>
              </p:cNvSpPr>
              <p:nvPr/>
            </p:nvSpPr>
            <p:spPr bwMode="auto">
              <a:xfrm>
                <a:off x="3017" y="1934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9" name="Text Box 25"/>
              <p:cNvSpPr txBox="1">
                <a:spLocks noChangeArrowheads="1"/>
              </p:cNvSpPr>
              <p:nvPr/>
            </p:nvSpPr>
            <p:spPr bwMode="auto">
              <a:xfrm>
                <a:off x="3044" y="1737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l-GR" sz="1800" b="1" i="1" baseline="0" dirty="0" smtClean="0">
                    <a:latin typeface="Arial" charset="0"/>
                  </a:rPr>
                  <a:t>3</a:t>
                </a:r>
                <a:endParaRPr lang="en-US" sz="1800" b="1" i="1" baseline="0" dirty="0">
                  <a:latin typeface="Arial" charset="0"/>
                </a:endParaRPr>
              </a:p>
            </p:txBody>
          </p:sp>
        </p:grpSp>
        <p:grpSp>
          <p:nvGrpSpPr>
            <p:cNvPr id="75" name="Group 74"/>
            <p:cNvGrpSpPr>
              <a:grpSpLocks/>
            </p:cNvGrpSpPr>
            <p:nvPr/>
          </p:nvGrpSpPr>
          <p:grpSpPr bwMode="auto">
            <a:xfrm>
              <a:off x="644" y="1934"/>
              <a:ext cx="2400" cy="52"/>
              <a:chOff x="644" y="1934"/>
              <a:chExt cx="2400" cy="52"/>
            </a:xfrm>
          </p:grpSpPr>
          <p:sp>
            <p:nvSpPr>
              <p:cNvPr id="76" name="Line 23"/>
              <p:cNvSpPr>
                <a:spLocks noChangeShapeType="1"/>
              </p:cNvSpPr>
              <p:nvPr/>
            </p:nvSpPr>
            <p:spPr bwMode="auto">
              <a:xfrm>
                <a:off x="644" y="1968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7" name="Oval 26"/>
              <p:cNvSpPr>
                <a:spLocks noChangeArrowheads="1"/>
              </p:cNvSpPr>
              <p:nvPr/>
            </p:nvSpPr>
            <p:spPr bwMode="auto">
              <a:xfrm>
                <a:off x="1491" y="1934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620713" y="2986088"/>
            <a:ext cx="4667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i="1" baseline="0" dirty="0" smtClean="0">
                <a:latin typeface="Arial" charset="0"/>
              </a:rPr>
              <a:t>P</a:t>
            </a:r>
            <a:r>
              <a:rPr lang="el-GR" sz="1600" b="1" i="1" dirty="0" smtClean="0">
                <a:latin typeface="Arial" charset="0"/>
              </a:rPr>
              <a:t>3</a:t>
            </a:r>
            <a:endParaRPr lang="en-US" sz="1800" b="1" i="1" baseline="0" dirty="0">
              <a:latin typeface="Arial" charset="0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609600" y="3519488"/>
            <a:ext cx="423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i="1" baseline="0" dirty="0" smtClean="0">
                <a:latin typeface="Arial" charset="0"/>
              </a:rPr>
              <a:t>P</a:t>
            </a:r>
            <a:r>
              <a:rPr lang="el-GR" b="1" baseline="30000" dirty="0" smtClean="0">
                <a:latin typeface="Arial" charset="0"/>
              </a:rPr>
              <a:t>2</a:t>
            </a:r>
            <a:endParaRPr lang="en-US" sz="1800" b="1" baseline="0" dirty="0">
              <a:latin typeface="Arial" charset="0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609600" y="4357688"/>
            <a:ext cx="420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i="1" baseline="0">
                <a:latin typeface="Arial" charset="0"/>
              </a:rPr>
              <a:t>P</a:t>
            </a:r>
            <a:r>
              <a:rPr lang="en-US" sz="1800" b="1" baseline="30000">
                <a:latin typeface="Arial" charset="0"/>
              </a:rPr>
              <a:t>1</a:t>
            </a:r>
            <a:endParaRPr lang="en-US" sz="1800" b="1" baseline="0">
              <a:latin typeface="Arial" charset="0"/>
            </a:endParaRPr>
          </a:p>
        </p:txBody>
      </p:sp>
      <p:grpSp>
        <p:nvGrpSpPr>
          <p:cNvPr id="83" name="Group 68"/>
          <p:cNvGrpSpPr>
            <a:grpSpLocks/>
          </p:cNvGrpSpPr>
          <p:nvPr/>
        </p:nvGrpSpPr>
        <p:grpSpPr bwMode="auto">
          <a:xfrm>
            <a:off x="1022350" y="3351213"/>
            <a:ext cx="4943475" cy="2820987"/>
            <a:chOff x="644" y="2111"/>
            <a:chExt cx="3114" cy="1777"/>
          </a:xfrm>
        </p:grpSpPr>
        <p:sp>
          <p:nvSpPr>
            <p:cNvPr id="84" name="Line 39"/>
            <p:cNvSpPr>
              <a:spLocks noChangeShapeType="1"/>
            </p:cNvSpPr>
            <p:nvPr/>
          </p:nvSpPr>
          <p:spPr bwMode="auto">
            <a:xfrm>
              <a:off x="644" y="2304"/>
              <a:ext cx="28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Line 31"/>
            <p:cNvSpPr>
              <a:spLocks noChangeShapeType="1"/>
            </p:cNvSpPr>
            <p:nvPr/>
          </p:nvSpPr>
          <p:spPr bwMode="auto">
            <a:xfrm>
              <a:off x="1704" y="2304"/>
              <a:ext cx="0" cy="1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6" name="Line 32"/>
            <p:cNvSpPr>
              <a:spLocks noChangeShapeType="1"/>
            </p:cNvSpPr>
            <p:nvPr/>
          </p:nvSpPr>
          <p:spPr bwMode="auto">
            <a:xfrm>
              <a:off x="1364" y="2304"/>
              <a:ext cx="0" cy="1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Text Box 33"/>
            <p:cNvSpPr txBox="1">
              <a:spLocks noChangeArrowheads="1"/>
            </p:cNvSpPr>
            <p:nvPr/>
          </p:nvSpPr>
          <p:spPr bwMode="auto">
            <a:xfrm>
              <a:off x="1264" y="3657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latin typeface="Arial" charset="0"/>
                </a:rPr>
                <a:t>S</a:t>
              </a:r>
              <a:r>
                <a:rPr lang="en-US" sz="1800" b="1" baseline="30000">
                  <a:latin typeface="Arial" charset="0"/>
                </a:rPr>
                <a:t>2</a:t>
              </a:r>
              <a:endParaRPr lang="en-US" sz="1800" b="1" baseline="0">
                <a:latin typeface="Arial" charset="0"/>
              </a:endParaRPr>
            </a:p>
          </p:txBody>
        </p:sp>
        <p:sp>
          <p:nvSpPr>
            <p:cNvPr id="88" name="Text Box 34"/>
            <p:cNvSpPr txBox="1">
              <a:spLocks noChangeArrowheads="1"/>
            </p:cNvSpPr>
            <p:nvPr/>
          </p:nvSpPr>
          <p:spPr bwMode="auto">
            <a:xfrm>
              <a:off x="1576" y="3647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latin typeface="Arial" charset="0"/>
                </a:rPr>
                <a:t>D</a:t>
              </a:r>
              <a:r>
                <a:rPr lang="en-US" sz="1800" b="1" baseline="30000">
                  <a:latin typeface="Arial" charset="0"/>
                </a:rPr>
                <a:t>2</a:t>
              </a:r>
              <a:endParaRPr lang="en-US" sz="1800" b="1" baseline="0">
                <a:latin typeface="Arial" charset="0"/>
              </a:endParaRPr>
            </a:p>
          </p:txBody>
        </p:sp>
        <p:sp>
          <p:nvSpPr>
            <p:cNvPr id="89" name="Oval 35"/>
            <p:cNvSpPr>
              <a:spLocks noChangeArrowheads="1"/>
            </p:cNvSpPr>
            <p:nvPr/>
          </p:nvSpPr>
          <p:spPr bwMode="auto">
            <a:xfrm>
              <a:off x="1675" y="2274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0" name="Oval 36"/>
            <p:cNvSpPr>
              <a:spLocks noChangeArrowheads="1"/>
            </p:cNvSpPr>
            <p:nvPr/>
          </p:nvSpPr>
          <p:spPr bwMode="auto">
            <a:xfrm>
              <a:off x="1335" y="228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1" name="Line 40"/>
            <p:cNvSpPr>
              <a:spLocks noChangeShapeType="1"/>
            </p:cNvSpPr>
            <p:nvPr/>
          </p:nvSpPr>
          <p:spPr bwMode="auto">
            <a:xfrm>
              <a:off x="3428" y="2304"/>
              <a:ext cx="0" cy="1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" name="Oval 41"/>
            <p:cNvSpPr>
              <a:spLocks noChangeArrowheads="1"/>
            </p:cNvSpPr>
            <p:nvPr/>
          </p:nvSpPr>
          <p:spPr bwMode="auto">
            <a:xfrm>
              <a:off x="3397" y="226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3" name="Text Box 42"/>
            <p:cNvSpPr txBox="1">
              <a:spLocks noChangeArrowheads="1"/>
            </p:cNvSpPr>
            <p:nvPr/>
          </p:nvSpPr>
          <p:spPr bwMode="auto">
            <a:xfrm>
              <a:off x="3176" y="3647"/>
              <a:ext cx="5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latin typeface="Arial" charset="0"/>
                </a:rPr>
                <a:t>D</a:t>
              </a:r>
              <a:r>
                <a:rPr lang="en-US" sz="1800" b="1" baseline="30000">
                  <a:latin typeface="Arial" charset="0"/>
                </a:rPr>
                <a:t>2</a:t>
              </a:r>
              <a:r>
                <a:rPr lang="en-US" sz="1800" b="1" baseline="0">
                  <a:latin typeface="Arial" charset="0"/>
                </a:rPr>
                <a:t> – </a:t>
              </a:r>
              <a:r>
                <a:rPr lang="en-US" sz="1800" b="1" i="1" baseline="0">
                  <a:latin typeface="Arial" charset="0"/>
                </a:rPr>
                <a:t>S</a:t>
              </a:r>
              <a:r>
                <a:rPr lang="en-US" sz="1800" b="1" baseline="30000">
                  <a:latin typeface="Arial" charset="0"/>
                </a:rPr>
                <a:t>2</a:t>
              </a:r>
              <a:endParaRPr lang="en-US" sz="1800" b="1" baseline="0">
                <a:latin typeface="Arial" charset="0"/>
              </a:endParaRPr>
            </a:p>
          </p:txBody>
        </p:sp>
        <p:sp>
          <p:nvSpPr>
            <p:cNvPr id="94" name="Text Box 43"/>
            <p:cNvSpPr txBox="1">
              <a:spLocks noChangeArrowheads="1"/>
            </p:cNvSpPr>
            <p:nvPr/>
          </p:nvSpPr>
          <p:spPr bwMode="auto">
            <a:xfrm>
              <a:off x="3428" y="211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2</a:t>
              </a:r>
            </a:p>
          </p:txBody>
        </p:sp>
      </p:grpSp>
      <p:grpSp>
        <p:nvGrpSpPr>
          <p:cNvPr id="95" name="Group 67"/>
          <p:cNvGrpSpPr>
            <a:grpSpLocks/>
          </p:cNvGrpSpPr>
          <p:nvPr/>
        </p:nvGrpSpPr>
        <p:grpSpPr bwMode="auto">
          <a:xfrm>
            <a:off x="1022350" y="4141788"/>
            <a:ext cx="5934075" cy="2028825"/>
            <a:chOff x="644" y="2609"/>
            <a:chExt cx="3738" cy="1278"/>
          </a:xfrm>
        </p:grpSpPr>
        <p:sp>
          <p:nvSpPr>
            <p:cNvPr id="96" name="Oval 45"/>
            <p:cNvSpPr>
              <a:spLocks noChangeArrowheads="1"/>
            </p:cNvSpPr>
            <p:nvPr/>
          </p:nvSpPr>
          <p:spPr bwMode="auto">
            <a:xfrm>
              <a:off x="4019" y="2804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97" name="Group 66"/>
            <p:cNvGrpSpPr>
              <a:grpSpLocks/>
            </p:cNvGrpSpPr>
            <p:nvPr/>
          </p:nvGrpSpPr>
          <p:grpSpPr bwMode="auto">
            <a:xfrm>
              <a:off x="644" y="2609"/>
              <a:ext cx="3738" cy="1278"/>
              <a:chOff x="644" y="2609"/>
              <a:chExt cx="3738" cy="1278"/>
            </a:xfrm>
          </p:grpSpPr>
          <p:sp>
            <p:nvSpPr>
              <p:cNvPr id="98" name="Line 53"/>
              <p:cNvSpPr>
                <a:spLocks noChangeShapeType="1"/>
              </p:cNvSpPr>
              <p:nvPr/>
            </p:nvSpPr>
            <p:spPr bwMode="auto">
              <a:xfrm>
                <a:off x="4052" y="2841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9" name="Line 47"/>
              <p:cNvSpPr>
                <a:spLocks noChangeShapeType="1"/>
              </p:cNvSpPr>
              <p:nvPr/>
            </p:nvSpPr>
            <p:spPr bwMode="auto">
              <a:xfrm>
                <a:off x="1151" y="2841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0" name="Line 48"/>
              <p:cNvSpPr>
                <a:spLocks noChangeShapeType="1"/>
              </p:cNvSpPr>
              <p:nvPr/>
            </p:nvSpPr>
            <p:spPr bwMode="auto">
              <a:xfrm>
                <a:off x="1998" y="2841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1" name="Text Box 49"/>
              <p:cNvSpPr txBox="1">
                <a:spLocks noChangeArrowheads="1"/>
              </p:cNvSpPr>
              <p:nvPr/>
            </p:nvSpPr>
            <p:spPr bwMode="auto">
              <a:xfrm>
                <a:off x="1031" y="3656"/>
                <a:ext cx="26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i="1" baseline="0">
                    <a:latin typeface="Arial" charset="0"/>
                  </a:rPr>
                  <a:t>S</a:t>
                </a:r>
                <a:r>
                  <a:rPr lang="en-US" sz="1800" b="1" baseline="30000">
                    <a:latin typeface="Arial" charset="0"/>
                  </a:rPr>
                  <a:t>1</a:t>
                </a:r>
                <a:endParaRPr lang="en-US" sz="1800" b="1" baseline="0">
                  <a:latin typeface="Arial" charset="0"/>
                </a:endParaRPr>
              </a:p>
            </p:txBody>
          </p:sp>
          <p:sp>
            <p:nvSpPr>
              <p:cNvPr id="102" name="Text Box 50"/>
              <p:cNvSpPr txBox="1">
                <a:spLocks noChangeArrowheads="1"/>
              </p:cNvSpPr>
              <p:nvPr/>
            </p:nvSpPr>
            <p:spPr bwMode="auto">
              <a:xfrm>
                <a:off x="1864" y="3656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i="1" baseline="0">
                    <a:latin typeface="Arial" charset="0"/>
                  </a:rPr>
                  <a:t>D</a:t>
                </a:r>
                <a:r>
                  <a:rPr lang="en-US" sz="1800" b="1" baseline="30000">
                    <a:latin typeface="Arial" charset="0"/>
                  </a:rPr>
                  <a:t>1</a:t>
                </a:r>
                <a:endParaRPr lang="en-US" sz="1800" b="1" baseline="0">
                  <a:latin typeface="Arial" charset="0"/>
                </a:endParaRPr>
              </a:p>
            </p:txBody>
          </p:sp>
          <p:sp>
            <p:nvSpPr>
              <p:cNvPr id="103" name="Line 52"/>
              <p:cNvSpPr>
                <a:spLocks noChangeShapeType="1"/>
              </p:cNvSpPr>
              <p:nvPr/>
            </p:nvSpPr>
            <p:spPr bwMode="auto">
              <a:xfrm>
                <a:off x="644" y="2841"/>
                <a:ext cx="34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4" name="Text Box 54"/>
              <p:cNvSpPr txBox="1">
                <a:spLocks noChangeArrowheads="1"/>
              </p:cNvSpPr>
              <p:nvPr/>
            </p:nvSpPr>
            <p:spPr bwMode="auto">
              <a:xfrm>
                <a:off x="3800" y="3656"/>
                <a:ext cx="5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i="1" baseline="0">
                    <a:latin typeface="Arial" charset="0"/>
                  </a:rPr>
                  <a:t>D</a:t>
                </a:r>
                <a:r>
                  <a:rPr lang="en-US" sz="1800" b="1" baseline="30000">
                    <a:latin typeface="Arial" charset="0"/>
                  </a:rPr>
                  <a:t>1</a:t>
                </a:r>
                <a:r>
                  <a:rPr lang="en-US" sz="1800" b="1" baseline="0">
                    <a:latin typeface="Arial" charset="0"/>
                  </a:rPr>
                  <a:t> – </a:t>
                </a:r>
                <a:r>
                  <a:rPr lang="en-US" sz="1800" b="1" i="1" baseline="0">
                    <a:latin typeface="Arial" charset="0"/>
                  </a:rPr>
                  <a:t>S</a:t>
                </a:r>
                <a:r>
                  <a:rPr lang="en-US" sz="1800" b="1" baseline="30000">
                    <a:latin typeface="Arial" charset="0"/>
                  </a:rPr>
                  <a:t>1</a:t>
                </a:r>
                <a:endParaRPr lang="en-US" sz="1800" b="1" baseline="0">
                  <a:latin typeface="Arial" charset="0"/>
                </a:endParaRPr>
              </a:p>
            </p:txBody>
          </p:sp>
          <p:sp>
            <p:nvSpPr>
              <p:cNvPr id="105" name="Oval 55"/>
              <p:cNvSpPr>
                <a:spLocks noChangeArrowheads="1"/>
              </p:cNvSpPr>
              <p:nvPr/>
            </p:nvSpPr>
            <p:spPr bwMode="auto">
              <a:xfrm>
                <a:off x="1124" y="2804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6" name="Oval 56"/>
              <p:cNvSpPr>
                <a:spLocks noChangeArrowheads="1"/>
              </p:cNvSpPr>
              <p:nvPr/>
            </p:nvSpPr>
            <p:spPr bwMode="auto">
              <a:xfrm>
                <a:off x="1969" y="2804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7" name="Text Box 57"/>
              <p:cNvSpPr txBox="1">
                <a:spLocks noChangeArrowheads="1"/>
              </p:cNvSpPr>
              <p:nvPr/>
            </p:nvSpPr>
            <p:spPr bwMode="auto">
              <a:xfrm>
                <a:off x="4004" y="26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333399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baseline="0">
                    <a:latin typeface="Arial" charset="0"/>
                  </a:rPr>
                  <a:t>1</a:t>
                </a:r>
              </a:p>
            </p:txBody>
          </p:sp>
        </p:grpSp>
      </p:grpSp>
      <p:cxnSp>
        <p:nvCxnSpPr>
          <p:cNvPr id="109" name="Ευθύγραμμο βέλος σύνδεσης 108"/>
          <p:cNvCxnSpPr/>
          <p:nvPr/>
        </p:nvCxnSpPr>
        <p:spPr>
          <a:xfrm>
            <a:off x="1784350" y="5256213"/>
            <a:ext cx="1387475" cy="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2" name="Ευθύγραμμο βέλος σύνδεσης 111"/>
          <p:cNvCxnSpPr/>
          <p:nvPr/>
        </p:nvCxnSpPr>
        <p:spPr>
          <a:xfrm>
            <a:off x="2160588" y="4889500"/>
            <a:ext cx="498475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032500" y="1749245"/>
            <a:ext cx="197522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Απουσία εμπορίου</a:t>
            </a:r>
            <a:endParaRPr lang="el-GR" dirty="0"/>
          </a:p>
        </p:txBody>
      </p:sp>
      <p:cxnSp>
        <p:nvCxnSpPr>
          <p:cNvPr id="115" name="Ευθύγραμμο βέλος σύνδεσης 114"/>
          <p:cNvCxnSpPr/>
          <p:nvPr/>
        </p:nvCxnSpPr>
        <p:spPr>
          <a:xfrm flipH="1">
            <a:off x="4832351" y="2118577"/>
            <a:ext cx="1266699" cy="951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Ευθύγραμμο βέλος σύνδεσης 116"/>
          <p:cNvCxnSpPr/>
          <p:nvPr/>
        </p:nvCxnSpPr>
        <p:spPr>
          <a:xfrm flipH="1">
            <a:off x="2478087" y="2132013"/>
            <a:ext cx="3773668" cy="938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" name="Αντικείμενο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76062"/>
              </p:ext>
            </p:extLst>
          </p:nvPr>
        </p:nvGraphicFramePr>
        <p:xfrm>
          <a:off x="6956425" y="4635297"/>
          <a:ext cx="506412" cy="536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6425" y="4635297"/>
                        <a:ext cx="506412" cy="536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889750" y="2888238"/>
            <a:ext cx="208736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Excess demand</a:t>
            </a:r>
          </a:p>
          <a:p>
            <a:r>
              <a:rPr lang="en-US" dirty="0" smtClean="0"/>
              <a:t>Demand for Imports</a:t>
            </a:r>
            <a:endParaRPr lang="el-GR" dirty="0"/>
          </a:p>
        </p:txBody>
      </p:sp>
      <p:cxnSp>
        <p:nvCxnSpPr>
          <p:cNvPr id="121" name="Ευθύγραμμο βέλος σύνδεσης 120"/>
          <p:cNvCxnSpPr/>
          <p:nvPr/>
        </p:nvCxnSpPr>
        <p:spPr>
          <a:xfrm flipH="1">
            <a:off x="6099051" y="3600450"/>
            <a:ext cx="790699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57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utoUpdateAnimBg="0"/>
      <p:bldP spid="81" grpId="0" autoUpdateAnimBg="0"/>
      <p:bldP spid="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Καμπύλη </a:t>
            </a:r>
            <a:r>
              <a:rPr lang="el-GR" dirty="0" smtClean="0"/>
              <a:t>προσφοράς εξαγωγών</a:t>
            </a:r>
            <a:br>
              <a:rPr lang="el-GR" dirty="0" smtClean="0"/>
            </a:br>
            <a:r>
              <a:rPr lang="el-GR" dirty="0" smtClean="0"/>
              <a:t>(Εξαγωγική Χώρα)</a:t>
            </a:r>
            <a:endParaRPr lang="el-GR" dirty="0"/>
          </a:p>
        </p:txBody>
      </p:sp>
      <p:grpSp>
        <p:nvGrpSpPr>
          <p:cNvPr id="21" name="Group 86"/>
          <p:cNvGrpSpPr>
            <a:grpSpLocks/>
          </p:cNvGrpSpPr>
          <p:nvPr/>
        </p:nvGrpSpPr>
        <p:grpSpPr bwMode="auto">
          <a:xfrm>
            <a:off x="1020763" y="2679700"/>
            <a:ext cx="2054225" cy="2792413"/>
            <a:chOff x="643" y="1688"/>
            <a:chExt cx="1294" cy="1759"/>
          </a:xfrm>
        </p:grpSpPr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1680" y="3216"/>
              <a:ext cx="2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D</a:t>
              </a:r>
              <a:r>
                <a:rPr lang="en-US" sz="1800" b="1" baseline="30000">
                  <a:solidFill>
                    <a:srgbClr val="333399"/>
                  </a:solidFill>
                  <a:latin typeface="Arial" charset="0"/>
                </a:rPr>
                <a:t>*</a:t>
              </a:r>
              <a:endParaRPr lang="en-US" sz="1800" b="1" baseline="0">
                <a:solidFill>
                  <a:srgbClr val="333399"/>
                </a:solidFill>
                <a:latin typeface="Arial" charset="0"/>
              </a:endParaRPr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 rot="-9955428">
              <a:off x="643" y="1688"/>
              <a:ext cx="1248" cy="1488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4" name="Group 75"/>
          <p:cNvGrpSpPr>
            <a:grpSpLocks/>
          </p:cNvGrpSpPr>
          <p:nvPr/>
        </p:nvGrpSpPr>
        <p:grpSpPr bwMode="auto">
          <a:xfrm>
            <a:off x="1935163" y="2236788"/>
            <a:ext cx="1609725" cy="3033712"/>
            <a:chOff x="1219" y="1409"/>
            <a:chExt cx="1014" cy="1911"/>
          </a:xfrm>
        </p:grpSpPr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1984" y="1409"/>
              <a:ext cx="2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S</a:t>
              </a:r>
              <a:r>
                <a:rPr lang="en-US" sz="1800" b="1" baseline="30000">
                  <a:solidFill>
                    <a:srgbClr val="333399"/>
                  </a:solidFill>
                  <a:latin typeface="Arial" charset="0"/>
                </a:rPr>
                <a:t>*</a:t>
              </a:r>
              <a:endParaRPr lang="en-US" sz="1800" b="1" baseline="0">
                <a:solidFill>
                  <a:srgbClr val="333399"/>
                </a:solidFill>
                <a:latin typeface="Arial" charset="0"/>
              </a:endParaRPr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rot="10534000" flipH="1">
              <a:off x="1219" y="1640"/>
              <a:ext cx="864" cy="168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" name="Line 21"/>
          <p:cNvSpPr>
            <a:spLocks noChangeShapeType="1"/>
          </p:cNvSpPr>
          <p:nvPr/>
        </p:nvSpPr>
        <p:spPr bwMode="auto">
          <a:xfrm rot="5972780">
            <a:off x="4762500" y="2819400"/>
            <a:ext cx="2057400" cy="17526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31" name="Group 84"/>
          <p:cNvGrpSpPr>
            <a:grpSpLocks/>
          </p:cNvGrpSpPr>
          <p:nvPr/>
        </p:nvGrpSpPr>
        <p:grpSpPr bwMode="auto">
          <a:xfrm>
            <a:off x="488950" y="2160588"/>
            <a:ext cx="7700963" cy="4095750"/>
            <a:chOff x="308" y="1361"/>
            <a:chExt cx="4851" cy="2580"/>
          </a:xfrm>
        </p:grpSpPr>
        <p:grpSp>
          <p:nvGrpSpPr>
            <p:cNvPr id="32" name="Group 70"/>
            <p:cNvGrpSpPr>
              <a:grpSpLocks/>
            </p:cNvGrpSpPr>
            <p:nvPr/>
          </p:nvGrpSpPr>
          <p:grpSpPr bwMode="auto">
            <a:xfrm>
              <a:off x="308" y="1361"/>
              <a:ext cx="4848" cy="2344"/>
              <a:chOff x="308" y="1361"/>
              <a:chExt cx="4848" cy="2344"/>
            </a:xfrm>
          </p:grpSpPr>
          <p:sp>
            <p:nvSpPr>
              <p:cNvPr id="35" name="Line 3"/>
              <p:cNvSpPr>
                <a:spLocks noChangeShapeType="1"/>
              </p:cNvSpPr>
              <p:nvPr/>
            </p:nvSpPr>
            <p:spPr bwMode="auto">
              <a:xfrm>
                <a:off x="596" y="1593"/>
                <a:ext cx="0" cy="21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6" name="Line 4"/>
              <p:cNvSpPr>
                <a:spLocks noChangeShapeType="1"/>
              </p:cNvSpPr>
              <p:nvPr/>
            </p:nvSpPr>
            <p:spPr bwMode="auto">
              <a:xfrm>
                <a:off x="2996" y="1593"/>
                <a:ext cx="0" cy="21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7" name="Line 5"/>
              <p:cNvSpPr>
                <a:spLocks noChangeShapeType="1"/>
              </p:cNvSpPr>
              <p:nvPr/>
            </p:nvSpPr>
            <p:spPr bwMode="auto">
              <a:xfrm flipH="1">
                <a:off x="596" y="3705"/>
                <a:ext cx="21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" name="Line 6"/>
              <p:cNvSpPr>
                <a:spLocks noChangeShapeType="1"/>
              </p:cNvSpPr>
              <p:nvPr/>
            </p:nvSpPr>
            <p:spPr bwMode="auto">
              <a:xfrm flipH="1">
                <a:off x="2996" y="3705"/>
                <a:ext cx="21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" name="Text Box 7"/>
              <p:cNvSpPr txBox="1">
                <a:spLocks noChangeArrowheads="1"/>
              </p:cNvSpPr>
              <p:nvPr/>
            </p:nvSpPr>
            <p:spPr bwMode="auto">
              <a:xfrm>
                <a:off x="308" y="1400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baseline="0">
                    <a:latin typeface="Arial" charset="0"/>
                  </a:rPr>
                  <a:t>Price, </a:t>
                </a:r>
                <a:r>
                  <a:rPr lang="en-US" sz="1800" b="1" i="1" baseline="0">
                    <a:latin typeface="Arial" charset="0"/>
                  </a:rPr>
                  <a:t>P</a:t>
                </a:r>
              </a:p>
            </p:txBody>
          </p:sp>
          <p:sp>
            <p:nvSpPr>
              <p:cNvPr id="40" name="Text Box 8"/>
              <p:cNvSpPr txBox="1">
                <a:spLocks noChangeArrowheads="1"/>
              </p:cNvSpPr>
              <p:nvPr/>
            </p:nvSpPr>
            <p:spPr bwMode="auto">
              <a:xfrm>
                <a:off x="2672" y="1361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baseline="0">
                    <a:latin typeface="Arial" charset="0"/>
                  </a:rPr>
                  <a:t>Price, </a:t>
                </a:r>
                <a:r>
                  <a:rPr lang="en-US" sz="1800" b="1" i="1" baseline="0">
                    <a:latin typeface="Arial" charset="0"/>
                  </a:rPr>
                  <a:t>P</a:t>
                </a:r>
              </a:p>
            </p:txBody>
          </p:sp>
        </p:grp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2538" y="3708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 dirty="0" smtClean="0">
                  <a:latin typeface="Arial" charset="0"/>
                </a:rPr>
                <a:t>Q</a:t>
              </a:r>
              <a:endParaRPr lang="en-US" sz="1800" b="1" i="1" baseline="0" dirty="0">
                <a:latin typeface="Arial" charset="0"/>
              </a:endParaRP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4889" y="3704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 dirty="0" smtClean="0">
                  <a:latin typeface="Arial" charset="0"/>
                </a:rPr>
                <a:t> </a:t>
              </a:r>
              <a:r>
                <a:rPr lang="en-US" sz="1800" b="1" i="1" baseline="0" dirty="0">
                  <a:latin typeface="Arial" charset="0"/>
                </a:rPr>
                <a:t>Q</a:t>
              </a:r>
            </a:p>
          </p:txBody>
        </p:sp>
      </p:grpSp>
      <p:grpSp>
        <p:nvGrpSpPr>
          <p:cNvPr id="41" name="Group 79"/>
          <p:cNvGrpSpPr>
            <a:grpSpLocks/>
          </p:cNvGrpSpPr>
          <p:nvPr/>
        </p:nvGrpSpPr>
        <p:grpSpPr bwMode="auto">
          <a:xfrm>
            <a:off x="946150" y="3052763"/>
            <a:ext cx="6292850" cy="3194050"/>
            <a:chOff x="596" y="1923"/>
            <a:chExt cx="3964" cy="2012"/>
          </a:xfrm>
        </p:grpSpPr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>
              <a:off x="3904" y="3704"/>
              <a:ext cx="6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latin typeface="Arial" charset="0"/>
                </a:rPr>
                <a:t>S</a:t>
              </a:r>
              <a:r>
                <a:rPr lang="en-US" sz="1800" b="1" baseline="30000">
                  <a:latin typeface="Arial" charset="0"/>
                </a:rPr>
                <a:t>*2</a:t>
              </a:r>
              <a:r>
                <a:rPr lang="en-US" sz="1800" b="1" baseline="0">
                  <a:latin typeface="Arial" charset="0"/>
                </a:rPr>
                <a:t> – </a:t>
              </a:r>
              <a:r>
                <a:rPr lang="en-US" sz="1800" b="1" i="1" baseline="0">
                  <a:latin typeface="Arial" charset="0"/>
                </a:rPr>
                <a:t>D</a:t>
              </a:r>
              <a:r>
                <a:rPr lang="en-US" sz="1800" b="1" baseline="30000">
                  <a:latin typeface="Arial" charset="0"/>
                </a:rPr>
                <a:t>*2</a:t>
              </a:r>
              <a:endParaRPr lang="en-US" sz="1800" b="1" baseline="0">
                <a:latin typeface="Arial" charset="0"/>
              </a:endParaRPr>
            </a:p>
          </p:txBody>
        </p:sp>
        <p:grpSp>
          <p:nvGrpSpPr>
            <p:cNvPr id="43" name="Group 78"/>
            <p:cNvGrpSpPr>
              <a:grpSpLocks/>
            </p:cNvGrpSpPr>
            <p:nvPr/>
          </p:nvGrpSpPr>
          <p:grpSpPr bwMode="auto">
            <a:xfrm>
              <a:off x="596" y="1923"/>
              <a:ext cx="3532" cy="2012"/>
              <a:chOff x="596" y="1923"/>
              <a:chExt cx="3532" cy="2012"/>
            </a:xfrm>
          </p:grpSpPr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596" y="1968"/>
                <a:ext cx="35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5" name="Line 41"/>
              <p:cNvSpPr>
                <a:spLocks noChangeShapeType="1"/>
              </p:cNvSpPr>
              <p:nvPr/>
            </p:nvSpPr>
            <p:spPr bwMode="auto">
              <a:xfrm>
                <a:off x="1871" y="1977"/>
                <a:ext cx="0" cy="17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" name="Line 42"/>
              <p:cNvSpPr>
                <a:spLocks noChangeShapeType="1"/>
              </p:cNvSpPr>
              <p:nvPr/>
            </p:nvSpPr>
            <p:spPr bwMode="auto">
              <a:xfrm>
                <a:off x="1028" y="1977"/>
                <a:ext cx="0" cy="17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7" name="Line 43"/>
              <p:cNvSpPr>
                <a:spLocks noChangeShapeType="1"/>
              </p:cNvSpPr>
              <p:nvPr/>
            </p:nvSpPr>
            <p:spPr bwMode="auto">
              <a:xfrm>
                <a:off x="4100" y="1977"/>
                <a:ext cx="0" cy="17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8" name="Oval 44"/>
              <p:cNvSpPr>
                <a:spLocks noChangeArrowheads="1"/>
              </p:cNvSpPr>
              <p:nvPr/>
            </p:nvSpPr>
            <p:spPr bwMode="auto">
              <a:xfrm rot="5972780">
                <a:off x="4065" y="1940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9" name="Text Box 45"/>
              <p:cNvSpPr txBox="1">
                <a:spLocks noChangeArrowheads="1"/>
              </p:cNvSpPr>
              <p:nvPr/>
            </p:nvSpPr>
            <p:spPr bwMode="auto">
              <a:xfrm>
                <a:off x="1762" y="3704"/>
                <a:ext cx="30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i="1" baseline="0">
                    <a:latin typeface="Arial" charset="0"/>
                  </a:rPr>
                  <a:t>S</a:t>
                </a:r>
                <a:r>
                  <a:rPr lang="en-US" sz="1800" b="1" baseline="30000">
                    <a:latin typeface="Arial" charset="0"/>
                  </a:rPr>
                  <a:t>*2</a:t>
                </a:r>
                <a:endParaRPr lang="en-US" sz="1800" b="1" baseline="0">
                  <a:latin typeface="Arial" charset="0"/>
                </a:endParaRPr>
              </a:p>
            </p:txBody>
          </p:sp>
          <p:sp>
            <p:nvSpPr>
              <p:cNvPr id="50" name="Text Box 46"/>
              <p:cNvSpPr txBox="1">
                <a:spLocks noChangeArrowheads="1"/>
              </p:cNvSpPr>
              <p:nvPr/>
            </p:nvSpPr>
            <p:spPr bwMode="auto">
              <a:xfrm>
                <a:off x="836" y="3704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i="1" baseline="0">
                    <a:latin typeface="Arial" charset="0"/>
                  </a:rPr>
                  <a:t>D</a:t>
                </a:r>
                <a:r>
                  <a:rPr lang="en-US" sz="1800" b="1" baseline="30000">
                    <a:latin typeface="Arial" charset="0"/>
                  </a:rPr>
                  <a:t>*2</a:t>
                </a:r>
                <a:endParaRPr lang="en-US" sz="1800" b="1" baseline="0">
                  <a:latin typeface="Arial" charset="0"/>
                </a:endParaRPr>
              </a:p>
            </p:txBody>
          </p:sp>
          <p:sp>
            <p:nvSpPr>
              <p:cNvPr id="51" name="Oval 48"/>
              <p:cNvSpPr>
                <a:spLocks noChangeArrowheads="1"/>
              </p:cNvSpPr>
              <p:nvPr/>
            </p:nvSpPr>
            <p:spPr bwMode="auto">
              <a:xfrm rot="-10800000">
                <a:off x="1848" y="1923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2" name="Oval 49"/>
              <p:cNvSpPr>
                <a:spLocks noChangeArrowheads="1"/>
              </p:cNvSpPr>
              <p:nvPr/>
            </p:nvSpPr>
            <p:spPr bwMode="auto">
              <a:xfrm rot="-10800000">
                <a:off x="996" y="1928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53" name="Group 72"/>
          <p:cNvGrpSpPr>
            <a:grpSpLocks/>
          </p:cNvGrpSpPr>
          <p:nvPr/>
        </p:nvGrpSpPr>
        <p:grpSpPr bwMode="auto">
          <a:xfrm>
            <a:off x="946150" y="4524375"/>
            <a:ext cx="3843338" cy="92075"/>
            <a:chOff x="596" y="2850"/>
            <a:chExt cx="2421" cy="58"/>
          </a:xfrm>
        </p:grpSpPr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596" y="2889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 rot="5972780">
              <a:off x="2965" y="285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 rot="-10800000">
              <a:off x="1451" y="2856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7" name="Group 85"/>
          <p:cNvGrpSpPr>
            <a:grpSpLocks/>
          </p:cNvGrpSpPr>
          <p:nvPr/>
        </p:nvGrpSpPr>
        <p:grpSpPr bwMode="auto">
          <a:xfrm>
            <a:off x="946150" y="3619500"/>
            <a:ext cx="5332413" cy="2627313"/>
            <a:chOff x="596" y="2280"/>
            <a:chExt cx="3359" cy="1655"/>
          </a:xfrm>
        </p:grpSpPr>
        <p:sp>
          <p:nvSpPr>
            <p:cNvPr id="58" name="Text Box 29"/>
            <p:cNvSpPr txBox="1">
              <a:spLocks noChangeArrowheads="1"/>
            </p:cNvSpPr>
            <p:nvPr/>
          </p:nvSpPr>
          <p:spPr bwMode="auto">
            <a:xfrm>
              <a:off x="1076" y="3704"/>
              <a:ext cx="3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latin typeface="Arial" charset="0"/>
                </a:rPr>
                <a:t>D</a:t>
              </a:r>
              <a:r>
                <a:rPr lang="en-US" sz="1800" b="1" baseline="30000">
                  <a:latin typeface="Arial" charset="0"/>
                </a:rPr>
                <a:t>*1</a:t>
              </a:r>
              <a:endParaRPr lang="en-US" sz="1800" b="1" baseline="0">
                <a:latin typeface="Arial" charset="0"/>
              </a:endParaRPr>
            </a:p>
          </p:txBody>
        </p:sp>
        <p:grpSp>
          <p:nvGrpSpPr>
            <p:cNvPr id="59" name="Group 83"/>
            <p:cNvGrpSpPr>
              <a:grpSpLocks/>
            </p:cNvGrpSpPr>
            <p:nvPr/>
          </p:nvGrpSpPr>
          <p:grpSpPr bwMode="auto">
            <a:xfrm>
              <a:off x="596" y="2280"/>
              <a:ext cx="3359" cy="1655"/>
              <a:chOff x="596" y="2280"/>
              <a:chExt cx="3359" cy="1655"/>
            </a:xfrm>
          </p:grpSpPr>
          <p:sp>
            <p:nvSpPr>
              <p:cNvPr id="60" name="Text Box 28"/>
              <p:cNvSpPr txBox="1">
                <a:spLocks noChangeArrowheads="1"/>
              </p:cNvSpPr>
              <p:nvPr/>
            </p:nvSpPr>
            <p:spPr bwMode="auto">
              <a:xfrm>
                <a:off x="1570" y="3704"/>
                <a:ext cx="30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sz="1800" b="1" i="1" baseline="0">
                    <a:latin typeface="Arial" charset="0"/>
                  </a:rPr>
                  <a:t>S</a:t>
                </a:r>
                <a:r>
                  <a:rPr lang="en-US" sz="1800" b="1" baseline="30000">
                    <a:latin typeface="Arial" charset="0"/>
                  </a:rPr>
                  <a:t>*1</a:t>
                </a:r>
              </a:p>
            </p:txBody>
          </p:sp>
          <p:grpSp>
            <p:nvGrpSpPr>
              <p:cNvPr id="61" name="Group 82"/>
              <p:cNvGrpSpPr>
                <a:grpSpLocks/>
              </p:cNvGrpSpPr>
              <p:nvPr/>
            </p:nvGrpSpPr>
            <p:grpSpPr bwMode="auto">
              <a:xfrm>
                <a:off x="596" y="2280"/>
                <a:ext cx="3359" cy="1655"/>
                <a:chOff x="596" y="2280"/>
                <a:chExt cx="3359" cy="1655"/>
              </a:xfrm>
            </p:grpSpPr>
            <p:sp>
              <p:nvSpPr>
                <p:cNvPr id="62" name="Line 30"/>
                <p:cNvSpPr>
                  <a:spLocks noChangeShapeType="1"/>
                </p:cNvSpPr>
                <p:nvPr/>
              </p:nvSpPr>
              <p:spPr bwMode="auto">
                <a:xfrm>
                  <a:off x="1721" y="2337"/>
                  <a:ext cx="0" cy="135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3" name="Line 81"/>
                <p:cNvSpPr>
                  <a:spLocks noChangeShapeType="1"/>
                </p:cNvSpPr>
                <p:nvPr/>
              </p:nvSpPr>
              <p:spPr bwMode="auto">
                <a:xfrm>
                  <a:off x="1209" y="2304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grpSp>
              <p:nvGrpSpPr>
                <p:cNvPr id="64" name="Group 73"/>
                <p:cNvGrpSpPr>
                  <a:grpSpLocks/>
                </p:cNvGrpSpPr>
                <p:nvPr/>
              </p:nvGrpSpPr>
              <p:grpSpPr bwMode="auto">
                <a:xfrm>
                  <a:off x="596" y="2280"/>
                  <a:ext cx="3359" cy="1655"/>
                  <a:chOff x="596" y="2280"/>
                  <a:chExt cx="3359" cy="1655"/>
                </a:xfrm>
              </p:grpSpPr>
              <p:sp>
                <p:nvSpPr>
                  <p:cNvPr id="65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596" y="2313"/>
                    <a:ext cx="307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668" y="2361"/>
                    <a:ext cx="0" cy="134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" name="Oval 33"/>
                  <p:cNvSpPr>
                    <a:spLocks noChangeArrowheads="1"/>
                  </p:cNvSpPr>
                  <p:nvPr/>
                </p:nvSpPr>
                <p:spPr bwMode="auto">
                  <a:xfrm rot="5972780">
                    <a:off x="3639" y="2286"/>
                    <a:ext cx="52" cy="52"/>
                  </a:xfrm>
                  <a:prstGeom prst="ellipse">
                    <a:avLst/>
                  </a:prstGeom>
                  <a:solidFill>
                    <a:srgbClr val="333399"/>
                  </a:solidFill>
                  <a:ln w="12700">
                    <a:solidFill>
                      <a:srgbClr val="333399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6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3704"/>
                    <a:ext cx="64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 eaLnBrk="0" hangingPunct="0"/>
                    <a:r>
                      <a:rPr lang="en-US" sz="1800" b="1" i="1" baseline="0">
                        <a:latin typeface="Arial" charset="0"/>
                      </a:rPr>
                      <a:t>S</a:t>
                    </a:r>
                    <a:r>
                      <a:rPr lang="en-US" sz="1800" b="1" baseline="30000">
                        <a:latin typeface="Arial" charset="0"/>
                      </a:rPr>
                      <a:t>*1 </a:t>
                    </a:r>
                    <a:r>
                      <a:rPr lang="en-US" sz="1800" b="1" baseline="0">
                        <a:latin typeface="Arial" charset="0"/>
                      </a:rPr>
                      <a:t>– </a:t>
                    </a:r>
                    <a:r>
                      <a:rPr lang="en-US" sz="1800" b="1" i="1" baseline="0">
                        <a:latin typeface="Arial" charset="0"/>
                      </a:rPr>
                      <a:t>D</a:t>
                    </a:r>
                    <a:r>
                      <a:rPr lang="en-US" sz="1800" b="1" baseline="30000">
                        <a:latin typeface="Arial" charset="0"/>
                      </a:rPr>
                      <a:t>*1</a:t>
                    </a:r>
                    <a:endParaRPr lang="en-US" sz="1800" b="1" baseline="0">
                      <a:latin typeface="Arial" charset="0"/>
                    </a:endParaRPr>
                  </a:p>
                </p:txBody>
              </p:sp>
              <p:sp>
                <p:nvSpPr>
                  <p:cNvPr id="69" name="Oval 35"/>
                  <p:cNvSpPr>
                    <a:spLocks noChangeArrowheads="1"/>
                  </p:cNvSpPr>
                  <p:nvPr/>
                </p:nvSpPr>
                <p:spPr bwMode="auto">
                  <a:xfrm rot="-10800000">
                    <a:off x="1180" y="2280"/>
                    <a:ext cx="52" cy="52"/>
                  </a:xfrm>
                  <a:prstGeom prst="ellipse">
                    <a:avLst/>
                  </a:prstGeom>
                  <a:solidFill>
                    <a:srgbClr val="333399"/>
                  </a:solidFill>
                  <a:ln w="12700">
                    <a:solidFill>
                      <a:srgbClr val="333399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  <p:sp>
                <p:nvSpPr>
                  <p:cNvPr id="70" name="Oval 36"/>
                  <p:cNvSpPr>
                    <a:spLocks noChangeArrowheads="1"/>
                  </p:cNvSpPr>
                  <p:nvPr/>
                </p:nvSpPr>
                <p:spPr bwMode="auto">
                  <a:xfrm rot="-10800000">
                    <a:off x="1696" y="2280"/>
                    <a:ext cx="52" cy="52"/>
                  </a:xfrm>
                  <a:prstGeom prst="ellipse">
                    <a:avLst/>
                  </a:prstGeom>
                  <a:solidFill>
                    <a:srgbClr val="333399"/>
                  </a:solidFill>
                  <a:ln w="12700">
                    <a:solidFill>
                      <a:srgbClr val="333399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l-GR"/>
                  </a:p>
                </p:txBody>
              </p:sp>
            </p:grpSp>
          </p:grpSp>
        </p:grpSp>
      </p:grpSp>
      <p:cxnSp>
        <p:nvCxnSpPr>
          <p:cNvPr id="72" name="Ευθύγραμμο βέλος σύνδεσης 71"/>
          <p:cNvCxnSpPr>
            <a:stCxn id="69" idx="3"/>
            <a:endCxn id="70" idx="3"/>
          </p:cNvCxnSpPr>
          <p:nvPr/>
        </p:nvCxnSpPr>
        <p:spPr>
          <a:xfrm>
            <a:off x="1943711" y="3631589"/>
            <a:ext cx="81915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Ευθύγραμμο βέλος σύνδεσης 76"/>
          <p:cNvCxnSpPr>
            <a:stCxn id="46" idx="0"/>
            <a:endCxn id="51" idx="7"/>
          </p:cNvCxnSpPr>
          <p:nvPr/>
        </p:nvCxnSpPr>
        <p:spPr>
          <a:xfrm flipV="1">
            <a:off x="1631950" y="3123224"/>
            <a:ext cx="1313839" cy="1526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8" name="Αντικείμενο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590336"/>
              </p:ext>
            </p:extLst>
          </p:nvPr>
        </p:nvGraphicFramePr>
        <p:xfrm>
          <a:off x="511175" y="4356100"/>
          <a:ext cx="3762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Equation" r:id="rId3" imgW="164880" imgH="228600" progId="Equation.DSMT4">
                  <p:embed/>
                </p:oleObj>
              </mc:Choice>
              <mc:Fallback>
                <p:oleObj name="Equation" r:id="rId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175" y="4356100"/>
                        <a:ext cx="376238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Αντικείμενο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686297"/>
              </p:ext>
            </p:extLst>
          </p:nvPr>
        </p:nvGraphicFramePr>
        <p:xfrm>
          <a:off x="561975" y="3411538"/>
          <a:ext cx="3476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Αντικείμενο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411538"/>
                        <a:ext cx="3476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Αντικείμενο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04923"/>
              </p:ext>
            </p:extLst>
          </p:nvPr>
        </p:nvGraphicFramePr>
        <p:xfrm>
          <a:off x="547638" y="2908225"/>
          <a:ext cx="3762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Αντικείμενο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38" y="2908225"/>
                        <a:ext cx="3762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Αντικείμενο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822665"/>
              </p:ext>
            </p:extLst>
          </p:nvPr>
        </p:nvGraphicFramePr>
        <p:xfrm>
          <a:off x="6718300" y="2294128"/>
          <a:ext cx="463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Equation" r:id="rId9" imgW="203040" imgH="228600" progId="Equation.DSMT4">
                  <p:embed/>
                </p:oleObj>
              </mc:Choice>
              <mc:Fallback>
                <p:oleObj name="Equation" r:id="rId9" imgW="203040" imgH="228600" progId="Equation.DSMT4">
                  <p:embed/>
                  <p:pic>
                    <p:nvPicPr>
                      <p:cNvPr id="0" name="Αντικείμενο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2294128"/>
                        <a:ext cx="463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6858892" y="3219658"/>
            <a:ext cx="188859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Excess Supply</a:t>
            </a:r>
          </a:p>
          <a:p>
            <a:r>
              <a:rPr lang="en-US" dirty="0" smtClean="0"/>
              <a:t>Supply for Exports</a:t>
            </a:r>
            <a:endParaRPr lang="el-GR" dirty="0"/>
          </a:p>
        </p:txBody>
      </p:sp>
      <p:sp>
        <p:nvSpPr>
          <p:cNvPr id="83" name="TextBox 82"/>
          <p:cNvSpPr txBox="1"/>
          <p:nvPr/>
        </p:nvSpPr>
        <p:spPr>
          <a:xfrm>
            <a:off x="6677062" y="4904415"/>
            <a:ext cx="197522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Απουσία εμπορίου</a:t>
            </a:r>
            <a:endParaRPr lang="el-GR" dirty="0"/>
          </a:p>
        </p:txBody>
      </p:sp>
      <p:cxnSp>
        <p:nvCxnSpPr>
          <p:cNvPr id="85" name="Ευθύγραμμο βέλος σύνδεσης 84"/>
          <p:cNvCxnSpPr/>
          <p:nvPr/>
        </p:nvCxnSpPr>
        <p:spPr>
          <a:xfrm flipH="1" flipV="1">
            <a:off x="4795762" y="4586288"/>
            <a:ext cx="1881300" cy="318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Ευθύγραμμο βέλος σύνδεσης 86"/>
          <p:cNvCxnSpPr/>
          <p:nvPr/>
        </p:nvCxnSpPr>
        <p:spPr>
          <a:xfrm flipH="1" flipV="1">
            <a:off x="2386013" y="4616450"/>
            <a:ext cx="4291049" cy="287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55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Διεθνής Αγορά</a:t>
            </a:r>
            <a:endParaRPr lang="el-GR" dirty="0"/>
          </a:p>
        </p:txBody>
      </p:sp>
      <p:grpSp>
        <p:nvGrpSpPr>
          <p:cNvPr id="3" name="Group 1050"/>
          <p:cNvGrpSpPr>
            <a:grpSpLocks/>
          </p:cNvGrpSpPr>
          <p:nvPr/>
        </p:nvGrpSpPr>
        <p:grpSpPr bwMode="auto">
          <a:xfrm>
            <a:off x="2651675" y="2818180"/>
            <a:ext cx="2493113" cy="3037835"/>
            <a:chOff x="1875" y="840"/>
            <a:chExt cx="2251" cy="2726"/>
          </a:xfrm>
        </p:grpSpPr>
        <p:sp>
          <p:nvSpPr>
            <p:cNvPr id="4" name="Line 1032"/>
            <p:cNvSpPr>
              <a:spLocks noChangeShapeType="1"/>
            </p:cNvSpPr>
            <p:nvPr/>
          </p:nvSpPr>
          <p:spPr bwMode="auto">
            <a:xfrm rot="6036911">
              <a:off x="1638" y="1077"/>
              <a:ext cx="2726" cy="2251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Text Box 1033"/>
            <p:cNvSpPr txBox="1">
              <a:spLocks noChangeArrowheads="1"/>
            </p:cNvSpPr>
            <p:nvPr/>
          </p:nvSpPr>
          <p:spPr bwMode="auto">
            <a:xfrm>
              <a:off x="3600" y="1343"/>
              <a:ext cx="167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 sz="1800" b="1" i="1" baseline="0" dirty="0">
                <a:solidFill>
                  <a:srgbClr val="333399"/>
                </a:solidFill>
                <a:latin typeface="Arial" charset="0"/>
              </a:endParaRPr>
            </a:p>
          </p:txBody>
        </p:sp>
      </p:grpSp>
      <p:grpSp>
        <p:nvGrpSpPr>
          <p:cNvPr id="6" name="Group 1034"/>
          <p:cNvGrpSpPr>
            <a:grpSpLocks/>
          </p:cNvGrpSpPr>
          <p:nvPr/>
        </p:nvGrpSpPr>
        <p:grpSpPr bwMode="auto">
          <a:xfrm>
            <a:off x="1694255" y="1443441"/>
            <a:ext cx="4928634" cy="4767374"/>
            <a:chOff x="398" y="-295"/>
            <a:chExt cx="4450" cy="4278"/>
          </a:xfrm>
        </p:grpSpPr>
        <p:sp>
          <p:nvSpPr>
            <p:cNvPr id="7" name="Line 1035"/>
            <p:cNvSpPr>
              <a:spLocks noChangeShapeType="1"/>
            </p:cNvSpPr>
            <p:nvPr/>
          </p:nvSpPr>
          <p:spPr bwMode="auto">
            <a:xfrm>
              <a:off x="1042" y="116"/>
              <a:ext cx="14" cy="36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Line 1036"/>
            <p:cNvSpPr>
              <a:spLocks noChangeShapeType="1"/>
            </p:cNvSpPr>
            <p:nvPr/>
          </p:nvSpPr>
          <p:spPr bwMode="auto">
            <a:xfrm flipH="1">
              <a:off x="1056" y="3744"/>
              <a:ext cx="34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Text Box 1037"/>
            <p:cNvSpPr txBox="1">
              <a:spLocks noChangeArrowheads="1"/>
            </p:cNvSpPr>
            <p:nvPr/>
          </p:nvSpPr>
          <p:spPr bwMode="auto">
            <a:xfrm>
              <a:off x="398" y="-295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 dirty="0">
                  <a:latin typeface="Arial" charset="0"/>
                </a:rPr>
                <a:t>Price, </a:t>
              </a:r>
              <a:r>
                <a:rPr lang="en-US" sz="1800" b="1" i="1" baseline="0" dirty="0">
                  <a:latin typeface="Arial" charset="0"/>
                </a:rPr>
                <a:t>P</a:t>
              </a:r>
            </a:p>
          </p:txBody>
        </p:sp>
        <p:sp>
          <p:nvSpPr>
            <p:cNvPr id="10" name="Text Box 1038"/>
            <p:cNvSpPr txBox="1">
              <a:spLocks noChangeArrowheads="1"/>
            </p:cNvSpPr>
            <p:nvPr/>
          </p:nvSpPr>
          <p:spPr bwMode="auto">
            <a:xfrm>
              <a:off x="3956" y="3752"/>
              <a:ext cx="8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Quantity, </a:t>
              </a:r>
              <a:r>
                <a:rPr lang="en-US" sz="1800" b="1" i="1" baseline="0">
                  <a:latin typeface="Arial" charset="0"/>
                </a:rPr>
                <a:t>Q</a:t>
              </a:r>
            </a:p>
          </p:txBody>
        </p:sp>
      </p:grpSp>
      <p:sp>
        <p:nvSpPr>
          <p:cNvPr id="11" name="Line 1040"/>
          <p:cNvSpPr>
            <a:spLocks noChangeShapeType="1"/>
          </p:cNvSpPr>
          <p:nvPr/>
        </p:nvSpPr>
        <p:spPr bwMode="auto">
          <a:xfrm>
            <a:off x="2407522" y="3069501"/>
            <a:ext cx="2695797" cy="216025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14260"/>
              </p:ext>
            </p:extLst>
          </p:nvPr>
        </p:nvGraphicFramePr>
        <p:xfrm>
          <a:off x="5549900" y="2809875"/>
          <a:ext cx="463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3" imgW="203040" imgH="228600" progId="Equation.DSMT4">
                  <p:embed/>
                </p:oleObj>
              </mc:Choice>
              <mc:Fallback>
                <p:oleObj name="Equation" r:id="rId3" imgW="203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2809875"/>
                        <a:ext cx="463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568292"/>
              </p:ext>
            </p:extLst>
          </p:nvPr>
        </p:nvGraphicFramePr>
        <p:xfrm>
          <a:off x="5281613" y="4957763"/>
          <a:ext cx="5048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4957763"/>
                        <a:ext cx="5048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49525"/>
              </p:ext>
            </p:extLst>
          </p:nvPr>
        </p:nvGraphicFramePr>
        <p:xfrm>
          <a:off x="4160805" y="1382131"/>
          <a:ext cx="4179888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7" imgW="1473120" imgH="419040" progId="Equation.DSMT4">
                  <p:embed/>
                </p:oleObj>
              </mc:Choice>
              <mc:Fallback>
                <p:oleObj name="Equation" r:id="rId7" imgW="1473120" imgH="419040" progId="Equation.DSMT4">
                  <p:embed/>
                  <p:pic>
                    <p:nvPicPr>
                      <p:cNvPr id="0" name="Αντικείμενο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05" y="1382131"/>
                        <a:ext cx="4179888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53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Ισορροπία σε Διεθνείς αγορές</a:t>
            </a:r>
            <a:endParaRPr lang="el-GR" dirty="0"/>
          </a:p>
        </p:txBody>
      </p:sp>
      <p:grpSp>
        <p:nvGrpSpPr>
          <p:cNvPr id="16" name="Group 1050"/>
          <p:cNvGrpSpPr>
            <a:grpSpLocks/>
          </p:cNvGrpSpPr>
          <p:nvPr/>
        </p:nvGrpSpPr>
        <p:grpSpPr bwMode="auto">
          <a:xfrm>
            <a:off x="1848601" y="3312223"/>
            <a:ext cx="2151985" cy="2408203"/>
            <a:chOff x="1824" y="1343"/>
            <a:chExt cx="1943" cy="2161"/>
          </a:xfrm>
        </p:grpSpPr>
        <p:sp>
          <p:nvSpPr>
            <p:cNvPr id="17" name="Line 1032"/>
            <p:cNvSpPr>
              <a:spLocks noChangeShapeType="1"/>
            </p:cNvSpPr>
            <p:nvPr/>
          </p:nvSpPr>
          <p:spPr bwMode="auto">
            <a:xfrm rot="6036911">
              <a:off x="1584" y="1632"/>
              <a:ext cx="2112" cy="163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Text Box 1033"/>
            <p:cNvSpPr txBox="1">
              <a:spLocks noChangeArrowheads="1"/>
            </p:cNvSpPr>
            <p:nvPr/>
          </p:nvSpPr>
          <p:spPr bwMode="auto">
            <a:xfrm>
              <a:off x="3600" y="1343"/>
              <a:ext cx="167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 sz="1800" b="1" i="1" baseline="0" dirty="0">
                <a:solidFill>
                  <a:srgbClr val="333399"/>
                </a:solidFill>
                <a:latin typeface="Arial" charset="0"/>
              </a:endParaRPr>
            </a:p>
          </p:txBody>
        </p:sp>
      </p:grpSp>
      <p:grpSp>
        <p:nvGrpSpPr>
          <p:cNvPr id="19" name="Group 1034"/>
          <p:cNvGrpSpPr>
            <a:grpSpLocks/>
          </p:cNvGrpSpPr>
          <p:nvPr/>
        </p:nvGrpSpPr>
        <p:grpSpPr bwMode="auto">
          <a:xfrm>
            <a:off x="423530" y="3254114"/>
            <a:ext cx="4572000" cy="3199423"/>
            <a:chOff x="720" y="1112"/>
            <a:chExt cx="4128" cy="2871"/>
          </a:xfrm>
        </p:grpSpPr>
        <p:sp>
          <p:nvSpPr>
            <p:cNvPr id="20" name="Line 1035"/>
            <p:cNvSpPr>
              <a:spLocks noChangeShapeType="1"/>
            </p:cNvSpPr>
            <p:nvPr/>
          </p:nvSpPr>
          <p:spPr bwMode="auto">
            <a:xfrm>
              <a:off x="1056" y="1344"/>
              <a:ext cx="0" cy="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Line 1036"/>
            <p:cNvSpPr>
              <a:spLocks noChangeShapeType="1"/>
            </p:cNvSpPr>
            <p:nvPr/>
          </p:nvSpPr>
          <p:spPr bwMode="auto">
            <a:xfrm flipH="1">
              <a:off x="1056" y="3744"/>
              <a:ext cx="34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Text Box 1037"/>
            <p:cNvSpPr txBox="1">
              <a:spLocks noChangeArrowheads="1"/>
            </p:cNvSpPr>
            <p:nvPr/>
          </p:nvSpPr>
          <p:spPr bwMode="auto">
            <a:xfrm>
              <a:off x="720" y="1112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Price, </a:t>
              </a:r>
              <a:r>
                <a:rPr lang="en-US" sz="1800" b="1" i="1" baseline="0">
                  <a:latin typeface="Arial" charset="0"/>
                </a:rPr>
                <a:t>P</a:t>
              </a:r>
            </a:p>
          </p:txBody>
        </p:sp>
        <p:sp>
          <p:nvSpPr>
            <p:cNvPr id="23" name="Text Box 1038"/>
            <p:cNvSpPr txBox="1">
              <a:spLocks noChangeArrowheads="1"/>
            </p:cNvSpPr>
            <p:nvPr/>
          </p:nvSpPr>
          <p:spPr bwMode="auto">
            <a:xfrm>
              <a:off x="3956" y="3752"/>
              <a:ext cx="8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Quantity, </a:t>
              </a:r>
              <a:r>
                <a:rPr lang="en-US" sz="1800" b="1" i="1" baseline="0">
                  <a:latin typeface="Arial" charset="0"/>
                </a:rPr>
                <a:t>Q</a:t>
              </a:r>
            </a:p>
          </p:txBody>
        </p:sp>
      </p:grpSp>
      <p:sp>
        <p:nvSpPr>
          <p:cNvPr id="24" name="Line 1040"/>
          <p:cNvSpPr>
            <a:spLocks noChangeShapeType="1"/>
          </p:cNvSpPr>
          <p:nvPr/>
        </p:nvSpPr>
        <p:spPr bwMode="auto">
          <a:xfrm>
            <a:off x="1136797" y="3653785"/>
            <a:ext cx="2339163" cy="181869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26" name="Group 1053"/>
          <p:cNvGrpSpPr>
            <a:grpSpLocks/>
          </p:cNvGrpSpPr>
          <p:nvPr/>
        </p:nvGrpSpPr>
        <p:grpSpPr bwMode="auto">
          <a:xfrm>
            <a:off x="256289" y="4398175"/>
            <a:ext cx="2323657" cy="1766313"/>
            <a:chOff x="569" y="2159"/>
            <a:chExt cx="2098" cy="1585"/>
          </a:xfrm>
        </p:grpSpPr>
        <p:sp>
          <p:nvSpPr>
            <p:cNvPr id="27" name="Oval 1045"/>
            <p:cNvSpPr>
              <a:spLocks noChangeArrowheads="1"/>
            </p:cNvSpPr>
            <p:nvPr/>
          </p:nvSpPr>
          <p:spPr bwMode="auto">
            <a:xfrm>
              <a:off x="2568" y="2464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28" name="Group 1052"/>
            <p:cNvGrpSpPr>
              <a:grpSpLocks/>
            </p:cNvGrpSpPr>
            <p:nvPr/>
          </p:nvGrpSpPr>
          <p:grpSpPr bwMode="auto">
            <a:xfrm>
              <a:off x="569" y="2159"/>
              <a:ext cx="2098" cy="1585"/>
              <a:chOff x="569" y="2159"/>
              <a:chExt cx="2098" cy="1585"/>
            </a:xfrm>
          </p:grpSpPr>
          <p:sp>
            <p:nvSpPr>
              <p:cNvPr id="29" name="Text Box 1043"/>
              <p:cNvSpPr txBox="1">
                <a:spLocks noChangeArrowheads="1"/>
              </p:cNvSpPr>
              <p:nvPr/>
            </p:nvSpPr>
            <p:spPr bwMode="auto">
              <a:xfrm>
                <a:off x="569" y="2351"/>
                <a:ext cx="167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sz="1800" b="1" i="1" baseline="0" dirty="0">
                  <a:latin typeface="Arial" charset="0"/>
                </a:endParaRPr>
              </a:p>
            </p:txBody>
          </p:sp>
          <p:sp>
            <p:nvSpPr>
              <p:cNvPr id="30" name="Line 1046"/>
              <p:cNvSpPr>
                <a:spLocks noChangeShapeType="1"/>
              </p:cNvSpPr>
              <p:nvPr/>
            </p:nvSpPr>
            <p:spPr bwMode="auto">
              <a:xfrm>
                <a:off x="1056" y="2496"/>
                <a:ext cx="14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1" name="Line 1047"/>
              <p:cNvSpPr>
                <a:spLocks noChangeShapeType="1"/>
              </p:cNvSpPr>
              <p:nvPr/>
            </p:nvSpPr>
            <p:spPr bwMode="auto">
              <a:xfrm>
                <a:off x="2592" y="2496"/>
                <a:ext cx="0" cy="12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" name="Text Box 1049"/>
              <p:cNvSpPr txBox="1">
                <a:spLocks noChangeArrowheads="1"/>
              </p:cNvSpPr>
              <p:nvPr/>
            </p:nvSpPr>
            <p:spPr bwMode="auto">
              <a:xfrm>
                <a:off x="2500" y="2159"/>
                <a:ext cx="167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sz="1800" b="1" baseline="0" dirty="0">
                  <a:latin typeface="Arial" charset="0"/>
                </a:endParaRPr>
              </a:p>
            </p:txBody>
          </p:sp>
        </p:grpSp>
      </p:grpSp>
      <p:graphicFrame>
        <p:nvGraphicFramePr>
          <p:cNvPr id="34" name="Αντικείμενο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899236"/>
              </p:ext>
            </p:extLst>
          </p:nvPr>
        </p:nvGraphicFramePr>
        <p:xfrm>
          <a:off x="3908105" y="3051873"/>
          <a:ext cx="4921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Αντικείμενο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105" y="3051873"/>
                        <a:ext cx="4921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Αντικείμενο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463148"/>
              </p:ext>
            </p:extLst>
          </p:nvPr>
        </p:nvGraphicFramePr>
        <p:xfrm>
          <a:off x="3624263" y="5200650"/>
          <a:ext cx="565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5" imgW="241200" imgH="228600" progId="Equation.DSMT4">
                  <p:embed/>
                </p:oleObj>
              </mc:Choice>
              <mc:Fallback>
                <p:oleObj name="Equation" r:id="rId5" imgW="241200" imgH="228600" progId="Equation.DSMT4">
                  <p:embed/>
                  <p:pic>
                    <p:nvPicPr>
                      <p:cNvPr id="0" name="Αντικείμενο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5200650"/>
                        <a:ext cx="565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Αντικείμενο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093490"/>
              </p:ext>
            </p:extLst>
          </p:nvPr>
        </p:nvGraphicFramePr>
        <p:xfrm>
          <a:off x="203716" y="4385961"/>
          <a:ext cx="439627" cy="494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Equation" r:id="rId7" imgW="203040" imgH="228600" progId="Equation.DSMT4">
                  <p:embed/>
                </p:oleObj>
              </mc:Choice>
              <mc:Fallback>
                <p:oleObj name="Equation" r:id="rId7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3716" y="4385961"/>
                        <a:ext cx="439627" cy="494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Αντικείμενο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622563"/>
              </p:ext>
            </p:extLst>
          </p:nvPr>
        </p:nvGraphicFramePr>
        <p:xfrm>
          <a:off x="4877410" y="1291130"/>
          <a:ext cx="4179209" cy="118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Equation" r:id="rId9" imgW="1473120" imgH="419040" progId="Equation.DSMT4">
                  <p:embed/>
                </p:oleObj>
              </mc:Choice>
              <mc:Fallback>
                <p:oleObj name="Equation" r:id="rId9" imgW="14731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77410" y="1291130"/>
                        <a:ext cx="4179209" cy="1188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Αντικείμενο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690540"/>
              </p:ext>
            </p:extLst>
          </p:nvPr>
        </p:nvGraphicFramePr>
        <p:xfrm>
          <a:off x="4936742" y="3209138"/>
          <a:ext cx="4179888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0" name="Equation" r:id="rId11" imgW="1473120" imgH="419040" progId="Equation.DSMT4">
                  <p:embed/>
                </p:oleObj>
              </mc:Choice>
              <mc:Fallback>
                <p:oleObj name="Equation" r:id="rId11" imgW="1473120" imgH="419040" progId="Equation.DSMT4">
                  <p:embed/>
                  <p:pic>
                    <p:nvPicPr>
                      <p:cNvPr id="0" name="Αντικείμενο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742" y="3209138"/>
                        <a:ext cx="4179888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237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Επίδραση Εισαγωγικού δασμού στη Διεθνή Αγορά</a:t>
            </a:r>
            <a:endParaRPr lang="el-GR" dirty="0"/>
          </a:p>
        </p:txBody>
      </p:sp>
      <p:grpSp>
        <p:nvGrpSpPr>
          <p:cNvPr id="41" name="Group 65"/>
          <p:cNvGrpSpPr>
            <a:grpSpLocks/>
          </p:cNvGrpSpPr>
          <p:nvPr/>
        </p:nvGrpSpPr>
        <p:grpSpPr bwMode="auto">
          <a:xfrm>
            <a:off x="3266214" y="2845663"/>
            <a:ext cx="2362200" cy="1846262"/>
            <a:chOff x="2112" y="1689"/>
            <a:chExt cx="1488" cy="1095"/>
          </a:xfrm>
        </p:grpSpPr>
        <p:sp>
          <p:nvSpPr>
            <p:cNvPr id="42" name="Line 5"/>
            <p:cNvSpPr>
              <a:spLocks noChangeShapeType="1"/>
            </p:cNvSpPr>
            <p:nvPr/>
          </p:nvSpPr>
          <p:spPr bwMode="auto">
            <a:xfrm rot="-5498481">
              <a:off x="2317" y="1571"/>
              <a:ext cx="1008" cy="141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3484" y="1689"/>
              <a:ext cx="116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 sz="1800" b="1" i="1" baseline="0" dirty="0">
                <a:solidFill>
                  <a:srgbClr val="333399"/>
                </a:solidFill>
                <a:latin typeface="Arial" charset="0"/>
              </a:endParaRPr>
            </a:p>
          </p:txBody>
        </p:sp>
      </p:grp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0" y="3671888"/>
            <a:ext cx="430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i="1" baseline="0">
                <a:latin typeface="Arial" charset="0"/>
              </a:rPr>
              <a:t>P</a:t>
            </a:r>
            <a:r>
              <a:rPr lang="en-US" sz="1800" b="1" i="1">
                <a:latin typeface="Arial" charset="0"/>
              </a:rPr>
              <a:t>T</a:t>
            </a:r>
            <a:endParaRPr lang="en-US" sz="1800" b="1" i="1" baseline="0">
              <a:latin typeface="Arial" charset="0"/>
            </a:endParaRPr>
          </a:p>
        </p:txBody>
      </p:sp>
      <p:sp>
        <p:nvSpPr>
          <p:cNvPr id="45" name="Line 8"/>
          <p:cNvSpPr>
            <a:spLocks noChangeShapeType="1"/>
          </p:cNvSpPr>
          <p:nvPr/>
        </p:nvSpPr>
        <p:spPr bwMode="auto">
          <a:xfrm rot="16254686" flipH="1">
            <a:off x="3929063" y="3132138"/>
            <a:ext cx="1143000" cy="234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47" name="Group 63"/>
          <p:cNvGrpSpPr>
            <a:grpSpLocks/>
          </p:cNvGrpSpPr>
          <p:nvPr/>
        </p:nvGrpSpPr>
        <p:grpSpPr bwMode="auto">
          <a:xfrm>
            <a:off x="6561138" y="2681288"/>
            <a:ext cx="2049462" cy="2867025"/>
            <a:chOff x="4138" y="1592"/>
            <a:chExt cx="1291" cy="1806"/>
          </a:xfrm>
        </p:grpSpPr>
        <p:grpSp>
          <p:nvGrpSpPr>
            <p:cNvPr id="48" name="Group 11"/>
            <p:cNvGrpSpPr>
              <a:grpSpLocks/>
            </p:cNvGrpSpPr>
            <p:nvPr/>
          </p:nvGrpSpPr>
          <p:grpSpPr bwMode="auto">
            <a:xfrm rot="-10742010">
              <a:off x="4138" y="1800"/>
              <a:ext cx="1131" cy="1464"/>
              <a:chOff x="768" y="1344"/>
              <a:chExt cx="1440" cy="1680"/>
            </a:xfrm>
          </p:grpSpPr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 rot="678095">
                <a:off x="960" y="1488"/>
                <a:ext cx="1248" cy="1488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 rot="21334000" flipH="1">
                <a:off x="768" y="1344"/>
                <a:ext cx="864" cy="1680"/>
              </a:xfrm>
              <a:prstGeom prst="line">
                <a:avLst/>
              </a:prstGeom>
              <a:noFill/>
              <a:ln w="381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4964" y="3167"/>
              <a:ext cx="2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D</a:t>
              </a:r>
              <a:r>
                <a:rPr lang="en-US" sz="1800" b="1" baseline="30000">
                  <a:solidFill>
                    <a:srgbClr val="333399"/>
                  </a:solidFill>
                  <a:latin typeface="Arial" charset="0"/>
                </a:rPr>
                <a:t>*</a:t>
              </a:r>
              <a:endParaRPr lang="en-US" sz="1800" b="1" baseline="0">
                <a:solidFill>
                  <a:srgbClr val="333399"/>
                </a:solidFill>
                <a:latin typeface="Arial" charset="0"/>
              </a:endParaRPr>
            </a:p>
          </p:txBody>
        </p:sp>
        <p:sp>
          <p:nvSpPr>
            <p:cNvPr id="50" name="Text Box 15"/>
            <p:cNvSpPr txBox="1">
              <a:spLocks noChangeArrowheads="1"/>
            </p:cNvSpPr>
            <p:nvPr/>
          </p:nvSpPr>
          <p:spPr bwMode="auto">
            <a:xfrm>
              <a:off x="5180" y="1592"/>
              <a:ext cx="2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solidFill>
                    <a:srgbClr val="333399"/>
                  </a:solidFill>
                  <a:latin typeface="Arial" charset="0"/>
                </a:rPr>
                <a:t>S</a:t>
              </a:r>
              <a:r>
                <a:rPr lang="en-US" sz="1800" b="1" baseline="30000">
                  <a:solidFill>
                    <a:srgbClr val="333399"/>
                  </a:solidFill>
                  <a:latin typeface="Arial" charset="0"/>
                </a:rPr>
                <a:t>*</a:t>
              </a:r>
              <a:endParaRPr lang="en-US" sz="1800" b="1" baseline="0">
                <a:solidFill>
                  <a:srgbClr val="333399"/>
                </a:solidFill>
                <a:latin typeface="Arial" charset="0"/>
              </a:endParaRPr>
            </a:p>
          </p:txBody>
        </p:sp>
      </p:grpSp>
      <p:sp>
        <p:nvSpPr>
          <p:cNvPr id="53" name="Line 18"/>
          <p:cNvSpPr>
            <a:spLocks noChangeShapeType="1"/>
          </p:cNvSpPr>
          <p:nvPr/>
        </p:nvSpPr>
        <p:spPr bwMode="auto">
          <a:xfrm rot="678095">
            <a:off x="1035050" y="3208338"/>
            <a:ext cx="1555750" cy="20589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 rot="21334000" flipH="1">
            <a:off x="795338" y="3009900"/>
            <a:ext cx="1077912" cy="2324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2362200" y="53117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i="1" baseline="0">
                <a:solidFill>
                  <a:srgbClr val="333399"/>
                </a:solidFill>
                <a:latin typeface="Arial" charset="0"/>
              </a:rPr>
              <a:t>D</a:t>
            </a: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1746250" y="2667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i="1" baseline="0">
                <a:solidFill>
                  <a:srgbClr val="333399"/>
                </a:solidFill>
                <a:latin typeface="Arial" charset="0"/>
              </a:rPr>
              <a:t>S</a:t>
            </a: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0" y="3900488"/>
            <a:ext cx="481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i="1" baseline="0">
                <a:latin typeface="Arial" charset="0"/>
              </a:rPr>
              <a:t>P</a:t>
            </a:r>
            <a:r>
              <a:rPr lang="en-US" sz="1800" b="1" i="1">
                <a:latin typeface="Arial" charset="0"/>
              </a:rPr>
              <a:t>W</a:t>
            </a:r>
            <a:endParaRPr lang="en-US" sz="1800" b="1" i="1" baseline="0">
              <a:latin typeface="Arial" charset="0"/>
            </a:endParaRPr>
          </a:p>
        </p:txBody>
      </p:sp>
      <p:sp>
        <p:nvSpPr>
          <p:cNvPr id="58" name="Oval 48"/>
          <p:cNvSpPr>
            <a:spLocks noChangeArrowheads="1"/>
          </p:cNvSpPr>
          <p:nvPr/>
        </p:nvSpPr>
        <p:spPr bwMode="auto">
          <a:xfrm>
            <a:off x="3746500" y="3887788"/>
            <a:ext cx="65088" cy="71437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59" name="Group 66"/>
          <p:cNvGrpSpPr>
            <a:grpSpLocks/>
          </p:cNvGrpSpPr>
          <p:nvPr/>
        </p:nvGrpSpPr>
        <p:grpSpPr bwMode="auto">
          <a:xfrm>
            <a:off x="512763" y="3521075"/>
            <a:ext cx="3525837" cy="2560638"/>
            <a:chOff x="288" y="2121"/>
            <a:chExt cx="2221" cy="1613"/>
          </a:xfrm>
        </p:grpSpPr>
        <p:sp>
          <p:nvSpPr>
            <p:cNvPr id="60" name="Line 49"/>
            <p:cNvSpPr>
              <a:spLocks noChangeShapeType="1"/>
            </p:cNvSpPr>
            <p:nvPr/>
          </p:nvSpPr>
          <p:spPr bwMode="auto">
            <a:xfrm>
              <a:off x="288" y="2400"/>
              <a:ext cx="207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" name="Text Box 50"/>
            <p:cNvSpPr txBox="1">
              <a:spLocks noChangeArrowheads="1"/>
            </p:cNvSpPr>
            <p:nvPr/>
          </p:nvSpPr>
          <p:spPr bwMode="auto">
            <a:xfrm>
              <a:off x="227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2</a:t>
              </a:r>
            </a:p>
          </p:txBody>
        </p:sp>
        <p:sp>
          <p:nvSpPr>
            <p:cNvPr id="62" name="Line 51"/>
            <p:cNvSpPr>
              <a:spLocks noChangeShapeType="1"/>
            </p:cNvSpPr>
            <p:nvPr/>
          </p:nvSpPr>
          <p:spPr bwMode="auto">
            <a:xfrm>
              <a:off x="2349" y="2383"/>
              <a:ext cx="0" cy="11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Text Box 52"/>
            <p:cNvSpPr txBox="1">
              <a:spLocks noChangeArrowheads="1"/>
            </p:cNvSpPr>
            <p:nvPr/>
          </p:nvSpPr>
          <p:spPr bwMode="auto">
            <a:xfrm>
              <a:off x="2222" y="3503"/>
              <a:ext cx="2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latin typeface="Arial" charset="0"/>
                </a:rPr>
                <a:t>Q</a:t>
              </a:r>
              <a:r>
                <a:rPr lang="en-US" sz="1800" b="1" i="1">
                  <a:latin typeface="Arial" charset="0"/>
                </a:rPr>
                <a:t>T</a:t>
              </a:r>
              <a:endParaRPr lang="en-US" sz="1800" b="1" i="1" baseline="0">
                <a:latin typeface="Arial" charset="0"/>
              </a:endParaRPr>
            </a:p>
          </p:txBody>
        </p:sp>
      </p:grpSp>
      <p:sp>
        <p:nvSpPr>
          <p:cNvPr id="64" name="Oval 54"/>
          <p:cNvSpPr>
            <a:spLocks noChangeArrowheads="1"/>
          </p:cNvSpPr>
          <p:nvPr/>
        </p:nvSpPr>
        <p:spPr bwMode="auto">
          <a:xfrm>
            <a:off x="4038600" y="4040188"/>
            <a:ext cx="65088" cy="7302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65" name="Group 68"/>
          <p:cNvGrpSpPr>
            <a:grpSpLocks/>
          </p:cNvGrpSpPr>
          <p:nvPr/>
        </p:nvGrpSpPr>
        <p:grpSpPr bwMode="auto">
          <a:xfrm>
            <a:off x="457200" y="3671888"/>
            <a:ext cx="7337425" cy="2424112"/>
            <a:chOff x="288" y="2216"/>
            <a:chExt cx="4622" cy="1527"/>
          </a:xfrm>
        </p:grpSpPr>
        <p:sp>
          <p:nvSpPr>
            <p:cNvPr id="66" name="Line 55"/>
            <p:cNvSpPr>
              <a:spLocks noChangeShapeType="1"/>
            </p:cNvSpPr>
            <p:nvPr/>
          </p:nvSpPr>
          <p:spPr bwMode="auto">
            <a:xfrm>
              <a:off x="288" y="2487"/>
              <a:ext cx="46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7" name="Text Box 56"/>
            <p:cNvSpPr txBox="1">
              <a:spLocks noChangeArrowheads="1"/>
            </p:cNvSpPr>
            <p:nvPr/>
          </p:nvSpPr>
          <p:spPr bwMode="auto">
            <a:xfrm>
              <a:off x="2452" y="221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1</a:t>
              </a:r>
            </a:p>
          </p:txBody>
        </p:sp>
        <p:sp>
          <p:nvSpPr>
            <p:cNvPr id="68" name="Line 57"/>
            <p:cNvSpPr>
              <a:spLocks noChangeShapeType="1"/>
            </p:cNvSpPr>
            <p:nvPr/>
          </p:nvSpPr>
          <p:spPr bwMode="auto">
            <a:xfrm>
              <a:off x="2568" y="2544"/>
              <a:ext cx="0" cy="10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Text Box 58"/>
            <p:cNvSpPr txBox="1">
              <a:spLocks noChangeArrowheads="1"/>
            </p:cNvSpPr>
            <p:nvPr/>
          </p:nvSpPr>
          <p:spPr bwMode="auto">
            <a:xfrm>
              <a:off x="2465" y="3512"/>
              <a:ext cx="3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>
                  <a:latin typeface="Arial" charset="0"/>
                </a:rPr>
                <a:t>Q</a:t>
              </a:r>
              <a:r>
                <a:rPr lang="en-US" sz="1800" b="1" i="1">
                  <a:latin typeface="Arial" charset="0"/>
                </a:rPr>
                <a:t>W</a:t>
              </a:r>
              <a:endParaRPr lang="en-US" sz="1800" b="1" i="1" baseline="0">
                <a:latin typeface="Arial" charset="0"/>
              </a:endParaRPr>
            </a:p>
          </p:txBody>
        </p:sp>
      </p:grp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2819400" y="41163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i="1" baseline="0">
                <a:latin typeface="Arial" charset="0"/>
              </a:rPr>
              <a:t>P</a:t>
            </a:r>
            <a:r>
              <a:rPr lang="en-US" sz="1800" b="1" baseline="30000">
                <a:latin typeface="Arial" charset="0"/>
              </a:rPr>
              <a:t>*</a:t>
            </a:r>
            <a:r>
              <a:rPr lang="en-US" sz="1800" b="1" i="1">
                <a:latin typeface="Arial" charset="0"/>
              </a:rPr>
              <a:t>T</a:t>
            </a:r>
          </a:p>
        </p:txBody>
      </p:sp>
      <p:sp>
        <p:nvSpPr>
          <p:cNvPr id="71" name="Line 28"/>
          <p:cNvSpPr>
            <a:spLocks noChangeShapeType="1"/>
          </p:cNvSpPr>
          <p:nvPr/>
        </p:nvSpPr>
        <p:spPr bwMode="auto">
          <a:xfrm>
            <a:off x="3352800" y="4344988"/>
            <a:ext cx="4419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3727450" y="4344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baseline="0">
                <a:latin typeface="Arial" charset="0"/>
              </a:rPr>
              <a:t>3</a:t>
            </a:r>
          </a:p>
        </p:txBody>
      </p:sp>
      <p:sp>
        <p:nvSpPr>
          <p:cNvPr id="73" name="Oval 27"/>
          <p:cNvSpPr>
            <a:spLocks noChangeArrowheads="1"/>
          </p:cNvSpPr>
          <p:nvPr/>
        </p:nvSpPr>
        <p:spPr bwMode="auto">
          <a:xfrm>
            <a:off x="3702050" y="4321175"/>
            <a:ext cx="65088" cy="714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4" name="Group 74"/>
          <p:cNvGrpSpPr>
            <a:grpSpLocks/>
          </p:cNvGrpSpPr>
          <p:nvPr/>
        </p:nvGrpSpPr>
        <p:grpSpPr bwMode="auto">
          <a:xfrm>
            <a:off x="2155825" y="3963988"/>
            <a:ext cx="358775" cy="442912"/>
            <a:chOff x="1358" y="2400"/>
            <a:chExt cx="226" cy="279"/>
          </a:xfrm>
        </p:grpSpPr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1584" y="2400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6" name="Text Box 73"/>
            <p:cNvSpPr txBox="1">
              <a:spLocks noChangeArrowheads="1"/>
            </p:cNvSpPr>
            <p:nvPr/>
          </p:nvSpPr>
          <p:spPr bwMode="auto">
            <a:xfrm>
              <a:off x="1358" y="2448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3333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i="1" baseline="0">
                  <a:latin typeface="Arial" charset="0"/>
                </a:rPr>
                <a:t>t</a:t>
              </a:r>
            </a:p>
          </p:txBody>
        </p:sp>
      </p:grpSp>
      <p:grpSp>
        <p:nvGrpSpPr>
          <p:cNvPr id="77" name="Group 31"/>
          <p:cNvGrpSpPr>
            <a:grpSpLocks/>
          </p:cNvGrpSpPr>
          <p:nvPr/>
        </p:nvGrpSpPr>
        <p:grpSpPr bwMode="auto">
          <a:xfrm>
            <a:off x="19050" y="2005013"/>
            <a:ext cx="9020176" cy="4156075"/>
            <a:chOff x="12" y="1166"/>
            <a:chExt cx="5682" cy="2618"/>
          </a:xfrm>
        </p:grpSpPr>
        <p:sp>
          <p:nvSpPr>
            <p:cNvPr id="78" name="Line 32"/>
            <p:cNvSpPr>
              <a:spLocks noChangeShapeType="1"/>
            </p:cNvSpPr>
            <p:nvPr/>
          </p:nvSpPr>
          <p:spPr bwMode="auto">
            <a:xfrm>
              <a:off x="274" y="1673"/>
              <a:ext cx="0" cy="18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Line 33"/>
            <p:cNvSpPr>
              <a:spLocks noChangeShapeType="1"/>
            </p:cNvSpPr>
            <p:nvPr/>
          </p:nvSpPr>
          <p:spPr bwMode="auto">
            <a:xfrm flipH="1">
              <a:off x="274" y="3513"/>
              <a:ext cx="16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0" name="Text Box 34"/>
            <p:cNvSpPr txBox="1">
              <a:spLocks noChangeArrowheads="1"/>
            </p:cNvSpPr>
            <p:nvPr/>
          </p:nvSpPr>
          <p:spPr bwMode="auto">
            <a:xfrm>
              <a:off x="12" y="1439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Price, </a:t>
              </a:r>
              <a:r>
                <a:rPr lang="en-US" sz="1800" b="1" i="1" baseline="0">
                  <a:latin typeface="Arial" charset="0"/>
                </a:rPr>
                <a:t>P</a:t>
              </a:r>
            </a:p>
          </p:txBody>
        </p:sp>
        <p:sp>
          <p:nvSpPr>
            <p:cNvPr id="81" name="Text Box 35"/>
            <p:cNvSpPr txBox="1">
              <a:spLocks noChangeArrowheads="1"/>
            </p:cNvSpPr>
            <p:nvPr/>
          </p:nvSpPr>
          <p:spPr bwMode="auto">
            <a:xfrm>
              <a:off x="1761" y="3551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 dirty="0" smtClean="0">
                  <a:latin typeface="Arial" charset="0"/>
                </a:rPr>
                <a:t>Q</a:t>
              </a:r>
              <a:endParaRPr lang="en-US" sz="1800" b="1" i="1" baseline="0" dirty="0">
                <a:latin typeface="Arial" charset="0"/>
              </a:endParaRPr>
            </a:p>
          </p:txBody>
        </p:sp>
        <p:sp>
          <p:nvSpPr>
            <p:cNvPr id="82" name="Line 36"/>
            <p:cNvSpPr>
              <a:spLocks noChangeShapeType="1"/>
            </p:cNvSpPr>
            <p:nvPr/>
          </p:nvSpPr>
          <p:spPr bwMode="auto">
            <a:xfrm>
              <a:off x="2098" y="1680"/>
              <a:ext cx="0" cy="18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Line 37"/>
            <p:cNvSpPr>
              <a:spLocks noChangeShapeType="1"/>
            </p:cNvSpPr>
            <p:nvPr/>
          </p:nvSpPr>
          <p:spPr bwMode="auto">
            <a:xfrm flipH="1">
              <a:off x="2098" y="3509"/>
              <a:ext cx="16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Text Box 38"/>
            <p:cNvSpPr txBox="1">
              <a:spLocks noChangeArrowheads="1"/>
            </p:cNvSpPr>
            <p:nvPr/>
          </p:nvSpPr>
          <p:spPr bwMode="auto">
            <a:xfrm>
              <a:off x="1836" y="1439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Price, </a:t>
              </a:r>
              <a:r>
                <a:rPr lang="en-US" sz="1800" b="1" i="1" baseline="0">
                  <a:latin typeface="Arial" charset="0"/>
                </a:rPr>
                <a:t>P</a:t>
              </a:r>
            </a:p>
          </p:txBody>
        </p:sp>
        <p:sp>
          <p:nvSpPr>
            <p:cNvPr id="85" name="Text Box 39"/>
            <p:cNvSpPr txBox="1">
              <a:spLocks noChangeArrowheads="1"/>
            </p:cNvSpPr>
            <p:nvPr/>
          </p:nvSpPr>
          <p:spPr bwMode="auto">
            <a:xfrm>
              <a:off x="3568" y="3503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i="1" baseline="0" dirty="0" smtClean="0">
                  <a:latin typeface="Arial" charset="0"/>
                </a:rPr>
                <a:t>Q</a:t>
              </a:r>
              <a:endParaRPr lang="en-US" sz="1800" b="1" i="1" baseline="0" dirty="0">
                <a:latin typeface="Arial" charset="0"/>
              </a:endParaRPr>
            </a:p>
          </p:txBody>
        </p:sp>
        <p:sp>
          <p:nvSpPr>
            <p:cNvPr id="86" name="Line 40"/>
            <p:cNvSpPr>
              <a:spLocks noChangeShapeType="1"/>
            </p:cNvSpPr>
            <p:nvPr/>
          </p:nvSpPr>
          <p:spPr bwMode="auto">
            <a:xfrm>
              <a:off x="3911" y="1680"/>
              <a:ext cx="0" cy="18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Line 41"/>
            <p:cNvSpPr>
              <a:spLocks noChangeShapeType="1"/>
            </p:cNvSpPr>
            <p:nvPr/>
          </p:nvSpPr>
          <p:spPr bwMode="auto">
            <a:xfrm flipH="1">
              <a:off x="3911" y="3509"/>
              <a:ext cx="16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8" name="Text Box 42"/>
            <p:cNvSpPr txBox="1">
              <a:spLocks noChangeArrowheads="1"/>
            </p:cNvSpPr>
            <p:nvPr/>
          </p:nvSpPr>
          <p:spPr bwMode="auto">
            <a:xfrm>
              <a:off x="3648" y="1439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latin typeface="Arial" charset="0"/>
                </a:rPr>
                <a:t>Price, </a:t>
              </a:r>
              <a:r>
                <a:rPr lang="en-US" sz="1800" b="1" i="1" baseline="0">
                  <a:latin typeface="Arial" charset="0"/>
                </a:rPr>
                <a:t>P</a:t>
              </a:r>
            </a:p>
          </p:txBody>
        </p:sp>
        <p:sp>
          <p:nvSpPr>
            <p:cNvPr id="89" name="Text Box 43"/>
            <p:cNvSpPr txBox="1">
              <a:spLocks noChangeArrowheads="1"/>
            </p:cNvSpPr>
            <p:nvPr/>
          </p:nvSpPr>
          <p:spPr bwMode="auto">
            <a:xfrm>
              <a:off x="5424" y="3521"/>
              <a:ext cx="27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 dirty="0" smtClean="0">
                  <a:latin typeface="Arial" charset="0"/>
                </a:rPr>
                <a:t> </a:t>
              </a:r>
              <a:r>
                <a:rPr lang="en-US" sz="1800" b="1" i="1" baseline="0" dirty="0">
                  <a:latin typeface="Arial" charset="0"/>
                </a:rPr>
                <a:t>Q</a:t>
              </a:r>
            </a:p>
          </p:txBody>
        </p:sp>
        <p:sp>
          <p:nvSpPr>
            <p:cNvPr id="90" name="Text Box 44"/>
            <p:cNvSpPr txBox="1">
              <a:spLocks noChangeArrowheads="1"/>
            </p:cNvSpPr>
            <p:nvPr/>
          </p:nvSpPr>
          <p:spPr bwMode="auto">
            <a:xfrm>
              <a:off x="576" y="1166"/>
              <a:ext cx="10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 dirty="0">
                  <a:solidFill>
                    <a:srgbClr val="FFFFFF"/>
                  </a:solidFill>
                  <a:latin typeface="Arial" charset="0"/>
                </a:rPr>
                <a:t>Home market</a:t>
              </a:r>
            </a:p>
          </p:txBody>
        </p:sp>
        <p:sp>
          <p:nvSpPr>
            <p:cNvPr id="91" name="Text Box 45"/>
            <p:cNvSpPr txBox="1">
              <a:spLocks noChangeArrowheads="1"/>
            </p:cNvSpPr>
            <p:nvPr/>
          </p:nvSpPr>
          <p:spPr bwMode="auto">
            <a:xfrm>
              <a:off x="2400" y="1166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solidFill>
                    <a:srgbClr val="FFFFFF"/>
                  </a:solidFill>
                  <a:latin typeface="Arial" charset="0"/>
                </a:rPr>
                <a:t>World market</a:t>
              </a:r>
            </a:p>
          </p:txBody>
        </p:sp>
        <p:sp>
          <p:nvSpPr>
            <p:cNvPr id="92" name="Text Box 46"/>
            <p:cNvSpPr txBox="1">
              <a:spLocks noChangeArrowheads="1"/>
            </p:cNvSpPr>
            <p:nvPr/>
          </p:nvSpPr>
          <p:spPr bwMode="auto">
            <a:xfrm>
              <a:off x="4176" y="1166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baseline="0">
                  <a:solidFill>
                    <a:srgbClr val="FFFFFF"/>
                  </a:solidFill>
                  <a:latin typeface="Arial" charset="0"/>
                </a:rPr>
                <a:t>Foreign market</a:t>
              </a:r>
            </a:p>
          </p:txBody>
        </p:sp>
      </p:grpSp>
      <p:sp>
        <p:nvSpPr>
          <p:cNvPr id="93" name="Text Box 75"/>
          <p:cNvSpPr txBox="1">
            <a:spLocks noChangeArrowheads="1"/>
          </p:cNvSpPr>
          <p:nvPr/>
        </p:nvSpPr>
        <p:spPr bwMode="auto">
          <a:xfrm>
            <a:off x="914400" y="2071688"/>
            <a:ext cx="9797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baseline="0" dirty="0" smtClean="0">
                <a:latin typeface="Arial" charset="0"/>
              </a:rPr>
              <a:t>EC(EU)</a:t>
            </a:r>
            <a:endParaRPr lang="en-US" sz="1800" b="1" baseline="0" dirty="0">
              <a:latin typeface="Arial" charset="0"/>
            </a:endParaRPr>
          </a:p>
        </p:txBody>
      </p:sp>
      <p:sp>
        <p:nvSpPr>
          <p:cNvPr id="94" name="Text Box 76"/>
          <p:cNvSpPr txBox="1">
            <a:spLocks noChangeArrowheads="1"/>
          </p:cNvSpPr>
          <p:nvPr/>
        </p:nvSpPr>
        <p:spPr bwMode="auto">
          <a:xfrm>
            <a:off x="3848100" y="2058988"/>
            <a:ext cx="164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baseline="0">
                <a:latin typeface="Arial" charset="0"/>
              </a:rPr>
              <a:t>World market</a:t>
            </a:r>
          </a:p>
        </p:txBody>
      </p:sp>
      <p:sp>
        <p:nvSpPr>
          <p:cNvPr id="95" name="Text Box 77"/>
          <p:cNvSpPr txBox="1">
            <a:spLocks noChangeArrowheads="1"/>
          </p:cNvSpPr>
          <p:nvPr/>
        </p:nvSpPr>
        <p:spPr bwMode="auto">
          <a:xfrm>
            <a:off x="6413500" y="2058988"/>
            <a:ext cx="183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baseline="0" dirty="0">
                <a:latin typeface="Arial" charset="0"/>
              </a:rPr>
              <a:t>Foreign market</a:t>
            </a: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007145"/>
              </p:ext>
            </p:extLst>
          </p:nvPr>
        </p:nvGraphicFramePr>
        <p:xfrm>
          <a:off x="5492750" y="2787651"/>
          <a:ext cx="463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3" imgW="203040" imgH="228600" progId="Equation.DSMT4">
                  <p:embed/>
                </p:oleObj>
              </mc:Choice>
              <mc:Fallback>
                <p:oleObj name="Equation" r:id="rId3" imgW="203040" imgH="228600" progId="Equation.DSMT4">
                  <p:embed/>
                  <p:pic>
                    <p:nvPicPr>
                      <p:cNvPr id="0" name="Αντικείμενο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2787651"/>
                        <a:ext cx="463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775638"/>
              </p:ext>
            </p:extLst>
          </p:nvPr>
        </p:nvGraphicFramePr>
        <p:xfrm>
          <a:off x="5600700" y="4806950"/>
          <a:ext cx="4921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0" name="Αντικείμενο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4806950"/>
                        <a:ext cx="4921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Ευθύγραμμο βέλος σύνδεσης 5"/>
          <p:cNvCxnSpPr/>
          <p:nvPr/>
        </p:nvCxnSpPr>
        <p:spPr>
          <a:xfrm>
            <a:off x="1673224" y="3928693"/>
            <a:ext cx="2028826" cy="47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>
            <a:stCxn id="58" idx="2"/>
          </p:cNvCxnSpPr>
          <p:nvPr/>
        </p:nvCxnSpPr>
        <p:spPr>
          <a:xfrm>
            <a:off x="3746500" y="3923507"/>
            <a:ext cx="3182" cy="4702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>
            <a:stCxn id="73" idx="2"/>
          </p:cNvCxnSpPr>
          <p:nvPr/>
        </p:nvCxnSpPr>
        <p:spPr>
          <a:xfrm>
            <a:off x="3702050" y="4356894"/>
            <a:ext cx="25066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Βέλος προς τα κάτω 15"/>
          <p:cNvSpPr/>
          <p:nvPr/>
        </p:nvSpPr>
        <p:spPr>
          <a:xfrm>
            <a:off x="6862576" y="4105125"/>
            <a:ext cx="152704" cy="25176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Βέλος προς τα επάνω 17"/>
          <p:cNvSpPr/>
          <p:nvPr/>
        </p:nvSpPr>
        <p:spPr>
          <a:xfrm>
            <a:off x="990600" y="3971132"/>
            <a:ext cx="45719" cy="1127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64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utoUpdateAnimBg="0"/>
      <p:bldP spid="5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144</Words>
  <Application>Microsoft Office PowerPoint</Application>
  <PresentationFormat>Προβολή στην οθόνη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ΑΓΡΟΤΙΚΗ ΠΟΛΙΤΙΚΗ</vt:lpstr>
      <vt:lpstr>Καμπύλη ζήτησης εισαγωγών (εισαγωγική χώρα)</vt:lpstr>
      <vt:lpstr>Καμπύλη προσφοράς εξαγωγών (Εξαγωγική Χώρα)</vt:lpstr>
      <vt:lpstr>Διεθνής Αγορά</vt:lpstr>
      <vt:lpstr>Ισορροπία σε Διεθνείς αγορές</vt:lpstr>
      <vt:lpstr>Επίδραση Εισαγωγικού δασμού στη Διεθνή Αγορά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183</cp:revision>
  <cp:lastPrinted>2015-11-27T10:20:14Z</cp:lastPrinted>
  <dcterms:created xsi:type="dcterms:W3CDTF">2013-08-21T19:17:07Z</dcterms:created>
  <dcterms:modified xsi:type="dcterms:W3CDTF">2015-12-01T14:27:06Z</dcterms:modified>
</cp:coreProperties>
</file>