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22" r:id="rId2"/>
    <p:sldId id="423" r:id="rId3"/>
    <p:sldId id="424" r:id="rId4"/>
    <p:sldId id="425" r:id="rId5"/>
    <p:sldId id="426" r:id="rId6"/>
    <p:sldId id="427" r:id="rId7"/>
    <p:sldId id="488" r:id="rId8"/>
    <p:sldId id="428" r:id="rId9"/>
    <p:sldId id="429" r:id="rId10"/>
    <p:sldId id="628" r:id="rId11"/>
    <p:sldId id="431" r:id="rId12"/>
    <p:sldId id="432" r:id="rId13"/>
    <p:sldId id="480" r:id="rId14"/>
    <p:sldId id="523" r:id="rId15"/>
    <p:sldId id="525" r:id="rId16"/>
    <p:sldId id="526" r:id="rId17"/>
    <p:sldId id="524" r:id="rId18"/>
    <p:sldId id="442" r:id="rId19"/>
    <p:sldId id="443" r:id="rId20"/>
    <p:sldId id="444" r:id="rId21"/>
    <p:sldId id="445" r:id="rId2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CC00"/>
    <a:srgbClr val="FFE7A6"/>
    <a:srgbClr val="FFD055"/>
    <a:srgbClr val="FF66CC"/>
    <a:srgbClr val="FF9999"/>
    <a:srgbClr val="FFFF00"/>
    <a:srgbClr val="000099"/>
    <a:srgbClr val="FFFF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54" autoAdjust="0"/>
    <p:restoredTop sz="94607"/>
  </p:normalViewPr>
  <p:slideViewPr>
    <p:cSldViewPr>
      <p:cViewPr varScale="1">
        <p:scale>
          <a:sx n="101" d="100"/>
          <a:sy n="101" d="100"/>
        </p:scale>
        <p:origin x="128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5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41E8B-5D77-7244-A73D-B2B54A8AC66C}" type="datetimeFigureOut">
              <a:rPr lang="en-US" smtClean="0"/>
              <a:t>11/1/23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9D32A-469D-5A43-98C1-5FE16090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85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469E2-65B6-4531-BE28-A4ED342E7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DE5FF-50AD-4258-B9BB-51AD43B7C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D7C4C-092F-4BB5-A7F6-7EAFDBBC6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F3067-B9C6-46E1-9355-218A070AE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C5B1D-6C66-4500-80F2-D89816F14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Τίτλος και 4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249BF-5ADD-40E9-A3F5-288F5E797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6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B41F5-2FF9-41C8-889D-1BE00E081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C3190-31E6-404E-9AD8-A92AA64F3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BF30A-7AC2-41FD-8235-772F886E4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9A7E4-1B4E-4848-829E-D566D9DB3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A218-90F6-4840-82A3-AEBC4C661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B5B28-4DE8-43DF-885F-29DB9278C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EF496-A36C-4688-9033-F98AA43AD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C7C19-C398-410D-B6B5-2FF632EC0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accent1">
                <a:lumMod val="50000"/>
              </a:schemeClr>
            </a:gs>
            <a:gs pos="33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0E8ECF8-712B-4194-998B-2B5D1A6F9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.wikipedia.org/wiki/File:Cis-dichlorotetraamminecobalt(III)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en.wikipedia.org/wiki/File:Trans-dichlorotetraamminecobalt(III).pn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468313" y="981075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Γεωμετρικές δομές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107504" y="1700808"/>
            <a:ext cx="8784976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Η γεωμετρία των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μπορεί να προβλεφθεί με βάση τη θεωρία </a:t>
            </a:r>
            <a:r>
              <a:rPr lang="en-GB" sz="2200" b="1" dirty="0">
                <a:latin typeface="Verdana" charset="0"/>
                <a:ea typeface="Verdana" charset="0"/>
                <a:cs typeface="Verdana" charset="0"/>
              </a:rPr>
              <a:t>VSEPR 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καθώς και με τη θεωρία του υβριδισμού</a:t>
            </a:r>
          </a:p>
          <a:p>
            <a:pPr>
              <a:spcBef>
                <a:spcPct val="50000"/>
              </a:spcBef>
            </a:pP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95288" y="3284538"/>
            <a:ext cx="2016125" cy="11922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[Ag(NH</a:t>
            </a:r>
            <a:r>
              <a:rPr lang="en-GB" b="1" baseline="-25000"/>
              <a:t>3</a:t>
            </a:r>
            <a:r>
              <a:rPr lang="en-GB" b="1"/>
              <a:t>)</a:t>
            </a:r>
            <a:r>
              <a:rPr lang="en-GB" b="1" baseline="-25000"/>
              <a:t>2</a:t>
            </a:r>
            <a:r>
              <a:rPr lang="en-GB" b="1"/>
              <a:t>]</a:t>
            </a:r>
            <a:r>
              <a:rPr lang="en-GB" b="1" baseline="30000"/>
              <a:t>+</a:t>
            </a:r>
            <a:endParaRPr lang="en-GB" b="1"/>
          </a:p>
          <a:p>
            <a:pPr>
              <a:spcBef>
                <a:spcPct val="50000"/>
              </a:spcBef>
            </a:pPr>
            <a:r>
              <a:rPr lang="en-GB" b="1">
                <a:solidFill>
                  <a:srgbClr val="003399"/>
                </a:solidFill>
              </a:rPr>
              <a:t>H</a:t>
            </a:r>
            <a:r>
              <a:rPr lang="en-GB" b="1" baseline="-25000">
                <a:solidFill>
                  <a:srgbClr val="003399"/>
                </a:solidFill>
              </a:rPr>
              <a:t>3</a:t>
            </a:r>
            <a:r>
              <a:rPr lang="en-GB" b="1">
                <a:solidFill>
                  <a:srgbClr val="003399"/>
                </a:solidFill>
              </a:rPr>
              <a:t>N-Ag-NH</a:t>
            </a:r>
            <a:r>
              <a:rPr lang="en-GB" b="1" baseline="-25000">
                <a:solidFill>
                  <a:srgbClr val="003399"/>
                </a:solidFill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l-GR" b="1"/>
              <a:t>(Γραμμική)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6227763" y="2781300"/>
            <a:ext cx="158432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Pt(NH</a:t>
            </a:r>
            <a:r>
              <a:rPr lang="en-GB" b="1" baseline="-25000"/>
              <a:t>3</a:t>
            </a:r>
            <a:r>
              <a:rPr lang="en-GB" b="1"/>
              <a:t>)</a:t>
            </a:r>
            <a:r>
              <a:rPr lang="en-GB" b="1" baseline="-25000"/>
              <a:t>2</a:t>
            </a:r>
            <a:r>
              <a:rPr lang="en-GB" b="1"/>
              <a:t>Cl</a:t>
            </a:r>
            <a:r>
              <a:rPr lang="en-GB" b="1" baseline="-25000"/>
              <a:t>2</a:t>
            </a:r>
            <a:endParaRPr lang="el-GR" b="1"/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2484438" y="5805488"/>
            <a:ext cx="2160587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[Co(NH</a:t>
            </a:r>
            <a:r>
              <a:rPr lang="en-GB" b="1" baseline="-25000"/>
              <a:t>3</a:t>
            </a:r>
            <a:r>
              <a:rPr lang="en-GB" b="1"/>
              <a:t>)</a:t>
            </a:r>
            <a:r>
              <a:rPr lang="en-GB" b="1" baseline="-25000"/>
              <a:t>6</a:t>
            </a:r>
            <a:r>
              <a:rPr lang="en-GB" b="1"/>
              <a:t>]</a:t>
            </a:r>
            <a:r>
              <a:rPr lang="en-GB" b="1" baseline="30000"/>
              <a:t>+</a:t>
            </a:r>
            <a:endParaRPr lang="el-GR" b="1"/>
          </a:p>
        </p:txBody>
      </p:sp>
      <p:pic>
        <p:nvPicPr>
          <p:cNvPr id="66577" name="Picture 17" descr="coordination #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213100"/>
            <a:ext cx="4808537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79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013176"/>
            <a:ext cx="2016125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3348038" y="2781300"/>
            <a:ext cx="2089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[</a:t>
            </a:r>
            <a:r>
              <a:rPr lang="en-GB" b="1"/>
              <a:t>Zn(NH</a:t>
            </a:r>
            <a:r>
              <a:rPr lang="en-GB" b="1" baseline="-25000"/>
              <a:t>3</a:t>
            </a:r>
            <a:r>
              <a:rPr lang="en-GB" b="1"/>
              <a:t>)</a:t>
            </a:r>
            <a:r>
              <a:rPr lang="en-GB" b="1" baseline="-25000"/>
              <a:t>4</a:t>
            </a:r>
            <a:r>
              <a:rPr lang="en-GB" b="1"/>
              <a:t>]</a:t>
            </a:r>
            <a:r>
              <a:rPr lang="en-GB" b="1" baseline="30000"/>
              <a:t>2+</a:t>
            </a:r>
            <a:endParaRPr lang="el-GR" b="1"/>
          </a:p>
        </p:txBody>
      </p:sp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3492500" y="5084763"/>
            <a:ext cx="172720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/>
              <a:t>τετραεδρική</a:t>
            </a:r>
          </a:p>
        </p:txBody>
      </p: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6156325" y="5157788"/>
            <a:ext cx="172720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/>
              <a:t>τετραγωνική</a:t>
            </a:r>
          </a:p>
        </p:txBody>
      </p:sp>
      <p:sp>
        <p:nvSpPr>
          <p:cNvPr id="66583" name="Text Box 23"/>
          <p:cNvSpPr txBox="1">
            <a:spLocks noChangeArrowheads="1"/>
          </p:cNvSpPr>
          <p:nvPr/>
        </p:nvSpPr>
        <p:spPr bwMode="auto">
          <a:xfrm>
            <a:off x="2700338" y="6308725"/>
            <a:ext cx="17272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/>
              <a:t>οκταεδρική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6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6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/>
      <p:bldP spid="66568" grpId="0"/>
      <p:bldP spid="66569" grpId="0" animBg="1"/>
      <p:bldP spid="66572" grpId="0" animBg="1"/>
      <p:bldP spid="66576" grpId="0" animBg="1"/>
      <p:bldP spid="66580" grpId="0" animBg="1"/>
      <p:bldP spid="66581" grpId="0" animBg="1"/>
      <p:bldP spid="66582" grpId="0" animBg="1"/>
      <p:bldP spid="6658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68313" y="981075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Ισομέρειες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endParaRPr lang="el-GR" sz="2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3203574" y="1773238"/>
            <a:ext cx="3024609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Ισομέρεια δομής</a:t>
            </a:r>
            <a:endParaRPr lang="el-GR" sz="24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2843533" y="2478829"/>
            <a:ext cx="3744689" cy="430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l-GR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Ισομέρεια σύνδεσης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190625" y="3168795"/>
            <a:ext cx="8784976" cy="2462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Αντίστοιχα, με το ιόν ΝΟ</a:t>
            </a:r>
            <a:r>
              <a:rPr lang="el-GR" sz="2200" b="1" baseline="-25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l-GR" sz="2200" b="1" baseline="30000" dirty="0">
                <a:latin typeface="Verdana" charset="0"/>
                <a:ea typeface="Verdana" charset="0"/>
                <a:cs typeface="Verdana" charset="0"/>
              </a:rPr>
              <a:t>-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υπάρχουν τα ιόντα 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200" b="1" dirty="0">
                <a:latin typeface="Verdana" charset="0"/>
                <a:ea typeface="Verdana" charset="0"/>
                <a:cs typeface="Verdana" charset="0"/>
              </a:rPr>
              <a:t>CN</a:t>
            </a:r>
            <a:r>
              <a:rPr lang="en-GB" sz="2200" b="1" baseline="30000" dirty="0">
                <a:latin typeface="Verdana" charset="0"/>
                <a:ea typeface="Verdana" charset="0"/>
                <a:cs typeface="Verdana" charset="0"/>
              </a:rPr>
              <a:t>-</a:t>
            </a:r>
            <a:r>
              <a:rPr lang="el-GR" sz="2200" b="1" baseline="300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{</a:t>
            </a:r>
            <a:r>
              <a:rPr lang="en-GB" sz="2200" b="1" dirty="0">
                <a:latin typeface="Verdana" charset="0"/>
                <a:ea typeface="Verdana" charset="0"/>
                <a:cs typeface="Verdana" charset="0"/>
              </a:rPr>
              <a:t>-CN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(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κυανο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GB" sz="22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GB" sz="2200" b="1" dirty="0">
                <a:latin typeface="Verdana" charset="0"/>
                <a:ea typeface="Verdana" charset="0"/>
                <a:cs typeface="Verdana" charset="0"/>
              </a:rPr>
              <a:t>-NC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(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ισοκυανο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)} </a:t>
            </a:r>
          </a:p>
          <a:p>
            <a:pPr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και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200" b="1" dirty="0">
                <a:latin typeface="Verdana" charset="0"/>
                <a:ea typeface="Verdana" charset="0"/>
                <a:cs typeface="Verdana" charset="0"/>
              </a:rPr>
              <a:t>SCN</a:t>
            </a:r>
            <a:r>
              <a:rPr lang="en-GB" sz="2200" b="1" baseline="30000" dirty="0">
                <a:latin typeface="Verdana" charset="0"/>
                <a:ea typeface="Verdana" charset="0"/>
                <a:cs typeface="Verdana" charset="0"/>
              </a:rPr>
              <a:t>-</a:t>
            </a:r>
            <a:r>
              <a:rPr lang="en-GB" sz="2200" b="1" dirty="0">
                <a:latin typeface="Verdana" charset="0"/>
                <a:ea typeface="Verdana" charset="0"/>
                <a:cs typeface="Verdana" charset="0"/>
              </a:rPr>
              <a:t> { -SCN (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θειοκυανατο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), -</a:t>
            </a:r>
            <a:r>
              <a:rPr lang="en-GB" sz="2200" b="1" dirty="0">
                <a:latin typeface="Verdana" charset="0"/>
                <a:ea typeface="Verdana" charset="0"/>
                <a:cs typeface="Verdana" charset="0"/>
              </a:rPr>
              <a:t>NCS (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ισοθειοκυανατο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)}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/>
      <p:bldP spid="74756" grpId="0" animBg="1"/>
      <p:bldP spid="74757" grpId="0" animBg="1"/>
      <p:bldP spid="747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468313" y="981075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Ισομέρειες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endParaRPr lang="el-GR" sz="2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699792" y="1646714"/>
            <a:ext cx="3456657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Στερεοϊσομέρεια</a:t>
            </a:r>
            <a:endParaRPr lang="el-GR" sz="24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2376190" y="2331272"/>
            <a:ext cx="4248745" cy="430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1.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Γεωμετρική ισομέρεια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73038" y="3068960"/>
            <a:ext cx="8820150" cy="25545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Εμφανίζεται όταν οι σχετικές θέσεις στη σφαίρα σύνταξης δεν είναι όλες ισοδύναμες μεταξύ τους και δύο τουλάχιστον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υποκαταστάτες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είναι διαφορετικοί μεταξύ τους.</a:t>
            </a:r>
          </a:p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Όταν οι όμοιοι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υποκαταστάτες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βρίσκονται σε γειτονικές θέσεις, το ισομερές λέγεται </a:t>
            </a:r>
            <a:r>
              <a:rPr lang="en-GB" sz="2000" b="1" i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cis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, ενώ όταν βρίσκονται σε διαμετρικά αντίθετες θέσεις χαρακτηρίζεται ως </a:t>
            </a:r>
            <a:r>
              <a:rPr lang="en-GB" sz="2000" b="1" i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trans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.</a:t>
            </a:r>
            <a:endParaRPr lang="el-GR" sz="2000" b="1" dirty="0">
              <a:latin typeface="Verdana" charset="0"/>
              <a:ea typeface="Verdana" charset="0"/>
              <a:cs typeface="Verdana" charset="0"/>
            </a:endParaRPr>
          </a:p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Εμφανίζεται στα τετραγωνικά και τα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οκταεδρικά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σύμπλοκα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578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578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57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/>
      <p:bldP spid="75780" grpId="0" animBg="1"/>
      <p:bldP spid="75781" grpId="0" animBg="1"/>
      <p:bldP spid="75782" grpId="0" build="p" animBg="1"/>
      <p:bldP spid="7578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468313" y="981075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Ισομέρειες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endParaRPr lang="el-GR" sz="2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2843808" y="1718081"/>
            <a:ext cx="3096617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Στερεοϊσομέρεια</a:t>
            </a:r>
            <a:endParaRPr lang="el-GR" sz="24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2123728" y="2393532"/>
            <a:ext cx="4176737" cy="430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1.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Γεωμετρική ισομέρεια</a:t>
            </a:r>
          </a:p>
        </p:txBody>
      </p:sp>
      <p:pic>
        <p:nvPicPr>
          <p:cNvPr id="76822" name="Picture 22" descr="120px-Cis-dichlorotetraamminecobalt%28III%29">
            <a:hlinkClick r:id="rId2" tooltip="Cis-dichlorotetraamminecobalt(III).pn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6955" y="3282026"/>
            <a:ext cx="2592263" cy="237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23" name="Rectangle 23"/>
          <p:cNvSpPr>
            <a:spLocks noChangeArrowheads="1"/>
          </p:cNvSpPr>
          <p:nvPr/>
        </p:nvSpPr>
        <p:spPr bwMode="auto">
          <a:xfrm>
            <a:off x="1216955" y="5862636"/>
            <a:ext cx="28071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cis</a:t>
            </a:r>
            <a:r>
              <a:rPr lang="en-US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-[CoCl</a:t>
            </a:r>
            <a:r>
              <a:rPr lang="en-US" sz="2000" b="1" baseline="-25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US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(NH</a:t>
            </a:r>
            <a:r>
              <a:rPr lang="en-US" sz="2000" b="1" baseline="-25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US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US" sz="2000" b="1" baseline="-25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US" sz="2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]</a:t>
            </a:r>
            <a:r>
              <a:rPr lang="en-US" sz="2000" baseline="30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+</a:t>
            </a:r>
          </a:p>
        </p:txBody>
      </p:sp>
      <p:pic>
        <p:nvPicPr>
          <p:cNvPr id="76824" name="Picture 24" descr="120px-Trans-dichlorotetraamminecobalt%28III%29">
            <a:hlinkClick r:id="rId4" tooltip="Trans-dichlorotetraamminecobalt(III).png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3282026"/>
            <a:ext cx="2788812" cy="223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25" name="Rectangle 25"/>
          <p:cNvSpPr>
            <a:spLocks noChangeArrowheads="1"/>
          </p:cNvSpPr>
          <p:nvPr/>
        </p:nvSpPr>
        <p:spPr bwMode="auto">
          <a:xfrm>
            <a:off x="5073959" y="5862636"/>
            <a:ext cx="31999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trans</a:t>
            </a:r>
            <a:r>
              <a:rPr lang="en-US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-[CoCl</a:t>
            </a:r>
            <a:r>
              <a:rPr lang="en-US" sz="2000" b="1" baseline="-25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US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(NH</a:t>
            </a:r>
            <a:r>
              <a:rPr lang="en-US" sz="2000" b="1" baseline="-25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US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US" sz="2000" b="1" baseline="-25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US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]</a:t>
            </a:r>
            <a:r>
              <a:rPr lang="en-US" sz="2000" b="1" baseline="30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/>
      <p:bldP spid="76804" grpId="0" animBg="1"/>
      <p:bldP spid="76805" grpId="0" animBg="1"/>
      <p:bldP spid="76823" grpId="0"/>
      <p:bldP spid="768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8986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468313" y="653228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Ισομέρειες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endParaRPr lang="el-GR" sz="2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2798428" y="1227297"/>
            <a:ext cx="3384649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Στερεοϊσομέρεια</a:t>
            </a:r>
            <a:endParaRPr lang="el-GR" sz="24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2461927" y="1829676"/>
            <a:ext cx="4057650" cy="430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1.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Γεωμετρική ισομέρεια</a:t>
            </a:r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753189" y="5032161"/>
            <a:ext cx="26100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cis</a:t>
            </a:r>
            <a:r>
              <a:rPr lang="en-US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-[PtCl</a:t>
            </a:r>
            <a:r>
              <a:rPr lang="en-US" sz="2000" b="1" baseline="-25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US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(NH</a:t>
            </a:r>
            <a:r>
              <a:rPr lang="en-US" sz="2000" b="1" baseline="-25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US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US" sz="2000" b="1" baseline="-25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]</a:t>
            </a:r>
            <a:endParaRPr lang="en-US" sz="2000" baseline="30000" dirty="0">
              <a:solidFill>
                <a:srgbClr val="FF0000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29033" name="Rectangle 9"/>
          <p:cNvSpPr>
            <a:spLocks noChangeArrowheads="1"/>
          </p:cNvSpPr>
          <p:nvPr/>
        </p:nvSpPr>
        <p:spPr bwMode="auto">
          <a:xfrm>
            <a:off x="5730055" y="5032161"/>
            <a:ext cx="29706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trans</a:t>
            </a:r>
            <a:r>
              <a:rPr lang="en-US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-[PtCl</a:t>
            </a:r>
            <a:r>
              <a:rPr lang="en-US" sz="2000" b="1" baseline="-25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US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(NH</a:t>
            </a:r>
            <a:r>
              <a:rPr lang="en-US" sz="2000" b="1" baseline="-25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US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US" sz="2000" b="1" baseline="-25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]</a:t>
            </a:r>
            <a:endParaRPr lang="en-US" sz="2000" baseline="30000" dirty="0">
              <a:solidFill>
                <a:srgbClr val="FF0000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468313" y="2925931"/>
          <a:ext cx="3179762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1156352" imgH="726332" progId="ChemDraw.Document.6.0">
                  <p:embed/>
                </p:oleObj>
              </mc:Choice>
              <mc:Fallback>
                <p:oleObj name="CS ChemDraw Drawing" r:id="rId2" imgW="1156352" imgH="726332" progId="ChemDraw.Document.6.0">
                  <p:embed/>
                  <p:pic>
                    <p:nvPicPr>
                      <p:cNvPr id="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925931"/>
                        <a:ext cx="3179762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5730055" y="3038643"/>
          <a:ext cx="2787650" cy="188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1057359" imgH="715794" progId="ChemDraw.Document.6.0">
                  <p:embed/>
                </p:oleObj>
              </mc:Choice>
              <mc:Fallback>
                <p:oleObj name="CS ChemDraw Drawing" r:id="rId4" imgW="1057359" imgH="715794" progId="ChemDraw.Document.6.0">
                  <p:embed/>
                  <p:pic>
                    <p:nvPicPr>
                      <p:cNvPr id="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055" y="3038643"/>
                        <a:ext cx="2787650" cy="188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220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9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  <p:bldP spid="129027" grpId="0"/>
      <p:bldP spid="129028" grpId="0" animBg="1"/>
      <p:bldP spid="129029" grpId="0" animBg="1"/>
      <p:bldP spid="129031" grpId="0"/>
      <p:bldP spid="1290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l-GR" altLang="x-none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431800" y="776287"/>
            <a:ext cx="8064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x-none" sz="2800" b="1" dirty="0">
                <a:latin typeface="Verdana" charset="0"/>
                <a:ea typeface="Verdana" charset="0"/>
                <a:cs typeface="Verdana" charset="0"/>
              </a:rPr>
              <a:t>Ισομέρειες </a:t>
            </a:r>
            <a:r>
              <a:rPr lang="el-GR" altLang="x-none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endParaRPr lang="el-GR" altLang="x-none" sz="2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879737" y="1337617"/>
            <a:ext cx="3168625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x-none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Στερεοϊσομέρεια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2789825" y="1919287"/>
            <a:ext cx="3348447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x-none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l-GR" altLang="x-none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  <a:r>
              <a:rPr lang="el-GR" altLang="x-none" sz="22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altLang="x-none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Οπτική ισομέρεια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323848" y="2708920"/>
            <a:ext cx="8280400" cy="313932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x-none" sz="2200" b="1" dirty="0">
                <a:latin typeface="Verdana" charset="0"/>
                <a:ea typeface="Verdana" charset="0"/>
                <a:cs typeface="Verdana" charset="0"/>
              </a:rPr>
              <a:t>Εμφανίζεται όταν μια ένωση στερείται επιπέδου και κέντρου συμμετρίας. 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x-none" sz="2200" b="1" dirty="0">
                <a:latin typeface="Verdana" charset="0"/>
                <a:ea typeface="Verdana" charset="0"/>
                <a:cs typeface="Verdana" charset="0"/>
              </a:rPr>
              <a:t>Στη περίπτωση αυτή η ένωση δεν ταυτίζεται με το κατοπτρικό είδωλό της, δηλαδή έχουν σχέση δεξιού – αριστερού χεριού.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x-none" sz="2200" b="1" dirty="0">
                <a:latin typeface="Verdana" charset="0"/>
                <a:ea typeface="Verdana" charset="0"/>
                <a:cs typeface="Verdana" charset="0"/>
              </a:rPr>
              <a:t>Τα μόρια αυτά ονομάζονται </a:t>
            </a:r>
            <a:r>
              <a:rPr lang="el-GR" altLang="x-none" sz="22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εναντιομερή</a:t>
            </a:r>
            <a:r>
              <a:rPr lang="el-GR" altLang="x-none" sz="22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ή εναντιόμορφα</a:t>
            </a:r>
            <a:r>
              <a:rPr lang="el-GR" altLang="x-none" sz="2200" b="1" dirty="0">
                <a:latin typeface="Verdana" charset="0"/>
                <a:ea typeface="Verdana" charset="0"/>
                <a:cs typeface="Verdana" charset="0"/>
              </a:rPr>
              <a:t> και το φαινόμενο </a:t>
            </a:r>
            <a:r>
              <a:rPr lang="el-GR" altLang="x-none" sz="22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εναντιομορφία ή </a:t>
            </a:r>
            <a:r>
              <a:rPr lang="el-GR" altLang="x-none" sz="22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χειρομορφία</a:t>
            </a:r>
            <a:r>
              <a:rPr lang="el-GR" altLang="x-none" sz="2200" b="1" dirty="0">
                <a:latin typeface="Verdana" charset="0"/>
                <a:ea typeface="Verdana" charset="0"/>
                <a:cs typeface="Verdana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423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783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783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8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7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7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7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7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7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7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7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7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7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/>
      <p:bldP spid="77828" grpId="0" animBg="1"/>
      <p:bldP spid="77829" grpId="0" animBg="1"/>
      <p:bldP spid="77836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65856"/>
          </a:xfrm>
        </p:spPr>
        <p:txBody>
          <a:bodyPr/>
          <a:lstStyle/>
          <a:p>
            <a:pPr eaLnBrk="1" hangingPunct="1"/>
            <a:r>
              <a:rPr lang="el-GR" altLang="x-none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467519" y="692687"/>
            <a:ext cx="8064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x-none" sz="2800" b="1" dirty="0">
                <a:latin typeface="Verdana" charset="0"/>
                <a:ea typeface="Verdana" charset="0"/>
                <a:cs typeface="Verdana" charset="0"/>
              </a:rPr>
              <a:t>Ισομέρειες </a:t>
            </a:r>
            <a:r>
              <a:rPr lang="el-GR" altLang="x-none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endParaRPr lang="el-GR" altLang="x-none" sz="2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059832" y="1258828"/>
            <a:ext cx="302505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x-none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Στερεοϊσομέρεια</a:t>
            </a:r>
            <a:endParaRPr lang="el-GR" altLang="x-none" sz="24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2854921" y="1763414"/>
            <a:ext cx="3456384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x-none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l-GR" altLang="x-none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  <a:r>
              <a:rPr lang="el-GR" altLang="x-none" sz="22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altLang="x-none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Οπτική ισομέρεια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216768" y="2268000"/>
            <a:ext cx="8280400" cy="440120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x-none" sz="2000" b="1" dirty="0">
                <a:latin typeface="Verdana" charset="0"/>
                <a:ea typeface="Verdana" charset="0"/>
                <a:cs typeface="Verdana" charset="0"/>
              </a:rPr>
              <a:t>Τα </a:t>
            </a:r>
            <a:r>
              <a:rPr lang="el-GR" altLang="x-none" sz="2000" b="1" dirty="0" err="1">
                <a:latin typeface="Verdana" charset="0"/>
                <a:ea typeface="Verdana" charset="0"/>
                <a:cs typeface="Verdana" charset="0"/>
              </a:rPr>
              <a:t>εναντιομερή</a:t>
            </a:r>
            <a:r>
              <a:rPr lang="el-GR" altLang="x-none" sz="2000" b="1" dirty="0">
                <a:latin typeface="Verdana" charset="0"/>
                <a:ea typeface="Verdana" charset="0"/>
                <a:cs typeface="Verdana" charset="0"/>
              </a:rPr>
              <a:t> είναι </a:t>
            </a:r>
            <a:r>
              <a:rPr lang="el-GR" altLang="x-none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οπτικώς</a:t>
            </a:r>
            <a:r>
              <a:rPr lang="el-GR" altLang="x-none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ενεργά</a:t>
            </a:r>
            <a:r>
              <a:rPr lang="el-GR" altLang="x-none" sz="2000" b="1" dirty="0">
                <a:latin typeface="Verdana" charset="0"/>
                <a:ea typeface="Verdana" charset="0"/>
                <a:cs typeface="Verdana" charset="0"/>
              </a:rPr>
              <a:t>, στρέφουν δηλαδή το επίπεδο ταλάντωσης του πολωμένου φωτός.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x-none" sz="2000" b="1" dirty="0">
                <a:latin typeface="Verdana" charset="0"/>
                <a:ea typeface="Verdana" charset="0"/>
                <a:cs typeface="Verdana" charset="0"/>
              </a:rPr>
              <a:t>Για το λόγο αυτό τα χαρακτηρίζουμε ως </a:t>
            </a:r>
            <a:r>
              <a:rPr lang="el-GR" altLang="x-none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οπτικά ισομερή. 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x-none" sz="2000" b="1" dirty="0">
                <a:latin typeface="Verdana" charset="0"/>
                <a:ea typeface="Verdana" charset="0"/>
                <a:cs typeface="Verdana" charset="0"/>
              </a:rPr>
              <a:t>Τα </a:t>
            </a:r>
            <a:r>
              <a:rPr lang="el-GR" altLang="x-none" sz="2000" b="1" dirty="0" err="1">
                <a:latin typeface="Verdana" charset="0"/>
                <a:ea typeface="Verdana" charset="0"/>
                <a:cs typeface="Verdana" charset="0"/>
              </a:rPr>
              <a:t>εναντιομερή</a:t>
            </a:r>
            <a:r>
              <a:rPr lang="el-GR" altLang="x-none" sz="2000" b="1" dirty="0">
                <a:latin typeface="Verdana" charset="0"/>
                <a:ea typeface="Verdana" charset="0"/>
                <a:cs typeface="Verdana" charset="0"/>
              </a:rPr>
              <a:t> έχουν βασικά τις ίδιες φυσικές και χημικές ιδιότητες με εξαίρεση τη γωνία στροφής του επιπέδου ταλάντωσης του πολωμένου φωτός.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x-none" sz="2000" b="1" dirty="0">
                <a:latin typeface="Verdana" charset="0"/>
                <a:ea typeface="Verdana" charset="0"/>
                <a:cs typeface="Verdana" charset="0"/>
              </a:rPr>
              <a:t>Το ένα </a:t>
            </a:r>
            <a:r>
              <a:rPr lang="el-GR" altLang="x-none" sz="2000" b="1" dirty="0" err="1">
                <a:latin typeface="Verdana" charset="0"/>
                <a:ea typeface="Verdana" charset="0"/>
                <a:cs typeface="Verdana" charset="0"/>
              </a:rPr>
              <a:t>εναντιομερές</a:t>
            </a:r>
            <a:r>
              <a:rPr lang="el-GR" altLang="x-none" sz="2000" b="1" dirty="0">
                <a:latin typeface="Verdana" charset="0"/>
                <a:ea typeface="Verdana" charset="0"/>
                <a:cs typeface="Verdana" charset="0"/>
              </a:rPr>
              <a:t>, σε καθαρή μορφή ή ως διάλυμα, στρέφει το επίπεδο αυτό </a:t>
            </a:r>
            <a:r>
              <a:rPr lang="el-GR" altLang="x-none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δεξιά</a:t>
            </a:r>
            <a:r>
              <a:rPr lang="el-GR" altLang="x-none" sz="2000" b="1" dirty="0">
                <a:latin typeface="Verdana" charset="0"/>
                <a:ea typeface="Verdana" charset="0"/>
                <a:cs typeface="Verdana" charset="0"/>
              </a:rPr>
              <a:t> (</a:t>
            </a:r>
            <a:r>
              <a:rPr lang="el-GR" altLang="x-none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δεξιόστροφο ή </a:t>
            </a:r>
            <a:r>
              <a:rPr lang="en-GB" altLang="x-none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dextro</a:t>
            </a:r>
            <a:r>
              <a:rPr lang="en-GB" altLang="x-none" sz="2000" b="1" dirty="0">
                <a:latin typeface="Verdana" charset="0"/>
                <a:ea typeface="Verdana" charset="0"/>
                <a:cs typeface="Verdana" charset="0"/>
              </a:rPr>
              <a:t>) </a:t>
            </a:r>
            <a:r>
              <a:rPr lang="el-GR" altLang="x-none" sz="2000" b="1" dirty="0">
                <a:latin typeface="Verdana" charset="0"/>
                <a:ea typeface="Verdana" charset="0"/>
                <a:cs typeface="Verdana" charset="0"/>
              </a:rPr>
              <a:t>και το άλλο κατά </a:t>
            </a:r>
            <a:r>
              <a:rPr lang="el-GR" altLang="x-none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ίση γωνία αριστερά</a:t>
            </a:r>
            <a:r>
              <a:rPr lang="el-GR" altLang="x-none" sz="2000" b="1" dirty="0">
                <a:latin typeface="Verdana" charset="0"/>
                <a:ea typeface="Verdana" charset="0"/>
                <a:cs typeface="Verdana" charset="0"/>
              </a:rPr>
              <a:t> (</a:t>
            </a:r>
            <a:r>
              <a:rPr lang="el-GR" altLang="x-none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αριστερόστροφο ή </a:t>
            </a:r>
            <a:r>
              <a:rPr lang="en-GB" altLang="x-none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levo</a:t>
            </a:r>
            <a:r>
              <a:rPr lang="en-GB" altLang="x-none" sz="2000" b="1" dirty="0"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l-GR" altLang="x-none" sz="2000" b="1" dirty="0"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x-none" sz="2000" b="1" dirty="0" err="1">
                <a:latin typeface="Verdana" charset="0"/>
                <a:ea typeface="Verdana" charset="0"/>
                <a:cs typeface="Verdana" charset="0"/>
              </a:rPr>
              <a:t>Ισομοριακό</a:t>
            </a:r>
            <a:r>
              <a:rPr lang="el-GR" altLang="x-none" sz="2000" b="1" dirty="0">
                <a:latin typeface="Verdana" charset="0"/>
                <a:ea typeface="Verdana" charset="0"/>
                <a:cs typeface="Verdana" charset="0"/>
              </a:rPr>
              <a:t> μίγμα των δύο </a:t>
            </a:r>
            <a:r>
              <a:rPr lang="el-GR" altLang="x-none" sz="2000" b="1" dirty="0" err="1">
                <a:latin typeface="Verdana" charset="0"/>
                <a:ea typeface="Verdana" charset="0"/>
                <a:cs typeface="Verdana" charset="0"/>
              </a:rPr>
              <a:t>εναντιομερών</a:t>
            </a:r>
            <a:r>
              <a:rPr lang="el-GR" altLang="x-none" sz="2000" b="1" dirty="0">
                <a:latin typeface="Verdana" charset="0"/>
                <a:ea typeface="Verdana" charset="0"/>
                <a:cs typeface="Verdana" charset="0"/>
              </a:rPr>
              <a:t> είναι  οπτικά ανενεργό (</a:t>
            </a:r>
            <a:r>
              <a:rPr lang="el-GR" altLang="x-none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ρακεμικό</a:t>
            </a:r>
            <a:r>
              <a:rPr lang="el-GR" altLang="x-none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μίγμα</a:t>
            </a:r>
            <a:r>
              <a:rPr lang="el-GR" altLang="x-none" sz="2000" b="1" dirty="0">
                <a:latin typeface="Verdana" charset="0"/>
                <a:ea typeface="Verdana" charset="0"/>
                <a:cs typeface="Verdana" charset="0"/>
              </a:rPr>
              <a:t>).</a:t>
            </a:r>
            <a:endParaRPr lang="el-GR" altLang="x-none" sz="2000" b="1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90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2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2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9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1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/>
      <p:bldP spid="81924" grpId="0" animBg="1"/>
      <p:bldP spid="81925" grpId="0" animBg="1"/>
      <p:bldP spid="81926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58813"/>
          </a:xfrm>
        </p:spPr>
        <p:txBody>
          <a:bodyPr/>
          <a:lstStyle/>
          <a:p>
            <a:pPr eaLnBrk="1" hangingPunct="1"/>
            <a:r>
              <a:rPr lang="el-GR" altLang="x-none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447179" y="526256"/>
            <a:ext cx="8064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x-none" sz="2800" b="1" dirty="0">
                <a:latin typeface="Verdana" charset="0"/>
                <a:ea typeface="Verdana" charset="0"/>
                <a:cs typeface="Verdana" charset="0"/>
              </a:rPr>
              <a:t>Ισομέρειες </a:t>
            </a:r>
            <a:r>
              <a:rPr lang="el-GR" altLang="x-none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endParaRPr lang="el-GR" altLang="x-none" sz="2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130550" y="1058863"/>
            <a:ext cx="3044528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x-none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Στερεοϊσομέρεια</a:t>
            </a:r>
            <a:endParaRPr lang="el-GR" altLang="x-none" sz="24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2986087" y="1654026"/>
            <a:ext cx="3458121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x-none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l-GR" altLang="x-none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  <a:r>
              <a:rPr lang="el-GR" altLang="x-none" sz="22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altLang="x-none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Οπτική ισομέρεια</a:t>
            </a:r>
          </a:p>
        </p:txBody>
      </p:sp>
      <p:pic>
        <p:nvPicPr>
          <p:cNvPr id="798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437063"/>
            <a:ext cx="8097837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539750" y="3284538"/>
            <a:ext cx="1728788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x-none" b="1"/>
              <a:t>Μη πολωμένο φως</a:t>
            </a:r>
          </a:p>
        </p:txBody>
      </p:sp>
      <p:sp>
        <p:nvSpPr>
          <p:cNvPr id="79882" name="Line 10"/>
          <p:cNvSpPr>
            <a:spLocks noChangeShapeType="1"/>
          </p:cNvSpPr>
          <p:nvPr/>
        </p:nvSpPr>
        <p:spPr bwMode="auto">
          <a:xfrm flipH="1">
            <a:off x="827088" y="4005263"/>
            <a:ext cx="144462" cy="360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2411413" y="3213100"/>
            <a:ext cx="1728787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x-none" b="1"/>
              <a:t>Φίλτρο πόλωσης</a:t>
            </a:r>
          </a:p>
        </p:txBody>
      </p:sp>
      <p:sp>
        <p:nvSpPr>
          <p:cNvPr id="79884" name="Line 12"/>
          <p:cNvSpPr>
            <a:spLocks noChangeShapeType="1"/>
          </p:cNvSpPr>
          <p:nvPr/>
        </p:nvSpPr>
        <p:spPr bwMode="auto">
          <a:xfrm flipH="1">
            <a:off x="2627313" y="4005263"/>
            <a:ext cx="288925" cy="936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4284663" y="3213100"/>
            <a:ext cx="1728787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x-none" b="1"/>
              <a:t>Πολωμένο φως</a:t>
            </a: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3492500" y="3933825"/>
            <a:ext cx="1223963" cy="7905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6227763" y="3284538"/>
            <a:ext cx="1728787" cy="915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x-none" b="1"/>
              <a:t>Οπτικά ενεργός ουσία</a:t>
            </a:r>
          </a:p>
        </p:txBody>
      </p:sp>
      <p:sp>
        <p:nvSpPr>
          <p:cNvPr id="79888" name="Line 16"/>
          <p:cNvSpPr>
            <a:spLocks noChangeShapeType="1"/>
          </p:cNvSpPr>
          <p:nvPr/>
        </p:nvSpPr>
        <p:spPr bwMode="auto">
          <a:xfrm flipH="1">
            <a:off x="5867400" y="4292600"/>
            <a:ext cx="720725" cy="865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7415213" y="2276475"/>
            <a:ext cx="1728787" cy="915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x-none" b="1"/>
              <a:t>Στροφή  πολωμένου φωτός</a:t>
            </a: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 flipH="1">
            <a:off x="8222754" y="3422651"/>
            <a:ext cx="288925" cy="17287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0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/>
      <p:bldP spid="79876" grpId="0" animBg="1"/>
      <p:bldP spid="79877" grpId="0" animBg="1"/>
      <p:bldP spid="79881" grpId="0" animBg="1"/>
      <p:bldP spid="79882" grpId="0" animBg="1"/>
      <p:bldP spid="79883" grpId="0" animBg="1"/>
      <p:bldP spid="79884" grpId="0" animBg="1"/>
      <p:bldP spid="79885" grpId="0" animBg="1"/>
      <p:bldP spid="79886" grpId="0" animBg="1"/>
      <p:bldP spid="79887" grpId="0" animBg="1"/>
      <p:bldP spid="79888" grpId="0" animBg="1"/>
      <p:bldP spid="79889" grpId="0" animBg="1"/>
      <p:bldP spid="7989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l-GR" altLang="x-none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468313" y="898386"/>
            <a:ext cx="8064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x-none" sz="2800" b="1" dirty="0">
                <a:latin typeface="Verdana" charset="0"/>
                <a:ea typeface="Verdana" charset="0"/>
                <a:cs typeface="Verdana" charset="0"/>
              </a:rPr>
              <a:t>Ισομέρειες </a:t>
            </a:r>
            <a:r>
              <a:rPr lang="el-GR" altLang="x-none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endParaRPr lang="el-GR" altLang="x-none" sz="2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2736230" y="1447552"/>
            <a:ext cx="3528665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x-none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Στερεοϊσομέρεια</a:t>
            </a:r>
            <a:endParaRPr lang="el-GR" altLang="x-none" sz="24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2808410" y="2039659"/>
            <a:ext cx="3384303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x-none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l-GR" altLang="x-none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  <a:r>
              <a:rPr lang="el-GR" altLang="x-none" sz="22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altLang="x-none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Οπτική ισομέρεια</a:t>
            </a:r>
          </a:p>
        </p:txBody>
      </p:sp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709988"/>
            <a:ext cx="5682655" cy="2701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1774975" y="2948604"/>
            <a:ext cx="5616276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x-none" sz="2000" b="1" dirty="0">
                <a:latin typeface="Verdana" charset="0"/>
                <a:ea typeface="Verdana" charset="0"/>
                <a:cs typeface="Verdana" charset="0"/>
              </a:rPr>
              <a:t>τρις(</a:t>
            </a:r>
            <a:r>
              <a:rPr lang="el-GR" altLang="x-none" sz="2000" b="1" dirty="0" err="1">
                <a:latin typeface="Verdana" charset="0"/>
                <a:ea typeface="Verdana" charset="0"/>
                <a:cs typeface="Verdana" charset="0"/>
              </a:rPr>
              <a:t>αιθυλενοδιαμινη</a:t>
            </a:r>
            <a:r>
              <a:rPr lang="el-GR" altLang="x-none" sz="2000" b="1" dirty="0">
                <a:latin typeface="Verdana" charset="0"/>
                <a:ea typeface="Verdana" charset="0"/>
                <a:cs typeface="Verdana" charset="0"/>
              </a:rPr>
              <a:t>)κοβάλτιο (ΙΙΙ)</a:t>
            </a:r>
          </a:p>
        </p:txBody>
      </p:sp>
    </p:spTree>
    <p:extLst>
      <p:ext uri="{BB962C8B-B14F-4D97-AF65-F5344CB8AC3E}">
        <p14:creationId xmlns:p14="http://schemas.microsoft.com/office/powerpoint/2010/main" val="162391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/>
      <p:bldP spid="78852" grpId="0" animBg="1"/>
      <p:bldP spid="78853" grpId="0" animBg="1"/>
      <p:bldP spid="7885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graphicFrame>
        <p:nvGraphicFramePr>
          <p:cNvPr id="86039" name="Object 2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10181609"/>
              </p:ext>
            </p:extLst>
          </p:nvPr>
        </p:nvGraphicFramePr>
        <p:xfrm>
          <a:off x="179388" y="2201396"/>
          <a:ext cx="511175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2133360" imgH="240120" progId="ChemDraw.Document.6.0">
                  <p:embed/>
                </p:oleObj>
              </mc:Choice>
              <mc:Fallback>
                <p:oleObj name="CS ChemDraw Drawing" r:id="rId2" imgW="2133360" imgH="240120" progId="ChemDraw.Document.6.0">
                  <p:embed/>
                  <p:pic>
                    <p:nvPicPr>
                      <p:cNvPr id="8603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201396"/>
                        <a:ext cx="5111750" cy="573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1" name="Object 2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42524848"/>
              </p:ext>
            </p:extLst>
          </p:nvPr>
        </p:nvGraphicFramePr>
        <p:xfrm>
          <a:off x="5724128" y="2140883"/>
          <a:ext cx="2303462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1191600" imgH="421200" progId="ChemDraw.Document.6.0">
                  <p:embed/>
                </p:oleObj>
              </mc:Choice>
              <mc:Fallback>
                <p:oleObj name="CS ChemDraw Drawing" r:id="rId4" imgW="1191600" imgH="421200" progId="ChemDraw.Document.6.0">
                  <p:embed/>
                  <p:pic>
                    <p:nvPicPr>
                      <p:cNvPr id="8604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2140883"/>
                        <a:ext cx="2303462" cy="8143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468313" y="1120775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/>
              <a:t>Σταθερότητα </a:t>
            </a:r>
            <a:r>
              <a:rPr lang="el-GR" sz="2800" b="1" dirty="0" err="1"/>
              <a:t>συμπλόκων</a:t>
            </a:r>
            <a:endParaRPr lang="el-GR" sz="2800" b="1" dirty="0"/>
          </a:p>
        </p:txBody>
      </p:sp>
      <p:sp>
        <p:nvSpPr>
          <p:cNvPr id="86047" name="Text Box 31"/>
          <p:cNvSpPr txBox="1">
            <a:spLocks noChangeArrowheads="1"/>
          </p:cNvSpPr>
          <p:nvPr/>
        </p:nvSpPr>
        <p:spPr bwMode="auto">
          <a:xfrm>
            <a:off x="5363939" y="3162097"/>
            <a:ext cx="3023839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 err="1"/>
              <a:t>K</a:t>
            </a:r>
            <a:r>
              <a:rPr lang="en-GB" b="1" baseline="-25000" dirty="0" err="1"/>
              <a:t>f</a:t>
            </a:r>
            <a:r>
              <a:rPr lang="el-GR" b="1" dirty="0"/>
              <a:t>= σταθερά σχηματισμού</a:t>
            </a:r>
          </a:p>
        </p:txBody>
      </p:sp>
      <p:sp>
        <p:nvSpPr>
          <p:cNvPr id="86048" name="Text Box 32"/>
          <p:cNvSpPr txBox="1">
            <a:spLocks noChangeArrowheads="1"/>
          </p:cNvSpPr>
          <p:nvPr/>
        </p:nvSpPr>
        <p:spPr bwMode="auto">
          <a:xfrm>
            <a:off x="202931" y="4198637"/>
            <a:ext cx="8713092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Όσο μεγαλύτερη η σταθερά σχηματισμού τόσο σταθερότερο είναι το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endParaRPr lang="el-GR" sz="2000" b="1" dirty="0">
              <a:latin typeface="Verdana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6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6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6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6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6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6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/>
      <p:bldP spid="86047" grpId="0" animBg="1"/>
      <p:bldP spid="8604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468313" y="1125538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Σταθερότητα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endParaRPr lang="el-GR" sz="2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179512" y="1916113"/>
            <a:ext cx="8784976" cy="42473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1. Κατά το σχηματισμό ενός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συμπλόκου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υποκαταστάτης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συμπεριφέρεται ως βάση (δότης ηλεκτρονίων) ενώ το κεντρικό άτομο ως οξύ (δέκτης ηλεκτρονίων).</a:t>
            </a:r>
          </a:p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Άρα, όταν δυο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σύμπλοκα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έχουν ίδιους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υποκαταστάτες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και ίδιο κεντρικό μέταλλο σε διαφορετική οξειδωτική κατάσταση σταθερότερο είναι το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που έχει το μέταλλο στην ανώτερη οξειδωτική βαθμίδα.</a:t>
            </a:r>
          </a:p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Αντίστοιχα, όταν έχουμε δυο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σύμπλοκα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με ίδιο κεντρικό μέταλλο (ίδιας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οξειδωτικης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βαθμίδας), τότε σταθερότερο είναι αυτό με τον βασικότερο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υποκαταστάτη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2. Όσο περισσότερους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χηλικούς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δακτυλίους διαθέτει ένα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,  τόσο σταθερότερο (</a:t>
            </a:r>
            <a:r>
              <a:rPr lang="el-GR" sz="2000" b="1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φαινόμενο </a:t>
            </a:r>
            <a:r>
              <a:rPr lang="el-GR" sz="2000" b="1" dirty="0" err="1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χηλίωσης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722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722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72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7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7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7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19" grpId="0"/>
      <p:bldP spid="137220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052736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468313" y="764704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Ονοματολογία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 ενώσεων</a:t>
            </a:r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72008" y="1388958"/>
            <a:ext cx="8964488" cy="517064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Στους τύπους των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ενώσεων γράφεται πρώτα το </a:t>
            </a:r>
            <a:r>
              <a:rPr lang="el-GR" sz="20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κατιόν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και μετά το 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ανιόν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     </a:t>
            </a:r>
            <a:r>
              <a:rPr lang="en-GB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K</a:t>
            </a:r>
            <a:r>
              <a:rPr lang="en-GB" sz="2000" b="1" baseline="-25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[Pt(CN)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]  ,  </a:t>
            </a:r>
            <a:r>
              <a:rPr lang="en-GB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[Ag(NH</a:t>
            </a:r>
            <a:r>
              <a:rPr lang="en-GB" sz="2000" b="1" baseline="-25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GB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GB" sz="2000" b="1" baseline="-25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]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Cl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2.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Στην ονομασία ενός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συμπλόκου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πρώτα αναγράφονται τα ονόματα των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υποκαταστατών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(κατά αλφαβητική σειρά, σύμφωνα με το λατινικό αλφάβητο) και μετά ακολουθεί το όνομα του κεντρικού μετάλλου.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    Όταν 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υποκαταστάτης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είναι απλός, ο αριθμός των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υποκαταστατών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δίνεται με τα προθέματα </a:t>
            </a:r>
            <a:r>
              <a:rPr lang="el-GR" sz="20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μονο</a:t>
            </a:r>
            <a:r>
              <a:rPr lang="el-GR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l-GR" sz="20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δι</a:t>
            </a:r>
            <a:r>
              <a:rPr lang="el-GR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l-GR" sz="20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τρι</a:t>
            </a:r>
            <a:r>
              <a:rPr lang="el-GR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l-GR" sz="20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τετρα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l-GR" sz="20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κλπ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, ενώ όταν είναι πολύπλοκος με τα προθέματα </a:t>
            </a:r>
            <a:r>
              <a:rPr lang="el-GR" sz="20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δις,τρις</a:t>
            </a:r>
            <a:r>
              <a:rPr lang="el-GR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, τετράκις κλπ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 Τα προθέματα δεν λαμβάνονται υπόψη στην αλφαβητική σειρά.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     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[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Co(NH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Cl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]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 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=</a:t>
            </a:r>
            <a:r>
              <a:rPr lang="el-GR" sz="20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τρι</a:t>
            </a:r>
            <a:r>
              <a:rPr lang="el-GR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αμμινο</a:t>
            </a:r>
            <a:r>
              <a:rPr lang="el-GR" sz="20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τρι</a:t>
            </a:r>
            <a:r>
              <a:rPr lang="el-GR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χλωροκοβάλτιο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(ΙΙΙ)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     [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CuCl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(CH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NH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] =</a:t>
            </a:r>
            <a:r>
              <a:rPr lang="el-GR" sz="20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δι</a:t>
            </a:r>
            <a:r>
              <a:rPr lang="el-GR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χλωρο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- </a:t>
            </a:r>
            <a:r>
              <a:rPr lang="el-GR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δις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(</a:t>
            </a:r>
            <a:r>
              <a:rPr lang="el-GR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μεθυλαμίνη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) χαλκός (ΙΙ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59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59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59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7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7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7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7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7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7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7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7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7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7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7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7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7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/>
      <p:bldP spid="67598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468313" y="1120775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Σταθερότητα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endParaRPr lang="el-GR" sz="2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36207" name="Text Box 15"/>
          <p:cNvSpPr txBox="1">
            <a:spLocks noChangeArrowheads="1"/>
          </p:cNvSpPr>
          <p:nvPr/>
        </p:nvSpPr>
        <p:spPr bwMode="auto">
          <a:xfrm>
            <a:off x="2842369" y="1792933"/>
            <a:ext cx="3887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ΠΑΡΑΔΕΙΓΜΑΤΑ</a:t>
            </a:r>
          </a:p>
        </p:txBody>
      </p:sp>
      <p:sp>
        <p:nvSpPr>
          <p:cNvPr id="136208" name="Text Box 16"/>
          <p:cNvSpPr txBox="1">
            <a:spLocks noChangeArrowheads="1"/>
          </p:cNvSpPr>
          <p:nvPr/>
        </p:nvSpPr>
        <p:spPr bwMode="auto">
          <a:xfrm>
            <a:off x="468313" y="2365345"/>
            <a:ext cx="2087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Verdana" charset="0"/>
                <a:ea typeface="Verdana" charset="0"/>
                <a:cs typeface="Verdana" charset="0"/>
              </a:rPr>
              <a:t>Fe(CN)</a:t>
            </a:r>
            <a:r>
              <a:rPr lang="en-US" sz="2000" b="1" baseline="-25000" dirty="0">
                <a:latin typeface="Verdana" charset="0"/>
                <a:ea typeface="Verdana" charset="0"/>
                <a:cs typeface="Verdana" charset="0"/>
              </a:rPr>
              <a:t>6</a:t>
            </a:r>
            <a:r>
              <a:rPr lang="en-US" sz="2000" b="1" baseline="30000" dirty="0">
                <a:latin typeface="Verdana" charset="0"/>
                <a:ea typeface="Verdana" charset="0"/>
                <a:cs typeface="Verdana" charset="0"/>
              </a:rPr>
              <a:t>3-</a:t>
            </a:r>
            <a:endParaRPr lang="el-GR" sz="20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36209" name="Line 17"/>
          <p:cNvSpPr>
            <a:spLocks noChangeShapeType="1"/>
          </p:cNvSpPr>
          <p:nvPr/>
        </p:nvSpPr>
        <p:spPr bwMode="auto">
          <a:xfrm flipV="1">
            <a:off x="1042988" y="2781300"/>
            <a:ext cx="0" cy="7191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36211" name="Text Box 19"/>
          <p:cNvSpPr txBox="1">
            <a:spLocks noChangeArrowheads="1"/>
          </p:cNvSpPr>
          <p:nvPr/>
        </p:nvSpPr>
        <p:spPr bwMode="auto">
          <a:xfrm>
            <a:off x="162305" y="3607326"/>
            <a:ext cx="2447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Φορτίο </a:t>
            </a:r>
            <a:r>
              <a:rPr lang="en-US" sz="2000" b="1" dirty="0">
                <a:latin typeface="Verdana" charset="0"/>
                <a:ea typeface="Verdana" charset="0"/>
                <a:cs typeface="Verdana" charset="0"/>
              </a:rPr>
              <a:t>Fe = +3</a:t>
            </a:r>
            <a:endParaRPr lang="el-GR" sz="20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36212" name="Text Box 20"/>
          <p:cNvSpPr txBox="1">
            <a:spLocks noChangeArrowheads="1"/>
          </p:cNvSpPr>
          <p:nvPr/>
        </p:nvSpPr>
        <p:spPr bwMode="auto">
          <a:xfrm>
            <a:off x="3923928" y="2428875"/>
            <a:ext cx="18021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Verdana" charset="0"/>
                <a:ea typeface="Verdana" charset="0"/>
                <a:cs typeface="Verdana" charset="0"/>
              </a:rPr>
              <a:t>Fe(CN)</a:t>
            </a:r>
            <a:r>
              <a:rPr lang="en-US" sz="2000" b="1" baseline="-25000" dirty="0">
                <a:latin typeface="Verdana" charset="0"/>
                <a:ea typeface="Verdana" charset="0"/>
                <a:cs typeface="Verdana" charset="0"/>
              </a:rPr>
              <a:t>6</a:t>
            </a:r>
            <a:r>
              <a:rPr lang="en-US" sz="2000" b="1" baseline="30000" dirty="0">
                <a:latin typeface="Verdana" charset="0"/>
                <a:ea typeface="Verdana" charset="0"/>
                <a:cs typeface="Verdana" charset="0"/>
              </a:rPr>
              <a:t>4-</a:t>
            </a:r>
            <a:endParaRPr lang="el-GR" sz="20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36213" name="Line 21"/>
          <p:cNvSpPr>
            <a:spLocks noChangeShapeType="1"/>
          </p:cNvSpPr>
          <p:nvPr/>
        </p:nvSpPr>
        <p:spPr bwMode="auto">
          <a:xfrm flipH="1" flipV="1">
            <a:off x="4786313" y="2857500"/>
            <a:ext cx="1587" cy="7858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36214" name="Text Box 22"/>
          <p:cNvSpPr txBox="1">
            <a:spLocks noChangeArrowheads="1"/>
          </p:cNvSpPr>
          <p:nvPr/>
        </p:nvSpPr>
        <p:spPr bwMode="auto">
          <a:xfrm>
            <a:off x="3601057" y="3607326"/>
            <a:ext cx="2447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Φορτίο </a:t>
            </a:r>
            <a:r>
              <a:rPr lang="en-US" sz="2000" b="1" dirty="0">
                <a:latin typeface="Verdana" charset="0"/>
                <a:ea typeface="Verdana" charset="0"/>
                <a:cs typeface="Verdana" charset="0"/>
              </a:rPr>
              <a:t>Fe = +2</a:t>
            </a:r>
            <a:endParaRPr lang="el-GR" sz="20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36215" name="Text Box 23"/>
          <p:cNvSpPr txBox="1">
            <a:spLocks noChangeArrowheads="1"/>
          </p:cNvSpPr>
          <p:nvPr/>
        </p:nvSpPr>
        <p:spPr bwMode="auto">
          <a:xfrm>
            <a:off x="395287" y="4293096"/>
            <a:ext cx="8137525" cy="19389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Οι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υποκαταστάτες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και στα δύο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σύμπλοκα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είναι κοινοί. </a:t>
            </a:r>
          </a:p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Στο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n-US" sz="2000" b="1" dirty="0">
                <a:latin typeface="Verdana" charset="0"/>
                <a:ea typeface="Verdana" charset="0"/>
                <a:cs typeface="Verdana" charset="0"/>
              </a:rPr>
              <a:t> Fe(CN)</a:t>
            </a:r>
            <a:r>
              <a:rPr lang="en-US" sz="2000" b="1" baseline="-25000" dirty="0">
                <a:latin typeface="Verdana" charset="0"/>
                <a:ea typeface="Verdana" charset="0"/>
                <a:cs typeface="Verdana" charset="0"/>
              </a:rPr>
              <a:t>6</a:t>
            </a:r>
            <a:r>
              <a:rPr lang="en-US" sz="2000" b="1" baseline="30000" dirty="0">
                <a:latin typeface="Verdana" charset="0"/>
                <a:ea typeface="Verdana" charset="0"/>
                <a:cs typeface="Verdana" charset="0"/>
              </a:rPr>
              <a:t>3-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το κεντρικό άτομο (</a:t>
            </a:r>
            <a:r>
              <a:rPr lang="en-US" sz="2000" b="1" dirty="0">
                <a:latin typeface="Verdana" charset="0"/>
                <a:ea typeface="Verdana" charset="0"/>
                <a:cs typeface="Verdana" charset="0"/>
              </a:rPr>
              <a:t>Fe)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έχει μεγαλύτερο φορτίο και μικρότερο μέγεθος (κάνουμε την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ηλεκτρονιακή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δομή).</a:t>
            </a:r>
          </a:p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Επομένως το πρώτο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είναι σταθερότερο.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6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6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6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6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6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6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6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6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6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6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62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62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62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6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6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6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6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6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6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6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6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6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7" grpId="0"/>
      <p:bldP spid="136207" grpId="0"/>
      <p:bldP spid="136208" grpId="0"/>
      <p:bldP spid="136209" grpId="0" animBg="1"/>
      <p:bldP spid="136211" grpId="0"/>
      <p:bldP spid="136212" grpId="0"/>
      <p:bldP spid="136213" grpId="0" animBg="1"/>
      <p:bldP spid="136214" grpId="0"/>
      <p:bldP spid="136215" grpId="0" uiExpand="1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468313" y="1120775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Σταθερότητα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endParaRPr lang="el-GR" sz="2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2972037" y="1739562"/>
            <a:ext cx="28082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 dirty="0">
                <a:solidFill>
                  <a:srgbClr val="0000CC"/>
                </a:solidFill>
                <a:latin typeface="Verdana" charset="0"/>
                <a:ea typeface="Verdana" charset="0"/>
                <a:cs typeface="Verdana" charset="0"/>
              </a:rPr>
              <a:t>ΠΑΡΑΔΕΙΓΜΑΤΑ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879292" y="2357438"/>
            <a:ext cx="16746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Verdana" charset="0"/>
                <a:ea typeface="Verdana" charset="0"/>
                <a:cs typeface="Verdana" charset="0"/>
              </a:rPr>
              <a:t>Ni(en)</a:t>
            </a:r>
            <a:r>
              <a:rPr lang="en-US" sz="2000" b="1" baseline="-25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US" sz="2000" b="1" baseline="30000" dirty="0">
                <a:latin typeface="Verdana" charset="0"/>
                <a:ea typeface="Verdana" charset="0"/>
                <a:cs typeface="Verdana" charset="0"/>
              </a:rPr>
              <a:t>2+</a:t>
            </a:r>
            <a:endParaRPr lang="el-GR" sz="20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5148064" y="2357438"/>
            <a:ext cx="1935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Verdana" charset="0"/>
                <a:ea typeface="Verdana" charset="0"/>
                <a:cs typeface="Verdana" charset="0"/>
              </a:rPr>
              <a:t>Ni(NH</a:t>
            </a:r>
            <a:r>
              <a:rPr lang="en-US" sz="2000" b="1" baseline="-25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US" sz="2000" b="1" dirty="0"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US" sz="2000" b="1" baseline="-25000" dirty="0">
                <a:latin typeface="Verdana" charset="0"/>
                <a:ea typeface="Verdana" charset="0"/>
                <a:cs typeface="Verdana" charset="0"/>
              </a:rPr>
              <a:t>6</a:t>
            </a:r>
            <a:r>
              <a:rPr lang="en-US" sz="2000" b="1" baseline="30000" dirty="0">
                <a:latin typeface="Verdana" charset="0"/>
                <a:ea typeface="Verdana" charset="0"/>
                <a:cs typeface="Verdana" charset="0"/>
              </a:rPr>
              <a:t>2+</a:t>
            </a:r>
            <a:endParaRPr lang="el-GR" sz="2000" b="1" baseline="30000" dirty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105 - Ομάδα"/>
          <p:cNvGrpSpPr>
            <a:grpSpLocks/>
          </p:cNvGrpSpPr>
          <p:nvPr/>
        </p:nvGrpSpPr>
        <p:grpSpPr bwMode="auto">
          <a:xfrm>
            <a:off x="4643438" y="2928938"/>
            <a:ext cx="3429000" cy="2714625"/>
            <a:chOff x="4643438" y="3143248"/>
            <a:chExt cx="3429024" cy="2714644"/>
          </a:xfrm>
        </p:grpSpPr>
        <p:sp>
          <p:nvSpPr>
            <p:cNvPr id="105" name="104 - Ορθογώνιο"/>
            <p:cNvSpPr/>
            <p:nvPr/>
          </p:nvSpPr>
          <p:spPr>
            <a:xfrm>
              <a:off x="4643438" y="3143248"/>
              <a:ext cx="3429024" cy="271464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grpSp>
          <p:nvGrpSpPr>
            <p:cNvPr id="3" name="103 - Ομάδα"/>
            <p:cNvGrpSpPr>
              <a:grpSpLocks/>
            </p:cNvGrpSpPr>
            <p:nvPr/>
          </p:nvGrpSpPr>
          <p:grpSpPr bwMode="auto">
            <a:xfrm>
              <a:off x="4786314" y="3273982"/>
              <a:ext cx="3246256" cy="2512472"/>
              <a:chOff x="3786182" y="3071810"/>
              <a:chExt cx="3246256" cy="2512472"/>
            </a:xfrm>
          </p:grpSpPr>
          <p:cxnSp>
            <p:nvCxnSpPr>
              <p:cNvPr id="13" name="12 - Ευθεία γραμμή σύνδεσης"/>
              <p:cNvCxnSpPr/>
              <p:nvPr/>
            </p:nvCxnSpPr>
            <p:spPr>
              <a:xfrm>
                <a:off x="4643438" y="3942795"/>
                <a:ext cx="178595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19 - Ευθεία γραμμή σύνδεσης"/>
              <p:cNvCxnSpPr/>
              <p:nvPr/>
            </p:nvCxnSpPr>
            <p:spPr>
              <a:xfrm>
                <a:off x="4429124" y="4728614"/>
                <a:ext cx="1785951" cy="0"/>
              </a:xfrm>
              <a:prstGeom prst="line">
                <a:avLst/>
              </a:prstGeom>
              <a:ln w="22225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21 - Ευθεία γραμμή σύνδεσης"/>
              <p:cNvCxnSpPr/>
              <p:nvPr/>
            </p:nvCxnSpPr>
            <p:spPr>
              <a:xfrm rot="5400000">
                <a:off x="5929321" y="4228548"/>
                <a:ext cx="785819" cy="214314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23 - Ευθεία γραμμή σύνδεσης"/>
              <p:cNvCxnSpPr/>
              <p:nvPr/>
            </p:nvCxnSpPr>
            <p:spPr>
              <a:xfrm rot="5400000">
                <a:off x="4143371" y="4228547"/>
                <a:ext cx="785819" cy="214315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27 - Ευθεία γραμμή σύνδεσης"/>
              <p:cNvCxnSpPr/>
              <p:nvPr/>
            </p:nvCxnSpPr>
            <p:spPr>
              <a:xfrm rot="5400000" flipH="1" flipV="1">
                <a:off x="4964909" y="3835638"/>
                <a:ext cx="78581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28 - Ευθεία γραμμή σύνδεσης"/>
              <p:cNvCxnSpPr/>
              <p:nvPr/>
            </p:nvCxnSpPr>
            <p:spPr>
              <a:xfrm rot="5400000" flipH="1" flipV="1">
                <a:off x="4964909" y="4835771"/>
                <a:ext cx="78581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521" name="29 - TextBox"/>
              <p:cNvSpPr txBox="1">
                <a:spLocks noChangeArrowheads="1"/>
              </p:cNvSpPr>
              <p:nvPr/>
            </p:nvSpPr>
            <p:spPr bwMode="auto">
              <a:xfrm>
                <a:off x="5214942" y="4156795"/>
                <a:ext cx="42862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Ni</a:t>
                </a:r>
                <a:endParaRPr lang="el-GR"/>
              </a:p>
            </p:txBody>
          </p:sp>
          <p:cxnSp>
            <p:nvCxnSpPr>
              <p:cNvPr id="74" name="73 - Ευθεία γραμμή σύνδεσης"/>
              <p:cNvCxnSpPr/>
              <p:nvPr/>
            </p:nvCxnSpPr>
            <p:spPr>
              <a:xfrm flipV="1">
                <a:off x="5572132" y="3928508"/>
                <a:ext cx="857256" cy="35719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76 - Ευθεία γραμμή σύνδεσης"/>
              <p:cNvCxnSpPr/>
              <p:nvPr/>
            </p:nvCxnSpPr>
            <p:spPr>
              <a:xfrm>
                <a:off x="5500694" y="4428574"/>
                <a:ext cx="714380" cy="285752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88 - Ευθεία γραμμή σύνδεσης"/>
              <p:cNvCxnSpPr>
                <a:stCxn id="106521" idx="1"/>
              </p:cNvCxnSpPr>
              <p:nvPr/>
            </p:nvCxnSpPr>
            <p:spPr>
              <a:xfrm rot="10800000">
                <a:off x="4643438" y="3928508"/>
                <a:ext cx="571504" cy="412753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90 - Ευθεία γραμμή σύνδεσης"/>
              <p:cNvCxnSpPr/>
              <p:nvPr/>
            </p:nvCxnSpPr>
            <p:spPr>
              <a:xfrm rot="10800000" flipV="1">
                <a:off x="4429124" y="4428574"/>
                <a:ext cx="857256" cy="285752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526" name="97 - TextBox"/>
              <p:cNvSpPr txBox="1">
                <a:spLocks noChangeArrowheads="1"/>
              </p:cNvSpPr>
              <p:nvPr/>
            </p:nvSpPr>
            <p:spPr bwMode="auto">
              <a:xfrm>
                <a:off x="6429388" y="3714752"/>
                <a:ext cx="60305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NH</a:t>
                </a:r>
                <a:r>
                  <a:rPr lang="en-US" baseline="-25000"/>
                  <a:t>3</a:t>
                </a:r>
                <a:endParaRPr lang="el-GR"/>
              </a:p>
            </p:txBody>
          </p:sp>
          <p:sp>
            <p:nvSpPr>
              <p:cNvPr id="106527" name="98 - TextBox"/>
              <p:cNvSpPr txBox="1">
                <a:spLocks noChangeArrowheads="1"/>
              </p:cNvSpPr>
              <p:nvPr/>
            </p:nvSpPr>
            <p:spPr bwMode="auto">
              <a:xfrm>
                <a:off x="6286512" y="4572008"/>
                <a:ext cx="60305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NH</a:t>
                </a:r>
                <a:r>
                  <a:rPr lang="en-US" baseline="-25000"/>
                  <a:t>3</a:t>
                </a:r>
                <a:endParaRPr lang="el-GR"/>
              </a:p>
            </p:txBody>
          </p:sp>
          <p:sp>
            <p:nvSpPr>
              <p:cNvPr id="106528" name="99 - TextBox"/>
              <p:cNvSpPr txBox="1">
                <a:spLocks noChangeArrowheads="1"/>
              </p:cNvSpPr>
              <p:nvPr/>
            </p:nvSpPr>
            <p:spPr bwMode="auto">
              <a:xfrm>
                <a:off x="5072066" y="3071810"/>
                <a:ext cx="60305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NH</a:t>
                </a:r>
                <a:r>
                  <a:rPr lang="en-US" baseline="-25000"/>
                  <a:t>3</a:t>
                </a:r>
                <a:endParaRPr lang="el-GR"/>
              </a:p>
            </p:txBody>
          </p:sp>
          <p:sp>
            <p:nvSpPr>
              <p:cNvPr id="106529" name="100 - TextBox"/>
              <p:cNvSpPr txBox="1">
                <a:spLocks noChangeArrowheads="1"/>
              </p:cNvSpPr>
              <p:nvPr/>
            </p:nvSpPr>
            <p:spPr bwMode="auto">
              <a:xfrm>
                <a:off x="5072066" y="5214950"/>
                <a:ext cx="60305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NH</a:t>
                </a:r>
                <a:r>
                  <a:rPr lang="en-US" baseline="-25000"/>
                  <a:t>3</a:t>
                </a:r>
                <a:endParaRPr lang="el-GR"/>
              </a:p>
            </p:txBody>
          </p:sp>
          <p:sp>
            <p:nvSpPr>
              <p:cNvPr id="106530" name="101 - TextBox"/>
              <p:cNvSpPr txBox="1">
                <a:spLocks noChangeArrowheads="1"/>
              </p:cNvSpPr>
              <p:nvPr/>
            </p:nvSpPr>
            <p:spPr bwMode="auto">
              <a:xfrm>
                <a:off x="4000496" y="3571876"/>
                <a:ext cx="60305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NH</a:t>
                </a:r>
                <a:r>
                  <a:rPr lang="en-US" baseline="-25000"/>
                  <a:t>3</a:t>
                </a:r>
                <a:endParaRPr lang="el-GR"/>
              </a:p>
            </p:txBody>
          </p:sp>
          <p:sp>
            <p:nvSpPr>
              <p:cNvPr id="106531" name="102 - TextBox"/>
              <p:cNvSpPr txBox="1">
                <a:spLocks noChangeArrowheads="1"/>
              </p:cNvSpPr>
              <p:nvPr/>
            </p:nvSpPr>
            <p:spPr bwMode="auto">
              <a:xfrm>
                <a:off x="3786182" y="4572008"/>
                <a:ext cx="60305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NH</a:t>
                </a:r>
                <a:r>
                  <a:rPr lang="en-US" baseline="-25000"/>
                  <a:t>3</a:t>
                </a:r>
                <a:endParaRPr lang="el-GR"/>
              </a:p>
            </p:txBody>
          </p:sp>
        </p:grpSp>
      </p:grpSp>
      <p:grpSp>
        <p:nvGrpSpPr>
          <p:cNvPr id="4" name="123 - Ομάδα"/>
          <p:cNvGrpSpPr>
            <a:grpSpLocks/>
          </p:cNvGrpSpPr>
          <p:nvPr/>
        </p:nvGrpSpPr>
        <p:grpSpPr bwMode="auto">
          <a:xfrm>
            <a:off x="357188" y="2928937"/>
            <a:ext cx="3357562" cy="2643187"/>
            <a:chOff x="357158" y="2928934"/>
            <a:chExt cx="3071834" cy="2286016"/>
          </a:xfrm>
        </p:grpSpPr>
        <p:grpSp>
          <p:nvGrpSpPr>
            <p:cNvPr id="5" name="71 - Ομάδα"/>
            <p:cNvGrpSpPr>
              <a:grpSpLocks/>
            </p:cNvGrpSpPr>
            <p:nvPr/>
          </p:nvGrpSpPr>
          <p:grpSpPr bwMode="auto">
            <a:xfrm>
              <a:off x="357158" y="2928934"/>
              <a:ext cx="3071834" cy="2286016"/>
              <a:chOff x="357158" y="3500438"/>
              <a:chExt cx="3071834" cy="2286016"/>
            </a:xfrm>
          </p:grpSpPr>
          <p:sp>
            <p:nvSpPr>
              <p:cNvPr id="71" name="70 - Ορθογώνιο"/>
              <p:cNvSpPr/>
              <p:nvPr/>
            </p:nvSpPr>
            <p:spPr>
              <a:xfrm>
                <a:off x="357158" y="3500438"/>
                <a:ext cx="3071834" cy="2286016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l-GR"/>
              </a:p>
            </p:txBody>
          </p:sp>
          <p:grpSp>
            <p:nvGrpSpPr>
              <p:cNvPr id="6" name="69 - Ομάδα"/>
              <p:cNvGrpSpPr/>
              <p:nvPr/>
            </p:nvGrpSpPr>
            <p:grpSpPr>
              <a:xfrm>
                <a:off x="438120" y="3555843"/>
                <a:ext cx="2730511" cy="2025821"/>
                <a:chOff x="438120" y="3555843"/>
                <a:chExt cx="2730511" cy="2025821"/>
              </a:xfrm>
              <a:solidFill>
                <a:schemeClr val="accent3"/>
              </a:solidFill>
              <a:effectLst/>
            </p:grpSpPr>
            <p:cxnSp>
              <p:nvCxnSpPr>
                <p:cNvPr id="54" name="53 - Ευθεία γραμμή σύνδεσης"/>
                <p:cNvCxnSpPr/>
                <p:nvPr/>
              </p:nvCxnSpPr>
              <p:spPr>
                <a:xfrm>
                  <a:off x="1366814" y="4140762"/>
                  <a:ext cx="1785950" cy="0"/>
                </a:xfrm>
                <a:prstGeom prst="line">
                  <a:avLst/>
                </a:prstGeom>
                <a:grpFill/>
                <a:ln w="1905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54 - Ευθεία γραμμή σύνδεσης"/>
                <p:cNvCxnSpPr/>
                <p:nvPr/>
              </p:nvCxnSpPr>
              <p:spPr>
                <a:xfrm>
                  <a:off x="1152500" y="4926580"/>
                  <a:ext cx="1785950" cy="0"/>
                </a:xfrm>
                <a:prstGeom prst="line">
                  <a:avLst/>
                </a:prstGeom>
                <a:grpFill/>
                <a:ln w="1905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55 - Ευθεία γραμμή σύνδεσης"/>
                <p:cNvCxnSpPr/>
                <p:nvPr/>
              </p:nvCxnSpPr>
              <p:spPr>
                <a:xfrm rot="5400000">
                  <a:off x="2652698" y="4426514"/>
                  <a:ext cx="785818" cy="214314"/>
                </a:xfrm>
                <a:prstGeom prst="line">
                  <a:avLst/>
                </a:prstGeom>
                <a:grpFill/>
                <a:ln w="1905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56 - Ευθεία γραμμή σύνδεσης"/>
                <p:cNvCxnSpPr/>
                <p:nvPr/>
              </p:nvCxnSpPr>
              <p:spPr>
                <a:xfrm rot="5400000">
                  <a:off x="866748" y="4426514"/>
                  <a:ext cx="785818" cy="214314"/>
                </a:xfrm>
                <a:prstGeom prst="line">
                  <a:avLst/>
                </a:prstGeom>
                <a:grpFill/>
                <a:ln w="1905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57 - Ευθεία γραμμή σύνδεσης"/>
                <p:cNvCxnSpPr/>
                <p:nvPr/>
              </p:nvCxnSpPr>
              <p:spPr>
                <a:xfrm rot="5400000" flipH="1" flipV="1">
                  <a:off x="1688285" y="4033605"/>
                  <a:ext cx="785818" cy="0"/>
                </a:xfrm>
                <a:prstGeom prst="line">
                  <a:avLst/>
                </a:prstGeom>
                <a:grpFill/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58 - Ευθεία γραμμή σύνδεσης"/>
                <p:cNvCxnSpPr/>
                <p:nvPr/>
              </p:nvCxnSpPr>
              <p:spPr>
                <a:xfrm rot="5400000" flipH="1" flipV="1">
                  <a:off x="1688285" y="5033737"/>
                  <a:ext cx="785818" cy="0"/>
                </a:xfrm>
                <a:prstGeom prst="line">
                  <a:avLst/>
                </a:prstGeom>
                <a:grpFill/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" name="59 - TextBox"/>
                <p:cNvSpPr txBox="1"/>
                <p:nvPr/>
              </p:nvSpPr>
              <p:spPr>
                <a:xfrm>
                  <a:off x="1938318" y="4355076"/>
                  <a:ext cx="428628" cy="369332"/>
                </a:xfrm>
                <a:prstGeom prst="rect">
                  <a:avLst/>
                </a:prstGeom>
                <a:grp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dirty="0"/>
                    <a:t>Ni</a:t>
                  </a:r>
                  <a:endParaRPr lang="el-GR" dirty="0"/>
                </a:p>
              </p:txBody>
            </p:sp>
            <p:sp>
              <p:nvSpPr>
                <p:cNvPr id="61" name="60 - TextBox"/>
                <p:cNvSpPr txBox="1"/>
                <p:nvPr/>
              </p:nvSpPr>
              <p:spPr>
                <a:xfrm>
                  <a:off x="2509822" y="3557116"/>
                  <a:ext cx="441146" cy="369332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dirty="0"/>
                    <a:t>en</a:t>
                  </a:r>
                  <a:endParaRPr lang="el-GR" dirty="0"/>
                </a:p>
              </p:txBody>
            </p:sp>
            <p:sp>
              <p:nvSpPr>
                <p:cNvPr id="62" name="61 - TextBox"/>
                <p:cNvSpPr txBox="1"/>
                <p:nvPr/>
              </p:nvSpPr>
              <p:spPr>
                <a:xfrm>
                  <a:off x="2354428" y="5212332"/>
                  <a:ext cx="441146" cy="369332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dirty="0"/>
                    <a:t>en</a:t>
                  </a:r>
                  <a:endParaRPr lang="el-GR" dirty="0"/>
                </a:p>
              </p:txBody>
            </p:sp>
            <p:sp>
              <p:nvSpPr>
                <p:cNvPr id="63" name="62 - TextBox"/>
                <p:cNvSpPr txBox="1"/>
                <p:nvPr/>
              </p:nvSpPr>
              <p:spPr>
                <a:xfrm>
                  <a:off x="438120" y="4212200"/>
                  <a:ext cx="441146" cy="369332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dirty="0"/>
                    <a:t>en</a:t>
                  </a:r>
                  <a:endParaRPr lang="el-GR" dirty="0"/>
                </a:p>
              </p:txBody>
            </p:sp>
            <p:sp>
              <p:nvSpPr>
                <p:cNvPr id="64" name="63 - Ελεύθερη σχεδίαση"/>
                <p:cNvSpPr/>
                <p:nvPr/>
              </p:nvSpPr>
              <p:spPr>
                <a:xfrm>
                  <a:off x="2078507" y="3555843"/>
                  <a:ext cx="654909" cy="110340"/>
                </a:xfrm>
                <a:custGeom>
                  <a:avLst/>
                  <a:gdLst>
                    <a:gd name="connsiteX0" fmla="*/ 0 w 654909"/>
                    <a:gd name="connsiteY0" fmla="*/ 73270 h 110340"/>
                    <a:gd name="connsiteX1" fmla="*/ 37071 w 654909"/>
                    <a:gd name="connsiteY1" fmla="*/ 60913 h 110340"/>
                    <a:gd name="connsiteX2" fmla="*/ 74141 w 654909"/>
                    <a:gd name="connsiteY2" fmla="*/ 36199 h 110340"/>
                    <a:gd name="connsiteX3" fmla="*/ 148282 w 654909"/>
                    <a:gd name="connsiteY3" fmla="*/ 11486 h 110340"/>
                    <a:gd name="connsiteX4" fmla="*/ 506627 w 654909"/>
                    <a:gd name="connsiteY4" fmla="*/ 36199 h 110340"/>
                    <a:gd name="connsiteX5" fmla="*/ 580768 w 654909"/>
                    <a:gd name="connsiteY5" fmla="*/ 60913 h 110340"/>
                    <a:gd name="connsiteX6" fmla="*/ 654909 w 654909"/>
                    <a:gd name="connsiteY6" fmla="*/ 97983 h 110340"/>
                    <a:gd name="connsiteX7" fmla="*/ 654909 w 654909"/>
                    <a:gd name="connsiteY7" fmla="*/ 110340 h 1103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54909" h="110340">
                      <a:moveTo>
                        <a:pt x="0" y="73270"/>
                      </a:moveTo>
                      <a:cubicBezTo>
                        <a:pt x="12357" y="69151"/>
                        <a:pt x="25421" y="66738"/>
                        <a:pt x="37071" y="60913"/>
                      </a:cubicBezTo>
                      <a:cubicBezTo>
                        <a:pt x="50354" y="54271"/>
                        <a:pt x="60570" y="42231"/>
                        <a:pt x="74141" y="36199"/>
                      </a:cubicBezTo>
                      <a:cubicBezTo>
                        <a:pt x="97946" y="25619"/>
                        <a:pt x="148282" y="11486"/>
                        <a:pt x="148282" y="11486"/>
                      </a:cubicBezTo>
                      <a:cubicBezTo>
                        <a:pt x="299773" y="17546"/>
                        <a:pt x="385961" y="0"/>
                        <a:pt x="506627" y="36199"/>
                      </a:cubicBezTo>
                      <a:cubicBezTo>
                        <a:pt x="531579" y="43684"/>
                        <a:pt x="556054" y="52675"/>
                        <a:pt x="580768" y="60913"/>
                      </a:cubicBezTo>
                      <a:cubicBezTo>
                        <a:pt x="610917" y="70963"/>
                        <a:pt x="630956" y="74031"/>
                        <a:pt x="654909" y="97983"/>
                      </a:cubicBezTo>
                      <a:lnTo>
                        <a:pt x="654909" y="110340"/>
                      </a:lnTo>
                    </a:path>
                  </a:pathLst>
                </a:custGeom>
                <a:grpFill/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l-GR"/>
                </a:p>
              </p:txBody>
            </p:sp>
            <p:sp>
              <p:nvSpPr>
                <p:cNvPr id="65" name="64 - Ελεύθερη σχεδίαση"/>
                <p:cNvSpPr/>
                <p:nvPr/>
              </p:nvSpPr>
              <p:spPr>
                <a:xfrm>
                  <a:off x="2844626" y="3802107"/>
                  <a:ext cx="324005" cy="345989"/>
                </a:xfrm>
                <a:custGeom>
                  <a:avLst/>
                  <a:gdLst>
                    <a:gd name="connsiteX0" fmla="*/ 0 w 324005"/>
                    <a:gd name="connsiteY0" fmla="*/ 0 h 345989"/>
                    <a:gd name="connsiteX1" fmla="*/ 111211 w 324005"/>
                    <a:gd name="connsiteY1" fmla="*/ 49427 h 345989"/>
                    <a:gd name="connsiteX2" fmla="*/ 185352 w 324005"/>
                    <a:gd name="connsiteY2" fmla="*/ 98854 h 345989"/>
                    <a:gd name="connsiteX3" fmla="*/ 259492 w 324005"/>
                    <a:gd name="connsiteY3" fmla="*/ 160638 h 345989"/>
                    <a:gd name="connsiteX4" fmla="*/ 321276 w 324005"/>
                    <a:gd name="connsiteY4" fmla="*/ 271849 h 345989"/>
                    <a:gd name="connsiteX5" fmla="*/ 321276 w 324005"/>
                    <a:gd name="connsiteY5" fmla="*/ 345989 h 3459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4005" h="345989">
                      <a:moveTo>
                        <a:pt x="0" y="0"/>
                      </a:moveTo>
                      <a:cubicBezTo>
                        <a:pt x="37178" y="14871"/>
                        <a:pt x="76581" y="28649"/>
                        <a:pt x="111211" y="49427"/>
                      </a:cubicBezTo>
                      <a:cubicBezTo>
                        <a:pt x="136680" y="64708"/>
                        <a:pt x="160638" y="82378"/>
                        <a:pt x="185352" y="98854"/>
                      </a:cubicBezTo>
                      <a:cubicBezTo>
                        <a:pt x="218301" y="120820"/>
                        <a:pt x="233879" y="127706"/>
                        <a:pt x="259492" y="160638"/>
                      </a:cubicBezTo>
                      <a:cubicBezTo>
                        <a:pt x="275994" y="181855"/>
                        <a:pt x="317133" y="234562"/>
                        <a:pt x="321276" y="271849"/>
                      </a:cubicBezTo>
                      <a:cubicBezTo>
                        <a:pt x="324005" y="296411"/>
                        <a:pt x="321276" y="321276"/>
                        <a:pt x="321276" y="345989"/>
                      </a:cubicBezTo>
                    </a:path>
                  </a:pathLst>
                </a:custGeom>
                <a:grpFill/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l-GR"/>
                </a:p>
              </p:txBody>
            </p:sp>
            <p:sp>
              <p:nvSpPr>
                <p:cNvPr id="66" name="65 - Ελεύθερη σχεδίαση"/>
                <p:cNvSpPr/>
                <p:nvPr/>
              </p:nvSpPr>
              <p:spPr>
                <a:xfrm>
                  <a:off x="2721059" y="4938929"/>
                  <a:ext cx="222421" cy="481913"/>
                </a:xfrm>
                <a:custGeom>
                  <a:avLst/>
                  <a:gdLst>
                    <a:gd name="connsiteX0" fmla="*/ 197708 w 222421"/>
                    <a:gd name="connsiteY0" fmla="*/ 0 h 481913"/>
                    <a:gd name="connsiteX1" fmla="*/ 222421 w 222421"/>
                    <a:gd name="connsiteY1" fmla="*/ 86497 h 481913"/>
                    <a:gd name="connsiteX2" fmla="*/ 210065 w 222421"/>
                    <a:gd name="connsiteY2" fmla="*/ 259492 h 481913"/>
                    <a:gd name="connsiteX3" fmla="*/ 197708 w 222421"/>
                    <a:gd name="connsiteY3" fmla="*/ 296562 h 481913"/>
                    <a:gd name="connsiteX4" fmla="*/ 123567 w 222421"/>
                    <a:gd name="connsiteY4" fmla="*/ 358346 h 481913"/>
                    <a:gd name="connsiteX5" fmla="*/ 61784 w 222421"/>
                    <a:gd name="connsiteY5" fmla="*/ 420129 h 481913"/>
                    <a:gd name="connsiteX6" fmla="*/ 37070 w 222421"/>
                    <a:gd name="connsiteY6" fmla="*/ 457200 h 481913"/>
                    <a:gd name="connsiteX7" fmla="*/ 0 w 222421"/>
                    <a:gd name="connsiteY7" fmla="*/ 481913 h 4819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22421" h="481913">
                      <a:moveTo>
                        <a:pt x="197708" y="0"/>
                      </a:moveTo>
                      <a:cubicBezTo>
                        <a:pt x="203536" y="17484"/>
                        <a:pt x="222421" y="70977"/>
                        <a:pt x="222421" y="86497"/>
                      </a:cubicBezTo>
                      <a:cubicBezTo>
                        <a:pt x="222421" y="144309"/>
                        <a:pt x="216820" y="202076"/>
                        <a:pt x="210065" y="259492"/>
                      </a:cubicBezTo>
                      <a:cubicBezTo>
                        <a:pt x="208543" y="272428"/>
                        <a:pt x="204933" y="285724"/>
                        <a:pt x="197708" y="296562"/>
                      </a:cubicBezTo>
                      <a:cubicBezTo>
                        <a:pt x="178679" y="325105"/>
                        <a:pt x="150921" y="340110"/>
                        <a:pt x="123567" y="358346"/>
                      </a:cubicBezTo>
                      <a:cubicBezTo>
                        <a:pt x="57666" y="457199"/>
                        <a:pt x="144161" y="337752"/>
                        <a:pt x="61784" y="420129"/>
                      </a:cubicBezTo>
                      <a:cubicBezTo>
                        <a:pt x="51283" y="430630"/>
                        <a:pt x="47571" y="446699"/>
                        <a:pt x="37070" y="457200"/>
                      </a:cubicBezTo>
                      <a:cubicBezTo>
                        <a:pt x="26569" y="467701"/>
                        <a:pt x="0" y="481913"/>
                        <a:pt x="0" y="481913"/>
                      </a:cubicBezTo>
                    </a:path>
                  </a:pathLst>
                </a:custGeom>
                <a:grpFill/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l-GR"/>
                </a:p>
              </p:txBody>
            </p:sp>
            <p:sp>
              <p:nvSpPr>
                <p:cNvPr id="67" name="66 - Ελεύθερη σχεδίαση"/>
                <p:cNvSpPr/>
                <p:nvPr/>
              </p:nvSpPr>
              <p:spPr>
                <a:xfrm>
                  <a:off x="2090864" y="5433199"/>
                  <a:ext cx="395416" cy="49427"/>
                </a:xfrm>
                <a:custGeom>
                  <a:avLst/>
                  <a:gdLst>
                    <a:gd name="connsiteX0" fmla="*/ 395416 w 395416"/>
                    <a:gd name="connsiteY0" fmla="*/ 49427 h 49427"/>
                    <a:gd name="connsiteX1" fmla="*/ 160638 w 395416"/>
                    <a:gd name="connsiteY1" fmla="*/ 37070 h 49427"/>
                    <a:gd name="connsiteX2" fmla="*/ 98854 w 395416"/>
                    <a:gd name="connsiteY2" fmla="*/ 24714 h 49427"/>
                    <a:gd name="connsiteX3" fmla="*/ 24714 w 395416"/>
                    <a:gd name="connsiteY3" fmla="*/ 0 h 49427"/>
                    <a:gd name="connsiteX4" fmla="*/ 0 w 395416"/>
                    <a:gd name="connsiteY4" fmla="*/ 0 h 494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5416" h="49427">
                      <a:moveTo>
                        <a:pt x="395416" y="49427"/>
                      </a:moveTo>
                      <a:cubicBezTo>
                        <a:pt x="317157" y="45308"/>
                        <a:pt x="238735" y="43578"/>
                        <a:pt x="160638" y="37070"/>
                      </a:cubicBezTo>
                      <a:cubicBezTo>
                        <a:pt x="139708" y="35326"/>
                        <a:pt x="119116" y="30240"/>
                        <a:pt x="98854" y="24714"/>
                      </a:cubicBezTo>
                      <a:cubicBezTo>
                        <a:pt x="73722" y="17860"/>
                        <a:pt x="50764" y="0"/>
                        <a:pt x="24714" y="0"/>
                      </a:cubicBezTo>
                      <a:lnTo>
                        <a:pt x="0" y="0"/>
                      </a:lnTo>
                    </a:path>
                  </a:pathLst>
                </a:custGeom>
                <a:grpFill/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l-GR"/>
                </a:p>
              </p:txBody>
            </p:sp>
            <p:sp>
              <p:nvSpPr>
                <p:cNvPr id="68" name="67 - Ελεύθερη σχεδίαση"/>
                <p:cNvSpPr/>
                <p:nvPr/>
              </p:nvSpPr>
              <p:spPr>
                <a:xfrm>
                  <a:off x="645124" y="4097771"/>
                  <a:ext cx="716692" cy="214870"/>
                </a:xfrm>
                <a:custGeom>
                  <a:avLst/>
                  <a:gdLst>
                    <a:gd name="connsiteX0" fmla="*/ 716692 w 716692"/>
                    <a:gd name="connsiteY0" fmla="*/ 37969 h 214870"/>
                    <a:gd name="connsiteX1" fmla="*/ 679621 w 716692"/>
                    <a:gd name="connsiteY1" fmla="*/ 25612 h 214870"/>
                    <a:gd name="connsiteX2" fmla="*/ 271848 w 716692"/>
                    <a:gd name="connsiteY2" fmla="*/ 25612 h 214870"/>
                    <a:gd name="connsiteX3" fmla="*/ 197708 w 716692"/>
                    <a:gd name="connsiteY3" fmla="*/ 50325 h 214870"/>
                    <a:gd name="connsiteX4" fmla="*/ 160638 w 716692"/>
                    <a:gd name="connsiteY4" fmla="*/ 75039 h 214870"/>
                    <a:gd name="connsiteX5" fmla="*/ 111210 w 716692"/>
                    <a:gd name="connsiteY5" fmla="*/ 87396 h 214870"/>
                    <a:gd name="connsiteX6" fmla="*/ 74140 w 716692"/>
                    <a:gd name="connsiteY6" fmla="*/ 99752 h 214870"/>
                    <a:gd name="connsiteX7" fmla="*/ 24713 w 716692"/>
                    <a:gd name="connsiteY7" fmla="*/ 173893 h 214870"/>
                    <a:gd name="connsiteX8" fmla="*/ 0 w 716692"/>
                    <a:gd name="connsiteY8" fmla="*/ 210963 h 2148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16692" h="214870">
                      <a:moveTo>
                        <a:pt x="716692" y="37969"/>
                      </a:moveTo>
                      <a:cubicBezTo>
                        <a:pt x="704335" y="33850"/>
                        <a:pt x="692469" y="27753"/>
                        <a:pt x="679621" y="25612"/>
                      </a:cubicBezTo>
                      <a:cubicBezTo>
                        <a:pt x="525954" y="0"/>
                        <a:pt x="457451" y="17878"/>
                        <a:pt x="271848" y="25612"/>
                      </a:cubicBezTo>
                      <a:cubicBezTo>
                        <a:pt x="247135" y="33850"/>
                        <a:pt x="219383" y="35875"/>
                        <a:pt x="197708" y="50325"/>
                      </a:cubicBezTo>
                      <a:cubicBezTo>
                        <a:pt x="185351" y="58563"/>
                        <a:pt x="174288" y="69189"/>
                        <a:pt x="160638" y="75039"/>
                      </a:cubicBezTo>
                      <a:cubicBezTo>
                        <a:pt x="145028" y="81729"/>
                        <a:pt x="127540" y="82731"/>
                        <a:pt x="111210" y="87396"/>
                      </a:cubicBezTo>
                      <a:cubicBezTo>
                        <a:pt x="98686" y="90974"/>
                        <a:pt x="86497" y="95633"/>
                        <a:pt x="74140" y="99752"/>
                      </a:cubicBezTo>
                      <a:cubicBezTo>
                        <a:pt x="57664" y="124466"/>
                        <a:pt x="34106" y="145715"/>
                        <a:pt x="24713" y="173893"/>
                      </a:cubicBezTo>
                      <a:cubicBezTo>
                        <a:pt x="11054" y="214870"/>
                        <a:pt x="25381" y="210963"/>
                        <a:pt x="0" y="210963"/>
                      </a:cubicBezTo>
                    </a:path>
                  </a:pathLst>
                </a:custGeom>
                <a:grpFill/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l-GR"/>
                </a:p>
              </p:txBody>
            </p:sp>
            <p:sp>
              <p:nvSpPr>
                <p:cNvPr id="69" name="68 - Ελεύθερη σχεδίαση"/>
                <p:cNvSpPr/>
                <p:nvPr/>
              </p:nvSpPr>
              <p:spPr>
                <a:xfrm>
                  <a:off x="657480" y="4494086"/>
                  <a:ext cx="469557" cy="432486"/>
                </a:xfrm>
                <a:custGeom>
                  <a:avLst/>
                  <a:gdLst>
                    <a:gd name="connsiteX0" fmla="*/ 0 w 469557"/>
                    <a:gd name="connsiteY0" fmla="*/ 0 h 432486"/>
                    <a:gd name="connsiteX1" fmla="*/ 49427 w 469557"/>
                    <a:gd name="connsiteY1" fmla="*/ 74140 h 432486"/>
                    <a:gd name="connsiteX2" fmla="*/ 61784 w 469557"/>
                    <a:gd name="connsiteY2" fmla="*/ 111210 h 432486"/>
                    <a:gd name="connsiteX3" fmla="*/ 98854 w 469557"/>
                    <a:gd name="connsiteY3" fmla="*/ 148281 h 432486"/>
                    <a:gd name="connsiteX4" fmla="*/ 123568 w 469557"/>
                    <a:gd name="connsiteY4" fmla="*/ 185351 h 432486"/>
                    <a:gd name="connsiteX5" fmla="*/ 135925 w 469557"/>
                    <a:gd name="connsiteY5" fmla="*/ 222421 h 432486"/>
                    <a:gd name="connsiteX6" fmla="*/ 172995 w 469557"/>
                    <a:gd name="connsiteY6" fmla="*/ 247135 h 432486"/>
                    <a:gd name="connsiteX7" fmla="*/ 222422 w 469557"/>
                    <a:gd name="connsiteY7" fmla="*/ 296562 h 432486"/>
                    <a:gd name="connsiteX8" fmla="*/ 333633 w 469557"/>
                    <a:gd name="connsiteY8" fmla="*/ 383059 h 432486"/>
                    <a:gd name="connsiteX9" fmla="*/ 407773 w 469557"/>
                    <a:gd name="connsiteY9" fmla="*/ 407772 h 432486"/>
                    <a:gd name="connsiteX10" fmla="*/ 444844 w 469557"/>
                    <a:gd name="connsiteY10" fmla="*/ 420129 h 432486"/>
                    <a:gd name="connsiteX11" fmla="*/ 469557 w 469557"/>
                    <a:gd name="connsiteY11" fmla="*/ 432486 h 4324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69557" h="432486">
                      <a:moveTo>
                        <a:pt x="0" y="0"/>
                      </a:moveTo>
                      <a:cubicBezTo>
                        <a:pt x="16476" y="24713"/>
                        <a:pt x="40034" y="45962"/>
                        <a:pt x="49427" y="74140"/>
                      </a:cubicBezTo>
                      <a:cubicBezTo>
                        <a:pt x="53546" y="86497"/>
                        <a:pt x="54559" y="100372"/>
                        <a:pt x="61784" y="111210"/>
                      </a:cubicBezTo>
                      <a:cubicBezTo>
                        <a:pt x="71477" y="125750"/>
                        <a:pt x="87667" y="134856"/>
                        <a:pt x="98854" y="148281"/>
                      </a:cubicBezTo>
                      <a:cubicBezTo>
                        <a:pt x="108361" y="159690"/>
                        <a:pt x="116926" y="172068"/>
                        <a:pt x="123568" y="185351"/>
                      </a:cubicBezTo>
                      <a:cubicBezTo>
                        <a:pt x="129393" y="197001"/>
                        <a:pt x="127788" y="212250"/>
                        <a:pt x="135925" y="222421"/>
                      </a:cubicBezTo>
                      <a:cubicBezTo>
                        <a:pt x="145202" y="234018"/>
                        <a:pt x="160638" y="238897"/>
                        <a:pt x="172995" y="247135"/>
                      </a:cubicBezTo>
                      <a:cubicBezTo>
                        <a:pt x="196532" y="317744"/>
                        <a:pt x="165934" y="258903"/>
                        <a:pt x="222422" y="296562"/>
                      </a:cubicBezTo>
                      <a:cubicBezTo>
                        <a:pt x="286391" y="339209"/>
                        <a:pt x="234929" y="350158"/>
                        <a:pt x="333633" y="383059"/>
                      </a:cubicBezTo>
                      <a:lnTo>
                        <a:pt x="407773" y="407772"/>
                      </a:lnTo>
                      <a:cubicBezTo>
                        <a:pt x="420130" y="411891"/>
                        <a:pt x="433194" y="414304"/>
                        <a:pt x="444844" y="420129"/>
                      </a:cubicBezTo>
                      <a:lnTo>
                        <a:pt x="469557" y="432486"/>
                      </a:lnTo>
                    </a:path>
                  </a:pathLst>
                </a:custGeom>
                <a:grpFill/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l-GR"/>
                </a:p>
              </p:txBody>
            </p:sp>
          </p:grpSp>
        </p:grpSp>
        <p:cxnSp>
          <p:nvCxnSpPr>
            <p:cNvPr id="108" name="107 - Ευθεία γραμμή σύνδεσης"/>
            <p:cNvCxnSpPr/>
            <p:nvPr/>
          </p:nvCxnSpPr>
          <p:spPr>
            <a:xfrm rot="10800000">
              <a:off x="1357290" y="3571875"/>
              <a:ext cx="642942" cy="2857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109 - Ευθεία γραμμή σύνδεσης"/>
            <p:cNvCxnSpPr/>
            <p:nvPr/>
          </p:nvCxnSpPr>
          <p:spPr>
            <a:xfrm rot="10800000" flipV="1">
              <a:off x="1142976" y="4000503"/>
              <a:ext cx="866781" cy="35719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111 - Ευθεία γραμμή σύνδεσης"/>
            <p:cNvCxnSpPr/>
            <p:nvPr/>
          </p:nvCxnSpPr>
          <p:spPr>
            <a:xfrm flipV="1">
              <a:off x="2285984" y="3571875"/>
              <a:ext cx="857256" cy="2857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117 - Ευθεία γραμμή σύνδεσης"/>
            <p:cNvCxnSpPr/>
            <p:nvPr/>
          </p:nvCxnSpPr>
          <p:spPr>
            <a:xfrm>
              <a:off x="2285984" y="4071942"/>
              <a:ext cx="642943" cy="2857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122 - TextBox"/>
          <p:cNvSpPr txBox="1">
            <a:spLocks noChangeArrowheads="1"/>
          </p:cNvSpPr>
          <p:nvPr/>
        </p:nvSpPr>
        <p:spPr bwMode="auto">
          <a:xfrm>
            <a:off x="571500" y="6000750"/>
            <a:ext cx="82489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Verdana" charset="0"/>
                <a:ea typeface="Verdana" charset="0"/>
                <a:cs typeface="Verdana" charset="0"/>
              </a:rPr>
              <a:t>To Ni(en)</a:t>
            </a:r>
            <a:r>
              <a:rPr lang="en-US" sz="2000" b="1" baseline="-25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US" sz="2000" b="1" baseline="30000" dirty="0">
                <a:latin typeface="Verdana" charset="0"/>
                <a:ea typeface="Verdana" charset="0"/>
                <a:cs typeface="Verdana" charset="0"/>
              </a:rPr>
              <a:t>2+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είναι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χηλικό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και επομένως πιο σταθερό.</a:t>
            </a:r>
            <a:r>
              <a:rPr lang="en-US" sz="2000" b="1" baseline="30000" dirty="0">
                <a:latin typeface="Verdana" charset="0"/>
                <a:ea typeface="Verdana" charset="0"/>
                <a:cs typeface="Verdana" charset="0"/>
              </a:rPr>
              <a:t> </a:t>
            </a:r>
            <a:endParaRPr lang="el-GR" sz="2000" b="1" dirty="0">
              <a:latin typeface="Verdana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  <p:bldP spid="138243" grpId="0"/>
      <p:bldP spid="138244" grpId="0"/>
      <p:bldP spid="138245" grpId="0"/>
      <p:bldP spid="138248" grpId="0"/>
      <p:bldP spid="1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27384"/>
            <a:ext cx="8229600" cy="95436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468313" y="692696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Ονοματολογία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 Ενώσεων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07504" y="1196752"/>
            <a:ext cx="8928992" cy="517064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3. Όσοι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υποκαταστάτες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είναι ανιόντα λήγουν σε </a:t>
            </a:r>
            <a:r>
              <a:rPr lang="el-GR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–ο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(π.χ. 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ΟΗ</a:t>
            </a:r>
            <a:r>
              <a:rPr lang="el-GR" sz="2000" b="1" baseline="30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-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=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υδροξυ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SO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GB" sz="2000" b="1" baseline="30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2- 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= </a:t>
            </a:r>
            <a:r>
              <a:rPr lang="el-GR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σουλφατο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-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)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    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K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[Fe(CN)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6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]  = </a:t>
            </a:r>
            <a:r>
              <a:rPr lang="el-GR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εξα</a:t>
            </a:r>
            <a:r>
              <a:rPr lang="el-GR" sz="20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κυανο</a:t>
            </a:r>
            <a:r>
              <a:rPr lang="el-GR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σιδηρικό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(ΙΙ) κάλιο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4. Τα ονόματα των πιο κοινών ουδετέρων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υποκαταστατών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ονομάζονται ως: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	  α. Η</a:t>
            </a:r>
            <a:r>
              <a:rPr lang="el-GR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Ο = </a:t>
            </a:r>
            <a:r>
              <a:rPr lang="el-GR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υδατο</a:t>
            </a:r>
            <a:endParaRPr lang="el-GR" sz="2000" b="1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  <a:p>
            <a:pPr marL="12700" indent="-12700" algn="just">
              <a:spcBef>
                <a:spcPct val="50000"/>
              </a:spcBef>
            </a:pP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     β. ΝΗ</a:t>
            </a:r>
            <a:r>
              <a:rPr lang="el-GR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= </a:t>
            </a:r>
            <a:r>
              <a:rPr lang="el-GR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αμμινο</a:t>
            </a:r>
            <a:endParaRPr lang="el-GR" sz="2000" b="1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  <a:p>
            <a:pPr marL="12700" indent="-12700" algn="just">
              <a:spcBef>
                <a:spcPct val="50000"/>
              </a:spcBef>
            </a:pP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     γ. 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CO = </a:t>
            </a:r>
            <a:r>
              <a:rPr lang="el-GR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καρβονυλο</a:t>
            </a:r>
            <a:endParaRPr lang="el-GR" sz="2000" b="1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  <a:p>
            <a:pPr marL="12700" indent="-12700" algn="just">
              <a:spcBef>
                <a:spcPct val="50000"/>
              </a:spcBef>
            </a:pP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     δ. ΝΟ= </a:t>
            </a:r>
            <a:r>
              <a:rPr lang="el-GR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νιτροσυλο</a:t>
            </a:r>
            <a:endParaRPr lang="el-GR" sz="2000" b="1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  <a:p>
            <a:pPr marL="12700" indent="-12700" algn="just">
              <a:spcBef>
                <a:spcPct val="50000"/>
              </a:spcBef>
            </a:pP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	      ε. </a:t>
            </a:r>
            <a:r>
              <a:rPr lang="en-US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en= </a:t>
            </a:r>
            <a:r>
              <a:rPr lang="el-GR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αιθυλενοδιαμμινο</a:t>
            </a:r>
            <a:endParaRPr lang="el-GR" sz="2000" b="1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  <a:p>
            <a:pPr marL="12700" indent="-12700" algn="just">
              <a:spcBef>
                <a:spcPct val="50000"/>
              </a:spcBef>
            </a:pP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[Cr(H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O)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6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]Cl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= 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χλωρίδιο του </a:t>
            </a:r>
            <a:r>
              <a:rPr lang="el-GR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εξα</a:t>
            </a:r>
            <a:r>
              <a:rPr lang="el-GR" sz="20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ϋδατο</a:t>
            </a:r>
            <a:r>
              <a:rPr lang="el-GR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χρωμίου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(ΙΙΙ)</a:t>
            </a:r>
          </a:p>
          <a:p>
            <a:pPr marL="12700" indent="-12700"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Ν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a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[Fe(CN)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5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NO]=</a:t>
            </a:r>
            <a:r>
              <a:rPr lang="el-GR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πεντακυανο</a:t>
            </a:r>
            <a:r>
              <a:rPr lang="el-GR" sz="20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νιτροσυλο</a:t>
            </a:r>
            <a:r>
              <a:rPr lang="el-GR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σιδηρικό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(ΙΙΙ) νάτριο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6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6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8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8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8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86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86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86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/>
      <p:bldP spid="68612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468313" y="981075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Ονοματολογία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 Ενώσεων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215900" y="2122968"/>
            <a:ext cx="8569325" cy="39703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l-GR" sz="2200" b="1" dirty="0"/>
              <a:t>5.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Εάν το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είναι ανιόν, παίρνει την κατάληξη        </a:t>
            </a:r>
            <a:r>
              <a:rPr lang="el-GR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–</a:t>
            </a:r>
            <a:r>
              <a:rPr lang="el-GR" sz="20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ικός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, ενώ όταν είναι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κατιόν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ή ουδέτερο χρησιμοποιείται αυτούσιο το όνομα του μετάλλου: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   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Na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[PtCl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]  = </a:t>
            </a:r>
            <a:r>
              <a:rPr lang="el-GR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τετραχλωρολευκοχρυσ</a:t>
            </a:r>
            <a:r>
              <a:rPr lang="el-GR" sz="20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ικό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(ΙΙ) νάτριο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   [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Ag(NH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]Cl  = 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χλωρίδιο του </a:t>
            </a:r>
            <a:r>
              <a:rPr lang="el-GR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διαμμινο</a:t>
            </a:r>
            <a:r>
              <a:rPr lang="el-GR" sz="20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αργύρου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(Ι)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   [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V(CO)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6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] = </a:t>
            </a:r>
            <a:r>
              <a:rPr lang="el-GR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εξακαρβονυλο</a:t>
            </a:r>
            <a:r>
              <a:rPr lang="el-GR" sz="20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βανάδιο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(0)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6. Ο αριθμός οξείδωσης του κεντρικού ατόμου δείχνεται με λατινικό αριθμό, σε παρένθεση, αμέσως μετά το όνομα του μετάλλου.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   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K[AgF</a:t>
            </a:r>
            <a:r>
              <a:rPr lang="en-GB" sz="2000" b="1" baseline="-25000" dirty="0"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]  =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τετραφθοροαργυρικό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(ΙΙΙ)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κάλιο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63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63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96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/>
      <p:bldP spid="69636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468313" y="981075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Ισομέρειες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endParaRPr lang="el-GR" sz="2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179512" y="2133600"/>
            <a:ext cx="8569201" cy="110799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Ισομερείς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λέγονται δύο ή περισσότερες ενώσεις με τον ίδιο μοριακό τύπο, αλλά διαφορετική διάταξη ατόμων και διαφορετικές ιδιότητες.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251519" y="3595663"/>
            <a:ext cx="8497193" cy="127727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Στις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σύμπλοκες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ενώσεις εμφανίζονται δύο είδη ισομέρειας: </a:t>
            </a:r>
          </a:p>
          <a:p>
            <a:pPr>
              <a:spcBef>
                <a:spcPct val="50000"/>
              </a:spcBef>
            </a:pPr>
            <a:r>
              <a:rPr lang="el-GR" sz="22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Η ισομέρεια δομής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και η </a:t>
            </a:r>
            <a:r>
              <a:rPr lang="el-GR" sz="22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στερεοϊσομέρεια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/>
      <p:bldP spid="70661" grpId="0" animBg="1"/>
      <p:bldP spid="706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72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graphicFrame>
        <p:nvGraphicFramePr>
          <p:cNvPr id="71691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468313" y="3648782"/>
          <a:ext cx="8301415" cy="29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4155120" imgH="1492920" progId="ChemDraw.Document.6.0">
                  <p:embed/>
                </p:oleObj>
              </mc:Choice>
              <mc:Fallback>
                <p:oleObj name="CS ChemDraw Drawing" r:id="rId2" imgW="4155120" imgH="1492920" progId="ChemDraw.Document.6.0">
                  <p:embed/>
                  <p:pic>
                    <p:nvPicPr>
                      <p:cNvPr id="7169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648782"/>
                        <a:ext cx="8301415" cy="2974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468313" y="764704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Ισομέρειες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endParaRPr lang="el-GR" sz="2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555776" y="1485945"/>
            <a:ext cx="3888431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Ισομέρεια δομής</a:t>
            </a:r>
            <a:endParaRPr lang="el-GR" sz="24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2771800" y="2060848"/>
            <a:ext cx="3888432" cy="430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1.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Ισομέρεια ιονισμού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251520" y="2708920"/>
            <a:ext cx="8784976" cy="7694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Εμφανίζεται όταν οι ισομερείς μορφές, ιοντιζόμενες στο νερό παρέχουν διαφορετικά ιόντα.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/>
      <p:bldP spid="71684" grpId="0" animBg="1"/>
      <p:bldP spid="71685" grpId="0" animBg="1"/>
      <p:bldP spid="716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24635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539948" y="601524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Ισομέρειες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endParaRPr lang="el-GR" sz="2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411760" y="1199074"/>
            <a:ext cx="3888431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Ισομέρεια δομής</a:t>
            </a:r>
            <a:endParaRPr lang="el-GR" sz="24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2411759" y="1792561"/>
            <a:ext cx="3888432" cy="430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1Α.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2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Υδρική</a:t>
            </a:r>
            <a:r>
              <a:rPr lang="el-GR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Ισομέρεια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94469" y="2355270"/>
            <a:ext cx="8784976" cy="110799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Αποτελεί περίπτωση της ισομέρειας ιονισμού, όταν οι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υποκαταστάτες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που συμμετέχουν στο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ή ιοντίζονται είναι μόρια ύδατος.</a:t>
            </a:r>
          </a:p>
        </p:txBody>
      </p:sp>
      <p:sp>
        <p:nvSpPr>
          <p:cNvPr id="3" name="Rectangle 2"/>
          <p:cNvSpPr/>
          <p:nvPr/>
        </p:nvSpPr>
        <p:spPr>
          <a:xfrm>
            <a:off x="378977" y="3717032"/>
            <a:ext cx="86279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66CC"/>
                </a:solidFill>
                <a:latin typeface="Verdana" charset="0"/>
                <a:ea typeface="Verdana" charset="0"/>
                <a:cs typeface="Verdana" charset="0"/>
              </a:rPr>
              <a:t>[Cr(H</a:t>
            </a:r>
            <a:r>
              <a:rPr lang="en-US" sz="2400" b="1" baseline="-25000" dirty="0">
                <a:solidFill>
                  <a:srgbClr val="FF66CC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US" sz="2400" b="1" dirty="0">
                <a:solidFill>
                  <a:srgbClr val="FF66CC"/>
                </a:solidFill>
                <a:latin typeface="Verdana" charset="0"/>
                <a:ea typeface="Verdana" charset="0"/>
                <a:cs typeface="Verdana" charset="0"/>
              </a:rPr>
              <a:t>O)</a:t>
            </a:r>
            <a:r>
              <a:rPr lang="en-US" sz="2400" b="1" baseline="-25000" dirty="0">
                <a:solidFill>
                  <a:srgbClr val="FF66CC"/>
                </a:solidFill>
                <a:latin typeface="Verdana" charset="0"/>
                <a:ea typeface="Verdana" charset="0"/>
                <a:cs typeface="Verdana" charset="0"/>
              </a:rPr>
              <a:t>6</a:t>
            </a:r>
            <a:r>
              <a:rPr lang="en-US" sz="2400" b="1" dirty="0">
                <a:solidFill>
                  <a:srgbClr val="FF66CC"/>
                </a:solidFill>
                <a:latin typeface="Verdana" charset="0"/>
                <a:ea typeface="Verdana" charset="0"/>
                <a:cs typeface="Verdana" charset="0"/>
              </a:rPr>
              <a:t>]Cl</a:t>
            </a:r>
            <a:r>
              <a:rPr lang="en-US" sz="2400" b="1" baseline="-25000" dirty="0">
                <a:solidFill>
                  <a:srgbClr val="FF66CC"/>
                </a:solidFill>
                <a:latin typeface="Verdana" charset="0"/>
                <a:ea typeface="Verdana" charset="0"/>
                <a:cs typeface="Verdana" charset="0"/>
              </a:rPr>
              <a:t>3   </a:t>
            </a:r>
            <a:r>
              <a:rPr lang="el-GR" sz="2400" b="1" baseline="-25000" dirty="0">
                <a:solidFill>
                  <a:srgbClr val="FF66CC"/>
                </a:solidFill>
                <a:latin typeface="Verdana" charset="0"/>
                <a:ea typeface="Verdana" charset="0"/>
                <a:cs typeface="Verdana" charset="0"/>
              </a:rPr>
              <a:t>              </a:t>
            </a:r>
            <a:r>
              <a:rPr lang="en-US" sz="2400" b="1" baseline="-25000" dirty="0">
                <a:solidFill>
                  <a:srgbClr val="FF66CC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400" b="1" baseline="-25000" dirty="0">
                <a:solidFill>
                  <a:srgbClr val="FF66CC"/>
                </a:solidFill>
                <a:latin typeface="Verdana" charset="0"/>
                <a:ea typeface="Verdana" charset="0"/>
                <a:cs typeface="Verdana" charset="0"/>
              </a:rPr>
              <a:t>            </a:t>
            </a:r>
            <a:r>
              <a:rPr lang="el-GR" sz="2400" b="1" dirty="0">
                <a:solidFill>
                  <a:srgbClr val="FF66CC"/>
                </a:solidFill>
                <a:latin typeface="Verdana" charset="0"/>
                <a:ea typeface="Verdana" charset="0"/>
                <a:cs typeface="Verdana" charset="0"/>
              </a:rPr>
              <a:t>ΜΩΒ</a:t>
            </a:r>
          </a:p>
          <a:p>
            <a:pPr>
              <a:spcBef>
                <a:spcPct val="50000"/>
              </a:spcBef>
            </a:pPr>
            <a:endParaRPr lang="en-US" sz="2400" b="1" baseline="-25000" dirty="0">
              <a:solidFill>
                <a:srgbClr val="FF66CC"/>
              </a:solidFill>
              <a:latin typeface="Verdana" charset="0"/>
              <a:ea typeface="Verdana" charset="0"/>
              <a:cs typeface="Verdana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256D12"/>
                </a:solidFill>
                <a:latin typeface="Verdana" charset="0"/>
                <a:ea typeface="Verdana" charset="0"/>
                <a:cs typeface="Verdana" charset="0"/>
              </a:rPr>
              <a:t>[Cr(H</a:t>
            </a:r>
            <a:r>
              <a:rPr lang="en-US" sz="2400" b="1" baseline="-25000" dirty="0">
                <a:solidFill>
                  <a:srgbClr val="256D12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US" sz="2400" b="1" dirty="0">
                <a:solidFill>
                  <a:srgbClr val="256D12"/>
                </a:solidFill>
                <a:latin typeface="Verdana" charset="0"/>
                <a:ea typeface="Verdana" charset="0"/>
                <a:cs typeface="Verdana" charset="0"/>
              </a:rPr>
              <a:t>O)</a:t>
            </a:r>
            <a:r>
              <a:rPr lang="el-GR" sz="2400" b="1" baseline="-25000" dirty="0">
                <a:solidFill>
                  <a:srgbClr val="256D12"/>
                </a:solidFill>
                <a:latin typeface="Verdana" charset="0"/>
                <a:ea typeface="Verdana" charset="0"/>
                <a:cs typeface="Verdana" charset="0"/>
              </a:rPr>
              <a:t>5</a:t>
            </a:r>
            <a:r>
              <a:rPr lang="en-US" sz="2400" b="1" dirty="0">
                <a:solidFill>
                  <a:srgbClr val="256D12"/>
                </a:solidFill>
                <a:latin typeface="Verdana" charset="0"/>
                <a:ea typeface="Verdana" charset="0"/>
                <a:cs typeface="Verdana" charset="0"/>
              </a:rPr>
              <a:t>Cl]Cl</a:t>
            </a:r>
            <a:r>
              <a:rPr lang="el-GR" sz="2400" b="1" baseline="-25000" dirty="0">
                <a:solidFill>
                  <a:srgbClr val="256D12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US" sz="2400" b="1" baseline="30000" dirty="0">
                <a:solidFill>
                  <a:srgbClr val="256D12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  <a:r>
              <a:rPr lang="en-US" sz="2400" b="1" dirty="0">
                <a:solidFill>
                  <a:srgbClr val="256D12"/>
                </a:solidFill>
                <a:latin typeface="Verdana" charset="0"/>
                <a:ea typeface="Verdana" charset="0"/>
                <a:cs typeface="Verdana" charset="0"/>
              </a:rPr>
              <a:t>H</a:t>
            </a:r>
            <a:r>
              <a:rPr lang="en-US" sz="2400" b="1" baseline="-25000" dirty="0">
                <a:solidFill>
                  <a:srgbClr val="256D12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US" sz="2400" b="1" dirty="0">
                <a:solidFill>
                  <a:srgbClr val="256D12"/>
                </a:solidFill>
                <a:latin typeface="Verdana" charset="0"/>
                <a:ea typeface="Verdana" charset="0"/>
                <a:cs typeface="Verdana" charset="0"/>
              </a:rPr>
              <a:t>O  </a:t>
            </a:r>
            <a:r>
              <a:rPr lang="el-GR" sz="2400" b="1" dirty="0">
                <a:solidFill>
                  <a:srgbClr val="256D12"/>
                </a:solidFill>
                <a:latin typeface="Verdana" charset="0"/>
                <a:ea typeface="Verdana" charset="0"/>
                <a:cs typeface="Verdana" charset="0"/>
              </a:rPr>
              <a:t>        ΣΚΟΥΡΟ ΠΡΑΣΙΝΟ</a:t>
            </a:r>
          </a:p>
          <a:p>
            <a:pPr>
              <a:spcBef>
                <a:spcPct val="50000"/>
              </a:spcBef>
            </a:pPr>
            <a:endParaRPr lang="en-US" sz="2400" b="1" dirty="0">
              <a:solidFill>
                <a:srgbClr val="256D12"/>
              </a:solidFill>
              <a:latin typeface="Verdana" charset="0"/>
              <a:ea typeface="Verdana" charset="0"/>
              <a:cs typeface="Verdana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B050"/>
                </a:solidFill>
                <a:latin typeface="Verdana" charset="0"/>
                <a:ea typeface="Verdana" charset="0"/>
                <a:cs typeface="Verdana" charset="0"/>
              </a:rPr>
              <a:t>[Cr(H</a:t>
            </a:r>
            <a:r>
              <a:rPr lang="en-US" sz="2400" b="1" baseline="-25000" dirty="0">
                <a:solidFill>
                  <a:srgbClr val="00B050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US" sz="2400" b="1" dirty="0">
                <a:solidFill>
                  <a:srgbClr val="00B050"/>
                </a:solidFill>
                <a:latin typeface="Verdana" charset="0"/>
                <a:ea typeface="Verdana" charset="0"/>
                <a:cs typeface="Verdana" charset="0"/>
              </a:rPr>
              <a:t>O)</a:t>
            </a:r>
            <a:r>
              <a:rPr lang="el-GR" sz="2400" b="1" baseline="-25000" dirty="0">
                <a:solidFill>
                  <a:srgbClr val="00B050"/>
                </a:solidFill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US" sz="2400" b="1" dirty="0">
                <a:solidFill>
                  <a:srgbClr val="00B050"/>
                </a:solidFill>
                <a:latin typeface="Verdana" charset="0"/>
                <a:ea typeface="Verdana" charset="0"/>
                <a:cs typeface="Verdana" charset="0"/>
              </a:rPr>
              <a:t>Cl</a:t>
            </a:r>
            <a:r>
              <a:rPr lang="el-GR" sz="2400" b="1" baseline="-25000" dirty="0">
                <a:solidFill>
                  <a:srgbClr val="00B050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US" sz="2400" b="1" dirty="0">
                <a:solidFill>
                  <a:srgbClr val="00B050"/>
                </a:solidFill>
                <a:latin typeface="Verdana" charset="0"/>
                <a:ea typeface="Verdana" charset="0"/>
                <a:cs typeface="Verdana" charset="0"/>
              </a:rPr>
              <a:t>]Cl</a:t>
            </a:r>
            <a:r>
              <a:rPr lang="en-US" sz="2400" b="1" baseline="30000" dirty="0">
                <a:solidFill>
                  <a:srgbClr val="00B050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  <a:r>
              <a:rPr lang="el-GR" sz="2400" b="1" dirty="0">
                <a:solidFill>
                  <a:srgbClr val="00B050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US" sz="2400" b="1" dirty="0">
                <a:solidFill>
                  <a:srgbClr val="00B050"/>
                </a:solidFill>
                <a:latin typeface="Verdana" charset="0"/>
                <a:ea typeface="Verdana" charset="0"/>
                <a:cs typeface="Verdana" charset="0"/>
              </a:rPr>
              <a:t>H</a:t>
            </a:r>
            <a:r>
              <a:rPr lang="en-US" sz="2400" b="1" baseline="-25000" dirty="0">
                <a:solidFill>
                  <a:srgbClr val="00B050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US" sz="2400" b="1" dirty="0">
                <a:solidFill>
                  <a:srgbClr val="00B050"/>
                </a:solidFill>
                <a:latin typeface="Verdana" charset="0"/>
                <a:ea typeface="Verdana" charset="0"/>
                <a:cs typeface="Verdana" charset="0"/>
              </a:rPr>
              <a:t>O  </a:t>
            </a:r>
            <a:r>
              <a:rPr lang="el-GR" sz="2400" b="1" dirty="0">
                <a:solidFill>
                  <a:srgbClr val="00B050"/>
                </a:solidFill>
                <a:latin typeface="Verdana" charset="0"/>
                <a:ea typeface="Verdana" charset="0"/>
                <a:cs typeface="Verdana" charset="0"/>
              </a:rPr>
              <a:t>      ΠΡΑΣΙΝΟ</a:t>
            </a:r>
            <a:endParaRPr lang="en-US" sz="2400" b="1" baseline="-25000" dirty="0">
              <a:latin typeface="Verdana" charset="0"/>
              <a:ea typeface="Verdana" charset="0"/>
              <a:cs typeface="Verdana" charset="0"/>
            </a:endParaRPr>
          </a:p>
          <a:p>
            <a:pPr>
              <a:spcBef>
                <a:spcPct val="50000"/>
              </a:spcBef>
            </a:pPr>
            <a:endParaRPr lang="el-GR" sz="2400" b="1" baseline="-25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00575" y="43005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00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/>
      <p:bldP spid="71684" grpId="0" animBg="1"/>
      <p:bldP spid="71685" grpId="0" animBg="1"/>
      <p:bldP spid="716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468313" y="981075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Ισομέρειες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endParaRPr lang="el-GR" sz="2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203574" y="1628800"/>
            <a:ext cx="313253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Ισομέρεια δομής</a:t>
            </a:r>
            <a:endParaRPr lang="el-GR" sz="24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2663428" y="2364700"/>
            <a:ext cx="4212828" cy="430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l-GR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Ισομέρεια σύνταξης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79512" y="3037309"/>
            <a:ext cx="8856984" cy="161582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Εμφανίζεται όταν τόσο το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κατιόν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όσο και το ανιόν είναι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σύμπλοκα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Η ισομέρεια δημιουργείται από την ανταλλαγή των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υποκαταστατών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των δύο μετάλλων.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899592" y="4896811"/>
            <a:ext cx="6768926" cy="13234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[Pt(NH</a:t>
            </a:r>
            <a:r>
              <a:rPr lang="en-GB" sz="2000" b="1" baseline="-25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GB" sz="2000" b="1" baseline="-25000" dirty="0"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][CuCl</a:t>
            </a:r>
            <a:r>
              <a:rPr lang="en-GB" sz="2000" b="1" baseline="-25000" dirty="0"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]  ,  [Cu(NH</a:t>
            </a:r>
            <a:r>
              <a:rPr lang="en-GB" sz="2000" b="1" baseline="-25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GB" sz="2000" b="1" baseline="-25000" dirty="0"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][PtCl</a:t>
            </a:r>
            <a:r>
              <a:rPr lang="en-GB" sz="2000" b="1" baseline="-25000" dirty="0"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]</a:t>
            </a:r>
          </a:p>
          <a:p>
            <a:pPr algn="ctr">
              <a:spcBef>
                <a:spcPct val="50000"/>
              </a:spcBef>
            </a:pPr>
            <a:endParaRPr lang="en-GB" sz="2000" b="1" dirty="0">
              <a:latin typeface="Verdana" charset="0"/>
              <a:ea typeface="Verdana" charset="0"/>
              <a:cs typeface="Verdana" charset="0"/>
            </a:endParaRPr>
          </a:p>
          <a:p>
            <a:pPr algn="ctr">
              <a:spcBef>
                <a:spcPct val="50000"/>
              </a:spcBef>
            </a:pP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[Pt(NH</a:t>
            </a:r>
            <a:r>
              <a:rPr lang="en-GB" sz="2000" b="1" baseline="-25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GB" sz="2000" b="1" baseline="-25000" dirty="0"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][PtCl</a:t>
            </a:r>
            <a:r>
              <a:rPr lang="en-GB" sz="2000" b="1" baseline="-25000" dirty="0">
                <a:latin typeface="Verdana" charset="0"/>
                <a:ea typeface="Verdana" charset="0"/>
                <a:cs typeface="Verdana" charset="0"/>
              </a:rPr>
              <a:t>6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] ,  [Pt(NH</a:t>
            </a:r>
            <a:r>
              <a:rPr lang="en-GB" sz="2000" b="1" baseline="-25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GB" sz="2000" b="1" baseline="-25000" dirty="0"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Cl</a:t>
            </a:r>
            <a:r>
              <a:rPr lang="en-GB" sz="2000" b="1" baseline="-25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][PtCl</a:t>
            </a:r>
            <a:r>
              <a:rPr lang="en-GB" sz="2000" b="1" baseline="-25000" dirty="0"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]</a:t>
            </a:r>
            <a:endParaRPr lang="el-GR" sz="2000" b="1" dirty="0">
              <a:latin typeface="Verdana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7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7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27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2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2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/>
      <p:bldP spid="72708" grpId="0" animBg="1"/>
      <p:bldP spid="72709" grpId="0" animBg="1"/>
      <p:bldP spid="72710" grpId="0" uiExpand="1" build="p" animBg="1"/>
      <p:bldP spid="727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00013"/>
            <a:ext cx="8229600" cy="1143001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68313" y="836613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Ισομέρειες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endParaRPr lang="el-GR" sz="2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3203574" y="1412776"/>
            <a:ext cx="3024609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Ισομέρεια δομής</a:t>
            </a:r>
            <a:endParaRPr lang="el-GR" sz="24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2627785" y="2020358"/>
            <a:ext cx="3852426" cy="430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l-GR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Ισομέρεια σύνδεσης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154621" y="2567959"/>
            <a:ext cx="8856984" cy="415498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Εμφανίζεται όταν κάποιος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υποκαταστάτης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έχει τη δυνατότητα να συνδεθεί με το κεντρικό άτομο κατά δύο διαφορετικούς τρόπους.</a:t>
            </a:r>
          </a:p>
          <a:p>
            <a:pPr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Το ΝΟ</a:t>
            </a:r>
            <a:r>
              <a:rPr lang="el-GR" sz="2200" b="1" baseline="-25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l-GR" sz="2200" b="1" baseline="30000" dirty="0">
                <a:latin typeface="Verdana" charset="0"/>
                <a:ea typeface="Verdana" charset="0"/>
                <a:cs typeface="Verdana" charset="0"/>
              </a:rPr>
              <a:t>-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μπορεί να συνδεθεί μέσω οξυγόνου (-ΟΝΟ,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νιτριτομάδα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Verdana" charset="0"/>
                <a:ea typeface="Verdana" charset="0"/>
                <a:cs typeface="Verdana" charset="0"/>
              </a:rPr>
              <a:t>[Co(NH</a:t>
            </a:r>
            <a:r>
              <a:rPr lang="en-GB" sz="2200" b="1" baseline="-25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GB" sz="2200" b="1" dirty="0"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GB" sz="2200" b="1" baseline="-25000" dirty="0">
                <a:latin typeface="Verdana" charset="0"/>
                <a:ea typeface="Verdana" charset="0"/>
                <a:cs typeface="Verdana" charset="0"/>
              </a:rPr>
              <a:t>5</a:t>
            </a:r>
            <a:r>
              <a:rPr lang="en-GB" sz="2200" b="1" dirty="0">
                <a:latin typeface="Verdana" charset="0"/>
                <a:ea typeface="Verdana" charset="0"/>
                <a:cs typeface="Verdana" charset="0"/>
              </a:rPr>
              <a:t>(</a:t>
            </a:r>
            <a:r>
              <a:rPr lang="en-GB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ONO</a:t>
            </a:r>
            <a:r>
              <a:rPr lang="en-GB" sz="2200" b="1" dirty="0">
                <a:latin typeface="Verdana" charset="0"/>
                <a:ea typeface="Verdana" charset="0"/>
                <a:cs typeface="Verdana" charset="0"/>
              </a:rPr>
              <a:t>)]Cl</a:t>
            </a:r>
            <a:r>
              <a:rPr lang="en-GB" sz="2200" b="1" baseline="-25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200" b="1" dirty="0">
                <a:latin typeface="Verdana" charset="0"/>
                <a:ea typeface="Verdana" charset="0"/>
                <a:cs typeface="Verdana" charset="0"/>
              </a:rPr>
              <a:t>    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χλωρίδιο του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πενταμμινο</a:t>
            </a:r>
            <a:r>
              <a:rPr lang="el-GR" sz="22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νιτριτο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κοβαλτίου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(ΙΙΙ)</a:t>
            </a:r>
          </a:p>
          <a:p>
            <a:pPr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ή μέσω του αζώτου</a:t>
            </a:r>
            <a:r>
              <a:rPr lang="en-GB" sz="2200" b="1" dirty="0">
                <a:latin typeface="Verdana" charset="0"/>
                <a:ea typeface="Verdana" charset="0"/>
                <a:cs typeface="Verdana" charset="0"/>
              </a:rPr>
              <a:t> (-NO</a:t>
            </a:r>
            <a:r>
              <a:rPr lang="en-GB" sz="2200" b="1" baseline="-25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200" b="1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νιτρομάδα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Verdana" charset="0"/>
                <a:ea typeface="Verdana" charset="0"/>
                <a:cs typeface="Verdana" charset="0"/>
              </a:rPr>
              <a:t>[Co(NH</a:t>
            </a:r>
            <a:r>
              <a:rPr lang="en-GB" sz="2200" b="1" baseline="-25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GB" sz="2200" b="1" dirty="0"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GB" sz="2200" b="1" baseline="-25000" dirty="0">
                <a:latin typeface="Verdana" charset="0"/>
                <a:ea typeface="Verdana" charset="0"/>
                <a:cs typeface="Verdana" charset="0"/>
              </a:rPr>
              <a:t>5</a:t>
            </a:r>
            <a:r>
              <a:rPr lang="en-GB" sz="2200" b="1" dirty="0">
                <a:latin typeface="Verdana" charset="0"/>
                <a:ea typeface="Verdana" charset="0"/>
                <a:cs typeface="Verdana" charset="0"/>
              </a:rPr>
              <a:t>(</a:t>
            </a:r>
            <a:r>
              <a:rPr lang="en-GB" sz="22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NO</a:t>
            </a:r>
            <a:r>
              <a:rPr lang="en-GB" sz="2200" b="1" baseline="-25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200" b="1" dirty="0">
                <a:latin typeface="Verdana" charset="0"/>
                <a:ea typeface="Verdana" charset="0"/>
                <a:cs typeface="Verdana" charset="0"/>
              </a:rPr>
              <a:t>)]Cl</a:t>
            </a:r>
            <a:r>
              <a:rPr lang="en-GB" sz="2200" b="1" baseline="-25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200" b="1" dirty="0">
                <a:latin typeface="Verdana" charset="0"/>
                <a:ea typeface="Verdana" charset="0"/>
                <a:cs typeface="Verdana" charset="0"/>
              </a:rPr>
              <a:t>  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χλωρίδιο του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πενταμμινο</a:t>
            </a:r>
            <a:r>
              <a:rPr lang="el-GR" sz="22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νιτρο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κοβαλτίου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(ΙΙΙ)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373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373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37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3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3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3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3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3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3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3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3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3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3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3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/>
      <p:bldP spid="73732" grpId="0" animBg="1"/>
      <p:bldP spid="73733" grpId="0" animBg="1"/>
      <p:bldP spid="73734" grpId="0" uiExpand="1" build="p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5906</TotalTime>
  <Words>1232</Words>
  <Application>Microsoft Macintosh PowerPoint</Application>
  <PresentationFormat>On-screen Show (4:3)</PresentationFormat>
  <Paragraphs>173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Verdana</vt:lpstr>
      <vt:lpstr>Default Design</vt:lpstr>
      <vt:lpstr>CS ChemDraw Drawing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ΝΕΩΤΕΡΗ ΚΒΑΝΤΟΜΗΧΑΝΙΚΗ ΕΙΚΟΝΑ ΤΟΥ ΑΤΟΜΟΥ</dc:title>
  <dc:creator>Alexander Koulidis</dc:creator>
  <cp:lastModifiedBy>ΕΛΕΝΗ ΠΡΙΤΣΙΒΕΛΗ</cp:lastModifiedBy>
  <cp:revision>390</cp:revision>
  <dcterms:created xsi:type="dcterms:W3CDTF">2004-09-08T07:38:37Z</dcterms:created>
  <dcterms:modified xsi:type="dcterms:W3CDTF">2023-11-01T18:10:12Z</dcterms:modified>
</cp:coreProperties>
</file>