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5" r:id="rId3"/>
    <p:sldId id="332" r:id="rId4"/>
    <p:sldId id="258" r:id="rId5"/>
    <p:sldId id="333" r:id="rId6"/>
    <p:sldId id="334" r:id="rId7"/>
    <p:sldId id="335" r:id="rId8"/>
    <p:sldId id="259" r:id="rId9"/>
    <p:sldId id="260" r:id="rId10"/>
    <p:sldId id="261" r:id="rId11"/>
    <p:sldId id="306" r:id="rId12"/>
    <p:sldId id="262" r:id="rId13"/>
    <p:sldId id="263" r:id="rId14"/>
    <p:sldId id="257" r:id="rId15"/>
    <p:sldId id="291" r:id="rId16"/>
    <p:sldId id="307" r:id="rId17"/>
    <p:sldId id="265" r:id="rId18"/>
    <p:sldId id="266" r:id="rId19"/>
    <p:sldId id="322" r:id="rId20"/>
    <p:sldId id="308" r:id="rId21"/>
    <p:sldId id="309" r:id="rId22"/>
    <p:sldId id="336" r:id="rId23"/>
    <p:sldId id="310" r:id="rId24"/>
    <p:sldId id="267" r:id="rId25"/>
    <p:sldId id="268" r:id="rId26"/>
    <p:sldId id="339" r:id="rId27"/>
    <p:sldId id="340" r:id="rId28"/>
    <p:sldId id="269" r:id="rId29"/>
    <p:sldId id="337" r:id="rId30"/>
    <p:sldId id="292" r:id="rId31"/>
    <p:sldId id="270" r:id="rId32"/>
    <p:sldId id="338" r:id="rId33"/>
    <p:sldId id="311" r:id="rId34"/>
    <p:sldId id="341" r:id="rId35"/>
    <p:sldId id="293"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065989-EDAF-46B9-9FD5-43C962A1104D}" type="datetimeFigureOut">
              <a:rPr lang="el-GR" smtClean="0"/>
              <a:pPr/>
              <a:t>1/4/2022</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B15A8E-E218-4767-906C-3EC258D9D0F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E6465E5-78E0-4786-A40C-AA583DBC5791}" type="datetimeFigureOut">
              <a:rPr lang="el-GR" smtClean="0"/>
              <a:pPr/>
              <a:t>1/4/2022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E6465E5-78E0-4786-A40C-AA583DBC5791}" type="datetimeFigureOut">
              <a:rPr lang="el-GR" smtClean="0"/>
              <a:pPr/>
              <a:t>1/4/2022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E6465E5-78E0-4786-A40C-AA583DBC5791}" type="datetimeFigureOut">
              <a:rPr lang="el-GR" smtClean="0"/>
              <a:pPr/>
              <a:t>1/4/2022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E6465E5-78E0-4786-A40C-AA583DBC5791}" type="datetimeFigureOut">
              <a:rPr lang="el-GR" smtClean="0"/>
              <a:pPr/>
              <a:t>1/4/2022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E6465E5-78E0-4786-A40C-AA583DBC5791}" type="datetimeFigureOut">
              <a:rPr lang="el-GR" smtClean="0"/>
              <a:pPr/>
              <a:t>1/4/2022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E6465E5-78E0-4786-A40C-AA583DBC5791}" type="datetimeFigureOut">
              <a:rPr lang="el-GR" smtClean="0"/>
              <a:pPr/>
              <a:t>1/4/2022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E6465E5-78E0-4786-A40C-AA583DBC5791}" type="datetimeFigureOut">
              <a:rPr lang="el-GR" smtClean="0"/>
              <a:pPr/>
              <a:t>1/4/2022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E6465E5-78E0-4786-A40C-AA583DBC5791}" type="datetimeFigureOut">
              <a:rPr lang="el-GR" smtClean="0"/>
              <a:pPr/>
              <a:t>1/4/2022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E6465E5-78E0-4786-A40C-AA583DBC5791}" type="datetimeFigureOut">
              <a:rPr lang="el-GR" smtClean="0"/>
              <a:pPr/>
              <a:t>1/4/2022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E6465E5-78E0-4786-A40C-AA583DBC5791}" type="datetimeFigureOut">
              <a:rPr lang="el-GR" smtClean="0"/>
              <a:pPr/>
              <a:t>1/4/2022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E6465E5-78E0-4786-A40C-AA583DBC5791}" type="datetimeFigureOut">
              <a:rPr lang="el-GR" smtClean="0"/>
              <a:pPr/>
              <a:t>1/4/2022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alpha val="31000"/>
          </a:srgb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465E5-78E0-4786-A40C-AA583DBC5791}" type="datetimeFigureOut">
              <a:rPr lang="el-GR" smtClean="0"/>
              <a:pPr/>
              <a:t>1/4/2022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3AC6A-24DD-422F-A4AC-46BA7A1ED6F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48881"/>
            <a:ext cx="9144000" cy="432048"/>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l-GR" sz="2400" b="1" dirty="0" smtClean="0"/>
              <a:t>ΦΥΣΙΟΛΟΓΙΑ των ΦΥΤΩΝ</a:t>
            </a:r>
            <a:endParaRPr lang="el-GR" sz="2400" b="1" dirty="0"/>
          </a:p>
        </p:txBody>
      </p:sp>
      <p:sp>
        <p:nvSpPr>
          <p:cNvPr id="3" name="Subtitle 2"/>
          <p:cNvSpPr>
            <a:spLocks noGrp="1"/>
          </p:cNvSpPr>
          <p:nvPr>
            <p:ph type="subTitle" idx="1"/>
          </p:nvPr>
        </p:nvSpPr>
        <p:spPr>
          <a:xfrm>
            <a:off x="-21974" y="3212977"/>
            <a:ext cx="9144000" cy="1008111"/>
          </a:xfrm>
          <a:ln>
            <a:solidFill>
              <a:schemeClr val="accent2">
                <a:lumMod val="75000"/>
              </a:schemeClr>
            </a:solidFill>
          </a:ln>
        </p:spPr>
        <p:style>
          <a:lnRef idx="1">
            <a:schemeClr val="accent3"/>
          </a:lnRef>
          <a:fillRef idx="2">
            <a:schemeClr val="accent3"/>
          </a:fillRef>
          <a:effectRef idx="1">
            <a:schemeClr val="accent3"/>
          </a:effectRef>
          <a:fontRef idx="minor">
            <a:schemeClr val="dk1"/>
          </a:fontRef>
        </p:style>
        <p:txBody>
          <a:bodyPr>
            <a:normAutofit/>
          </a:bodyPr>
          <a:lstStyle/>
          <a:p>
            <a:r>
              <a:rPr lang="el-GR" sz="2800" b="1" dirty="0" smtClean="0">
                <a:solidFill>
                  <a:schemeClr val="tx2"/>
                </a:solidFill>
                <a:latin typeface="Arial Black" pitchFamily="34" charset="0"/>
                <a:cs typeface="Arial" pitchFamily="34" charset="0"/>
              </a:rPr>
              <a:t>ΚΕΦΑΛΑΙΟ 3</a:t>
            </a:r>
          </a:p>
          <a:p>
            <a:r>
              <a:rPr lang="el-GR" sz="2000" b="1" dirty="0" smtClean="0">
                <a:solidFill>
                  <a:schemeClr val="tx2"/>
                </a:solidFill>
                <a:latin typeface="Arial" pitchFamily="34" charset="0"/>
                <a:cs typeface="Arial" pitchFamily="34" charset="0"/>
              </a:rPr>
              <a:t>ΔΙΑΠΝΟΗ </a:t>
            </a:r>
            <a:endParaRPr lang="el-GR" sz="2000" b="1" dirty="0">
              <a:solidFill>
                <a:schemeClr val="tx2"/>
              </a:solidFill>
              <a:latin typeface="Arial" pitchFamily="34" charset="0"/>
              <a:cs typeface="Arial" pitchFamily="34" charset="0"/>
            </a:endParaRPr>
          </a:p>
        </p:txBody>
      </p:sp>
      <p:grpSp>
        <p:nvGrpSpPr>
          <p:cNvPr id="4" name="Group 3"/>
          <p:cNvGrpSpPr/>
          <p:nvPr/>
        </p:nvGrpSpPr>
        <p:grpSpPr>
          <a:xfrm>
            <a:off x="1763688" y="0"/>
            <a:ext cx="4824536" cy="1332958"/>
            <a:chOff x="1331640" y="-89638"/>
            <a:chExt cx="5112568" cy="1579772"/>
          </a:xfrm>
        </p:grpSpPr>
        <p:pic>
          <p:nvPicPr>
            <p:cNvPr id="5" name="Picture 2" descr="http://www2.aua.gr/sites/all/themes/themecornflex/images/AgriculturalUniversityOfAthens100px.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89638"/>
              <a:ext cx="5112568" cy="142133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555776" y="870033"/>
              <a:ext cx="3888432" cy="620101"/>
            </a:xfrm>
            <a:prstGeom prst="rect">
              <a:avLst/>
            </a:prstGeom>
            <a:solidFill>
              <a:schemeClr val="bg1"/>
            </a:solidFill>
          </p:spPr>
          <p:txBody>
            <a:bodyPr wrap="square" rtlCol="0">
              <a:spAutoFit/>
            </a:bodyPr>
            <a:lstStyle/>
            <a:p>
              <a:pPr algn="ctr"/>
              <a:r>
                <a:rPr lang="el-GR" sz="1400" b="1" dirty="0" smtClean="0"/>
                <a:t>ΕΡΓΑΣΤΗΡΙΟ ΦΥΣΙΟΛΟΓΙΑΣ &amp; ΜΟΡΦΟΛΟΓΙΑΣ ΦΥΤΩΝ</a:t>
              </a:r>
              <a:endParaRPr lang="el-GR" sz="1400" dirty="0" smtClean="0"/>
            </a:p>
          </p:txBody>
        </p:sp>
      </p:grpSp>
      <p:sp>
        <p:nvSpPr>
          <p:cNvPr id="8" name="TextBox 7"/>
          <p:cNvSpPr txBox="1"/>
          <p:nvPr/>
        </p:nvSpPr>
        <p:spPr>
          <a:xfrm>
            <a:off x="4046488" y="6221908"/>
            <a:ext cx="1433021" cy="646331"/>
          </a:xfrm>
          <a:prstGeom prst="rect">
            <a:avLst/>
          </a:prstGeom>
          <a:noFill/>
        </p:spPr>
        <p:txBody>
          <a:bodyPr wrap="none" rtlCol="0">
            <a:spAutoFit/>
          </a:bodyPr>
          <a:lstStyle/>
          <a:p>
            <a:r>
              <a:rPr lang="el-GR" b="1" dirty="0" smtClean="0">
                <a:solidFill>
                  <a:schemeClr val="accent2">
                    <a:lumMod val="50000"/>
                  </a:schemeClr>
                </a:solidFill>
              </a:rPr>
              <a:t>ΑΘΗΝΑ 20</a:t>
            </a:r>
            <a:r>
              <a:rPr lang="en-US" b="1" dirty="0" smtClean="0">
                <a:solidFill>
                  <a:schemeClr val="accent2">
                    <a:lumMod val="50000"/>
                  </a:schemeClr>
                </a:solidFill>
              </a:rPr>
              <a:t>21</a:t>
            </a:r>
          </a:p>
          <a:p>
            <a:endParaRPr lang="el-GR" b="1" dirty="0">
              <a:solidFill>
                <a:schemeClr val="accent2">
                  <a:lumMod val="50000"/>
                </a:schemeClr>
              </a:solidFill>
            </a:endParaRPr>
          </a:p>
        </p:txBody>
      </p:sp>
    </p:spTree>
    <p:extLst>
      <p:ext uri="{BB962C8B-B14F-4D97-AF65-F5344CB8AC3E}">
        <p14:creationId xmlns:p14="http://schemas.microsoft.com/office/powerpoint/2010/main" xmlns="" val="76577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179512" y="188640"/>
            <a:ext cx="8445624" cy="864096"/>
          </a:xfrm>
        </p:spPr>
        <p:style>
          <a:lnRef idx="1">
            <a:schemeClr val="accent3"/>
          </a:lnRef>
          <a:fillRef idx="2">
            <a:schemeClr val="accent3"/>
          </a:fillRef>
          <a:effectRef idx="1">
            <a:schemeClr val="accent3"/>
          </a:effectRef>
          <a:fontRef idx="minor">
            <a:schemeClr val="dk1"/>
          </a:fontRef>
        </p:style>
        <p:txBody>
          <a:bodyPr>
            <a:normAutofit fontScale="90000"/>
          </a:bodyPr>
          <a:lstStyle/>
          <a:p>
            <a:pPr>
              <a:lnSpc>
                <a:spcPct val="150000"/>
              </a:lnSpc>
            </a:pPr>
            <a:r>
              <a:rPr lang="en-US" sz="2000" b="1" dirty="0" err="1" smtClean="0">
                <a:solidFill>
                  <a:schemeClr val="tx2">
                    <a:lumMod val="50000"/>
                  </a:schemeClr>
                </a:solidFill>
                <a:latin typeface="Arial" pitchFamily="34" charset="0"/>
                <a:cs typeface="Arial" pitchFamily="34" charset="0"/>
              </a:rPr>
              <a:t>Ερωτήματα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που</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πρέπει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απαντηθούν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προκειμένου</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γίνει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κατανοητή</a:t>
            </a:r>
            <a:r>
              <a:rPr lang="en-US" sz="2000" b="1" dirty="0" smtClean="0">
                <a:solidFill>
                  <a:schemeClr val="tx2">
                    <a:lumMod val="50000"/>
                  </a:schemeClr>
                </a:solidFill>
                <a:latin typeface="Arial" pitchFamily="34" charset="0"/>
                <a:cs typeface="Arial" pitchFamily="34" charset="0"/>
              </a:rPr>
              <a:t> η </a:t>
            </a:r>
            <a:r>
              <a:rPr lang="en-US" sz="2000" b="1" dirty="0" err="1" smtClean="0">
                <a:solidFill>
                  <a:schemeClr val="tx2">
                    <a:lumMod val="50000"/>
                  </a:schemeClr>
                </a:solidFill>
                <a:latin typeface="Arial" pitchFamily="34" charset="0"/>
                <a:cs typeface="Arial" pitchFamily="34" charset="0"/>
              </a:rPr>
              <a:t>λειτουργία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της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διαπνοής</a:t>
            </a:r>
            <a:r>
              <a:rPr lang="en-US" sz="2000" b="1" dirty="0" smtClean="0">
                <a:solidFill>
                  <a:schemeClr val="tx2">
                    <a:lumMod val="50000"/>
                  </a:schemeClr>
                </a:solidFill>
                <a:latin typeface="Arial" pitchFamily="34" charset="0"/>
                <a:cs typeface="Arial" pitchFamily="34" charset="0"/>
              </a:rPr>
              <a:t> </a:t>
            </a:r>
            <a:endParaRPr lang="el-GR" sz="2000" b="1" dirty="0">
              <a:solidFill>
                <a:schemeClr val="tx2">
                  <a:lumMod val="50000"/>
                </a:schemeClr>
              </a:solidFill>
              <a:latin typeface="Arial" pitchFamily="34" charset="0"/>
              <a:cs typeface="Arial" pitchFamily="34" charset="0"/>
            </a:endParaRPr>
          </a:p>
        </p:txBody>
      </p:sp>
      <p:sp>
        <p:nvSpPr>
          <p:cNvPr id="9" name="TextBox 8"/>
          <p:cNvSpPr txBox="1"/>
          <p:nvPr/>
        </p:nvSpPr>
        <p:spPr>
          <a:xfrm>
            <a:off x="323528" y="1124744"/>
            <a:ext cx="8424936" cy="5447645"/>
          </a:xfrm>
          <a:prstGeom prst="rect">
            <a:avLst/>
          </a:prstGeom>
          <a:noFill/>
        </p:spPr>
        <p:txBody>
          <a:bodyPr wrap="square" rtlCol="0">
            <a:spAutoFit/>
          </a:bodyPr>
          <a:lstStyle/>
          <a:p>
            <a:pPr>
              <a:lnSpc>
                <a:spcPct val="150000"/>
              </a:lnSpc>
            </a:pPr>
            <a:r>
              <a:rPr lang="en-US" sz="2000" b="1" dirty="0" err="1" smtClean="0"/>
              <a:t>Με</a:t>
            </a:r>
            <a:r>
              <a:rPr lang="en-US" sz="2000" b="1" dirty="0" smtClean="0"/>
              <a:t> </a:t>
            </a:r>
            <a:r>
              <a:rPr lang="en-US" sz="2000" b="1" dirty="0" err="1" smtClean="0"/>
              <a:t>ποιον</a:t>
            </a:r>
            <a:r>
              <a:rPr lang="en-US" sz="2000" b="1" dirty="0" smtClean="0"/>
              <a:t> </a:t>
            </a:r>
            <a:r>
              <a:rPr lang="en-US" sz="2000" b="1" dirty="0" err="1" smtClean="0"/>
              <a:t>τρόπο</a:t>
            </a:r>
            <a:r>
              <a:rPr lang="en-US" sz="2000" b="1" dirty="0" smtClean="0"/>
              <a:t> </a:t>
            </a:r>
            <a:r>
              <a:rPr lang="en-US" sz="2000" b="1" dirty="0" err="1" smtClean="0"/>
              <a:t>μετακινείται</a:t>
            </a:r>
            <a:r>
              <a:rPr lang="en-US" sz="2000" b="1" dirty="0" smtClean="0"/>
              <a:t> </a:t>
            </a:r>
            <a:r>
              <a:rPr lang="en-US" sz="2000" b="1" dirty="0" err="1" smtClean="0"/>
              <a:t>το</a:t>
            </a:r>
            <a:r>
              <a:rPr lang="en-US" sz="2000" b="1" dirty="0" smtClean="0"/>
              <a:t> </a:t>
            </a:r>
            <a:r>
              <a:rPr lang="en-US" sz="2000" b="1" dirty="0" err="1" smtClean="0"/>
              <a:t>νερό</a:t>
            </a:r>
            <a:r>
              <a:rPr lang="en-US" sz="2000" b="1" dirty="0" smtClean="0"/>
              <a:t> </a:t>
            </a:r>
            <a:r>
              <a:rPr lang="en-US" sz="2000" b="1" dirty="0" err="1" smtClean="0"/>
              <a:t>στο</a:t>
            </a:r>
            <a:r>
              <a:rPr lang="en-US" sz="2000" b="1" dirty="0" smtClean="0"/>
              <a:t> </a:t>
            </a:r>
            <a:r>
              <a:rPr lang="en-US" sz="2000" b="1" dirty="0" err="1" smtClean="0"/>
              <a:t>φυτικό</a:t>
            </a:r>
            <a:r>
              <a:rPr lang="en-US" sz="2000" b="1" dirty="0" smtClean="0"/>
              <a:t> </a:t>
            </a:r>
            <a:r>
              <a:rPr lang="en-US" sz="2000" b="1" dirty="0" err="1" smtClean="0"/>
              <a:t>σώμα</a:t>
            </a:r>
            <a:r>
              <a:rPr lang="en-US" sz="2000" b="1" dirty="0" smtClean="0"/>
              <a:t>;</a:t>
            </a:r>
            <a:endParaRPr lang="el-GR" sz="2000" b="1" dirty="0" smtClean="0"/>
          </a:p>
          <a:p>
            <a:pPr>
              <a:lnSpc>
                <a:spcPct val="150000"/>
              </a:lnSpc>
              <a:buFont typeface="Wingdings" pitchFamily="2" charset="2"/>
              <a:buChar char="Ø"/>
            </a:pPr>
            <a:r>
              <a:rPr lang="el-GR" sz="2000" dirty="0" smtClean="0"/>
              <a:t>Το νερό μπορεί να κινηθεί λόγω υψομετρικής διαφοράς</a:t>
            </a:r>
          </a:p>
          <a:p>
            <a:pPr>
              <a:lnSpc>
                <a:spcPct val="150000"/>
              </a:lnSpc>
              <a:buFont typeface="Wingdings" pitchFamily="2" charset="2"/>
              <a:buChar char="Ø"/>
            </a:pPr>
            <a:r>
              <a:rPr lang="el-GR" sz="2000" dirty="0" smtClean="0"/>
              <a:t> Λόγω άσκησης θετικής ή αρνητικής πίεσης (παράδειγμα το νερό που μεταφέρεται με αντλίες) επηρεάζει την κίνηση του νερού σε σημαντικό βαθμό μόνο στην περίπτωση πολύ υψηλών δένδρων . </a:t>
            </a:r>
          </a:p>
          <a:p>
            <a:pPr>
              <a:lnSpc>
                <a:spcPct val="150000"/>
              </a:lnSpc>
              <a:buFont typeface="Wingdings" pitchFamily="2" charset="2"/>
              <a:buChar char="Ø"/>
            </a:pPr>
            <a:r>
              <a:rPr lang="el-GR" sz="2000" dirty="0" smtClean="0"/>
              <a:t>Λόγω διαφοράς συγκέντρωσης (παράδειγμα το νερό υπό μορφή υδρατμών που διαχέεται στην ατμόσφαιρα). </a:t>
            </a:r>
          </a:p>
          <a:p>
            <a:pPr>
              <a:lnSpc>
                <a:spcPct val="150000"/>
              </a:lnSpc>
            </a:pPr>
            <a:r>
              <a:rPr lang="el-GR" sz="2000" dirty="0" smtClean="0"/>
              <a:t>Η κίνηση μορίων νερού μεταξύ φύλλου και ατμόσφαιρας είναι μια κλασική περίπτωση διάχυσης αερίων και οφείλεται στη διαφορά συγκέντρωσης (μερικής πίεσης) ατμών (υδρατμών) μεταξύ του εσωτερικού χώρου του φύλλου και του περιβάλλοντος.</a:t>
            </a:r>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808311"/>
          </a:xfrm>
        </p:spPr>
        <p:txBody>
          <a:bodyPr>
            <a:normAutofit fontScale="92500" lnSpcReduction="20000"/>
          </a:bodyPr>
          <a:lstStyle/>
          <a:p>
            <a:pPr marL="0" indent="12700" algn="just">
              <a:buNone/>
            </a:pPr>
            <a:r>
              <a:rPr lang="en-US" sz="2400" dirty="0" err="1" smtClean="0"/>
              <a:t>Είναι</a:t>
            </a:r>
            <a:r>
              <a:rPr lang="en-US" sz="2400" dirty="0" smtClean="0"/>
              <a:t> </a:t>
            </a:r>
            <a:r>
              <a:rPr lang="en-US" sz="2400" dirty="0" err="1" smtClean="0"/>
              <a:t>σκόπιμο</a:t>
            </a:r>
            <a:r>
              <a:rPr lang="en-US" sz="2400" dirty="0" smtClean="0"/>
              <a:t> </a:t>
            </a:r>
            <a:r>
              <a:rPr lang="en-US" sz="2400" dirty="0" err="1" smtClean="0"/>
              <a:t>στο</a:t>
            </a:r>
            <a:r>
              <a:rPr lang="en-US" sz="2400" dirty="0" smtClean="0"/>
              <a:t> </a:t>
            </a:r>
            <a:r>
              <a:rPr lang="en-US" sz="2400" dirty="0" err="1" smtClean="0"/>
              <a:t>σημείο</a:t>
            </a:r>
            <a:r>
              <a:rPr lang="en-US" sz="2400" dirty="0" smtClean="0"/>
              <a:t> </a:t>
            </a:r>
            <a:r>
              <a:rPr lang="en-US" sz="2400" dirty="0" err="1" smtClean="0"/>
              <a:t>αυτό</a:t>
            </a:r>
            <a:r>
              <a:rPr lang="en-US" sz="2400" dirty="0" smtClean="0"/>
              <a:t> </a:t>
            </a:r>
            <a:r>
              <a:rPr lang="en-US" sz="2400" dirty="0" err="1" smtClean="0"/>
              <a:t>να</a:t>
            </a:r>
            <a:r>
              <a:rPr lang="en-US" sz="2400" dirty="0" smtClean="0"/>
              <a:t> </a:t>
            </a:r>
            <a:r>
              <a:rPr lang="en-US" sz="2400" dirty="0" err="1" smtClean="0"/>
              <a:t>διακρίνουμε</a:t>
            </a:r>
            <a:r>
              <a:rPr lang="en-US" sz="2400" dirty="0" smtClean="0"/>
              <a:t> </a:t>
            </a:r>
            <a:r>
              <a:rPr lang="en-US" sz="2400" dirty="0" err="1" smtClean="0"/>
              <a:t>δύο</a:t>
            </a:r>
            <a:r>
              <a:rPr lang="en-US" sz="2400" dirty="0" smtClean="0"/>
              <a:t> </a:t>
            </a:r>
            <a:r>
              <a:rPr lang="en-US" sz="2400" dirty="0" err="1" smtClean="0"/>
              <a:t>είδη</a:t>
            </a:r>
            <a:r>
              <a:rPr lang="el-GR" sz="2400" dirty="0" smtClean="0"/>
              <a:t> </a:t>
            </a:r>
            <a:r>
              <a:rPr lang="en-US" sz="2400" dirty="0" err="1" smtClean="0"/>
              <a:t>κίνησης</a:t>
            </a:r>
            <a:r>
              <a:rPr lang="en-US" sz="2400" dirty="0" smtClean="0"/>
              <a:t> </a:t>
            </a:r>
            <a:r>
              <a:rPr lang="en-US" sz="2400" dirty="0" err="1" smtClean="0"/>
              <a:t>του</a:t>
            </a:r>
            <a:r>
              <a:rPr lang="en-US" sz="2400" dirty="0" smtClean="0"/>
              <a:t> </a:t>
            </a:r>
            <a:r>
              <a:rPr lang="en-US" sz="2400" dirty="0" err="1" smtClean="0"/>
              <a:t>νερού</a:t>
            </a:r>
            <a:r>
              <a:rPr lang="en-US" sz="2400" dirty="0" smtClean="0"/>
              <a:t> </a:t>
            </a:r>
            <a:r>
              <a:rPr lang="en-US" sz="2400" dirty="0" err="1" smtClean="0"/>
              <a:t>μέσα</a:t>
            </a:r>
            <a:r>
              <a:rPr lang="en-US" sz="2400" dirty="0" smtClean="0"/>
              <a:t> </a:t>
            </a:r>
            <a:r>
              <a:rPr lang="en-US" sz="2400" dirty="0" err="1" smtClean="0"/>
              <a:t>στο</a:t>
            </a:r>
            <a:r>
              <a:rPr lang="en-US" sz="2400" dirty="0" smtClean="0"/>
              <a:t> </a:t>
            </a:r>
            <a:r>
              <a:rPr lang="en-US" sz="2400" dirty="0" err="1" smtClean="0"/>
              <a:t>φυτό</a:t>
            </a:r>
            <a:r>
              <a:rPr lang="en-US" sz="2400" dirty="0" smtClean="0"/>
              <a:t>: </a:t>
            </a:r>
            <a:endParaRPr lang="el-GR" sz="2400" dirty="0" smtClean="0"/>
          </a:p>
          <a:p>
            <a:pPr marL="0" indent="12700" algn="just">
              <a:buNone/>
            </a:pPr>
            <a:endParaRPr lang="el-GR" sz="2400" dirty="0" smtClean="0"/>
          </a:p>
          <a:p>
            <a:pPr algn="just"/>
            <a:r>
              <a:rPr lang="el-GR" sz="2400" b="1" dirty="0" smtClean="0"/>
              <a:t>Τ</a:t>
            </a:r>
            <a:r>
              <a:rPr lang="en-US" sz="2400" b="1" dirty="0" err="1" smtClean="0"/>
              <a:t>ην</a:t>
            </a:r>
            <a:r>
              <a:rPr lang="en-US" sz="2400" b="1" dirty="0" smtClean="0"/>
              <a:t> </a:t>
            </a:r>
            <a:r>
              <a:rPr lang="en-US" sz="2400" b="1" dirty="0" err="1" smtClean="0"/>
              <a:t>κίνηση</a:t>
            </a:r>
            <a:r>
              <a:rPr lang="en-US" sz="2400" b="1" dirty="0" smtClean="0"/>
              <a:t> </a:t>
            </a:r>
            <a:r>
              <a:rPr lang="en-US" sz="2400" b="1" dirty="0" err="1" smtClean="0"/>
              <a:t>σε</a:t>
            </a:r>
            <a:r>
              <a:rPr lang="en-US" sz="2400" b="1" dirty="0" smtClean="0"/>
              <a:t> </a:t>
            </a:r>
            <a:r>
              <a:rPr lang="en-US" sz="2400" b="1" dirty="0" err="1" smtClean="0"/>
              <a:t>μεγάλες</a:t>
            </a:r>
            <a:r>
              <a:rPr lang="en-US" sz="2400" b="1" dirty="0" smtClean="0"/>
              <a:t> </a:t>
            </a:r>
            <a:r>
              <a:rPr lang="en-US" sz="2400" b="1" dirty="0" err="1" smtClean="0"/>
              <a:t>αποστάσεις</a:t>
            </a:r>
            <a:endParaRPr lang="el-GR" sz="2400" b="1" dirty="0" smtClean="0"/>
          </a:p>
          <a:p>
            <a:pPr marL="0" indent="12700" algn="just">
              <a:lnSpc>
                <a:spcPct val="160000"/>
              </a:lnSpc>
              <a:buNone/>
            </a:pPr>
            <a:r>
              <a:rPr lang="en-US" sz="2400" dirty="0" err="1" smtClean="0"/>
              <a:t>Είτε</a:t>
            </a:r>
            <a:r>
              <a:rPr lang="en-US" sz="2400" dirty="0" smtClean="0"/>
              <a:t> </a:t>
            </a:r>
            <a:r>
              <a:rPr lang="en-US" sz="2400" dirty="0" err="1" smtClean="0"/>
              <a:t>ασκώντας</a:t>
            </a:r>
            <a:r>
              <a:rPr lang="en-US" sz="2400" dirty="0" smtClean="0"/>
              <a:t> </a:t>
            </a:r>
            <a:r>
              <a:rPr lang="en-US" sz="2400" dirty="0" err="1" smtClean="0"/>
              <a:t>θετική</a:t>
            </a:r>
            <a:r>
              <a:rPr lang="en-US" sz="2400" dirty="0" smtClean="0"/>
              <a:t> </a:t>
            </a:r>
            <a:r>
              <a:rPr lang="en-US" sz="2400" dirty="0" err="1" smtClean="0"/>
              <a:t>πίεση</a:t>
            </a:r>
            <a:r>
              <a:rPr lang="en-US" sz="2400" dirty="0" smtClean="0"/>
              <a:t> </a:t>
            </a:r>
            <a:r>
              <a:rPr lang="en-US" sz="2400" dirty="0" err="1" smtClean="0"/>
              <a:t>στο</a:t>
            </a:r>
            <a:r>
              <a:rPr lang="en-US" sz="2400" dirty="0" smtClean="0"/>
              <a:t> </a:t>
            </a:r>
            <a:r>
              <a:rPr lang="en-US" sz="2400" dirty="0" err="1" smtClean="0"/>
              <a:t>έμβολο</a:t>
            </a:r>
            <a:r>
              <a:rPr lang="en-US" sz="2400" dirty="0" smtClean="0"/>
              <a:t>, </a:t>
            </a:r>
            <a:r>
              <a:rPr lang="en-US" sz="2400" dirty="0" err="1" smtClean="0"/>
              <a:t>οπότε</a:t>
            </a:r>
            <a:r>
              <a:rPr lang="en-US" sz="2400" dirty="0" smtClean="0"/>
              <a:t> </a:t>
            </a:r>
            <a:r>
              <a:rPr lang="en-US" sz="2400" dirty="0" err="1" smtClean="0"/>
              <a:t>το</a:t>
            </a:r>
            <a:r>
              <a:rPr lang="en-US" sz="2400" dirty="0" smtClean="0"/>
              <a:t> </a:t>
            </a:r>
            <a:r>
              <a:rPr lang="en-US" sz="2400" dirty="0" err="1" smtClean="0"/>
              <a:t>νερό</a:t>
            </a:r>
            <a:r>
              <a:rPr lang="en-US" sz="2400" dirty="0" smtClean="0"/>
              <a:t> </a:t>
            </a:r>
            <a:r>
              <a:rPr lang="en-US" sz="2400" dirty="0" err="1" smtClean="0"/>
              <a:t>θα</a:t>
            </a:r>
            <a:r>
              <a:rPr lang="en-US" sz="2400" dirty="0" smtClean="0"/>
              <a:t> </a:t>
            </a:r>
            <a:r>
              <a:rPr lang="en-US" sz="2400" dirty="0" err="1" smtClean="0"/>
              <a:t>κινηθεί</a:t>
            </a:r>
            <a:r>
              <a:rPr lang="en-US" sz="2400" dirty="0" smtClean="0"/>
              <a:t> </a:t>
            </a:r>
            <a:r>
              <a:rPr lang="en-US" sz="2400" dirty="0" err="1" smtClean="0"/>
              <a:t>προς</a:t>
            </a:r>
            <a:r>
              <a:rPr lang="en-US" sz="2400" dirty="0" smtClean="0"/>
              <a:t> </a:t>
            </a:r>
            <a:r>
              <a:rPr lang="en-US" sz="2400" dirty="0" err="1" smtClean="0"/>
              <a:t>τα</a:t>
            </a:r>
            <a:r>
              <a:rPr lang="en-US" sz="2400" dirty="0" smtClean="0"/>
              <a:t> </a:t>
            </a:r>
            <a:r>
              <a:rPr lang="en-US" sz="2400" dirty="0" err="1" smtClean="0"/>
              <a:t>έξω</a:t>
            </a:r>
            <a:r>
              <a:rPr lang="en-US" sz="2400" dirty="0" smtClean="0"/>
              <a:t>, </a:t>
            </a:r>
            <a:r>
              <a:rPr lang="en-US" sz="2400" dirty="0" err="1" smtClean="0"/>
              <a:t>είτε</a:t>
            </a:r>
            <a:r>
              <a:rPr lang="en-US" sz="2400" dirty="0" smtClean="0"/>
              <a:t> </a:t>
            </a:r>
            <a:r>
              <a:rPr lang="en-US" sz="2400" dirty="0" err="1" smtClean="0"/>
              <a:t>ασκώντας</a:t>
            </a:r>
            <a:r>
              <a:rPr lang="en-US" sz="2400" dirty="0" smtClean="0"/>
              <a:t> </a:t>
            </a:r>
            <a:r>
              <a:rPr lang="en-US" sz="2400" dirty="0" err="1" smtClean="0"/>
              <a:t>αρνητική</a:t>
            </a:r>
            <a:r>
              <a:rPr lang="en-US" sz="2400" dirty="0" smtClean="0"/>
              <a:t> </a:t>
            </a:r>
            <a:r>
              <a:rPr lang="en-US" sz="2400" dirty="0" err="1" smtClean="0"/>
              <a:t>πίεση</a:t>
            </a:r>
            <a:r>
              <a:rPr lang="en-US" sz="2400" dirty="0" smtClean="0"/>
              <a:t> (</a:t>
            </a:r>
            <a:r>
              <a:rPr lang="en-US" sz="2400" dirty="0" err="1" smtClean="0"/>
              <a:t>τάση</a:t>
            </a:r>
            <a:r>
              <a:rPr lang="en-US" sz="2400" dirty="0" smtClean="0"/>
              <a:t>) </a:t>
            </a:r>
            <a:r>
              <a:rPr lang="en-US" sz="2400" dirty="0" err="1" smtClean="0"/>
              <a:t>αποσύροντας</a:t>
            </a:r>
            <a:r>
              <a:rPr lang="en-US" sz="2400" dirty="0" smtClean="0"/>
              <a:t> </a:t>
            </a:r>
            <a:r>
              <a:rPr lang="en-US" sz="2400" dirty="0" err="1" smtClean="0"/>
              <a:t>το</a:t>
            </a:r>
            <a:r>
              <a:rPr lang="en-US" sz="2400" dirty="0" smtClean="0"/>
              <a:t> </a:t>
            </a:r>
            <a:r>
              <a:rPr lang="en-US" sz="2400" dirty="0" err="1" smtClean="0"/>
              <a:t>έμβολο</a:t>
            </a:r>
            <a:r>
              <a:rPr lang="en-US" sz="2400" dirty="0" smtClean="0"/>
              <a:t>, </a:t>
            </a:r>
            <a:r>
              <a:rPr lang="en-US" sz="2400" dirty="0" err="1" smtClean="0"/>
              <a:t>οπότε</a:t>
            </a:r>
            <a:r>
              <a:rPr lang="en-US" sz="2400" dirty="0" smtClean="0"/>
              <a:t> </a:t>
            </a:r>
            <a:r>
              <a:rPr lang="en-US" sz="2400" dirty="0" err="1" smtClean="0"/>
              <a:t>το</a:t>
            </a:r>
            <a:r>
              <a:rPr lang="en-US" sz="2400" dirty="0" smtClean="0"/>
              <a:t> </a:t>
            </a:r>
            <a:r>
              <a:rPr lang="en-US" sz="2400" dirty="0" err="1" smtClean="0"/>
              <a:t>νερό</a:t>
            </a:r>
            <a:r>
              <a:rPr lang="en-US" sz="2400" dirty="0" smtClean="0"/>
              <a:t> </a:t>
            </a:r>
            <a:r>
              <a:rPr lang="en-US" sz="2400" dirty="0" err="1" smtClean="0"/>
              <a:t>θα</a:t>
            </a:r>
            <a:r>
              <a:rPr lang="en-US" sz="2400" dirty="0" smtClean="0"/>
              <a:t> </a:t>
            </a:r>
            <a:r>
              <a:rPr lang="en-US" sz="2400" dirty="0" err="1" smtClean="0"/>
              <a:t>αναρροφηθεί</a:t>
            </a:r>
            <a:r>
              <a:rPr lang="en-US" sz="2400" dirty="0" smtClean="0"/>
              <a:t> </a:t>
            </a:r>
            <a:r>
              <a:rPr lang="en-US" sz="2400" dirty="0" err="1" smtClean="0"/>
              <a:t>προς</a:t>
            </a:r>
            <a:r>
              <a:rPr lang="en-US" sz="2400" dirty="0" smtClean="0"/>
              <a:t> </a:t>
            </a:r>
            <a:r>
              <a:rPr lang="en-US" sz="2400" dirty="0" err="1" smtClean="0"/>
              <a:t>τα</a:t>
            </a:r>
            <a:r>
              <a:rPr lang="en-US" sz="2400" dirty="0" smtClean="0"/>
              <a:t> </a:t>
            </a:r>
            <a:r>
              <a:rPr lang="en-US" sz="2400" dirty="0" err="1" smtClean="0"/>
              <a:t>μέσα</a:t>
            </a:r>
            <a:r>
              <a:rPr lang="en-US" sz="2400" dirty="0" smtClean="0"/>
              <a:t> </a:t>
            </a:r>
            <a:endParaRPr lang="el-GR" sz="2400" dirty="0" smtClean="0"/>
          </a:p>
          <a:p>
            <a:pPr algn="just">
              <a:buNone/>
            </a:pPr>
            <a:endParaRPr lang="el-GR" sz="2400" dirty="0" smtClean="0"/>
          </a:p>
          <a:p>
            <a:pPr algn="just"/>
            <a:endParaRPr lang="el-GR" sz="2200" dirty="0"/>
          </a:p>
        </p:txBody>
      </p:sp>
      <p:sp>
        <p:nvSpPr>
          <p:cNvPr id="5" name="1 - Τίτλος"/>
          <p:cNvSpPr>
            <a:spLocks noGrp="1"/>
          </p:cNvSpPr>
          <p:nvPr>
            <p:ph type="title"/>
          </p:nvPr>
        </p:nvSpPr>
        <p:spPr>
          <a:xfrm>
            <a:off x="395536" y="188640"/>
            <a:ext cx="8229600" cy="1008112"/>
          </a:xfrm>
        </p:spPr>
        <p:style>
          <a:lnRef idx="1">
            <a:schemeClr val="accent3"/>
          </a:lnRef>
          <a:fillRef idx="2">
            <a:schemeClr val="accent3"/>
          </a:fillRef>
          <a:effectRef idx="1">
            <a:schemeClr val="accent3"/>
          </a:effectRef>
          <a:fontRef idx="minor">
            <a:schemeClr val="dk1"/>
          </a:fontRef>
        </p:style>
        <p:txBody>
          <a:bodyPr>
            <a:normAutofit/>
          </a:bodyPr>
          <a:lstStyle/>
          <a:p>
            <a:pPr>
              <a:lnSpc>
                <a:spcPct val="150000"/>
              </a:lnSpc>
            </a:pPr>
            <a:r>
              <a:rPr lang="en-US" sz="2000" b="1" dirty="0" err="1" smtClean="0">
                <a:solidFill>
                  <a:schemeClr val="tx2">
                    <a:lumMod val="50000"/>
                  </a:schemeClr>
                </a:solidFill>
                <a:latin typeface="Arial" pitchFamily="34" charset="0"/>
                <a:cs typeface="Arial" pitchFamily="34" charset="0"/>
              </a:rPr>
              <a:t>Ερωτήματα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που</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πρέπει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απαντηθούν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προκειμένου</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γίνει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κατανοητή</a:t>
            </a:r>
            <a:r>
              <a:rPr lang="en-US" sz="2000" b="1" dirty="0" smtClean="0">
                <a:solidFill>
                  <a:schemeClr val="tx2">
                    <a:lumMod val="50000"/>
                  </a:schemeClr>
                </a:solidFill>
                <a:latin typeface="Arial" pitchFamily="34" charset="0"/>
                <a:cs typeface="Arial" pitchFamily="34" charset="0"/>
              </a:rPr>
              <a:t> η </a:t>
            </a:r>
            <a:r>
              <a:rPr lang="en-US" sz="2000" b="1" dirty="0" err="1" smtClean="0">
                <a:solidFill>
                  <a:schemeClr val="tx2">
                    <a:lumMod val="50000"/>
                  </a:schemeClr>
                </a:solidFill>
                <a:latin typeface="Arial" pitchFamily="34" charset="0"/>
                <a:cs typeface="Arial" pitchFamily="34" charset="0"/>
              </a:rPr>
              <a:t>λειτουργία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της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διαπνοής</a:t>
            </a:r>
            <a:r>
              <a:rPr lang="en-US" sz="2000" b="1" dirty="0" smtClean="0">
                <a:solidFill>
                  <a:schemeClr val="tx2">
                    <a:lumMod val="50000"/>
                  </a:schemeClr>
                </a:solidFill>
                <a:latin typeface="Arial" pitchFamily="34" charset="0"/>
                <a:cs typeface="Arial" pitchFamily="34" charset="0"/>
              </a:rPr>
              <a:t> </a:t>
            </a:r>
            <a:endParaRPr lang="el-GR" sz="2000" b="1" dirty="0">
              <a:solidFill>
                <a:schemeClr val="tx2">
                  <a:lumMod val="50000"/>
                </a:schemeClr>
              </a:solidFill>
              <a:latin typeface="Arial" pitchFamily="34" charset="0"/>
              <a:cs typeface="Arial" pitchFamily="34" charset="0"/>
            </a:endParaRPr>
          </a:p>
        </p:txBody>
      </p:sp>
      <p:pic>
        <p:nvPicPr>
          <p:cNvPr id="1027" name="Picture 3" descr="Z:\Karabou\biblia\physiology\Figures\Chapter 3\3_syringes_pressure_potential.jpg"/>
          <p:cNvPicPr>
            <a:picLocks noChangeAspect="1" noChangeArrowheads="1"/>
          </p:cNvPicPr>
          <p:nvPr/>
        </p:nvPicPr>
        <p:blipFill>
          <a:blip r:embed="rId2" cstate="print"/>
          <a:srcRect/>
          <a:stretch>
            <a:fillRect/>
          </a:stretch>
        </p:blipFill>
        <p:spPr bwMode="auto">
          <a:xfrm>
            <a:off x="3131840" y="4406900"/>
            <a:ext cx="4681537" cy="24511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1556792"/>
            <a:ext cx="8496944" cy="4525963"/>
          </a:xfrm>
        </p:spPr>
        <p:txBody>
          <a:bodyPr>
            <a:normAutofit fontScale="92500"/>
          </a:bodyPr>
          <a:lstStyle/>
          <a:p>
            <a:r>
              <a:rPr lang="en-US" sz="2600" b="1" dirty="0" err="1" smtClean="0"/>
              <a:t>Την</a:t>
            </a:r>
            <a:r>
              <a:rPr lang="en-US" sz="2600" b="1" dirty="0" smtClean="0"/>
              <a:t> </a:t>
            </a:r>
            <a:r>
              <a:rPr lang="en-US" sz="2600" b="1" dirty="0" err="1" smtClean="0"/>
              <a:t>κίνηση</a:t>
            </a:r>
            <a:r>
              <a:rPr lang="en-US" sz="2600" b="1" dirty="0" smtClean="0"/>
              <a:t> </a:t>
            </a:r>
            <a:r>
              <a:rPr lang="en-US" sz="2600" b="1" dirty="0" err="1" smtClean="0"/>
              <a:t>σε</a:t>
            </a:r>
            <a:r>
              <a:rPr lang="en-US" sz="2600" b="1" dirty="0" smtClean="0"/>
              <a:t> </a:t>
            </a:r>
            <a:r>
              <a:rPr lang="en-US" sz="2600" b="1" dirty="0" err="1" smtClean="0"/>
              <a:t>μικρές</a:t>
            </a:r>
            <a:r>
              <a:rPr lang="en-US" sz="2600" b="1" dirty="0" smtClean="0"/>
              <a:t> </a:t>
            </a:r>
            <a:r>
              <a:rPr lang="en-US" sz="2600" b="1" dirty="0" err="1" smtClean="0"/>
              <a:t>αποστάσεις</a:t>
            </a:r>
            <a:r>
              <a:rPr lang="en-US" sz="2600" b="1" dirty="0" smtClean="0"/>
              <a:t> (</a:t>
            </a:r>
            <a:r>
              <a:rPr lang="en-US" sz="2600" b="1" dirty="0" err="1" smtClean="0"/>
              <a:t>κίνηση</a:t>
            </a:r>
            <a:r>
              <a:rPr lang="el-GR" sz="2600" b="1" dirty="0" smtClean="0"/>
              <a:t> </a:t>
            </a:r>
            <a:r>
              <a:rPr lang="en-US" sz="2600" b="1" dirty="0" smtClean="0"/>
              <a:t>από </a:t>
            </a:r>
            <a:r>
              <a:rPr lang="en-US" sz="2600" b="1" dirty="0" err="1" smtClean="0"/>
              <a:t>κύτταρο</a:t>
            </a:r>
            <a:r>
              <a:rPr lang="en-US" sz="2600" b="1" dirty="0" smtClean="0"/>
              <a:t> </a:t>
            </a:r>
            <a:r>
              <a:rPr lang="en-US" sz="2600" b="1" dirty="0" err="1" smtClean="0"/>
              <a:t>σε</a:t>
            </a:r>
            <a:r>
              <a:rPr lang="en-US" sz="2600" b="1" dirty="0" smtClean="0"/>
              <a:t> </a:t>
            </a:r>
            <a:r>
              <a:rPr lang="en-US" sz="2600" b="1" dirty="0" err="1" smtClean="0"/>
              <a:t>κύτταρο</a:t>
            </a:r>
            <a:r>
              <a:rPr lang="en-US" sz="2600" b="1" dirty="0" smtClean="0"/>
              <a:t>)</a:t>
            </a:r>
            <a:endParaRPr lang="el-GR" sz="2600" b="1" dirty="0" smtClean="0"/>
          </a:p>
          <a:p>
            <a:pPr>
              <a:lnSpc>
                <a:spcPct val="150000"/>
              </a:lnSpc>
              <a:buNone/>
            </a:pPr>
            <a:r>
              <a:rPr lang="en-US" sz="2400" dirty="0" smtClean="0"/>
              <a:t>Η </a:t>
            </a:r>
            <a:r>
              <a:rPr lang="en-US" sz="2400" dirty="0" err="1" smtClean="0"/>
              <a:t>μετακίνηση</a:t>
            </a:r>
            <a:r>
              <a:rPr lang="en-US" sz="2400" dirty="0" smtClean="0"/>
              <a:t> </a:t>
            </a:r>
            <a:r>
              <a:rPr lang="en-US" sz="2400" dirty="0" err="1" smtClean="0"/>
              <a:t>νερού</a:t>
            </a:r>
            <a:r>
              <a:rPr lang="en-US" sz="2400" dirty="0" smtClean="0"/>
              <a:t> </a:t>
            </a:r>
            <a:r>
              <a:rPr lang="en-US" sz="2400" dirty="0" err="1" smtClean="0"/>
              <a:t>μεταξύ</a:t>
            </a:r>
            <a:r>
              <a:rPr lang="en-US" sz="2400" dirty="0" smtClean="0"/>
              <a:t> </a:t>
            </a:r>
            <a:r>
              <a:rPr lang="en-US" sz="2400" dirty="0" err="1" smtClean="0"/>
              <a:t>κυττάρων</a:t>
            </a:r>
            <a:r>
              <a:rPr lang="en-US" sz="2400" dirty="0" smtClean="0"/>
              <a:t> </a:t>
            </a:r>
            <a:r>
              <a:rPr lang="el-GR" sz="2400" dirty="0" smtClean="0"/>
              <a:t> </a:t>
            </a:r>
            <a:r>
              <a:rPr lang="en-US" sz="2400" dirty="0" err="1" smtClean="0"/>
              <a:t>πραγματοποιείται</a:t>
            </a:r>
            <a:r>
              <a:rPr lang="en-US" sz="2400" dirty="0" smtClean="0"/>
              <a:t> </a:t>
            </a:r>
            <a:r>
              <a:rPr lang="en-US" sz="2400" dirty="0" err="1" smtClean="0"/>
              <a:t>διότι</a:t>
            </a:r>
            <a:r>
              <a:rPr lang="en-US" sz="2400" dirty="0" smtClean="0"/>
              <a:t> </a:t>
            </a:r>
            <a:r>
              <a:rPr lang="en-US" sz="2400" dirty="0" err="1" smtClean="0"/>
              <a:t>τα</a:t>
            </a:r>
            <a:r>
              <a:rPr lang="en-US" sz="2400" dirty="0" smtClean="0"/>
              <a:t> </a:t>
            </a:r>
            <a:r>
              <a:rPr lang="en-US" sz="2400" dirty="0" err="1" smtClean="0"/>
              <a:t>φυτικά</a:t>
            </a:r>
            <a:r>
              <a:rPr lang="en-US" sz="2400" dirty="0" smtClean="0"/>
              <a:t> </a:t>
            </a:r>
            <a:r>
              <a:rPr lang="en-US" sz="2400" dirty="0" err="1" smtClean="0"/>
              <a:t>κύτταρα</a:t>
            </a:r>
            <a:r>
              <a:rPr lang="en-US" sz="2400" dirty="0" smtClean="0"/>
              <a:t> </a:t>
            </a:r>
            <a:r>
              <a:rPr lang="en-US" sz="2400" dirty="0" err="1" smtClean="0"/>
              <a:t>χαρακτηρίζονται</a:t>
            </a:r>
            <a:r>
              <a:rPr lang="en-US" sz="2400" dirty="0" smtClean="0"/>
              <a:t> από </a:t>
            </a:r>
            <a:r>
              <a:rPr lang="en-US" sz="2400" dirty="0" err="1" smtClean="0"/>
              <a:t>δομές</a:t>
            </a:r>
            <a:r>
              <a:rPr lang="en-US" sz="2400" dirty="0" smtClean="0"/>
              <a:t> </a:t>
            </a:r>
            <a:r>
              <a:rPr lang="en-US" sz="2400" dirty="0" err="1" smtClean="0"/>
              <a:t>που</a:t>
            </a:r>
            <a:r>
              <a:rPr lang="en-US" sz="2400" dirty="0" smtClean="0"/>
              <a:t> </a:t>
            </a:r>
            <a:r>
              <a:rPr lang="en-US" sz="2400" dirty="0" err="1" smtClean="0"/>
              <a:t>ευνοούν</a:t>
            </a:r>
            <a:r>
              <a:rPr lang="en-US" sz="2400" dirty="0" smtClean="0"/>
              <a:t> </a:t>
            </a:r>
            <a:r>
              <a:rPr lang="en-US" sz="2400" dirty="0" err="1" smtClean="0"/>
              <a:t>την</a:t>
            </a:r>
            <a:r>
              <a:rPr lang="en-US" sz="2400" dirty="0" smtClean="0"/>
              <a:t> </a:t>
            </a:r>
            <a:r>
              <a:rPr lang="en-US" sz="2400" dirty="0" err="1" smtClean="0"/>
              <a:t>εμφάνιση</a:t>
            </a:r>
            <a:r>
              <a:rPr lang="en-US" sz="2400" dirty="0" smtClean="0"/>
              <a:t> </a:t>
            </a:r>
            <a:r>
              <a:rPr lang="en-US" sz="2400" b="1" dirty="0" err="1" smtClean="0"/>
              <a:t>όσμωσης</a:t>
            </a:r>
            <a:r>
              <a:rPr lang="en-US" sz="2400" dirty="0" smtClean="0"/>
              <a:t>. </a:t>
            </a:r>
            <a:endParaRPr lang="el-GR" sz="2400" dirty="0" smtClean="0"/>
          </a:p>
          <a:p>
            <a:pPr>
              <a:lnSpc>
                <a:spcPct val="150000"/>
              </a:lnSpc>
              <a:buNone/>
            </a:pPr>
            <a:r>
              <a:rPr lang="en-US" sz="2400" dirty="0" err="1" smtClean="0"/>
              <a:t>Οι</a:t>
            </a:r>
            <a:r>
              <a:rPr lang="en-US" sz="2400" dirty="0" smtClean="0"/>
              <a:t> </a:t>
            </a:r>
            <a:r>
              <a:rPr lang="en-US" sz="2400" dirty="0" err="1" smtClean="0"/>
              <a:t>δομές</a:t>
            </a:r>
            <a:r>
              <a:rPr lang="en-US" sz="2400" dirty="0" smtClean="0"/>
              <a:t> </a:t>
            </a:r>
            <a:r>
              <a:rPr lang="en-US" sz="2400" dirty="0" err="1" smtClean="0"/>
              <a:t>αυτές</a:t>
            </a:r>
            <a:r>
              <a:rPr lang="en-US" sz="2400" dirty="0" smtClean="0"/>
              <a:t> </a:t>
            </a:r>
            <a:r>
              <a:rPr lang="en-US" sz="2400" dirty="0" err="1" smtClean="0"/>
              <a:t>είναι</a:t>
            </a:r>
            <a:r>
              <a:rPr lang="en-US" sz="2400" dirty="0" smtClean="0"/>
              <a:t> </a:t>
            </a:r>
            <a:r>
              <a:rPr lang="en-US" sz="2400" dirty="0" err="1" smtClean="0"/>
              <a:t>το</a:t>
            </a:r>
            <a:r>
              <a:rPr lang="en-US" sz="2400" dirty="0" smtClean="0"/>
              <a:t> </a:t>
            </a:r>
            <a:r>
              <a:rPr lang="en-US" sz="2400" dirty="0" err="1" smtClean="0"/>
              <a:t>χυμοτόπιο</a:t>
            </a:r>
            <a:r>
              <a:rPr lang="en-US" sz="2400" dirty="0" smtClean="0"/>
              <a:t> (</a:t>
            </a:r>
            <a:r>
              <a:rPr lang="en-US" sz="2400" dirty="0" err="1" smtClean="0"/>
              <a:t>που</a:t>
            </a:r>
            <a:r>
              <a:rPr lang="en-US" sz="2400" dirty="0" smtClean="0"/>
              <a:t> </a:t>
            </a:r>
            <a:r>
              <a:rPr lang="en-US" sz="2400" dirty="0" err="1" smtClean="0"/>
              <a:t>αποτελεί</a:t>
            </a:r>
            <a:r>
              <a:rPr lang="en-US" sz="2400" dirty="0" smtClean="0"/>
              <a:t> </a:t>
            </a:r>
            <a:r>
              <a:rPr lang="en-US" sz="2400" dirty="0" err="1" smtClean="0"/>
              <a:t>τη</a:t>
            </a:r>
            <a:r>
              <a:rPr lang="en-US" sz="2400" dirty="0" smtClean="0"/>
              <a:t> </a:t>
            </a:r>
            <a:r>
              <a:rPr lang="en-US" sz="2400" dirty="0" err="1" smtClean="0"/>
              <a:t>δεξαμενή</a:t>
            </a:r>
            <a:r>
              <a:rPr lang="en-US" sz="2400" dirty="0" smtClean="0"/>
              <a:t> </a:t>
            </a:r>
            <a:r>
              <a:rPr lang="en-US" sz="2400" dirty="0" err="1" smtClean="0"/>
              <a:t>νερού</a:t>
            </a:r>
            <a:r>
              <a:rPr lang="en-US" sz="2400" dirty="0" smtClean="0"/>
              <a:t>), </a:t>
            </a:r>
            <a:r>
              <a:rPr lang="en-US" sz="2400" dirty="0" err="1" smtClean="0"/>
              <a:t>το</a:t>
            </a:r>
            <a:r>
              <a:rPr lang="en-US" sz="2400" dirty="0" smtClean="0"/>
              <a:t> </a:t>
            </a:r>
            <a:r>
              <a:rPr lang="en-US" sz="2400" dirty="0" err="1" smtClean="0"/>
              <a:t>κυτταρικό</a:t>
            </a:r>
            <a:r>
              <a:rPr lang="en-US" sz="2400" dirty="0" smtClean="0"/>
              <a:t> </a:t>
            </a:r>
            <a:r>
              <a:rPr lang="en-US" sz="2400" dirty="0" err="1" smtClean="0"/>
              <a:t>τοίχωμα</a:t>
            </a:r>
            <a:r>
              <a:rPr lang="en-US" sz="2400" dirty="0" smtClean="0"/>
              <a:t> (</a:t>
            </a:r>
            <a:r>
              <a:rPr lang="en-US" sz="2400" dirty="0" err="1" smtClean="0"/>
              <a:t>που</a:t>
            </a:r>
            <a:r>
              <a:rPr lang="en-US" sz="2400" dirty="0" smtClean="0"/>
              <a:t> </a:t>
            </a:r>
            <a:r>
              <a:rPr lang="en-US" sz="2400" dirty="0" err="1" smtClean="0"/>
              <a:t>είναι</a:t>
            </a:r>
            <a:r>
              <a:rPr lang="en-US" sz="2400" dirty="0" smtClean="0"/>
              <a:t> </a:t>
            </a:r>
            <a:r>
              <a:rPr lang="en-US" sz="2400" dirty="0" err="1" smtClean="0"/>
              <a:t>σχετικά</a:t>
            </a:r>
            <a:r>
              <a:rPr lang="en-US" sz="2400" dirty="0" smtClean="0"/>
              <a:t> </a:t>
            </a:r>
            <a:r>
              <a:rPr lang="en-US" sz="2400" dirty="0" err="1" smtClean="0"/>
              <a:t>άκαμπτο</a:t>
            </a:r>
            <a:r>
              <a:rPr lang="en-US" sz="2400" dirty="0" smtClean="0"/>
              <a:t>) </a:t>
            </a:r>
            <a:r>
              <a:rPr lang="en-US" sz="2400" dirty="0" err="1" smtClean="0"/>
              <a:t>και</a:t>
            </a:r>
            <a:r>
              <a:rPr lang="en-US" sz="2400" dirty="0" smtClean="0"/>
              <a:t> </a:t>
            </a:r>
            <a:r>
              <a:rPr lang="en-US" sz="2400" dirty="0" err="1" smtClean="0"/>
              <a:t>οι</a:t>
            </a:r>
            <a:r>
              <a:rPr lang="en-US" sz="2400" dirty="0" smtClean="0"/>
              <a:t> </a:t>
            </a:r>
            <a:r>
              <a:rPr lang="en-US" sz="2400" dirty="0" err="1" smtClean="0"/>
              <a:t>μεμβράνες</a:t>
            </a:r>
            <a:r>
              <a:rPr lang="en-US" sz="2400" dirty="0" smtClean="0"/>
              <a:t> </a:t>
            </a:r>
            <a:r>
              <a:rPr lang="en-US" sz="2400" dirty="0" err="1" smtClean="0"/>
              <a:t>που</a:t>
            </a:r>
            <a:r>
              <a:rPr lang="en-US" sz="2400" dirty="0" smtClean="0"/>
              <a:t> </a:t>
            </a:r>
            <a:r>
              <a:rPr lang="en-US" sz="2400" dirty="0" err="1" smtClean="0"/>
              <a:t>περικλείουν</a:t>
            </a:r>
            <a:r>
              <a:rPr lang="en-US" sz="2400" dirty="0" smtClean="0"/>
              <a:t> </a:t>
            </a:r>
            <a:r>
              <a:rPr lang="en-US" sz="2400" dirty="0" err="1" smtClean="0"/>
              <a:t>το</a:t>
            </a:r>
            <a:r>
              <a:rPr lang="en-US" sz="2400" dirty="0" smtClean="0"/>
              <a:t> </a:t>
            </a:r>
            <a:r>
              <a:rPr lang="en-US" sz="2400" dirty="0" err="1" smtClean="0"/>
              <a:t>χυμοτόπιο</a:t>
            </a:r>
            <a:r>
              <a:rPr lang="en-US" sz="2400" dirty="0" smtClean="0"/>
              <a:t> (</a:t>
            </a:r>
            <a:r>
              <a:rPr lang="en-US" sz="2400" dirty="0" err="1" smtClean="0"/>
              <a:t>τονοπλάστης</a:t>
            </a:r>
            <a:r>
              <a:rPr lang="en-US" sz="2400" dirty="0" smtClean="0"/>
              <a:t>) </a:t>
            </a:r>
            <a:r>
              <a:rPr lang="en-US" sz="2400" dirty="0" err="1" smtClean="0"/>
              <a:t>και</a:t>
            </a:r>
            <a:r>
              <a:rPr lang="en-US" sz="2400" dirty="0" smtClean="0"/>
              <a:t> </a:t>
            </a:r>
            <a:r>
              <a:rPr lang="en-US" sz="2400" dirty="0" err="1" smtClean="0"/>
              <a:t>τον</a:t>
            </a:r>
            <a:r>
              <a:rPr lang="en-US" sz="2400" dirty="0" smtClean="0"/>
              <a:t> </a:t>
            </a:r>
            <a:r>
              <a:rPr lang="en-US" sz="2400" dirty="0" err="1" smtClean="0"/>
              <a:t>πρωτοπλάστη</a:t>
            </a:r>
            <a:r>
              <a:rPr lang="en-US" sz="2400" dirty="0" smtClean="0"/>
              <a:t> (</a:t>
            </a:r>
            <a:r>
              <a:rPr lang="en-US" sz="2400" dirty="0" err="1" smtClean="0"/>
              <a:t>κυτταρική</a:t>
            </a:r>
            <a:r>
              <a:rPr lang="en-US" sz="2400" dirty="0" smtClean="0"/>
              <a:t> </a:t>
            </a:r>
            <a:r>
              <a:rPr lang="en-US" sz="2400" dirty="0" err="1" smtClean="0"/>
              <a:t>μεμβράνη</a:t>
            </a:r>
            <a:r>
              <a:rPr lang="en-US" sz="2400" dirty="0" smtClean="0"/>
              <a:t>) </a:t>
            </a:r>
            <a:r>
              <a:rPr lang="en-US" sz="2400" dirty="0" err="1" smtClean="0"/>
              <a:t>που</a:t>
            </a:r>
            <a:r>
              <a:rPr lang="en-US" sz="2400" dirty="0" smtClean="0"/>
              <a:t> </a:t>
            </a:r>
            <a:r>
              <a:rPr lang="en-US" sz="2400" dirty="0" err="1" smtClean="0"/>
              <a:t>είναι</a:t>
            </a:r>
            <a:r>
              <a:rPr lang="en-US" sz="2400" dirty="0" smtClean="0"/>
              <a:t> </a:t>
            </a:r>
            <a:r>
              <a:rPr lang="en-US" sz="2400" b="1" dirty="0" smtClean="0"/>
              <a:t>ημιπερατές</a:t>
            </a:r>
            <a:endParaRPr lang="el-GR" sz="2400" b="1" dirty="0"/>
          </a:p>
        </p:txBody>
      </p:sp>
      <p:sp>
        <p:nvSpPr>
          <p:cNvPr id="5" name="1 - Τίτλος"/>
          <p:cNvSpPr>
            <a:spLocks noGrp="1"/>
          </p:cNvSpPr>
          <p:nvPr>
            <p:ph type="title"/>
          </p:nvPr>
        </p:nvSpPr>
        <p:spPr>
          <a:xfrm>
            <a:off x="395536" y="188640"/>
            <a:ext cx="8229600" cy="1008112"/>
          </a:xfrm>
        </p:spPr>
        <p:style>
          <a:lnRef idx="1">
            <a:schemeClr val="accent3"/>
          </a:lnRef>
          <a:fillRef idx="2">
            <a:schemeClr val="accent3"/>
          </a:fillRef>
          <a:effectRef idx="1">
            <a:schemeClr val="accent3"/>
          </a:effectRef>
          <a:fontRef idx="minor">
            <a:schemeClr val="dk1"/>
          </a:fontRef>
        </p:style>
        <p:txBody>
          <a:bodyPr>
            <a:normAutofit/>
          </a:bodyPr>
          <a:lstStyle/>
          <a:p>
            <a:pPr>
              <a:lnSpc>
                <a:spcPct val="150000"/>
              </a:lnSpc>
            </a:pPr>
            <a:r>
              <a:rPr lang="en-US" sz="2000" b="1" dirty="0" err="1" smtClean="0">
                <a:solidFill>
                  <a:schemeClr val="tx2">
                    <a:lumMod val="50000"/>
                  </a:schemeClr>
                </a:solidFill>
                <a:latin typeface="Arial" pitchFamily="34" charset="0"/>
                <a:cs typeface="Arial" pitchFamily="34" charset="0"/>
              </a:rPr>
              <a:t>Ερωτήματα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που</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πρέπει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απαντηθούν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προκειμένου</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γίνει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κατανοητή</a:t>
            </a:r>
            <a:r>
              <a:rPr lang="en-US" sz="2000" b="1" dirty="0" smtClean="0">
                <a:solidFill>
                  <a:schemeClr val="tx2">
                    <a:lumMod val="50000"/>
                  </a:schemeClr>
                </a:solidFill>
                <a:latin typeface="Arial" pitchFamily="34" charset="0"/>
                <a:cs typeface="Arial" pitchFamily="34" charset="0"/>
              </a:rPr>
              <a:t> η </a:t>
            </a:r>
            <a:r>
              <a:rPr lang="en-US" sz="2000" b="1" dirty="0" err="1" smtClean="0">
                <a:solidFill>
                  <a:schemeClr val="tx2">
                    <a:lumMod val="50000"/>
                  </a:schemeClr>
                </a:solidFill>
                <a:latin typeface="Arial" pitchFamily="34" charset="0"/>
                <a:cs typeface="Arial" pitchFamily="34" charset="0"/>
              </a:rPr>
              <a:t>λειτουργία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της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διαπνοής</a:t>
            </a:r>
            <a:r>
              <a:rPr lang="en-US" sz="2000" b="1" dirty="0" smtClean="0">
                <a:solidFill>
                  <a:schemeClr val="tx2">
                    <a:lumMod val="50000"/>
                  </a:schemeClr>
                </a:solidFill>
                <a:latin typeface="Arial" pitchFamily="34" charset="0"/>
                <a:cs typeface="Arial" pitchFamily="34" charset="0"/>
              </a:rPr>
              <a:t> </a:t>
            </a:r>
            <a:endParaRPr lang="el-GR" sz="2000" b="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16632"/>
            <a:ext cx="8229600" cy="648072"/>
          </a:xfrm>
        </p:spPr>
        <p:style>
          <a:lnRef idx="1">
            <a:schemeClr val="accent3"/>
          </a:lnRef>
          <a:fillRef idx="2">
            <a:schemeClr val="accent3"/>
          </a:fillRef>
          <a:effectRef idx="1">
            <a:schemeClr val="accent3"/>
          </a:effectRef>
          <a:fontRef idx="minor">
            <a:schemeClr val="dk1"/>
          </a:fontRef>
        </p:style>
        <p:txBody>
          <a:bodyPr>
            <a:normAutofit/>
          </a:bodyPr>
          <a:lstStyle/>
          <a:p>
            <a:r>
              <a:rPr lang="en-US" sz="2000" b="1" dirty="0" err="1" smtClean="0">
                <a:solidFill>
                  <a:schemeClr val="tx2">
                    <a:lumMod val="50000"/>
                  </a:schemeClr>
                </a:solidFill>
                <a:latin typeface="Arial" pitchFamily="34" charset="0"/>
                <a:cs typeface="Arial" pitchFamily="34" charset="0"/>
              </a:rPr>
              <a:t>Τι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ειναι</a:t>
            </a:r>
            <a:r>
              <a:rPr lang="en-US" sz="2000" b="1" dirty="0" smtClean="0">
                <a:solidFill>
                  <a:schemeClr val="tx2">
                    <a:lumMod val="50000"/>
                  </a:schemeClr>
                </a:solidFill>
                <a:latin typeface="Arial" pitchFamily="34" charset="0"/>
                <a:cs typeface="Arial" pitchFamily="34" charset="0"/>
              </a:rPr>
              <a:t> η </a:t>
            </a:r>
            <a:r>
              <a:rPr lang="en-US" sz="2000" b="1" dirty="0" err="1" smtClean="0">
                <a:solidFill>
                  <a:schemeClr val="tx2">
                    <a:lumMod val="50000"/>
                  </a:schemeClr>
                </a:solidFill>
                <a:latin typeface="Arial" pitchFamily="34" charset="0"/>
                <a:cs typeface="Arial" pitchFamily="34" charset="0"/>
              </a:rPr>
              <a:t>όσμωση</a:t>
            </a:r>
            <a:r>
              <a:rPr lang="en-US" sz="2000" b="1" dirty="0" smtClean="0">
                <a:solidFill>
                  <a:schemeClr val="tx2">
                    <a:lumMod val="50000"/>
                  </a:schemeClr>
                </a:solidFill>
                <a:latin typeface="Arial" pitchFamily="34" charset="0"/>
                <a:cs typeface="Arial" pitchFamily="34" charset="0"/>
              </a:rPr>
              <a:t>;</a:t>
            </a:r>
            <a:endParaRPr lang="el-GR" sz="2000" b="1" dirty="0">
              <a:solidFill>
                <a:schemeClr val="tx2">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395536" y="908720"/>
            <a:ext cx="8229600" cy="4525963"/>
          </a:xfrm>
        </p:spPr>
        <p:txBody>
          <a:bodyPr>
            <a:normAutofit lnSpcReduction="10000"/>
          </a:bodyPr>
          <a:lstStyle/>
          <a:p>
            <a:pPr>
              <a:lnSpc>
                <a:spcPct val="150000"/>
              </a:lnSpc>
            </a:pPr>
            <a:r>
              <a:rPr lang="en-US" sz="2400" dirty="0" smtClean="0"/>
              <a:t>Η </a:t>
            </a:r>
            <a:r>
              <a:rPr lang="en-US" sz="2400" dirty="0" err="1" smtClean="0"/>
              <a:t>όσμωση</a:t>
            </a:r>
            <a:r>
              <a:rPr lang="en-US" sz="2400" dirty="0" smtClean="0"/>
              <a:t> </a:t>
            </a:r>
            <a:r>
              <a:rPr lang="en-US" sz="2400" dirty="0" err="1" smtClean="0"/>
              <a:t>αποτελεί</a:t>
            </a:r>
            <a:r>
              <a:rPr lang="en-US" sz="2400" dirty="0" smtClean="0"/>
              <a:t> </a:t>
            </a:r>
            <a:r>
              <a:rPr lang="en-US" sz="2400" dirty="0" err="1" smtClean="0"/>
              <a:t>μια</a:t>
            </a:r>
            <a:r>
              <a:rPr lang="en-US" sz="2400" dirty="0" smtClean="0"/>
              <a:t> </a:t>
            </a:r>
            <a:r>
              <a:rPr lang="en-US" sz="2400" dirty="0" err="1" smtClean="0"/>
              <a:t>ειδική</a:t>
            </a:r>
            <a:r>
              <a:rPr lang="en-US" sz="2400" dirty="0" smtClean="0"/>
              <a:t> </a:t>
            </a:r>
            <a:r>
              <a:rPr lang="en-US" sz="2400" dirty="0" err="1" smtClean="0"/>
              <a:t>περίπτωση</a:t>
            </a:r>
            <a:r>
              <a:rPr lang="en-US" sz="2400" dirty="0" smtClean="0"/>
              <a:t> </a:t>
            </a:r>
            <a:r>
              <a:rPr lang="en-US" sz="2400" dirty="0" err="1" smtClean="0"/>
              <a:t>διάχυσης</a:t>
            </a:r>
            <a:r>
              <a:rPr lang="en-US" sz="2400" dirty="0" smtClean="0"/>
              <a:t>, </a:t>
            </a:r>
            <a:r>
              <a:rPr lang="en-US" sz="2400" dirty="0" err="1" smtClean="0"/>
              <a:t>όχι</a:t>
            </a:r>
            <a:r>
              <a:rPr lang="en-US" sz="2400" dirty="0" smtClean="0"/>
              <a:t> </a:t>
            </a:r>
            <a:r>
              <a:rPr lang="en-US" sz="2400" dirty="0" err="1" smtClean="0"/>
              <a:t>των</a:t>
            </a:r>
            <a:r>
              <a:rPr lang="en-US" sz="2400" dirty="0" smtClean="0"/>
              <a:t> </a:t>
            </a:r>
            <a:r>
              <a:rPr lang="en-US" sz="2400" dirty="0" err="1" smtClean="0"/>
              <a:t>διαλυμένων</a:t>
            </a:r>
            <a:r>
              <a:rPr lang="en-US" sz="2400" dirty="0" smtClean="0"/>
              <a:t> </a:t>
            </a:r>
            <a:r>
              <a:rPr lang="en-US" sz="2400" dirty="0" err="1" smtClean="0"/>
              <a:t>συστατικών</a:t>
            </a:r>
            <a:r>
              <a:rPr lang="en-US" sz="2400" dirty="0" smtClean="0"/>
              <a:t>, </a:t>
            </a:r>
            <a:r>
              <a:rPr lang="en-US" sz="2400" dirty="0" err="1" smtClean="0"/>
              <a:t>αλλά</a:t>
            </a:r>
            <a:r>
              <a:rPr lang="en-US" sz="2400" dirty="0" smtClean="0"/>
              <a:t> </a:t>
            </a:r>
            <a:r>
              <a:rPr lang="en-US" sz="2400" dirty="0" err="1" smtClean="0"/>
              <a:t>των</a:t>
            </a:r>
            <a:r>
              <a:rPr lang="en-US" sz="2400" dirty="0" smtClean="0"/>
              <a:t> </a:t>
            </a:r>
            <a:r>
              <a:rPr lang="en-US" sz="2400" dirty="0" err="1" smtClean="0"/>
              <a:t>μορίων</a:t>
            </a:r>
            <a:r>
              <a:rPr lang="en-US" sz="2400" dirty="0" smtClean="0"/>
              <a:t> </a:t>
            </a:r>
            <a:r>
              <a:rPr lang="en-US" sz="2400" dirty="0" err="1" smtClean="0"/>
              <a:t>του</a:t>
            </a:r>
            <a:r>
              <a:rPr lang="en-US" sz="2400" dirty="0" smtClean="0"/>
              <a:t> </a:t>
            </a:r>
            <a:r>
              <a:rPr lang="en-US" sz="2400" dirty="0" err="1" smtClean="0"/>
              <a:t>διαλύτη</a:t>
            </a:r>
            <a:r>
              <a:rPr lang="en-US" sz="2400" dirty="0" smtClean="0"/>
              <a:t> (</a:t>
            </a:r>
            <a:r>
              <a:rPr lang="en-US" sz="2400" dirty="0" err="1" smtClean="0"/>
              <a:t>δηλ</a:t>
            </a:r>
            <a:r>
              <a:rPr lang="en-US" sz="2400" dirty="0" smtClean="0"/>
              <a:t>. </a:t>
            </a:r>
            <a:r>
              <a:rPr lang="en-US" sz="2400" dirty="0" err="1" smtClean="0"/>
              <a:t>του</a:t>
            </a:r>
            <a:r>
              <a:rPr lang="en-US" sz="2400" dirty="0" smtClean="0"/>
              <a:t> </a:t>
            </a:r>
            <a:r>
              <a:rPr lang="en-US" sz="2400" dirty="0" err="1" smtClean="0"/>
              <a:t>νερού</a:t>
            </a:r>
            <a:r>
              <a:rPr lang="en-US" sz="2400" dirty="0" smtClean="0"/>
              <a:t>). </a:t>
            </a:r>
            <a:r>
              <a:rPr lang="en-US" sz="2400" dirty="0" err="1" smtClean="0"/>
              <a:t>Ορίζεται</a:t>
            </a:r>
            <a:r>
              <a:rPr lang="en-US" sz="2400" dirty="0" smtClean="0"/>
              <a:t> </a:t>
            </a:r>
            <a:r>
              <a:rPr lang="en-US" sz="2400" dirty="0" err="1" smtClean="0"/>
              <a:t>ως</a:t>
            </a:r>
            <a:r>
              <a:rPr lang="en-US" sz="2400" dirty="0" smtClean="0"/>
              <a:t> η </a:t>
            </a:r>
            <a:r>
              <a:rPr lang="en-US" sz="2400" dirty="0" err="1" smtClean="0"/>
              <a:t>κίνηση</a:t>
            </a:r>
            <a:r>
              <a:rPr lang="en-US" sz="2400" dirty="0" smtClean="0"/>
              <a:t> </a:t>
            </a:r>
            <a:r>
              <a:rPr lang="en-US" sz="2400" dirty="0" err="1" smtClean="0"/>
              <a:t>των</a:t>
            </a:r>
            <a:r>
              <a:rPr lang="en-US" sz="2400" dirty="0" smtClean="0"/>
              <a:t> </a:t>
            </a:r>
            <a:r>
              <a:rPr lang="en-US" sz="2400" dirty="0" err="1" smtClean="0"/>
              <a:t>μορίων</a:t>
            </a:r>
            <a:r>
              <a:rPr lang="en-US" sz="2400" dirty="0" smtClean="0"/>
              <a:t> </a:t>
            </a:r>
            <a:r>
              <a:rPr lang="en-US" sz="2400" dirty="0" err="1" smtClean="0"/>
              <a:t>του</a:t>
            </a:r>
            <a:r>
              <a:rPr lang="en-US" sz="2400" dirty="0" smtClean="0"/>
              <a:t> </a:t>
            </a:r>
            <a:r>
              <a:rPr lang="en-US" sz="2400" dirty="0" err="1" smtClean="0"/>
              <a:t>νερού</a:t>
            </a:r>
            <a:r>
              <a:rPr lang="en-US" sz="2400" dirty="0" smtClean="0"/>
              <a:t> </a:t>
            </a:r>
            <a:r>
              <a:rPr lang="en-US" sz="2400" dirty="0" err="1" smtClean="0"/>
              <a:t>δια</a:t>
            </a:r>
            <a:r>
              <a:rPr lang="en-US" sz="2400" dirty="0" smtClean="0"/>
              <a:t> </a:t>
            </a:r>
            <a:r>
              <a:rPr lang="en-US" sz="2400" dirty="0" err="1" smtClean="0"/>
              <a:t>μέσου</a:t>
            </a:r>
            <a:r>
              <a:rPr lang="en-US" sz="2400" dirty="0" smtClean="0"/>
              <a:t> </a:t>
            </a:r>
            <a:r>
              <a:rPr lang="en-US" sz="2400" dirty="0" err="1" smtClean="0"/>
              <a:t>μιας</a:t>
            </a:r>
            <a:r>
              <a:rPr lang="en-US" sz="2400" dirty="0" smtClean="0"/>
              <a:t> </a:t>
            </a:r>
            <a:r>
              <a:rPr lang="en-US" sz="2400" b="1" dirty="0" smtClean="0"/>
              <a:t>ημιπερατής</a:t>
            </a:r>
            <a:r>
              <a:rPr lang="en-US" sz="2400" dirty="0" smtClean="0"/>
              <a:t> </a:t>
            </a:r>
            <a:r>
              <a:rPr lang="en-US" sz="2400" dirty="0" err="1" smtClean="0"/>
              <a:t>μεμβράνης</a:t>
            </a:r>
            <a:r>
              <a:rPr lang="en-US" sz="2400" dirty="0" smtClean="0"/>
              <a:t> η </a:t>
            </a:r>
            <a:r>
              <a:rPr lang="en-US" sz="2400" dirty="0" err="1" smtClean="0"/>
              <a:t>οποία</a:t>
            </a:r>
            <a:r>
              <a:rPr lang="en-US" sz="2400" dirty="0" smtClean="0"/>
              <a:t> </a:t>
            </a:r>
            <a:r>
              <a:rPr lang="en-US" sz="2400" dirty="0" err="1" smtClean="0"/>
              <a:t>δεν</a:t>
            </a:r>
            <a:r>
              <a:rPr lang="en-US" sz="2400" dirty="0" smtClean="0"/>
              <a:t> </a:t>
            </a:r>
            <a:r>
              <a:rPr lang="en-US" sz="2400" dirty="0" err="1" smtClean="0"/>
              <a:t>επιτρέπει</a:t>
            </a:r>
            <a:r>
              <a:rPr lang="en-US" sz="2400" dirty="0" smtClean="0"/>
              <a:t> </a:t>
            </a:r>
            <a:r>
              <a:rPr lang="en-US" sz="2400" dirty="0" err="1" smtClean="0"/>
              <a:t>τη</a:t>
            </a:r>
            <a:r>
              <a:rPr lang="en-US" sz="2400" dirty="0" smtClean="0"/>
              <a:t> </a:t>
            </a:r>
            <a:r>
              <a:rPr lang="en-US" sz="2400" dirty="0" err="1" smtClean="0"/>
              <a:t>διέλευση</a:t>
            </a:r>
            <a:r>
              <a:rPr lang="en-US" sz="2400" dirty="0" smtClean="0"/>
              <a:t> </a:t>
            </a:r>
            <a:r>
              <a:rPr lang="en-US" sz="2400" dirty="0" err="1" smtClean="0"/>
              <a:t>των</a:t>
            </a:r>
            <a:r>
              <a:rPr lang="en-US" sz="2400" dirty="0" smtClean="0"/>
              <a:t> </a:t>
            </a:r>
            <a:r>
              <a:rPr lang="en-US" sz="2400" dirty="0" err="1" smtClean="0"/>
              <a:t>διαλυμένων</a:t>
            </a:r>
            <a:r>
              <a:rPr lang="en-US" sz="2400" dirty="0" smtClean="0"/>
              <a:t> </a:t>
            </a:r>
            <a:r>
              <a:rPr lang="en-US" sz="2400" dirty="0" err="1" smtClean="0"/>
              <a:t>στο</a:t>
            </a:r>
            <a:r>
              <a:rPr lang="en-US" sz="2400" dirty="0" smtClean="0"/>
              <a:t> </a:t>
            </a:r>
            <a:r>
              <a:rPr lang="en-US" sz="2400" dirty="0" err="1" smtClean="0"/>
              <a:t>νερό</a:t>
            </a:r>
            <a:r>
              <a:rPr lang="en-US" sz="2400" dirty="0" smtClean="0"/>
              <a:t> </a:t>
            </a:r>
            <a:r>
              <a:rPr lang="en-US" sz="2400" dirty="0" err="1" smtClean="0"/>
              <a:t>ουσιών</a:t>
            </a:r>
            <a:r>
              <a:rPr lang="en-US" sz="2400" dirty="0" smtClean="0"/>
              <a:t>. </a:t>
            </a:r>
            <a:endParaRPr lang="el-GR" sz="2400" dirty="0" smtClean="0"/>
          </a:p>
          <a:p>
            <a:pPr>
              <a:lnSpc>
                <a:spcPct val="150000"/>
              </a:lnSpc>
            </a:pPr>
            <a:r>
              <a:rPr lang="en-US" sz="2400" dirty="0" smtClean="0"/>
              <a:t>Η </a:t>
            </a:r>
            <a:r>
              <a:rPr lang="en-US" sz="2400" dirty="0" err="1" smtClean="0"/>
              <a:t>δυνατότητα</a:t>
            </a:r>
            <a:r>
              <a:rPr lang="en-US" sz="2400" dirty="0" smtClean="0"/>
              <a:t> </a:t>
            </a:r>
            <a:r>
              <a:rPr lang="en-US" sz="2400" dirty="0" err="1" smtClean="0"/>
              <a:t>μετακίνησης</a:t>
            </a:r>
            <a:r>
              <a:rPr lang="en-US" sz="2400" dirty="0" smtClean="0"/>
              <a:t> </a:t>
            </a:r>
            <a:r>
              <a:rPr lang="en-US" sz="2400" dirty="0" err="1" smtClean="0"/>
              <a:t>του</a:t>
            </a:r>
            <a:r>
              <a:rPr lang="en-US" sz="2400" dirty="0" smtClean="0"/>
              <a:t> </a:t>
            </a:r>
            <a:r>
              <a:rPr lang="en-US" sz="2400" dirty="0" err="1" smtClean="0"/>
              <a:t>νερού</a:t>
            </a:r>
            <a:r>
              <a:rPr lang="en-US" sz="2400" dirty="0" smtClean="0"/>
              <a:t> </a:t>
            </a:r>
            <a:r>
              <a:rPr lang="en-US" sz="2400" dirty="0" err="1" smtClean="0"/>
              <a:t>μέσω</a:t>
            </a:r>
            <a:r>
              <a:rPr lang="en-US" sz="2400" dirty="0" smtClean="0"/>
              <a:t> </a:t>
            </a:r>
            <a:r>
              <a:rPr lang="en-US" sz="2400" dirty="0" err="1" smtClean="0"/>
              <a:t>μιας</a:t>
            </a:r>
            <a:r>
              <a:rPr lang="en-US" sz="2400" dirty="0" smtClean="0"/>
              <a:t> ημιπερατής </a:t>
            </a:r>
            <a:r>
              <a:rPr lang="en-US" sz="2400" dirty="0" err="1" smtClean="0"/>
              <a:t>μεμβράνης</a:t>
            </a:r>
            <a:r>
              <a:rPr lang="en-US" sz="2400" dirty="0" smtClean="0"/>
              <a:t> </a:t>
            </a:r>
            <a:r>
              <a:rPr lang="en-US" sz="2400" dirty="0" err="1" smtClean="0"/>
              <a:t>καθορίζεται</a:t>
            </a:r>
            <a:r>
              <a:rPr lang="en-US" sz="2400" dirty="0" smtClean="0"/>
              <a:t> από </a:t>
            </a:r>
            <a:r>
              <a:rPr lang="en-US" sz="2400" dirty="0" err="1" smtClean="0"/>
              <a:t>τη</a:t>
            </a:r>
            <a:r>
              <a:rPr lang="en-US" sz="2400" dirty="0" smtClean="0"/>
              <a:t> </a:t>
            </a:r>
            <a:r>
              <a:rPr lang="en-US" sz="2400" dirty="0" err="1" smtClean="0"/>
              <a:t>παράμετρο</a:t>
            </a:r>
            <a:r>
              <a:rPr lang="en-US" sz="2400" dirty="0" smtClean="0"/>
              <a:t> </a:t>
            </a:r>
            <a:r>
              <a:rPr lang="en-US" sz="2400" dirty="0" err="1" smtClean="0"/>
              <a:t>που</a:t>
            </a:r>
            <a:r>
              <a:rPr lang="en-US" sz="2400" dirty="0" smtClean="0"/>
              <a:t> </a:t>
            </a:r>
            <a:r>
              <a:rPr lang="en-US" sz="2400" dirty="0" err="1" smtClean="0"/>
              <a:t>ονομάζεται</a:t>
            </a:r>
            <a:r>
              <a:rPr lang="el-GR" sz="2400" dirty="0" smtClean="0"/>
              <a:t> </a:t>
            </a:r>
            <a:r>
              <a:rPr lang="en-US" sz="2400" b="1" dirty="0" err="1" smtClean="0"/>
              <a:t>οσμωτικό</a:t>
            </a:r>
            <a:r>
              <a:rPr lang="en-US" sz="2400" b="1" dirty="0" smtClean="0"/>
              <a:t> </a:t>
            </a:r>
            <a:r>
              <a:rPr lang="en-US" sz="2400" b="1" dirty="0" err="1" smtClean="0"/>
              <a:t>δυναμικό</a:t>
            </a:r>
            <a:r>
              <a:rPr lang="en-US" sz="2400" b="1" dirty="0" smtClean="0"/>
              <a:t> </a:t>
            </a:r>
            <a:r>
              <a:rPr lang="en-US" sz="2400" b="1" dirty="0" err="1" smtClean="0"/>
              <a:t>διαλύματος</a:t>
            </a:r>
            <a:r>
              <a:rPr lang="en-US" sz="2400" dirty="0" smtClean="0"/>
              <a:t>, Ψ</a:t>
            </a:r>
            <a:r>
              <a:rPr lang="en-US" sz="2400" baseline="-25000" dirty="0" smtClean="0"/>
              <a:t>s</a:t>
            </a:r>
            <a:r>
              <a:rPr lang="en-US" sz="2400" dirty="0" smtClean="0"/>
              <a:t> .</a:t>
            </a:r>
            <a:endParaRPr lang="el-GR" sz="2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692697"/>
            <a:ext cx="8568952" cy="5909310"/>
          </a:xfrm>
          <a:prstGeom prst="rect">
            <a:avLst/>
          </a:prstGeom>
        </p:spPr>
        <p:txBody>
          <a:bodyPr wrap="square">
            <a:spAutoFit/>
          </a:bodyPr>
          <a:lstStyle/>
          <a:p>
            <a:r>
              <a:rPr lang="el-GR" b="1" dirty="0" smtClean="0"/>
              <a:t>Το </a:t>
            </a:r>
            <a:r>
              <a:rPr lang="en-US" b="1" dirty="0" err="1" smtClean="0"/>
              <a:t>οσμωτικό</a:t>
            </a:r>
            <a:r>
              <a:rPr lang="en-US" b="1" dirty="0" smtClean="0"/>
              <a:t> </a:t>
            </a:r>
            <a:r>
              <a:rPr lang="en-US" b="1" dirty="0" err="1" smtClean="0"/>
              <a:t>δυναμικό</a:t>
            </a:r>
            <a:r>
              <a:rPr lang="en-US" b="1" dirty="0" smtClean="0"/>
              <a:t> </a:t>
            </a:r>
            <a:r>
              <a:rPr lang="en-US" b="1" dirty="0" err="1" smtClean="0"/>
              <a:t>διαλύματος</a:t>
            </a:r>
            <a:r>
              <a:rPr lang="en-US" dirty="0" smtClean="0"/>
              <a:t>, Ψ</a:t>
            </a:r>
            <a:r>
              <a:rPr lang="en-US" baseline="-25000" dirty="0" smtClean="0"/>
              <a:t>s</a:t>
            </a:r>
            <a:r>
              <a:rPr lang="en-US" dirty="0" smtClean="0"/>
              <a:t> </a:t>
            </a:r>
            <a:r>
              <a:rPr lang="el-GR" dirty="0" smtClean="0"/>
              <a:t>περιγράφετε από </a:t>
            </a:r>
            <a:r>
              <a:rPr lang="en-US" dirty="0" smtClean="0"/>
              <a:t> </a:t>
            </a:r>
            <a:r>
              <a:rPr lang="en-US" dirty="0" err="1" smtClean="0"/>
              <a:t>την</a:t>
            </a:r>
            <a:r>
              <a:rPr lang="en-US" dirty="0" smtClean="0"/>
              <a:t> </a:t>
            </a:r>
            <a:r>
              <a:rPr lang="en-US" dirty="0" err="1" smtClean="0"/>
              <a:t>εξίσωση</a:t>
            </a:r>
            <a:r>
              <a:rPr lang="el-GR" dirty="0" smtClean="0"/>
              <a:t> και </a:t>
            </a:r>
            <a:r>
              <a:rPr lang="en-US" dirty="0" err="1" smtClean="0"/>
              <a:t>σε</a:t>
            </a:r>
            <a:r>
              <a:rPr lang="en-US" dirty="0" smtClean="0"/>
              <a:t> </a:t>
            </a:r>
            <a:r>
              <a:rPr lang="en-US" dirty="0" err="1" smtClean="0"/>
              <a:t>μια</a:t>
            </a:r>
            <a:r>
              <a:rPr lang="en-US" dirty="0" smtClean="0"/>
              <a:t> </a:t>
            </a:r>
            <a:r>
              <a:rPr lang="en-US" dirty="0" err="1" smtClean="0"/>
              <a:t>δεδομένη</a:t>
            </a:r>
            <a:r>
              <a:rPr lang="en-US" dirty="0" smtClean="0"/>
              <a:t> </a:t>
            </a:r>
            <a:r>
              <a:rPr lang="en-US" dirty="0" err="1" smtClean="0"/>
              <a:t>θερμοκρασία</a:t>
            </a:r>
            <a:r>
              <a:rPr lang="en-US" dirty="0" smtClean="0"/>
              <a:t> </a:t>
            </a:r>
            <a:r>
              <a:rPr lang="en-US" dirty="0" err="1" smtClean="0"/>
              <a:t>το</a:t>
            </a:r>
            <a:r>
              <a:rPr lang="en-US" dirty="0" smtClean="0"/>
              <a:t> </a:t>
            </a:r>
            <a:r>
              <a:rPr lang="en-US" dirty="0" err="1" smtClean="0"/>
              <a:t>οσμωτικό</a:t>
            </a:r>
            <a:r>
              <a:rPr lang="en-US" dirty="0" smtClean="0"/>
              <a:t> </a:t>
            </a:r>
            <a:r>
              <a:rPr lang="en-US" dirty="0" err="1" smtClean="0"/>
              <a:t>δυναμικό</a:t>
            </a:r>
            <a:r>
              <a:rPr lang="en-US" dirty="0" smtClean="0"/>
              <a:t> </a:t>
            </a:r>
            <a:r>
              <a:rPr lang="en-US" dirty="0" err="1" smtClean="0"/>
              <a:t>ενός</a:t>
            </a:r>
            <a:r>
              <a:rPr lang="en-US" dirty="0" smtClean="0"/>
              <a:t> </a:t>
            </a:r>
            <a:r>
              <a:rPr lang="en-US" dirty="0" err="1" smtClean="0"/>
              <a:t>διαλύματος</a:t>
            </a:r>
            <a:r>
              <a:rPr lang="en-US" dirty="0" smtClean="0"/>
              <a:t> </a:t>
            </a:r>
            <a:r>
              <a:rPr lang="en-US" dirty="0" err="1" smtClean="0"/>
              <a:t>εξαρτάται</a:t>
            </a:r>
            <a:r>
              <a:rPr lang="en-US" dirty="0" smtClean="0"/>
              <a:t> </a:t>
            </a:r>
            <a:r>
              <a:rPr lang="en-US" dirty="0" err="1" smtClean="0"/>
              <a:t>αποκλειστικά</a:t>
            </a:r>
            <a:r>
              <a:rPr lang="en-US" dirty="0" smtClean="0"/>
              <a:t> από </a:t>
            </a:r>
            <a:r>
              <a:rPr lang="en-US" dirty="0" err="1" smtClean="0"/>
              <a:t>τη</a:t>
            </a:r>
            <a:r>
              <a:rPr lang="en-US" dirty="0" smtClean="0"/>
              <a:t> </a:t>
            </a:r>
            <a:r>
              <a:rPr lang="en-US" dirty="0" err="1" smtClean="0"/>
              <a:t>συγκέντρωση</a:t>
            </a:r>
            <a:r>
              <a:rPr lang="en-US" dirty="0" smtClean="0"/>
              <a:t> </a:t>
            </a:r>
            <a:r>
              <a:rPr lang="en-US" dirty="0" err="1" smtClean="0"/>
              <a:t>των</a:t>
            </a:r>
            <a:r>
              <a:rPr lang="en-US" dirty="0" smtClean="0"/>
              <a:t> </a:t>
            </a:r>
            <a:r>
              <a:rPr lang="en-US" dirty="0" err="1" smtClean="0"/>
              <a:t>διαλυμένων</a:t>
            </a:r>
            <a:r>
              <a:rPr lang="en-US" dirty="0" smtClean="0"/>
              <a:t> </a:t>
            </a:r>
            <a:r>
              <a:rPr lang="en-US" dirty="0" err="1" smtClean="0"/>
              <a:t>ουσιών</a:t>
            </a:r>
            <a:r>
              <a:rPr lang="el-GR" dirty="0" smtClean="0"/>
              <a:t> </a:t>
            </a:r>
          </a:p>
          <a:p>
            <a:endParaRPr lang="el-GR" dirty="0" smtClean="0"/>
          </a:p>
          <a:p>
            <a:endParaRPr lang="el-GR" dirty="0" smtClean="0"/>
          </a:p>
          <a:p>
            <a:r>
              <a:rPr lang="el-GR" dirty="0" smtClean="0"/>
              <a:t>Όπου: </a:t>
            </a:r>
          </a:p>
          <a:p>
            <a:r>
              <a:rPr lang="el-GR" dirty="0" smtClean="0"/>
              <a:t>Σ</a:t>
            </a:r>
            <a:r>
              <a:rPr lang="en-US" dirty="0" smtClean="0"/>
              <a:t>C</a:t>
            </a:r>
            <a:r>
              <a:rPr lang="el-GR" dirty="0" smtClean="0"/>
              <a:t>, το άθροισμα των μοριακών συγκεντρώσεων των επί μέρους διαλυμένων ουσιών</a:t>
            </a:r>
          </a:p>
          <a:p>
            <a:r>
              <a:rPr lang="el-GR" dirty="0" smtClean="0"/>
              <a:t>R, η σταθερά των αερίων</a:t>
            </a:r>
          </a:p>
          <a:p>
            <a:r>
              <a:rPr lang="el-GR" dirty="0" smtClean="0"/>
              <a:t>Τ, η θερμοκρασία</a:t>
            </a:r>
          </a:p>
          <a:p>
            <a:r>
              <a:rPr lang="el-GR" dirty="0" smtClean="0"/>
              <a:t>Το οσμωτικό δυναμικό παίρνει τιμές από 0 (του καθαρού νερού) έως και αρνητικές (σε διαλύματα) και έχει διαστάσεις πίεσης. </a:t>
            </a:r>
          </a:p>
          <a:p>
            <a:r>
              <a:rPr lang="el-GR" dirty="0" smtClean="0"/>
              <a:t>Συνήθως ως μονάδα πίεσης χρησιμοποιείται το </a:t>
            </a:r>
            <a:r>
              <a:rPr lang="el-GR" dirty="0" err="1" smtClean="0"/>
              <a:t>MPa</a:t>
            </a:r>
            <a:r>
              <a:rPr lang="el-GR" dirty="0" smtClean="0"/>
              <a:t> (</a:t>
            </a:r>
            <a:r>
              <a:rPr lang="el-GR" dirty="0" err="1" smtClean="0"/>
              <a:t>Mega</a:t>
            </a:r>
            <a:r>
              <a:rPr lang="el-GR" dirty="0" smtClean="0"/>
              <a:t> </a:t>
            </a:r>
            <a:r>
              <a:rPr lang="el-GR" dirty="0" err="1" smtClean="0"/>
              <a:t>Pascal</a:t>
            </a:r>
            <a:r>
              <a:rPr lang="el-GR" dirty="0" smtClean="0"/>
              <a:t>). 1 </a:t>
            </a:r>
            <a:r>
              <a:rPr lang="el-GR" dirty="0" err="1" smtClean="0"/>
              <a:t>MPa</a:t>
            </a:r>
            <a:r>
              <a:rPr lang="el-GR" dirty="0" smtClean="0"/>
              <a:t> = 9.87 </a:t>
            </a:r>
            <a:r>
              <a:rPr lang="el-GR" dirty="0" err="1" smtClean="0"/>
              <a:t>At</a:t>
            </a:r>
            <a:r>
              <a:rPr lang="el-GR" dirty="0" smtClean="0"/>
              <a:t> = 10 </a:t>
            </a:r>
            <a:r>
              <a:rPr lang="el-GR" dirty="0" err="1" smtClean="0"/>
              <a:t>bar</a:t>
            </a:r>
            <a:r>
              <a:rPr lang="el-GR" dirty="0" smtClean="0"/>
              <a:t>. </a:t>
            </a:r>
          </a:p>
          <a:p>
            <a:endParaRPr lang="en-US" dirty="0" smtClean="0"/>
          </a:p>
          <a:p>
            <a:r>
              <a:rPr lang="el-GR" dirty="0" smtClean="0"/>
              <a:t>Το νερό κινείται από </a:t>
            </a:r>
            <a:r>
              <a:rPr lang="el-GR" b="1" dirty="0" smtClean="0"/>
              <a:t>υψηλά οσμωτικά δυναμικά  </a:t>
            </a:r>
            <a:r>
              <a:rPr lang="el-GR" dirty="0" smtClean="0"/>
              <a:t>(χαμηλή συγκέντρωση διαλυμένων ουσιών) προς </a:t>
            </a:r>
            <a:r>
              <a:rPr lang="el-GR" b="1" dirty="0" smtClean="0"/>
              <a:t>χαμηλά οσμωτικά δυναμικά </a:t>
            </a:r>
            <a:r>
              <a:rPr lang="el-GR" dirty="0" smtClean="0"/>
              <a:t>(υψηλή συγκέντρωση διαλυμένων ουσιών). </a:t>
            </a:r>
          </a:p>
          <a:p>
            <a:endParaRPr lang="el-GR" dirty="0" smtClean="0"/>
          </a:p>
          <a:p>
            <a:r>
              <a:rPr lang="el-GR" dirty="0" smtClean="0"/>
              <a:t>Π.χ. σε δύο διαλύματα που διαχωρίζονται μεταξύ τους με </a:t>
            </a:r>
            <a:r>
              <a:rPr lang="el-GR" dirty="0" err="1" smtClean="0"/>
              <a:t>ημιπερατή</a:t>
            </a:r>
            <a:r>
              <a:rPr lang="el-GR" dirty="0" smtClean="0"/>
              <a:t> μεμβράνη και με τιμές οσμωτικού δυναμικού </a:t>
            </a:r>
            <a:r>
              <a:rPr lang="el-GR" dirty="0" err="1" smtClean="0"/>
              <a:t>Ψ</a:t>
            </a:r>
            <a:r>
              <a:rPr lang="el-GR" baseline="-25000" dirty="0" err="1" smtClean="0"/>
              <a:t>s</a:t>
            </a:r>
            <a:r>
              <a:rPr lang="el-GR" baseline="-25000" dirty="0" smtClean="0"/>
              <a:t>, διαλύματος Α</a:t>
            </a:r>
            <a:r>
              <a:rPr lang="el-GR" dirty="0" smtClean="0"/>
              <a:t> = -1 </a:t>
            </a:r>
            <a:r>
              <a:rPr lang="el-GR" dirty="0" err="1" smtClean="0"/>
              <a:t>MPa</a:t>
            </a:r>
            <a:r>
              <a:rPr lang="el-GR" dirty="0" smtClean="0"/>
              <a:t> και </a:t>
            </a:r>
            <a:r>
              <a:rPr lang="el-GR" dirty="0" err="1" smtClean="0"/>
              <a:t>Ψ</a:t>
            </a:r>
            <a:r>
              <a:rPr lang="el-GR" baseline="-25000" dirty="0" err="1" smtClean="0"/>
              <a:t>s</a:t>
            </a:r>
            <a:r>
              <a:rPr lang="el-GR" baseline="-25000" dirty="0" smtClean="0"/>
              <a:t>,</a:t>
            </a:r>
            <a:r>
              <a:rPr lang="el-GR" dirty="0" smtClean="0"/>
              <a:t> </a:t>
            </a:r>
            <a:r>
              <a:rPr lang="el-GR" baseline="-25000" dirty="0" smtClean="0"/>
              <a:t>διαλύματος B</a:t>
            </a:r>
            <a:r>
              <a:rPr lang="el-GR" dirty="0" smtClean="0"/>
              <a:t> = -2 </a:t>
            </a:r>
            <a:r>
              <a:rPr lang="el-GR" dirty="0" err="1" smtClean="0"/>
              <a:t>MPa</a:t>
            </a:r>
            <a:r>
              <a:rPr lang="el-GR" dirty="0" smtClean="0"/>
              <a:t>.</a:t>
            </a:r>
          </a:p>
          <a:p>
            <a:endParaRPr lang="el-GR" dirty="0" smtClean="0"/>
          </a:p>
          <a:p>
            <a:r>
              <a:rPr lang="el-GR" dirty="0" smtClean="0"/>
              <a:t>Το νερό θα μετακινηθεί από το διάλυμα Α προς το διάλυμα Β, αφού -1&gt;-</a:t>
            </a:r>
            <a:r>
              <a:rPr lang="el-GR" smtClean="0"/>
              <a:t>2.</a:t>
            </a:r>
            <a:endParaRPr lang="el-GR" dirty="0" smtClean="0"/>
          </a:p>
        </p:txBody>
      </p:sp>
      <p:sp>
        <p:nvSpPr>
          <p:cNvPr id="8" name="1 - Τίτλος"/>
          <p:cNvSpPr>
            <a:spLocks noGrp="1"/>
          </p:cNvSpPr>
          <p:nvPr>
            <p:ph type="title"/>
          </p:nvPr>
        </p:nvSpPr>
        <p:spPr>
          <a:xfrm>
            <a:off x="467544" y="116632"/>
            <a:ext cx="8229600" cy="432048"/>
          </a:xfrm>
        </p:spPr>
        <p:style>
          <a:lnRef idx="1">
            <a:schemeClr val="accent3"/>
          </a:lnRef>
          <a:fillRef idx="2">
            <a:schemeClr val="accent3"/>
          </a:fillRef>
          <a:effectRef idx="1">
            <a:schemeClr val="accent3"/>
          </a:effectRef>
          <a:fontRef idx="minor">
            <a:schemeClr val="dk1"/>
          </a:fontRef>
        </p:style>
        <p:txBody>
          <a:bodyPr>
            <a:normAutofit/>
          </a:bodyPr>
          <a:lstStyle/>
          <a:p>
            <a:r>
              <a:rPr lang="en-US" sz="2000" b="1" dirty="0" err="1" smtClean="0">
                <a:solidFill>
                  <a:schemeClr val="tx2">
                    <a:lumMod val="50000"/>
                  </a:schemeClr>
                </a:solidFill>
                <a:latin typeface="Arial" pitchFamily="34" charset="0"/>
                <a:cs typeface="Arial" pitchFamily="34" charset="0"/>
              </a:rPr>
              <a:t>Τι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ειναι</a:t>
            </a:r>
            <a:r>
              <a:rPr lang="en-US" sz="2000" b="1" dirty="0" smtClean="0">
                <a:solidFill>
                  <a:schemeClr val="tx2">
                    <a:lumMod val="50000"/>
                  </a:schemeClr>
                </a:solidFill>
                <a:latin typeface="Arial" pitchFamily="34" charset="0"/>
                <a:cs typeface="Arial" pitchFamily="34" charset="0"/>
              </a:rPr>
              <a:t> η </a:t>
            </a:r>
            <a:r>
              <a:rPr lang="en-US" sz="2000" b="1" dirty="0" err="1" smtClean="0">
                <a:solidFill>
                  <a:schemeClr val="tx2">
                    <a:lumMod val="50000"/>
                  </a:schemeClr>
                </a:solidFill>
                <a:latin typeface="Arial" pitchFamily="34" charset="0"/>
                <a:cs typeface="Arial" pitchFamily="34" charset="0"/>
              </a:rPr>
              <a:t>όσμωση</a:t>
            </a:r>
            <a:r>
              <a:rPr lang="en-US" sz="2000" b="1" dirty="0" smtClean="0">
                <a:solidFill>
                  <a:schemeClr val="tx2">
                    <a:lumMod val="50000"/>
                  </a:schemeClr>
                </a:solidFill>
                <a:latin typeface="Arial" pitchFamily="34" charset="0"/>
                <a:cs typeface="Arial" pitchFamily="34" charset="0"/>
              </a:rPr>
              <a:t>;</a:t>
            </a:r>
            <a:endParaRPr lang="el-GR" sz="2000" b="1" dirty="0">
              <a:solidFill>
                <a:schemeClr val="tx2">
                  <a:lumMod val="50000"/>
                </a:schemeClr>
              </a:solidFill>
              <a:latin typeface="Arial" pitchFamily="34" charset="0"/>
              <a:cs typeface="Arial" pitchFamily="34" charset="0"/>
            </a:endParaRPr>
          </a:p>
        </p:txBody>
      </p:sp>
      <p:pic>
        <p:nvPicPr>
          <p:cNvPr id="9" name="Picture 1" descr="Z:\Karabou\biblia\physiology\Figures\Chapter 3\3_5_x1.jpg"/>
          <p:cNvPicPr>
            <a:picLocks noChangeAspect="1" noChangeArrowheads="1"/>
          </p:cNvPicPr>
          <p:nvPr/>
        </p:nvPicPr>
        <p:blipFill>
          <a:blip r:embed="rId2" cstate="print"/>
          <a:stretch>
            <a:fillRect/>
          </a:stretch>
        </p:blipFill>
        <p:spPr bwMode="auto">
          <a:xfrm>
            <a:off x="2051720" y="1844824"/>
            <a:ext cx="4687067" cy="57392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467544" y="116632"/>
            <a:ext cx="8229600" cy="36004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000" b="1" dirty="0" err="1" smtClean="0">
                <a:solidFill>
                  <a:schemeClr val="tx2">
                    <a:lumMod val="50000"/>
                  </a:schemeClr>
                </a:solidFill>
                <a:latin typeface="Arial" pitchFamily="34" charset="0"/>
                <a:cs typeface="Arial" pitchFamily="34" charset="0"/>
              </a:rPr>
              <a:t>Τι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ειναι</a:t>
            </a:r>
            <a:r>
              <a:rPr lang="en-US" sz="2000" b="1" dirty="0" smtClean="0">
                <a:solidFill>
                  <a:schemeClr val="tx2">
                    <a:lumMod val="50000"/>
                  </a:schemeClr>
                </a:solidFill>
                <a:latin typeface="Arial" pitchFamily="34" charset="0"/>
                <a:cs typeface="Arial" pitchFamily="34" charset="0"/>
              </a:rPr>
              <a:t> η </a:t>
            </a:r>
            <a:r>
              <a:rPr lang="en-US" sz="2000" b="1" dirty="0" err="1" smtClean="0">
                <a:solidFill>
                  <a:schemeClr val="tx2">
                    <a:lumMod val="50000"/>
                  </a:schemeClr>
                </a:solidFill>
                <a:latin typeface="Arial" pitchFamily="34" charset="0"/>
                <a:cs typeface="Arial" pitchFamily="34" charset="0"/>
              </a:rPr>
              <a:t>όσμωση</a:t>
            </a:r>
            <a:r>
              <a:rPr lang="en-US" sz="2000" b="1" dirty="0" smtClean="0">
                <a:solidFill>
                  <a:schemeClr val="tx2">
                    <a:lumMod val="50000"/>
                  </a:schemeClr>
                </a:solidFill>
                <a:latin typeface="Arial" pitchFamily="34" charset="0"/>
                <a:cs typeface="Arial" pitchFamily="34" charset="0"/>
              </a:rPr>
              <a:t>;</a:t>
            </a:r>
            <a:endParaRPr lang="el-GR" sz="2000" b="1" dirty="0">
              <a:solidFill>
                <a:schemeClr val="tx2">
                  <a:lumMod val="50000"/>
                </a:schemeClr>
              </a:solidFill>
              <a:latin typeface="Arial" pitchFamily="34" charset="0"/>
              <a:cs typeface="Arial" pitchFamily="34" charset="0"/>
            </a:endParaRPr>
          </a:p>
        </p:txBody>
      </p:sp>
      <p:pic>
        <p:nvPicPr>
          <p:cNvPr id="58369" name="Picture 1" descr="Z:\Karabou\biblia\physiology\Figures\Chapter 3\3_osmometer.jpg"/>
          <p:cNvPicPr>
            <a:picLocks noChangeAspect="1" noChangeArrowheads="1"/>
          </p:cNvPicPr>
          <p:nvPr/>
        </p:nvPicPr>
        <p:blipFill>
          <a:blip r:embed="rId2" cstate="print">
            <a:lum bright="-18000" contrast="7000"/>
          </a:blip>
          <a:srcRect/>
          <a:stretch>
            <a:fillRect/>
          </a:stretch>
        </p:blipFill>
        <p:spPr bwMode="auto">
          <a:xfrm>
            <a:off x="3635896" y="2564904"/>
            <a:ext cx="5212943" cy="3771527"/>
          </a:xfrm>
          <a:prstGeom prst="rect">
            <a:avLst/>
          </a:prstGeom>
          <a:noFill/>
        </p:spPr>
      </p:pic>
      <p:sp>
        <p:nvSpPr>
          <p:cNvPr id="9" name="TextBox 8"/>
          <p:cNvSpPr txBox="1"/>
          <p:nvPr/>
        </p:nvSpPr>
        <p:spPr>
          <a:xfrm>
            <a:off x="467544" y="548680"/>
            <a:ext cx="8208912" cy="1754326"/>
          </a:xfrm>
          <a:prstGeom prst="rect">
            <a:avLst/>
          </a:prstGeom>
          <a:noFill/>
        </p:spPr>
        <p:txBody>
          <a:bodyPr wrap="square" rtlCol="0">
            <a:spAutoFit/>
          </a:bodyPr>
          <a:lstStyle/>
          <a:p>
            <a:r>
              <a:rPr lang="el-GR" dirty="0" smtClean="0"/>
              <a:t>Το φαινόμενο της όσμωσης μπορεί να παρατηρηθεί σε κατάλληλη πειραματική διάταξη που ονομάζεται </a:t>
            </a:r>
            <a:r>
              <a:rPr lang="el-GR" b="1" dirty="0" err="1" smtClean="0"/>
              <a:t>οσμώμετρο</a:t>
            </a:r>
            <a:r>
              <a:rPr lang="el-GR" dirty="0" smtClean="0"/>
              <a:t> . </a:t>
            </a:r>
            <a:r>
              <a:rPr lang="el-GR" dirty="0" err="1" smtClean="0"/>
              <a:t>Ενας</a:t>
            </a:r>
            <a:r>
              <a:rPr lang="el-GR" dirty="0" smtClean="0"/>
              <a:t> κυρτός σωλήνας διαχωρίζεται σε δύο διαμερίσματα μέσω μιας ημιπερατής μεμβράνης, η οποία επιτρέπει τη διέλευση των μορίων του διαλύτη (νερού) και όχι των διαλυμένων συστατικών (</a:t>
            </a:r>
            <a:r>
              <a:rPr lang="el-GR" dirty="0" err="1" smtClean="0"/>
              <a:t>π.χ</a:t>
            </a:r>
            <a:r>
              <a:rPr lang="el-GR" dirty="0" smtClean="0"/>
              <a:t> των μορίων ενός σακχάρου). Στο </a:t>
            </a:r>
            <a:r>
              <a:rPr lang="el-GR" b="1" dirty="0" smtClean="0"/>
              <a:t>αριστερό</a:t>
            </a:r>
            <a:r>
              <a:rPr lang="el-GR" dirty="0" smtClean="0"/>
              <a:t> διαμέρισμα του σωλήνα τοποθετείται </a:t>
            </a:r>
            <a:r>
              <a:rPr lang="el-GR" b="1" dirty="0" smtClean="0"/>
              <a:t>καθαρός διαλύτης</a:t>
            </a:r>
            <a:r>
              <a:rPr lang="el-GR" dirty="0" smtClean="0"/>
              <a:t>, ενώ στο </a:t>
            </a:r>
            <a:r>
              <a:rPr lang="el-GR" b="1" dirty="0" smtClean="0"/>
              <a:t>δεξιό διάλυμα σακχάρου</a:t>
            </a:r>
            <a:r>
              <a:rPr lang="el-GR" dirty="0" smtClean="0"/>
              <a:t>. </a:t>
            </a:r>
            <a:endParaRPr lang="el-GR" dirty="0"/>
          </a:p>
        </p:txBody>
      </p:sp>
      <p:sp>
        <p:nvSpPr>
          <p:cNvPr id="5" name="TextBox 4"/>
          <p:cNvSpPr txBox="1"/>
          <p:nvPr/>
        </p:nvSpPr>
        <p:spPr>
          <a:xfrm>
            <a:off x="539552" y="2564904"/>
            <a:ext cx="2880320" cy="3139321"/>
          </a:xfrm>
          <a:prstGeom prst="rect">
            <a:avLst/>
          </a:prstGeom>
          <a:noFill/>
        </p:spPr>
        <p:txBody>
          <a:bodyPr wrap="square" rtlCol="0">
            <a:spAutoFit/>
          </a:bodyPr>
          <a:lstStyle/>
          <a:p>
            <a:r>
              <a:rPr lang="el-GR" dirty="0" smtClean="0"/>
              <a:t>Ο διαλύτης θα κινηθεί από το αριστερό διαμέρισμα στο δεξί, λόγω διαφοράς οσμωτικού δυναμικού (Α). </a:t>
            </a:r>
          </a:p>
          <a:p>
            <a:endParaRPr lang="el-GR" dirty="0" smtClean="0"/>
          </a:p>
          <a:p>
            <a:r>
              <a:rPr lang="el-GR" dirty="0" smtClean="0"/>
              <a:t>Η κίνηση αυτή του διαλύτη θα προκαλέσει άνοδο της στάθμης του δεξιού και πτώση της στάθμης του αριστερού διαμερίσματος του δοχείου..</a:t>
            </a:r>
            <a:endParaRPr lang="el-GR" dirty="0"/>
          </a:p>
        </p:txBody>
      </p:sp>
    </p:spTree>
    <p:extLst>
      <p:ext uri="{BB962C8B-B14F-4D97-AF65-F5344CB8AC3E}">
        <p14:creationId xmlns="" xmlns:p14="http://schemas.microsoft.com/office/powerpoint/2010/main" val="3875975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5390059"/>
          </a:xfrm>
        </p:spPr>
        <p:txBody>
          <a:bodyPr>
            <a:normAutofit fontScale="85000" lnSpcReduction="10000"/>
          </a:bodyPr>
          <a:lstStyle/>
          <a:p>
            <a:r>
              <a:rPr lang="el-GR" sz="2400" dirty="0" smtClean="0"/>
              <a:t>Εξίσωση της στάθμης των δύο διαμερισμάτων μπορεί να επιτευχθεί εφαρμόζοντας πίεση, μέσω ενός εμβόλου, στο δεξί διαμέρισμα του σωλήνα (Β). </a:t>
            </a:r>
          </a:p>
          <a:p>
            <a:r>
              <a:rPr lang="el-GR" sz="2400" dirty="0" smtClean="0"/>
              <a:t>Η πίεση αυτή ονομάζεται </a:t>
            </a:r>
            <a:r>
              <a:rPr lang="el-GR" sz="2400" b="1" dirty="0" smtClean="0"/>
              <a:t>οσμωτική πίεση, </a:t>
            </a:r>
            <a:r>
              <a:rPr lang="el-GR" sz="2400" dirty="0" smtClean="0"/>
              <a:t>συμβολίζεται ως </a:t>
            </a:r>
            <a:r>
              <a:rPr lang="el-GR" sz="2400" b="1" dirty="0" smtClean="0"/>
              <a:t>π </a:t>
            </a:r>
            <a:r>
              <a:rPr lang="el-GR" sz="2400" dirty="0" smtClean="0"/>
              <a:t>και έχει την ίδια τιμή με το οσμωτικό δυναμικό του διαλύματος του δεξιού διαμερίσματος, αλλά με αντίθετο πρόσημο (+). </a:t>
            </a:r>
          </a:p>
          <a:p>
            <a:r>
              <a:rPr lang="el-GR" sz="2400" dirty="0" smtClean="0"/>
              <a:t>Ας σημειωθεί ότι με την εφαρμογή πίεσης επέρχεται ισορροπία όσον αφορά στη μετακίνηση των μορίων του διαλύτη μεταξύ των διαμερισμάτων, παρά το γεγονός ότι οι συγκεντρώσεις σε αυτά παραμένουν διαφορετικές. </a:t>
            </a:r>
          </a:p>
          <a:p>
            <a:r>
              <a:rPr lang="el-GR" sz="2400" dirty="0" smtClean="0"/>
              <a:t>Σύμφωνα με τα παραπάνω, το οσμωτικό δυναμικό μπορεί να υπολογιστεί μέσω της εξίσωσης                          και αποτελεί ένα μέτρο της δυνατότητας μετακίνησης του νερού μεταξύ δύο διαλυμάτων που διαχωρίζονται με </a:t>
            </a:r>
            <a:r>
              <a:rPr lang="el-GR" sz="2400" dirty="0" err="1" smtClean="0"/>
              <a:t>ημιπερατή</a:t>
            </a:r>
            <a:r>
              <a:rPr lang="el-GR" sz="2400" dirty="0" smtClean="0"/>
              <a:t> μεμβράνη, ενώ η οσμωτική πίεση αποτελεί ένα πραγματικό μέγεθος το οποίο μπορεί να μετρηθεί μόνο κάτω από τις πειραματικές συνθήκες (</a:t>
            </a:r>
            <a:r>
              <a:rPr lang="el-GR" sz="2400" dirty="0" err="1" smtClean="0"/>
              <a:t>οσμώμετρο</a:t>
            </a:r>
            <a:r>
              <a:rPr lang="el-GR" sz="2400" dirty="0" smtClean="0"/>
              <a:t>) </a:t>
            </a:r>
          </a:p>
          <a:p>
            <a:r>
              <a:rPr lang="el-GR" sz="2400" dirty="0" smtClean="0"/>
              <a:t>Οπωσδήποτε όμως, ανεξαρτήτως του τρόπου υπολογισμού ή μέτρησης, τα δύο μεγέθη είναι ίσα και αντίθετα σε πρόσημο για κάθε διάλυμα</a:t>
            </a:r>
            <a:endParaRPr lang="el-GR" sz="2200" dirty="0"/>
          </a:p>
        </p:txBody>
      </p:sp>
      <p:sp>
        <p:nvSpPr>
          <p:cNvPr id="5" name="1 - Τίτλος"/>
          <p:cNvSpPr>
            <a:spLocks noGrp="1"/>
          </p:cNvSpPr>
          <p:nvPr>
            <p:ph type="title"/>
          </p:nvPr>
        </p:nvSpPr>
        <p:spPr>
          <a:xfrm>
            <a:off x="467544" y="116632"/>
            <a:ext cx="8229600" cy="778098"/>
          </a:xfrm>
        </p:spPr>
        <p:style>
          <a:lnRef idx="1">
            <a:schemeClr val="accent3"/>
          </a:lnRef>
          <a:fillRef idx="2">
            <a:schemeClr val="accent3"/>
          </a:fillRef>
          <a:effectRef idx="1">
            <a:schemeClr val="accent3"/>
          </a:effectRef>
          <a:fontRef idx="minor">
            <a:schemeClr val="dk1"/>
          </a:fontRef>
        </p:style>
        <p:txBody>
          <a:bodyPr>
            <a:normAutofit/>
          </a:bodyPr>
          <a:lstStyle/>
          <a:p>
            <a:r>
              <a:rPr lang="en-US" sz="2000" b="1" dirty="0" err="1" smtClean="0">
                <a:solidFill>
                  <a:schemeClr val="tx2">
                    <a:lumMod val="50000"/>
                  </a:schemeClr>
                </a:solidFill>
                <a:latin typeface="Arial" pitchFamily="34" charset="0"/>
                <a:cs typeface="Arial" pitchFamily="34" charset="0"/>
              </a:rPr>
              <a:t>Τι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ειναι</a:t>
            </a:r>
            <a:r>
              <a:rPr lang="en-US" sz="2000" b="1" dirty="0" smtClean="0">
                <a:solidFill>
                  <a:schemeClr val="tx2">
                    <a:lumMod val="50000"/>
                  </a:schemeClr>
                </a:solidFill>
                <a:latin typeface="Arial" pitchFamily="34" charset="0"/>
                <a:cs typeface="Arial" pitchFamily="34" charset="0"/>
              </a:rPr>
              <a:t> η </a:t>
            </a:r>
            <a:r>
              <a:rPr lang="en-US" sz="2000" b="1" dirty="0" err="1" smtClean="0">
                <a:solidFill>
                  <a:schemeClr val="tx2">
                    <a:lumMod val="50000"/>
                  </a:schemeClr>
                </a:solidFill>
                <a:latin typeface="Arial" pitchFamily="34" charset="0"/>
                <a:cs typeface="Arial" pitchFamily="34" charset="0"/>
              </a:rPr>
              <a:t>όσμωση</a:t>
            </a:r>
            <a:r>
              <a:rPr lang="en-US" sz="2000" b="1" dirty="0" smtClean="0">
                <a:solidFill>
                  <a:schemeClr val="tx2">
                    <a:lumMod val="50000"/>
                  </a:schemeClr>
                </a:solidFill>
                <a:latin typeface="Arial" pitchFamily="34" charset="0"/>
                <a:cs typeface="Arial" pitchFamily="34" charset="0"/>
              </a:rPr>
              <a:t>;</a:t>
            </a:r>
            <a:endParaRPr lang="el-GR" sz="2000" b="1" dirty="0">
              <a:solidFill>
                <a:schemeClr val="tx2">
                  <a:lumMod val="50000"/>
                </a:schemeClr>
              </a:solidFill>
              <a:latin typeface="Arial" pitchFamily="34" charset="0"/>
              <a:cs typeface="Arial" pitchFamily="34" charset="0"/>
            </a:endParaRPr>
          </a:p>
        </p:txBody>
      </p:sp>
      <p:pic>
        <p:nvPicPr>
          <p:cNvPr id="4" name="Picture 1" descr="Z:\Karabou\biblia\physiology\Figures\Chapter 3\3_5_x1.jpg"/>
          <p:cNvPicPr>
            <a:picLocks noChangeAspect="1" noChangeArrowheads="1"/>
          </p:cNvPicPr>
          <p:nvPr/>
        </p:nvPicPr>
        <p:blipFill>
          <a:blip r:embed="rId2" cstate="print"/>
          <a:stretch>
            <a:fillRect/>
          </a:stretch>
        </p:blipFill>
        <p:spPr bwMode="auto">
          <a:xfrm>
            <a:off x="2987824" y="4437112"/>
            <a:ext cx="1368152" cy="16752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539552" y="116632"/>
            <a:ext cx="8229600" cy="64807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sz="2000" b="1" dirty="0" smtClean="0">
                <a:solidFill>
                  <a:schemeClr val="tx2">
                    <a:lumMod val="50000"/>
                  </a:schemeClr>
                </a:solidFill>
                <a:latin typeface="Arial" pitchFamily="34" charset="0"/>
                <a:cs typeface="Arial" pitchFamily="34" charset="0"/>
              </a:rPr>
              <a:t>Μπορεί η κίνηση του νερού στα φυτικά κύτταρα να ερμηνευτεί μόνο μέσω του οσμωτικού δυναμικού;</a:t>
            </a:r>
          </a:p>
        </p:txBody>
      </p:sp>
      <p:sp>
        <p:nvSpPr>
          <p:cNvPr id="6" name="TextBox 5"/>
          <p:cNvSpPr txBox="1"/>
          <p:nvPr/>
        </p:nvSpPr>
        <p:spPr>
          <a:xfrm>
            <a:off x="539552" y="836712"/>
            <a:ext cx="8208912" cy="1938992"/>
          </a:xfrm>
          <a:prstGeom prst="rect">
            <a:avLst/>
          </a:prstGeom>
          <a:noFill/>
        </p:spPr>
        <p:txBody>
          <a:bodyPr wrap="square" rtlCol="0">
            <a:spAutoFit/>
          </a:bodyPr>
          <a:lstStyle/>
          <a:p>
            <a:r>
              <a:rPr lang="el-GR" sz="2000" b="1" dirty="0" smtClean="0"/>
              <a:t>Όχι</a:t>
            </a:r>
            <a:r>
              <a:rPr lang="el-GR" sz="2000" dirty="0" smtClean="0"/>
              <a:t>, η έννοια του οσμωτικού δυναμικού περιγράφει και προβλέπει τη μετακίνηση των μορίων του διαλύτη σε οσμωτικά φαινόμενα μεταξύ </a:t>
            </a:r>
            <a:r>
              <a:rPr lang="el-GR" sz="2000" b="1" dirty="0" smtClean="0"/>
              <a:t>ελεύθερων διαλυμάτων</a:t>
            </a:r>
            <a:r>
              <a:rPr lang="el-GR" sz="2000" dirty="0" smtClean="0"/>
              <a:t>, δηλ. διαλυμάτων στα οποία δεν εξασκείται πίεση. </a:t>
            </a:r>
          </a:p>
          <a:p>
            <a:r>
              <a:rPr lang="el-GR" sz="2000" dirty="0" smtClean="0"/>
              <a:t>Σε περιπτώσεις στις οποίες εισέρχεται και η παράμετρος της πίεσης, το οσμωτικό δυναμικό από μόνο του αδυνατεί να εξηγήσει τη συμπεριφορά των μορίων του </a:t>
            </a:r>
            <a:r>
              <a:rPr lang="el-GR" sz="2000" b="1" dirty="0" smtClean="0"/>
              <a:t>διαλύτη</a:t>
            </a:r>
            <a:r>
              <a:rPr lang="el-GR" sz="2000" dirty="0" smtClean="0"/>
              <a:t>. </a:t>
            </a:r>
          </a:p>
        </p:txBody>
      </p:sp>
      <p:pic>
        <p:nvPicPr>
          <p:cNvPr id="1026" name="Picture 2" descr="Z:\Dimos\EDU\FYSILOGIA_AFM\Picture1a.jpg"/>
          <p:cNvPicPr>
            <a:picLocks noChangeAspect="1" noChangeArrowheads="1"/>
          </p:cNvPicPr>
          <p:nvPr/>
        </p:nvPicPr>
        <p:blipFill>
          <a:blip r:embed="rId2" cstate="print"/>
          <a:srcRect/>
          <a:stretch>
            <a:fillRect/>
          </a:stretch>
        </p:blipFill>
        <p:spPr bwMode="auto">
          <a:xfrm>
            <a:off x="6444208" y="2852936"/>
            <a:ext cx="2041773" cy="3779837"/>
          </a:xfrm>
          <a:prstGeom prst="rect">
            <a:avLst/>
          </a:prstGeom>
          <a:noFill/>
        </p:spPr>
      </p:pic>
      <p:sp>
        <p:nvSpPr>
          <p:cNvPr id="8" name="TextBox 7"/>
          <p:cNvSpPr txBox="1"/>
          <p:nvPr/>
        </p:nvSpPr>
        <p:spPr>
          <a:xfrm>
            <a:off x="467544" y="2852936"/>
            <a:ext cx="5544616" cy="3477875"/>
          </a:xfrm>
          <a:prstGeom prst="rect">
            <a:avLst/>
          </a:prstGeom>
          <a:noFill/>
        </p:spPr>
        <p:txBody>
          <a:bodyPr wrap="square" rtlCol="0">
            <a:spAutoFit/>
          </a:bodyPr>
          <a:lstStyle/>
          <a:p>
            <a:r>
              <a:rPr lang="el-GR" sz="2000" dirty="0" smtClean="0"/>
              <a:t>Στο παράδειγμα της εικόνας  τα μόρια του </a:t>
            </a:r>
            <a:r>
              <a:rPr lang="el-GR" sz="2000" b="1" dirty="0" smtClean="0"/>
              <a:t>διαλύτη</a:t>
            </a:r>
            <a:r>
              <a:rPr lang="el-GR" sz="2000" dirty="0" smtClean="0"/>
              <a:t> </a:t>
            </a:r>
            <a:r>
              <a:rPr lang="el-GR" sz="2000" b="1" dirty="0" smtClean="0"/>
              <a:t>δεν</a:t>
            </a:r>
            <a:r>
              <a:rPr lang="el-GR" sz="2000" dirty="0" smtClean="0"/>
              <a:t> εισέρχονται στο </a:t>
            </a:r>
            <a:r>
              <a:rPr lang="el-GR" sz="2000" b="1" dirty="0" smtClean="0"/>
              <a:t>δεξί</a:t>
            </a:r>
            <a:r>
              <a:rPr lang="el-GR" sz="2000" dirty="0" smtClean="0"/>
              <a:t> διαμέρισμα, παρά το γεγονός ότι το οσμωτικό δυναμικό του αριστερού διαμερίσματος είναι ανώτερο αυτού του δεξιού διαμερίσματος. </a:t>
            </a:r>
          </a:p>
          <a:p>
            <a:r>
              <a:rPr lang="el-GR" sz="2000" dirty="0" smtClean="0"/>
              <a:t>Αυτό συμβαίνει διότι ασκείται πίεση στο δεξί διαμέρισμα μέσω του εμβόλου. </a:t>
            </a:r>
          </a:p>
          <a:p>
            <a:r>
              <a:rPr lang="el-GR" sz="2000" dirty="0" smtClean="0"/>
              <a:t>Προκειμένου να ερμηνευτεί η συμπεριφορά του νερού στις περιπτώσεις αυτές, καθιερώθηκε η έννοια του </a:t>
            </a:r>
            <a:r>
              <a:rPr lang="el-GR" sz="2000" b="1" dirty="0" smtClean="0"/>
              <a:t>δυναμικού του νερού,</a:t>
            </a:r>
            <a:r>
              <a:rPr lang="el-GR" sz="2000" dirty="0" smtClean="0"/>
              <a:t> που συμβολίζεται ως </a:t>
            </a:r>
            <a:r>
              <a:rPr lang="el-GR" sz="2000" b="1" dirty="0" err="1" smtClean="0"/>
              <a:t>Ψ</a:t>
            </a:r>
            <a:r>
              <a:rPr lang="el-GR" sz="2000" b="1" baseline="-25000" dirty="0" err="1" smtClean="0"/>
              <a:t>w</a:t>
            </a:r>
            <a:r>
              <a:rPr lang="el-GR" sz="2000" b="1" dirty="0" smtClean="0"/>
              <a:t>.</a:t>
            </a:r>
            <a:r>
              <a:rPr lang="el-GR" sz="2000" dirty="0" smtClean="0"/>
              <a:t> </a:t>
            </a:r>
            <a:endParaRPr lang="el-GR"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467544" y="116632"/>
            <a:ext cx="8229600" cy="64807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Μπορεί η κίνηση του νερού στα φυτικά κύτταρα να ερμηνευτεί μόνο μέσω του οσμωτικού δυναμικού;</a:t>
            </a:r>
          </a:p>
        </p:txBody>
      </p:sp>
      <p:sp>
        <p:nvSpPr>
          <p:cNvPr id="6" name="Rectangle 5"/>
          <p:cNvSpPr/>
          <p:nvPr/>
        </p:nvSpPr>
        <p:spPr>
          <a:xfrm>
            <a:off x="467544" y="1124744"/>
            <a:ext cx="8424936" cy="5078313"/>
          </a:xfrm>
          <a:prstGeom prst="rect">
            <a:avLst/>
          </a:prstGeom>
        </p:spPr>
        <p:txBody>
          <a:bodyPr wrap="square">
            <a:spAutoFit/>
          </a:bodyPr>
          <a:lstStyle/>
          <a:p>
            <a:r>
              <a:rPr lang="el-GR" dirty="0" smtClean="0"/>
              <a:t>Το δυναμικό του νερού δίδει το μέτρο για τη δυνατότητα μετακίνησης του νερού μέσω μιας ημιπερατής μεμβράνης όταν υπεισέρχεται και η παράμετρος της πίεσης και υπολογίζεται μέσω της εξίσωσης: </a:t>
            </a:r>
          </a:p>
          <a:p>
            <a:endParaRPr lang="el-GR" dirty="0" smtClean="0"/>
          </a:p>
          <a:p>
            <a:endParaRPr lang="el-GR" dirty="0" smtClean="0"/>
          </a:p>
          <a:p>
            <a:endParaRPr lang="el-GR" dirty="0" smtClean="0"/>
          </a:p>
          <a:p>
            <a:r>
              <a:rPr lang="el-GR" dirty="0" smtClean="0"/>
              <a:t> Όπου</a:t>
            </a:r>
          </a:p>
          <a:p>
            <a:r>
              <a:rPr lang="el-GR" dirty="0" err="1" smtClean="0"/>
              <a:t>Ψ</a:t>
            </a:r>
            <a:r>
              <a:rPr lang="el-GR" baseline="-25000" dirty="0" err="1" smtClean="0"/>
              <a:t>w</a:t>
            </a:r>
            <a:r>
              <a:rPr lang="el-GR" dirty="0" smtClean="0"/>
              <a:t>, δυναμικό νερού</a:t>
            </a:r>
          </a:p>
          <a:p>
            <a:r>
              <a:rPr lang="el-GR" dirty="0" err="1" smtClean="0"/>
              <a:t>Ψ</a:t>
            </a:r>
            <a:r>
              <a:rPr lang="el-GR" baseline="-25000" dirty="0" err="1" smtClean="0"/>
              <a:t>s</a:t>
            </a:r>
            <a:r>
              <a:rPr lang="el-GR" dirty="0" smtClean="0"/>
              <a:t>, οσμωτικό δυναμικό</a:t>
            </a:r>
          </a:p>
          <a:p>
            <a:r>
              <a:rPr lang="el-GR" dirty="0" smtClean="0"/>
              <a:t>Ψ</a:t>
            </a:r>
            <a:r>
              <a:rPr lang="el-GR" baseline="-25000" dirty="0" smtClean="0"/>
              <a:t>P</a:t>
            </a:r>
            <a:r>
              <a:rPr lang="el-GR" dirty="0" smtClean="0"/>
              <a:t>, δυναμικό πίεσης.</a:t>
            </a:r>
          </a:p>
          <a:p>
            <a:endParaRPr lang="el-GR" dirty="0" smtClean="0"/>
          </a:p>
          <a:p>
            <a:r>
              <a:rPr lang="el-GR" dirty="0" smtClean="0"/>
              <a:t>Το δυναμικό του νερού παίρνει τιμές από 0 (του καθαρού νερού) έως και αρνητικές (σε διαλύματα), και έχει διαστάσεις πίεσης. Όπως και στη περίπτωση του οσμωτικού δυναμικού, το νερό κινείται από υψηλά προς χαμηλά δυναμικά. </a:t>
            </a:r>
          </a:p>
          <a:p>
            <a:r>
              <a:rPr lang="el-GR" dirty="0" smtClean="0"/>
              <a:t>Στην περίπτωση της εικόνας 3.6 Β στην </a:t>
            </a:r>
            <a:r>
              <a:rPr lang="el-GR" b="1" dirty="0" smtClean="0"/>
              <a:t>κατάσταση ισορροπίας</a:t>
            </a:r>
            <a:r>
              <a:rPr lang="el-GR" dirty="0" smtClean="0"/>
              <a:t> δεν συμβαίνει μετακίνηση των μορίων νερού, επομένως τα δυναμικά του νερού των δύο διαμερισμάτων είναι ίσα.</a:t>
            </a:r>
          </a:p>
          <a:p>
            <a:endParaRPr lang="el-GR" dirty="0"/>
          </a:p>
        </p:txBody>
      </p:sp>
      <p:pic>
        <p:nvPicPr>
          <p:cNvPr id="8" name="Picture 1" descr="Z:\Karabou\biblia\physiology\Figures\Chapter 3\3_5_x1.jpg"/>
          <p:cNvPicPr>
            <a:picLocks noChangeAspect="1" noChangeArrowheads="1"/>
          </p:cNvPicPr>
          <p:nvPr/>
        </p:nvPicPr>
        <p:blipFill>
          <a:blip r:embed="rId2" cstate="print"/>
          <a:stretch>
            <a:fillRect/>
          </a:stretch>
        </p:blipFill>
        <p:spPr bwMode="auto">
          <a:xfrm>
            <a:off x="2555776" y="2276872"/>
            <a:ext cx="4513145" cy="57392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91264" cy="5760640"/>
          </a:xfrm>
        </p:spPr>
        <p:txBody>
          <a:bodyPr>
            <a:noAutofit/>
          </a:bodyPr>
          <a:lstStyle/>
          <a:p>
            <a:pPr>
              <a:buNone/>
            </a:pPr>
            <a:r>
              <a:rPr lang="el-GR" sz="2000" b="1" dirty="0" err="1" smtClean="0"/>
              <a:t>Ναί</a:t>
            </a:r>
            <a:r>
              <a:rPr lang="en-US" sz="2000" dirty="0" smtClean="0"/>
              <a:t>, η </a:t>
            </a:r>
            <a:r>
              <a:rPr lang="en-US" sz="2000" dirty="0" err="1" smtClean="0"/>
              <a:t>δομή</a:t>
            </a:r>
            <a:r>
              <a:rPr lang="en-US" sz="2000" dirty="0" smtClean="0"/>
              <a:t> </a:t>
            </a:r>
            <a:r>
              <a:rPr lang="en-US" sz="2000" dirty="0" err="1" smtClean="0"/>
              <a:t>των</a:t>
            </a:r>
            <a:r>
              <a:rPr lang="en-US" sz="2000" dirty="0" smtClean="0"/>
              <a:t> </a:t>
            </a:r>
            <a:r>
              <a:rPr lang="en-US" sz="2000" dirty="0" err="1" smtClean="0"/>
              <a:t>φυτικών</a:t>
            </a:r>
            <a:r>
              <a:rPr lang="en-US" sz="2000" dirty="0" smtClean="0"/>
              <a:t> </a:t>
            </a:r>
            <a:r>
              <a:rPr lang="en-US" sz="2000" dirty="0" err="1" smtClean="0"/>
              <a:t>κυττάρων</a:t>
            </a:r>
            <a:r>
              <a:rPr lang="en-US" sz="2000" dirty="0" smtClean="0"/>
              <a:t> </a:t>
            </a:r>
            <a:r>
              <a:rPr lang="el-GR" sz="2000" dirty="0" smtClean="0"/>
              <a:t>τους επιτρέπει </a:t>
            </a:r>
            <a:r>
              <a:rPr lang="en-US" sz="2000" dirty="0" err="1" smtClean="0"/>
              <a:t>να</a:t>
            </a:r>
            <a:r>
              <a:rPr lang="en-US" sz="2000" dirty="0" smtClean="0"/>
              <a:t> </a:t>
            </a:r>
            <a:r>
              <a:rPr lang="en-US" sz="2000" dirty="0" err="1" smtClean="0"/>
              <a:t>συμπεριφέρονται</a:t>
            </a:r>
            <a:r>
              <a:rPr lang="en-US" sz="2000" dirty="0" smtClean="0"/>
              <a:t> </a:t>
            </a:r>
            <a:r>
              <a:rPr lang="en-US" sz="2000" dirty="0" err="1" smtClean="0"/>
              <a:t>ως</a:t>
            </a:r>
            <a:r>
              <a:rPr lang="en-US" sz="2000" dirty="0" smtClean="0"/>
              <a:t> </a:t>
            </a:r>
            <a:r>
              <a:rPr lang="en-US" sz="2000" dirty="0" err="1" smtClean="0"/>
              <a:t>τυπικά</a:t>
            </a:r>
            <a:r>
              <a:rPr lang="en-US" sz="2000" dirty="0" smtClean="0"/>
              <a:t> </a:t>
            </a:r>
            <a:r>
              <a:rPr lang="el-GR" sz="2000" dirty="0" smtClean="0"/>
              <a:t>   </a:t>
            </a:r>
            <a:r>
              <a:rPr lang="en-US" sz="2000" dirty="0" err="1" smtClean="0"/>
              <a:t>οσμώμετρα</a:t>
            </a:r>
            <a:r>
              <a:rPr lang="el-GR" sz="2000" dirty="0" smtClean="0"/>
              <a:t> </a:t>
            </a:r>
            <a:r>
              <a:rPr lang="el-GR" sz="2000" dirty="0" err="1" smtClean="0"/>
              <a:t>γιατι</a:t>
            </a:r>
            <a:r>
              <a:rPr lang="el-GR" sz="2000" dirty="0" smtClean="0"/>
              <a:t>:</a:t>
            </a:r>
            <a:r>
              <a:rPr lang="en-US" sz="2000" dirty="0" smtClean="0"/>
              <a:t> </a:t>
            </a:r>
            <a:endParaRPr lang="el-GR" sz="2000" dirty="0" smtClean="0"/>
          </a:p>
          <a:p>
            <a:pPr algn="just"/>
            <a:r>
              <a:rPr lang="el-GR" sz="2000" dirty="0" smtClean="0"/>
              <a:t>Οι</a:t>
            </a:r>
            <a:r>
              <a:rPr lang="en-US" sz="2000" dirty="0" smtClean="0"/>
              <a:t> </a:t>
            </a:r>
            <a:r>
              <a:rPr lang="en-US" sz="2000" dirty="0" err="1" smtClean="0"/>
              <a:t>κυτταρικ</a:t>
            </a:r>
            <a:r>
              <a:rPr lang="el-GR" sz="2000" dirty="0" err="1" smtClean="0"/>
              <a:t>ές</a:t>
            </a:r>
            <a:r>
              <a:rPr lang="en-US" sz="2000" dirty="0" smtClean="0"/>
              <a:t> </a:t>
            </a:r>
            <a:r>
              <a:rPr lang="en-US" sz="2000" dirty="0" err="1" smtClean="0"/>
              <a:t>μεμβράν</a:t>
            </a:r>
            <a:r>
              <a:rPr lang="el-GR" sz="2000" dirty="0" smtClean="0"/>
              <a:t>ες</a:t>
            </a:r>
            <a:r>
              <a:rPr lang="en-US" sz="2000" dirty="0" smtClean="0"/>
              <a:t> </a:t>
            </a:r>
            <a:r>
              <a:rPr lang="en-US" sz="2000" dirty="0" err="1" smtClean="0"/>
              <a:t>που</a:t>
            </a:r>
            <a:r>
              <a:rPr lang="en-US" sz="2000" dirty="0" smtClean="0"/>
              <a:t> </a:t>
            </a:r>
            <a:r>
              <a:rPr lang="en-US" sz="2000" dirty="0" err="1" smtClean="0"/>
              <a:t>περιβάλλ</a:t>
            </a:r>
            <a:r>
              <a:rPr lang="el-GR" sz="2000" dirty="0" err="1" smtClean="0"/>
              <a:t>ουν</a:t>
            </a:r>
            <a:r>
              <a:rPr lang="en-US" sz="2000" dirty="0" smtClean="0"/>
              <a:t> </a:t>
            </a:r>
            <a:r>
              <a:rPr lang="en-US" sz="2000" dirty="0" err="1" smtClean="0"/>
              <a:t>το</a:t>
            </a:r>
            <a:r>
              <a:rPr lang="en-US" sz="2000" dirty="0" smtClean="0"/>
              <a:t> </a:t>
            </a:r>
            <a:r>
              <a:rPr lang="en-US" sz="2000" dirty="0" err="1" smtClean="0"/>
              <a:t>κυτόπλασμα</a:t>
            </a:r>
            <a:r>
              <a:rPr lang="el-GR" sz="2000" dirty="0" smtClean="0"/>
              <a:t> και </a:t>
            </a:r>
            <a:r>
              <a:rPr lang="en-US" sz="2000" dirty="0" err="1" smtClean="0"/>
              <a:t>τα</a:t>
            </a:r>
            <a:r>
              <a:rPr lang="en-US" sz="2000" dirty="0" smtClean="0"/>
              <a:t> </a:t>
            </a:r>
            <a:r>
              <a:rPr lang="en-US" sz="2000" dirty="0" err="1" smtClean="0"/>
              <a:t>οργανίδια</a:t>
            </a:r>
            <a:r>
              <a:rPr lang="en-US" sz="2000" dirty="0" smtClean="0"/>
              <a:t> </a:t>
            </a:r>
            <a:r>
              <a:rPr lang="en-US" sz="2000" dirty="0" err="1" smtClean="0"/>
              <a:t>συμπεριφέρονται</a:t>
            </a:r>
            <a:r>
              <a:rPr lang="en-US" sz="2000" dirty="0" smtClean="0"/>
              <a:t> </a:t>
            </a:r>
            <a:r>
              <a:rPr lang="en-US" sz="2000" dirty="0" err="1" smtClean="0"/>
              <a:t>ως</a:t>
            </a:r>
            <a:r>
              <a:rPr lang="en-US" sz="2000" dirty="0" smtClean="0"/>
              <a:t> ημιπερατές </a:t>
            </a:r>
            <a:r>
              <a:rPr lang="en-US" sz="2000" dirty="0" err="1" smtClean="0"/>
              <a:t>μεμβράνες</a:t>
            </a:r>
            <a:r>
              <a:rPr lang="en-US" sz="2000" dirty="0" smtClean="0"/>
              <a:t> </a:t>
            </a:r>
            <a:r>
              <a:rPr lang="el-GR" sz="2000" dirty="0" smtClean="0"/>
              <a:t> (</a:t>
            </a:r>
            <a:r>
              <a:rPr lang="en-US" sz="2000" dirty="0" err="1" smtClean="0"/>
              <a:t>επιτρέπουν</a:t>
            </a:r>
            <a:r>
              <a:rPr lang="en-US" sz="2000" dirty="0" smtClean="0"/>
              <a:t> </a:t>
            </a:r>
            <a:r>
              <a:rPr lang="en-US" sz="2000" dirty="0" err="1" smtClean="0"/>
              <a:t>την</a:t>
            </a:r>
            <a:r>
              <a:rPr lang="en-US" sz="2000" dirty="0" smtClean="0"/>
              <a:t> </a:t>
            </a:r>
            <a:r>
              <a:rPr lang="en-US" sz="2000" dirty="0" err="1" smtClean="0"/>
              <a:t>ελεύθερη</a:t>
            </a:r>
            <a:r>
              <a:rPr lang="en-US" sz="2000" dirty="0" smtClean="0"/>
              <a:t> </a:t>
            </a:r>
            <a:r>
              <a:rPr lang="en-US" sz="2000" dirty="0" err="1" smtClean="0"/>
              <a:t>μετακίνηση</a:t>
            </a:r>
            <a:r>
              <a:rPr lang="en-US" sz="2000" dirty="0" smtClean="0"/>
              <a:t> </a:t>
            </a:r>
            <a:r>
              <a:rPr lang="en-US" sz="2000" dirty="0" err="1" smtClean="0"/>
              <a:t>των</a:t>
            </a:r>
            <a:r>
              <a:rPr lang="en-US" sz="2000" dirty="0" smtClean="0"/>
              <a:t> </a:t>
            </a:r>
            <a:r>
              <a:rPr lang="en-US" sz="2000" dirty="0" err="1" smtClean="0"/>
              <a:t>μορίων</a:t>
            </a:r>
            <a:r>
              <a:rPr lang="en-US" sz="2000" dirty="0" smtClean="0"/>
              <a:t> </a:t>
            </a:r>
            <a:r>
              <a:rPr lang="en-US" sz="2000" dirty="0" err="1" smtClean="0"/>
              <a:t>νερού</a:t>
            </a:r>
            <a:r>
              <a:rPr lang="en-US" sz="2000" dirty="0" smtClean="0"/>
              <a:t>, </a:t>
            </a:r>
            <a:r>
              <a:rPr lang="en-US" sz="2000" dirty="0" err="1" smtClean="0"/>
              <a:t>αλλά</a:t>
            </a:r>
            <a:r>
              <a:rPr lang="en-US" sz="2000" dirty="0" smtClean="0"/>
              <a:t> </a:t>
            </a:r>
            <a:r>
              <a:rPr lang="en-US" sz="2000" dirty="0" err="1" smtClean="0"/>
              <a:t>παρεμποδίζουν</a:t>
            </a:r>
            <a:r>
              <a:rPr lang="en-US" sz="2000" dirty="0" smtClean="0"/>
              <a:t> </a:t>
            </a:r>
            <a:r>
              <a:rPr lang="en-US" sz="2000" dirty="0" err="1" smtClean="0"/>
              <a:t>την</a:t>
            </a:r>
            <a:r>
              <a:rPr lang="en-US" sz="2000" dirty="0" smtClean="0"/>
              <a:t> </a:t>
            </a:r>
            <a:r>
              <a:rPr lang="en-US" sz="2000" dirty="0" err="1" smtClean="0"/>
              <a:t>ελεύθερη</a:t>
            </a:r>
            <a:r>
              <a:rPr lang="en-US" sz="2000" dirty="0" smtClean="0"/>
              <a:t> </a:t>
            </a:r>
            <a:r>
              <a:rPr lang="en-US" sz="2000" dirty="0" err="1" smtClean="0"/>
              <a:t>μετακίνηση</a:t>
            </a:r>
            <a:r>
              <a:rPr lang="en-US" sz="2000" dirty="0" smtClean="0"/>
              <a:t> </a:t>
            </a:r>
            <a:r>
              <a:rPr lang="en-US" sz="2000" dirty="0" err="1" smtClean="0"/>
              <a:t>των</a:t>
            </a:r>
            <a:r>
              <a:rPr lang="en-US" sz="2000" dirty="0" smtClean="0"/>
              <a:t> </a:t>
            </a:r>
            <a:r>
              <a:rPr lang="en-US" sz="2000" dirty="0" err="1" smtClean="0"/>
              <a:t>υπόλοιπων</a:t>
            </a:r>
            <a:r>
              <a:rPr lang="en-US" sz="2000" dirty="0" smtClean="0"/>
              <a:t> </a:t>
            </a:r>
            <a:r>
              <a:rPr lang="en-US" sz="2000" dirty="0" err="1" smtClean="0"/>
              <a:t>συστατικών</a:t>
            </a:r>
            <a:r>
              <a:rPr lang="en-US" sz="2000" dirty="0" smtClean="0"/>
              <a:t> </a:t>
            </a:r>
            <a:r>
              <a:rPr lang="en-US" sz="2000" dirty="0" err="1" smtClean="0"/>
              <a:t>που</a:t>
            </a:r>
            <a:r>
              <a:rPr lang="en-US" sz="2000" dirty="0" smtClean="0"/>
              <a:t> </a:t>
            </a:r>
            <a:r>
              <a:rPr lang="en-US" sz="2000" dirty="0" err="1" smtClean="0"/>
              <a:t>βρίσκονται</a:t>
            </a:r>
            <a:r>
              <a:rPr lang="en-US" sz="2000" dirty="0" smtClean="0"/>
              <a:t> </a:t>
            </a:r>
            <a:r>
              <a:rPr lang="en-US" sz="2000" dirty="0" err="1" smtClean="0"/>
              <a:t>διαλυμένα</a:t>
            </a:r>
            <a:r>
              <a:rPr lang="en-US" sz="2000" dirty="0" smtClean="0"/>
              <a:t> </a:t>
            </a:r>
            <a:r>
              <a:rPr lang="en-US" sz="2000" dirty="0" err="1" smtClean="0"/>
              <a:t>στο</a:t>
            </a:r>
            <a:r>
              <a:rPr lang="en-US" sz="2000" dirty="0" smtClean="0"/>
              <a:t> </a:t>
            </a:r>
            <a:r>
              <a:rPr lang="en-US" sz="2000" dirty="0" err="1" smtClean="0"/>
              <a:t>νερό</a:t>
            </a:r>
            <a:r>
              <a:rPr lang="el-GR" sz="2000" dirty="0" smtClean="0"/>
              <a:t>)</a:t>
            </a:r>
            <a:r>
              <a:rPr lang="en-US" sz="2000" dirty="0" smtClean="0"/>
              <a:t>. </a:t>
            </a:r>
            <a:endParaRPr lang="el-GR" sz="2000" dirty="0" smtClean="0"/>
          </a:p>
          <a:p>
            <a:pPr algn="just"/>
            <a:r>
              <a:rPr lang="en-US" sz="2000" dirty="0" smtClean="0"/>
              <a:t>Η </a:t>
            </a:r>
            <a:r>
              <a:rPr lang="en-US" sz="2000" dirty="0" err="1" smtClean="0"/>
              <a:t>σχετικά</a:t>
            </a:r>
            <a:r>
              <a:rPr lang="en-US" sz="2000" dirty="0" smtClean="0"/>
              <a:t> </a:t>
            </a:r>
            <a:r>
              <a:rPr lang="en-US" sz="2000" dirty="0" err="1" smtClean="0"/>
              <a:t>ανεμπόδιστη</a:t>
            </a:r>
            <a:r>
              <a:rPr lang="en-US" sz="2000" dirty="0" smtClean="0"/>
              <a:t> </a:t>
            </a:r>
            <a:r>
              <a:rPr lang="en-US" sz="2000" dirty="0" err="1" smtClean="0"/>
              <a:t>κίνηση</a:t>
            </a:r>
            <a:r>
              <a:rPr lang="en-US" sz="2000" dirty="0" smtClean="0"/>
              <a:t> </a:t>
            </a:r>
            <a:r>
              <a:rPr lang="en-US" sz="2000" dirty="0" err="1" smtClean="0"/>
              <a:t>των</a:t>
            </a:r>
            <a:r>
              <a:rPr lang="en-US" sz="2000" dirty="0" smtClean="0"/>
              <a:t> </a:t>
            </a:r>
            <a:r>
              <a:rPr lang="en-US" sz="2000" dirty="0" err="1" smtClean="0"/>
              <a:t>μορίων</a:t>
            </a:r>
            <a:r>
              <a:rPr lang="en-US" sz="2000" dirty="0" smtClean="0"/>
              <a:t> </a:t>
            </a:r>
            <a:r>
              <a:rPr lang="en-US" sz="2000" dirty="0" err="1" smtClean="0"/>
              <a:t>νερού</a:t>
            </a:r>
            <a:r>
              <a:rPr lang="en-US" sz="2000" dirty="0" smtClean="0"/>
              <a:t> </a:t>
            </a:r>
            <a:r>
              <a:rPr lang="en-US" sz="2000" dirty="0" err="1" smtClean="0"/>
              <a:t>διαμέσου</a:t>
            </a:r>
            <a:r>
              <a:rPr lang="en-US" sz="2000" dirty="0" smtClean="0"/>
              <a:t> </a:t>
            </a:r>
            <a:r>
              <a:rPr lang="en-US" sz="2000" dirty="0" err="1" smtClean="0"/>
              <a:t>των</a:t>
            </a:r>
            <a:r>
              <a:rPr lang="en-US" sz="2000" dirty="0" smtClean="0"/>
              <a:t> </a:t>
            </a:r>
            <a:r>
              <a:rPr lang="en-US" sz="2000" dirty="0" err="1" smtClean="0"/>
              <a:t>μεμβρανών</a:t>
            </a:r>
            <a:r>
              <a:rPr lang="en-US" sz="2000" dirty="0" smtClean="0"/>
              <a:t> </a:t>
            </a:r>
            <a:r>
              <a:rPr lang="en-US" sz="2000" dirty="0" err="1" smtClean="0"/>
              <a:t>συμβαίνει</a:t>
            </a:r>
            <a:r>
              <a:rPr lang="en-US" sz="2000" dirty="0" smtClean="0"/>
              <a:t> </a:t>
            </a:r>
            <a:r>
              <a:rPr lang="en-US" sz="2000" dirty="0" err="1" smtClean="0"/>
              <a:t>για</a:t>
            </a:r>
            <a:r>
              <a:rPr lang="en-US" sz="2000" dirty="0" smtClean="0"/>
              <a:t> </a:t>
            </a:r>
            <a:r>
              <a:rPr lang="en-US" sz="2000" dirty="0" err="1" smtClean="0"/>
              <a:t>τρεις</a:t>
            </a:r>
            <a:r>
              <a:rPr lang="en-US" sz="2000" dirty="0" smtClean="0"/>
              <a:t> </a:t>
            </a:r>
            <a:r>
              <a:rPr lang="en-US" sz="2000" dirty="0" err="1" smtClean="0"/>
              <a:t>κυρίως</a:t>
            </a:r>
            <a:r>
              <a:rPr lang="en-US" sz="2000" dirty="0" smtClean="0"/>
              <a:t> </a:t>
            </a:r>
            <a:r>
              <a:rPr lang="en-US" sz="2000" dirty="0" err="1" smtClean="0"/>
              <a:t>λόγους</a:t>
            </a:r>
            <a:r>
              <a:rPr lang="en-US" sz="2000" dirty="0" smtClean="0"/>
              <a:t>: </a:t>
            </a:r>
            <a:r>
              <a:rPr lang="en-US" sz="2000" b="1" dirty="0" smtClean="0"/>
              <a:t>1. </a:t>
            </a:r>
            <a:r>
              <a:rPr lang="en-US" sz="2000" b="1" i="1" dirty="0" err="1" smtClean="0"/>
              <a:t>Το</a:t>
            </a:r>
            <a:r>
              <a:rPr lang="en-US" sz="2000" b="1" i="1" dirty="0" smtClean="0"/>
              <a:t> </a:t>
            </a:r>
            <a:r>
              <a:rPr lang="en-US" sz="2000" b="1" i="1" dirty="0" err="1" smtClean="0"/>
              <a:t>μόριο</a:t>
            </a:r>
            <a:r>
              <a:rPr lang="en-US" sz="2000" b="1" i="1" dirty="0" smtClean="0"/>
              <a:t> </a:t>
            </a:r>
            <a:r>
              <a:rPr lang="en-US" sz="2000" b="1" i="1" dirty="0" err="1" smtClean="0"/>
              <a:t>του</a:t>
            </a:r>
            <a:r>
              <a:rPr lang="en-US" sz="2000" b="1" i="1" dirty="0" smtClean="0"/>
              <a:t> </a:t>
            </a:r>
            <a:r>
              <a:rPr lang="en-US" sz="2000" b="1" i="1" dirty="0" err="1" smtClean="0"/>
              <a:t>νερού</a:t>
            </a:r>
            <a:r>
              <a:rPr lang="en-US" sz="2000" b="1" i="1" dirty="0" smtClean="0"/>
              <a:t> </a:t>
            </a:r>
            <a:r>
              <a:rPr lang="en-US" sz="2000" b="1" i="1" dirty="0" err="1" smtClean="0"/>
              <a:t>είναι</a:t>
            </a:r>
            <a:r>
              <a:rPr lang="en-US" sz="2000" b="1" i="1" dirty="0" smtClean="0"/>
              <a:t> </a:t>
            </a:r>
            <a:r>
              <a:rPr lang="en-US" sz="2000" b="1" i="1" dirty="0" err="1" smtClean="0"/>
              <a:t>μικρού</a:t>
            </a:r>
            <a:r>
              <a:rPr lang="en-US" sz="2000" b="1" i="1" dirty="0" smtClean="0"/>
              <a:t> </a:t>
            </a:r>
            <a:r>
              <a:rPr lang="en-US" sz="2000" b="1" i="1" dirty="0" err="1" smtClean="0"/>
              <a:t>μεγέθους</a:t>
            </a:r>
            <a:r>
              <a:rPr lang="en-US" sz="2000" b="1" i="1" dirty="0" smtClean="0"/>
              <a:t>,</a:t>
            </a:r>
            <a:r>
              <a:rPr lang="en-US" sz="2000" b="1" dirty="0" smtClean="0"/>
              <a:t> 2. </a:t>
            </a:r>
            <a:r>
              <a:rPr lang="en-US" sz="2000" b="1" i="1" dirty="0" err="1" smtClean="0"/>
              <a:t>Το</a:t>
            </a:r>
            <a:r>
              <a:rPr lang="en-US" sz="2000" b="1" i="1" dirty="0" smtClean="0"/>
              <a:t> </a:t>
            </a:r>
            <a:r>
              <a:rPr lang="en-US" sz="2000" b="1" i="1" dirty="0" err="1" smtClean="0"/>
              <a:t>μόριο</a:t>
            </a:r>
            <a:r>
              <a:rPr lang="en-US" sz="2000" b="1" i="1" dirty="0" smtClean="0"/>
              <a:t> </a:t>
            </a:r>
            <a:r>
              <a:rPr lang="en-US" sz="2000" b="1" i="1" dirty="0" err="1" smtClean="0"/>
              <a:t>δεν</a:t>
            </a:r>
            <a:r>
              <a:rPr lang="en-US" sz="2000" b="1" i="1" dirty="0" smtClean="0"/>
              <a:t> </a:t>
            </a:r>
            <a:r>
              <a:rPr lang="en-US" sz="2000" b="1" i="1" dirty="0" err="1" smtClean="0"/>
              <a:t>διαθέτει</a:t>
            </a:r>
            <a:r>
              <a:rPr lang="en-US" sz="2000" b="1" i="1" dirty="0" smtClean="0"/>
              <a:t> </a:t>
            </a:r>
            <a:r>
              <a:rPr lang="en-US" sz="2000" b="1" i="1" dirty="0" err="1" smtClean="0"/>
              <a:t>ισχυρά</a:t>
            </a:r>
            <a:r>
              <a:rPr lang="en-US" sz="2000" b="1" i="1" dirty="0" smtClean="0"/>
              <a:t> </a:t>
            </a:r>
            <a:r>
              <a:rPr lang="en-US" sz="2000" b="1" i="1" dirty="0" err="1" smtClean="0"/>
              <a:t>φορτία</a:t>
            </a:r>
            <a:r>
              <a:rPr lang="en-US" sz="2000" b="1" i="1" dirty="0" smtClean="0"/>
              <a:t> </a:t>
            </a:r>
            <a:r>
              <a:rPr lang="en-US" sz="2000" dirty="0" err="1" smtClean="0"/>
              <a:t>και</a:t>
            </a:r>
            <a:r>
              <a:rPr lang="en-US" sz="2000" b="1" dirty="0" smtClean="0"/>
              <a:t> 3. </a:t>
            </a:r>
            <a:r>
              <a:rPr lang="en-US" sz="2000" b="1" i="1" dirty="0" err="1" smtClean="0"/>
              <a:t>Οι</a:t>
            </a:r>
            <a:r>
              <a:rPr lang="en-US" sz="2000" b="1" i="1" dirty="0" smtClean="0"/>
              <a:t> </a:t>
            </a:r>
            <a:r>
              <a:rPr lang="en-US" sz="2000" b="1" i="1" dirty="0" err="1" smtClean="0"/>
              <a:t>μεμβράνες</a:t>
            </a:r>
            <a:r>
              <a:rPr lang="en-US" sz="2000" b="1" i="1" dirty="0" smtClean="0"/>
              <a:t> </a:t>
            </a:r>
            <a:r>
              <a:rPr lang="en-US" sz="2000" b="1" i="1" dirty="0" err="1" smtClean="0"/>
              <a:t>διαθέτουν</a:t>
            </a:r>
            <a:r>
              <a:rPr lang="en-US" sz="2000" b="1" i="1" dirty="0" smtClean="0"/>
              <a:t> </a:t>
            </a:r>
            <a:r>
              <a:rPr lang="en-US" sz="2000" b="1" i="1" dirty="0" err="1" smtClean="0"/>
              <a:t>ειδικές</a:t>
            </a:r>
            <a:r>
              <a:rPr lang="en-US" sz="2000" b="1" i="1" dirty="0" smtClean="0"/>
              <a:t> </a:t>
            </a:r>
            <a:r>
              <a:rPr lang="en-US" sz="2000" b="1" i="1" dirty="0" err="1" smtClean="0"/>
              <a:t>πρωτεΐνες</a:t>
            </a:r>
            <a:r>
              <a:rPr lang="en-US" sz="2000" b="1" i="1" dirty="0" smtClean="0"/>
              <a:t> </a:t>
            </a:r>
            <a:r>
              <a:rPr lang="en-US" sz="2000" b="1" i="1" dirty="0" err="1" smtClean="0"/>
              <a:t>οι</a:t>
            </a:r>
            <a:r>
              <a:rPr lang="en-US" sz="2000" b="1" i="1" dirty="0" smtClean="0"/>
              <a:t> </a:t>
            </a:r>
            <a:r>
              <a:rPr lang="en-US" sz="2000" b="1" i="1" dirty="0" err="1" smtClean="0"/>
              <a:t>οποίες</a:t>
            </a:r>
            <a:r>
              <a:rPr lang="en-US" sz="2000" b="1" i="1" dirty="0" smtClean="0"/>
              <a:t> </a:t>
            </a:r>
            <a:r>
              <a:rPr lang="en-US" sz="2000" b="1" i="1" dirty="0" err="1" smtClean="0"/>
              <a:t>σχηματίζουν</a:t>
            </a:r>
            <a:r>
              <a:rPr lang="en-US" sz="2000" b="1" i="1" dirty="0" smtClean="0"/>
              <a:t> </a:t>
            </a:r>
            <a:r>
              <a:rPr lang="en-US" sz="2000" b="1" i="1" dirty="0" err="1" smtClean="0"/>
              <a:t>ουσιαστικά</a:t>
            </a:r>
            <a:r>
              <a:rPr lang="en-US" sz="2000" b="1" i="1" dirty="0" smtClean="0"/>
              <a:t> </a:t>
            </a:r>
            <a:r>
              <a:rPr lang="en-US" sz="2000" b="1" i="1" dirty="0" err="1" smtClean="0"/>
              <a:t>κανάλια</a:t>
            </a:r>
            <a:r>
              <a:rPr lang="en-US" sz="2000" b="1" i="1" dirty="0" smtClean="0"/>
              <a:t> </a:t>
            </a:r>
            <a:r>
              <a:rPr lang="en-US" sz="2000" b="1" i="1" dirty="0" err="1" smtClean="0"/>
              <a:t>ελεύθερης</a:t>
            </a:r>
            <a:r>
              <a:rPr lang="en-US" sz="2000" b="1" i="1" dirty="0" smtClean="0"/>
              <a:t> </a:t>
            </a:r>
            <a:r>
              <a:rPr lang="en-US" sz="2000" b="1" i="1" dirty="0" err="1" smtClean="0"/>
              <a:t>διέλευσης</a:t>
            </a:r>
            <a:r>
              <a:rPr lang="en-US" sz="2000" b="1" i="1" dirty="0" smtClean="0"/>
              <a:t> </a:t>
            </a:r>
            <a:r>
              <a:rPr lang="en-US" sz="2000" b="1" i="1" dirty="0" err="1" smtClean="0"/>
              <a:t>μορίων</a:t>
            </a:r>
            <a:r>
              <a:rPr lang="en-US" sz="2000" b="1" i="1" dirty="0" smtClean="0"/>
              <a:t> </a:t>
            </a:r>
            <a:r>
              <a:rPr lang="en-US" sz="2000" b="1" i="1" dirty="0" err="1" smtClean="0"/>
              <a:t>νερού</a:t>
            </a:r>
            <a:r>
              <a:rPr lang="en-US" sz="2000" b="1" i="1" dirty="0" smtClean="0"/>
              <a:t>.</a:t>
            </a:r>
            <a:r>
              <a:rPr lang="en-US" sz="2000" dirty="0" smtClean="0"/>
              <a:t> </a:t>
            </a:r>
            <a:r>
              <a:rPr lang="en-US" sz="2000" dirty="0" err="1" smtClean="0"/>
              <a:t>Οι</a:t>
            </a:r>
            <a:r>
              <a:rPr lang="en-US" sz="2000" dirty="0" smtClean="0"/>
              <a:t> </a:t>
            </a:r>
            <a:r>
              <a:rPr lang="en-US" sz="2000" dirty="0" err="1" smtClean="0"/>
              <a:t>πρωτεΐνες</a:t>
            </a:r>
            <a:r>
              <a:rPr lang="en-US" sz="2000" dirty="0" smtClean="0"/>
              <a:t> </a:t>
            </a:r>
            <a:r>
              <a:rPr lang="en-US" sz="2000" dirty="0" err="1" smtClean="0"/>
              <a:t>αυτές</a:t>
            </a:r>
            <a:r>
              <a:rPr lang="en-US" sz="2000" dirty="0" smtClean="0"/>
              <a:t> </a:t>
            </a:r>
            <a:r>
              <a:rPr lang="en-US" sz="2000" dirty="0" err="1" smtClean="0"/>
              <a:t>ονομάζονται</a:t>
            </a:r>
            <a:r>
              <a:rPr lang="en-US" sz="2000" dirty="0" smtClean="0"/>
              <a:t> </a:t>
            </a:r>
            <a:r>
              <a:rPr lang="en-US" sz="2000" b="1" dirty="0" err="1" smtClean="0"/>
              <a:t>υδατοπορίνες</a:t>
            </a:r>
            <a:r>
              <a:rPr lang="en-US" sz="2000" dirty="0" smtClean="0"/>
              <a:t>. </a:t>
            </a:r>
            <a:endParaRPr lang="el-GR" sz="2000" dirty="0" smtClean="0"/>
          </a:p>
          <a:p>
            <a:pPr algn="just"/>
            <a:r>
              <a:rPr lang="el-GR" sz="2000" dirty="0" smtClean="0"/>
              <a:t>Τ</a:t>
            </a:r>
            <a:r>
              <a:rPr lang="en-US" sz="2000" dirty="0" smtClean="0"/>
              <a:t>ο </a:t>
            </a:r>
            <a:r>
              <a:rPr lang="en-US" sz="2000" dirty="0" err="1" smtClean="0"/>
              <a:t>κυτταρικό</a:t>
            </a:r>
            <a:r>
              <a:rPr lang="en-US" sz="2000" dirty="0" smtClean="0"/>
              <a:t> </a:t>
            </a:r>
            <a:r>
              <a:rPr lang="en-US" sz="2000" dirty="0" err="1" smtClean="0"/>
              <a:t>τοίχωμα</a:t>
            </a:r>
            <a:r>
              <a:rPr lang="en-US" sz="2000" dirty="0" smtClean="0"/>
              <a:t> </a:t>
            </a:r>
            <a:r>
              <a:rPr lang="en-US" sz="2000" dirty="0" err="1" smtClean="0"/>
              <a:t>χαρακτηρίζεται</a:t>
            </a:r>
            <a:r>
              <a:rPr lang="en-US" sz="2000" dirty="0" smtClean="0"/>
              <a:t> από </a:t>
            </a:r>
            <a:r>
              <a:rPr lang="en-US" sz="2000" dirty="0" err="1" smtClean="0"/>
              <a:t>σχετική</a:t>
            </a:r>
            <a:r>
              <a:rPr lang="en-US" sz="2000" dirty="0" smtClean="0"/>
              <a:t> </a:t>
            </a:r>
            <a:r>
              <a:rPr lang="en-US" sz="2000" dirty="0" err="1" smtClean="0"/>
              <a:t>ανελαστικότητα</a:t>
            </a:r>
            <a:r>
              <a:rPr lang="en-US" sz="2000" dirty="0" smtClean="0"/>
              <a:t>, </a:t>
            </a:r>
            <a:r>
              <a:rPr lang="en-US" sz="2000" dirty="0" err="1" smtClean="0"/>
              <a:t>επομένως</a:t>
            </a:r>
            <a:r>
              <a:rPr lang="en-US" sz="2000" dirty="0" smtClean="0"/>
              <a:t> η </a:t>
            </a:r>
            <a:r>
              <a:rPr lang="en-US" sz="2000" dirty="0" err="1" smtClean="0"/>
              <a:t>συμπεριφορά</a:t>
            </a:r>
            <a:r>
              <a:rPr lang="en-US" sz="2000" dirty="0" smtClean="0"/>
              <a:t> </a:t>
            </a:r>
            <a:r>
              <a:rPr lang="en-US" sz="2000" dirty="0" err="1" smtClean="0"/>
              <a:t>του</a:t>
            </a:r>
            <a:r>
              <a:rPr lang="en-US" sz="2000" dirty="0" smtClean="0"/>
              <a:t> </a:t>
            </a:r>
            <a:r>
              <a:rPr lang="en-US" sz="2000" dirty="0" err="1" smtClean="0"/>
              <a:t>έχει</a:t>
            </a:r>
            <a:r>
              <a:rPr lang="en-US" sz="2000" dirty="0" smtClean="0"/>
              <a:t> </a:t>
            </a:r>
            <a:r>
              <a:rPr lang="en-US" sz="2000" dirty="0" err="1" smtClean="0"/>
              <a:t>ομοιότητες</a:t>
            </a:r>
            <a:r>
              <a:rPr lang="en-US" sz="2000" dirty="0" smtClean="0"/>
              <a:t> </a:t>
            </a:r>
            <a:r>
              <a:rPr lang="en-US" sz="2000" dirty="0" err="1" smtClean="0"/>
              <a:t>με</a:t>
            </a:r>
            <a:r>
              <a:rPr lang="en-US" sz="2000" dirty="0" smtClean="0"/>
              <a:t> </a:t>
            </a:r>
            <a:r>
              <a:rPr lang="en-US" sz="2000" dirty="0" err="1" smtClean="0"/>
              <a:t>το</a:t>
            </a:r>
            <a:r>
              <a:rPr lang="en-US" sz="2000" dirty="0" smtClean="0"/>
              <a:t> </a:t>
            </a:r>
            <a:r>
              <a:rPr lang="en-US" sz="2000" dirty="0" err="1" smtClean="0"/>
              <a:t>έμβολο</a:t>
            </a:r>
            <a:r>
              <a:rPr lang="en-US" sz="2000" dirty="0" smtClean="0"/>
              <a:t> </a:t>
            </a:r>
            <a:r>
              <a:rPr lang="en-US" sz="2000" dirty="0" err="1" smtClean="0"/>
              <a:t>του</a:t>
            </a:r>
            <a:r>
              <a:rPr lang="en-US" sz="2000" dirty="0" smtClean="0"/>
              <a:t> </a:t>
            </a:r>
            <a:r>
              <a:rPr lang="en-US" sz="2000" dirty="0" err="1" smtClean="0"/>
              <a:t>τυπικού</a:t>
            </a:r>
            <a:r>
              <a:rPr lang="en-US" sz="2000" dirty="0" smtClean="0"/>
              <a:t> </a:t>
            </a:r>
            <a:r>
              <a:rPr lang="en-US" sz="2000" dirty="0" err="1" smtClean="0"/>
              <a:t>οσμωμέτρου</a:t>
            </a:r>
            <a:r>
              <a:rPr lang="en-US" sz="2000" dirty="0" smtClean="0"/>
              <a:t>, </a:t>
            </a:r>
            <a:r>
              <a:rPr lang="en-US" sz="2000" dirty="0" err="1" smtClean="0"/>
              <a:t>δηλ</a:t>
            </a:r>
            <a:r>
              <a:rPr lang="en-US" sz="2000" dirty="0" smtClean="0"/>
              <a:t>. </a:t>
            </a:r>
            <a:r>
              <a:rPr lang="en-US" sz="2000" dirty="0" err="1" smtClean="0"/>
              <a:t>αντιστέκεται</a:t>
            </a:r>
            <a:r>
              <a:rPr lang="en-US" sz="2000" dirty="0" smtClean="0"/>
              <a:t> </a:t>
            </a:r>
            <a:r>
              <a:rPr lang="en-US" sz="2000" dirty="0" err="1" smtClean="0"/>
              <a:t>στην</a:t>
            </a:r>
            <a:r>
              <a:rPr lang="en-US" sz="2000" dirty="0" smtClean="0"/>
              <a:t> </a:t>
            </a:r>
            <a:r>
              <a:rPr lang="en-US" sz="2000" dirty="0" err="1" smtClean="0"/>
              <a:t>αύξηση</a:t>
            </a:r>
            <a:r>
              <a:rPr lang="en-US" sz="2000" dirty="0" smtClean="0"/>
              <a:t> </a:t>
            </a:r>
            <a:r>
              <a:rPr lang="en-US" sz="2000" dirty="0" err="1" smtClean="0"/>
              <a:t>του</a:t>
            </a:r>
            <a:r>
              <a:rPr lang="en-US" sz="2000" dirty="0" smtClean="0"/>
              <a:t> </a:t>
            </a:r>
            <a:r>
              <a:rPr lang="en-US" sz="2000" dirty="0" err="1" smtClean="0"/>
              <a:t>όγκου</a:t>
            </a:r>
            <a:r>
              <a:rPr lang="en-US" sz="2000" dirty="0" smtClean="0"/>
              <a:t> </a:t>
            </a:r>
            <a:r>
              <a:rPr lang="en-US" sz="2000" dirty="0" err="1" smtClean="0"/>
              <a:t>και</a:t>
            </a:r>
            <a:r>
              <a:rPr lang="en-US" sz="2000" dirty="0" smtClean="0"/>
              <a:t> </a:t>
            </a:r>
            <a:r>
              <a:rPr lang="en-US" sz="2000" dirty="0" err="1" smtClean="0"/>
              <a:t>παρεμποδίζει</a:t>
            </a:r>
            <a:r>
              <a:rPr lang="en-US" sz="2000" dirty="0" smtClean="0"/>
              <a:t> </a:t>
            </a:r>
            <a:r>
              <a:rPr lang="en-US" sz="2000" dirty="0" err="1" smtClean="0"/>
              <a:t>την</a:t>
            </a:r>
            <a:r>
              <a:rPr lang="en-US" sz="2000" dirty="0" smtClean="0"/>
              <a:t> </a:t>
            </a:r>
            <a:r>
              <a:rPr lang="en-US" sz="2000" dirty="0" err="1" smtClean="0"/>
              <a:t>είσοδο</a:t>
            </a:r>
            <a:r>
              <a:rPr lang="en-US" sz="2000" dirty="0" smtClean="0"/>
              <a:t> </a:t>
            </a:r>
            <a:r>
              <a:rPr lang="en-US" sz="2000" dirty="0" err="1" smtClean="0"/>
              <a:t>νέων</a:t>
            </a:r>
            <a:r>
              <a:rPr lang="en-US" sz="2000" dirty="0" smtClean="0"/>
              <a:t> </a:t>
            </a:r>
            <a:r>
              <a:rPr lang="en-US" sz="2000" dirty="0" err="1" smtClean="0"/>
              <a:t>μορίων</a:t>
            </a:r>
            <a:r>
              <a:rPr lang="en-US" sz="2000" dirty="0" smtClean="0"/>
              <a:t> </a:t>
            </a:r>
            <a:r>
              <a:rPr lang="en-US" sz="2000" dirty="0" err="1" smtClean="0"/>
              <a:t>νερού</a:t>
            </a:r>
            <a:r>
              <a:rPr lang="en-US" sz="2000" dirty="0" smtClean="0"/>
              <a:t> </a:t>
            </a:r>
            <a:r>
              <a:rPr lang="en-US" sz="2000" dirty="0" err="1" smtClean="0"/>
              <a:t>που</a:t>
            </a:r>
            <a:r>
              <a:rPr lang="en-US" sz="2000" dirty="0" smtClean="0"/>
              <a:t> </a:t>
            </a:r>
            <a:r>
              <a:rPr lang="en-US" sz="2000" dirty="0" err="1" smtClean="0"/>
              <a:t>θα</a:t>
            </a:r>
            <a:r>
              <a:rPr lang="en-US" sz="2000" dirty="0" smtClean="0"/>
              <a:t> </a:t>
            </a:r>
            <a:r>
              <a:rPr lang="en-US" sz="2000" dirty="0" err="1" smtClean="0"/>
              <a:t>προκαλέσουν</a:t>
            </a:r>
            <a:r>
              <a:rPr lang="en-US" sz="2000" dirty="0" smtClean="0"/>
              <a:t> </a:t>
            </a:r>
            <a:r>
              <a:rPr lang="en-US" sz="2000" dirty="0" err="1" smtClean="0"/>
              <a:t>διόγκωση</a:t>
            </a:r>
            <a:r>
              <a:rPr lang="en-US" sz="2000" dirty="0" smtClean="0"/>
              <a:t> </a:t>
            </a:r>
            <a:r>
              <a:rPr lang="en-US" sz="2000" dirty="0" err="1" smtClean="0"/>
              <a:t>του</a:t>
            </a:r>
            <a:r>
              <a:rPr lang="en-US" sz="2000" dirty="0" smtClean="0"/>
              <a:t> </a:t>
            </a:r>
            <a:r>
              <a:rPr lang="en-US" sz="2000" dirty="0" err="1" smtClean="0"/>
              <a:t>κυττάρου</a:t>
            </a:r>
            <a:r>
              <a:rPr lang="en-US" sz="2000" dirty="0" smtClean="0"/>
              <a:t>. </a:t>
            </a:r>
            <a:endParaRPr lang="el-GR" sz="2000" dirty="0" smtClean="0"/>
          </a:p>
        </p:txBody>
      </p:sp>
      <p:sp>
        <p:nvSpPr>
          <p:cNvPr id="5" name="1 - Τίτλος"/>
          <p:cNvSpPr>
            <a:spLocks noGrp="1"/>
          </p:cNvSpPr>
          <p:nvPr>
            <p:ph type="title"/>
          </p:nvPr>
        </p:nvSpPr>
        <p:spPr>
          <a:xfrm>
            <a:off x="467544" y="116632"/>
            <a:ext cx="8229600" cy="64807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000" b="1" dirty="0" err="1" smtClean="0">
                <a:solidFill>
                  <a:schemeClr val="tx2">
                    <a:lumMod val="50000"/>
                  </a:schemeClr>
                </a:solidFill>
                <a:latin typeface="Arial" pitchFamily="34" charset="0"/>
                <a:cs typeface="Arial" pitchFamily="34" charset="0"/>
              </a:rPr>
              <a:t>Για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ασκηθεί</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πίεση</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μετακινηθεί</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το</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νερό</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κύτταρα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πρέπει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συμπεριφέρονται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ως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οσμώμετρα</a:t>
            </a:r>
            <a:r>
              <a:rPr lang="en-US" sz="2000" b="1" dirty="0" smtClean="0">
                <a:solidFill>
                  <a:schemeClr val="tx2">
                    <a:lumMod val="50000"/>
                  </a:schemeClr>
                </a:solidFill>
                <a:latin typeface="Arial" pitchFamily="34" charset="0"/>
                <a:cs typeface="Arial" pitchFamily="34" charset="0"/>
              </a:rPr>
              <a:t>. </a:t>
            </a:r>
            <a:r>
              <a:rPr lang="el-GR"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Αληθεύει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αυτό</a:t>
            </a:r>
            <a:r>
              <a:rPr lang="en-US" sz="2000" b="1" dirty="0" smtClean="0">
                <a:solidFill>
                  <a:schemeClr val="tx2">
                    <a:lumMod val="50000"/>
                  </a:schemeClr>
                </a:solidFill>
                <a:latin typeface="Arial" pitchFamily="34" charset="0"/>
                <a:cs typeface="Arial" pitchFamily="34" charset="0"/>
              </a:rPr>
              <a:t>;</a:t>
            </a:r>
            <a:endParaRPr lang="el-GR" sz="2000" b="1" dirty="0" smtClean="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2000" b="1" dirty="0" smtClean="0">
                <a:solidFill>
                  <a:schemeClr val="tx2">
                    <a:lumMod val="50000"/>
                  </a:schemeClr>
                </a:solidFill>
                <a:latin typeface="Arial" pitchFamily="34" charset="0"/>
                <a:cs typeface="Arial" pitchFamily="34" charset="0"/>
              </a:rPr>
              <a:t>Η </a:t>
            </a:r>
            <a:r>
              <a:rPr lang="en-US" sz="2000" b="1" dirty="0" err="1" smtClean="0">
                <a:solidFill>
                  <a:schemeClr val="tx2">
                    <a:lumMod val="50000"/>
                  </a:schemeClr>
                </a:solidFill>
                <a:latin typeface="Arial" pitchFamily="34" charset="0"/>
                <a:cs typeface="Arial" pitchFamily="34" charset="0"/>
              </a:rPr>
              <a:t>φωτοσύνθεση</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στο</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χερσαίο</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περιβάλλον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προϋποθέτει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απώλειες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πολύτιμου</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νερού</a:t>
            </a:r>
            <a:r>
              <a:rPr lang="en-US" sz="2000" b="1" dirty="0" smtClean="0">
                <a:solidFill>
                  <a:schemeClr val="tx2">
                    <a:lumMod val="50000"/>
                  </a:schemeClr>
                </a:solidFill>
                <a:latin typeface="Arial" pitchFamily="34" charset="0"/>
                <a:cs typeface="Arial" pitchFamily="34" charset="0"/>
              </a:rPr>
              <a:t> </a:t>
            </a:r>
            <a:endParaRPr lang="el-GR" sz="2000" b="1" dirty="0">
              <a:solidFill>
                <a:schemeClr val="tx2">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323528" y="1556792"/>
            <a:ext cx="8373616" cy="4320480"/>
          </a:xfrm>
        </p:spPr>
        <p:txBody>
          <a:bodyPr>
            <a:normAutofit/>
          </a:bodyPr>
          <a:lstStyle/>
          <a:p>
            <a:pPr marL="87313" indent="-87313" algn="just">
              <a:buNone/>
              <a:tabLst>
                <a:tab pos="182563" algn="l"/>
              </a:tabLst>
            </a:pPr>
            <a:r>
              <a:rPr lang="el-GR" sz="2400" dirty="0" smtClean="0"/>
              <a:t> </a:t>
            </a:r>
            <a:r>
              <a:rPr lang="en-US" sz="2400" dirty="0" err="1" smtClean="0"/>
              <a:t>Ένα</a:t>
            </a:r>
            <a:r>
              <a:rPr lang="en-US" sz="2400" dirty="0" smtClean="0"/>
              <a:t> </a:t>
            </a:r>
            <a:r>
              <a:rPr lang="en-US" sz="2400" dirty="0" err="1" smtClean="0"/>
              <a:t>συντριπτικό</a:t>
            </a:r>
            <a:r>
              <a:rPr lang="en-US" sz="2400" dirty="0" smtClean="0"/>
              <a:t> </a:t>
            </a:r>
            <a:r>
              <a:rPr lang="en-US" sz="2400" dirty="0" err="1" smtClean="0"/>
              <a:t>ποσοστό</a:t>
            </a:r>
            <a:r>
              <a:rPr lang="en-US" sz="2400" dirty="0" smtClean="0"/>
              <a:t> (90-95%) </a:t>
            </a:r>
            <a:r>
              <a:rPr lang="en-US" sz="2400" dirty="0" err="1" smtClean="0"/>
              <a:t>της</a:t>
            </a:r>
            <a:r>
              <a:rPr lang="en-US" sz="2400" dirty="0" smtClean="0"/>
              <a:t> </a:t>
            </a:r>
            <a:r>
              <a:rPr lang="en-US" sz="2400" dirty="0" err="1" smtClean="0"/>
              <a:t>νωπής</a:t>
            </a:r>
            <a:r>
              <a:rPr lang="en-US" sz="2400" dirty="0" smtClean="0"/>
              <a:t> </a:t>
            </a:r>
            <a:r>
              <a:rPr lang="en-US" sz="2400" dirty="0" err="1" smtClean="0"/>
              <a:t>μάζας</a:t>
            </a:r>
            <a:r>
              <a:rPr lang="en-US" sz="2400" dirty="0" smtClean="0"/>
              <a:t> </a:t>
            </a:r>
            <a:r>
              <a:rPr lang="en-US" sz="2400" dirty="0" err="1" smtClean="0"/>
              <a:t>των</a:t>
            </a:r>
            <a:r>
              <a:rPr lang="en-US" sz="2400" dirty="0" smtClean="0"/>
              <a:t> </a:t>
            </a:r>
            <a:r>
              <a:rPr lang="en-US" sz="2400" dirty="0" err="1" smtClean="0"/>
              <a:t>μη</a:t>
            </a:r>
            <a:r>
              <a:rPr lang="en-US" sz="2400" dirty="0" smtClean="0"/>
              <a:t> </a:t>
            </a:r>
            <a:r>
              <a:rPr lang="en-US" sz="2400" dirty="0" err="1" smtClean="0"/>
              <a:t>ξυλοποιημένων</a:t>
            </a:r>
            <a:r>
              <a:rPr lang="en-US" sz="2400" dirty="0" smtClean="0"/>
              <a:t> </a:t>
            </a:r>
            <a:r>
              <a:rPr lang="en-US" sz="2400" dirty="0" err="1" smtClean="0"/>
              <a:t>ιστών</a:t>
            </a:r>
            <a:r>
              <a:rPr lang="en-US" sz="2400" dirty="0" smtClean="0"/>
              <a:t> </a:t>
            </a:r>
            <a:r>
              <a:rPr lang="en-US" sz="2400" dirty="0" err="1" smtClean="0"/>
              <a:t>των</a:t>
            </a:r>
            <a:r>
              <a:rPr lang="en-US" sz="2400" dirty="0" smtClean="0"/>
              <a:t> </a:t>
            </a:r>
            <a:r>
              <a:rPr lang="en-US" sz="2400" dirty="0" err="1" smtClean="0"/>
              <a:t>περισσότερων</a:t>
            </a:r>
            <a:r>
              <a:rPr lang="en-US" sz="2400" dirty="0" smtClean="0"/>
              <a:t> </a:t>
            </a:r>
            <a:r>
              <a:rPr lang="en-US" sz="2400" dirty="0" err="1" smtClean="0"/>
              <a:t>καλλιεργούμενων</a:t>
            </a:r>
            <a:r>
              <a:rPr lang="en-US" sz="2400" dirty="0" smtClean="0"/>
              <a:t> </a:t>
            </a:r>
            <a:r>
              <a:rPr lang="en-US" sz="2400" dirty="0" err="1" smtClean="0"/>
              <a:t>φυτών</a:t>
            </a:r>
            <a:r>
              <a:rPr lang="en-US" sz="2400" dirty="0" smtClean="0"/>
              <a:t> </a:t>
            </a:r>
            <a:r>
              <a:rPr lang="en-US" sz="2400" dirty="0" err="1" smtClean="0"/>
              <a:t>αποτελείται</a:t>
            </a:r>
            <a:r>
              <a:rPr lang="en-US" sz="2400" dirty="0" smtClean="0"/>
              <a:t> από </a:t>
            </a:r>
            <a:r>
              <a:rPr lang="en-US" sz="2400" dirty="0" err="1" smtClean="0"/>
              <a:t>νερό</a:t>
            </a:r>
            <a:r>
              <a:rPr lang="en-US" sz="2400" dirty="0" smtClean="0"/>
              <a:t>. </a:t>
            </a:r>
            <a:endParaRPr lang="el-GR" sz="2400" dirty="0" smtClean="0"/>
          </a:p>
          <a:p>
            <a:pPr marL="87313" indent="-87313" algn="just">
              <a:buNone/>
              <a:tabLst>
                <a:tab pos="182563" algn="l"/>
              </a:tabLst>
            </a:pPr>
            <a:r>
              <a:rPr lang="en-US" sz="2400" dirty="0" err="1" smtClean="0"/>
              <a:t>Το</a:t>
            </a:r>
            <a:r>
              <a:rPr lang="en-US" sz="2400" dirty="0" smtClean="0"/>
              <a:t> </a:t>
            </a:r>
            <a:r>
              <a:rPr lang="en-US" sz="2400" dirty="0" err="1" smtClean="0"/>
              <a:t>νερό</a:t>
            </a:r>
            <a:r>
              <a:rPr lang="en-US" sz="2400" dirty="0" smtClean="0"/>
              <a:t> </a:t>
            </a:r>
            <a:r>
              <a:rPr lang="en-US" sz="2400" dirty="0" err="1" smtClean="0"/>
              <a:t>αυτό</a:t>
            </a:r>
            <a:r>
              <a:rPr lang="en-US" sz="2400" dirty="0" smtClean="0"/>
              <a:t> </a:t>
            </a:r>
            <a:r>
              <a:rPr lang="en-US" sz="2400" dirty="0" err="1" smtClean="0"/>
              <a:t>προέρχεται</a:t>
            </a:r>
            <a:r>
              <a:rPr lang="en-US" sz="2400" dirty="0" smtClean="0"/>
              <a:t> από </a:t>
            </a:r>
            <a:r>
              <a:rPr lang="en-US" sz="2400" dirty="0" err="1" smtClean="0"/>
              <a:t>το</a:t>
            </a:r>
            <a:r>
              <a:rPr lang="en-US" sz="2400" dirty="0" smtClean="0"/>
              <a:t> </a:t>
            </a:r>
            <a:r>
              <a:rPr lang="en-US" sz="2400" dirty="0" err="1" smtClean="0"/>
              <a:t>έδαφος</a:t>
            </a:r>
            <a:r>
              <a:rPr lang="en-US" sz="2400" dirty="0" smtClean="0"/>
              <a:t> </a:t>
            </a:r>
            <a:r>
              <a:rPr lang="en-US" sz="2400" dirty="0" err="1" smtClean="0"/>
              <a:t>και</a:t>
            </a:r>
            <a:r>
              <a:rPr lang="en-US" sz="2400" dirty="0" smtClean="0"/>
              <a:t> </a:t>
            </a:r>
            <a:r>
              <a:rPr lang="en-US" sz="2400" dirty="0" err="1" smtClean="0"/>
              <a:t>μεταφέρεται</a:t>
            </a:r>
            <a:r>
              <a:rPr lang="en-US" sz="2400" dirty="0" smtClean="0"/>
              <a:t> </a:t>
            </a:r>
            <a:r>
              <a:rPr lang="en-US" sz="2400" dirty="0" err="1" smtClean="0"/>
              <a:t>προς</a:t>
            </a:r>
            <a:r>
              <a:rPr lang="en-US" sz="2400" dirty="0" smtClean="0"/>
              <a:t> </a:t>
            </a:r>
            <a:r>
              <a:rPr lang="en-US" sz="2400" dirty="0" err="1" smtClean="0"/>
              <a:t>τα</a:t>
            </a:r>
            <a:r>
              <a:rPr lang="en-US" sz="2400" dirty="0" smtClean="0"/>
              <a:t> </a:t>
            </a:r>
            <a:r>
              <a:rPr lang="en-US" sz="2400" dirty="0" err="1" smtClean="0"/>
              <a:t>υπέργεια</a:t>
            </a:r>
            <a:r>
              <a:rPr lang="en-US" sz="2400" dirty="0" smtClean="0"/>
              <a:t> </a:t>
            </a:r>
            <a:r>
              <a:rPr lang="en-US" sz="2400" dirty="0" err="1" smtClean="0"/>
              <a:t>όργανα</a:t>
            </a:r>
            <a:r>
              <a:rPr lang="en-US" sz="2400" dirty="0" smtClean="0"/>
              <a:t> </a:t>
            </a:r>
            <a:r>
              <a:rPr lang="en-US" sz="2400" dirty="0" err="1" smtClean="0"/>
              <a:t>μέσω</a:t>
            </a:r>
            <a:r>
              <a:rPr lang="en-US" sz="2400" dirty="0" smtClean="0"/>
              <a:t> </a:t>
            </a:r>
            <a:r>
              <a:rPr lang="en-US" sz="2400" dirty="0" err="1" smtClean="0"/>
              <a:t>της</a:t>
            </a:r>
            <a:r>
              <a:rPr lang="en-US" sz="2400" dirty="0" smtClean="0"/>
              <a:t> </a:t>
            </a:r>
            <a:r>
              <a:rPr lang="en-US" sz="2400" dirty="0" err="1" smtClean="0"/>
              <a:t>ρίζας</a:t>
            </a:r>
            <a:r>
              <a:rPr lang="en-US" sz="2400" dirty="0" smtClean="0"/>
              <a:t> </a:t>
            </a:r>
            <a:r>
              <a:rPr lang="en-US" sz="2400" dirty="0" err="1" smtClean="0"/>
              <a:t>και</a:t>
            </a:r>
            <a:r>
              <a:rPr lang="en-US" sz="2400" dirty="0" smtClean="0"/>
              <a:t> </a:t>
            </a:r>
            <a:r>
              <a:rPr lang="en-US" sz="2400" dirty="0" err="1" smtClean="0"/>
              <a:t>του</a:t>
            </a:r>
            <a:r>
              <a:rPr lang="en-US" sz="2400" dirty="0" smtClean="0"/>
              <a:t> </a:t>
            </a:r>
            <a:r>
              <a:rPr lang="en-US" sz="2400" dirty="0" err="1" smtClean="0"/>
              <a:t>βλαστού</a:t>
            </a:r>
            <a:r>
              <a:rPr lang="en-US" sz="2400" dirty="0" smtClean="0"/>
              <a:t>. </a:t>
            </a:r>
            <a:r>
              <a:rPr lang="en-US" sz="2400" dirty="0" err="1" smtClean="0"/>
              <a:t>Ωστόσο</a:t>
            </a:r>
            <a:r>
              <a:rPr lang="en-US" sz="2400" dirty="0" smtClean="0"/>
              <a:t> </a:t>
            </a:r>
            <a:r>
              <a:rPr lang="en-US" sz="2400" dirty="0" err="1" smtClean="0"/>
              <a:t>ένα</a:t>
            </a:r>
            <a:r>
              <a:rPr lang="en-US" sz="2400" dirty="0" smtClean="0"/>
              <a:t> </a:t>
            </a:r>
            <a:r>
              <a:rPr lang="en-US" sz="2400" dirty="0" err="1" smtClean="0"/>
              <a:t>σημαντικό</a:t>
            </a:r>
            <a:r>
              <a:rPr lang="en-US" sz="2400" dirty="0" smtClean="0"/>
              <a:t> </a:t>
            </a:r>
            <a:r>
              <a:rPr lang="en-US" sz="2400" dirty="0" err="1" smtClean="0"/>
              <a:t>ποσοστό</a:t>
            </a:r>
            <a:r>
              <a:rPr lang="en-US" sz="2400" dirty="0" smtClean="0"/>
              <a:t> (95% ή </a:t>
            </a:r>
            <a:r>
              <a:rPr lang="en-US" sz="2400" dirty="0" err="1" smtClean="0"/>
              <a:t>και</a:t>
            </a:r>
            <a:r>
              <a:rPr lang="en-US" sz="2400" dirty="0" smtClean="0"/>
              <a:t> </a:t>
            </a:r>
            <a:r>
              <a:rPr lang="en-US" sz="2400" dirty="0" err="1" smtClean="0"/>
              <a:t>περισσότερο</a:t>
            </a:r>
            <a:r>
              <a:rPr lang="en-US" sz="2400" dirty="0" smtClean="0"/>
              <a:t>) </a:t>
            </a:r>
            <a:r>
              <a:rPr lang="en-US" sz="2400" dirty="0" err="1" smtClean="0"/>
              <a:t>του</a:t>
            </a:r>
            <a:r>
              <a:rPr lang="en-US" sz="2400" dirty="0" smtClean="0"/>
              <a:t> </a:t>
            </a:r>
            <a:r>
              <a:rPr lang="en-US" sz="2400" dirty="0" err="1" smtClean="0"/>
              <a:t>νερού</a:t>
            </a:r>
            <a:r>
              <a:rPr lang="en-US" sz="2400" dirty="0" smtClean="0"/>
              <a:t> </a:t>
            </a:r>
            <a:r>
              <a:rPr lang="en-US" sz="2400" dirty="0" err="1" smtClean="0"/>
              <a:t>που</a:t>
            </a:r>
            <a:r>
              <a:rPr lang="en-US" sz="2400" dirty="0" smtClean="0"/>
              <a:t> </a:t>
            </a:r>
            <a:r>
              <a:rPr lang="en-US" sz="2400" dirty="0" err="1" smtClean="0"/>
              <a:t>μεταφέρεται</a:t>
            </a:r>
            <a:r>
              <a:rPr lang="en-US" sz="2400" dirty="0" smtClean="0"/>
              <a:t> από </a:t>
            </a:r>
            <a:r>
              <a:rPr lang="en-US" sz="2400" dirty="0" err="1" smtClean="0"/>
              <a:t>τη</a:t>
            </a:r>
            <a:r>
              <a:rPr lang="en-US" sz="2400" dirty="0" smtClean="0"/>
              <a:t> </a:t>
            </a:r>
            <a:r>
              <a:rPr lang="en-US" sz="2400" dirty="0" err="1" smtClean="0"/>
              <a:t>ρίζα</a:t>
            </a:r>
            <a:r>
              <a:rPr lang="en-US" sz="2400" dirty="0" smtClean="0"/>
              <a:t> </a:t>
            </a:r>
            <a:r>
              <a:rPr lang="en-US" sz="2400" dirty="0" err="1" smtClean="0"/>
              <a:t>δεν</a:t>
            </a:r>
            <a:r>
              <a:rPr lang="en-US" sz="2400" dirty="0" smtClean="0"/>
              <a:t> </a:t>
            </a:r>
            <a:r>
              <a:rPr lang="en-US" sz="2400" dirty="0" err="1" smtClean="0"/>
              <a:t>παραμένει</a:t>
            </a:r>
            <a:r>
              <a:rPr lang="en-US" sz="2400" dirty="0" smtClean="0"/>
              <a:t> </a:t>
            </a:r>
            <a:r>
              <a:rPr lang="en-US" sz="2400" dirty="0" err="1" smtClean="0"/>
              <a:t>στο</a:t>
            </a:r>
            <a:r>
              <a:rPr lang="en-US" sz="2400" dirty="0" smtClean="0"/>
              <a:t> </a:t>
            </a:r>
            <a:r>
              <a:rPr lang="en-US" sz="2400" dirty="0" err="1" smtClean="0"/>
              <a:t>φυτό</a:t>
            </a:r>
            <a:r>
              <a:rPr lang="en-US" sz="2400" dirty="0" smtClean="0"/>
              <a:t>, </a:t>
            </a:r>
            <a:r>
              <a:rPr lang="en-US" sz="2400" dirty="0" err="1" smtClean="0"/>
              <a:t>αλλά</a:t>
            </a:r>
            <a:r>
              <a:rPr lang="en-US" sz="2400" dirty="0" smtClean="0"/>
              <a:t> </a:t>
            </a:r>
            <a:r>
              <a:rPr lang="en-US" sz="2400" dirty="0" err="1" smtClean="0"/>
              <a:t>χάνεται</a:t>
            </a:r>
            <a:r>
              <a:rPr lang="en-US" sz="2400" dirty="0" smtClean="0"/>
              <a:t> </a:t>
            </a:r>
            <a:r>
              <a:rPr lang="en-US" sz="2400" dirty="0" err="1" smtClean="0"/>
              <a:t>με</a:t>
            </a:r>
            <a:r>
              <a:rPr lang="en-US" sz="2400" dirty="0" smtClean="0"/>
              <a:t> </a:t>
            </a:r>
            <a:r>
              <a:rPr lang="en-US" sz="2400" dirty="0" err="1" smtClean="0"/>
              <a:t>τη</a:t>
            </a:r>
            <a:r>
              <a:rPr lang="en-US" sz="2400" dirty="0" smtClean="0"/>
              <a:t> </a:t>
            </a:r>
            <a:r>
              <a:rPr lang="en-US" sz="2400" dirty="0" err="1" smtClean="0"/>
              <a:t>μορφή</a:t>
            </a:r>
            <a:r>
              <a:rPr lang="en-US" sz="2400" dirty="0" smtClean="0"/>
              <a:t> </a:t>
            </a:r>
            <a:r>
              <a:rPr lang="en-US" sz="2400" dirty="0" err="1" smtClean="0"/>
              <a:t>υδρατμών</a:t>
            </a:r>
            <a:r>
              <a:rPr lang="en-US" sz="2400" dirty="0" smtClean="0"/>
              <a:t>, </a:t>
            </a:r>
            <a:r>
              <a:rPr lang="en-US" sz="2400" dirty="0" err="1" smtClean="0"/>
              <a:t>κυρίως</a:t>
            </a:r>
            <a:r>
              <a:rPr lang="en-US" sz="2400" dirty="0" smtClean="0"/>
              <a:t> </a:t>
            </a:r>
            <a:r>
              <a:rPr lang="en-US" sz="2400" dirty="0" err="1" smtClean="0"/>
              <a:t>μέσω</a:t>
            </a:r>
            <a:r>
              <a:rPr lang="en-US" sz="2400" dirty="0" smtClean="0"/>
              <a:t> </a:t>
            </a:r>
            <a:r>
              <a:rPr lang="en-US" sz="2400" dirty="0" err="1" smtClean="0"/>
              <a:t>των</a:t>
            </a:r>
            <a:r>
              <a:rPr lang="en-US" sz="2400" dirty="0" smtClean="0"/>
              <a:t> </a:t>
            </a:r>
            <a:r>
              <a:rPr lang="en-US" sz="2400" dirty="0" err="1" smtClean="0"/>
              <a:t>στομάτων</a:t>
            </a:r>
            <a:r>
              <a:rPr lang="en-US" sz="2400" dirty="0" smtClean="0"/>
              <a:t>. </a:t>
            </a:r>
            <a:endParaRPr lang="el-GR" sz="2400" dirty="0" smtClean="0"/>
          </a:p>
          <a:p>
            <a:pPr marL="87313" indent="-87313" algn="just">
              <a:buNone/>
              <a:tabLst>
                <a:tab pos="182563" algn="l"/>
              </a:tabLst>
            </a:pPr>
            <a:r>
              <a:rPr lang="en-US" sz="2400" dirty="0" err="1" smtClean="0"/>
              <a:t>Ένα</a:t>
            </a:r>
            <a:r>
              <a:rPr lang="en-US" sz="2400" dirty="0" smtClean="0"/>
              <a:t> </a:t>
            </a:r>
            <a:r>
              <a:rPr lang="en-US" sz="2400" dirty="0" err="1" smtClean="0"/>
              <a:t>φυτό</a:t>
            </a:r>
            <a:r>
              <a:rPr lang="en-US" sz="2400" dirty="0" smtClean="0"/>
              <a:t> </a:t>
            </a:r>
            <a:r>
              <a:rPr lang="en-US" sz="2400" dirty="0" err="1" smtClean="0"/>
              <a:t>αραβοσίτου</a:t>
            </a:r>
            <a:r>
              <a:rPr lang="en-US" sz="2400" dirty="0" smtClean="0"/>
              <a:t> </a:t>
            </a:r>
            <a:r>
              <a:rPr lang="en-US" sz="2400" dirty="0" err="1" smtClean="0"/>
              <a:t>για</a:t>
            </a:r>
            <a:r>
              <a:rPr lang="en-US" sz="2400" dirty="0" smtClean="0"/>
              <a:t> </a:t>
            </a:r>
            <a:r>
              <a:rPr lang="en-US" sz="2400" dirty="0" err="1" smtClean="0"/>
              <a:t>να</a:t>
            </a:r>
            <a:r>
              <a:rPr lang="en-US" sz="2400" dirty="0" smtClean="0"/>
              <a:t> </a:t>
            </a:r>
            <a:r>
              <a:rPr lang="en-US" sz="2400" dirty="0" err="1" smtClean="0"/>
              <a:t>συμπληρώσει</a:t>
            </a:r>
            <a:r>
              <a:rPr lang="en-US" sz="2400" dirty="0" smtClean="0"/>
              <a:t> </a:t>
            </a:r>
            <a:r>
              <a:rPr lang="en-US" sz="2400" dirty="0" err="1" smtClean="0"/>
              <a:t>το</a:t>
            </a:r>
            <a:r>
              <a:rPr lang="en-US" sz="2400" dirty="0" smtClean="0"/>
              <a:t> </a:t>
            </a:r>
            <a:r>
              <a:rPr lang="en-US" sz="2400" dirty="0" err="1" smtClean="0"/>
              <a:t>βιολογικό</a:t>
            </a:r>
            <a:r>
              <a:rPr lang="en-US" sz="2400" dirty="0" smtClean="0"/>
              <a:t> </a:t>
            </a:r>
            <a:r>
              <a:rPr lang="en-US" sz="2400" dirty="0" err="1" smtClean="0"/>
              <a:t>του</a:t>
            </a:r>
            <a:r>
              <a:rPr lang="en-US" sz="2400" dirty="0" smtClean="0"/>
              <a:t> </a:t>
            </a:r>
            <a:r>
              <a:rPr lang="en-US" sz="2400" dirty="0" err="1" smtClean="0"/>
              <a:t>κύκλο</a:t>
            </a:r>
            <a:r>
              <a:rPr lang="en-US" sz="2400" dirty="0" smtClean="0"/>
              <a:t> </a:t>
            </a:r>
            <a:r>
              <a:rPr lang="en-US" sz="2400" dirty="0" err="1" smtClean="0"/>
              <a:t>δαπανά</a:t>
            </a:r>
            <a:r>
              <a:rPr lang="en-US" sz="2400" dirty="0" smtClean="0"/>
              <a:t> </a:t>
            </a:r>
            <a:r>
              <a:rPr lang="en-US" sz="2400" dirty="0" err="1" smtClean="0"/>
              <a:t>περίπου</a:t>
            </a:r>
            <a:r>
              <a:rPr lang="en-US" sz="2400" dirty="0" smtClean="0"/>
              <a:t> 500 </a:t>
            </a:r>
            <a:r>
              <a:rPr lang="en-US" sz="2400" dirty="0" err="1" smtClean="0"/>
              <a:t>lt</a:t>
            </a:r>
            <a:r>
              <a:rPr lang="en-US" sz="2400" dirty="0" smtClean="0"/>
              <a:t> </a:t>
            </a:r>
            <a:r>
              <a:rPr lang="en-US" sz="2400" dirty="0" err="1" smtClean="0"/>
              <a:t>νερό</a:t>
            </a:r>
            <a:r>
              <a:rPr lang="en-US" sz="2400" dirty="0" smtClean="0"/>
              <a:t>, </a:t>
            </a:r>
            <a:r>
              <a:rPr lang="en-US" sz="2400" dirty="0" err="1" smtClean="0"/>
              <a:t>ωστόσο</a:t>
            </a:r>
            <a:r>
              <a:rPr lang="en-US" sz="2400" dirty="0" smtClean="0"/>
              <a:t> </a:t>
            </a:r>
            <a:r>
              <a:rPr lang="en-US" sz="2400" dirty="0" err="1" smtClean="0"/>
              <a:t>ένα</a:t>
            </a:r>
            <a:r>
              <a:rPr lang="en-US" sz="2400" dirty="0" smtClean="0"/>
              <a:t> </a:t>
            </a:r>
            <a:r>
              <a:rPr lang="en-US" sz="2400" dirty="0" err="1" smtClean="0"/>
              <a:t>ώριμο</a:t>
            </a:r>
            <a:r>
              <a:rPr lang="en-US" sz="2400" dirty="0" smtClean="0"/>
              <a:t> </a:t>
            </a:r>
            <a:r>
              <a:rPr lang="en-US" sz="2400" dirty="0" err="1" smtClean="0"/>
              <a:t>φυτό</a:t>
            </a:r>
            <a:r>
              <a:rPr lang="en-US" sz="2400" dirty="0" smtClean="0"/>
              <a:t> </a:t>
            </a:r>
            <a:r>
              <a:rPr lang="en-US" sz="2400" dirty="0" err="1" smtClean="0"/>
              <a:t>καλαμποκιού</a:t>
            </a:r>
            <a:r>
              <a:rPr lang="en-US" sz="2400" dirty="0" smtClean="0"/>
              <a:t> </a:t>
            </a:r>
            <a:r>
              <a:rPr lang="en-US" sz="2400" dirty="0" err="1" smtClean="0"/>
              <a:t>περιέχει</a:t>
            </a:r>
            <a:r>
              <a:rPr lang="en-US" sz="2400" dirty="0" smtClean="0"/>
              <a:t> </a:t>
            </a:r>
            <a:r>
              <a:rPr lang="en-US" sz="2400" dirty="0" err="1" smtClean="0"/>
              <a:t>μόνο</a:t>
            </a:r>
            <a:r>
              <a:rPr lang="en-US" sz="2400" dirty="0" smtClean="0"/>
              <a:t> 4-5 </a:t>
            </a:r>
            <a:r>
              <a:rPr lang="en-US" sz="2400" dirty="0" err="1" smtClean="0"/>
              <a:t>lt</a:t>
            </a:r>
            <a:r>
              <a:rPr lang="en-US" sz="2400" dirty="0" smtClean="0"/>
              <a:t> </a:t>
            </a:r>
            <a:r>
              <a:rPr lang="en-US" sz="2400" dirty="0" err="1" smtClean="0"/>
              <a:t>νερό</a:t>
            </a:r>
            <a:r>
              <a:rPr lang="en-US" sz="2400" dirty="0" smtClean="0"/>
              <a:t>. </a:t>
            </a:r>
            <a:endParaRPr lang="el-GR" sz="2400" dirty="0" smtClean="0"/>
          </a:p>
          <a:p>
            <a:endParaRPr lang="el-G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a:spLocks noGrp="1"/>
          </p:cNvSpPr>
          <p:nvPr>
            <p:ph type="title"/>
          </p:nvPr>
        </p:nvSpPr>
        <p:spPr>
          <a:xfrm>
            <a:off x="467544" y="116632"/>
            <a:ext cx="8229600" cy="778098"/>
          </a:xfrm>
        </p:spPr>
        <p:style>
          <a:lnRef idx="1">
            <a:schemeClr val="accent3"/>
          </a:lnRef>
          <a:fillRef idx="2">
            <a:schemeClr val="accent3"/>
          </a:fillRef>
          <a:effectRef idx="1">
            <a:schemeClr val="accent3"/>
          </a:effectRef>
          <a:fontRef idx="minor">
            <a:schemeClr val="dk1"/>
          </a:fontRef>
        </p:style>
        <p:txBody>
          <a:bodyPr>
            <a:normAutofit/>
          </a:bodyPr>
          <a:lstStyle/>
          <a:p>
            <a:r>
              <a:rPr lang="en-US" sz="2000" b="1" dirty="0" err="1" smtClean="0">
                <a:solidFill>
                  <a:schemeClr val="tx2">
                    <a:lumMod val="50000"/>
                  </a:schemeClr>
                </a:solidFill>
                <a:latin typeface="Arial" pitchFamily="34" charset="0"/>
                <a:cs typeface="Arial" pitchFamily="34" charset="0"/>
              </a:rPr>
              <a:t>Για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ασκηθεί</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πίεση</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μετακινηθεί</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το</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νερό</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κύτταρα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πρέπει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συμπεριφέρονται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ως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οσμώμετρα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Αληθεύει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αυτό</a:t>
            </a:r>
            <a:r>
              <a:rPr lang="en-US" sz="2000" b="1" dirty="0" smtClean="0">
                <a:solidFill>
                  <a:schemeClr val="tx2">
                    <a:lumMod val="50000"/>
                  </a:schemeClr>
                </a:solidFill>
                <a:latin typeface="Arial" pitchFamily="34" charset="0"/>
                <a:cs typeface="Arial" pitchFamily="34" charset="0"/>
              </a:rPr>
              <a:t>;</a:t>
            </a:r>
            <a:r>
              <a:rPr lang="el-GR" sz="2000" b="1" dirty="0" smtClean="0">
                <a:solidFill>
                  <a:schemeClr val="tx2">
                    <a:lumMod val="50000"/>
                  </a:schemeClr>
                </a:solidFill>
                <a:latin typeface="Arial" pitchFamily="34" charset="0"/>
                <a:cs typeface="Arial" pitchFamily="34" charset="0"/>
              </a:rPr>
              <a:t>;</a:t>
            </a:r>
          </a:p>
        </p:txBody>
      </p:sp>
      <p:sp>
        <p:nvSpPr>
          <p:cNvPr id="6" name="TextBox 5"/>
          <p:cNvSpPr txBox="1"/>
          <p:nvPr/>
        </p:nvSpPr>
        <p:spPr>
          <a:xfrm>
            <a:off x="395536" y="1268760"/>
            <a:ext cx="8136904" cy="3000821"/>
          </a:xfrm>
          <a:prstGeom prst="rect">
            <a:avLst/>
          </a:prstGeom>
          <a:noFill/>
        </p:spPr>
        <p:txBody>
          <a:bodyPr wrap="square" rtlCol="0">
            <a:spAutoFit/>
          </a:bodyPr>
          <a:lstStyle/>
          <a:p>
            <a:pPr algn="just">
              <a:lnSpc>
                <a:spcPct val="150000"/>
              </a:lnSpc>
              <a:buNone/>
            </a:pPr>
            <a:r>
              <a:rPr lang="en-US" dirty="0" err="1" smtClean="0"/>
              <a:t>Εάν</a:t>
            </a:r>
            <a:r>
              <a:rPr lang="en-US" dirty="0" smtClean="0"/>
              <a:t> </a:t>
            </a:r>
            <a:r>
              <a:rPr lang="en-US" dirty="0" err="1" smtClean="0"/>
              <a:t>το</a:t>
            </a:r>
            <a:r>
              <a:rPr lang="en-US" dirty="0" smtClean="0"/>
              <a:t> </a:t>
            </a:r>
            <a:r>
              <a:rPr lang="en-US" dirty="0" err="1" smtClean="0"/>
              <a:t>εξωτερικό</a:t>
            </a:r>
            <a:r>
              <a:rPr lang="en-US" dirty="0" smtClean="0"/>
              <a:t> </a:t>
            </a:r>
            <a:r>
              <a:rPr lang="en-US" dirty="0" err="1" smtClean="0"/>
              <a:t>διάλυμα</a:t>
            </a:r>
            <a:r>
              <a:rPr lang="en-US" dirty="0" smtClean="0"/>
              <a:t> </a:t>
            </a:r>
            <a:r>
              <a:rPr lang="en-US" dirty="0" err="1" smtClean="0"/>
              <a:t>έχει</a:t>
            </a:r>
            <a:r>
              <a:rPr lang="en-US" dirty="0" smtClean="0"/>
              <a:t> </a:t>
            </a:r>
            <a:r>
              <a:rPr lang="en-US" dirty="0" err="1" smtClean="0"/>
              <a:t>υψηλότερο</a:t>
            </a:r>
            <a:r>
              <a:rPr lang="en-US" dirty="0" smtClean="0"/>
              <a:t> </a:t>
            </a:r>
            <a:r>
              <a:rPr lang="en-US" dirty="0" err="1" smtClean="0"/>
              <a:t>δυναμικό</a:t>
            </a:r>
            <a:r>
              <a:rPr lang="en-US" dirty="0" smtClean="0"/>
              <a:t> </a:t>
            </a:r>
            <a:r>
              <a:rPr lang="en-US" dirty="0" err="1" smtClean="0"/>
              <a:t>νερού</a:t>
            </a:r>
            <a:r>
              <a:rPr lang="en-US" dirty="0" smtClean="0"/>
              <a:t> από </a:t>
            </a:r>
            <a:r>
              <a:rPr lang="en-US" dirty="0" err="1" smtClean="0"/>
              <a:t>τον</a:t>
            </a:r>
            <a:r>
              <a:rPr lang="en-US" dirty="0" smtClean="0"/>
              <a:t> </a:t>
            </a:r>
            <a:r>
              <a:rPr lang="en-US" dirty="0" err="1" smtClean="0"/>
              <a:t>κυτταρικό</a:t>
            </a:r>
            <a:r>
              <a:rPr lang="en-US" dirty="0" smtClean="0"/>
              <a:t> </a:t>
            </a:r>
            <a:r>
              <a:rPr lang="en-US" dirty="0" err="1" smtClean="0"/>
              <a:t>χυμό</a:t>
            </a:r>
            <a:r>
              <a:rPr lang="en-US" dirty="0" smtClean="0"/>
              <a:t>, </a:t>
            </a:r>
            <a:r>
              <a:rPr lang="en-US" dirty="0" err="1" smtClean="0"/>
              <a:t>τότε</a:t>
            </a:r>
            <a:r>
              <a:rPr lang="en-US" dirty="0" smtClean="0"/>
              <a:t> </a:t>
            </a:r>
            <a:r>
              <a:rPr lang="en-US" dirty="0" err="1" smtClean="0"/>
              <a:t>μόρια</a:t>
            </a:r>
            <a:r>
              <a:rPr lang="en-US" dirty="0" smtClean="0"/>
              <a:t> </a:t>
            </a:r>
            <a:r>
              <a:rPr lang="en-US" dirty="0" err="1" smtClean="0"/>
              <a:t>νερού</a:t>
            </a:r>
            <a:r>
              <a:rPr lang="en-US" dirty="0" smtClean="0"/>
              <a:t> </a:t>
            </a:r>
            <a:r>
              <a:rPr lang="en-US" dirty="0" err="1" smtClean="0"/>
              <a:t>του</a:t>
            </a:r>
            <a:r>
              <a:rPr lang="en-US" dirty="0" smtClean="0"/>
              <a:t> </a:t>
            </a:r>
            <a:r>
              <a:rPr lang="en-US" dirty="0" err="1" smtClean="0"/>
              <a:t>διαλύματος</a:t>
            </a:r>
            <a:r>
              <a:rPr lang="en-US" dirty="0" smtClean="0"/>
              <a:t> </a:t>
            </a:r>
            <a:r>
              <a:rPr lang="en-US" dirty="0" err="1" smtClean="0"/>
              <a:t>θα</a:t>
            </a:r>
            <a:r>
              <a:rPr lang="en-US" dirty="0" smtClean="0"/>
              <a:t> </a:t>
            </a:r>
            <a:r>
              <a:rPr lang="en-US" dirty="0" err="1" smtClean="0"/>
              <a:t>εισέλθουν</a:t>
            </a:r>
            <a:r>
              <a:rPr lang="en-US" dirty="0" smtClean="0"/>
              <a:t> </a:t>
            </a:r>
            <a:r>
              <a:rPr lang="en-US" dirty="0" err="1" smtClean="0"/>
              <a:t>στο</a:t>
            </a:r>
            <a:r>
              <a:rPr lang="en-US" dirty="0" smtClean="0"/>
              <a:t> </a:t>
            </a:r>
            <a:r>
              <a:rPr lang="en-US" dirty="0" err="1" smtClean="0"/>
              <a:t>εσωτερικό</a:t>
            </a:r>
            <a:r>
              <a:rPr lang="en-US" dirty="0" smtClean="0"/>
              <a:t> </a:t>
            </a:r>
            <a:r>
              <a:rPr lang="en-US" dirty="0" err="1" smtClean="0"/>
              <a:t>του</a:t>
            </a:r>
            <a:r>
              <a:rPr lang="en-US" dirty="0" smtClean="0"/>
              <a:t> </a:t>
            </a:r>
            <a:r>
              <a:rPr lang="en-US" dirty="0" err="1" smtClean="0"/>
              <a:t>κυττάρου</a:t>
            </a:r>
            <a:r>
              <a:rPr lang="en-US" dirty="0" smtClean="0"/>
              <a:t>, </a:t>
            </a:r>
            <a:r>
              <a:rPr lang="en-US" dirty="0" err="1" smtClean="0"/>
              <a:t>γεγονός</a:t>
            </a:r>
            <a:r>
              <a:rPr lang="en-US" dirty="0" smtClean="0"/>
              <a:t> </a:t>
            </a:r>
            <a:r>
              <a:rPr lang="en-US" dirty="0" err="1" smtClean="0"/>
              <a:t>το</a:t>
            </a:r>
            <a:r>
              <a:rPr lang="en-US" dirty="0" smtClean="0"/>
              <a:t> </a:t>
            </a:r>
            <a:r>
              <a:rPr lang="en-US" dirty="0" err="1" smtClean="0"/>
              <a:t>οποίο</a:t>
            </a:r>
            <a:r>
              <a:rPr lang="en-US" dirty="0" smtClean="0"/>
              <a:t> </a:t>
            </a:r>
            <a:r>
              <a:rPr lang="en-US" dirty="0" err="1" smtClean="0"/>
              <a:t>ταυτόχρονα</a:t>
            </a:r>
            <a:r>
              <a:rPr lang="en-US" dirty="0" smtClean="0"/>
              <a:t> </a:t>
            </a:r>
            <a:r>
              <a:rPr lang="en-US" dirty="0" err="1" smtClean="0"/>
              <a:t>οδηγεί</a:t>
            </a:r>
            <a:r>
              <a:rPr lang="en-US" dirty="0" smtClean="0"/>
              <a:t> </a:t>
            </a:r>
            <a:r>
              <a:rPr lang="en-US" dirty="0" err="1" smtClean="0"/>
              <a:t>σε</a:t>
            </a:r>
            <a:r>
              <a:rPr lang="en-US" dirty="0" smtClean="0"/>
              <a:t> </a:t>
            </a:r>
            <a:r>
              <a:rPr lang="en-US" dirty="0" err="1" smtClean="0"/>
              <a:t>ανάπτυξη</a:t>
            </a:r>
            <a:r>
              <a:rPr lang="en-US" dirty="0" smtClean="0"/>
              <a:t> </a:t>
            </a:r>
            <a:r>
              <a:rPr lang="en-US" dirty="0" err="1" smtClean="0"/>
              <a:t>θετικής</a:t>
            </a:r>
            <a:r>
              <a:rPr lang="en-US" dirty="0" smtClean="0"/>
              <a:t> </a:t>
            </a:r>
            <a:r>
              <a:rPr lang="en-US" dirty="0" err="1" smtClean="0"/>
              <a:t>πίεσης</a:t>
            </a:r>
            <a:r>
              <a:rPr lang="en-US" dirty="0" smtClean="0"/>
              <a:t> η </a:t>
            </a:r>
            <a:r>
              <a:rPr lang="en-US" dirty="0" err="1" smtClean="0"/>
              <a:t>οποία</a:t>
            </a:r>
            <a:r>
              <a:rPr lang="en-US" dirty="0" smtClean="0"/>
              <a:t> </a:t>
            </a:r>
            <a:r>
              <a:rPr lang="en-US" dirty="0" err="1" smtClean="0"/>
              <a:t>αποτρέπει</a:t>
            </a:r>
            <a:r>
              <a:rPr lang="en-US" dirty="0" smtClean="0"/>
              <a:t>, </a:t>
            </a:r>
            <a:r>
              <a:rPr lang="en-US" dirty="0" err="1" smtClean="0"/>
              <a:t>πέρα</a:t>
            </a:r>
            <a:r>
              <a:rPr lang="en-US" dirty="0" smtClean="0"/>
              <a:t> από </a:t>
            </a:r>
            <a:r>
              <a:rPr lang="en-US" dirty="0" err="1" smtClean="0"/>
              <a:t>ένα</a:t>
            </a:r>
            <a:r>
              <a:rPr lang="en-US" dirty="0" smtClean="0"/>
              <a:t> </a:t>
            </a:r>
            <a:r>
              <a:rPr lang="en-US" dirty="0" err="1" smtClean="0"/>
              <a:t>όριο</a:t>
            </a:r>
            <a:r>
              <a:rPr lang="en-US" dirty="0" smtClean="0"/>
              <a:t>, </a:t>
            </a:r>
            <a:r>
              <a:rPr lang="en-US" dirty="0" err="1" smtClean="0"/>
              <a:t>την</a:t>
            </a:r>
            <a:r>
              <a:rPr lang="en-US" dirty="0" smtClean="0"/>
              <a:t> </a:t>
            </a:r>
            <a:r>
              <a:rPr lang="en-US" dirty="0" err="1" smtClean="0"/>
              <a:t>είσοδο</a:t>
            </a:r>
            <a:r>
              <a:rPr lang="en-US" dirty="0" smtClean="0"/>
              <a:t> </a:t>
            </a:r>
            <a:r>
              <a:rPr lang="en-US" dirty="0" err="1" smtClean="0"/>
              <a:t>των</a:t>
            </a:r>
            <a:r>
              <a:rPr lang="en-US" dirty="0" smtClean="0"/>
              <a:t> </a:t>
            </a:r>
            <a:r>
              <a:rPr lang="en-US" dirty="0" err="1" smtClean="0"/>
              <a:t>μορίων</a:t>
            </a:r>
            <a:r>
              <a:rPr lang="en-US" dirty="0" smtClean="0"/>
              <a:t> </a:t>
            </a:r>
            <a:r>
              <a:rPr lang="en-US" dirty="0" err="1" smtClean="0"/>
              <a:t>νερού</a:t>
            </a:r>
            <a:r>
              <a:rPr lang="en-US" dirty="0" smtClean="0"/>
              <a:t>. </a:t>
            </a:r>
          </a:p>
          <a:p>
            <a:pPr algn="just">
              <a:lnSpc>
                <a:spcPct val="150000"/>
              </a:lnSpc>
              <a:buNone/>
            </a:pPr>
            <a:r>
              <a:rPr lang="en-US" dirty="0" smtClean="0"/>
              <a:t>Η </a:t>
            </a:r>
            <a:r>
              <a:rPr lang="en-US" dirty="0" err="1" smtClean="0"/>
              <a:t>πίεση</a:t>
            </a:r>
            <a:r>
              <a:rPr lang="en-US" dirty="0" smtClean="0"/>
              <a:t> </a:t>
            </a:r>
            <a:r>
              <a:rPr lang="en-US" dirty="0" err="1" smtClean="0"/>
              <a:t>αυτή</a:t>
            </a:r>
            <a:r>
              <a:rPr lang="en-US" dirty="0" smtClean="0"/>
              <a:t> </a:t>
            </a:r>
            <a:r>
              <a:rPr lang="en-US" dirty="0" err="1" smtClean="0"/>
              <a:t>ονομάζεται</a:t>
            </a:r>
            <a:r>
              <a:rPr lang="en-US" dirty="0" smtClean="0"/>
              <a:t> </a:t>
            </a:r>
            <a:r>
              <a:rPr lang="en-US" b="1" dirty="0" err="1" smtClean="0"/>
              <a:t>πίεση</a:t>
            </a:r>
            <a:r>
              <a:rPr lang="en-US" b="1" dirty="0" smtClean="0"/>
              <a:t> σπαργής </a:t>
            </a:r>
            <a:r>
              <a:rPr lang="en-US" dirty="0" err="1" smtClean="0"/>
              <a:t>και</a:t>
            </a:r>
            <a:r>
              <a:rPr lang="en-US" dirty="0" smtClean="0"/>
              <a:t> </a:t>
            </a:r>
            <a:r>
              <a:rPr lang="en-US" dirty="0" err="1" smtClean="0"/>
              <a:t>συμβολίζεται</a:t>
            </a:r>
            <a:r>
              <a:rPr lang="en-US" dirty="0" smtClean="0"/>
              <a:t> </a:t>
            </a:r>
            <a:r>
              <a:rPr lang="en-US" dirty="0" err="1" smtClean="0"/>
              <a:t>ως</a:t>
            </a:r>
            <a:r>
              <a:rPr lang="en-US" b="1" dirty="0" smtClean="0"/>
              <a:t> Ρ</a:t>
            </a:r>
            <a:r>
              <a:rPr lang="en-US" dirty="0" smtClean="0"/>
              <a:t>. </a:t>
            </a:r>
          </a:p>
          <a:p>
            <a:pPr algn="just">
              <a:lnSpc>
                <a:spcPct val="150000"/>
              </a:lnSpc>
              <a:buNone/>
            </a:pPr>
            <a:r>
              <a:rPr lang="en-US" dirty="0" err="1" smtClean="0"/>
              <a:t>Επομένως</a:t>
            </a:r>
            <a:r>
              <a:rPr lang="en-US" dirty="0" smtClean="0"/>
              <a:t> </a:t>
            </a:r>
            <a:r>
              <a:rPr lang="en-US" dirty="0" err="1" smtClean="0"/>
              <a:t>το</a:t>
            </a:r>
            <a:r>
              <a:rPr lang="en-US" dirty="0" smtClean="0"/>
              <a:t> </a:t>
            </a:r>
            <a:r>
              <a:rPr lang="en-US" dirty="0" err="1" smtClean="0"/>
              <a:t>δυναμικό</a:t>
            </a:r>
            <a:r>
              <a:rPr lang="en-US" dirty="0" smtClean="0"/>
              <a:t> </a:t>
            </a:r>
            <a:r>
              <a:rPr lang="en-US" dirty="0" err="1" smtClean="0"/>
              <a:t>πίεσης</a:t>
            </a:r>
            <a:r>
              <a:rPr lang="en-US" dirty="0" smtClean="0"/>
              <a:t> </a:t>
            </a:r>
            <a:r>
              <a:rPr lang="en-US" dirty="0" err="1" smtClean="0"/>
              <a:t>που</a:t>
            </a:r>
            <a:r>
              <a:rPr lang="en-US" dirty="0" smtClean="0"/>
              <a:t> </a:t>
            </a:r>
            <a:r>
              <a:rPr lang="en-US" dirty="0" err="1" smtClean="0"/>
              <a:t>αναφέρεται</a:t>
            </a:r>
            <a:r>
              <a:rPr lang="el-GR" dirty="0" smtClean="0"/>
              <a:t>  στην                                      </a:t>
            </a:r>
            <a:r>
              <a:rPr lang="en-US" dirty="0" smtClean="0"/>
              <a:t>, </a:t>
            </a:r>
            <a:r>
              <a:rPr lang="en-US" dirty="0" err="1" smtClean="0"/>
              <a:t>στις</a:t>
            </a:r>
            <a:r>
              <a:rPr lang="en-US" dirty="0" smtClean="0"/>
              <a:t> </a:t>
            </a:r>
            <a:r>
              <a:rPr lang="en-US" dirty="0" err="1" smtClean="0"/>
              <a:t>υδατικές</a:t>
            </a:r>
            <a:r>
              <a:rPr lang="en-US" dirty="0" smtClean="0"/>
              <a:t> </a:t>
            </a:r>
            <a:r>
              <a:rPr lang="en-US" dirty="0" err="1" smtClean="0"/>
              <a:t>σχέσεις</a:t>
            </a:r>
            <a:r>
              <a:rPr lang="en-US" dirty="0" smtClean="0"/>
              <a:t> </a:t>
            </a:r>
            <a:r>
              <a:rPr lang="en-US" dirty="0" err="1" smtClean="0"/>
              <a:t>των</a:t>
            </a:r>
            <a:r>
              <a:rPr lang="en-US" dirty="0" smtClean="0"/>
              <a:t> </a:t>
            </a:r>
            <a:r>
              <a:rPr lang="en-US" dirty="0" err="1" smtClean="0"/>
              <a:t>φυτικών</a:t>
            </a:r>
            <a:r>
              <a:rPr lang="en-US" dirty="0" smtClean="0"/>
              <a:t> </a:t>
            </a:r>
            <a:r>
              <a:rPr lang="en-US" dirty="0" err="1" smtClean="0"/>
              <a:t>κυττάρων</a:t>
            </a:r>
            <a:r>
              <a:rPr lang="en-US" dirty="0" smtClean="0"/>
              <a:t> </a:t>
            </a:r>
            <a:r>
              <a:rPr lang="en-US" dirty="0" err="1" smtClean="0"/>
              <a:t>προέρχεται</a:t>
            </a:r>
            <a:r>
              <a:rPr lang="en-US" dirty="0" smtClean="0"/>
              <a:t> από </a:t>
            </a:r>
            <a:r>
              <a:rPr lang="en-US" dirty="0" err="1" smtClean="0"/>
              <a:t>την</a:t>
            </a:r>
            <a:r>
              <a:rPr lang="en-US" dirty="0" smtClean="0"/>
              <a:t> </a:t>
            </a:r>
            <a:r>
              <a:rPr lang="en-US" b="1" dirty="0" err="1" smtClean="0"/>
              <a:t>πίεση</a:t>
            </a:r>
            <a:r>
              <a:rPr lang="en-US" b="1" dirty="0" smtClean="0"/>
              <a:t> σπαργής</a:t>
            </a:r>
            <a:r>
              <a:rPr lang="en-US" dirty="0" smtClean="0"/>
              <a:t>. </a:t>
            </a:r>
            <a:endParaRPr lang="el-GR" dirty="0"/>
          </a:p>
        </p:txBody>
      </p:sp>
      <p:pic>
        <p:nvPicPr>
          <p:cNvPr id="7" name="Picture 1" descr="Z:\Karabou\biblia\physiology\Figures\Chapter 3\3_5_x1.jpg"/>
          <p:cNvPicPr>
            <a:picLocks noChangeAspect="1" noChangeArrowheads="1"/>
          </p:cNvPicPr>
          <p:nvPr/>
        </p:nvPicPr>
        <p:blipFill>
          <a:blip r:embed="rId2" cstate="print"/>
          <a:stretch>
            <a:fillRect/>
          </a:stretch>
        </p:blipFill>
        <p:spPr bwMode="auto">
          <a:xfrm>
            <a:off x="5868144" y="3501008"/>
            <a:ext cx="1728192" cy="21976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028343"/>
            <a:ext cx="8136904" cy="2862322"/>
          </a:xfrm>
          <a:prstGeom prst="rect">
            <a:avLst/>
          </a:prstGeom>
        </p:spPr>
        <p:txBody>
          <a:bodyPr wrap="square">
            <a:spAutoFit/>
          </a:bodyPr>
          <a:lstStyle/>
          <a:p>
            <a:r>
              <a:rPr lang="en-US" dirty="0" err="1" smtClean="0"/>
              <a:t>Εάν</a:t>
            </a:r>
            <a:r>
              <a:rPr lang="en-US" dirty="0" smtClean="0"/>
              <a:t> </a:t>
            </a:r>
            <a:r>
              <a:rPr lang="en-US" dirty="0" err="1" smtClean="0"/>
              <a:t>ένα</a:t>
            </a:r>
            <a:r>
              <a:rPr lang="en-US" dirty="0" smtClean="0"/>
              <a:t> </a:t>
            </a:r>
            <a:r>
              <a:rPr lang="en-US" dirty="0" err="1" smtClean="0"/>
              <a:t>φυτικό</a:t>
            </a:r>
            <a:r>
              <a:rPr lang="en-US" dirty="0" smtClean="0"/>
              <a:t> </a:t>
            </a:r>
            <a:r>
              <a:rPr lang="en-US" dirty="0" err="1" smtClean="0"/>
              <a:t>κύτταρο</a:t>
            </a:r>
            <a:r>
              <a:rPr lang="en-US" dirty="0" smtClean="0"/>
              <a:t> </a:t>
            </a:r>
            <a:r>
              <a:rPr lang="en-US" dirty="0" err="1" smtClean="0"/>
              <a:t>τοποθετηθεί</a:t>
            </a:r>
            <a:r>
              <a:rPr lang="en-US" dirty="0" smtClean="0"/>
              <a:t> </a:t>
            </a:r>
            <a:r>
              <a:rPr lang="en-US" dirty="0" err="1" smtClean="0"/>
              <a:t>μέσα</a:t>
            </a:r>
            <a:r>
              <a:rPr lang="en-US" dirty="0" smtClean="0"/>
              <a:t> </a:t>
            </a:r>
            <a:r>
              <a:rPr lang="en-US" dirty="0" err="1" smtClean="0"/>
              <a:t>σε</a:t>
            </a:r>
            <a:r>
              <a:rPr lang="en-US" dirty="0" smtClean="0"/>
              <a:t> </a:t>
            </a:r>
            <a:r>
              <a:rPr lang="en-US" dirty="0" err="1" smtClean="0"/>
              <a:t>καθαρό</a:t>
            </a:r>
            <a:r>
              <a:rPr lang="en-US" dirty="0" smtClean="0"/>
              <a:t> </a:t>
            </a:r>
            <a:r>
              <a:rPr lang="en-US" dirty="0" err="1" smtClean="0"/>
              <a:t>νερό</a:t>
            </a:r>
            <a:r>
              <a:rPr lang="en-US" dirty="0" smtClean="0"/>
              <a:t>, </a:t>
            </a:r>
            <a:r>
              <a:rPr lang="en-US" dirty="0" err="1" smtClean="0"/>
              <a:t>τότε</a:t>
            </a:r>
            <a:r>
              <a:rPr lang="en-US" dirty="0" smtClean="0"/>
              <a:t> </a:t>
            </a:r>
            <a:r>
              <a:rPr lang="en-US" dirty="0" err="1" smtClean="0"/>
              <a:t>θα</a:t>
            </a:r>
            <a:r>
              <a:rPr lang="en-US" dirty="0" smtClean="0"/>
              <a:t> </a:t>
            </a:r>
            <a:r>
              <a:rPr lang="en-US" dirty="0" err="1" smtClean="0"/>
              <a:t>αποκτήσει</a:t>
            </a:r>
            <a:r>
              <a:rPr lang="en-US" dirty="0" smtClean="0"/>
              <a:t> </a:t>
            </a:r>
            <a:r>
              <a:rPr lang="en-US" b="1" dirty="0" err="1" smtClean="0"/>
              <a:t>πλήρη</a:t>
            </a:r>
            <a:r>
              <a:rPr lang="en-US" b="1" dirty="0" smtClean="0"/>
              <a:t> </a:t>
            </a:r>
            <a:r>
              <a:rPr lang="en-US" b="1" dirty="0" err="1" smtClean="0"/>
              <a:t>σπαργή</a:t>
            </a:r>
            <a:r>
              <a:rPr lang="en-US" dirty="0" smtClean="0"/>
              <a:t>. </a:t>
            </a:r>
            <a:endParaRPr lang="el-GR" dirty="0" smtClean="0"/>
          </a:p>
          <a:p>
            <a:r>
              <a:rPr lang="en-US" dirty="0" err="1" smtClean="0"/>
              <a:t>Στις</a:t>
            </a:r>
            <a:r>
              <a:rPr lang="en-US" dirty="0" smtClean="0"/>
              <a:t> </a:t>
            </a:r>
            <a:r>
              <a:rPr lang="en-US" dirty="0" err="1" smtClean="0"/>
              <a:t>συνθήκες</a:t>
            </a:r>
            <a:r>
              <a:rPr lang="en-US" dirty="0" smtClean="0"/>
              <a:t> </a:t>
            </a:r>
            <a:r>
              <a:rPr lang="en-US" dirty="0" err="1" smtClean="0"/>
              <a:t>αυτές</a:t>
            </a:r>
            <a:r>
              <a:rPr lang="en-US" dirty="0" smtClean="0"/>
              <a:t> η </a:t>
            </a:r>
            <a:r>
              <a:rPr lang="en-US" dirty="0" err="1" smtClean="0"/>
              <a:t>πίεση</a:t>
            </a:r>
            <a:r>
              <a:rPr lang="en-US" dirty="0" smtClean="0"/>
              <a:t> σπαργής </a:t>
            </a:r>
            <a:r>
              <a:rPr lang="en-US" dirty="0" err="1" smtClean="0"/>
              <a:t>και</a:t>
            </a:r>
            <a:r>
              <a:rPr lang="en-US" dirty="0" smtClean="0"/>
              <a:t> </a:t>
            </a:r>
            <a:r>
              <a:rPr lang="en-US" dirty="0" err="1" smtClean="0"/>
              <a:t>άρα</a:t>
            </a:r>
            <a:r>
              <a:rPr lang="en-US" dirty="0" smtClean="0"/>
              <a:t> </a:t>
            </a:r>
            <a:r>
              <a:rPr lang="en-US" dirty="0" err="1" smtClean="0"/>
              <a:t>και</a:t>
            </a:r>
            <a:r>
              <a:rPr lang="en-US" dirty="0" smtClean="0"/>
              <a:t> </a:t>
            </a:r>
            <a:r>
              <a:rPr lang="en-US" dirty="0" err="1" smtClean="0"/>
              <a:t>το</a:t>
            </a:r>
            <a:r>
              <a:rPr lang="en-US" dirty="0" smtClean="0"/>
              <a:t> </a:t>
            </a:r>
            <a:r>
              <a:rPr lang="en-US" dirty="0" err="1" smtClean="0"/>
              <a:t>δυναμικό</a:t>
            </a:r>
            <a:r>
              <a:rPr lang="en-US" dirty="0" smtClean="0"/>
              <a:t> </a:t>
            </a:r>
            <a:r>
              <a:rPr lang="en-US" dirty="0" err="1" smtClean="0"/>
              <a:t>πίεσης</a:t>
            </a:r>
            <a:r>
              <a:rPr lang="en-US" dirty="0" smtClean="0"/>
              <a:t> </a:t>
            </a:r>
            <a:r>
              <a:rPr lang="en-US" dirty="0" err="1" smtClean="0"/>
              <a:t>αποκτούν</a:t>
            </a:r>
            <a:r>
              <a:rPr lang="en-US" dirty="0" smtClean="0"/>
              <a:t> </a:t>
            </a:r>
            <a:r>
              <a:rPr lang="en-US" dirty="0" err="1" smtClean="0"/>
              <a:t>τη</a:t>
            </a:r>
            <a:r>
              <a:rPr lang="en-US" dirty="0" smtClean="0"/>
              <a:t> </a:t>
            </a:r>
            <a:r>
              <a:rPr lang="en-US" dirty="0" err="1" smtClean="0"/>
              <a:t>μέγιστη</a:t>
            </a:r>
            <a:r>
              <a:rPr lang="en-US" dirty="0" smtClean="0"/>
              <a:t> </a:t>
            </a:r>
            <a:r>
              <a:rPr lang="en-US" dirty="0" err="1" smtClean="0"/>
              <a:t>τιμή</a:t>
            </a:r>
            <a:r>
              <a:rPr lang="en-US" dirty="0" smtClean="0"/>
              <a:t> </a:t>
            </a:r>
            <a:r>
              <a:rPr lang="en-US" dirty="0" err="1" smtClean="0"/>
              <a:t>τους</a:t>
            </a:r>
            <a:r>
              <a:rPr lang="en-US" dirty="0" smtClean="0"/>
              <a:t>, </a:t>
            </a:r>
            <a:r>
              <a:rPr lang="en-US" dirty="0" err="1" smtClean="0"/>
              <a:t>ίση</a:t>
            </a:r>
            <a:r>
              <a:rPr lang="en-US" dirty="0" smtClean="0"/>
              <a:t> </a:t>
            </a:r>
            <a:r>
              <a:rPr lang="en-US" dirty="0" err="1" smtClean="0"/>
              <a:t>με</a:t>
            </a:r>
            <a:r>
              <a:rPr lang="en-US" dirty="0" smtClean="0"/>
              <a:t> </a:t>
            </a:r>
            <a:r>
              <a:rPr lang="en-US" dirty="0" err="1" smtClean="0"/>
              <a:t>αυτήν</a:t>
            </a:r>
            <a:r>
              <a:rPr lang="en-US" dirty="0" smtClean="0"/>
              <a:t> </a:t>
            </a:r>
            <a:r>
              <a:rPr lang="en-US" dirty="0" err="1" smtClean="0"/>
              <a:t>της</a:t>
            </a:r>
            <a:r>
              <a:rPr lang="en-US" dirty="0" smtClean="0"/>
              <a:t> </a:t>
            </a:r>
            <a:r>
              <a:rPr lang="en-US" dirty="0" err="1" smtClean="0"/>
              <a:t>οσμωτικής</a:t>
            </a:r>
            <a:r>
              <a:rPr lang="en-US" dirty="0" smtClean="0"/>
              <a:t> </a:t>
            </a:r>
            <a:r>
              <a:rPr lang="en-US" dirty="0" err="1" smtClean="0"/>
              <a:t>πίεσης</a:t>
            </a:r>
            <a:r>
              <a:rPr lang="en-US" dirty="0" smtClean="0"/>
              <a:t> </a:t>
            </a:r>
            <a:r>
              <a:rPr lang="en-US" dirty="0" err="1" smtClean="0"/>
              <a:t>του</a:t>
            </a:r>
            <a:r>
              <a:rPr lang="en-US" dirty="0" smtClean="0"/>
              <a:t> </a:t>
            </a:r>
            <a:r>
              <a:rPr lang="en-US" dirty="0" err="1" smtClean="0"/>
              <a:t>κυτταρικού</a:t>
            </a:r>
            <a:r>
              <a:rPr lang="en-US" dirty="0" smtClean="0"/>
              <a:t> </a:t>
            </a:r>
            <a:r>
              <a:rPr lang="en-US" dirty="0" err="1" smtClean="0"/>
              <a:t>χυμού</a:t>
            </a:r>
            <a:r>
              <a:rPr lang="en-US" dirty="0" smtClean="0"/>
              <a:t> ή </a:t>
            </a:r>
            <a:r>
              <a:rPr lang="en-US" dirty="0" err="1" smtClean="0"/>
              <a:t>ίση</a:t>
            </a:r>
            <a:r>
              <a:rPr lang="en-US" dirty="0" smtClean="0"/>
              <a:t> </a:t>
            </a:r>
            <a:r>
              <a:rPr lang="en-US" dirty="0" err="1" smtClean="0"/>
              <a:t>και</a:t>
            </a:r>
            <a:r>
              <a:rPr lang="en-US" dirty="0" smtClean="0"/>
              <a:t> </a:t>
            </a:r>
            <a:r>
              <a:rPr lang="en-US" dirty="0" err="1" smtClean="0"/>
              <a:t>αντίθετου</a:t>
            </a:r>
            <a:r>
              <a:rPr lang="en-US" dirty="0" smtClean="0"/>
              <a:t> </a:t>
            </a:r>
            <a:r>
              <a:rPr lang="en-US" dirty="0" err="1" smtClean="0"/>
              <a:t>προσήμου</a:t>
            </a:r>
            <a:r>
              <a:rPr lang="en-US" dirty="0" smtClean="0"/>
              <a:t> </a:t>
            </a:r>
            <a:r>
              <a:rPr lang="en-US" dirty="0" err="1" smtClean="0"/>
              <a:t>με</a:t>
            </a:r>
            <a:r>
              <a:rPr lang="en-US" dirty="0" smtClean="0"/>
              <a:t> </a:t>
            </a:r>
            <a:r>
              <a:rPr lang="en-US" dirty="0" err="1" smtClean="0"/>
              <a:t>αυτή</a:t>
            </a:r>
            <a:r>
              <a:rPr lang="en-US" dirty="0" smtClean="0"/>
              <a:t> </a:t>
            </a:r>
            <a:r>
              <a:rPr lang="en-US" dirty="0" err="1" smtClean="0"/>
              <a:t>του</a:t>
            </a:r>
            <a:r>
              <a:rPr lang="en-US" dirty="0" smtClean="0"/>
              <a:t> </a:t>
            </a:r>
            <a:r>
              <a:rPr lang="en-US" dirty="0" err="1" smtClean="0"/>
              <a:t>οσμωτικού</a:t>
            </a:r>
            <a:r>
              <a:rPr lang="en-US" dirty="0" smtClean="0"/>
              <a:t> </a:t>
            </a:r>
            <a:r>
              <a:rPr lang="en-US" dirty="0" err="1" smtClean="0"/>
              <a:t>δυναμικού</a:t>
            </a:r>
            <a:r>
              <a:rPr lang="en-US" dirty="0" smtClean="0"/>
              <a:t> </a:t>
            </a:r>
            <a:r>
              <a:rPr lang="en-US" dirty="0" err="1" smtClean="0"/>
              <a:t>του</a:t>
            </a:r>
            <a:r>
              <a:rPr lang="en-US" dirty="0" smtClean="0"/>
              <a:t> </a:t>
            </a:r>
            <a:r>
              <a:rPr lang="en-US" dirty="0" err="1" smtClean="0"/>
              <a:t>κυτταρικού</a:t>
            </a:r>
            <a:r>
              <a:rPr lang="en-US" dirty="0" smtClean="0"/>
              <a:t> </a:t>
            </a:r>
            <a:r>
              <a:rPr lang="en-US" dirty="0" err="1" smtClean="0"/>
              <a:t>χυμού</a:t>
            </a:r>
            <a:r>
              <a:rPr lang="en-US" dirty="0" smtClean="0"/>
              <a:t> . </a:t>
            </a:r>
            <a:endParaRPr lang="el-GR" dirty="0" smtClean="0"/>
          </a:p>
          <a:p>
            <a:r>
              <a:rPr lang="en-US" dirty="0" err="1" smtClean="0"/>
              <a:t>Το</a:t>
            </a:r>
            <a:r>
              <a:rPr lang="en-US" dirty="0" smtClean="0"/>
              <a:t> </a:t>
            </a:r>
            <a:r>
              <a:rPr lang="en-US" dirty="0" err="1" smtClean="0"/>
              <a:t>κύτταρο</a:t>
            </a:r>
            <a:r>
              <a:rPr lang="en-US" dirty="0" smtClean="0"/>
              <a:t> </a:t>
            </a:r>
            <a:r>
              <a:rPr lang="en-US" dirty="0" err="1" smtClean="0"/>
              <a:t>συμπεριφέρεται</a:t>
            </a:r>
            <a:r>
              <a:rPr lang="en-US" dirty="0" smtClean="0"/>
              <a:t> </a:t>
            </a:r>
            <a:r>
              <a:rPr lang="en-US" dirty="0" err="1" smtClean="0"/>
              <a:t>στη</a:t>
            </a:r>
            <a:r>
              <a:rPr lang="en-US" dirty="0" smtClean="0"/>
              <a:t> </a:t>
            </a:r>
            <a:r>
              <a:rPr lang="en-US" dirty="0" err="1" smtClean="0"/>
              <a:t>περίπτωση</a:t>
            </a:r>
            <a:r>
              <a:rPr lang="en-US" dirty="0" smtClean="0"/>
              <a:t> </a:t>
            </a:r>
            <a:r>
              <a:rPr lang="en-US" dirty="0" err="1" smtClean="0"/>
              <a:t>αυτή</a:t>
            </a:r>
            <a:r>
              <a:rPr lang="en-US" dirty="0" smtClean="0"/>
              <a:t> </a:t>
            </a:r>
            <a:r>
              <a:rPr lang="en-US" dirty="0" err="1" smtClean="0"/>
              <a:t>ως</a:t>
            </a:r>
            <a:r>
              <a:rPr lang="en-US" dirty="0" smtClean="0"/>
              <a:t> </a:t>
            </a:r>
            <a:r>
              <a:rPr lang="en-US" dirty="0" err="1" smtClean="0"/>
              <a:t>το</a:t>
            </a:r>
            <a:r>
              <a:rPr lang="en-US" dirty="0" smtClean="0"/>
              <a:t> </a:t>
            </a:r>
            <a:r>
              <a:rPr lang="en-US" dirty="0" err="1" smtClean="0"/>
              <a:t>τυπικό</a:t>
            </a:r>
            <a:r>
              <a:rPr lang="en-US" dirty="0" smtClean="0"/>
              <a:t> </a:t>
            </a:r>
            <a:r>
              <a:rPr lang="en-US" dirty="0" err="1" smtClean="0"/>
              <a:t>οσμώμετρο</a:t>
            </a:r>
            <a:r>
              <a:rPr lang="en-US" dirty="0" smtClean="0"/>
              <a:t> </a:t>
            </a:r>
            <a:r>
              <a:rPr lang="en-US" dirty="0" err="1" smtClean="0"/>
              <a:t>με</a:t>
            </a:r>
            <a:r>
              <a:rPr lang="en-US" dirty="0" smtClean="0"/>
              <a:t> </a:t>
            </a:r>
            <a:r>
              <a:rPr lang="en-US" dirty="0" err="1" smtClean="0"/>
              <a:t>το</a:t>
            </a:r>
            <a:r>
              <a:rPr lang="en-US" dirty="0" smtClean="0"/>
              <a:t> </a:t>
            </a:r>
            <a:r>
              <a:rPr lang="en-US" dirty="0" err="1" smtClean="0"/>
              <a:t>οποίο</a:t>
            </a:r>
            <a:r>
              <a:rPr lang="en-US" dirty="0" smtClean="0"/>
              <a:t> </a:t>
            </a:r>
            <a:r>
              <a:rPr lang="en-US" dirty="0" err="1" smtClean="0"/>
              <a:t>μετράται</a:t>
            </a:r>
            <a:r>
              <a:rPr lang="en-US" dirty="0" smtClean="0"/>
              <a:t> η </a:t>
            </a:r>
            <a:r>
              <a:rPr lang="en-US" dirty="0" err="1" smtClean="0"/>
              <a:t>οσμωτική</a:t>
            </a:r>
            <a:r>
              <a:rPr lang="en-US" dirty="0" smtClean="0"/>
              <a:t> </a:t>
            </a:r>
            <a:r>
              <a:rPr lang="en-US" dirty="0" err="1" smtClean="0"/>
              <a:t>πίεση</a:t>
            </a:r>
            <a:r>
              <a:rPr lang="en-US" dirty="0" smtClean="0"/>
              <a:t> </a:t>
            </a:r>
            <a:r>
              <a:rPr lang="en-US" dirty="0" err="1" smtClean="0"/>
              <a:t>του</a:t>
            </a:r>
            <a:r>
              <a:rPr lang="en-US" dirty="0" smtClean="0"/>
              <a:t> </a:t>
            </a:r>
            <a:r>
              <a:rPr lang="en-US" dirty="0" err="1" smtClean="0"/>
              <a:t>κυτταρικού</a:t>
            </a:r>
            <a:r>
              <a:rPr lang="en-US" dirty="0" smtClean="0"/>
              <a:t> </a:t>
            </a:r>
            <a:r>
              <a:rPr lang="en-US" dirty="0" err="1" smtClean="0"/>
              <a:t>χυμού</a:t>
            </a:r>
            <a:r>
              <a:rPr lang="en-US" dirty="0" smtClean="0"/>
              <a:t>. </a:t>
            </a:r>
            <a:endParaRPr lang="el-GR" dirty="0" smtClean="0"/>
          </a:p>
          <a:p>
            <a:r>
              <a:rPr lang="en-US" dirty="0" err="1" smtClean="0"/>
              <a:t>Υπό</a:t>
            </a:r>
            <a:r>
              <a:rPr lang="en-US" dirty="0" smtClean="0"/>
              <a:t> </a:t>
            </a:r>
            <a:r>
              <a:rPr lang="en-US" dirty="0" err="1" smtClean="0"/>
              <a:t>φυσιολογικές</a:t>
            </a:r>
            <a:r>
              <a:rPr lang="en-US" dirty="0" smtClean="0"/>
              <a:t> </a:t>
            </a:r>
            <a:r>
              <a:rPr lang="en-US" dirty="0" err="1" smtClean="0"/>
              <a:t>συνθήκες</a:t>
            </a:r>
            <a:r>
              <a:rPr lang="en-US" dirty="0" smtClean="0"/>
              <a:t> </a:t>
            </a:r>
            <a:r>
              <a:rPr lang="en-US" dirty="0" err="1" smtClean="0"/>
              <a:t>όλα</a:t>
            </a:r>
            <a:r>
              <a:rPr lang="en-US" dirty="0" smtClean="0"/>
              <a:t> </a:t>
            </a:r>
            <a:r>
              <a:rPr lang="en-US" dirty="0" err="1" smtClean="0"/>
              <a:t>τα</a:t>
            </a:r>
            <a:r>
              <a:rPr lang="en-US" dirty="0" smtClean="0"/>
              <a:t> </a:t>
            </a:r>
            <a:r>
              <a:rPr lang="en-US" dirty="0" err="1" smtClean="0"/>
              <a:t>φυτικά</a:t>
            </a:r>
            <a:r>
              <a:rPr lang="en-US" dirty="0" smtClean="0"/>
              <a:t> </a:t>
            </a:r>
            <a:r>
              <a:rPr lang="en-US" dirty="0" err="1" smtClean="0"/>
              <a:t>κύτταρα</a:t>
            </a:r>
            <a:r>
              <a:rPr lang="en-US" dirty="0" smtClean="0"/>
              <a:t> </a:t>
            </a:r>
            <a:r>
              <a:rPr lang="en-US" dirty="0" err="1" smtClean="0"/>
              <a:t>διαθέτουν</a:t>
            </a:r>
            <a:r>
              <a:rPr lang="en-US" dirty="0" smtClean="0"/>
              <a:t> </a:t>
            </a:r>
            <a:r>
              <a:rPr lang="en-US" dirty="0" err="1" smtClean="0"/>
              <a:t>πίεση</a:t>
            </a:r>
            <a:r>
              <a:rPr lang="en-US" dirty="0" smtClean="0"/>
              <a:t> σπαργής, η </a:t>
            </a:r>
            <a:r>
              <a:rPr lang="en-US" dirty="0" err="1" smtClean="0"/>
              <a:t>ύπαρξη</a:t>
            </a:r>
            <a:r>
              <a:rPr lang="en-US" dirty="0" smtClean="0"/>
              <a:t> </a:t>
            </a:r>
            <a:r>
              <a:rPr lang="en-US" dirty="0" err="1" smtClean="0"/>
              <a:t>της</a:t>
            </a:r>
            <a:r>
              <a:rPr lang="en-US" dirty="0" smtClean="0"/>
              <a:t> </a:t>
            </a:r>
            <a:r>
              <a:rPr lang="en-US" dirty="0" err="1" smtClean="0"/>
              <a:t>οποίας</a:t>
            </a:r>
            <a:r>
              <a:rPr lang="en-US" dirty="0" smtClean="0"/>
              <a:t> </a:t>
            </a:r>
            <a:r>
              <a:rPr lang="en-US" dirty="0" err="1" smtClean="0"/>
              <a:t>συμβάλλει</a:t>
            </a:r>
            <a:r>
              <a:rPr lang="en-US" dirty="0" smtClean="0"/>
              <a:t> </a:t>
            </a:r>
            <a:r>
              <a:rPr lang="en-US" dirty="0" err="1" smtClean="0"/>
              <a:t>στη</a:t>
            </a:r>
            <a:r>
              <a:rPr lang="en-US" dirty="0" smtClean="0"/>
              <a:t> </a:t>
            </a:r>
            <a:r>
              <a:rPr lang="en-US" dirty="0" err="1" smtClean="0"/>
              <a:t>διατήρηση</a:t>
            </a:r>
            <a:r>
              <a:rPr lang="en-US" dirty="0" smtClean="0"/>
              <a:t> </a:t>
            </a:r>
            <a:r>
              <a:rPr lang="en-US" dirty="0" err="1" smtClean="0"/>
              <a:t>της</a:t>
            </a:r>
            <a:r>
              <a:rPr lang="en-US" dirty="0" smtClean="0"/>
              <a:t> </a:t>
            </a:r>
            <a:r>
              <a:rPr lang="en-US" dirty="0" err="1" smtClean="0"/>
              <a:t>μορφής</a:t>
            </a:r>
            <a:r>
              <a:rPr lang="en-US" dirty="0" smtClean="0"/>
              <a:t> </a:t>
            </a:r>
            <a:r>
              <a:rPr lang="en-US" dirty="0" err="1" smtClean="0"/>
              <a:t>των</a:t>
            </a:r>
            <a:r>
              <a:rPr lang="en-US" dirty="0" smtClean="0"/>
              <a:t> </a:t>
            </a:r>
            <a:r>
              <a:rPr lang="en-US" dirty="0" err="1" smtClean="0"/>
              <a:t>φυτικών</a:t>
            </a:r>
            <a:r>
              <a:rPr lang="en-US" dirty="0" smtClean="0"/>
              <a:t> </a:t>
            </a:r>
            <a:r>
              <a:rPr lang="en-US" dirty="0" err="1" smtClean="0"/>
              <a:t>οργάνων</a:t>
            </a:r>
            <a:r>
              <a:rPr lang="en-US" dirty="0" smtClean="0"/>
              <a:t> </a:t>
            </a:r>
            <a:r>
              <a:rPr lang="en-US" dirty="0" err="1" smtClean="0"/>
              <a:t>και</a:t>
            </a:r>
            <a:r>
              <a:rPr lang="en-US" dirty="0" smtClean="0"/>
              <a:t> </a:t>
            </a:r>
            <a:r>
              <a:rPr lang="en-US" dirty="0" err="1" smtClean="0"/>
              <a:t>στη</a:t>
            </a:r>
            <a:r>
              <a:rPr lang="en-US" dirty="0" smtClean="0"/>
              <a:t> </a:t>
            </a:r>
            <a:r>
              <a:rPr lang="en-US" dirty="0" err="1" smtClean="0"/>
              <a:t>στήριξή</a:t>
            </a:r>
            <a:r>
              <a:rPr lang="en-US" dirty="0" smtClean="0"/>
              <a:t> </a:t>
            </a:r>
            <a:r>
              <a:rPr lang="en-US" dirty="0" err="1" smtClean="0"/>
              <a:t>τους</a:t>
            </a:r>
            <a:r>
              <a:rPr lang="en-US" dirty="0" smtClean="0"/>
              <a:t>.</a:t>
            </a:r>
            <a:r>
              <a:rPr lang="el-GR" dirty="0" smtClean="0"/>
              <a:t> </a:t>
            </a:r>
          </a:p>
        </p:txBody>
      </p:sp>
      <p:sp>
        <p:nvSpPr>
          <p:cNvPr id="3" name="1 - Τίτλος"/>
          <p:cNvSpPr>
            <a:spLocks noGrp="1"/>
          </p:cNvSpPr>
          <p:nvPr>
            <p:ph type="title"/>
          </p:nvPr>
        </p:nvSpPr>
        <p:spPr>
          <a:xfrm>
            <a:off x="467544" y="116632"/>
            <a:ext cx="8229600" cy="778098"/>
          </a:xfrm>
        </p:spPr>
        <p:style>
          <a:lnRef idx="1">
            <a:schemeClr val="accent3"/>
          </a:lnRef>
          <a:fillRef idx="2">
            <a:schemeClr val="accent3"/>
          </a:fillRef>
          <a:effectRef idx="1">
            <a:schemeClr val="accent3"/>
          </a:effectRef>
          <a:fontRef idx="minor">
            <a:schemeClr val="dk1"/>
          </a:fontRef>
        </p:style>
        <p:txBody>
          <a:bodyPr>
            <a:normAutofit/>
          </a:bodyPr>
          <a:lstStyle/>
          <a:p>
            <a:r>
              <a:rPr lang="en-US" sz="2000" b="1" dirty="0" err="1" smtClean="0">
                <a:solidFill>
                  <a:schemeClr val="tx2">
                    <a:lumMod val="50000"/>
                  </a:schemeClr>
                </a:solidFill>
                <a:latin typeface="Arial" pitchFamily="34" charset="0"/>
                <a:cs typeface="Arial" pitchFamily="34" charset="0"/>
              </a:rPr>
              <a:t>Για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ασκηθεί</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πίεση</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μετακινηθεί</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το</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νερό</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κύτταρα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πρέπει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συμπεριφέρονται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ως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οσμώμετρα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Αληθεύει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αυτό</a:t>
            </a:r>
            <a:r>
              <a:rPr lang="en-US" sz="2000" b="1" dirty="0" smtClean="0">
                <a:solidFill>
                  <a:schemeClr val="tx2">
                    <a:lumMod val="50000"/>
                  </a:schemeClr>
                </a:solidFill>
                <a:latin typeface="Arial" pitchFamily="34" charset="0"/>
                <a:cs typeface="Arial" pitchFamily="34" charset="0"/>
              </a:rPr>
              <a:t>;</a:t>
            </a:r>
            <a:r>
              <a:rPr lang="el-GR" sz="2000" b="1" dirty="0" smtClean="0">
                <a:solidFill>
                  <a:schemeClr val="tx2">
                    <a:lumMod val="50000"/>
                  </a:schemeClr>
                </a:solidFill>
                <a:latin typeface="Arial" pitchFamily="34" charset="0"/>
                <a:cs typeface="Arial" pitchFamily="34" charset="0"/>
              </a:rPr>
              <a:t>;</a:t>
            </a:r>
          </a:p>
        </p:txBody>
      </p:sp>
      <p:pic>
        <p:nvPicPr>
          <p:cNvPr id="4" name="Picture 2" descr="Z:\Dimos\EDU\FYSILOGIA_AFM\Picture2a.jpg"/>
          <p:cNvPicPr>
            <a:picLocks noChangeAspect="1" noChangeArrowheads="1"/>
          </p:cNvPicPr>
          <p:nvPr/>
        </p:nvPicPr>
        <p:blipFill>
          <a:blip r:embed="rId2" cstate="print">
            <a:lum bright="-9000"/>
          </a:blip>
          <a:srcRect/>
          <a:stretch>
            <a:fillRect/>
          </a:stretch>
        </p:blipFill>
        <p:spPr bwMode="auto">
          <a:xfrm>
            <a:off x="3995936" y="3717032"/>
            <a:ext cx="4536504" cy="294613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08720"/>
            <a:ext cx="8507288" cy="2880320"/>
          </a:xfrm>
        </p:spPr>
        <p:txBody>
          <a:bodyPr>
            <a:noAutofit/>
          </a:bodyPr>
          <a:lstStyle/>
          <a:p>
            <a:r>
              <a:rPr lang="el-GR" sz="1800" dirty="0" smtClean="0"/>
              <a:t>Εάν το εξωτερικό διάλυμα έχει χαμηλότερο δυναμικό νερού από τον κυτταρικό χυμό, τότε μόρια νερού από το εσωτερικό του κυττάρου μετακινούνται προς το εξωτερικό διάλυμα και ο πρωτοπλάστης σταδιακά αφυδατώνεται. </a:t>
            </a:r>
          </a:p>
          <a:p>
            <a:r>
              <a:rPr lang="el-GR" sz="1800" dirty="0" smtClean="0"/>
              <a:t>Η υπάρχουσα πίεση σπαργής στο εσωτερικό του κυττάρου μειώνεται και αυτή σταδιακά και πέραν ενός ορίου μηδενίζεται. </a:t>
            </a:r>
          </a:p>
          <a:p>
            <a:r>
              <a:rPr lang="el-GR" sz="1800" dirty="0" smtClean="0"/>
              <a:t>Εάν η τιμή του δυναμικού του νερού του εξωτερικού διαλύματος είναι πολύ χαμηλή η αφυδάτωση του πρωτοπλάστη συνεχίζεται και καθώς αυτός συρρικνώνεται η κυτταρική μεμβράνη αποκολλάται από το κυτταρικό τοίχωμα. </a:t>
            </a:r>
          </a:p>
          <a:p>
            <a:r>
              <a:rPr lang="el-GR" sz="1800" dirty="0" smtClean="0"/>
              <a:t>Το φαινόμενο αυτό ονομάζεται </a:t>
            </a:r>
            <a:r>
              <a:rPr lang="el-GR" sz="1800" b="1" dirty="0" smtClean="0"/>
              <a:t>πλασμόλυση</a:t>
            </a:r>
            <a:r>
              <a:rPr lang="el-GR" sz="1800" dirty="0" smtClean="0"/>
              <a:t>.</a:t>
            </a:r>
          </a:p>
          <a:p>
            <a:endParaRPr lang="el-GR" sz="1800" dirty="0"/>
          </a:p>
        </p:txBody>
      </p:sp>
      <p:sp>
        <p:nvSpPr>
          <p:cNvPr id="4" name="1 - Τίτλος"/>
          <p:cNvSpPr>
            <a:spLocks noGrp="1"/>
          </p:cNvSpPr>
          <p:nvPr>
            <p:ph type="title"/>
          </p:nvPr>
        </p:nvSpPr>
        <p:spPr>
          <a:xfrm>
            <a:off x="467544" y="116632"/>
            <a:ext cx="8229600" cy="64807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000" b="1" dirty="0" err="1" smtClean="0">
                <a:solidFill>
                  <a:schemeClr val="tx2">
                    <a:lumMod val="50000"/>
                  </a:schemeClr>
                </a:solidFill>
                <a:latin typeface="Arial" pitchFamily="34" charset="0"/>
                <a:cs typeface="Arial" pitchFamily="34" charset="0"/>
              </a:rPr>
              <a:t>Για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ασκηθεί</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πίεση</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μετακινηθεί</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το</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νερό</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κύτταρα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πρέπει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συμπεριφέρονται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ως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οσμώμετρα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Αληθεύει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αυτό</a:t>
            </a:r>
            <a:r>
              <a:rPr lang="en-US" sz="2000" b="1" dirty="0" smtClean="0">
                <a:solidFill>
                  <a:schemeClr val="tx2">
                    <a:lumMod val="50000"/>
                  </a:schemeClr>
                </a:solidFill>
                <a:latin typeface="Arial" pitchFamily="34" charset="0"/>
                <a:cs typeface="Arial" pitchFamily="34" charset="0"/>
              </a:rPr>
              <a:t>;</a:t>
            </a:r>
            <a:r>
              <a:rPr lang="el-GR" sz="2000" b="1" dirty="0" smtClean="0">
                <a:solidFill>
                  <a:schemeClr val="tx2">
                    <a:lumMod val="50000"/>
                  </a:schemeClr>
                </a:solidFill>
                <a:latin typeface="Arial" pitchFamily="34" charset="0"/>
                <a:cs typeface="Arial" pitchFamily="34" charset="0"/>
              </a:rPr>
              <a:t>;</a:t>
            </a:r>
          </a:p>
        </p:txBody>
      </p:sp>
      <p:pic>
        <p:nvPicPr>
          <p:cNvPr id="3074" name="Picture 2" descr="Z:\Dimos\EDU\FYSILOGIA_AFM\Picture2.jpg"/>
          <p:cNvPicPr>
            <a:picLocks noChangeAspect="1" noChangeArrowheads="1"/>
          </p:cNvPicPr>
          <p:nvPr/>
        </p:nvPicPr>
        <p:blipFill>
          <a:blip r:embed="rId2" cstate="print"/>
          <a:srcRect/>
          <a:stretch>
            <a:fillRect/>
          </a:stretch>
        </p:blipFill>
        <p:spPr bwMode="auto">
          <a:xfrm>
            <a:off x="611560" y="3789040"/>
            <a:ext cx="8134358" cy="264807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467544" y="116632"/>
            <a:ext cx="8229600" cy="77809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lvl="0" algn="ctr">
              <a:spcBef>
                <a:spcPct val="0"/>
              </a:spcBef>
            </a:pPr>
            <a:r>
              <a:rPr lang="en-US" sz="2000" b="1" dirty="0" err="1" smtClean="0">
                <a:solidFill>
                  <a:schemeClr val="tx2">
                    <a:lumMod val="50000"/>
                  </a:schemeClr>
                </a:solidFill>
                <a:latin typeface="Arial" pitchFamily="34" charset="0"/>
                <a:cs typeface="Arial" pitchFamily="34" charset="0"/>
              </a:rPr>
              <a:t>Ρυθμιζόμενες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μη</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ρυθμιζόμενες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αντιστάσεις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περιορίζουν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τις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απώλειες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νερού</a:t>
            </a:r>
            <a:r>
              <a:rPr lang="en-US" sz="2000" b="1" dirty="0" smtClean="0">
                <a:solidFill>
                  <a:schemeClr val="tx2">
                    <a:lumMod val="50000"/>
                  </a:schemeClr>
                </a:solidFill>
                <a:latin typeface="Arial" pitchFamily="34" charset="0"/>
                <a:cs typeface="Arial" pitchFamily="34" charset="0"/>
              </a:rPr>
              <a:t> </a:t>
            </a:r>
            <a:r>
              <a:rPr kumimoji="0" lang="el-GR"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a:t>
            </a:r>
          </a:p>
        </p:txBody>
      </p:sp>
      <p:pic>
        <p:nvPicPr>
          <p:cNvPr id="1026" name="Picture 2" descr="Z:\Karabou\biblia\physiology\Figures\Chapter 3\3_substomatal_cavity_atmosphere.jpg"/>
          <p:cNvPicPr>
            <a:picLocks noGrp="1" noChangeAspect="1" noChangeArrowheads="1"/>
          </p:cNvPicPr>
          <p:nvPr>
            <p:ph idx="1"/>
          </p:nvPr>
        </p:nvPicPr>
        <p:blipFill>
          <a:blip r:embed="rId2" cstate="print">
            <a:lum bright="-14000" contrast="5000"/>
          </a:blip>
          <a:srcRect/>
          <a:stretch>
            <a:fillRect/>
          </a:stretch>
        </p:blipFill>
        <p:spPr bwMode="auto">
          <a:xfrm>
            <a:off x="1835696" y="3356992"/>
            <a:ext cx="4669536" cy="2737104"/>
          </a:xfrm>
          <a:prstGeom prst="rect">
            <a:avLst/>
          </a:prstGeom>
          <a:noFill/>
        </p:spPr>
      </p:pic>
      <p:sp>
        <p:nvSpPr>
          <p:cNvPr id="12" name="TextBox 11"/>
          <p:cNvSpPr txBox="1"/>
          <p:nvPr/>
        </p:nvSpPr>
        <p:spPr>
          <a:xfrm>
            <a:off x="395536" y="1268760"/>
            <a:ext cx="7560840" cy="1477328"/>
          </a:xfrm>
          <a:prstGeom prst="rect">
            <a:avLst/>
          </a:prstGeom>
          <a:noFill/>
        </p:spPr>
        <p:txBody>
          <a:bodyPr wrap="square" rtlCol="0">
            <a:spAutoFit/>
          </a:bodyPr>
          <a:lstStyle/>
          <a:p>
            <a:r>
              <a:rPr lang="el-GR" dirty="0" smtClean="0"/>
              <a:t>Η ταχύτητα ροής των υδρατμών μέσω της διαπνοής (</a:t>
            </a:r>
            <a:r>
              <a:rPr lang="el-GR" dirty="0" err="1" smtClean="0"/>
              <a:t>J</a:t>
            </a:r>
            <a:r>
              <a:rPr lang="el-GR" baseline="-25000" dirty="0" err="1" smtClean="0"/>
              <a:t>wv</a:t>
            </a:r>
            <a:r>
              <a:rPr lang="el-GR" dirty="0" smtClean="0"/>
              <a:t>) δεν εξαρτάται μόνο από τη διαφορά δυναμικού του νερού (</a:t>
            </a:r>
            <a:r>
              <a:rPr lang="el-GR" dirty="0" err="1" smtClean="0"/>
              <a:t>ΔΨ</a:t>
            </a:r>
            <a:r>
              <a:rPr lang="el-GR" baseline="-25000" dirty="0" err="1" smtClean="0"/>
              <a:t>w</a:t>
            </a:r>
            <a:r>
              <a:rPr lang="el-GR" dirty="0" smtClean="0"/>
              <a:t>), αλλά και από τις αντιστάσεις που παρεμβάλλονται στην έξοδο του νερού από τα φύλλα.</a:t>
            </a:r>
            <a:endParaRPr lang="en-US" dirty="0" smtClean="0"/>
          </a:p>
          <a:p>
            <a:endParaRPr lang="en-US" dirty="0" smtClean="0"/>
          </a:p>
          <a:p>
            <a:endParaRPr lang="el-GR" dirty="0"/>
          </a:p>
        </p:txBody>
      </p:sp>
      <p:pic>
        <p:nvPicPr>
          <p:cNvPr id="13" name="Picture 12" descr="Z:\Karabou\biblia\physiology\Figures\Chapter 3\3_9_x1.jpg"/>
          <p:cNvPicPr/>
          <p:nvPr/>
        </p:nvPicPr>
        <p:blipFill>
          <a:blip r:embed="rId3" cstate="print"/>
          <a:srcRect/>
          <a:stretch>
            <a:fillRect/>
          </a:stretch>
        </p:blipFill>
        <p:spPr bwMode="auto">
          <a:xfrm>
            <a:off x="2843808" y="2420888"/>
            <a:ext cx="2448272" cy="504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Karabou\biblia\physiology\Figures\Chapter 3\3_boundary_layer.jpg"/>
          <p:cNvPicPr>
            <a:picLocks noGrp="1" noChangeAspect="1" noChangeArrowheads="1"/>
          </p:cNvPicPr>
          <p:nvPr>
            <p:ph idx="1"/>
          </p:nvPr>
        </p:nvPicPr>
        <p:blipFill>
          <a:blip r:embed="rId2" cstate="print">
            <a:lum bright="-26000" contrast="37000"/>
          </a:blip>
          <a:srcRect/>
          <a:stretch>
            <a:fillRect/>
          </a:stretch>
        </p:blipFill>
        <p:spPr bwMode="auto">
          <a:xfrm>
            <a:off x="4720208" y="980728"/>
            <a:ext cx="4300122" cy="5454546"/>
          </a:xfrm>
          <a:prstGeom prst="rect">
            <a:avLst/>
          </a:prstGeom>
          <a:noFill/>
        </p:spPr>
      </p:pic>
      <p:sp>
        <p:nvSpPr>
          <p:cNvPr id="7" name="1 - Τίτλος"/>
          <p:cNvSpPr txBox="1">
            <a:spLocks/>
          </p:cNvSpPr>
          <p:nvPr/>
        </p:nvSpPr>
        <p:spPr>
          <a:xfrm>
            <a:off x="251520" y="116632"/>
            <a:ext cx="8640960" cy="72008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lvl="0" algn="ctr">
              <a:spcBef>
                <a:spcPct val="0"/>
              </a:spcBef>
            </a:pPr>
            <a:r>
              <a:rPr lang="en-US" sz="2000" b="1" dirty="0" err="1" smtClean="0">
                <a:solidFill>
                  <a:schemeClr val="tx2">
                    <a:lumMod val="50000"/>
                  </a:schemeClr>
                </a:solidFill>
                <a:latin typeface="Arial" pitchFamily="34" charset="0"/>
                <a:cs typeface="Arial" pitchFamily="34" charset="0"/>
              </a:rPr>
              <a:t>Ρυθμιζόμενες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μη</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ρυθμιζόμενες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αντιστάσεις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περιορίζουν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τις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απώλειες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νερού</a:t>
            </a:r>
            <a:r>
              <a:rPr lang="en-US" sz="2000" b="1" dirty="0" smtClean="0">
                <a:solidFill>
                  <a:schemeClr val="tx2">
                    <a:lumMod val="50000"/>
                  </a:schemeClr>
                </a:solidFill>
                <a:latin typeface="Arial" pitchFamily="34" charset="0"/>
                <a:cs typeface="Arial" pitchFamily="34" charset="0"/>
              </a:rPr>
              <a:t> </a:t>
            </a:r>
            <a:r>
              <a:rPr kumimoji="0" lang="el-GR"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a:t>
            </a:r>
          </a:p>
        </p:txBody>
      </p:sp>
      <p:sp>
        <p:nvSpPr>
          <p:cNvPr id="8" name="TextBox 7"/>
          <p:cNvSpPr txBox="1"/>
          <p:nvPr/>
        </p:nvSpPr>
        <p:spPr>
          <a:xfrm>
            <a:off x="107504" y="908720"/>
            <a:ext cx="4752528" cy="5786199"/>
          </a:xfrm>
          <a:prstGeom prst="rect">
            <a:avLst/>
          </a:prstGeom>
          <a:noFill/>
        </p:spPr>
        <p:txBody>
          <a:bodyPr wrap="square" rtlCol="0">
            <a:spAutoFit/>
          </a:bodyPr>
          <a:lstStyle/>
          <a:p>
            <a:r>
              <a:rPr lang="el-GR" sz="1600" dirty="0" smtClean="0"/>
              <a:t>Οι αντιστάσεις που παρεμβάλλονται στη διαπνοή. </a:t>
            </a:r>
            <a:endParaRPr lang="en-US" sz="1600" dirty="0" smtClean="0"/>
          </a:p>
          <a:p>
            <a:r>
              <a:rPr lang="el-GR" sz="1600" dirty="0" smtClean="0"/>
              <a:t>Η αντίσταση των στομάτων  ρυθμίζεται από το ίδιο το φυτό. </a:t>
            </a:r>
            <a:endParaRPr lang="en-US" sz="1600" dirty="0" smtClean="0"/>
          </a:p>
          <a:p>
            <a:r>
              <a:rPr lang="el-GR" sz="1600" dirty="0" smtClean="0"/>
              <a:t>Η αντίσταση της </a:t>
            </a:r>
            <a:r>
              <a:rPr lang="el-GR" sz="1600" dirty="0" err="1" smtClean="0"/>
              <a:t>εφυμενίδας</a:t>
            </a:r>
            <a:r>
              <a:rPr lang="el-GR" sz="1600" dirty="0" smtClean="0"/>
              <a:t> (μωβ χρώμα) είναι πολύ μεγάλη και συνδέεται εν παραλλήλω με τις υπόλοιπες αντιστάσεις. </a:t>
            </a:r>
            <a:endParaRPr lang="en-US" sz="1600" dirty="0" smtClean="0"/>
          </a:p>
          <a:p>
            <a:r>
              <a:rPr lang="el-GR" sz="1600" b="1" dirty="0" smtClean="0"/>
              <a:t>Η αντίσταση του οριακού στρώματος (μπλε χρώμα) εξαρτάται από την ταχύτητα ανέμου και τη μορφολογία των στομάτων.</a:t>
            </a:r>
            <a:r>
              <a:rPr lang="el-GR" sz="1600" dirty="0" smtClean="0"/>
              <a:t> </a:t>
            </a:r>
            <a:endParaRPr lang="en-US" sz="1600" dirty="0" smtClean="0"/>
          </a:p>
          <a:p>
            <a:r>
              <a:rPr lang="el-GR" sz="1600" dirty="0" smtClean="0"/>
              <a:t>Στα </a:t>
            </a:r>
            <a:r>
              <a:rPr lang="el-GR" sz="1600" b="1" dirty="0" smtClean="0"/>
              <a:t>Α</a:t>
            </a:r>
            <a:r>
              <a:rPr lang="el-GR" sz="1600" dirty="0" smtClean="0"/>
              <a:t>, </a:t>
            </a:r>
            <a:r>
              <a:rPr lang="el-GR" sz="1600" b="1" dirty="0" smtClean="0"/>
              <a:t>Β</a:t>
            </a:r>
            <a:r>
              <a:rPr lang="el-GR" sz="1600" dirty="0" smtClean="0"/>
              <a:t> και </a:t>
            </a:r>
            <a:r>
              <a:rPr lang="el-GR" sz="1600" b="1" dirty="0" smtClean="0"/>
              <a:t>Γ</a:t>
            </a:r>
            <a:r>
              <a:rPr lang="el-GR" sz="1600" dirty="0" smtClean="0"/>
              <a:t> δίδεται το πάχος και η αντίσταση του οριακού στρώματος σε συνθήκες</a:t>
            </a:r>
            <a:r>
              <a:rPr lang="en-US" sz="1600" dirty="0" smtClean="0"/>
              <a:t>:</a:t>
            </a:r>
          </a:p>
          <a:p>
            <a:r>
              <a:rPr lang="el-GR" sz="1600" dirty="0" smtClean="0"/>
              <a:t> άπνοιας (</a:t>
            </a:r>
            <a:r>
              <a:rPr lang="el-GR" sz="1600" b="1" dirty="0" smtClean="0"/>
              <a:t>Α</a:t>
            </a:r>
            <a:r>
              <a:rPr lang="el-GR" sz="1600" dirty="0" smtClean="0"/>
              <a:t>)</a:t>
            </a:r>
            <a:endParaRPr lang="en-US" sz="1600" dirty="0" smtClean="0"/>
          </a:p>
          <a:p>
            <a:r>
              <a:rPr lang="el-GR" sz="1600" dirty="0" smtClean="0"/>
              <a:t> ύπαρξης ανέμου (</a:t>
            </a:r>
            <a:r>
              <a:rPr lang="el-GR" sz="1600" b="1" dirty="0" smtClean="0"/>
              <a:t>Β</a:t>
            </a:r>
            <a:r>
              <a:rPr lang="el-GR" sz="1600" dirty="0" smtClean="0"/>
              <a:t>)</a:t>
            </a:r>
            <a:endParaRPr lang="en-US" sz="1600" dirty="0" smtClean="0"/>
          </a:p>
          <a:p>
            <a:r>
              <a:rPr lang="el-GR" sz="1600" dirty="0" smtClean="0"/>
              <a:t> βυθισμένου στόματος (</a:t>
            </a:r>
            <a:r>
              <a:rPr lang="el-GR" sz="1600" b="1" dirty="0" smtClean="0"/>
              <a:t>Γ</a:t>
            </a:r>
            <a:r>
              <a:rPr lang="el-GR" sz="1600" dirty="0" smtClean="0"/>
              <a:t>). </a:t>
            </a:r>
            <a:endParaRPr lang="en-US" sz="1600" dirty="0" smtClean="0"/>
          </a:p>
          <a:p>
            <a:r>
              <a:rPr lang="el-GR" sz="1600" b="1" dirty="0" smtClean="0"/>
              <a:t>Δ.</a:t>
            </a:r>
            <a:r>
              <a:rPr lang="el-GR" sz="1600" dirty="0" smtClean="0"/>
              <a:t> Διαγραμματική απεικόνιση του οριακού στρώματος στην </a:t>
            </a:r>
            <a:r>
              <a:rPr lang="el-GR" sz="1600" dirty="0" err="1" smtClean="0"/>
              <a:t>αποαξονική</a:t>
            </a:r>
            <a:r>
              <a:rPr lang="el-GR" sz="1600" dirty="0" smtClean="0"/>
              <a:t> επιφάνεια ενός </a:t>
            </a:r>
            <a:r>
              <a:rPr lang="el-GR" sz="1600" dirty="0" err="1" smtClean="0"/>
              <a:t>υποστοματικού</a:t>
            </a:r>
            <a:r>
              <a:rPr lang="el-GR" sz="1600" dirty="0" smtClean="0"/>
              <a:t> φύλλου. </a:t>
            </a:r>
            <a:endParaRPr lang="en-US" sz="1600" dirty="0" smtClean="0"/>
          </a:p>
          <a:p>
            <a:r>
              <a:rPr lang="el-GR" sz="1600" b="1" dirty="0" smtClean="0"/>
              <a:t>Ε.</a:t>
            </a:r>
            <a:r>
              <a:rPr lang="el-GR" sz="1600" dirty="0" smtClean="0"/>
              <a:t> Σε συνθήκες υδατικής καταπόνησης το φύλλο συστρέφεται δημιουργώντας ένα χώρο εντός του οποίου εγκλωβίζονται οι υδρατμοί. </a:t>
            </a:r>
            <a:endParaRPr lang="en-US" sz="1600" dirty="0" smtClean="0"/>
          </a:p>
          <a:p>
            <a:r>
              <a:rPr lang="el-GR" sz="1600" b="1" dirty="0" smtClean="0"/>
              <a:t>Ζ.</a:t>
            </a:r>
            <a:r>
              <a:rPr lang="el-GR" sz="1600" dirty="0" smtClean="0"/>
              <a:t> Σε ορισμένα φύλλα ξηρόφυτων, όπως αυτό της </a:t>
            </a:r>
            <a:r>
              <a:rPr lang="el-GR" sz="1600" i="1" dirty="0" err="1" smtClean="0"/>
              <a:t>Amophilla</a:t>
            </a:r>
            <a:r>
              <a:rPr lang="el-GR" sz="1600" i="1" dirty="0" smtClean="0"/>
              <a:t> </a:t>
            </a:r>
            <a:r>
              <a:rPr lang="el-GR" sz="1600" i="1" dirty="0" err="1" smtClean="0"/>
              <a:t>avenaria</a:t>
            </a:r>
            <a:r>
              <a:rPr lang="el-GR" sz="1600" dirty="0" smtClean="0"/>
              <a:t> η συστροφή είναι μόνιμη. </a:t>
            </a:r>
            <a:endParaRPr lang="en-US" sz="1600" dirty="0" smtClean="0"/>
          </a:p>
          <a:p>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txBox="1">
            <a:spLocks/>
          </p:cNvSpPr>
          <p:nvPr/>
        </p:nvSpPr>
        <p:spPr>
          <a:xfrm>
            <a:off x="467544" y="116632"/>
            <a:ext cx="8229600" cy="77809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lvl="0" algn="ctr">
              <a:spcBef>
                <a:spcPct val="0"/>
              </a:spcBef>
            </a:pPr>
            <a:r>
              <a:rPr lang="en-US" sz="2000" b="1" dirty="0" err="1" smtClean="0">
                <a:solidFill>
                  <a:schemeClr val="tx2">
                    <a:lumMod val="50000"/>
                  </a:schemeClr>
                </a:solidFill>
                <a:latin typeface="Arial" pitchFamily="34" charset="0"/>
                <a:cs typeface="Arial" pitchFamily="34" charset="0"/>
              </a:rPr>
              <a:t>Ρυθμιζόμενες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μη</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ρυθμιζόμενες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αντιστάσεις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περιορίζουν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τις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απώλειες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νερού</a:t>
            </a:r>
            <a:r>
              <a:rPr lang="en-US" sz="2000" b="1" dirty="0" smtClean="0">
                <a:solidFill>
                  <a:schemeClr val="tx2">
                    <a:lumMod val="50000"/>
                  </a:schemeClr>
                </a:solidFill>
                <a:latin typeface="Arial" pitchFamily="34" charset="0"/>
                <a:cs typeface="Arial" pitchFamily="34" charset="0"/>
              </a:rPr>
              <a:t> </a:t>
            </a:r>
            <a:r>
              <a:rPr kumimoji="0" lang="el-GR"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a:t>
            </a:r>
          </a:p>
        </p:txBody>
      </p:sp>
      <p:sp>
        <p:nvSpPr>
          <p:cNvPr id="15" name="TextBox 14"/>
          <p:cNvSpPr txBox="1"/>
          <p:nvPr/>
        </p:nvSpPr>
        <p:spPr>
          <a:xfrm>
            <a:off x="251520" y="980728"/>
            <a:ext cx="8712968" cy="4939814"/>
          </a:xfrm>
          <a:prstGeom prst="rect">
            <a:avLst/>
          </a:prstGeom>
          <a:noFill/>
        </p:spPr>
        <p:txBody>
          <a:bodyPr wrap="square" rtlCol="0">
            <a:spAutoFit/>
          </a:bodyPr>
          <a:lstStyle/>
          <a:p>
            <a:pPr>
              <a:lnSpc>
                <a:spcPct val="150000"/>
              </a:lnSpc>
            </a:pPr>
            <a:r>
              <a:rPr lang="el-GR" dirty="0" smtClean="0"/>
              <a:t>Οι αντιστάσεις </a:t>
            </a:r>
            <a:r>
              <a:rPr lang="en-US" dirty="0" err="1" smtClean="0"/>
              <a:t>R</a:t>
            </a:r>
            <a:r>
              <a:rPr lang="en-US" baseline="-25000" dirty="0" err="1" smtClean="0"/>
              <a:t>b</a:t>
            </a:r>
            <a:r>
              <a:rPr lang="el-GR" dirty="0" smtClean="0"/>
              <a:t> και </a:t>
            </a:r>
            <a:r>
              <a:rPr lang="en-US" dirty="0" smtClean="0"/>
              <a:t>R</a:t>
            </a:r>
            <a:r>
              <a:rPr lang="en-US" baseline="-25000" dirty="0" smtClean="0"/>
              <a:t>s</a:t>
            </a:r>
            <a:r>
              <a:rPr lang="el-GR" dirty="0" smtClean="0"/>
              <a:t> συνδέονται μεταξύ τους εν σειρά και επομένως η συνολική αντίσταση (Σ</a:t>
            </a:r>
            <a:r>
              <a:rPr lang="en-US" dirty="0" smtClean="0"/>
              <a:t>R</a:t>
            </a:r>
            <a:r>
              <a:rPr lang="el-GR" dirty="0" smtClean="0"/>
              <a:t>) είναι το άθροισμα των δύο επί μέρους αντιστάσεων. </a:t>
            </a:r>
            <a:endParaRPr lang="en-US" dirty="0" smtClean="0"/>
          </a:p>
          <a:p>
            <a:pPr>
              <a:lnSpc>
                <a:spcPct val="150000"/>
              </a:lnSpc>
            </a:pPr>
            <a:r>
              <a:rPr lang="el-GR" dirty="0" smtClean="0"/>
              <a:t>Σε συνθήκες ακόμη και χαμηλής ταχύτητας ανέμου η </a:t>
            </a:r>
            <a:r>
              <a:rPr lang="el-GR" b="1" dirty="0" smtClean="0"/>
              <a:t>αντίσταση των στομάτων</a:t>
            </a:r>
            <a:r>
              <a:rPr lang="el-GR" dirty="0" smtClean="0"/>
              <a:t> </a:t>
            </a:r>
            <a:r>
              <a:rPr lang="en-US" b="1" dirty="0" smtClean="0"/>
              <a:t>(</a:t>
            </a:r>
            <a:r>
              <a:rPr lang="en-US" b="1" dirty="0" err="1" smtClean="0"/>
              <a:t>R</a:t>
            </a:r>
            <a:r>
              <a:rPr lang="en-US" b="1" baseline="-25000" dirty="0" err="1" smtClean="0"/>
              <a:t>b</a:t>
            </a:r>
            <a:r>
              <a:rPr lang="en-US" b="1" dirty="0" smtClean="0"/>
              <a:t>) </a:t>
            </a:r>
            <a:r>
              <a:rPr lang="el-GR" dirty="0" smtClean="0"/>
              <a:t>είναι κατά πολύ μεγαλύτερη της αντίστασης του </a:t>
            </a:r>
            <a:r>
              <a:rPr lang="el-GR" b="1" dirty="0" smtClean="0"/>
              <a:t>οριακού στρώματος</a:t>
            </a:r>
            <a:r>
              <a:rPr lang="en-US" b="1" dirty="0" smtClean="0"/>
              <a:t> (</a:t>
            </a:r>
            <a:r>
              <a:rPr lang="en-US" dirty="0" smtClean="0"/>
              <a:t>R</a:t>
            </a:r>
            <a:r>
              <a:rPr lang="en-US" baseline="-25000" dirty="0" smtClean="0"/>
              <a:t>s</a:t>
            </a:r>
            <a:r>
              <a:rPr lang="en-US" b="1" dirty="0" smtClean="0"/>
              <a:t> )</a:t>
            </a:r>
            <a:r>
              <a:rPr lang="el-GR" dirty="0" smtClean="0"/>
              <a:t>. </a:t>
            </a:r>
            <a:endParaRPr lang="en-US" dirty="0" smtClean="0"/>
          </a:p>
          <a:p>
            <a:pPr>
              <a:lnSpc>
                <a:spcPct val="150000"/>
              </a:lnSpc>
            </a:pPr>
            <a:endParaRPr lang="el-GR" dirty="0" smtClean="0"/>
          </a:p>
          <a:p>
            <a:pPr>
              <a:lnSpc>
                <a:spcPct val="150000"/>
              </a:lnSpc>
            </a:pPr>
            <a:r>
              <a:rPr lang="el-GR" dirty="0" smtClean="0"/>
              <a:t>Από τα παραπάνω συνάγεται το συμπέρασμα ότι το </a:t>
            </a:r>
            <a:r>
              <a:rPr lang="el-GR" b="1" dirty="0" smtClean="0"/>
              <a:t>εύρος του στοματικού πόρου</a:t>
            </a:r>
            <a:r>
              <a:rPr lang="el-GR" dirty="0" smtClean="0"/>
              <a:t> αποτελεί τον </a:t>
            </a:r>
            <a:r>
              <a:rPr lang="el-GR" b="1" dirty="0" smtClean="0"/>
              <a:t>καθοριστικό παράγοντα</a:t>
            </a:r>
            <a:r>
              <a:rPr lang="el-GR" dirty="0" smtClean="0"/>
              <a:t> ρύθμισης των απωλειών νερού από τα φύλλα. </a:t>
            </a:r>
          </a:p>
          <a:p>
            <a:pPr>
              <a:lnSpc>
                <a:spcPct val="150000"/>
              </a:lnSpc>
            </a:pPr>
            <a:r>
              <a:rPr lang="el-GR" dirty="0" smtClean="0"/>
              <a:t>Η διάμετρος του πόρου εξαρτάται από τη μορφή των </a:t>
            </a:r>
            <a:r>
              <a:rPr lang="el-GR" dirty="0" err="1" smtClean="0"/>
              <a:t>καταφρακτικών</a:t>
            </a:r>
            <a:r>
              <a:rPr lang="el-GR" dirty="0" smtClean="0"/>
              <a:t> κυττάρων η οποία διαμορφώνεται από τις </a:t>
            </a:r>
            <a:r>
              <a:rPr lang="el-GR" b="1" dirty="0" smtClean="0"/>
              <a:t>ιδιότητες του κυτταρικού τους τοιχώματος</a:t>
            </a:r>
            <a:endParaRPr lang="en-US" b="1" dirty="0" smtClean="0"/>
          </a:p>
          <a:p>
            <a:pPr>
              <a:lnSpc>
                <a:spcPct val="150000"/>
              </a:lnSpc>
            </a:pPr>
            <a:r>
              <a:rPr lang="el-GR" dirty="0" smtClean="0"/>
              <a:t> και από </a:t>
            </a:r>
            <a:r>
              <a:rPr lang="el-GR" b="1" dirty="0" smtClean="0"/>
              <a:t>την πίεση σπαργής </a:t>
            </a:r>
            <a:r>
              <a:rPr lang="el-GR" dirty="0" smtClean="0"/>
              <a:t>που αποκτούν έναντι αυτής των </a:t>
            </a:r>
            <a:r>
              <a:rPr lang="el-GR" dirty="0" err="1" smtClean="0"/>
              <a:t>παρακαταφρακτικών</a:t>
            </a:r>
            <a:r>
              <a:rPr lang="el-GR" dirty="0" smtClean="0"/>
              <a:t> κυττάρων. </a:t>
            </a:r>
            <a:endParaRPr lang="en-US" dirty="0" smtClean="0"/>
          </a:p>
          <a:p>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txBox="1">
            <a:spLocks/>
          </p:cNvSpPr>
          <p:nvPr/>
        </p:nvSpPr>
        <p:spPr>
          <a:xfrm>
            <a:off x="467544" y="116632"/>
            <a:ext cx="8229600" cy="43204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lvl="0" algn="ctr">
              <a:spcBef>
                <a:spcPct val="0"/>
              </a:spcBef>
            </a:pPr>
            <a:r>
              <a:rPr lang="en-US" sz="2000" b="1" dirty="0" err="1" smtClean="0">
                <a:solidFill>
                  <a:schemeClr val="tx2">
                    <a:lumMod val="50000"/>
                  </a:schemeClr>
                </a:solidFill>
                <a:latin typeface="Arial" pitchFamily="34" charset="0"/>
                <a:cs typeface="Arial" pitchFamily="34" charset="0"/>
              </a:rPr>
              <a:t>Πως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λειτουργεί</a:t>
            </a:r>
            <a:r>
              <a:rPr lang="en-US" sz="2000" b="1" dirty="0" smtClean="0">
                <a:solidFill>
                  <a:schemeClr val="tx2">
                    <a:lumMod val="50000"/>
                  </a:schemeClr>
                </a:solidFill>
                <a:latin typeface="Arial" pitchFamily="34" charset="0"/>
                <a:cs typeface="Arial" pitchFamily="34" charset="0"/>
              </a:rPr>
              <a:t> ο </a:t>
            </a:r>
            <a:r>
              <a:rPr lang="en-US" sz="2000" b="1" dirty="0" err="1" smtClean="0">
                <a:solidFill>
                  <a:schemeClr val="tx2">
                    <a:lumMod val="50000"/>
                  </a:schemeClr>
                </a:solidFill>
                <a:latin typeface="Arial" pitchFamily="34" charset="0"/>
                <a:cs typeface="Arial" pitchFamily="34" charset="0"/>
              </a:rPr>
              <a:t>μηχανισμός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των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στοματικών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κινήσεων</a:t>
            </a:r>
            <a:r>
              <a:rPr lang="en-US" sz="2000" b="1" dirty="0" smtClean="0">
                <a:solidFill>
                  <a:schemeClr val="tx2">
                    <a:lumMod val="50000"/>
                  </a:schemeClr>
                </a:solidFill>
                <a:latin typeface="Arial" pitchFamily="34" charset="0"/>
                <a:cs typeface="Arial" pitchFamily="34" charset="0"/>
              </a:rPr>
              <a:t>;</a:t>
            </a:r>
            <a:endParaRPr kumimoji="0" lang="el-GR"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endParaRPr>
          </a:p>
        </p:txBody>
      </p:sp>
      <p:sp>
        <p:nvSpPr>
          <p:cNvPr id="15" name="TextBox 14"/>
          <p:cNvSpPr txBox="1"/>
          <p:nvPr/>
        </p:nvSpPr>
        <p:spPr>
          <a:xfrm>
            <a:off x="251520" y="980728"/>
            <a:ext cx="8712968" cy="4108817"/>
          </a:xfrm>
          <a:prstGeom prst="rect">
            <a:avLst/>
          </a:prstGeom>
          <a:noFill/>
        </p:spPr>
        <p:txBody>
          <a:bodyPr wrap="square" rtlCol="0">
            <a:spAutoFit/>
          </a:bodyPr>
          <a:lstStyle/>
          <a:p>
            <a:pPr>
              <a:lnSpc>
                <a:spcPct val="150000"/>
              </a:lnSpc>
            </a:pPr>
            <a:r>
              <a:rPr lang="el-GR" b="1" dirty="0" smtClean="0"/>
              <a:t>Τα χαρακτηριστικά των </a:t>
            </a:r>
            <a:r>
              <a:rPr lang="el-GR" b="1" dirty="0" err="1" smtClean="0"/>
              <a:t>καταφρακτικών</a:t>
            </a:r>
            <a:r>
              <a:rPr lang="el-GR" b="1" dirty="0" smtClean="0"/>
              <a:t> που τους επιτρέπουν ενεργό ρύθμιση της διαμέτρου του πόρου του </a:t>
            </a:r>
            <a:r>
              <a:rPr lang="el-GR" b="1" dirty="0" err="1" smtClean="0"/>
              <a:t>στοματίου</a:t>
            </a:r>
            <a:r>
              <a:rPr lang="el-GR" b="1" dirty="0" smtClean="0"/>
              <a:t> είναι τα εξής:</a:t>
            </a:r>
            <a:endParaRPr lang="en-US" b="1" dirty="0" smtClean="0"/>
          </a:p>
          <a:p>
            <a:pPr>
              <a:lnSpc>
                <a:spcPct val="150000"/>
              </a:lnSpc>
            </a:pPr>
            <a:endParaRPr lang="en-US" dirty="0" smtClean="0"/>
          </a:p>
          <a:p>
            <a:pPr>
              <a:lnSpc>
                <a:spcPct val="150000"/>
              </a:lnSpc>
            </a:pPr>
            <a:r>
              <a:rPr lang="el-GR" b="1" dirty="0" smtClean="0"/>
              <a:t>α.</a:t>
            </a:r>
            <a:r>
              <a:rPr lang="el-GR" dirty="0" smtClean="0"/>
              <a:t> Τα καταφρακτικά κύτταρα διαθέτουν την ικανότητα αντιστρεπτής αυξομείωσης της πίεσης σπαργής τους που έχει ως αποτέλεσμα την αυξομείωση των διαστάσεών τους. Η αύξηση της σπαργής (σε επίπεδα υψηλότερα έναντι της σπαργής των γειτονικών επιδερμικών κυττάρων) συνοδεύεται και από είσοδο νερού και επομένως αύξηση του όγκου τους. Σε ορισμένες περιπτώσεις παρατηρείται ακόμη και διπλασιασμός του όγκου ενός </a:t>
            </a:r>
            <a:r>
              <a:rPr lang="el-GR" dirty="0" err="1" smtClean="0"/>
              <a:t>καταφρακτικού</a:t>
            </a:r>
            <a:r>
              <a:rPr lang="el-GR" dirty="0" smtClean="0"/>
              <a:t> κυττάρου.</a:t>
            </a:r>
          </a:p>
          <a:p>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txBox="1">
            <a:spLocks/>
          </p:cNvSpPr>
          <p:nvPr/>
        </p:nvSpPr>
        <p:spPr>
          <a:xfrm>
            <a:off x="467544" y="116632"/>
            <a:ext cx="8229600" cy="64807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lvl="0" algn="ctr">
              <a:spcBef>
                <a:spcPct val="0"/>
              </a:spcBef>
            </a:pPr>
            <a:r>
              <a:rPr lang="en-US" sz="2000" b="1" dirty="0" err="1" smtClean="0">
                <a:solidFill>
                  <a:schemeClr val="tx2">
                    <a:lumMod val="50000"/>
                  </a:schemeClr>
                </a:solidFill>
                <a:latin typeface="Arial" pitchFamily="34" charset="0"/>
                <a:cs typeface="Arial" pitchFamily="34" charset="0"/>
              </a:rPr>
              <a:t>Πως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λειτουργεί</a:t>
            </a:r>
            <a:r>
              <a:rPr lang="en-US" sz="2000" b="1" dirty="0" smtClean="0">
                <a:solidFill>
                  <a:schemeClr val="tx2">
                    <a:lumMod val="50000"/>
                  </a:schemeClr>
                </a:solidFill>
                <a:latin typeface="Arial" pitchFamily="34" charset="0"/>
                <a:cs typeface="Arial" pitchFamily="34" charset="0"/>
              </a:rPr>
              <a:t> ο </a:t>
            </a:r>
            <a:r>
              <a:rPr lang="en-US" sz="2000" b="1" dirty="0" err="1" smtClean="0">
                <a:solidFill>
                  <a:schemeClr val="tx2">
                    <a:lumMod val="50000"/>
                  </a:schemeClr>
                </a:solidFill>
                <a:latin typeface="Arial" pitchFamily="34" charset="0"/>
                <a:cs typeface="Arial" pitchFamily="34" charset="0"/>
              </a:rPr>
              <a:t>μηχανισμός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των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στοματικών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κινήσεων</a:t>
            </a:r>
            <a:r>
              <a:rPr lang="en-US" sz="2000" b="1" dirty="0" smtClean="0">
                <a:solidFill>
                  <a:schemeClr val="tx2">
                    <a:lumMod val="50000"/>
                  </a:schemeClr>
                </a:solidFill>
                <a:latin typeface="Arial" pitchFamily="34" charset="0"/>
                <a:cs typeface="Arial" pitchFamily="34" charset="0"/>
              </a:rPr>
              <a:t>;</a:t>
            </a:r>
            <a:endParaRPr kumimoji="0" lang="el-GR"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endParaRPr>
          </a:p>
        </p:txBody>
      </p:sp>
      <p:sp>
        <p:nvSpPr>
          <p:cNvPr id="48129" name="Rectangle 1"/>
          <p:cNvSpPr>
            <a:spLocks noChangeArrowheads="1"/>
          </p:cNvSpPr>
          <p:nvPr/>
        </p:nvSpPr>
        <p:spPr bwMode="auto">
          <a:xfrm>
            <a:off x="251520" y="1412979"/>
            <a:ext cx="6912768"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β.</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Οι διαστάσεις και η μορφή που θα πάρει ένα </a:t>
            </a:r>
            <a:r>
              <a:rPr kumimoji="0" lang="el-GR"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καταφρακτικό</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κύτταρο σε συνθήκες χαμηλής και υψηλής πίεσης σπαργής εξαρτώνται από τις ιδιότητες του κυτταρικού τοιχώματος. </a:t>
            </a:r>
            <a:endParaRPr kumimoji="0" lang="en-US"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Στα νεφροειδούς τύπου στόματα, τα </a:t>
            </a:r>
            <a:r>
              <a:rPr kumimoji="0" lang="el-GR"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κυτταρικά τοιχώματα </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των </a:t>
            </a:r>
            <a:r>
              <a:rPr kumimoji="0" lang="el-GR"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καταφρακτικών</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κυττάρων χαρακτηρίζονται από </a:t>
            </a:r>
            <a:r>
              <a:rPr kumimoji="0" lang="el-GR"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ακτινωτή διάταξη </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των </a:t>
            </a:r>
            <a:r>
              <a:rPr kumimoji="0" lang="el-GR"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μικροϊνιδίων</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της κυτταρίνης, αλλά και από </a:t>
            </a:r>
            <a:r>
              <a:rPr kumimoji="0" lang="el-GR"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ανομοιόμορφη πάχυνση</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en-US"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Στη </a:t>
            </a:r>
            <a:r>
              <a:rPr kumimoji="0" lang="el-GR"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περιοχή του πόρου </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τα κυτταρικά τοιχώματα εμφανίζονται </a:t>
            </a:r>
            <a:r>
              <a:rPr kumimoji="0" lang="el-GR"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παχύτερα</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και παρατηρείται συνωστισμός </a:t>
            </a:r>
            <a:r>
              <a:rPr kumimoji="0" lang="el-GR"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μικροϊνιδίων</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κυτταρίνης ενώ, αντίθετα, το εξωτερικό τοίχωμα (δηλαδή προς την περιοχή των </a:t>
            </a:r>
            <a:r>
              <a:rPr kumimoji="0" lang="el-GR"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παρακαταφρακτικών</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κυττάρων) είναι λεπτότερο και με μικρότερη συσσώρευση ινιδίων κυτταρίνης. </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Z:\Dimos\EDU\FYSILOGIA_AFM\guard_cells_movemement_simpler.jpg"/>
          <p:cNvPicPr>
            <a:picLocks noChangeAspect="1" noChangeArrowheads="1"/>
          </p:cNvPicPr>
          <p:nvPr/>
        </p:nvPicPr>
        <p:blipFill>
          <a:blip r:embed="rId2" cstate="print"/>
          <a:srcRect/>
          <a:stretch>
            <a:fillRect/>
          </a:stretch>
        </p:blipFill>
        <p:spPr bwMode="auto">
          <a:xfrm>
            <a:off x="7740352" y="1196752"/>
            <a:ext cx="1249363" cy="424338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txBox="1">
            <a:spLocks/>
          </p:cNvSpPr>
          <p:nvPr/>
        </p:nvSpPr>
        <p:spPr>
          <a:xfrm>
            <a:off x="467544" y="116632"/>
            <a:ext cx="8229600" cy="64807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lvl="0" algn="ctr">
              <a:spcBef>
                <a:spcPct val="0"/>
              </a:spcBef>
            </a:pPr>
            <a:r>
              <a:rPr lang="en-US" sz="2000" b="1" dirty="0" err="1" smtClean="0">
                <a:solidFill>
                  <a:schemeClr val="tx2">
                    <a:lumMod val="50000"/>
                  </a:schemeClr>
                </a:solidFill>
                <a:latin typeface="Arial" pitchFamily="34" charset="0"/>
                <a:cs typeface="Arial" pitchFamily="34" charset="0"/>
              </a:rPr>
              <a:t>Πως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λειτουργεί</a:t>
            </a:r>
            <a:r>
              <a:rPr lang="en-US" sz="2000" b="1" dirty="0" smtClean="0">
                <a:solidFill>
                  <a:schemeClr val="tx2">
                    <a:lumMod val="50000"/>
                  </a:schemeClr>
                </a:solidFill>
                <a:latin typeface="Arial" pitchFamily="34" charset="0"/>
                <a:cs typeface="Arial" pitchFamily="34" charset="0"/>
              </a:rPr>
              <a:t> ο </a:t>
            </a:r>
            <a:r>
              <a:rPr lang="en-US" sz="2000" b="1" dirty="0" err="1" smtClean="0">
                <a:solidFill>
                  <a:schemeClr val="tx2">
                    <a:lumMod val="50000"/>
                  </a:schemeClr>
                </a:solidFill>
                <a:latin typeface="Arial" pitchFamily="34" charset="0"/>
                <a:cs typeface="Arial" pitchFamily="34" charset="0"/>
              </a:rPr>
              <a:t>μηχανισμός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των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στοματικών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κινήσεων</a:t>
            </a:r>
            <a:r>
              <a:rPr lang="en-US" sz="2000" b="1" dirty="0" smtClean="0">
                <a:solidFill>
                  <a:schemeClr val="tx2">
                    <a:lumMod val="50000"/>
                  </a:schemeClr>
                </a:solidFill>
                <a:latin typeface="Arial" pitchFamily="34" charset="0"/>
                <a:cs typeface="Arial" pitchFamily="34" charset="0"/>
              </a:rPr>
              <a:t>;</a:t>
            </a:r>
            <a:endParaRPr kumimoji="0" lang="el-GR"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endParaRPr>
          </a:p>
        </p:txBody>
      </p:sp>
      <p:sp>
        <p:nvSpPr>
          <p:cNvPr id="48129" name="Rectangle 1"/>
          <p:cNvSpPr>
            <a:spLocks noChangeArrowheads="1"/>
          </p:cNvSpPr>
          <p:nvPr/>
        </p:nvSpPr>
        <p:spPr bwMode="auto">
          <a:xfrm>
            <a:off x="323528" y="988738"/>
            <a:ext cx="8712968" cy="55439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17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Τα χαρακτηριστικά αυτά καθιστούν τα κύτταρα εύκαμπτα στην εξωτερική τους πλευρά και δύσκαμπτα στην περιοχή του πόρου. </a:t>
            </a:r>
            <a:endParaRPr kumimoji="0" lang="en-US" sz="17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l-GR" sz="17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Όταν η πίεση σπαργής αυξάνεται </a:t>
            </a:r>
            <a:r>
              <a:rPr kumimoji="0" lang="el-GR" sz="17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το εύκαμπτο εξωτερικό τοίχωμα διογκώνεται περισσότερο από το εσωτερικό παρασύροντας το δεύτερο προς την πλευρά του. Ως συνέπεια, </a:t>
            </a:r>
            <a:r>
              <a:rPr kumimoji="0" lang="el-GR" sz="17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η διάμετρος του πόρου αυξάνεται</a:t>
            </a:r>
            <a:r>
              <a:rPr kumimoji="0" lang="el-GR" sz="17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en-US" sz="17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l-GR" sz="17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Αντίθετα, όταν </a:t>
            </a:r>
            <a:r>
              <a:rPr kumimoji="0" lang="el-GR" sz="17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η πίεση σπαργής ελαττώνεται </a:t>
            </a:r>
            <a:r>
              <a:rPr kumimoji="0" lang="el-GR" sz="17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τα καταφρακτικά κύτταρα αποκτούν πιο ευθύγραμμο (επίμηκες) σχήμα, πλησιάζουν μεταξύ τους, και </a:t>
            </a:r>
            <a:r>
              <a:rPr kumimoji="0" lang="el-GR" sz="17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η διάμετρος του πόρου μειώνεται.</a:t>
            </a:r>
            <a:r>
              <a:rPr kumimoji="0" lang="el-GR" sz="17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en-US" sz="17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l-GR" sz="17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Στα </a:t>
            </a:r>
            <a:r>
              <a:rPr kumimoji="0" lang="el-GR" sz="17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αλτηροειδούς</a:t>
            </a:r>
            <a:r>
              <a:rPr kumimoji="0" lang="el-GR" sz="17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τύπου στόματα ο πόρος έχει τη μορφή σχισμής της οποίας το πλάτος αυξάνεται με τη διόγκωση των σφαιρικών άκρων των </a:t>
            </a:r>
            <a:r>
              <a:rPr kumimoji="0" lang="el-GR" sz="17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καταφρακτικών</a:t>
            </a:r>
            <a:r>
              <a:rPr kumimoji="0" lang="el-GR" sz="17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κυττάρων και την αμοιβαία τους απομάκρυνση. </a:t>
            </a:r>
            <a:endParaRPr kumimoji="0" lang="el-GR"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l-GR" sz="17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Σύμφωνα με τα παραπάνω το άνοιγμα και κλείσιμο των στομάτων μπορεί να ρυθμιστεί μέσω αυξομειώσεων της πίεσης σπαργής των </a:t>
            </a:r>
            <a:r>
              <a:rPr kumimoji="0" lang="el-GR" sz="17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καταφρακτικών</a:t>
            </a:r>
            <a:r>
              <a:rPr kumimoji="0" lang="el-GR" sz="17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κυττάρων. </a:t>
            </a:r>
            <a:endParaRPr kumimoji="0" lang="en-US" sz="17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l-GR" sz="17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Η πίεση σπαργής ρυθμίζεται έμμεσα, μέσω μεταβολών στη συγκέντρωση των </a:t>
            </a:r>
            <a:r>
              <a:rPr kumimoji="0" lang="el-GR" sz="17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οσμωτικά ενεργών ουσιών</a:t>
            </a:r>
            <a:r>
              <a:rPr kumimoji="0" lang="el-GR" sz="17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των </a:t>
            </a:r>
            <a:r>
              <a:rPr kumimoji="0" lang="el-GR" sz="17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καταφρακτικών</a:t>
            </a:r>
            <a:r>
              <a:rPr kumimoji="0" lang="el-GR" sz="17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κυττάρων. </a:t>
            </a:r>
            <a:endParaRPr kumimoji="0" lang="el-GR" sz="17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Z:\Dimos\EDU\FYSILOGIA_AFM\3_guard_cells_movemement_simpler.jpg"/>
          <p:cNvPicPr>
            <a:picLocks noChangeAspect="1" noChangeArrowheads="1"/>
          </p:cNvPicPr>
          <p:nvPr/>
        </p:nvPicPr>
        <p:blipFill>
          <a:blip r:embed="rId2" cstate="print"/>
          <a:srcRect/>
          <a:stretch>
            <a:fillRect/>
          </a:stretch>
        </p:blipFill>
        <p:spPr bwMode="auto">
          <a:xfrm>
            <a:off x="1619672" y="260648"/>
            <a:ext cx="5681965" cy="619020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a:bodyPr>
          <a:lstStyle/>
          <a:p>
            <a:r>
              <a:rPr lang="en-US" sz="2000" dirty="0" smtClean="0">
                <a:latin typeface="+mn-lt"/>
              </a:rPr>
              <a:t>Η </a:t>
            </a:r>
            <a:r>
              <a:rPr lang="en-US" sz="2000" dirty="0" err="1" smtClean="0">
                <a:latin typeface="+mn-lt"/>
              </a:rPr>
              <a:t>φωτοσύνθεση</a:t>
            </a:r>
            <a:r>
              <a:rPr lang="en-US" sz="2000" dirty="0" smtClean="0">
                <a:latin typeface="+mn-lt"/>
              </a:rPr>
              <a:t> </a:t>
            </a:r>
            <a:r>
              <a:rPr lang="en-US" sz="2000" dirty="0" err="1" smtClean="0">
                <a:latin typeface="+mn-lt"/>
              </a:rPr>
              <a:t>στο</a:t>
            </a:r>
            <a:r>
              <a:rPr lang="en-US" sz="2000" dirty="0" smtClean="0">
                <a:latin typeface="+mn-lt"/>
              </a:rPr>
              <a:t> </a:t>
            </a:r>
            <a:r>
              <a:rPr lang="en-US" sz="2000" dirty="0" err="1" smtClean="0">
                <a:latin typeface="+mn-lt"/>
              </a:rPr>
              <a:t>χερσαίο</a:t>
            </a:r>
            <a:r>
              <a:rPr lang="en-US" sz="2000" dirty="0" smtClean="0">
                <a:latin typeface="+mn-lt"/>
              </a:rPr>
              <a:t> </a:t>
            </a:r>
            <a:r>
              <a:rPr lang="en-US" sz="2000" dirty="0" err="1" smtClean="0">
                <a:solidFill>
                  <a:schemeClr val="dk1"/>
                </a:solidFill>
                <a:latin typeface="+mn-lt"/>
                <a:ea typeface="+mn-ea"/>
                <a:cs typeface="+mn-cs"/>
              </a:rPr>
              <a:t>περιβάλλον</a:t>
            </a:r>
            <a:r>
              <a:rPr lang="en-US" sz="2000" dirty="0" smtClean="0">
                <a:latin typeface="+mn-lt"/>
              </a:rPr>
              <a:t> </a:t>
            </a:r>
            <a:r>
              <a:rPr lang="en-US" sz="2000" dirty="0" err="1" smtClean="0">
                <a:latin typeface="+mn-lt"/>
              </a:rPr>
              <a:t>προϋποθέτει</a:t>
            </a:r>
            <a:r>
              <a:rPr lang="en-US" sz="2000" dirty="0" smtClean="0">
                <a:latin typeface="+mn-lt"/>
              </a:rPr>
              <a:t> </a:t>
            </a:r>
            <a:r>
              <a:rPr lang="en-US" sz="2000" dirty="0" err="1" smtClean="0">
                <a:latin typeface="+mn-lt"/>
              </a:rPr>
              <a:t>απώλειες</a:t>
            </a:r>
            <a:r>
              <a:rPr lang="en-US" sz="2000" dirty="0" smtClean="0">
                <a:latin typeface="+mn-lt"/>
              </a:rPr>
              <a:t> </a:t>
            </a:r>
            <a:r>
              <a:rPr lang="en-US" sz="2000" dirty="0" err="1" smtClean="0">
                <a:latin typeface="+mn-lt"/>
              </a:rPr>
              <a:t>πολύτιμου</a:t>
            </a:r>
            <a:r>
              <a:rPr lang="en-US" sz="2000" dirty="0" smtClean="0">
                <a:latin typeface="+mn-lt"/>
              </a:rPr>
              <a:t> </a:t>
            </a:r>
            <a:r>
              <a:rPr lang="en-US" sz="2000" dirty="0" err="1" smtClean="0">
                <a:latin typeface="+mn-lt"/>
              </a:rPr>
              <a:t>νερού</a:t>
            </a:r>
            <a:r>
              <a:rPr lang="en-US" sz="2000" dirty="0" smtClean="0">
                <a:latin typeface="+mn-lt"/>
              </a:rPr>
              <a:t> </a:t>
            </a:r>
            <a:endParaRPr lang="el-GR" sz="2000" dirty="0">
              <a:latin typeface="+mn-lt"/>
            </a:endParaRPr>
          </a:p>
        </p:txBody>
      </p:sp>
      <p:sp>
        <p:nvSpPr>
          <p:cNvPr id="3" name="Content Placeholder 2"/>
          <p:cNvSpPr>
            <a:spLocks noGrp="1"/>
          </p:cNvSpPr>
          <p:nvPr>
            <p:ph idx="1"/>
          </p:nvPr>
        </p:nvSpPr>
        <p:spPr>
          <a:xfrm>
            <a:off x="457200" y="1600200"/>
            <a:ext cx="8229600" cy="4709120"/>
          </a:xfrm>
        </p:spPr>
        <p:txBody>
          <a:bodyPr>
            <a:normAutofit fontScale="92500"/>
          </a:bodyPr>
          <a:lstStyle/>
          <a:p>
            <a:pPr marL="87313" indent="-87313" algn="just">
              <a:lnSpc>
                <a:spcPct val="150000"/>
              </a:lnSpc>
              <a:buNone/>
              <a:tabLst>
                <a:tab pos="182563" algn="l"/>
              </a:tabLst>
            </a:pPr>
            <a:r>
              <a:rPr lang="en-US" sz="2600" dirty="0" smtClean="0"/>
              <a:t>Η </a:t>
            </a:r>
            <a:r>
              <a:rPr lang="en-US" sz="2600" dirty="0" err="1" smtClean="0"/>
              <a:t>απώλεια</a:t>
            </a:r>
            <a:r>
              <a:rPr lang="en-US" sz="2600" dirty="0" smtClean="0"/>
              <a:t> </a:t>
            </a:r>
            <a:r>
              <a:rPr lang="en-US" sz="2600" dirty="0" err="1" smtClean="0"/>
              <a:t>νερού</a:t>
            </a:r>
            <a:r>
              <a:rPr lang="en-US" sz="2600" dirty="0" smtClean="0"/>
              <a:t> </a:t>
            </a:r>
            <a:r>
              <a:rPr lang="en-US" sz="2600" dirty="0" err="1" smtClean="0"/>
              <a:t>με</a:t>
            </a:r>
            <a:r>
              <a:rPr lang="en-US" sz="2600" dirty="0" smtClean="0"/>
              <a:t> </a:t>
            </a:r>
            <a:r>
              <a:rPr lang="en-US" sz="2600" dirty="0" err="1" smtClean="0"/>
              <a:t>τη</a:t>
            </a:r>
            <a:r>
              <a:rPr lang="en-US" sz="2600" dirty="0" smtClean="0"/>
              <a:t> </a:t>
            </a:r>
            <a:r>
              <a:rPr lang="en-US" sz="2600" dirty="0" err="1" smtClean="0"/>
              <a:t>μορφή</a:t>
            </a:r>
            <a:r>
              <a:rPr lang="en-US" sz="2600" dirty="0" smtClean="0"/>
              <a:t> </a:t>
            </a:r>
            <a:r>
              <a:rPr lang="en-US" sz="2600" dirty="0" err="1" smtClean="0"/>
              <a:t>υδρατμών</a:t>
            </a:r>
            <a:r>
              <a:rPr lang="en-US" sz="2600" dirty="0" smtClean="0"/>
              <a:t>, </a:t>
            </a:r>
            <a:r>
              <a:rPr lang="en-US" sz="2600" dirty="0" err="1" smtClean="0"/>
              <a:t>κυρίως</a:t>
            </a:r>
            <a:r>
              <a:rPr lang="en-US" sz="2600" dirty="0" smtClean="0"/>
              <a:t> από </a:t>
            </a:r>
            <a:r>
              <a:rPr lang="en-US" sz="2600" dirty="0" err="1" smtClean="0"/>
              <a:t>τα</a:t>
            </a:r>
            <a:r>
              <a:rPr lang="en-US" sz="2600" dirty="0" smtClean="0"/>
              <a:t> </a:t>
            </a:r>
            <a:r>
              <a:rPr lang="en-US" sz="2600" dirty="0" err="1" smtClean="0"/>
              <a:t>στόματα</a:t>
            </a:r>
            <a:r>
              <a:rPr lang="en-US" sz="2600" dirty="0" smtClean="0"/>
              <a:t> </a:t>
            </a:r>
            <a:r>
              <a:rPr lang="en-US" sz="2600" dirty="0" err="1" smtClean="0"/>
              <a:t>των</a:t>
            </a:r>
            <a:r>
              <a:rPr lang="en-US" sz="2600" dirty="0" smtClean="0"/>
              <a:t> </a:t>
            </a:r>
            <a:r>
              <a:rPr lang="en-US" sz="2600" dirty="0" err="1" smtClean="0"/>
              <a:t>φύλλων</a:t>
            </a:r>
            <a:r>
              <a:rPr lang="en-US" sz="2600" dirty="0" smtClean="0"/>
              <a:t> </a:t>
            </a:r>
            <a:r>
              <a:rPr lang="en-US" sz="2600" dirty="0" err="1" smtClean="0"/>
              <a:t>αναφέρεται</a:t>
            </a:r>
            <a:r>
              <a:rPr lang="en-US" sz="2600" dirty="0" smtClean="0"/>
              <a:t> </a:t>
            </a:r>
            <a:r>
              <a:rPr lang="en-US" sz="2600" dirty="0" err="1" smtClean="0"/>
              <a:t>ως</a:t>
            </a:r>
            <a:r>
              <a:rPr lang="en-US" sz="2600" dirty="0" smtClean="0"/>
              <a:t> </a:t>
            </a:r>
            <a:r>
              <a:rPr lang="en-US" sz="2600" b="1" dirty="0" err="1" smtClean="0"/>
              <a:t>διαπνοή</a:t>
            </a:r>
            <a:r>
              <a:rPr lang="en-US" sz="2600" dirty="0" smtClean="0"/>
              <a:t>. </a:t>
            </a:r>
            <a:endParaRPr lang="el-GR" sz="2600" dirty="0" smtClean="0"/>
          </a:p>
          <a:p>
            <a:pPr marL="87313" indent="-87313" algn="just">
              <a:lnSpc>
                <a:spcPct val="150000"/>
              </a:lnSpc>
              <a:buNone/>
              <a:tabLst>
                <a:tab pos="182563" algn="l"/>
              </a:tabLst>
            </a:pPr>
            <a:r>
              <a:rPr lang="en-US" sz="2600" dirty="0" err="1" smtClean="0"/>
              <a:t>Οι</a:t>
            </a:r>
            <a:r>
              <a:rPr lang="en-US" sz="2600" dirty="0" smtClean="0"/>
              <a:t> </a:t>
            </a:r>
            <a:r>
              <a:rPr lang="en-US" sz="2600" dirty="0" err="1" smtClean="0"/>
              <a:t>απώλειες</a:t>
            </a:r>
            <a:r>
              <a:rPr lang="en-US" sz="2600" dirty="0" smtClean="0"/>
              <a:t> </a:t>
            </a:r>
            <a:r>
              <a:rPr lang="en-US" sz="2600" dirty="0" err="1" smtClean="0"/>
              <a:t>νερού</a:t>
            </a:r>
            <a:r>
              <a:rPr lang="en-US" sz="2600" dirty="0" smtClean="0"/>
              <a:t> </a:t>
            </a:r>
            <a:r>
              <a:rPr lang="en-US" sz="2600" dirty="0" err="1" smtClean="0"/>
              <a:t>και</a:t>
            </a:r>
            <a:r>
              <a:rPr lang="en-US" sz="2600" dirty="0" smtClean="0"/>
              <a:t> ο </a:t>
            </a:r>
            <a:r>
              <a:rPr lang="en-US" sz="2600" dirty="0" err="1" smtClean="0"/>
              <a:t>κίνδυνος</a:t>
            </a:r>
            <a:r>
              <a:rPr lang="en-US" sz="2600" dirty="0" smtClean="0"/>
              <a:t> </a:t>
            </a:r>
            <a:r>
              <a:rPr lang="en-US" sz="2600" dirty="0" err="1" smtClean="0"/>
              <a:t>αφυδάτωσης</a:t>
            </a:r>
            <a:r>
              <a:rPr lang="en-US" sz="2600" dirty="0" smtClean="0"/>
              <a:t> </a:t>
            </a:r>
            <a:r>
              <a:rPr lang="en-US" sz="2600" dirty="0" err="1" smtClean="0"/>
              <a:t>είναι</a:t>
            </a:r>
            <a:r>
              <a:rPr lang="en-US" sz="2600" dirty="0" smtClean="0"/>
              <a:t> </a:t>
            </a:r>
            <a:r>
              <a:rPr lang="en-US" sz="2600" dirty="0" err="1" smtClean="0"/>
              <a:t>γεγονότα</a:t>
            </a:r>
            <a:r>
              <a:rPr lang="en-US" sz="2600" dirty="0" smtClean="0"/>
              <a:t> </a:t>
            </a:r>
            <a:r>
              <a:rPr lang="en-US" sz="2600" dirty="0" err="1" smtClean="0"/>
              <a:t>συνυφασμένα</a:t>
            </a:r>
            <a:r>
              <a:rPr lang="en-US" sz="2600" dirty="0" smtClean="0"/>
              <a:t> </a:t>
            </a:r>
            <a:r>
              <a:rPr lang="en-US" sz="2600" dirty="0" err="1" smtClean="0"/>
              <a:t>με</a:t>
            </a:r>
            <a:r>
              <a:rPr lang="en-US" sz="2600" dirty="0" smtClean="0"/>
              <a:t> </a:t>
            </a:r>
            <a:r>
              <a:rPr lang="en-US" sz="2600" dirty="0" err="1" smtClean="0"/>
              <a:t>την</a:t>
            </a:r>
            <a:r>
              <a:rPr lang="en-US" sz="2600" dirty="0" smtClean="0"/>
              <a:t> </a:t>
            </a:r>
            <a:r>
              <a:rPr lang="en-US" sz="2600" dirty="0" err="1" smtClean="0"/>
              <a:t>διαβίωση</a:t>
            </a:r>
            <a:r>
              <a:rPr lang="en-US" sz="2600" dirty="0" smtClean="0"/>
              <a:t> </a:t>
            </a:r>
            <a:r>
              <a:rPr lang="en-US" sz="2600" dirty="0" err="1" smtClean="0"/>
              <a:t>των</a:t>
            </a:r>
            <a:r>
              <a:rPr lang="en-US" sz="2600" dirty="0" smtClean="0"/>
              <a:t> </a:t>
            </a:r>
            <a:r>
              <a:rPr lang="en-US" sz="2600" dirty="0" err="1" smtClean="0"/>
              <a:t>φυτών</a:t>
            </a:r>
            <a:r>
              <a:rPr lang="en-US" sz="2600" dirty="0" smtClean="0"/>
              <a:t> </a:t>
            </a:r>
            <a:r>
              <a:rPr lang="en-US" sz="2600" dirty="0" err="1" smtClean="0"/>
              <a:t>στη</a:t>
            </a:r>
            <a:r>
              <a:rPr lang="en-US" sz="2600" dirty="0" smtClean="0"/>
              <a:t> </a:t>
            </a:r>
            <a:r>
              <a:rPr lang="en-US" sz="2600" dirty="0" err="1" smtClean="0"/>
              <a:t>ξηρά</a:t>
            </a:r>
            <a:r>
              <a:rPr lang="en-US" sz="2600" dirty="0" smtClean="0"/>
              <a:t>. </a:t>
            </a:r>
            <a:endParaRPr lang="el-GR" sz="2600" dirty="0" smtClean="0"/>
          </a:p>
          <a:p>
            <a:pPr marL="87313" indent="-87313" algn="just">
              <a:lnSpc>
                <a:spcPct val="150000"/>
              </a:lnSpc>
              <a:buNone/>
              <a:tabLst>
                <a:tab pos="182563" algn="l"/>
              </a:tabLst>
            </a:pPr>
            <a:r>
              <a:rPr lang="en-US" sz="2600" dirty="0" smtClean="0"/>
              <a:t>Η "</a:t>
            </a:r>
            <a:r>
              <a:rPr lang="en-US" sz="2600" dirty="0" err="1" smtClean="0"/>
              <a:t>αλόγιστη</a:t>
            </a:r>
            <a:r>
              <a:rPr lang="en-US" sz="2600" dirty="0" smtClean="0"/>
              <a:t>" </a:t>
            </a:r>
            <a:r>
              <a:rPr lang="en-US" sz="2600" dirty="0" err="1" smtClean="0"/>
              <a:t>αυτή</a:t>
            </a:r>
            <a:r>
              <a:rPr lang="en-US" sz="2600" dirty="0" smtClean="0"/>
              <a:t> </a:t>
            </a:r>
            <a:r>
              <a:rPr lang="en-US" sz="2600" dirty="0" err="1" smtClean="0"/>
              <a:t>σπατάλη</a:t>
            </a:r>
            <a:r>
              <a:rPr lang="en-US" sz="2600" dirty="0" smtClean="0"/>
              <a:t> </a:t>
            </a:r>
            <a:r>
              <a:rPr lang="en-US" sz="2600" dirty="0" err="1" smtClean="0"/>
              <a:t>νερού</a:t>
            </a:r>
            <a:r>
              <a:rPr lang="en-US" sz="2600" dirty="0" smtClean="0"/>
              <a:t> </a:t>
            </a:r>
            <a:r>
              <a:rPr lang="en-US" sz="2600" dirty="0" err="1" smtClean="0"/>
              <a:t>δεν</a:t>
            </a:r>
            <a:r>
              <a:rPr lang="en-US" sz="2600" dirty="0" smtClean="0"/>
              <a:t> </a:t>
            </a:r>
            <a:r>
              <a:rPr lang="en-US" sz="2600" dirty="0" err="1" smtClean="0"/>
              <a:t>είναι</a:t>
            </a:r>
            <a:r>
              <a:rPr lang="en-US" sz="2600" dirty="0" smtClean="0"/>
              <a:t> </a:t>
            </a:r>
            <a:r>
              <a:rPr lang="en-US" sz="2600" dirty="0" err="1" smtClean="0"/>
              <a:t>προϊόν</a:t>
            </a:r>
            <a:r>
              <a:rPr lang="en-US" sz="2600" dirty="0" smtClean="0"/>
              <a:t> </a:t>
            </a:r>
            <a:r>
              <a:rPr lang="en-US" sz="2600" dirty="0" err="1" smtClean="0"/>
              <a:t>ενός</a:t>
            </a:r>
            <a:r>
              <a:rPr lang="en-US" sz="2600" dirty="0" smtClean="0"/>
              <a:t> </a:t>
            </a:r>
            <a:r>
              <a:rPr lang="en-US" sz="2600" dirty="0" err="1" smtClean="0"/>
              <a:t>εξελικτικού</a:t>
            </a:r>
            <a:r>
              <a:rPr lang="en-US" sz="2600" dirty="0" smtClean="0"/>
              <a:t> </a:t>
            </a:r>
            <a:r>
              <a:rPr lang="en-US" sz="2600" dirty="0" err="1" smtClean="0"/>
              <a:t>λάθους</a:t>
            </a:r>
            <a:r>
              <a:rPr lang="en-US" sz="2600" dirty="0" smtClean="0"/>
              <a:t> </a:t>
            </a:r>
            <a:r>
              <a:rPr lang="en-US" sz="2600" dirty="0" err="1" smtClean="0"/>
              <a:t>αλλά</a:t>
            </a:r>
            <a:r>
              <a:rPr lang="en-US" sz="2600" dirty="0" smtClean="0"/>
              <a:t> η </a:t>
            </a:r>
            <a:r>
              <a:rPr lang="en-US" sz="2600" dirty="0" err="1" smtClean="0"/>
              <a:t>αναπόφευκτη</a:t>
            </a:r>
            <a:r>
              <a:rPr lang="en-US" sz="2600" dirty="0" smtClean="0"/>
              <a:t> </a:t>
            </a:r>
            <a:r>
              <a:rPr lang="en-US" sz="2600" dirty="0" err="1" smtClean="0"/>
              <a:t>συνέπεια</a:t>
            </a:r>
            <a:r>
              <a:rPr lang="en-US" sz="2600" dirty="0" smtClean="0"/>
              <a:t> </a:t>
            </a:r>
            <a:r>
              <a:rPr lang="en-US" sz="2600" dirty="0" err="1" smtClean="0"/>
              <a:t>της</a:t>
            </a:r>
            <a:r>
              <a:rPr lang="en-US" sz="2600" dirty="0" smtClean="0"/>
              <a:t> </a:t>
            </a:r>
            <a:r>
              <a:rPr lang="en-US" sz="2600" dirty="0" err="1" smtClean="0"/>
              <a:t>λειτουργίας</a:t>
            </a:r>
            <a:r>
              <a:rPr lang="en-US" sz="2600" dirty="0" smtClean="0"/>
              <a:t> </a:t>
            </a:r>
            <a:r>
              <a:rPr lang="en-US" sz="2600" dirty="0" err="1" smtClean="0"/>
              <a:t>της</a:t>
            </a:r>
            <a:r>
              <a:rPr lang="en-US" sz="2600" dirty="0" smtClean="0"/>
              <a:t> </a:t>
            </a:r>
            <a:r>
              <a:rPr lang="en-US" sz="2600" dirty="0" err="1" smtClean="0"/>
              <a:t>φωτοσύνθεσης</a:t>
            </a:r>
            <a:r>
              <a:rPr lang="en-US" sz="2600" dirty="0" smtClean="0"/>
              <a:t> </a:t>
            </a:r>
            <a:r>
              <a:rPr lang="en-US" sz="2600" dirty="0" err="1" smtClean="0"/>
              <a:t>στο</a:t>
            </a:r>
            <a:r>
              <a:rPr lang="en-US" sz="2600" dirty="0" smtClean="0"/>
              <a:t> </a:t>
            </a:r>
            <a:r>
              <a:rPr lang="en-US" sz="2600" dirty="0" err="1" smtClean="0"/>
              <a:t>ατμοσφαιρικό</a:t>
            </a:r>
            <a:r>
              <a:rPr lang="en-US" sz="2600" dirty="0" smtClean="0"/>
              <a:t> </a:t>
            </a:r>
            <a:r>
              <a:rPr lang="en-US" sz="2600" dirty="0" err="1" smtClean="0"/>
              <a:t>περιβάλλον</a:t>
            </a:r>
            <a:r>
              <a:rPr lang="en-US" sz="2600" dirty="0" smtClean="0"/>
              <a:t> </a:t>
            </a:r>
            <a:r>
              <a:rPr lang="en-US" sz="2600" dirty="0" err="1" smtClean="0"/>
              <a:t>της</a:t>
            </a:r>
            <a:r>
              <a:rPr lang="en-US" sz="2600" dirty="0" smtClean="0"/>
              <a:t> </a:t>
            </a:r>
            <a:r>
              <a:rPr lang="en-US" sz="2600" dirty="0" err="1" smtClean="0"/>
              <a:t>ξηράς</a:t>
            </a:r>
            <a:r>
              <a:rPr lang="en-US" sz="2600" dirty="0" smtClean="0"/>
              <a:t> (</a:t>
            </a:r>
            <a:r>
              <a:rPr lang="en-US" sz="2600" dirty="0" err="1" smtClean="0"/>
              <a:t>δηλ</a:t>
            </a:r>
            <a:r>
              <a:rPr lang="en-US" sz="2600" dirty="0" smtClean="0"/>
              <a:t>. </a:t>
            </a:r>
            <a:r>
              <a:rPr lang="en-US" sz="2600" dirty="0" err="1" smtClean="0"/>
              <a:t>σε</a:t>
            </a:r>
            <a:r>
              <a:rPr lang="en-US" sz="2600" dirty="0" smtClean="0"/>
              <a:t> </a:t>
            </a:r>
            <a:r>
              <a:rPr lang="en-US" sz="2600" dirty="0" err="1" smtClean="0"/>
              <a:t>μη</a:t>
            </a:r>
            <a:r>
              <a:rPr lang="en-US" sz="2600" dirty="0" smtClean="0"/>
              <a:t> </a:t>
            </a:r>
            <a:r>
              <a:rPr lang="en-US" sz="2600" dirty="0" err="1" smtClean="0"/>
              <a:t>υδατικό</a:t>
            </a:r>
            <a:r>
              <a:rPr lang="en-US" sz="2600" dirty="0" smtClean="0"/>
              <a:t> </a:t>
            </a:r>
            <a:r>
              <a:rPr lang="en-US" sz="2600" dirty="0" err="1" smtClean="0"/>
              <a:t>περιβάλλον</a:t>
            </a:r>
            <a:r>
              <a:rPr lang="en-US" sz="2600" dirty="0" smtClean="0"/>
              <a:t>). </a:t>
            </a:r>
            <a:endParaRPr lang="el-GR" sz="2600" dirty="0" smtClean="0"/>
          </a:p>
          <a:p>
            <a:endParaRPr lang="el-GR" dirty="0"/>
          </a:p>
        </p:txBody>
      </p:sp>
      <p:sp>
        <p:nvSpPr>
          <p:cNvPr id="4" name="Title 1"/>
          <p:cNvSpPr txBox="1">
            <a:spLocks/>
          </p:cNvSpPr>
          <p:nvPr/>
        </p:nvSpPr>
        <p:spPr>
          <a:xfrm>
            <a:off x="457200" y="274638"/>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smtClean="0">
                <a:ln>
                  <a:noFill/>
                </a:ln>
                <a:solidFill>
                  <a:schemeClr val="tx2">
                    <a:lumMod val="50000"/>
                  </a:schemeClr>
                </a:solidFill>
                <a:effectLst/>
                <a:uLnTx/>
                <a:uFillTx/>
                <a:latin typeface="Arial" pitchFamily="34" charset="0"/>
                <a:ea typeface="+mn-ea"/>
                <a:cs typeface="Arial" pitchFamily="34" charset="0"/>
              </a:rPr>
              <a:t>Η φωτοσύνθεση στο χερσαίο περιβάλλον προϋποθέτει απώλειες πολύτιμου νερού </a:t>
            </a:r>
            <a:endParaRPr kumimoji="0" lang="el-GR" sz="2000" b="1" i="0" u="none" strike="noStrike" kern="1200" cap="none" spc="0" normalizeH="0" baseline="0" noProof="0" dirty="0">
              <a:ln>
                <a:noFill/>
              </a:ln>
              <a:solidFill>
                <a:schemeClr val="tx2">
                  <a:lumMod val="50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620688"/>
            <a:ext cx="8568952" cy="6120680"/>
          </a:xfrm>
        </p:spPr>
        <p:txBody>
          <a:bodyPr>
            <a:normAutofit fontScale="90000"/>
          </a:bodyPr>
          <a:lstStyle/>
          <a:p>
            <a:pPr algn="l">
              <a:lnSpc>
                <a:spcPct val="150000"/>
              </a:lnSpc>
            </a:pPr>
            <a:r>
              <a:rPr lang="el-GR" sz="1800" dirty="0" smtClean="0"/>
              <a:t>Από την εξίσωση του οσμωτικού δυναμικού ενός διαλύματος προκύπτει ότι το οσμωτικό δυναμικό είναι συνάρτηση του αριθμού των μορίων και όχι της φύσης τους. Είναι </a:t>
            </a:r>
            <a:r>
              <a:rPr lang="el-GR" sz="1800" b="1" dirty="0" smtClean="0"/>
              <a:t>ενεργειακά προτιμότερο </a:t>
            </a:r>
            <a:r>
              <a:rPr lang="el-GR" sz="1800" dirty="0" smtClean="0"/>
              <a:t>για ένα κύτταρο που πρέπει να αυξήσει το δυναμικό αυτό να συνθέτει </a:t>
            </a:r>
            <a:r>
              <a:rPr lang="el-GR" sz="1800" b="1" dirty="0" err="1" smtClean="0"/>
              <a:t>μικρομοριακές</a:t>
            </a:r>
            <a:r>
              <a:rPr lang="el-GR" sz="1800" dirty="0" smtClean="0"/>
              <a:t> και όχι πολυδάπανες </a:t>
            </a:r>
            <a:r>
              <a:rPr lang="el-GR" sz="1800" b="1" dirty="0" err="1" smtClean="0"/>
              <a:t>μεγαλομοριακές</a:t>
            </a:r>
            <a:r>
              <a:rPr lang="el-GR" sz="1800" dirty="0" smtClean="0"/>
              <a:t> ουσίες. </a:t>
            </a:r>
            <a:br>
              <a:rPr lang="el-GR" sz="1800" dirty="0" smtClean="0"/>
            </a:br>
            <a:r>
              <a:rPr lang="en-US" sz="1800" dirty="0" err="1" smtClean="0"/>
              <a:t>Για</a:t>
            </a:r>
            <a:r>
              <a:rPr lang="en-US" sz="1800" dirty="0" smtClean="0"/>
              <a:t> </a:t>
            </a:r>
            <a:r>
              <a:rPr lang="en-US" sz="1800" dirty="0" err="1" smtClean="0"/>
              <a:t>παράδειγμα</a:t>
            </a:r>
            <a:r>
              <a:rPr lang="en-US" sz="1800" dirty="0" smtClean="0"/>
              <a:t>, </a:t>
            </a:r>
            <a:r>
              <a:rPr lang="en-US" sz="1800" dirty="0" err="1" smtClean="0"/>
              <a:t>για</a:t>
            </a:r>
            <a:r>
              <a:rPr lang="en-US" sz="1800" dirty="0" smtClean="0"/>
              <a:t> </a:t>
            </a:r>
            <a:r>
              <a:rPr lang="en-US" sz="1800" dirty="0" err="1" smtClean="0"/>
              <a:t>να</a:t>
            </a:r>
            <a:r>
              <a:rPr lang="en-US" sz="1800" dirty="0" smtClean="0"/>
              <a:t> </a:t>
            </a:r>
            <a:r>
              <a:rPr lang="en-US" sz="1800" dirty="0" err="1" smtClean="0"/>
              <a:t>επιτευχθεί</a:t>
            </a:r>
            <a:r>
              <a:rPr lang="en-US" sz="1800" dirty="0" smtClean="0"/>
              <a:t> </a:t>
            </a:r>
            <a:r>
              <a:rPr lang="en-US" sz="1800" dirty="0" err="1" smtClean="0"/>
              <a:t>μία</a:t>
            </a:r>
            <a:r>
              <a:rPr lang="en-US" sz="1800" dirty="0" smtClean="0"/>
              <a:t> </a:t>
            </a:r>
            <a:r>
              <a:rPr lang="en-US" sz="1800" dirty="0" err="1" smtClean="0"/>
              <a:t>μοριακή</a:t>
            </a:r>
            <a:r>
              <a:rPr lang="en-US" sz="1800" dirty="0" smtClean="0"/>
              <a:t> </a:t>
            </a:r>
            <a:r>
              <a:rPr lang="en-US" sz="1800" dirty="0" err="1" smtClean="0"/>
              <a:t>συγκέντρωση</a:t>
            </a:r>
            <a:r>
              <a:rPr lang="en-US" sz="1800" dirty="0" smtClean="0"/>
              <a:t> 1 M </a:t>
            </a:r>
            <a:r>
              <a:rPr lang="en-US" sz="1800" dirty="0" err="1" smtClean="0"/>
              <a:t>απαιτούνται</a:t>
            </a:r>
            <a:r>
              <a:rPr lang="en-US" sz="1800" dirty="0" smtClean="0"/>
              <a:t> 300.000 g </a:t>
            </a:r>
            <a:r>
              <a:rPr lang="en-US" sz="1800" dirty="0" err="1" smtClean="0"/>
              <a:t>μιας</a:t>
            </a:r>
            <a:r>
              <a:rPr lang="en-US" sz="1800" dirty="0" smtClean="0"/>
              <a:t> </a:t>
            </a:r>
            <a:r>
              <a:rPr lang="en-US" sz="1800" dirty="0" err="1" smtClean="0"/>
              <a:t>πρωτεΐνης</a:t>
            </a:r>
            <a:r>
              <a:rPr lang="en-US" sz="1800" dirty="0" smtClean="0"/>
              <a:t> </a:t>
            </a:r>
            <a:r>
              <a:rPr lang="en-US" sz="1800" dirty="0" err="1" smtClean="0"/>
              <a:t>με</a:t>
            </a:r>
            <a:r>
              <a:rPr lang="en-US" sz="1800" dirty="0" smtClean="0"/>
              <a:t> ΜΒ 300.000 </a:t>
            </a:r>
            <a:r>
              <a:rPr lang="en-US" sz="1800" dirty="0" err="1" smtClean="0"/>
              <a:t>Da</a:t>
            </a:r>
            <a:r>
              <a:rPr lang="en-US" sz="1800" dirty="0" smtClean="0"/>
              <a:t>, </a:t>
            </a:r>
            <a:r>
              <a:rPr lang="en-US" sz="1800" dirty="0" err="1" smtClean="0"/>
              <a:t>αλλά</a:t>
            </a:r>
            <a:r>
              <a:rPr lang="en-US" sz="1800" dirty="0" smtClean="0"/>
              <a:t> </a:t>
            </a:r>
            <a:r>
              <a:rPr lang="en-US" sz="1800" dirty="0" err="1" smtClean="0"/>
              <a:t>μόλις</a:t>
            </a:r>
            <a:r>
              <a:rPr lang="en-US" sz="1800" dirty="0" smtClean="0"/>
              <a:t> 320 g </a:t>
            </a:r>
            <a:r>
              <a:rPr lang="en-US" sz="1800" dirty="0" err="1" smtClean="0"/>
              <a:t>ενός</a:t>
            </a:r>
            <a:r>
              <a:rPr lang="en-US" sz="1800" dirty="0" smtClean="0"/>
              <a:t> </a:t>
            </a:r>
            <a:r>
              <a:rPr lang="en-US" sz="1800" dirty="0" err="1" smtClean="0"/>
              <a:t>σακχάρου</a:t>
            </a:r>
            <a:r>
              <a:rPr lang="en-US" sz="1800" dirty="0" smtClean="0"/>
              <a:t> </a:t>
            </a:r>
            <a:r>
              <a:rPr lang="en-US" sz="1800" dirty="0" err="1" smtClean="0"/>
              <a:t>με</a:t>
            </a:r>
            <a:r>
              <a:rPr lang="en-US" sz="1800" dirty="0" smtClean="0"/>
              <a:t> ΜΒ 320 Da. </a:t>
            </a:r>
            <a:r>
              <a:rPr lang="el-GR" sz="1800" dirty="0" smtClean="0"/>
              <a:t/>
            </a:r>
            <a:br>
              <a:rPr lang="el-GR" sz="1800" dirty="0" smtClean="0"/>
            </a:br>
            <a:r>
              <a:rPr lang="en-US" sz="1800" dirty="0" err="1" smtClean="0"/>
              <a:t>Τα</a:t>
            </a:r>
            <a:r>
              <a:rPr lang="en-US" sz="1800" dirty="0" smtClean="0"/>
              <a:t> </a:t>
            </a:r>
            <a:r>
              <a:rPr lang="en-US" sz="1800" dirty="0" err="1" smtClean="0"/>
              <a:t>κύτταρα</a:t>
            </a:r>
            <a:r>
              <a:rPr lang="en-US" sz="1800" dirty="0" smtClean="0"/>
              <a:t> </a:t>
            </a:r>
            <a:r>
              <a:rPr lang="en-US" sz="1800" dirty="0" err="1" smtClean="0"/>
              <a:t>προκειμένου</a:t>
            </a:r>
            <a:r>
              <a:rPr lang="en-US" sz="1800" dirty="0" smtClean="0"/>
              <a:t> </a:t>
            </a:r>
            <a:r>
              <a:rPr lang="en-US" sz="1800" dirty="0" err="1" smtClean="0"/>
              <a:t>να</a:t>
            </a:r>
            <a:r>
              <a:rPr lang="en-US" sz="1800" dirty="0" smtClean="0"/>
              <a:t> </a:t>
            </a:r>
            <a:r>
              <a:rPr lang="en-US" sz="1800" dirty="0" err="1" smtClean="0"/>
              <a:t>ρυθμίσουν</a:t>
            </a:r>
            <a:r>
              <a:rPr lang="en-US" sz="1800" dirty="0" smtClean="0"/>
              <a:t> </a:t>
            </a:r>
            <a:r>
              <a:rPr lang="en-US" sz="1800" dirty="0" err="1" smtClean="0"/>
              <a:t>το</a:t>
            </a:r>
            <a:r>
              <a:rPr lang="en-US" sz="1800" dirty="0" smtClean="0"/>
              <a:t> </a:t>
            </a:r>
            <a:r>
              <a:rPr lang="en-US" sz="1800" dirty="0" err="1" smtClean="0"/>
              <a:t>οσμωτικό</a:t>
            </a:r>
            <a:r>
              <a:rPr lang="en-US" sz="1800" dirty="0" smtClean="0"/>
              <a:t> </a:t>
            </a:r>
            <a:r>
              <a:rPr lang="en-US" sz="1800" dirty="0" err="1" smtClean="0"/>
              <a:t>τους</a:t>
            </a:r>
            <a:r>
              <a:rPr lang="en-US" sz="1800" dirty="0" smtClean="0"/>
              <a:t> </a:t>
            </a:r>
            <a:r>
              <a:rPr lang="en-US" sz="1800" dirty="0" err="1" smtClean="0"/>
              <a:t>δυναμικό</a:t>
            </a:r>
            <a:r>
              <a:rPr lang="en-US" sz="1800" dirty="0" smtClean="0"/>
              <a:t> </a:t>
            </a:r>
            <a:r>
              <a:rPr lang="en-US" sz="1800" dirty="0" err="1" smtClean="0"/>
              <a:t>συνθέτουν</a:t>
            </a:r>
            <a:r>
              <a:rPr lang="en-US" sz="1800" dirty="0" smtClean="0"/>
              <a:t> </a:t>
            </a:r>
            <a:r>
              <a:rPr lang="en-US" sz="1800" dirty="0" err="1" smtClean="0"/>
              <a:t>τέτοιου</a:t>
            </a:r>
            <a:r>
              <a:rPr lang="en-US" sz="1800" dirty="0" smtClean="0"/>
              <a:t> </a:t>
            </a:r>
            <a:r>
              <a:rPr lang="en-US" sz="1800" dirty="0" err="1" smtClean="0"/>
              <a:t>είδους</a:t>
            </a:r>
            <a:r>
              <a:rPr lang="en-US" sz="1800" dirty="0" smtClean="0"/>
              <a:t> </a:t>
            </a:r>
            <a:r>
              <a:rPr lang="en-US" sz="1800" dirty="0" err="1" smtClean="0"/>
              <a:t>ενώσεις</a:t>
            </a:r>
            <a:r>
              <a:rPr lang="en-US" sz="1800" dirty="0" smtClean="0"/>
              <a:t> </a:t>
            </a:r>
            <a:r>
              <a:rPr lang="en-US" sz="1800" dirty="0" err="1" smtClean="0"/>
              <a:t>με</a:t>
            </a:r>
            <a:r>
              <a:rPr lang="en-US" sz="1800" dirty="0" smtClean="0"/>
              <a:t> </a:t>
            </a:r>
            <a:r>
              <a:rPr lang="en-US" sz="1800" dirty="0" err="1" smtClean="0"/>
              <a:t>σχετικά</a:t>
            </a:r>
            <a:r>
              <a:rPr lang="en-US" sz="1800" dirty="0" smtClean="0"/>
              <a:t> </a:t>
            </a:r>
            <a:r>
              <a:rPr lang="en-US" sz="1800" dirty="0" err="1" smtClean="0"/>
              <a:t>χαμηλό</a:t>
            </a:r>
            <a:r>
              <a:rPr lang="en-US" sz="1800" dirty="0" smtClean="0"/>
              <a:t> ΜΒ, </a:t>
            </a:r>
            <a:r>
              <a:rPr lang="en-US" sz="1800" dirty="0" err="1" smtClean="0"/>
              <a:t>όπως</a:t>
            </a:r>
            <a:r>
              <a:rPr lang="en-US" sz="1800" dirty="0" smtClean="0"/>
              <a:t> </a:t>
            </a:r>
            <a:r>
              <a:rPr lang="en-US" sz="1800" dirty="0" err="1" smtClean="0"/>
              <a:t>αμινοξέα</a:t>
            </a:r>
            <a:r>
              <a:rPr lang="en-US" sz="1800" dirty="0" smtClean="0"/>
              <a:t> ή </a:t>
            </a:r>
            <a:r>
              <a:rPr lang="en-US" sz="1800" dirty="0" err="1" smtClean="0"/>
              <a:t>σάκχαρα</a:t>
            </a:r>
            <a:r>
              <a:rPr lang="en-US" sz="1800" dirty="0" smtClean="0"/>
              <a:t>, </a:t>
            </a:r>
            <a:r>
              <a:rPr lang="en-US" sz="1800" dirty="0" err="1" smtClean="0"/>
              <a:t>που</a:t>
            </a:r>
            <a:r>
              <a:rPr lang="en-US" sz="1800" dirty="0" smtClean="0"/>
              <a:t> </a:t>
            </a:r>
            <a:r>
              <a:rPr lang="en-US" sz="1800" dirty="0" err="1" smtClean="0"/>
              <a:t>ονομάζονται</a:t>
            </a:r>
            <a:r>
              <a:rPr lang="en-US" sz="1800" dirty="0" smtClean="0"/>
              <a:t> </a:t>
            </a:r>
            <a:r>
              <a:rPr lang="en-US" sz="1800" b="1" dirty="0" err="1" smtClean="0"/>
              <a:t>οσμωτικά</a:t>
            </a:r>
            <a:r>
              <a:rPr lang="en-US" sz="1800" b="1" dirty="0" smtClean="0"/>
              <a:t> </a:t>
            </a:r>
            <a:r>
              <a:rPr lang="en-US" sz="1800" b="1" dirty="0" err="1" smtClean="0"/>
              <a:t>ενεργές</a:t>
            </a:r>
            <a:r>
              <a:rPr lang="en-US" sz="1800" b="1" dirty="0" smtClean="0"/>
              <a:t> </a:t>
            </a:r>
            <a:r>
              <a:rPr lang="en-US" sz="1800" b="1" dirty="0" err="1" smtClean="0"/>
              <a:t>ουσίες</a:t>
            </a:r>
            <a:r>
              <a:rPr lang="en-US" sz="1800" dirty="0" smtClean="0"/>
              <a:t>. </a:t>
            </a:r>
            <a:r>
              <a:rPr lang="en-US" sz="1800" dirty="0" err="1" smtClean="0"/>
              <a:t>Στις</a:t>
            </a:r>
            <a:r>
              <a:rPr lang="en-US" sz="1800" dirty="0" smtClean="0"/>
              <a:t> </a:t>
            </a:r>
            <a:r>
              <a:rPr lang="en-US" sz="1800" dirty="0" err="1" smtClean="0"/>
              <a:t>ουσίες</a:t>
            </a:r>
            <a:r>
              <a:rPr lang="en-US" sz="1800" dirty="0" smtClean="0"/>
              <a:t> </a:t>
            </a:r>
            <a:r>
              <a:rPr lang="en-US" sz="1800" dirty="0" err="1" smtClean="0"/>
              <a:t>αυτές</a:t>
            </a:r>
            <a:r>
              <a:rPr lang="en-US" sz="1800" dirty="0" smtClean="0"/>
              <a:t> </a:t>
            </a:r>
            <a:r>
              <a:rPr lang="en-US" sz="1800" dirty="0" err="1" smtClean="0"/>
              <a:t>συγκαταλέγονται</a:t>
            </a:r>
            <a:r>
              <a:rPr lang="en-US" sz="1800" dirty="0" smtClean="0"/>
              <a:t> </a:t>
            </a:r>
            <a:r>
              <a:rPr lang="en-US" sz="1800" dirty="0" err="1" smtClean="0"/>
              <a:t>και</a:t>
            </a:r>
            <a:r>
              <a:rPr lang="en-US" sz="1800" dirty="0" smtClean="0"/>
              <a:t> </a:t>
            </a:r>
            <a:r>
              <a:rPr lang="en-US" sz="1800" dirty="0" err="1" smtClean="0"/>
              <a:t>τα</a:t>
            </a:r>
            <a:r>
              <a:rPr lang="en-US" sz="1800" dirty="0" smtClean="0"/>
              <a:t> </a:t>
            </a:r>
            <a:r>
              <a:rPr lang="en-US" sz="1800" dirty="0" err="1" smtClean="0"/>
              <a:t>ανόργανα</a:t>
            </a:r>
            <a:r>
              <a:rPr lang="en-US" sz="1800" dirty="0" smtClean="0"/>
              <a:t> </a:t>
            </a:r>
            <a:r>
              <a:rPr lang="en-US" sz="1800" dirty="0" err="1" smtClean="0"/>
              <a:t>ιόντα</a:t>
            </a:r>
            <a:r>
              <a:rPr lang="en-US" sz="1800" dirty="0" smtClean="0"/>
              <a:t>.</a:t>
            </a:r>
            <a:br>
              <a:rPr lang="en-US" sz="1800" dirty="0" smtClean="0"/>
            </a:br>
            <a:r>
              <a:rPr lang="en-US" sz="1800" dirty="0" smtClean="0"/>
              <a:t> </a:t>
            </a:r>
            <a:r>
              <a:rPr lang="en-US" sz="1800" dirty="0" err="1" smtClean="0"/>
              <a:t>Απαραίτητη</a:t>
            </a:r>
            <a:r>
              <a:rPr lang="en-US" sz="1800" dirty="0" smtClean="0"/>
              <a:t> </a:t>
            </a:r>
            <a:r>
              <a:rPr lang="en-US" sz="1800" dirty="0" err="1" smtClean="0"/>
              <a:t>προϋπόθεση</a:t>
            </a:r>
            <a:r>
              <a:rPr lang="en-US" sz="1800" dirty="0" smtClean="0"/>
              <a:t> </a:t>
            </a:r>
            <a:r>
              <a:rPr lang="en-US" sz="1800" dirty="0" err="1" smtClean="0"/>
              <a:t>για</a:t>
            </a:r>
            <a:r>
              <a:rPr lang="en-US" sz="1800" dirty="0" smtClean="0"/>
              <a:t> </a:t>
            </a:r>
            <a:r>
              <a:rPr lang="en-US" sz="1800" dirty="0" err="1" smtClean="0"/>
              <a:t>να</a:t>
            </a:r>
            <a:r>
              <a:rPr lang="en-US" sz="1800" dirty="0" smtClean="0"/>
              <a:t> </a:t>
            </a:r>
            <a:r>
              <a:rPr lang="en-US" sz="1800" dirty="0" err="1" smtClean="0"/>
              <a:t>παίξουν</a:t>
            </a:r>
            <a:r>
              <a:rPr lang="en-US" sz="1800" dirty="0" smtClean="0"/>
              <a:t> </a:t>
            </a:r>
            <a:r>
              <a:rPr lang="en-US" sz="1800" dirty="0" err="1" smtClean="0"/>
              <a:t>το</a:t>
            </a:r>
            <a:r>
              <a:rPr lang="en-US" sz="1800" dirty="0" smtClean="0"/>
              <a:t> </a:t>
            </a:r>
            <a:r>
              <a:rPr lang="en-US" sz="1800" dirty="0" err="1" smtClean="0"/>
              <a:t>ρυθμιστικό</a:t>
            </a:r>
            <a:r>
              <a:rPr lang="en-US" sz="1800" dirty="0" smtClean="0"/>
              <a:t> </a:t>
            </a:r>
            <a:r>
              <a:rPr lang="en-US" sz="1800" dirty="0" err="1" smtClean="0"/>
              <a:t>τους</a:t>
            </a:r>
            <a:r>
              <a:rPr lang="en-US" sz="1800" dirty="0" smtClean="0"/>
              <a:t> </a:t>
            </a:r>
            <a:r>
              <a:rPr lang="en-US" sz="1800" dirty="0" err="1" smtClean="0"/>
              <a:t>ρόλο</a:t>
            </a:r>
            <a:r>
              <a:rPr lang="en-US" sz="1800" dirty="0" smtClean="0"/>
              <a:t> </a:t>
            </a:r>
            <a:r>
              <a:rPr lang="en-US" sz="1800" dirty="0" err="1" smtClean="0"/>
              <a:t>οι</a:t>
            </a:r>
            <a:r>
              <a:rPr lang="en-US" sz="1800" dirty="0" smtClean="0"/>
              <a:t> </a:t>
            </a:r>
            <a:r>
              <a:rPr lang="en-US" sz="1800" dirty="0" err="1" smtClean="0"/>
              <a:t>ουσίες</a:t>
            </a:r>
            <a:r>
              <a:rPr lang="en-US" sz="1800" dirty="0" smtClean="0"/>
              <a:t> </a:t>
            </a:r>
            <a:r>
              <a:rPr lang="en-US" sz="1800" dirty="0" err="1" smtClean="0"/>
              <a:t>αυτές</a:t>
            </a:r>
            <a:r>
              <a:rPr lang="en-US" sz="1800" dirty="0" smtClean="0"/>
              <a:t> </a:t>
            </a:r>
            <a:r>
              <a:rPr lang="en-US" sz="1800" dirty="0" err="1" smtClean="0"/>
              <a:t>είναι</a:t>
            </a:r>
            <a:r>
              <a:rPr lang="en-US" sz="1800" dirty="0" smtClean="0"/>
              <a:t> </a:t>
            </a:r>
            <a:r>
              <a:rPr lang="en-US" sz="1800" dirty="0" err="1" smtClean="0"/>
              <a:t>να</a:t>
            </a:r>
            <a:r>
              <a:rPr lang="en-US" sz="1800" dirty="0" smtClean="0"/>
              <a:t> </a:t>
            </a:r>
            <a:r>
              <a:rPr lang="en-US" sz="1800" dirty="0" err="1" smtClean="0"/>
              <a:t>είναι</a:t>
            </a:r>
            <a:r>
              <a:rPr lang="en-US" sz="1800" dirty="0" smtClean="0"/>
              <a:t> </a:t>
            </a:r>
            <a:r>
              <a:rPr lang="en-US" sz="1800" dirty="0" err="1" smtClean="0"/>
              <a:t>συμβατές</a:t>
            </a:r>
            <a:r>
              <a:rPr lang="en-US" sz="1800" dirty="0" smtClean="0"/>
              <a:t> </a:t>
            </a:r>
            <a:r>
              <a:rPr lang="en-US" sz="1800" dirty="0" err="1" smtClean="0"/>
              <a:t>με</a:t>
            </a:r>
            <a:r>
              <a:rPr lang="en-US" sz="1800" dirty="0" smtClean="0"/>
              <a:t> </a:t>
            </a:r>
            <a:r>
              <a:rPr lang="en-US" sz="1800" dirty="0" err="1" smtClean="0"/>
              <a:t>το</a:t>
            </a:r>
            <a:r>
              <a:rPr lang="en-US" sz="1800" dirty="0" smtClean="0"/>
              <a:t> </a:t>
            </a:r>
            <a:r>
              <a:rPr lang="en-US" sz="1800" dirty="0" err="1" smtClean="0"/>
              <a:t>μεταβολισμό</a:t>
            </a:r>
            <a:r>
              <a:rPr lang="el-GR" sz="1800" dirty="0" smtClean="0"/>
              <a:t>.</a:t>
            </a:r>
            <a:br>
              <a:rPr lang="el-GR" sz="1800" dirty="0" smtClean="0"/>
            </a:br>
            <a:r>
              <a:rPr lang="en-US" sz="1800" dirty="0" smtClean="0"/>
              <a:t> </a:t>
            </a:r>
            <a:r>
              <a:rPr lang="en-US" sz="1800" dirty="0" err="1" smtClean="0"/>
              <a:t>Επομένως</a:t>
            </a:r>
            <a:r>
              <a:rPr lang="en-US" sz="1800" dirty="0" smtClean="0"/>
              <a:t> </a:t>
            </a:r>
            <a:r>
              <a:rPr lang="en-US" sz="1800" dirty="0" err="1" smtClean="0"/>
              <a:t>ένα</a:t>
            </a:r>
            <a:r>
              <a:rPr lang="en-US" sz="1800" dirty="0" smtClean="0"/>
              <a:t> </a:t>
            </a:r>
            <a:r>
              <a:rPr lang="en-US" sz="1800" dirty="0" err="1" smtClean="0"/>
              <a:t>κύτταρο</a:t>
            </a:r>
            <a:r>
              <a:rPr lang="en-US" sz="1800" dirty="0" smtClean="0"/>
              <a:t> μπορεί </a:t>
            </a:r>
            <a:r>
              <a:rPr lang="en-US" sz="1800" dirty="0" err="1" smtClean="0"/>
              <a:t>να</a:t>
            </a:r>
            <a:r>
              <a:rPr lang="en-US" sz="1800" dirty="0" smtClean="0"/>
              <a:t> </a:t>
            </a:r>
            <a:r>
              <a:rPr lang="en-US" sz="1800" dirty="0" err="1" smtClean="0"/>
              <a:t>ρυθμίσει</a:t>
            </a:r>
            <a:r>
              <a:rPr lang="en-US" sz="1800" dirty="0" smtClean="0"/>
              <a:t> </a:t>
            </a:r>
            <a:r>
              <a:rPr lang="en-US" sz="1800" dirty="0" err="1" smtClean="0"/>
              <a:t>κατάλληλα</a:t>
            </a:r>
            <a:r>
              <a:rPr lang="en-US" sz="1800" dirty="0" smtClean="0"/>
              <a:t> </a:t>
            </a:r>
            <a:r>
              <a:rPr lang="en-US" sz="1800" dirty="0" err="1" smtClean="0"/>
              <a:t>το</a:t>
            </a:r>
            <a:r>
              <a:rPr lang="en-US" sz="1800" dirty="0" smtClean="0"/>
              <a:t> </a:t>
            </a:r>
            <a:r>
              <a:rPr lang="en-US" sz="1800" dirty="0" err="1" smtClean="0"/>
              <a:t>οσμωτικό</a:t>
            </a:r>
            <a:r>
              <a:rPr lang="en-US" sz="1800" dirty="0" smtClean="0"/>
              <a:t> </a:t>
            </a:r>
            <a:r>
              <a:rPr lang="en-US" sz="1800" dirty="0" err="1" smtClean="0"/>
              <a:t>του</a:t>
            </a:r>
            <a:r>
              <a:rPr lang="en-US" sz="1800" dirty="0" smtClean="0"/>
              <a:t> </a:t>
            </a:r>
            <a:r>
              <a:rPr lang="en-US" sz="1800" dirty="0" err="1" smtClean="0"/>
              <a:t>δυναμικό</a:t>
            </a:r>
            <a:r>
              <a:rPr lang="en-US" sz="1800" dirty="0" smtClean="0"/>
              <a:t> </a:t>
            </a:r>
            <a:r>
              <a:rPr lang="en-US" sz="1800" dirty="0" err="1" smtClean="0"/>
              <a:t>μέσω</a:t>
            </a:r>
            <a:r>
              <a:rPr lang="en-US" sz="1800" dirty="0" smtClean="0"/>
              <a:t> </a:t>
            </a:r>
            <a:r>
              <a:rPr lang="en-US" sz="1800" dirty="0" err="1" smtClean="0"/>
              <a:t>της</a:t>
            </a:r>
            <a:r>
              <a:rPr lang="en-US" sz="1800" dirty="0" smtClean="0"/>
              <a:t> </a:t>
            </a:r>
            <a:r>
              <a:rPr lang="en-US" sz="1800" dirty="0" err="1" smtClean="0"/>
              <a:t>σύνθεσης</a:t>
            </a:r>
            <a:r>
              <a:rPr lang="en-US" sz="1800" dirty="0" smtClean="0"/>
              <a:t> </a:t>
            </a:r>
            <a:r>
              <a:rPr lang="en-US" sz="1800" dirty="0" err="1" smtClean="0"/>
              <a:t>των</a:t>
            </a:r>
            <a:r>
              <a:rPr lang="en-US" sz="1800" dirty="0" smtClean="0"/>
              <a:t> </a:t>
            </a:r>
            <a:r>
              <a:rPr lang="en-US" sz="1800" dirty="0" err="1" smtClean="0"/>
              <a:t>ουσιών</a:t>
            </a:r>
            <a:r>
              <a:rPr lang="en-US" sz="1800" dirty="0" smtClean="0"/>
              <a:t> </a:t>
            </a:r>
            <a:r>
              <a:rPr lang="en-US" sz="1800" dirty="0" err="1" smtClean="0"/>
              <a:t>αυτών</a:t>
            </a:r>
            <a:r>
              <a:rPr lang="en-US" sz="1800" dirty="0" smtClean="0"/>
              <a:t> </a:t>
            </a:r>
            <a:r>
              <a:rPr lang="en-US" sz="1800" dirty="0" err="1" smtClean="0"/>
              <a:t>και</a:t>
            </a:r>
            <a:r>
              <a:rPr lang="en-US" sz="1800" dirty="0" smtClean="0"/>
              <a:t> </a:t>
            </a:r>
            <a:r>
              <a:rPr lang="en-US" sz="1800" dirty="0" err="1" smtClean="0"/>
              <a:t>κατ</a:t>
            </a:r>
            <a:r>
              <a:rPr lang="en-US" sz="1800" dirty="0" smtClean="0"/>
              <a:t> </a:t>
            </a:r>
            <a:r>
              <a:rPr lang="en-US" sz="1800" dirty="0" err="1" smtClean="0"/>
              <a:t>επέκταση</a:t>
            </a:r>
            <a:r>
              <a:rPr lang="en-US" sz="1800" dirty="0" smtClean="0"/>
              <a:t> </a:t>
            </a:r>
            <a:r>
              <a:rPr lang="en-US" sz="1800" dirty="0" err="1" smtClean="0"/>
              <a:t>και</a:t>
            </a:r>
            <a:r>
              <a:rPr lang="en-US" sz="1800" dirty="0" smtClean="0"/>
              <a:t> </a:t>
            </a:r>
            <a:r>
              <a:rPr lang="en-US" sz="1800" dirty="0" err="1" smtClean="0"/>
              <a:t>το</a:t>
            </a:r>
            <a:r>
              <a:rPr lang="en-US" sz="1800" dirty="0" smtClean="0"/>
              <a:t> </a:t>
            </a:r>
            <a:r>
              <a:rPr lang="en-US" sz="1800" dirty="0" err="1" smtClean="0"/>
              <a:t>δυναμικό</a:t>
            </a:r>
            <a:r>
              <a:rPr lang="en-US" sz="1800" dirty="0" smtClean="0"/>
              <a:t> </a:t>
            </a:r>
            <a:r>
              <a:rPr lang="en-US" sz="1800" dirty="0" err="1" smtClean="0"/>
              <a:t>του</a:t>
            </a:r>
            <a:r>
              <a:rPr lang="en-US" sz="1800" dirty="0" smtClean="0"/>
              <a:t> </a:t>
            </a:r>
            <a:r>
              <a:rPr lang="en-US" sz="1800" dirty="0" err="1" smtClean="0"/>
              <a:t>νερού</a:t>
            </a:r>
            <a:r>
              <a:rPr lang="en-US" sz="1800" dirty="0" smtClean="0"/>
              <a:t> </a:t>
            </a:r>
            <a:r>
              <a:rPr lang="en-US" sz="1800" dirty="0" err="1" smtClean="0"/>
              <a:t>του</a:t>
            </a:r>
            <a:r>
              <a:rPr lang="en-US" sz="1800" dirty="0" smtClean="0"/>
              <a:t>. Η </a:t>
            </a:r>
            <a:r>
              <a:rPr lang="en-US" sz="1800" dirty="0" err="1" smtClean="0"/>
              <a:t>διαδικασία</a:t>
            </a:r>
            <a:r>
              <a:rPr lang="en-US" sz="1800" dirty="0" smtClean="0"/>
              <a:t> </a:t>
            </a:r>
            <a:r>
              <a:rPr lang="en-US" sz="1800" dirty="0" err="1" smtClean="0"/>
              <a:t>αυτή</a:t>
            </a:r>
            <a:r>
              <a:rPr lang="en-US" sz="1800" dirty="0" smtClean="0"/>
              <a:t> </a:t>
            </a:r>
            <a:r>
              <a:rPr lang="en-US" sz="1800" dirty="0" err="1" smtClean="0"/>
              <a:t>ονομάζεται</a:t>
            </a:r>
            <a:r>
              <a:rPr lang="en-US" sz="1800" dirty="0" smtClean="0"/>
              <a:t> </a:t>
            </a:r>
            <a:r>
              <a:rPr lang="en-US" sz="1800" b="1" dirty="0" err="1" smtClean="0"/>
              <a:t>οσμωρρύθμιση</a:t>
            </a:r>
            <a:r>
              <a:rPr lang="en-US" sz="1800" dirty="0" smtClean="0"/>
              <a:t>. </a:t>
            </a:r>
            <a:r>
              <a:rPr lang="el-GR" sz="1800" dirty="0" smtClean="0"/>
              <a:t/>
            </a:r>
            <a:br>
              <a:rPr lang="el-GR" sz="1800" dirty="0" smtClean="0"/>
            </a:br>
            <a:r>
              <a:rPr lang="en-US" sz="1800" dirty="0" err="1" smtClean="0"/>
              <a:t>Σε</a:t>
            </a:r>
            <a:r>
              <a:rPr lang="en-US" sz="1800" dirty="0" smtClean="0"/>
              <a:t> </a:t>
            </a:r>
            <a:r>
              <a:rPr lang="en-US" sz="1800" dirty="0" err="1" smtClean="0"/>
              <a:t>συνθήκες</a:t>
            </a:r>
            <a:r>
              <a:rPr lang="en-US" sz="1800" dirty="0" smtClean="0"/>
              <a:t> </a:t>
            </a:r>
            <a:r>
              <a:rPr lang="en-US" sz="1800" dirty="0" err="1" smtClean="0"/>
              <a:t>ξηρασίας</a:t>
            </a:r>
            <a:r>
              <a:rPr lang="en-US" sz="1800" dirty="0" smtClean="0"/>
              <a:t> </a:t>
            </a:r>
            <a:r>
              <a:rPr lang="en-US" sz="1800" dirty="0" err="1" smtClean="0"/>
              <a:t>το</a:t>
            </a:r>
            <a:r>
              <a:rPr lang="en-US" sz="1800" dirty="0" smtClean="0"/>
              <a:t> </a:t>
            </a:r>
            <a:r>
              <a:rPr lang="en-US" sz="1800" dirty="0" err="1" smtClean="0"/>
              <a:t>δυναμικό</a:t>
            </a:r>
            <a:r>
              <a:rPr lang="en-US" sz="1800" dirty="0" smtClean="0"/>
              <a:t> </a:t>
            </a:r>
            <a:r>
              <a:rPr lang="en-US" sz="1800" dirty="0" err="1" smtClean="0"/>
              <a:t>νερού</a:t>
            </a:r>
            <a:r>
              <a:rPr lang="en-US" sz="1800" dirty="0" smtClean="0"/>
              <a:t> </a:t>
            </a:r>
            <a:r>
              <a:rPr lang="en-US" sz="1800" dirty="0" err="1" smtClean="0"/>
              <a:t>του</a:t>
            </a:r>
            <a:r>
              <a:rPr lang="en-US" sz="1800" dirty="0" smtClean="0"/>
              <a:t> </a:t>
            </a:r>
            <a:r>
              <a:rPr lang="en-US" sz="1800" dirty="0" err="1" smtClean="0"/>
              <a:t>εδάφους</a:t>
            </a:r>
            <a:r>
              <a:rPr lang="en-US" sz="1800" dirty="0" smtClean="0"/>
              <a:t> </a:t>
            </a:r>
            <a:r>
              <a:rPr lang="en-US" sz="1800" dirty="0" err="1" smtClean="0"/>
              <a:t>μειώνεται</a:t>
            </a:r>
            <a:r>
              <a:rPr lang="en-US" sz="1800" dirty="0" smtClean="0"/>
              <a:t>. </a:t>
            </a:r>
            <a:r>
              <a:rPr lang="en-US" sz="1800" dirty="0" err="1" smtClean="0"/>
              <a:t>Ωστόσο</a:t>
            </a:r>
            <a:r>
              <a:rPr lang="en-US" sz="1800" dirty="0" smtClean="0"/>
              <a:t>, </a:t>
            </a:r>
            <a:r>
              <a:rPr lang="en-US" sz="1800" dirty="0" err="1" smtClean="0"/>
              <a:t>μέσω</a:t>
            </a:r>
            <a:r>
              <a:rPr lang="en-US" sz="1800" dirty="0" smtClean="0"/>
              <a:t> </a:t>
            </a:r>
            <a:r>
              <a:rPr lang="en-US" sz="1800" dirty="0" err="1" smtClean="0"/>
              <a:t>της</a:t>
            </a:r>
            <a:r>
              <a:rPr lang="en-US" sz="1800" dirty="0" smtClean="0"/>
              <a:t> </a:t>
            </a:r>
            <a:r>
              <a:rPr lang="en-US" sz="1800" dirty="0" err="1" smtClean="0"/>
              <a:t>οσμωρρύθμισης</a:t>
            </a:r>
            <a:r>
              <a:rPr lang="en-US" sz="1800" dirty="0" smtClean="0"/>
              <a:t> </a:t>
            </a:r>
            <a:r>
              <a:rPr lang="en-US" sz="1800" dirty="0" err="1" smtClean="0"/>
              <a:t>τα</a:t>
            </a:r>
            <a:r>
              <a:rPr lang="en-US" sz="1800" dirty="0" smtClean="0"/>
              <a:t> </a:t>
            </a:r>
            <a:r>
              <a:rPr lang="en-US" sz="1800" dirty="0" err="1" smtClean="0"/>
              <a:t>κύτταρα</a:t>
            </a:r>
            <a:r>
              <a:rPr lang="en-US" sz="1800" dirty="0" smtClean="0"/>
              <a:t> </a:t>
            </a:r>
            <a:r>
              <a:rPr lang="en-US" sz="1800" dirty="0" err="1" smtClean="0"/>
              <a:t>της</a:t>
            </a:r>
            <a:r>
              <a:rPr lang="en-US" sz="1800" dirty="0" smtClean="0"/>
              <a:t> </a:t>
            </a:r>
            <a:r>
              <a:rPr lang="en-US" sz="1800" dirty="0" err="1" smtClean="0"/>
              <a:t>ρίζας</a:t>
            </a:r>
            <a:r>
              <a:rPr lang="en-US" sz="1800" dirty="0" smtClean="0"/>
              <a:t> μπορεί </a:t>
            </a:r>
            <a:r>
              <a:rPr lang="en-US" sz="1800" dirty="0" err="1" smtClean="0"/>
              <a:t>να</a:t>
            </a:r>
            <a:r>
              <a:rPr lang="en-US" sz="1800" dirty="0" smtClean="0"/>
              <a:t> </a:t>
            </a:r>
            <a:r>
              <a:rPr lang="en-US" sz="1800" dirty="0" err="1" smtClean="0"/>
              <a:t>μειώσουν</a:t>
            </a:r>
            <a:r>
              <a:rPr lang="en-US" sz="1800" dirty="0" smtClean="0"/>
              <a:t> </a:t>
            </a:r>
            <a:r>
              <a:rPr lang="en-US" sz="1800" dirty="0" err="1" smtClean="0"/>
              <a:t>το</a:t>
            </a:r>
            <a:r>
              <a:rPr lang="en-US" sz="1800" dirty="0" smtClean="0"/>
              <a:t> </a:t>
            </a:r>
            <a:r>
              <a:rPr lang="en-US" sz="1800" dirty="0" err="1" smtClean="0"/>
              <a:t>δυναμικό</a:t>
            </a:r>
            <a:r>
              <a:rPr lang="en-US" sz="1800" dirty="0" smtClean="0"/>
              <a:t> </a:t>
            </a:r>
            <a:r>
              <a:rPr lang="en-US" sz="1800" dirty="0" err="1" smtClean="0"/>
              <a:t>του</a:t>
            </a:r>
            <a:r>
              <a:rPr lang="en-US" sz="1800" dirty="0" smtClean="0"/>
              <a:t> </a:t>
            </a:r>
            <a:r>
              <a:rPr lang="en-US" sz="1800" dirty="0" err="1" smtClean="0"/>
              <a:t>νερού</a:t>
            </a:r>
            <a:r>
              <a:rPr lang="en-US" sz="1800" dirty="0" smtClean="0"/>
              <a:t> </a:t>
            </a:r>
            <a:r>
              <a:rPr lang="en-US" sz="1800" dirty="0" err="1" smtClean="0"/>
              <a:t>τους</a:t>
            </a:r>
            <a:r>
              <a:rPr lang="en-US" sz="1800" dirty="0" smtClean="0"/>
              <a:t> </a:t>
            </a:r>
            <a:r>
              <a:rPr lang="en-US" sz="1800" dirty="0" err="1" smtClean="0"/>
              <a:t>σε</a:t>
            </a:r>
            <a:r>
              <a:rPr lang="en-US" sz="1800" dirty="0" smtClean="0"/>
              <a:t> </a:t>
            </a:r>
            <a:r>
              <a:rPr lang="en-US" sz="1800" dirty="0" err="1" smtClean="0"/>
              <a:t>επίπεδα</a:t>
            </a:r>
            <a:r>
              <a:rPr lang="en-US" sz="1800" dirty="0" smtClean="0"/>
              <a:t> </a:t>
            </a:r>
            <a:r>
              <a:rPr lang="en-US" sz="1800" dirty="0" err="1" smtClean="0"/>
              <a:t>χαμηλότερα</a:t>
            </a:r>
            <a:r>
              <a:rPr lang="en-US" sz="1800" dirty="0" smtClean="0"/>
              <a:t> από </a:t>
            </a:r>
            <a:r>
              <a:rPr lang="en-US" sz="1800" dirty="0" err="1" smtClean="0"/>
              <a:t>αυτά</a:t>
            </a:r>
            <a:r>
              <a:rPr lang="en-US" sz="1800" dirty="0" smtClean="0"/>
              <a:t> </a:t>
            </a:r>
            <a:r>
              <a:rPr lang="en-US" sz="1800" dirty="0" err="1" smtClean="0"/>
              <a:t>του</a:t>
            </a:r>
            <a:r>
              <a:rPr lang="en-US" sz="1800" dirty="0" smtClean="0"/>
              <a:t> </a:t>
            </a:r>
            <a:r>
              <a:rPr lang="en-US" sz="1800" dirty="0" err="1" smtClean="0"/>
              <a:t>εδάφους</a:t>
            </a:r>
            <a:r>
              <a:rPr lang="en-US" sz="1800" dirty="0" smtClean="0"/>
              <a:t>, </a:t>
            </a:r>
            <a:r>
              <a:rPr lang="en-US" sz="1800" dirty="0" err="1" smtClean="0"/>
              <a:t>ώστε</a:t>
            </a:r>
            <a:r>
              <a:rPr lang="en-US" sz="1800" dirty="0" smtClean="0"/>
              <a:t>  η </a:t>
            </a:r>
            <a:r>
              <a:rPr lang="en-US" sz="1800" dirty="0" err="1" smtClean="0"/>
              <a:t>ρίζα</a:t>
            </a:r>
            <a:r>
              <a:rPr lang="en-US" sz="1800" dirty="0" smtClean="0"/>
              <a:t> </a:t>
            </a:r>
            <a:r>
              <a:rPr lang="en-US" sz="1800" dirty="0" err="1" smtClean="0"/>
              <a:t>να</a:t>
            </a:r>
            <a:r>
              <a:rPr lang="en-US" sz="1800" dirty="0" smtClean="0"/>
              <a:t> </a:t>
            </a:r>
            <a:r>
              <a:rPr lang="en-US" sz="1800" dirty="0" err="1" smtClean="0"/>
              <a:t>συνεχίσει</a:t>
            </a:r>
            <a:r>
              <a:rPr lang="en-US" sz="1800" dirty="0" smtClean="0"/>
              <a:t> </a:t>
            </a:r>
            <a:r>
              <a:rPr lang="en-US" sz="1800" dirty="0" err="1" smtClean="0"/>
              <a:t>απρόσκοπτα</a:t>
            </a:r>
            <a:r>
              <a:rPr lang="en-US" sz="1800" dirty="0" smtClean="0"/>
              <a:t> </a:t>
            </a:r>
            <a:r>
              <a:rPr lang="en-US" sz="1800" dirty="0" err="1" smtClean="0"/>
              <a:t>την</a:t>
            </a:r>
            <a:r>
              <a:rPr lang="en-US" sz="1800" dirty="0" smtClean="0"/>
              <a:t> </a:t>
            </a:r>
            <a:r>
              <a:rPr lang="en-US" sz="1800" dirty="0" err="1" smtClean="0"/>
              <a:t>άντληση</a:t>
            </a:r>
            <a:r>
              <a:rPr lang="en-US" sz="1800" dirty="0" smtClean="0"/>
              <a:t> </a:t>
            </a:r>
            <a:r>
              <a:rPr lang="en-US" sz="1800" dirty="0" err="1" smtClean="0"/>
              <a:t>νερού</a:t>
            </a:r>
            <a:r>
              <a:rPr lang="en-US" sz="1800" dirty="0" smtClean="0"/>
              <a:t>.</a:t>
            </a:r>
            <a:r>
              <a:rPr lang="el-GR" sz="1800" dirty="0" smtClean="0"/>
              <a:t> </a:t>
            </a:r>
            <a:endParaRPr lang="el-GR" sz="1800" b="1" dirty="0"/>
          </a:p>
        </p:txBody>
      </p:sp>
      <p:sp>
        <p:nvSpPr>
          <p:cNvPr id="4" name="Rectangle 3"/>
          <p:cNvSpPr/>
          <p:nvPr/>
        </p:nvSpPr>
        <p:spPr>
          <a:xfrm>
            <a:off x="251520" y="116632"/>
            <a:ext cx="8568952"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spcBef>
                <a:spcPct val="0"/>
              </a:spcBef>
            </a:pPr>
            <a:r>
              <a:rPr lang="el-GR" sz="2000" b="1" dirty="0" smtClean="0"/>
              <a:t>Τι είναι οι οσμωτικά ενεργές ουσίες; </a:t>
            </a:r>
            <a:endParaRPr lang="el-GR" sz="2000" b="1" dirty="0" smtClean="0">
              <a:solidFill>
                <a:schemeClr val="tx2">
                  <a:lumMod val="50000"/>
                </a:schemeClr>
              </a:solidFill>
              <a:latin typeface="Arial" pitchFamily="34" charset="0"/>
              <a:cs typeface="Arial" pitchFamily="34" charset="0"/>
            </a:endParaRPr>
          </a:p>
        </p:txBody>
      </p:sp>
    </p:spTree>
    <p:extLst>
      <p:ext uri="{BB962C8B-B14F-4D97-AF65-F5344CB8AC3E}">
        <p14:creationId xmlns="" xmlns:p14="http://schemas.microsoft.com/office/powerpoint/2010/main" val="3372857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46083"/>
            <a:ext cx="8229600" cy="400110"/>
          </a:xfrm>
        </p:spPr>
        <p:style>
          <a:lnRef idx="1">
            <a:schemeClr val="accent3"/>
          </a:lnRef>
          <a:fillRef idx="2">
            <a:schemeClr val="accent3"/>
          </a:fillRef>
          <a:effectRef idx="1">
            <a:schemeClr val="accent3"/>
          </a:effectRef>
          <a:fontRef idx="minor">
            <a:schemeClr val="dk1"/>
          </a:fontRef>
        </p:style>
        <p:txBody>
          <a:bodyPr vert="horz" wrap="square" lIns="91440" tIns="45720" rIns="91440" bIns="45720" rtlCol="0" anchor="ctr">
            <a:spAutoFit/>
          </a:bodyPr>
          <a:lstStyle/>
          <a:p>
            <a:r>
              <a:rPr lang="en-US" sz="2000" b="1" dirty="0" smtClean="0">
                <a:solidFill>
                  <a:schemeClr val="tx2">
                    <a:lumMod val="50000"/>
                  </a:schemeClr>
                </a:solidFill>
                <a:latin typeface="Arial" pitchFamily="34" charset="0"/>
                <a:cs typeface="Arial" pitchFamily="34" charset="0"/>
              </a:rPr>
              <a:t>Η </a:t>
            </a:r>
            <a:r>
              <a:rPr lang="en-US" sz="2000" b="1" dirty="0" err="1" smtClean="0">
                <a:solidFill>
                  <a:schemeClr val="tx2">
                    <a:lumMod val="50000"/>
                  </a:schemeClr>
                </a:solidFill>
                <a:latin typeface="Arial" pitchFamily="34" charset="0"/>
                <a:cs typeface="Arial" pitchFamily="34" charset="0"/>
              </a:rPr>
              <a:t>σημασία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της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διαπνοής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στα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θερμοκήπια</a:t>
            </a:r>
            <a:r>
              <a:rPr lang="el-GR" sz="2000" b="1" dirty="0" smtClean="0">
                <a:solidFill>
                  <a:schemeClr val="tx2">
                    <a:lumMod val="50000"/>
                  </a:schemeClr>
                </a:solidFill>
                <a:latin typeface="Arial" pitchFamily="34" charset="0"/>
                <a:ea typeface="+mn-ea"/>
                <a:cs typeface="Arial" pitchFamily="34" charset="0"/>
              </a:rPr>
              <a:t>.</a:t>
            </a:r>
            <a:endParaRPr lang="el-GR" sz="2000" b="1" dirty="0">
              <a:solidFill>
                <a:schemeClr val="tx2">
                  <a:lumMod val="50000"/>
                </a:schemeClr>
              </a:solidFill>
              <a:latin typeface="Arial" pitchFamily="34" charset="0"/>
              <a:ea typeface="+mn-ea"/>
              <a:cs typeface="Arial" pitchFamily="34" charset="0"/>
            </a:endParaRPr>
          </a:p>
        </p:txBody>
      </p:sp>
      <p:sp>
        <p:nvSpPr>
          <p:cNvPr id="4" name="Rectangle 3"/>
          <p:cNvSpPr/>
          <p:nvPr/>
        </p:nvSpPr>
        <p:spPr>
          <a:xfrm>
            <a:off x="539552" y="1305342"/>
            <a:ext cx="8208912" cy="3373359"/>
          </a:xfrm>
          <a:prstGeom prst="rect">
            <a:avLst/>
          </a:prstGeom>
        </p:spPr>
        <p:txBody>
          <a:bodyPr wrap="square">
            <a:spAutoFit/>
          </a:bodyPr>
          <a:lstStyle/>
          <a:p>
            <a:pPr>
              <a:lnSpc>
                <a:spcPct val="150000"/>
              </a:lnSpc>
            </a:pPr>
            <a:r>
              <a:rPr lang="el-GR" dirty="0" smtClean="0"/>
              <a:t>Ο σωστός εξαερισμός των θερμοκηπίων παίζει σημαντικό ρόλο στην παραγωγικότητα και την καλή υγεία των καλλιεργούμενων φυτών. Εάν η σχετική υγρασία της ατμόσφαιρας είναι πολύ υψηλή λόγω κακού εξαερισμού η ταχύτητα διαπνοής των φυτών πέφτει σε χαμηλά επίπεδα. Αυτό μπορεί να έχει τις εξής συνέπειες:</a:t>
            </a:r>
          </a:p>
          <a:p>
            <a:pPr>
              <a:lnSpc>
                <a:spcPct val="150000"/>
              </a:lnSpc>
            </a:pPr>
            <a:r>
              <a:rPr lang="el-GR" b="1" dirty="0" smtClean="0"/>
              <a:t>1.</a:t>
            </a:r>
            <a:r>
              <a:rPr lang="el-GR" dirty="0" smtClean="0"/>
              <a:t> </a:t>
            </a:r>
            <a:r>
              <a:rPr lang="el-GR" b="1" i="1" dirty="0" smtClean="0"/>
              <a:t>Τα φυτά κινδυνεύουν από θερμοπληξία όταν η θερμοκρασία είναι υψηλή</a:t>
            </a:r>
            <a:r>
              <a:rPr lang="el-GR" dirty="0" smtClean="0"/>
              <a:t>, διότι τα φύλλα δεν μπορούν να ψυχτούν.</a:t>
            </a:r>
          </a:p>
          <a:p>
            <a:pPr>
              <a:lnSpc>
                <a:spcPct val="150000"/>
              </a:lnSpc>
            </a:pPr>
            <a:r>
              <a:rPr lang="en-US" b="1" dirty="0" smtClean="0"/>
              <a:t>2.</a:t>
            </a:r>
            <a:r>
              <a:rPr lang="en-US" dirty="0" smtClean="0"/>
              <a:t> </a:t>
            </a:r>
            <a:r>
              <a:rPr lang="en-US" b="1" i="1" dirty="0" err="1" smtClean="0"/>
              <a:t>Το</a:t>
            </a:r>
            <a:r>
              <a:rPr lang="en-US" b="1" i="1" dirty="0" smtClean="0"/>
              <a:t> </a:t>
            </a:r>
            <a:r>
              <a:rPr lang="en-US" b="1" i="1" dirty="0" err="1" smtClean="0"/>
              <a:t>διαπνευστικό</a:t>
            </a:r>
            <a:r>
              <a:rPr lang="en-US" b="1" i="1" dirty="0" smtClean="0"/>
              <a:t> </a:t>
            </a:r>
            <a:r>
              <a:rPr lang="en-US" b="1" i="1" dirty="0" err="1" smtClean="0"/>
              <a:t>ρεύμα</a:t>
            </a:r>
            <a:r>
              <a:rPr lang="en-US" b="1" i="1" dirty="0" smtClean="0"/>
              <a:t> </a:t>
            </a:r>
            <a:r>
              <a:rPr lang="en-US" b="1" i="1" dirty="0" err="1" smtClean="0"/>
              <a:t>δεν</a:t>
            </a:r>
            <a:r>
              <a:rPr lang="en-US" b="1" i="1" dirty="0" smtClean="0"/>
              <a:t> </a:t>
            </a:r>
            <a:r>
              <a:rPr lang="en-US" b="1" i="1" dirty="0" err="1" smtClean="0"/>
              <a:t>λειτουργεί</a:t>
            </a:r>
            <a:r>
              <a:rPr lang="en-US" b="1" i="1" dirty="0" smtClean="0"/>
              <a:t> </a:t>
            </a:r>
            <a:r>
              <a:rPr lang="en-US" b="1" i="1" dirty="0" err="1" smtClean="0"/>
              <a:t>ικανοποιητικά</a:t>
            </a:r>
            <a:r>
              <a:rPr lang="en-US" b="1" i="1" dirty="0" smtClean="0"/>
              <a:t>, </a:t>
            </a:r>
            <a:r>
              <a:rPr lang="en-US" b="1" i="1" dirty="0" err="1" smtClean="0"/>
              <a:t>συνεπώς</a:t>
            </a:r>
            <a:r>
              <a:rPr lang="en-US" b="1" i="1" dirty="0" smtClean="0"/>
              <a:t> η </a:t>
            </a:r>
            <a:r>
              <a:rPr lang="en-US" b="1" i="1" dirty="0" err="1" smtClean="0"/>
              <a:t>ροή</a:t>
            </a:r>
            <a:r>
              <a:rPr lang="en-US" b="1" i="1" dirty="0" smtClean="0"/>
              <a:t> </a:t>
            </a:r>
            <a:r>
              <a:rPr lang="en-US" b="1" i="1" dirty="0" err="1" smtClean="0"/>
              <a:t>των</a:t>
            </a:r>
            <a:r>
              <a:rPr lang="en-US" b="1" i="1" dirty="0" smtClean="0"/>
              <a:t> </a:t>
            </a:r>
            <a:r>
              <a:rPr lang="en-US" b="1" i="1" dirty="0" err="1" smtClean="0"/>
              <a:t>ανόργανων</a:t>
            </a:r>
            <a:r>
              <a:rPr lang="en-US" b="1" i="1" dirty="0" smtClean="0"/>
              <a:t> </a:t>
            </a:r>
            <a:r>
              <a:rPr lang="en-US" b="1" i="1" dirty="0" err="1" smtClean="0"/>
              <a:t>θρεπτικών</a:t>
            </a:r>
            <a:r>
              <a:rPr lang="en-US" b="1" i="1" dirty="0" smtClean="0"/>
              <a:t> </a:t>
            </a:r>
            <a:r>
              <a:rPr lang="en-US" b="1" i="1" dirty="0" err="1" smtClean="0"/>
              <a:t>στοιχείων</a:t>
            </a:r>
            <a:r>
              <a:rPr lang="en-US" b="1" i="1" dirty="0" smtClean="0"/>
              <a:t> </a:t>
            </a:r>
            <a:r>
              <a:rPr lang="en-US" b="1" i="1" dirty="0" err="1" smtClean="0"/>
              <a:t>δεν</a:t>
            </a:r>
            <a:r>
              <a:rPr lang="en-US" b="1" i="1" dirty="0" smtClean="0"/>
              <a:t> </a:t>
            </a:r>
            <a:r>
              <a:rPr lang="en-US" b="1" i="1" dirty="0" err="1" smtClean="0"/>
              <a:t>ικανοποιεί</a:t>
            </a:r>
            <a:r>
              <a:rPr lang="en-US" b="1" i="1" dirty="0" smtClean="0"/>
              <a:t> </a:t>
            </a:r>
            <a:r>
              <a:rPr lang="en-US" b="1" i="1" dirty="0" err="1" smtClean="0"/>
              <a:t>τις</a:t>
            </a:r>
            <a:r>
              <a:rPr lang="en-US" b="1" i="1" dirty="0" smtClean="0"/>
              <a:t> </a:t>
            </a:r>
            <a:r>
              <a:rPr lang="en-US" b="1" i="1" dirty="0" err="1" smtClean="0"/>
              <a:t>ανάγκες</a:t>
            </a:r>
            <a:r>
              <a:rPr lang="en-US" b="1" i="1" dirty="0" smtClean="0"/>
              <a:t> </a:t>
            </a:r>
            <a:r>
              <a:rPr lang="en-US" b="1" i="1" dirty="0" err="1" smtClean="0"/>
              <a:t>θρέψης</a:t>
            </a:r>
            <a:r>
              <a:rPr lang="en-US" b="1" i="1" dirty="0" smtClean="0"/>
              <a:t> </a:t>
            </a:r>
            <a:r>
              <a:rPr lang="en-US" b="1" i="1" dirty="0" err="1" smtClean="0"/>
              <a:t>των</a:t>
            </a:r>
            <a:r>
              <a:rPr lang="en-US" b="1" i="1" dirty="0" smtClean="0"/>
              <a:t> </a:t>
            </a:r>
            <a:r>
              <a:rPr lang="en-US" b="1" i="1" dirty="0" err="1" smtClean="0"/>
              <a:t>φυτών</a:t>
            </a:r>
            <a:r>
              <a:rPr lang="en-US" b="1" i="1" dirty="0" smtClean="0"/>
              <a:t>.</a:t>
            </a:r>
            <a:r>
              <a:rPr lang="en-US" dirty="0" smtClean="0"/>
              <a:t> </a:t>
            </a: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29600" cy="5544616"/>
          </a:xfrm>
        </p:spPr>
        <p:txBody>
          <a:bodyPr>
            <a:normAutofit fontScale="47500" lnSpcReduction="20000"/>
          </a:bodyPr>
          <a:lstStyle/>
          <a:p>
            <a:pPr>
              <a:lnSpc>
                <a:spcPct val="170000"/>
              </a:lnSpc>
            </a:pPr>
            <a:r>
              <a:rPr lang="el-GR" dirty="0" smtClean="0"/>
              <a:t>Η απουσία </a:t>
            </a:r>
            <a:r>
              <a:rPr lang="el-GR" dirty="0" err="1" smtClean="0"/>
              <a:t>πλασμοδεσμών</a:t>
            </a:r>
            <a:r>
              <a:rPr lang="el-GR" dirty="0" smtClean="0"/>
              <a:t> (ένα ακόμη ιδιόμορφο χαρακτηριστικό των </a:t>
            </a:r>
            <a:r>
              <a:rPr lang="el-GR" dirty="0" err="1" smtClean="0"/>
              <a:t>καταφρακτικών</a:t>
            </a:r>
            <a:r>
              <a:rPr lang="el-GR" dirty="0" smtClean="0"/>
              <a:t> κυττάρων) δεν επιτρέπει παθητική εξισορρόπηση των συγκεντρώσεων μέσω διάχυσης, επομένως η κίνηση ιόντων προς και από τα καταφρακτικά είναι πλήρως ελεγχόμενη και γίνεται μόνο μέσω ορισμένων διόδων (κανάλια και αντλίες μεταφοράς). </a:t>
            </a:r>
            <a:endParaRPr lang="en-US" dirty="0" smtClean="0"/>
          </a:p>
          <a:p>
            <a:pPr>
              <a:lnSpc>
                <a:spcPct val="170000"/>
              </a:lnSpc>
            </a:pPr>
            <a:r>
              <a:rPr lang="el-GR" dirty="0" smtClean="0"/>
              <a:t>Στα περισσότερα φυτικά είδη παρατηρείται μια χρονική διαδοχή μεταξύ της συσσώρευσης ιόντων K</a:t>
            </a:r>
            <a:r>
              <a:rPr lang="el-GR" baseline="30000" dirty="0" smtClean="0"/>
              <a:t>+</a:t>
            </a:r>
            <a:r>
              <a:rPr lang="el-GR" dirty="0" smtClean="0"/>
              <a:t> (άνοιγμα των στομάτων και διατήρηση της σπαργής τους μέχρι το μεσημέρι) και συσσώρευσης σακχαρόζης (από το μεσημέρι και έως το τέλος της ημέρας) στο χυμοτόπιο. </a:t>
            </a:r>
            <a:endParaRPr lang="en-US" dirty="0" smtClean="0"/>
          </a:p>
          <a:p>
            <a:pPr>
              <a:lnSpc>
                <a:spcPct val="170000"/>
              </a:lnSpc>
            </a:pPr>
            <a:r>
              <a:rPr lang="el-GR" dirty="0" smtClean="0"/>
              <a:t>Θα πρέπει να σημειωθεί στο σημείο αυτό ότι η σύνθεση των οργανικών ουσιών (είτε μηλικού είτε σακχαρόζης) πραγματοποιείται κυρίως μέσω της διάσπασης των αποθεμάτων αμύλου. </a:t>
            </a:r>
            <a:endParaRPr lang="en-US" dirty="0" smtClean="0"/>
          </a:p>
          <a:p>
            <a:pPr>
              <a:lnSpc>
                <a:spcPct val="170000"/>
              </a:lnSpc>
            </a:pPr>
            <a:r>
              <a:rPr lang="el-GR" dirty="0" smtClean="0"/>
              <a:t>Επομένως δημιουργούνται οσμωτικά ενεργά μόρια από τη διάσπαση ενός </a:t>
            </a:r>
            <a:r>
              <a:rPr lang="el-GR" dirty="0" err="1" smtClean="0"/>
              <a:t>μεγαλομορίου</a:t>
            </a:r>
            <a:r>
              <a:rPr lang="el-GR" dirty="0" smtClean="0"/>
              <a:t>, μη οσμωτικά ενεργού. Στην περίπτωση του μηλικού, το άμυλο διασπάται ως το επίπεδο του </a:t>
            </a:r>
            <a:r>
              <a:rPr lang="el-GR" dirty="0" err="1" smtClean="0"/>
              <a:t>πυροσταφυλικού</a:t>
            </a:r>
            <a:r>
              <a:rPr lang="el-GR" dirty="0" smtClean="0"/>
              <a:t> το οποίο στη συνέχεια </a:t>
            </a:r>
            <a:r>
              <a:rPr lang="el-GR" dirty="0" err="1" smtClean="0"/>
              <a:t>καρβοξυλιώνεται</a:t>
            </a:r>
            <a:r>
              <a:rPr lang="el-GR" dirty="0" smtClean="0"/>
              <a:t> σε μια αντίδραση όμοια με αυτήν της C</a:t>
            </a:r>
            <a:r>
              <a:rPr lang="el-GR" baseline="-25000" dirty="0" smtClean="0"/>
              <a:t>4</a:t>
            </a:r>
            <a:r>
              <a:rPr lang="el-GR" dirty="0" smtClean="0"/>
              <a:t> οδού που καταλύει η </a:t>
            </a:r>
            <a:r>
              <a:rPr lang="el-GR" dirty="0" err="1" smtClean="0"/>
              <a:t>καρβοξυλάση</a:t>
            </a:r>
            <a:r>
              <a:rPr lang="el-GR" dirty="0" smtClean="0"/>
              <a:t> του </a:t>
            </a:r>
            <a:r>
              <a:rPr lang="el-GR" dirty="0" err="1" smtClean="0"/>
              <a:t>φωσφο</a:t>
            </a:r>
            <a:r>
              <a:rPr lang="el-GR" dirty="0" smtClean="0"/>
              <a:t>-</a:t>
            </a:r>
            <a:r>
              <a:rPr lang="el-GR" dirty="0" err="1" smtClean="0"/>
              <a:t>ενολπυροσταφυλικού</a:t>
            </a:r>
            <a:r>
              <a:rPr lang="el-GR" dirty="0" smtClean="0"/>
              <a:t> οξέος.</a:t>
            </a:r>
          </a:p>
          <a:p>
            <a:endParaRPr lang="el-GR" dirty="0"/>
          </a:p>
        </p:txBody>
      </p:sp>
      <p:sp>
        <p:nvSpPr>
          <p:cNvPr id="4" name="Τίτλος 1"/>
          <p:cNvSpPr>
            <a:spLocks noGrp="1"/>
          </p:cNvSpPr>
          <p:nvPr>
            <p:ph type="title"/>
          </p:nvPr>
        </p:nvSpPr>
        <p:spPr>
          <a:xfrm>
            <a:off x="539552" y="132601"/>
            <a:ext cx="8229600" cy="400110"/>
          </a:xfr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err="1" smtClean="0">
                <a:solidFill>
                  <a:schemeClr val="tx2">
                    <a:lumMod val="50000"/>
                  </a:schemeClr>
                </a:solidFill>
                <a:latin typeface="Arial" pitchFamily="34" charset="0"/>
                <a:cs typeface="Arial" pitchFamily="34" charset="0"/>
              </a:rPr>
              <a:t>Πως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λειτουργεί</a:t>
            </a:r>
            <a:r>
              <a:rPr lang="en-US" sz="2000" b="1" dirty="0" smtClean="0">
                <a:solidFill>
                  <a:schemeClr val="tx2">
                    <a:lumMod val="50000"/>
                  </a:schemeClr>
                </a:solidFill>
                <a:latin typeface="Arial" pitchFamily="34" charset="0"/>
                <a:cs typeface="Arial" pitchFamily="34" charset="0"/>
              </a:rPr>
              <a:t> ο </a:t>
            </a:r>
            <a:r>
              <a:rPr lang="en-US" sz="2000" b="1" dirty="0" err="1" smtClean="0">
                <a:solidFill>
                  <a:schemeClr val="tx2">
                    <a:lumMod val="50000"/>
                  </a:schemeClr>
                </a:solidFill>
                <a:latin typeface="Arial" pitchFamily="34" charset="0"/>
                <a:cs typeface="Arial" pitchFamily="34" charset="0"/>
              </a:rPr>
              <a:t>μηχανισμός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των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στοματικών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κινήσεων</a:t>
            </a:r>
            <a:r>
              <a:rPr lang="en-US" sz="2000" b="1" dirty="0" smtClean="0">
                <a:solidFill>
                  <a:schemeClr val="tx2">
                    <a:lumMod val="50000"/>
                  </a:schemeClr>
                </a:solidFill>
                <a:latin typeface="Arial" pitchFamily="34" charset="0"/>
                <a:cs typeface="Arial" pitchFamily="34" charset="0"/>
              </a:rPr>
              <a:t>; </a:t>
            </a:r>
            <a:endParaRPr lang="el-GR" sz="2000" b="1" dirty="0">
              <a:solidFill>
                <a:schemeClr val="tx2">
                  <a:lumMod val="50000"/>
                </a:schemeClr>
              </a:solidFill>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8496944" cy="6237312"/>
          </a:xfrm>
        </p:spPr>
        <p:txBody>
          <a:bodyPr>
            <a:normAutofit fontScale="92500"/>
          </a:bodyPr>
          <a:lstStyle/>
          <a:p>
            <a:pPr algn="just"/>
            <a:r>
              <a:rPr lang="el-GR" sz="2400" dirty="0" smtClean="0"/>
              <a:t>Το άνοιγμα των στομάτων οφείλεται σε ταχεία και έντονη αύξηση (περίπου </a:t>
            </a:r>
            <a:r>
              <a:rPr lang="el-GR" sz="2400" cap="all" dirty="0" smtClean="0"/>
              <a:t>×</a:t>
            </a:r>
            <a:r>
              <a:rPr lang="el-GR" sz="2400" dirty="0" smtClean="0"/>
              <a:t>4) της συγκέντρωσης οσμωτικά ενεργών ουσιών στα καταφρακτικά κύτταρα. Έτσι προκαλείται ελάττωση του οσμωτικού δυναμικού και συνεπώς και του δυναμικού του νερού των κυττάρων αυτών. Ως συνέπεια αναπτύσσεται διαφορά δυναμικού (ΔΨ) μεταξύ των </a:t>
            </a:r>
            <a:r>
              <a:rPr lang="el-GR" sz="2400" dirty="0" err="1" smtClean="0"/>
              <a:t>καταφρακτικών</a:t>
            </a:r>
            <a:r>
              <a:rPr lang="el-GR" sz="2400" dirty="0" smtClean="0"/>
              <a:t> και των </a:t>
            </a:r>
            <a:r>
              <a:rPr lang="el-GR" sz="2400" dirty="0" err="1" smtClean="0"/>
              <a:t>παρακαταφρακτικών</a:t>
            </a:r>
            <a:r>
              <a:rPr lang="el-GR" sz="2400" dirty="0" smtClean="0"/>
              <a:t> κυττάρων, η οποία εξισορροπείται με τη μεταφορά νερού από τα δεύτερα στα πρώτα. Η είσοδος όμως μορίων νερού στα καταφρακτικά κύτταρα έχει ως αποτέλεσμα την αντίστοιχη αύξηση της πίεσης σπαργής. </a:t>
            </a:r>
          </a:p>
          <a:p>
            <a:pPr algn="just"/>
            <a:r>
              <a:rPr lang="el-GR" sz="2400" dirty="0" smtClean="0"/>
              <a:t>Στη μείωση του οσμωτικού δυναμικού μπορεί να εμπλέκονται περισσότερες της μιας οσμωτικά ενεργές ουσίες. Η φύση των επί μέρους ουσιών που συσσωρεύονται εξαρτάται από το είδος του φυτού, τις συνθήκες που επικρατούν στο περιβάλλον και την ώρα της ημέρας. Σημείο κλειδί για την έναρξη της διαδικασίας αποτελεί η ενεργοποίηση μιας </a:t>
            </a:r>
            <a:r>
              <a:rPr lang="el-GR" sz="2400" dirty="0" err="1" smtClean="0"/>
              <a:t>μεμβρανικής</a:t>
            </a:r>
            <a:r>
              <a:rPr lang="el-GR" sz="2400" dirty="0" smtClean="0"/>
              <a:t> πρωτεΐνης (αντλίας) η οποία μεταφέρει πρωτόνια εκτός των </a:t>
            </a:r>
            <a:r>
              <a:rPr lang="el-GR" sz="2400" dirty="0" err="1" smtClean="0"/>
              <a:t>καταφρακτικών</a:t>
            </a:r>
            <a:r>
              <a:rPr lang="el-GR" sz="2400" dirty="0" smtClean="0"/>
              <a:t> κυττάρων με κατανάλωση μεταβολικής ενέργειας, δηλ. ΑΤΡ (H</a:t>
            </a:r>
            <a:r>
              <a:rPr lang="el-GR" sz="2400" baseline="30000" dirty="0" smtClean="0"/>
              <a:t>+</a:t>
            </a:r>
            <a:r>
              <a:rPr lang="el-GR" sz="2400" dirty="0" smtClean="0"/>
              <a:t>-</a:t>
            </a:r>
            <a:r>
              <a:rPr lang="el-GR" sz="2400" dirty="0" err="1" smtClean="0"/>
              <a:t>ATPάση</a:t>
            </a:r>
            <a:r>
              <a:rPr lang="el-GR" sz="2400" dirty="0" smtClean="0"/>
              <a:t>). </a:t>
            </a:r>
            <a:endParaRPr lang="en-US" sz="2400" dirty="0" smtClean="0"/>
          </a:p>
          <a:p>
            <a:pPr>
              <a:buNone/>
            </a:pPr>
            <a:endParaRPr lang="el-GR" sz="2400" dirty="0" smtClean="0"/>
          </a:p>
        </p:txBody>
      </p:sp>
      <p:sp>
        <p:nvSpPr>
          <p:cNvPr id="4" name="Τίτλος 1"/>
          <p:cNvSpPr>
            <a:spLocks noGrp="1"/>
          </p:cNvSpPr>
          <p:nvPr>
            <p:ph type="title"/>
          </p:nvPr>
        </p:nvSpPr>
        <p:spPr>
          <a:xfrm>
            <a:off x="395288" y="115888"/>
            <a:ext cx="8229600" cy="401637"/>
          </a:xfr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err="1" smtClean="0">
                <a:solidFill>
                  <a:schemeClr val="tx2">
                    <a:lumMod val="50000"/>
                  </a:schemeClr>
                </a:solidFill>
                <a:latin typeface="Arial" pitchFamily="34" charset="0"/>
                <a:cs typeface="Arial" pitchFamily="34" charset="0"/>
              </a:rPr>
              <a:t>Πως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λειτουργεί</a:t>
            </a:r>
            <a:r>
              <a:rPr lang="en-US" sz="2000" b="1" dirty="0" smtClean="0">
                <a:solidFill>
                  <a:schemeClr val="tx2">
                    <a:lumMod val="50000"/>
                  </a:schemeClr>
                </a:solidFill>
                <a:latin typeface="Arial" pitchFamily="34" charset="0"/>
                <a:cs typeface="Arial" pitchFamily="34" charset="0"/>
              </a:rPr>
              <a:t> ο </a:t>
            </a:r>
            <a:r>
              <a:rPr lang="en-US" sz="2000" b="1" dirty="0" err="1" smtClean="0">
                <a:solidFill>
                  <a:schemeClr val="tx2">
                    <a:lumMod val="50000"/>
                  </a:schemeClr>
                </a:solidFill>
                <a:latin typeface="Arial" pitchFamily="34" charset="0"/>
                <a:cs typeface="Arial" pitchFamily="34" charset="0"/>
              </a:rPr>
              <a:t>μηχανισμός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των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στοματικών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κινήσεων</a:t>
            </a:r>
            <a:r>
              <a:rPr lang="en-US" sz="2000" b="1" dirty="0" smtClean="0">
                <a:solidFill>
                  <a:schemeClr val="tx2">
                    <a:lumMod val="50000"/>
                  </a:schemeClr>
                </a:solidFill>
                <a:latin typeface="Arial" pitchFamily="34" charset="0"/>
                <a:cs typeface="Arial" pitchFamily="34" charset="0"/>
              </a:rPr>
              <a:t>; </a:t>
            </a:r>
            <a:endParaRPr lang="el-GR" sz="2000" b="1" dirty="0">
              <a:solidFill>
                <a:schemeClr val="tx2">
                  <a:lumMod val="50000"/>
                </a:schemeClr>
              </a:solidFill>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fontScale="70000" lnSpcReduction="20000"/>
          </a:bodyPr>
          <a:lstStyle/>
          <a:p>
            <a:pPr>
              <a:lnSpc>
                <a:spcPct val="170000"/>
              </a:lnSpc>
            </a:pPr>
            <a:r>
              <a:rPr lang="el-GR" dirty="0" smtClean="0"/>
              <a:t>Η ενεργός μεταφορά H</a:t>
            </a:r>
            <a:r>
              <a:rPr lang="el-GR" baseline="30000" dirty="0" smtClean="0"/>
              <a:t>+</a:t>
            </a:r>
            <a:r>
              <a:rPr lang="el-GR" dirty="0" smtClean="0"/>
              <a:t> επιτρέπει την παθητική είσοδο ιόντων Κ</a:t>
            </a:r>
            <a:r>
              <a:rPr lang="el-GR" baseline="30000" dirty="0" smtClean="0"/>
              <a:t>+</a:t>
            </a:r>
            <a:r>
              <a:rPr lang="el-GR" dirty="0" smtClean="0"/>
              <a:t> στα καταφρακτικά από τα γειτονικά παρακαταφρακτικά ή κοινά επιδερμικά κύτταρα </a:t>
            </a:r>
            <a:r>
              <a:rPr lang="el-GR" dirty="0" smtClean="0"/>
              <a:t>).</a:t>
            </a:r>
            <a:endParaRPr lang="en-US" dirty="0" smtClean="0"/>
          </a:p>
          <a:p>
            <a:pPr>
              <a:lnSpc>
                <a:spcPct val="170000"/>
              </a:lnSpc>
            </a:pPr>
            <a:r>
              <a:rPr lang="el-GR" dirty="0" smtClean="0"/>
              <a:t> </a:t>
            </a:r>
            <a:r>
              <a:rPr lang="el-GR" dirty="0" smtClean="0"/>
              <a:t>Η συγκέντρωση των ιόντων καλίου κάτω από τις συνθήκες αυτές σημειώνει εντυπωσιακή άνοδο (περίπου ×10). Η εξισορρόπηση των θετικών φορτίων επιτυγχάνεται είτε με την παράλληλη είσοδο ανιόντων Cl</a:t>
            </a:r>
            <a:r>
              <a:rPr lang="el-GR" baseline="30000" dirty="0" smtClean="0"/>
              <a:t>-</a:t>
            </a:r>
            <a:r>
              <a:rPr lang="el-GR" dirty="0" smtClean="0"/>
              <a:t> στα καταφρακτικά από τα γειτονικά επιδερμικά κύτταρα, είτε με τη σύνθεση ανιόντων μηλικού οξέος</a:t>
            </a:r>
            <a:r>
              <a:rPr lang="el-GR" dirty="0" smtClean="0"/>
              <a:t>.</a:t>
            </a:r>
            <a:endParaRPr lang="en-US" dirty="0" smtClean="0"/>
          </a:p>
          <a:p>
            <a:pPr>
              <a:lnSpc>
                <a:spcPct val="170000"/>
              </a:lnSpc>
            </a:pPr>
            <a:r>
              <a:rPr lang="el-GR" dirty="0" smtClean="0"/>
              <a:t> </a:t>
            </a:r>
            <a:r>
              <a:rPr lang="el-GR" dirty="0" smtClean="0"/>
              <a:t>Τα ανιόντα αυτά συμβάλλουν σε περαιτέρω πτώση του οσμωτικού δυναμικού των </a:t>
            </a:r>
            <a:r>
              <a:rPr lang="el-GR" dirty="0" err="1" smtClean="0"/>
              <a:t>καταφρακτικών</a:t>
            </a:r>
            <a:r>
              <a:rPr lang="el-GR" dirty="0" smtClean="0"/>
              <a:t> κυττάρων. </a:t>
            </a:r>
            <a:endParaRPr lang="en-US" dirty="0" smtClean="0"/>
          </a:p>
          <a:p>
            <a:endParaRPr lang="el-GR" dirty="0"/>
          </a:p>
        </p:txBody>
      </p:sp>
      <p:sp>
        <p:nvSpPr>
          <p:cNvPr id="4" name="Τίτλος 1"/>
          <p:cNvSpPr>
            <a:spLocks noGrp="1"/>
          </p:cNvSpPr>
          <p:nvPr>
            <p:ph type="title"/>
          </p:nvPr>
        </p:nvSpPr>
        <p:spPr>
          <a:xfrm>
            <a:off x="467544" y="188640"/>
            <a:ext cx="8229600" cy="400110"/>
          </a:xfr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err="1" smtClean="0">
                <a:solidFill>
                  <a:schemeClr val="tx2">
                    <a:lumMod val="50000"/>
                  </a:schemeClr>
                </a:solidFill>
                <a:latin typeface="Arial" pitchFamily="34" charset="0"/>
                <a:cs typeface="Arial" pitchFamily="34" charset="0"/>
              </a:rPr>
              <a:t>Πως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λειτουργεί</a:t>
            </a:r>
            <a:r>
              <a:rPr lang="en-US" sz="2000" b="1" dirty="0" smtClean="0">
                <a:solidFill>
                  <a:schemeClr val="tx2">
                    <a:lumMod val="50000"/>
                  </a:schemeClr>
                </a:solidFill>
                <a:latin typeface="Arial" pitchFamily="34" charset="0"/>
                <a:cs typeface="Arial" pitchFamily="34" charset="0"/>
              </a:rPr>
              <a:t> ο </a:t>
            </a:r>
            <a:r>
              <a:rPr lang="en-US" sz="2000" b="1" dirty="0" err="1" smtClean="0">
                <a:solidFill>
                  <a:schemeClr val="tx2">
                    <a:lumMod val="50000"/>
                  </a:schemeClr>
                </a:solidFill>
                <a:latin typeface="Arial" pitchFamily="34" charset="0"/>
                <a:cs typeface="Arial" pitchFamily="34" charset="0"/>
              </a:rPr>
              <a:t>μηχανισμός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των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στοματικών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κινήσεων</a:t>
            </a:r>
            <a:r>
              <a:rPr lang="en-US" sz="2000" b="1" dirty="0" smtClean="0">
                <a:solidFill>
                  <a:schemeClr val="tx2">
                    <a:lumMod val="50000"/>
                  </a:schemeClr>
                </a:solidFill>
                <a:latin typeface="Arial" pitchFamily="34" charset="0"/>
                <a:cs typeface="Arial" pitchFamily="34" charset="0"/>
              </a:rPr>
              <a:t>; </a:t>
            </a:r>
            <a:endParaRPr lang="el-GR" sz="2000" b="1" dirty="0">
              <a:solidFill>
                <a:schemeClr val="tx2">
                  <a:lumMod val="50000"/>
                </a:schemeClr>
              </a:solidFill>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0"/>
            <a:ext cx="8229600" cy="400110"/>
          </a:xfr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err="1" smtClean="0">
                <a:solidFill>
                  <a:schemeClr val="tx2">
                    <a:lumMod val="50000"/>
                  </a:schemeClr>
                </a:solidFill>
                <a:latin typeface="Arial" pitchFamily="34" charset="0"/>
                <a:cs typeface="Arial" pitchFamily="34" charset="0"/>
              </a:rPr>
              <a:t>Πως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λειτουργεί</a:t>
            </a:r>
            <a:r>
              <a:rPr lang="en-US" sz="2000" b="1" dirty="0" smtClean="0">
                <a:solidFill>
                  <a:schemeClr val="tx2">
                    <a:lumMod val="50000"/>
                  </a:schemeClr>
                </a:solidFill>
                <a:latin typeface="Arial" pitchFamily="34" charset="0"/>
                <a:cs typeface="Arial" pitchFamily="34" charset="0"/>
              </a:rPr>
              <a:t> ο </a:t>
            </a:r>
            <a:r>
              <a:rPr lang="en-US" sz="2000" b="1" dirty="0" err="1" smtClean="0">
                <a:solidFill>
                  <a:schemeClr val="tx2">
                    <a:lumMod val="50000"/>
                  </a:schemeClr>
                </a:solidFill>
                <a:latin typeface="Arial" pitchFamily="34" charset="0"/>
                <a:cs typeface="Arial" pitchFamily="34" charset="0"/>
              </a:rPr>
              <a:t>μηχανισμός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των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στοματικών</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κινήσεων</a:t>
            </a:r>
            <a:r>
              <a:rPr lang="en-US" sz="2000" b="1" dirty="0" smtClean="0">
                <a:solidFill>
                  <a:schemeClr val="tx2">
                    <a:lumMod val="50000"/>
                  </a:schemeClr>
                </a:solidFill>
                <a:latin typeface="Arial" pitchFamily="34" charset="0"/>
                <a:cs typeface="Arial" pitchFamily="34" charset="0"/>
              </a:rPr>
              <a:t>; </a:t>
            </a:r>
            <a:endParaRPr lang="el-GR" sz="2000" b="1" dirty="0">
              <a:solidFill>
                <a:schemeClr val="tx2">
                  <a:lumMod val="50000"/>
                </a:schemeClr>
              </a:solidFill>
              <a:latin typeface="Arial" pitchFamily="34" charset="0"/>
              <a:cs typeface="Arial" pitchFamily="34" charset="0"/>
            </a:endParaRPr>
          </a:p>
        </p:txBody>
      </p:sp>
      <p:pic>
        <p:nvPicPr>
          <p:cNvPr id="46082" name="Picture 2" descr="Z:\Karabou\biblia\physiology\Figures\Chapter 3\3_guard_cells_movement.jpg"/>
          <p:cNvPicPr>
            <a:picLocks noChangeAspect="1" noChangeArrowheads="1"/>
          </p:cNvPicPr>
          <p:nvPr/>
        </p:nvPicPr>
        <p:blipFill>
          <a:blip r:embed="rId2" cstate="print">
            <a:lum bright="-7000"/>
          </a:blip>
          <a:srcRect/>
          <a:stretch>
            <a:fillRect/>
          </a:stretch>
        </p:blipFill>
        <p:spPr bwMode="auto">
          <a:xfrm>
            <a:off x="1691680" y="524981"/>
            <a:ext cx="5276132" cy="6144379"/>
          </a:xfrm>
          <a:prstGeom prst="rect">
            <a:avLst/>
          </a:prstGeom>
          <a:noFill/>
        </p:spPr>
      </p:pic>
    </p:spTree>
    <p:extLst>
      <p:ext uri="{BB962C8B-B14F-4D97-AF65-F5344CB8AC3E}">
        <p14:creationId xmlns="" xmlns:p14="http://schemas.microsoft.com/office/powerpoint/2010/main" val="3238116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536" y="116632"/>
            <a:ext cx="8229600" cy="79208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lumMod val="50000"/>
                  </a:schemeClr>
                </a:solidFill>
                <a:effectLst/>
                <a:uLnTx/>
                <a:uFillTx/>
                <a:ea typeface="+mn-ea"/>
                <a:cs typeface="Arial" pitchFamily="34" charset="0"/>
              </a:rPr>
              <a:t>Η </a:t>
            </a:r>
            <a:r>
              <a:rPr kumimoji="0" lang="en-US" sz="2000"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φωτοσύνθεση</a:t>
            </a:r>
            <a:r>
              <a:rPr kumimoji="0" lang="en-US" sz="2000"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sz="2000"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στο</a:t>
            </a:r>
            <a:r>
              <a:rPr kumimoji="0" lang="en-US" sz="2000"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sz="2000"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χερσαίο</a:t>
            </a:r>
            <a:r>
              <a:rPr kumimoji="0" lang="en-US" sz="2000"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sz="2000"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περιβάλλον</a:t>
            </a:r>
            <a:r>
              <a:rPr kumimoji="0" lang="en-US" sz="2000"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sz="2000"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προϋποθέτει</a:t>
            </a:r>
            <a:r>
              <a:rPr kumimoji="0" lang="en-US" sz="2000"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sz="2000"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απώλειες</a:t>
            </a:r>
            <a:r>
              <a:rPr kumimoji="0" lang="en-US" sz="2000"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sz="2000"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πολύτιμου</a:t>
            </a:r>
            <a:r>
              <a:rPr kumimoji="0" lang="en-US" sz="2000"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sz="2000"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νερού</a:t>
            </a:r>
            <a:r>
              <a:rPr kumimoji="0" lang="en-US" sz="2000"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endParaRPr kumimoji="0" lang="el-GR" sz="2000" b="1" i="0" u="none" strike="noStrike" kern="1200" cap="none" spc="0" normalizeH="0" baseline="0" noProof="0" dirty="0">
              <a:ln>
                <a:noFill/>
              </a:ln>
              <a:solidFill>
                <a:schemeClr val="tx2">
                  <a:lumMod val="50000"/>
                </a:schemeClr>
              </a:solidFill>
              <a:effectLst/>
              <a:uLnTx/>
              <a:uFillTx/>
              <a:ea typeface="+mn-ea"/>
              <a:cs typeface="Arial" pitchFamily="34" charset="0"/>
            </a:endParaRPr>
          </a:p>
        </p:txBody>
      </p:sp>
      <p:pic>
        <p:nvPicPr>
          <p:cNvPr id="1026" name="Picture 2" descr="Z:\Karabou\biblia\physiology\Figures\Chapter 3\3_leaf_gas_exchange_resistance_b.jpg"/>
          <p:cNvPicPr>
            <a:picLocks noGrp="1" noChangeAspect="1" noChangeArrowheads="1"/>
          </p:cNvPicPr>
          <p:nvPr>
            <p:ph idx="1"/>
          </p:nvPr>
        </p:nvPicPr>
        <p:blipFill>
          <a:blip r:embed="rId2" cstate="print"/>
          <a:srcRect/>
          <a:stretch>
            <a:fillRect/>
          </a:stretch>
        </p:blipFill>
        <p:spPr bwMode="auto">
          <a:xfrm>
            <a:off x="3635896" y="1628800"/>
            <a:ext cx="5217365" cy="4993801"/>
          </a:xfrm>
          <a:prstGeom prst="rect">
            <a:avLst/>
          </a:prstGeom>
          <a:noFill/>
        </p:spPr>
      </p:pic>
      <p:sp>
        <p:nvSpPr>
          <p:cNvPr id="7" name="Rectangle 6"/>
          <p:cNvSpPr/>
          <p:nvPr/>
        </p:nvSpPr>
        <p:spPr>
          <a:xfrm>
            <a:off x="107504" y="1844824"/>
            <a:ext cx="3456384" cy="3913059"/>
          </a:xfrm>
          <a:prstGeom prst="rect">
            <a:avLst/>
          </a:prstGeom>
        </p:spPr>
        <p:txBody>
          <a:bodyPr wrap="square">
            <a:spAutoFit/>
          </a:bodyPr>
          <a:lstStyle/>
          <a:p>
            <a:pPr algn="just">
              <a:lnSpc>
                <a:spcPct val="150000"/>
              </a:lnSpc>
            </a:pPr>
            <a:r>
              <a:rPr lang="en-US" sz="2000" dirty="0" err="1" smtClean="0"/>
              <a:t>Αυτό</a:t>
            </a:r>
            <a:r>
              <a:rPr lang="en-US" sz="2000" dirty="0" smtClean="0"/>
              <a:t> </a:t>
            </a:r>
            <a:r>
              <a:rPr lang="en-US" sz="2000" dirty="0" err="1" smtClean="0"/>
              <a:t>συμβαίνει</a:t>
            </a:r>
            <a:r>
              <a:rPr lang="en-US" sz="2000" dirty="0" smtClean="0"/>
              <a:t> </a:t>
            </a:r>
            <a:r>
              <a:rPr lang="en-US" sz="2000" dirty="0" err="1" smtClean="0"/>
              <a:t>διότι</a:t>
            </a:r>
            <a:r>
              <a:rPr lang="en-US" sz="2000" dirty="0" smtClean="0"/>
              <a:t> </a:t>
            </a:r>
            <a:r>
              <a:rPr lang="en-US" sz="2000" dirty="0" err="1" smtClean="0"/>
              <a:t>το</a:t>
            </a:r>
            <a:r>
              <a:rPr lang="en-US" sz="2000" dirty="0" smtClean="0"/>
              <a:t> </a:t>
            </a:r>
            <a:r>
              <a:rPr lang="en-US" sz="2000" dirty="0" err="1" smtClean="0"/>
              <a:t>άνοιγμα</a:t>
            </a:r>
            <a:r>
              <a:rPr lang="en-US" sz="2000" dirty="0" smtClean="0"/>
              <a:t> </a:t>
            </a:r>
            <a:r>
              <a:rPr lang="en-US" sz="2000" dirty="0" err="1" smtClean="0"/>
              <a:t>των</a:t>
            </a:r>
            <a:r>
              <a:rPr lang="en-US" sz="2000" dirty="0" smtClean="0"/>
              <a:t> </a:t>
            </a:r>
            <a:r>
              <a:rPr lang="en-US" sz="2000" dirty="0" err="1" smtClean="0"/>
              <a:t>στομάτων</a:t>
            </a:r>
            <a:r>
              <a:rPr lang="en-US" sz="2000" dirty="0" smtClean="0"/>
              <a:t> </a:t>
            </a:r>
            <a:r>
              <a:rPr lang="en-US" sz="2000" dirty="0" err="1" smtClean="0"/>
              <a:t>είναι</a:t>
            </a:r>
            <a:r>
              <a:rPr lang="en-US" sz="2000" dirty="0" smtClean="0"/>
              <a:t> ο </a:t>
            </a:r>
            <a:r>
              <a:rPr lang="en-US" sz="2000" dirty="0" err="1" smtClean="0"/>
              <a:t>μόνος</a:t>
            </a:r>
            <a:r>
              <a:rPr lang="en-US" sz="2000" dirty="0" smtClean="0"/>
              <a:t> </a:t>
            </a:r>
            <a:r>
              <a:rPr lang="en-US" sz="2000" dirty="0" err="1" smtClean="0"/>
              <a:t>τρόπος</a:t>
            </a:r>
            <a:r>
              <a:rPr lang="en-US" sz="2000" dirty="0" smtClean="0"/>
              <a:t> </a:t>
            </a:r>
            <a:r>
              <a:rPr lang="en-US" sz="2000" dirty="0" err="1" smtClean="0"/>
              <a:t>εισόδου</a:t>
            </a:r>
            <a:r>
              <a:rPr lang="en-US" sz="2000" dirty="0" smtClean="0"/>
              <a:t> </a:t>
            </a:r>
            <a:r>
              <a:rPr lang="en-US" sz="2000" dirty="0" err="1" smtClean="0"/>
              <a:t>του</a:t>
            </a:r>
            <a:r>
              <a:rPr lang="en-US" sz="2000" dirty="0" smtClean="0"/>
              <a:t> CO</a:t>
            </a:r>
            <a:r>
              <a:rPr lang="en-US" sz="2000" baseline="-25000" dirty="0" smtClean="0"/>
              <a:t>2</a:t>
            </a:r>
            <a:r>
              <a:rPr lang="en-US" sz="2000" dirty="0" smtClean="0"/>
              <a:t> από </a:t>
            </a:r>
            <a:r>
              <a:rPr lang="en-US" sz="2000" dirty="0" err="1" smtClean="0"/>
              <a:t>την</a:t>
            </a:r>
            <a:r>
              <a:rPr lang="en-US" sz="2000" dirty="0" smtClean="0"/>
              <a:t> </a:t>
            </a:r>
            <a:r>
              <a:rPr lang="en-US" sz="2000" dirty="0" err="1" smtClean="0"/>
              <a:t>ατμόσφαιρα</a:t>
            </a:r>
            <a:r>
              <a:rPr lang="en-US" sz="2000" dirty="0" smtClean="0"/>
              <a:t> </a:t>
            </a:r>
            <a:r>
              <a:rPr lang="en-US" sz="2000" dirty="0" err="1" smtClean="0"/>
              <a:t>στο</a:t>
            </a:r>
            <a:r>
              <a:rPr lang="en-US" sz="2000" dirty="0" smtClean="0"/>
              <a:t> </a:t>
            </a:r>
            <a:r>
              <a:rPr lang="en-US" sz="2000" dirty="0" err="1" smtClean="0"/>
              <a:t>εσωτερικό</a:t>
            </a:r>
            <a:r>
              <a:rPr lang="en-US" sz="2000" dirty="0" smtClean="0"/>
              <a:t> </a:t>
            </a:r>
            <a:r>
              <a:rPr lang="en-US" sz="2000" dirty="0" err="1" smtClean="0"/>
              <a:t>του</a:t>
            </a:r>
            <a:r>
              <a:rPr lang="en-US" sz="2000" dirty="0" smtClean="0"/>
              <a:t> </a:t>
            </a:r>
            <a:r>
              <a:rPr lang="en-US" sz="2000" dirty="0" err="1" smtClean="0"/>
              <a:t>φύλλου</a:t>
            </a:r>
            <a:r>
              <a:rPr lang="en-US" sz="2000" dirty="0" smtClean="0"/>
              <a:t> </a:t>
            </a:r>
            <a:r>
              <a:rPr lang="en-US" sz="2000" dirty="0" err="1" smtClean="0"/>
              <a:t>με</a:t>
            </a:r>
            <a:r>
              <a:rPr lang="en-US" sz="2000" dirty="0" smtClean="0"/>
              <a:t> </a:t>
            </a:r>
            <a:r>
              <a:rPr lang="en-US" sz="2000" dirty="0" err="1" smtClean="0"/>
              <a:t>σκοπό</a:t>
            </a:r>
            <a:r>
              <a:rPr lang="en-US" sz="2000" dirty="0" smtClean="0"/>
              <a:t> </a:t>
            </a:r>
            <a:r>
              <a:rPr lang="en-US" sz="2000" dirty="0" err="1" smtClean="0"/>
              <a:t>την</a:t>
            </a:r>
            <a:r>
              <a:rPr lang="en-US" sz="2000" dirty="0" smtClean="0"/>
              <a:t> </a:t>
            </a:r>
            <a:r>
              <a:rPr lang="en-US" sz="2000" dirty="0" err="1" smtClean="0"/>
              <a:t>απρόσκοπτη</a:t>
            </a:r>
            <a:r>
              <a:rPr lang="en-US" sz="2000" dirty="0" smtClean="0"/>
              <a:t> </a:t>
            </a:r>
            <a:r>
              <a:rPr lang="en-US" sz="2000" dirty="0" err="1" smtClean="0"/>
              <a:t>λειτουργία</a:t>
            </a:r>
            <a:r>
              <a:rPr lang="en-US" sz="2000" dirty="0" smtClean="0"/>
              <a:t> </a:t>
            </a:r>
            <a:r>
              <a:rPr lang="en-US" sz="2000" dirty="0" err="1" smtClean="0"/>
              <a:t>της</a:t>
            </a:r>
            <a:r>
              <a:rPr lang="en-US" sz="2000" dirty="0" smtClean="0"/>
              <a:t> </a:t>
            </a:r>
            <a:r>
              <a:rPr lang="en-US" sz="2000" dirty="0" err="1" smtClean="0"/>
              <a:t>φωτοσύνθεσης</a:t>
            </a:r>
            <a:r>
              <a:rPr lang="en-US" sz="2000" dirty="0" smtClean="0"/>
              <a:t> </a:t>
            </a:r>
            <a:r>
              <a:rPr lang="en-US" sz="2400" dirty="0" smtClean="0"/>
              <a:t> </a:t>
            </a:r>
            <a:endParaRPr lang="el-GR" sz="2400" dirty="0" smtClean="0"/>
          </a:p>
          <a:p>
            <a:pPr algn="just">
              <a:lnSpc>
                <a:spcPct val="150000"/>
              </a:lnSpc>
            </a:pPr>
            <a:endParaRPr lang="el-GR"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smtClean="0">
                <a:ln>
                  <a:noFill/>
                </a:ln>
                <a:solidFill>
                  <a:schemeClr val="tx2">
                    <a:lumMod val="50000"/>
                  </a:schemeClr>
                </a:solidFill>
                <a:effectLst/>
                <a:uLnTx/>
                <a:uFillTx/>
                <a:latin typeface="Arial" pitchFamily="34" charset="0"/>
                <a:ea typeface="+mn-ea"/>
                <a:cs typeface="Arial" pitchFamily="34" charset="0"/>
              </a:rPr>
              <a:t>Η φωτοσύνθεση στο χερσαίο περιβάλλον προϋποθέτει απώλειες πολύτιμου νερού </a:t>
            </a:r>
            <a:endParaRPr kumimoji="0" lang="el-GR" sz="2000" b="1" i="0" u="none" strike="noStrike" kern="1200" cap="none" spc="0" normalizeH="0" baseline="0" noProof="0" dirty="0">
              <a:ln>
                <a:noFill/>
              </a:ln>
              <a:solidFill>
                <a:schemeClr val="tx2">
                  <a:lumMod val="50000"/>
                </a:schemeClr>
              </a:solidFill>
              <a:effectLst/>
              <a:uLnTx/>
              <a:uFillTx/>
              <a:latin typeface="Arial" pitchFamily="34" charset="0"/>
              <a:ea typeface="+mn-ea"/>
              <a:cs typeface="Arial" pitchFamily="34" charset="0"/>
            </a:endParaRPr>
          </a:p>
        </p:txBody>
      </p:sp>
      <p:pic>
        <p:nvPicPr>
          <p:cNvPr id="3074" name="Picture 2" descr="Z:\Dimos\EDU\FYSILOGIA_AFM\3_cereals_transpiration_yield_dependenceb.jpg"/>
          <p:cNvPicPr>
            <a:picLocks noGrp="1" noChangeAspect="1" noChangeArrowheads="1"/>
          </p:cNvPicPr>
          <p:nvPr>
            <p:ph idx="1"/>
          </p:nvPr>
        </p:nvPicPr>
        <p:blipFill>
          <a:blip r:embed="rId2" cstate="print"/>
          <a:srcRect/>
          <a:stretch>
            <a:fillRect/>
          </a:stretch>
        </p:blipFill>
        <p:spPr bwMode="auto">
          <a:xfrm>
            <a:off x="4932040" y="1628800"/>
            <a:ext cx="4004596" cy="4320480"/>
          </a:xfrm>
          <a:prstGeom prst="rect">
            <a:avLst/>
          </a:prstGeom>
          <a:noFill/>
        </p:spPr>
      </p:pic>
      <p:sp>
        <p:nvSpPr>
          <p:cNvPr id="6" name="Rectangle 5"/>
          <p:cNvSpPr/>
          <p:nvPr/>
        </p:nvSpPr>
        <p:spPr>
          <a:xfrm>
            <a:off x="251520" y="3212976"/>
            <a:ext cx="4572000" cy="1697068"/>
          </a:xfrm>
          <a:prstGeom prst="rect">
            <a:avLst/>
          </a:prstGeom>
        </p:spPr>
        <p:txBody>
          <a:bodyPr wrap="square">
            <a:spAutoFit/>
          </a:bodyPr>
          <a:lstStyle/>
          <a:p>
            <a:pPr algn="just">
              <a:lnSpc>
                <a:spcPct val="150000"/>
              </a:lnSpc>
            </a:pPr>
            <a:r>
              <a:rPr lang="en-US" sz="2400" dirty="0" err="1" smtClean="0"/>
              <a:t>Επομένως</a:t>
            </a:r>
            <a:r>
              <a:rPr lang="en-US" sz="2400" dirty="0" smtClean="0"/>
              <a:t> </a:t>
            </a:r>
            <a:r>
              <a:rPr lang="en-US" sz="2400" dirty="0" err="1" smtClean="0"/>
              <a:t>όσο</a:t>
            </a:r>
            <a:r>
              <a:rPr lang="en-US" sz="2400" dirty="0" smtClean="0"/>
              <a:t> </a:t>
            </a:r>
            <a:r>
              <a:rPr lang="en-US" sz="2400" dirty="0" err="1" smtClean="0"/>
              <a:t>πιο</a:t>
            </a:r>
            <a:r>
              <a:rPr lang="en-US" sz="2400" dirty="0" smtClean="0"/>
              <a:t> </a:t>
            </a:r>
            <a:r>
              <a:rPr lang="en-US" sz="2400" dirty="0" err="1" smtClean="0"/>
              <a:t>πολύ</a:t>
            </a:r>
            <a:r>
              <a:rPr lang="en-US" sz="2400" dirty="0" smtClean="0"/>
              <a:t> </a:t>
            </a:r>
            <a:r>
              <a:rPr lang="en-US" sz="2400" dirty="0" err="1" smtClean="0"/>
              <a:t>φωτοσυνθέτει</a:t>
            </a:r>
            <a:r>
              <a:rPr lang="en-US" sz="2400" dirty="0" smtClean="0"/>
              <a:t> </a:t>
            </a:r>
            <a:r>
              <a:rPr lang="en-US" sz="2400" dirty="0" err="1" smtClean="0"/>
              <a:t>ένα</a:t>
            </a:r>
            <a:r>
              <a:rPr lang="en-US" sz="2400" dirty="0" smtClean="0"/>
              <a:t> </a:t>
            </a:r>
            <a:r>
              <a:rPr lang="en-US" sz="2400" dirty="0" err="1" smtClean="0"/>
              <a:t>φυτό</a:t>
            </a:r>
            <a:r>
              <a:rPr lang="en-US" sz="2400" dirty="0" smtClean="0"/>
              <a:t>, </a:t>
            </a:r>
            <a:r>
              <a:rPr lang="en-US" sz="2400" dirty="0" err="1" smtClean="0"/>
              <a:t>τόσο</a:t>
            </a:r>
            <a:r>
              <a:rPr lang="en-US" sz="2400" dirty="0" smtClean="0"/>
              <a:t> </a:t>
            </a:r>
            <a:r>
              <a:rPr lang="en-US" sz="2400" dirty="0" err="1" smtClean="0"/>
              <a:t>εντονότερη</a:t>
            </a:r>
            <a:r>
              <a:rPr lang="el-GR" sz="2400" dirty="0" smtClean="0"/>
              <a:t> η</a:t>
            </a:r>
            <a:r>
              <a:rPr lang="en-US" sz="2400" dirty="0" smtClean="0"/>
              <a:t> </a:t>
            </a:r>
            <a:r>
              <a:rPr lang="en-US" sz="2400" b="1" dirty="0" err="1" smtClean="0"/>
              <a:t>διαπνοή</a:t>
            </a:r>
            <a:r>
              <a:rPr lang="en-US" sz="2400" dirty="0" smtClean="0"/>
              <a:t> </a:t>
            </a:r>
            <a:endParaRPr lang="el-G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37112"/>
          </a:xfrm>
        </p:spPr>
        <p:txBody>
          <a:bodyPr>
            <a:normAutofit fontScale="77500" lnSpcReduction="20000"/>
          </a:bodyPr>
          <a:lstStyle/>
          <a:p>
            <a:pPr algn="just">
              <a:buNone/>
            </a:pPr>
            <a:r>
              <a:rPr lang="el-GR" dirty="0" smtClean="0"/>
              <a:t>Λόγω της παράλληλης εξόδου υδρατμών και εισόδου CO</a:t>
            </a:r>
            <a:r>
              <a:rPr lang="el-GR" baseline="-25000" dirty="0" smtClean="0"/>
              <a:t>2</a:t>
            </a:r>
            <a:r>
              <a:rPr lang="el-GR" dirty="0" smtClean="0"/>
              <a:t>, </a:t>
            </a:r>
            <a:r>
              <a:rPr lang="el-GR" i="1" dirty="0" smtClean="0"/>
              <a:t>τα φυτά αντιμετωπίζουν συνεχώς το παρακάτω </a:t>
            </a:r>
            <a:r>
              <a:rPr lang="el-GR" b="1" i="1" dirty="0" smtClean="0"/>
              <a:t>δίλημμα:</a:t>
            </a:r>
            <a:r>
              <a:rPr lang="el-GR" dirty="0" smtClean="0"/>
              <a:t> </a:t>
            </a:r>
          </a:p>
          <a:p>
            <a:pPr algn="just">
              <a:buNone/>
            </a:pPr>
            <a:r>
              <a:rPr lang="el-GR" dirty="0" smtClean="0"/>
              <a:t>Να κρατήσουν ανοικτά στόματα ώστε να φωτοσυνθέτουν απρόσκοπτα, διακινδυνεύοντας να </a:t>
            </a:r>
            <a:r>
              <a:rPr lang="el-GR" b="1" dirty="0" smtClean="0"/>
              <a:t>αφυδατωθούν</a:t>
            </a:r>
            <a:r>
              <a:rPr lang="el-GR" dirty="0" smtClean="0"/>
              <a:t> λόγω των έντονων απωλειών νερού ή να κλείσουν τα στόματα προκειμένου να διαφυλάξουν το νερό, διακινδυνεύοντας να παρεμποδιστεί </a:t>
            </a:r>
            <a:r>
              <a:rPr lang="el-GR" b="1" dirty="0" smtClean="0"/>
              <a:t>η ανάπτυξή τους</a:t>
            </a:r>
            <a:r>
              <a:rPr lang="el-GR" dirty="0" smtClean="0"/>
              <a:t> λόγω αδυναμίας αφομοίωσης του CO</a:t>
            </a:r>
            <a:r>
              <a:rPr lang="el-GR" baseline="-25000" dirty="0" smtClean="0"/>
              <a:t>2</a:t>
            </a:r>
            <a:r>
              <a:rPr lang="el-GR" dirty="0" smtClean="0"/>
              <a:t> της ατμόσφαιρας;</a:t>
            </a:r>
          </a:p>
          <a:p>
            <a:pPr algn="just">
              <a:buNone/>
            </a:pPr>
            <a:r>
              <a:rPr lang="el-GR" dirty="0" smtClean="0"/>
              <a:t>H απάντηση εξαρτάται από τις συνθήκες που επικρατούν και αποτελεί συγκερασμό μεταξύ των δύο αντίρροπων τάσεων (</a:t>
            </a:r>
            <a:r>
              <a:rPr lang="el-GR" b="1" dirty="0" smtClean="0"/>
              <a:t>αφυδάτωση ή ανάπτυξη</a:t>
            </a:r>
            <a:r>
              <a:rPr lang="el-GR" dirty="0" smtClean="0"/>
              <a:t>), αλλά πάντοτε η οικονομία νερού (δηλ. </a:t>
            </a:r>
            <a:r>
              <a:rPr lang="el-GR" b="1" dirty="0" smtClean="0"/>
              <a:t>η επιβίωση</a:t>
            </a:r>
            <a:r>
              <a:rPr lang="el-GR" dirty="0" smtClean="0"/>
              <a:t>) έχει προτεραιότητα. </a:t>
            </a:r>
          </a:p>
          <a:p>
            <a:endParaRPr lang="el-GR" dirty="0"/>
          </a:p>
        </p:txBody>
      </p:sp>
      <p:sp>
        <p:nvSpPr>
          <p:cNvPr id="4" name="Title 1"/>
          <p:cNvSpPr txBox="1">
            <a:spLocks/>
          </p:cNvSpPr>
          <p:nvPr/>
        </p:nvSpPr>
        <p:spPr>
          <a:xfrm>
            <a:off x="457200" y="274638"/>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smtClean="0">
                <a:ln>
                  <a:noFill/>
                </a:ln>
                <a:solidFill>
                  <a:schemeClr val="tx2">
                    <a:lumMod val="50000"/>
                  </a:schemeClr>
                </a:solidFill>
                <a:effectLst/>
                <a:uLnTx/>
                <a:uFillTx/>
                <a:latin typeface="Arial" pitchFamily="34" charset="0"/>
                <a:ea typeface="+mn-ea"/>
                <a:cs typeface="Arial" pitchFamily="34" charset="0"/>
              </a:rPr>
              <a:t>Η φωτοσύνθεση στο χερσαίο περιβάλλον προϋποθέτει απώλειες πολύτιμου νερού </a:t>
            </a:r>
            <a:endParaRPr kumimoji="0" lang="el-GR" sz="2000" b="1" i="0" u="none" strike="noStrike" kern="1200" cap="none" spc="0" normalizeH="0" baseline="0" noProof="0" dirty="0">
              <a:ln>
                <a:noFill/>
              </a:ln>
              <a:solidFill>
                <a:schemeClr val="tx2">
                  <a:lumMod val="50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el-GR" dirty="0" smtClean="0"/>
              <a:t>Μέσω της εξέλιξης κάθε φυτικό είδος ανέπτυξε μηχανισμούς προσαρμογής που του επιτρέπουν να δίδει τη κατάλληλη απάντηση, σε συμφωνία με το περιβάλλον στο οποίο εξαπλώνεται. </a:t>
            </a:r>
          </a:p>
          <a:p>
            <a:pPr algn="just"/>
            <a:r>
              <a:rPr lang="el-GR" dirty="0" smtClean="0"/>
              <a:t>Παράδειγμα αποτελούν τα φυτά που εξαπλώνονται σε άνυδρα περιβάλλοντα: Συνήθως χαρακτηρίζονται από περιορισμό των απωλειών νερού, αλλά και από αργούς ρυθμούς ανάπτυξης. </a:t>
            </a:r>
          </a:p>
          <a:p>
            <a:pPr algn="just"/>
            <a:r>
              <a:rPr lang="el-GR" dirty="0" smtClean="0"/>
              <a:t>Αντίστοιχα τα φυτά που εξαπλώνονται σε περιβάλλοντα με επάρκεια νερού χαρακτηρίζονται από έλλειψη οικονομίας (σπατάλη) νερού, αλλά και από ταχείς ρυθμούς ανάπτυξης.</a:t>
            </a:r>
            <a:endParaRPr lang="el-GR" dirty="0"/>
          </a:p>
        </p:txBody>
      </p:sp>
      <p:sp>
        <p:nvSpPr>
          <p:cNvPr id="4" name="Title 1"/>
          <p:cNvSpPr txBox="1">
            <a:spLocks/>
          </p:cNvSpPr>
          <p:nvPr/>
        </p:nvSpPr>
        <p:spPr>
          <a:xfrm>
            <a:off x="457200" y="274638"/>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smtClean="0">
                <a:ln>
                  <a:noFill/>
                </a:ln>
                <a:solidFill>
                  <a:schemeClr val="tx2">
                    <a:lumMod val="50000"/>
                  </a:schemeClr>
                </a:solidFill>
                <a:effectLst/>
                <a:uLnTx/>
                <a:uFillTx/>
                <a:latin typeface="Arial" pitchFamily="34" charset="0"/>
                <a:ea typeface="+mn-ea"/>
                <a:cs typeface="Arial" pitchFamily="34" charset="0"/>
              </a:rPr>
              <a:t>Η φωτοσύνθεση στο χερσαίο περιβάλλον προϋποθέτει απώλειες πολύτιμου νερού </a:t>
            </a:r>
            <a:endParaRPr kumimoji="0" lang="el-GR" sz="2000" b="1" i="0" u="none" strike="noStrike" kern="1200" cap="none" spc="0" normalizeH="0" baseline="0" noProof="0" dirty="0">
              <a:ln>
                <a:noFill/>
              </a:ln>
              <a:solidFill>
                <a:schemeClr val="tx2">
                  <a:lumMod val="50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7544" y="0"/>
            <a:ext cx="8229600" cy="79208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Η </a:t>
            </a:r>
            <a:r>
              <a:rPr kumimoji="0" lang="en-US" sz="2000" b="1" i="0" u="none" strike="noStrike" kern="1200" cap="none" spc="0" normalizeH="0" baseline="0" noProof="0" dirty="0" err="1" smtClean="0">
                <a:ln>
                  <a:noFill/>
                </a:ln>
                <a:solidFill>
                  <a:schemeClr val="tx2">
                    <a:lumMod val="50000"/>
                  </a:schemeClr>
                </a:solidFill>
                <a:effectLst/>
                <a:uLnTx/>
                <a:uFillTx/>
                <a:latin typeface="Arial" pitchFamily="34" charset="0"/>
                <a:ea typeface="+mn-ea"/>
                <a:cs typeface="Arial" pitchFamily="34" charset="0"/>
              </a:rPr>
              <a:t>φωτοσύνθεση</a:t>
            </a:r>
            <a:r>
              <a:rPr kumimoji="0" lang="en-US"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 </a:t>
            </a:r>
            <a:r>
              <a:rPr kumimoji="0" lang="en-US" sz="2000" b="1" i="0" u="none" strike="noStrike" kern="1200" cap="none" spc="0" normalizeH="0" baseline="0" noProof="0" dirty="0" err="1" smtClean="0">
                <a:ln>
                  <a:noFill/>
                </a:ln>
                <a:solidFill>
                  <a:schemeClr val="tx2">
                    <a:lumMod val="50000"/>
                  </a:schemeClr>
                </a:solidFill>
                <a:effectLst/>
                <a:uLnTx/>
                <a:uFillTx/>
                <a:latin typeface="Arial" pitchFamily="34" charset="0"/>
                <a:ea typeface="+mn-ea"/>
                <a:cs typeface="Arial" pitchFamily="34" charset="0"/>
              </a:rPr>
              <a:t>στο</a:t>
            </a:r>
            <a:r>
              <a:rPr kumimoji="0" lang="en-US"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 </a:t>
            </a:r>
            <a:r>
              <a:rPr kumimoji="0" lang="en-US" sz="2000" b="1" i="0" u="none" strike="noStrike" kern="1200" cap="none" spc="0" normalizeH="0" baseline="0" noProof="0" dirty="0" err="1" smtClean="0">
                <a:ln>
                  <a:noFill/>
                </a:ln>
                <a:solidFill>
                  <a:schemeClr val="tx2">
                    <a:lumMod val="50000"/>
                  </a:schemeClr>
                </a:solidFill>
                <a:effectLst/>
                <a:uLnTx/>
                <a:uFillTx/>
                <a:latin typeface="Arial" pitchFamily="34" charset="0"/>
                <a:ea typeface="+mn-ea"/>
                <a:cs typeface="Arial" pitchFamily="34" charset="0"/>
              </a:rPr>
              <a:t>χερσαίο</a:t>
            </a:r>
            <a:r>
              <a:rPr kumimoji="0" lang="en-US"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 </a:t>
            </a:r>
            <a:r>
              <a:rPr kumimoji="0" lang="en-US" sz="2000" b="1" i="0" u="none" strike="noStrike" kern="1200" cap="none" spc="0" normalizeH="0" baseline="0" noProof="0" dirty="0" err="1" smtClean="0">
                <a:ln>
                  <a:noFill/>
                </a:ln>
                <a:solidFill>
                  <a:schemeClr val="tx2">
                    <a:lumMod val="50000"/>
                  </a:schemeClr>
                </a:solidFill>
                <a:effectLst/>
                <a:uLnTx/>
                <a:uFillTx/>
                <a:latin typeface="Arial" pitchFamily="34" charset="0"/>
                <a:ea typeface="+mn-ea"/>
                <a:cs typeface="Arial" pitchFamily="34" charset="0"/>
              </a:rPr>
              <a:t>περιβάλλον</a:t>
            </a:r>
            <a:r>
              <a:rPr kumimoji="0" lang="en-US"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 </a:t>
            </a:r>
            <a:r>
              <a:rPr kumimoji="0" lang="en-US" sz="2000" b="1" i="0" u="none" strike="noStrike" kern="1200" cap="none" spc="0" normalizeH="0" baseline="0" noProof="0" dirty="0" err="1" smtClean="0">
                <a:ln>
                  <a:noFill/>
                </a:ln>
                <a:solidFill>
                  <a:schemeClr val="tx2">
                    <a:lumMod val="50000"/>
                  </a:schemeClr>
                </a:solidFill>
                <a:effectLst/>
                <a:uLnTx/>
                <a:uFillTx/>
                <a:latin typeface="Arial" pitchFamily="34" charset="0"/>
                <a:ea typeface="+mn-ea"/>
                <a:cs typeface="Arial" pitchFamily="34" charset="0"/>
              </a:rPr>
              <a:t>προϋποθέτει</a:t>
            </a:r>
            <a:r>
              <a:rPr kumimoji="0" lang="en-US"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 </a:t>
            </a:r>
            <a:r>
              <a:rPr kumimoji="0" lang="en-US" sz="2000" b="1" i="0" u="none" strike="noStrike" kern="1200" cap="none" spc="0" normalizeH="0" baseline="0" noProof="0" dirty="0" err="1" smtClean="0">
                <a:ln>
                  <a:noFill/>
                </a:ln>
                <a:solidFill>
                  <a:schemeClr val="tx2">
                    <a:lumMod val="50000"/>
                  </a:schemeClr>
                </a:solidFill>
                <a:effectLst/>
                <a:uLnTx/>
                <a:uFillTx/>
                <a:latin typeface="Arial" pitchFamily="34" charset="0"/>
                <a:ea typeface="+mn-ea"/>
                <a:cs typeface="Arial" pitchFamily="34" charset="0"/>
              </a:rPr>
              <a:t>απώλειες</a:t>
            </a:r>
            <a:r>
              <a:rPr kumimoji="0" lang="en-US"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 </a:t>
            </a:r>
            <a:r>
              <a:rPr kumimoji="0" lang="en-US" sz="2000" b="1" i="0" u="none" strike="noStrike" kern="1200" cap="none" spc="0" normalizeH="0" baseline="0" noProof="0" dirty="0" err="1" smtClean="0">
                <a:ln>
                  <a:noFill/>
                </a:ln>
                <a:solidFill>
                  <a:schemeClr val="tx2">
                    <a:lumMod val="50000"/>
                  </a:schemeClr>
                </a:solidFill>
                <a:effectLst/>
                <a:uLnTx/>
                <a:uFillTx/>
                <a:latin typeface="Arial" pitchFamily="34" charset="0"/>
                <a:ea typeface="+mn-ea"/>
                <a:cs typeface="Arial" pitchFamily="34" charset="0"/>
              </a:rPr>
              <a:t>πολύτιμου</a:t>
            </a:r>
            <a:r>
              <a:rPr kumimoji="0" lang="en-US"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 </a:t>
            </a:r>
            <a:r>
              <a:rPr kumimoji="0" lang="en-US" sz="2000" b="1" i="0" u="none" strike="noStrike" kern="1200" cap="none" spc="0" normalizeH="0" baseline="0" noProof="0" dirty="0" err="1" smtClean="0">
                <a:ln>
                  <a:noFill/>
                </a:ln>
                <a:solidFill>
                  <a:schemeClr val="tx2">
                    <a:lumMod val="50000"/>
                  </a:schemeClr>
                </a:solidFill>
                <a:effectLst/>
                <a:uLnTx/>
                <a:uFillTx/>
                <a:latin typeface="Arial" pitchFamily="34" charset="0"/>
                <a:ea typeface="+mn-ea"/>
                <a:cs typeface="Arial" pitchFamily="34" charset="0"/>
              </a:rPr>
              <a:t>νερού</a:t>
            </a:r>
            <a:r>
              <a:rPr kumimoji="0" lang="en-US" sz="2000" b="1" i="0" u="none" strike="noStrike" kern="1200" cap="none" spc="0" normalizeH="0" baseline="0" noProof="0" dirty="0" smtClean="0">
                <a:ln>
                  <a:noFill/>
                </a:ln>
                <a:solidFill>
                  <a:schemeClr val="tx2">
                    <a:lumMod val="50000"/>
                  </a:schemeClr>
                </a:solidFill>
                <a:effectLst/>
                <a:uLnTx/>
                <a:uFillTx/>
                <a:latin typeface="Arial" pitchFamily="34" charset="0"/>
                <a:ea typeface="+mn-ea"/>
                <a:cs typeface="Arial" pitchFamily="34" charset="0"/>
              </a:rPr>
              <a:t> </a:t>
            </a:r>
            <a:endParaRPr kumimoji="0" lang="el-GR" sz="2000" b="1" i="0" u="none" strike="noStrike" kern="1200" cap="none" spc="0" normalizeH="0" baseline="0" noProof="0" dirty="0">
              <a:ln>
                <a:noFill/>
              </a:ln>
              <a:solidFill>
                <a:schemeClr val="tx2">
                  <a:lumMod val="50000"/>
                </a:schemeClr>
              </a:solidFill>
              <a:effectLst/>
              <a:uLnTx/>
              <a:uFillTx/>
              <a:latin typeface="Arial" pitchFamily="34" charset="0"/>
              <a:ea typeface="+mn-ea"/>
              <a:cs typeface="Arial" pitchFamily="34" charset="0"/>
            </a:endParaRPr>
          </a:p>
        </p:txBody>
      </p:sp>
      <p:pic>
        <p:nvPicPr>
          <p:cNvPr id="2051" name="Picture 3" descr="Z:\Dimos\EDU\FYSILOGIA_AFM\3_cereals_transpiration_yield_dependence.jpg"/>
          <p:cNvPicPr>
            <a:picLocks noChangeAspect="1" noChangeArrowheads="1"/>
          </p:cNvPicPr>
          <p:nvPr/>
        </p:nvPicPr>
        <p:blipFill>
          <a:blip r:embed="rId2" cstate="print"/>
          <a:srcRect/>
          <a:stretch>
            <a:fillRect/>
          </a:stretch>
        </p:blipFill>
        <p:spPr bwMode="auto">
          <a:xfrm>
            <a:off x="5148064" y="1124744"/>
            <a:ext cx="3869901" cy="5328592"/>
          </a:xfrm>
          <a:prstGeom prst="rect">
            <a:avLst/>
          </a:prstGeom>
          <a:noFill/>
        </p:spPr>
      </p:pic>
      <p:sp>
        <p:nvSpPr>
          <p:cNvPr id="8" name="TextBox 7"/>
          <p:cNvSpPr txBox="1"/>
          <p:nvPr/>
        </p:nvSpPr>
        <p:spPr>
          <a:xfrm>
            <a:off x="179512" y="908720"/>
            <a:ext cx="4896544" cy="5971446"/>
          </a:xfrm>
          <a:prstGeom prst="rect">
            <a:avLst/>
          </a:prstGeom>
          <a:noFill/>
        </p:spPr>
        <p:txBody>
          <a:bodyPr wrap="square" rtlCol="0">
            <a:spAutoFit/>
          </a:bodyPr>
          <a:lstStyle/>
          <a:p>
            <a:pPr algn="just"/>
            <a:r>
              <a:rPr lang="en-US" sz="1600" dirty="0" err="1" smtClean="0"/>
              <a:t>Το</a:t>
            </a:r>
            <a:r>
              <a:rPr lang="en-US" sz="1600" dirty="0" smtClean="0"/>
              <a:t> </a:t>
            </a:r>
            <a:r>
              <a:rPr lang="en-US" sz="1600" b="1" dirty="0" err="1" smtClean="0"/>
              <a:t>δίλημμα</a:t>
            </a:r>
            <a:r>
              <a:rPr lang="en-US" sz="1600" dirty="0" smtClean="0"/>
              <a:t> </a:t>
            </a:r>
            <a:r>
              <a:rPr lang="en-US" sz="1600" dirty="0" err="1" smtClean="0"/>
              <a:t>οικονομία</a:t>
            </a:r>
            <a:r>
              <a:rPr lang="en-US" sz="1600" dirty="0" smtClean="0"/>
              <a:t> </a:t>
            </a:r>
            <a:r>
              <a:rPr lang="en-US" sz="1600" dirty="0" err="1" smtClean="0"/>
              <a:t>νερού</a:t>
            </a:r>
            <a:r>
              <a:rPr lang="en-US" sz="1600" dirty="0" smtClean="0"/>
              <a:t> ή </a:t>
            </a:r>
            <a:r>
              <a:rPr lang="en-US" sz="1600" dirty="0" err="1" smtClean="0"/>
              <a:t>φωτοσύνθεση</a:t>
            </a:r>
            <a:r>
              <a:rPr lang="en-US" sz="1600" dirty="0" smtClean="0"/>
              <a:t> </a:t>
            </a:r>
            <a:r>
              <a:rPr lang="en-US" sz="1600" dirty="0" err="1" smtClean="0"/>
              <a:t>ισχύει</a:t>
            </a:r>
            <a:r>
              <a:rPr lang="en-US" sz="1600" dirty="0" smtClean="0"/>
              <a:t> </a:t>
            </a:r>
            <a:r>
              <a:rPr lang="en-US" sz="1600" dirty="0" err="1" smtClean="0"/>
              <a:t>συνεχώς</a:t>
            </a:r>
            <a:r>
              <a:rPr lang="en-US" sz="1600" dirty="0" smtClean="0"/>
              <a:t> </a:t>
            </a:r>
            <a:r>
              <a:rPr lang="en-US" sz="1600" dirty="0" err="1" smtClean="0"/>
              <a:t>και</a:t>
            </a:r>
            <a:r>
              <a:rPr lang="en-US" sz="1600" dirty="0" smtClean="0"/>
              <a:t> </a:t>
            </a:r>
            <a:r>
              <a:rPr lang="en-US" sz="1600" dirty="0" err="1" smtClean="0"/>
              <a:t>για</a:t>
            </a:r>
            <a:r>
              <a:rPr lang="en-US" sz="1600" dirty="0" smtClean="0"/>
              <a:t> </a:t>
            </a:r>
            <a:r>
              <a:rPr lang="en-US" sz="1600" dirty="0" err="1" smtClean="0"/>
              <a:t>τις</a:t>
            </a:r>
            <a:r>
              <a:rPr lang="en-US" sz="1600" dirty="0" smtClean="0"/>
              <a:t> </a:t>
            </a:r>
            <a:r>
              <a:rPr lang="en-US" sz="1600" b="1" dirty="0" err="1" smtClean="0"/>
              <a:t>γεωργικές</a:t>
            </a:r>
            <a:r>
              <a:rPr lang="en-US" sz="1600" dirty="0" smtClean="0"/>
              <a:t> </a:t>
            </a:r>
            <a:r>
              <a:rPr lang="en-US" sz="1600" dirty="0" err="1" smtClean="0"/>
              <a:t>καλλιέργειες</a:t>
            </a:r>
            <a:r>
              <a:rPr lang="en-US" sz="1600" dirty="0" smtClean="0"/>
              <a:t>.</a:t>
            </a:r>
            <a:endParaRPr lang="el-GR" sz="1600" dirty="0" smtClean="0"/>
          </a:p>
          <a:p>
            <a:pPr algn="just"/>
            <a:r>
              <a:rPr lang="en-US" sz="1600" dirty="0" smtClean="0"/>
              <a:t> </a:t>
            </a:r>
            <a:endParaRPr lang="el-GR" sz="1600" dirty="0" smtClean="0"/>
          </a:p>
          <a:p>
            <a:pPr algn="just"/>
            <a:r>
              <a:rPr lang="en-US" sz="1600" dirty="0" err="1" smtClean="0"/>
              <a:t>Τα</a:t>
            </a:r>
            <a:r>
              <a:rPr lang="en-US" sz="1600" dirty="0" smtClean="0"/>
              <a:t> </a:t>
            </a:r>
            <a:r>
              <a:rPr lang="en-US" sz="1600" dirty="0" err="1" smtClean="0"/>
              <a:t>περισσότερα</a:t>
            </a:r>
            <a:r>
              <a:rPr lang="en-US" sz="1600" dirty="0" smtClean="0"/>
              <a:t> </a:t>
            </a:r>
            <a:r>
              <a:rPr lang="en-US" sz="1600" dirty="0" err="1" smtClean="0"/>
              <a:t>καλλιεργούμενα</a:t>
            </a:r>
            <a:r>
              <a:rPr lang="en-US" sz="1600" dirty="0" smtClean="0"/>
              <a:t> </a:t>
            </a:r>
            <a:r>
              <a:rPr lang="en-US" sz="1600" dirty="0" err="1" smtClean="0"/>
              <a:t>είδη</a:t>
            </a:r>
            <a:r>
              <a:rPr lang="en-US" sz="1600" dirty="0" smtClean="0"/>
              <a:t> </a:t>
            </a:r>
            <a:r>
              <a:rPr lang="en-US" sz="1600" dirty="0" err="1" smtClean="0"/>
              <a:t>έχουν</a:t>
            </a:r>
            <a:r>
              <a:rPr lang="en-US" sz="1600" dirty="0" smtClean="0"/>
              <a:t> </a:t>
            </a:r>
            <a:r>
              <a:rPr lang="en-US" sz="1600" dirty="0" err="1" smtClean="0"/>
              <a:t>προσαρμοστεί</a:t>
            </a:r>
            <a:r>
              <a:rPr lang="en-US" sz="1600" dirty="0" smtClean="0"/>
              <a:t> </a:t>
            </a:r>
            <a:r>
              <a:rPr lang="en-US" sz="1600" dirty="0" err="1" smtClean="0"/>
              <a:t>σε</a:t>
            </a:r>
            <a:r>
              <a:rPr lang="en-US" sz="1600" dirty="0" smtClean="0"/>
              <a:t> </a:t>
            </a:r>
            <a:r>
              <a:rPr lang="en-US" sz="1600" dirty="0" err="1" smtClean="0"/>
              <a:t>περιβάλλοντα</a:t>
            </a:r>
            <a:r>
              <a:rPr lang="en-US" sz="1600" dirty="0" smtClean="0"/>
              <a:t> </a:t>
            </a:r>
            <a:r>
              <a:rPr lang="en-US" sz="1600" dirty="0" err="1" smtClean="0"/>
              <a:t>με</a:t>
            </a:r>
            <a:r>
              <a:rPr lang="en-US" sz="1600" dirty="0" smtClean="0"/>
              <a:t> </a:t>
            </a:r>
            <a:r>
              <a:rPr lang="en-US" sz="1600" dirty="0" err="1" smtClean="0"/>
              <a:t>επάρκεια</a:t>
            </a:r>
            <a:r>
              <a:rPr lang="en-US" sz="1600" dirty="0" smtClean="0"/>
              <a:t> </a:t>
            </a:r>
            <a:r>
              <a:rPr lang="en-US" sz="1600" dirty="0" err="1" smtClean="0"/>
              <a:t>νερού</a:t>
            </a:r>
            <a:r>
              <a:rPr lang="en-US" sz="1600" dirty="0" smtClean="0"/>
              <a:t> </a:t>
            </a:r>
            <a:r>
              <a:rPr lang="en-US" sz="1600" dirty="0" err="1" smtClean="0"/>
              <a:t>αλλά</a:t>
            </a:r>
            <a:r>
              <a:rPr lang="en-US" sz="1600" dirty="0" smtClean="0"/>
              <a:t> </a:t>
            </a:r>
            <a:r>
              <a:rPr lang="en-US" sz="1600" dirty="0" err="1" smtClean="0"/>
              <a:t>συχνά</a:t>
            </a:r>
            <a:r>
              <a:rPr lang="en-US" sz="1600" dirty="0" smtClean="0"/>
              <a:t> η </a:t>
            </a:r>
            <a:r>
              <a:rPr lang="en-US" sz="1600" dirty="0" err="1" smtClean="0"/>
              <a:t>καλλιέργειά</a:t>
            </a:r>
            <a:r>
              <a:rPr lang="en-US" sz="1600" dirty="0" smtClean="0"/>
              <a:t> </a:t>
            </a:r>
            <a:r>
              <a:rPr lang="en-US" sz="1600" dirty="0" err="1" smtClean="0"/>
              <a:t>τους</a:t>
            </a:r>
            <a:r>
              <a:rPr lang="en-US" sz="1600" dirty="0" smtClean="0"/>
              <a:t> </a:t>
            </a:r>
            <a:r>
              <a:rPr lang="en-US" sz="1600" dirty="0" err="1" smtClean="0"/>
              <a:t>γίνεται</a:t>
            </a:r>
            <a:r>
              <a:rPr lang="en-US" sz="1600" dirty="0" smtClean="0"/>
              <a:t> </a:t>
            </a:r>
            <a:r>
              <a:rPr lang="en-US" sz="1600" dirty="0" err="1" smtClean="0"/>
              <a:t>σε</a:t>
            </a:r>
            <a:r>
              <a:rPr lang="en-US" sz="1600" dirty="0" smtClean="0"/>
              <a:t> </a:t>
            </a:r>
            <a:r>
              <a:rPr lang="en-US" sz="1600" dirty="0" err="1" smtClean="0"/>
              <a:t>περιβάλλοντα</a:t>
            </a:r>
            <a:r>
              <a:rPr lang="en-US" sz="1600" dirty="0" smtClean="0"/>
              <a:t> </a:t>
            </a:r>
            <a:r>
              <a:rPr lang="en-US" sz="1600" dirty="0" err="1" smtClean="0"/>
              <a:t>με</a:t>
            </a:r>
            <a:r>
              <a:rPr lang="en-US" sz="1600" dirty="0" smtClean="0"/>
              <a:t> </a:t>
            </a:r>
            <a:r>
              <a:rPr lang="en-US" sz="1600" dirty="0" err="1" smtClean="0"/>
              <a:t>ανεπάρκεια</a:t>
            </a:r>
            <a:r>
              <a:rPr lang="en-US" sz="1600" dirty="0" smtClean="0"/>
              <a:t> </a:t>
            </a:r>
            <a:r>
              <a:rPr lang="en-US" sz="1600" dirty="0" err="1" smtClean="0"/>
              <a:t>νερού</a:t>
            </a:r>
            <a:r>
              <a:rPr lang="en-US" sz="1600" dirty="0" smtClean="0"/>
              <a:t> ή </a:t>
            </a:r>
            <a:r>
              <a:rPr lang="en-US" sz="1600" dirty="0" err="1" smtClean="0"/>
              <a:t>εκτός</a:t>
            </a:r>
            <a:r>
              <a:rPr lang="en-US" sz="1600" dirty="0" smtClean="0"/>
              <a:t> </a:t>
            </a:r>
            <a:r>
              <a:rPr lang="en-US" sz="1600" dirty="0" err="1" smtClean="0"/>
              <a:t>της</a:t>
            </a:r>
            <a:r>
              <a:rPr lang="en-US" sz="1600" dirty="0" smtClean="0"/>
              <a:t> </a:t>
            </a:r>
            <a:r>
              <a:rPr lang="el-GR" sz="1600" dirty="0" smtClean="0"/>
              <a:t>ευνοϊκής</a:t>
            </a:r>
            <a:r>
              <a:rPr lang="en-US" sz="1600" dirty="0" smtClean="0"/>
              <a:t> </a:t>
            </a:r>
            <a:r>
              <a:rPr lang="en-US" sz="1600" dirty="0" err="1" smtClean="0"/>
              <a:t>περιόδου</a:t>
            </a:r>
            <a:r>
              <a:rPr lang="en-US" sz="1600" dirty="0" smtClean="0"/>
              <a:t> </a:t>
            </a:r>
            <a:r>
              <a:rPr lang="en-US" sz="1600" dirty="0" err="1" smtClean="0"/>
              <a:t>του</a:t>
            </a:r>
            <a:r>
              <a:rPr lang="en-US" sz="1600" dirty="0" smtClean="0"/>
              <a:t> </a:t>
            </a:r>
            <a:r>
              <a:rPr lang="en-US" sz="1600" dirty="0" err="1" smtClean="0"/>
              <a:t>έτους</a:t>
            </a:r>
            <a:r>
              <a:rPr lang="en-US" sz="1600" dirty="0" smtClean="0"/>
              <a:t>.</a:t>
            </a:r>
            <a:endParaRPr lang="el-GR" sz="1600" dirty="0" smtClean="0"/>
          </a:p>
          <a:p>
            <a:pPr algn="just"/>
            <a:r>
              <a:rPr lang="en-US" sz="1600" dirty="0" smtClean="0"/>
              <a:t> </a:t>
            </a:r>
            <a:endParaRPr lang="el-GR" sz="1600" dirty="0" smtClean="0"/>
          </a:p>
          <a:p>
            <a:pPr algn="just"/>
            <a:r>
              <a:rPr lang="en-US" sz="1600" dirty="0" err="1" smtClean="0"/>
              <a:t>Για</a:t>
            </a:r>
            <a:r>
              <a:rPr lang="en-US" sz="1600" dirty="0" smtClean="0"/>
              <a:t> </a:t>
            </a:r>
            <a:r>
              <a:rPr lang="en-US" sz="1600" dirty="0" err="1" smtClean="0"/>
              <a:t>τους</a:t>
            </a:r>
            <a:r>
              <a:rPr lang="en-US" sz="1600" dirty="0" smtClean="0"/>
              <a:t>  </a:t>
            </a:r>
            <a:r>
              <a:rPr lang="en-US" sz="1600" dirty="0" err="1" smtClean="0"/>
              <a:t>λόγους</a:t>
            </a:r>
            <a:r>
              <a:rPr lang="en-US" sz="1600" dirty="0" smtClean="0"/>
              <a:t> </a:t>
            </a:r>
            <a:r>
              <a:rPr lang="el-GR" sz="1600" dirty="0" smtClean="0"/>
              <a:t>αυτούς</a:t>
            </a:r>
            <a:r>
              <a:rPr lang="en-US" sz="1600" dirty="0" smtClean="0"/>
              <a:t>, η </a:t>
            </a:r>
            <a:r>
              <a:rPr lang="en-US" sz="1600" dirty="0" err="1" smtClean="0"/>
              <a:t>άρδευση</a:t>
            </a:r>
            <a:r>
              <a:rPr lang="en-US" sz="1600" dirty="0" smtClean="0"/>
              <a:t> </a:t>
            </a:r>
            <a:r>
              <a:rPr lang="en-US" sz="1600" dirty="0" err="1" smtClean="0"/>
              <a:t>αποτελεί</a:t>
            </a:r>
            <a:r>
              <a:rPr lang="en-US" sz="1600" dirty="0" smtClean="0"/>
              <a:t> </a:t>
            </a:r>
            <a:r>
              <a:rPr lang="en-US" sz="1600" dirty="0" err="1" smtClean="0"/>
              <a:t>το</a:t>
            </a:r>
            <a:r>
              <a:rPr lang="en-US" sz="1600" dirty="0" smtClean="0"/>
              <a:t> </a:t>
            </a:r>
            <a:r>
              <a:rPr lang="en-US" sz="1600" dirty="0" err="1" smtClean="0"/>
              <a:t>μέσο</a:t>
            </a:r>
            <a:r>
              <a:rPr lang="en-US" sz="1600" dirty="0" smtClean="0"/>
              <a:t> </a:t>
            </a:r>
            <a:r>
              <a:rPr lang="en-US" sz="1600" dirty="0" err="1" smtClean="0"/>
              <a:t>αύξησης</a:t>
            </a:r>
            <a:r>
              <a:rPr lang="en-US" sz="1600" dirty="0" smtClean="0"/>
              <a:t> </a:t>
            </a:r>
            <a:r>
              <a:rPr lang="en-US" sz="1600" dirty="0" err="1" smtClean="0"/>
              <a:t>της</a:t>
            </a:r>
            <a:r>
              <a:rPr lang="en-US" sz="1600" dirty="0" smtClean="0"/>
              <a:t> </a:t>
            </a:r>
            <a:r>
              <a:rPr lang="en-US" sz="1600" dirty="0" err="1" smtClean="0"/>
              <a:t>διαθεσιμότητας</a:t>
            </a:r>
            <a:r>
              <a:rPr lang="en-US" sz="1600" dirty="0" smtClean="0"/>
              <a:t> </a:t>
            </a:r>
            <a:r>
              <a:rPr lang="en-US" sz="1600" dirty="0" err="1" smtClean="0"/>
              <a:t>νερού</a:t>
            </a:r>
            <a:r>
              <a:rPr lang="en-US" sz="1600" dirty="0" smtClean="0"/>
              <a:t> </a:t>
            </a:r>
            <a:r>
              <a:rPr lang="en-US" sz="1600" dirty="0" err="1" smtClean="0"/>
              <a:t>για</a:t>
            </a:r>
            <a:r>
              <a:rPr lang="en-US" sz="1600" dirty="0" smtClean="0"/>
              <a:t> </a:t>
            </a:r>
            <a:r>
              <a:rPr lang="en-US" sz="1600" dirty="0" err="1" smtClean="0"/>
              <a:t>τα</a:t>
            </a:r>
            <a:r>
              <a:rPr lang="en-US" sz="1600" dirty="0" smtClean="0"/>
              <a:t> </a:t>
            </a:r>
            <a:r>
              <a:rPr lang="en-US" sz="1600" dirty="0" err="1" smtClean="0"/>
              <a:t>φυτά</a:t>
            </a:r>
            <a:r>
              <a:rPr lang="en-US" sz="1600" dirty="0" smtClean="0"/>
              <a:t> </a:t>
            </a:r>
            <a:r>
              <a:rPr lang="en-US" sz="1600" dirty="0" err="1" smtClean="0"/>
              <a:t>αυτά</a:t>
            </a:r>
            <a:r>
              <a:rPr lang="en-US" sz="1600" dirty="0" smtClean="0"/>
              <a:t>. </a:t>
            </a:r>
            <a:endParaRPr lang="el-GR" sz="1600" dirty="0" smtClean="0"/>
          </a:p>
          <a:p>
            <a:pPr algn="just"/>
            <a:endParaRPr lang="el-GR" sz="1600" dirty="0" smtClean="0"/>
          </a:p>
          <a:p>
            <a:pPr algn="just"/>
            <a:r>
              <a:rPr lang="el-GR" sz="1600" dirty="0" smtClean="0"/>
              <a:t>Η</a:t>
            </a:r>
            <a:r>
              <a:rPr lang="en-US" sz="1600" dirty="0" smtClean="0"/>
              <a:t> </a:t>
            </a:r>
            <a:r>
              <a:rPr lang="en-US" sz="1600" dirty="0" err="1" smtClean="0"/>
              <a:t>γεωργική</a:t>
            </a:r>
            <a:r>
              <a:rPr lang="en-US" sz="1600" dirty="0" smtClean="0"/>
              <a:t> </a:t>
            </a:r>
            <a:r>
              <a:rPr lang="en-US" sz="1600" dirty="0" err="1" smtClean="0"/>
              <a:t>πρακτική</a:t>
            </a:r>
            <a:r>
              <a:rPr lang="en-US" sz="1600" dirty="0" smtClean="0"/>
              <a:t> </a:t>
            </a:r>
            <a:r>
              <a:rPr lang="en-US" sz="1600" dirty="0" err="1" smtClean="0"/>
              <a:t>επιβάλει</a:t>
            </a:r>
            <a:r>
              <a:rPr lang="en-US" sz="1600" dirty="0" smtClean="0"/>
              <a:t> </a:t>
            </a:r>
            <a:r>
              <a:rPr lang="en-US" sz="1600" dirty="0" err="1" smtClean="0"/>
              <a:t>την</a:t>
            </a:r>
            <a:r>
              <a:rPr lang="en-US" sz="1600" dirty="0" smtClean="0"/>
              <a:t> </a:t>
            </a:r>
            <a:r>
              <a:rPr lang="en-US" sz="1600" dirty="0" err="1" smtClean="0"/>
              <a:t>άρση</a:t>
            </a:r>
            <a:r>
              <a:rPr lang="en-US" sz="1600" dirty="0" smtClean="0"/>
              <a:t> </a:t>
            </a:r>
            <a:r>
              <a:rPr lang="en-US" sz="1600" dirty="0" err="1" smtClean="0"/>
              <a:t>του</a:t>
            </a:r>
            <a:r>
              <a:rPr lang="en-US" sz="1600" dirty="0" smtClean="0"/>
              <a:t> </a:t>
            </a:r>
            <a:r>
              <a:rPr lang="en-US" sz="1600" dirty="0" err="1" smtClean="0"/>
              <a:t>διλήμματος</a:t>
            </a:r>
            <a:r>
              <a:rPr lang="en-US" sz="1600" dirty="0" smtClean="0"/>
              <a:t> “</a:t>
            </a:r>
            <a:r>
              <a:rPr lang="en-US" sz="1600" dirty="0" err="1" smtClean="0"/>
              <a:t>οικονομία</a:t>
            </a:r>
            <a:r>
              <a:rPr lang="en-US" sz="1600" dirty="0" smtClean="0"/>
              <a:t> </a:t>
            </a:r>
            <a:r>
              <a:rPr lang="en-US" sz="1600" dirty="0" err="1" smtClean="0"/>
              <a:t>νερού</a:t>
            </a:r>
            <a:r>
              <a:rPr lang="en-US" sz="1600" dirty="0" smtClean="0"/>
              <a:t> ή </a:t>
            </a:r>
            <a:r>
              <a:rPr lang="en-US" sz="1600" dirty="0" err="1" smtClean="0"/>
              <a:t>φωτοσύνθεση</a:t>
            </a:r>
            <a:r>
              <a:rPr lang="en-US" sz="1600" dirty="0" smtClean="0"/>
              <a:t>” </a:t>
            </a:r>
            <a:r>
              <a:rPr lang="en-US" sz="1600" dirty="0" err="1" smtClean="0"/>
              <a:t>με</a:t>
            </a:r>
            <a:r>
              <a:rPr lang="en-US" sz="1600" dirty="0" smtClean="0"/>
              <a:t> </a:t>
            </a:r>
            <a:r>
              <a:rPr lang="en-US" sz="1600" dirty="0" err="1" smtClean="0"/>
              <a:t>σκοπό</a:t>
            </a:r>
            <a:r>
              <a:rPr lang="en-US" sz="1600" dirty="0" smtClean="0"/>
              <a:t> </a:t>
            </a:r>
            <a:r>
              <a:rPr lang="en-US" sz="1600" dirty="0" err="1" smtClean="0"/>
              <a:t>τη</a:t>
            </a:r>
            <a:r>
              <a:rPr lang="en-US" sz="1600" dirty="0" smtClean="0"/>
              <a:t> </a:t>
            </a:r>
            <a:r>
              <a:rPr lang="en-US" sz="1600" dirty="0" err="1" smtClean="0"/>
              <a:t>μεγιστοποίηση</a:t>
            </a:r>
            <a:r>
              <a:rPr lang="en-US" sz="1600" dirty="0" smtClean="0"/>
              <a:t> </a:t>
            </a:r>
            <a:r>
              <a:rPr lang="en-US" sz="1600" dirty="0" err="1" smtClean="0"/>
              <a:t>της</a:t>
            </a:r>
            <a:r>
              <a:rPr lang="en-US" sz="1600" dirty="0" smtClean="0"/>
              <a:t> </a:t>
            </a:r>
            <a:r>
              <a:rPr lang="en-US" sz="1600" dirty="0" err="1" smtClean="0"/>
              <a:t>φωτοσύνθεσης</a:t>
            </a:r>
            <a:r>
              <a:rPr lang="en-US" sz="1600" dirty="0" smtClean="0"/>
              <a:t> </a:t>
            </a:r>
            <a:r>
              <a:rPr lang="en-US" sz="1600" dirty="0" err="1" smtClean="0"/>
              <a:t>και</a:t>
            </a:r>
            <a:r>
              <a:rPr lang="en-US" sz="1600" dirty="0" smtClean="0"/>
              <a:t> </a:t>
            </a:r>
            <a:r>
              <a:rPr lang="en-US" sz="1600" dirty="0" err="1" smtClean="0"/>
              <a:t>συνεπώς</a:t>
            </a:r>
            <a:r>
              <a:rPr lang="en-US" sz="1600" dirty="0" smtClean="0"/>
              <a:t> </a:t>
            </a:r>
            <a:r>
              <a:rPr lang="en-US" sz="1600" dirty="0" err="1" smtClean="0"/>
              <a:t>της</a:t>
            </a:r>
            <a:r>
              <a:rPr lang="en-US" sz="1600" dirty="0" smtClean="0"/>
              <a:t> </a:t>
            </a:r>
            <a:r>
              <a:rPr lang="en-US" sz="1600" dirty="0" err="1" smtClean="0"/>
              <a:t>απόδοσης</a:t>
            </a:r>
            <a:r>
              <a:rPr lang="en-US" sz="1600" dirty="0" smtClean="0"/>
              <a:t> </a:t>
            </a:r>
            <a:r>
              <a:rPr lang="en-US" sz="1600" dirty="0" err="1" smtClean="0"/>
              <a:t>των</a:t>
            </a:r>
            <a:r>
              <a:rPr lang="en-US" sz="1600" dirty="0" smtClean="0"/>
              <a:t> </a:t>
            </a:r>
            <a:r>
              <a:rPr lang="en-US" sz="1600" dirty="0" err="1" smtClean="0"/>
              <a:t>καλλιεργειών</a:t>
            </a:r>
            <a:r>
              <a:rPr lang="en-US" sz="1600" dirty="0" smtClean="0"/>
              <a:t>. </a:t>
            </a:r>
            <a:endParaRPr lang="el-GR" sz="1600" dirty="0" smtClean="0"/>
          </a:p>
          <a:p>
            <a:pPr algn="just"/>
            <a:endParaRPr lang="el-GR" sz="1600" dirty="0" smtClean="0"/>
          </a:p>
          <a:p>
            <a:pPr algn="just"/>
            <a:r>
              <a:rPr lang="en-US" sz="1600" dirty="0" err="1" smtClean="0"/>
              <a:t>Οι</a:t>
            </a:r>
            <a:r>
              <a:rPr lang="en-US" sz="1600" dirty="0" smtClean="0"/>
              <a:t> </a:t>
            </a:r>
            <a:r>
              <a:rPr lang="en-US" sz="1600" dirty="0" err="1" smtClean="0"/>
              <a:t>αποδόσεις</a:t>
            </a:r>
            <a:r>
              <a:rPr lang="en-US" sz="1600" dirty="0" smtClean="0"/>
              <a:t> </a:t>
            </a:r>
            <a:r>
              <a:rPr lang="en-US" sz="1600" dirty="0" err="1" smtClean="0"/>
              <a:t>των</a:t>
            </a:r>
            <a:r>
              <a:rPr lang="en-US" sz="1600" dirty="0" smtClean="0"/>
              <a:t> </a:t>
            </a:r>
            <a:r>
              <a:rPr lang="en-US" sz="1600" dirty="0" err="1" smtClean="0"/>
              <a:t>καλλιεργειών</a:t>
            </a:r>
            <a:r>
              <a:rPr lang="en-US" sz="1600" dirty="0" smtClean="0"/>
              <a:t> </a:t>
            </a:r>
            <a:r>
              <a:rPr lang="en-US" sz="1600" dirty="0" err="1" smtClean="0"/>
              <a:t>που</a:t>
            </a:r>
            <a:r>
              <a:rPr lang="en-US" sz="1600" dirty="0" smtClean="0"/>
              <a:t> </a:t>
            </a:r>
            <a:r>
              <a:rPr lang="en-US" sz="1600" dirty="0" err="1" smtClean="0"/>
              <a:t>δεν</a:t>
            </a:r>
            <a:r>
              <a:rPr lang="en-US" sz="1600" dirty="0" smtClean="0"/>
              <a:t> </a:t>
            </a:r>
            <a:r>
              <a:rPr lang="en-US" sz="1600" dirty="0" err="1" smtClean="0"/>
              <a:t>αρδεύονται</a:t>
            </a:r>
            <a:r>
              <a:rPr lang="en-US" sz="1600" dirty="0" smtClean="0"/>
              <a:t> </a:t>
            </a:r>
            <a:r>
              <a:rPr lang="en-US" sz="1600" dirty="0" err="1" smtClean="0"/>
              <a:t>εξαρτώνται</a:t>
            </a:r>
            <a:r>
              <a:rPr lang="en-US" sz="1600" dirty="0" smtClean="0"/>
              <a:t> </a:t>
            </a:r>
            <a:r>
              <a:rPr lang="en-US" sz="1600" dirty="0" err="1" smtClean="0"/>
              <a:t>πλήρως</a:t>
            </a:r>
            <a:r>
              <a:rPr lang="en-US" sz="1600" dirty="0" smtClean="0"/>
              <a:t> από </a:t>
            </a:r>
            <a:r>
              <a:rPr lang="en-US" sz="1600" dirty="0" err="1" smtClean="0"/>
              <a:t>την</a:t>
            </a:r>
            <a:r>
              <a:rPr lang="en-US" sz="1600" dirty="0" smtClean="0"/>
              <a:t> </a:t>
            </a:r>
            <a:r>
              <a:rPr lang="en-US" sz="1600" dirty="0" err="1" smtClean="0"/>
              <a:t>επάρκεια</a:t>
            </a:r>
            <a:r>
              <a:rPr lang="en-US" sz="1600" dirty="0" smtClean="0"/>
              <a:t> </a:t>
            </a:r>
            <a:r>
              <a:rPr lang="en-US" sz="1600" dirty="0" err="1" smtClean="0"/>
              <a:t>νερού</a:t>
            </a:r>
            <a:r>
              <a:rPr lang="en-US" sz="1600" dirty="0" smtClean="0"/>
              <a:t>, </a:t>
            </a:r>
            <a:r>
              <a:rPr lang="en-US" sz="1600" dirty="0" err="1" smtClean="0"/>
              <a:t>αφού</a:t>
            </a:r>
            <a:r>
              <a:rPr lang="en-US" sz="1600" dirty="0" smtClean="0"/>
              <a:t> </a:t>
            </a:r>
            <a:r>
              <a:rPr lang="en-US" sz="1600" dirty="0" err="1" smtClean="0"/>
              <a:t>αυτός</a:t>
            </a:r>
            <a:r>
              <a:rPr lang="en-US" sz="1600" dirty="0" smtClean="0"/>
              <a:t> </a:t>
            </a:r>
            <a:r>
              <a:rPr lang="en-US" sz="1600" dirty="0" err="1" smtClean="0"/>
              <a:t>είναι</a:t>
            </a:r>
            <a:r>
              <a:rPr lang="en-US" sz="1600" dirty="0" smtClean="0"/>
              <a:t> ο </a:t>
            </a:r>
            <a:r>
              <a:rPr lang="en-US" sz="1600" dirty="0" err="1" smtClean="0"/>
              <a:t>περιοριστικός</a:t>
            </a:r>
            <a:r>
              <a:rPr lang="en-US" sz="1600" dirty="0" smtClean="0"/>
              <a:t> </a:t>
            </a:r>
            <a:r>
              <a:rPr lang="en-US" sz="1600" dirty="0" err="1" smtClean="0"/>
              <a:t>παράγοντας</a:t>
            </a:r>
            <a:r>
              <a:rPr lang="en-US" sz="1600" dirty="0" smtClean="0"/>
              <a:t> </a:t>
            </a:r>
            <a:r>
              <a:rPr lang="en-US" sz="1600" dirty="0" err="1" smtClean="0"/>
              <a:t>της</a:t>
            </a:r>
            <a:r>
              <a:rPr lang="en-US" sz="1600" dirty="0" smtClean="0"/>
              <a:t> </a:t>
            </a:r>
            <a:r>
              <a:rPr lang="en-US" sz="1600" dirty="0" err="1" smtClean="0"/>
              <a:t>απόδοσης</a:t>
            </a:r>
            <a:r>
              <a:rPr lang="en-US" sz="1600" dirty="0" smtClean="0"/>
              <a:t>. </a:t>
            </a:r>
            <a:endParaRPr lang="el-GR" sz="1600" dirty="0" smtClean="0"/>
          </a:p>
          <a:p>
            <a:pPr algn="just"/>
            <a:endParaRPr lang="el-GR" sz="1600" dirty="0" smtClean="0"/>
          </a:p>
          <a:p>
            <a:pPr algn="just"/>
            <a:r>
              <a:rPr lang="en-US" sz="1600" dirty="0" err="1" smtClean="0"/>
              <a:t>Δεν</a:t>
            </a:r>
            <a:r>
              <a:rPr lang="en-US" sz="1600" dirty="0" smtClean="0"/>
              <a:t> </a:t>
            </a:r>
            <a:r>
              <a:rPr lang="en-US" sz="1600" dirty="0" err="1" smtClean="0"/>
              <a:t>είναι</a:t>
            </a:r>
            <a:r>
              <a:rPr lang="en-US" sz="1600" dirty="0" smtClean="0"/>
              <a:t> </a:t>
            </a:r>
            <a:r>
              <a:rPr lang="en-US" sz="1600" dirty="0" err="1" smtClean="0"/>
              <a:t>επομένως</a:t>
            </a:r>
            <a:r>
              <a:rPr lang="en-US" sz="1600" dirty="0" smtClean="0"/>
              <a:t> </a:t>
            </a:r>
            <a:r>
              <a:rPr lang="en-US" sz="1600" dirty="0" err="1" smtClean="0"/>
              <a:t>τυχαίο</a:t>
            </a:r>
            <a:r>
              <a:rPr lang="en-US" sz="1600" dirty="0" smtClean="0"/>
              <a:t> </a:t>
            </a:r>
            <a:r>
              <a:rPr lang="en-US" sz="1600" dirty="0" err="1" smtClean="0"/>
              <a:t>το</a:t>
            </a:r>
            <a:r>
              <a:rPr lang="en-US" sz="1600" dirty="0" smtClean="0"/>
              <a:t> </a:t>
            </a:r>
            <a:r>
              <a:rPr lang="en-US" sz="1600" dirty="0" err="1" smtClean="0"/>
              <a:t>γεγονός</a:t>
            </a:r>
            <a:r>
              <a:rPr lang="en-US" sz="1600" dirty="0" smtClean="0"/>
              <a:t> </a:t>
            </a:r>
            <a:r>
              <a:rPr lang="en-US" sz="1600" dirty="0" err="1" smtClean="0"/>
              <a:t>ότι</a:t>
            </a:r>
            <a:r>
              <a:rPr lang="en-US" sz="1600" dirty="0" smtClean="0"/>
              <a:t> η </a:t>
            </a:r>
            <a:r>
              <a:rPr lang="en-US" sz="1600" dirty="0" err="1" smtClean="0"/>
              <a:t>άρδευση</a:t>
            </a:r>
            <a:r>
              <a:rPr lang="en-US" sz="1600" dirty="0" smtClean="0"/>
              <a:t> </a:t>
            </a:r>
            <a:r>
              <a:rPr lang="en-US" sz="1600" dirty="0" err="1" smtClean="0"/>
              <a:t>αποτελεί</a:t>
            </a:r>
            <a:r>
              <a:rPr lang="en-US" sz="1600" dirty="0" smtClean="0"/>
              <a:t> </a:t>
            </a:r>
            <a:r>
              <a:rPr lang="en-US" sz="1600" dirty="0" err="1" smtClean="0"/>
              <a:t>την</a:t>
            </a:r>
            <a:r>
              <a:rPr lang="en-US" sz="1600" dirty="0" smtClean="0"/>
              <a:t> </a:t>
            </a:r>
            <a:r>
              <a:rPr lang="en-US" sz="1600" dirty="0" err="1" smtClean="0"/>
              <a:t>πλέον</a:t>
            </a:r>
            <a:r>
              <a:rPr lang="en-US" sz="1600" dirty="0" smtClean="0"/>
              <a:t> </a:t>
            </a:r>
            <a:r>
              <a:rPr lang="en-US" sz="1600" dirty="0" err="1" smtClean="0"/>
              <a:t>πολυδάπανη</a:t>
            </a:r>
            <a:r>
              <a:rPr lang="en-US" sz="1600" dirty="0" smtClean="0"/>
              <a:t> από </a:t>
            </a:r>
            <a:r>
              <a:rPr lang="en-US" sz="1600" dirty="0" err="1" smtClean="0"/>
              <a:t>πλευράς</a:t>
            </a:r>
            <a:r>
              <a:rPr lang="en-US" sz="1600" dirty="0" smtClean="0"/>
              <a:t> </a:t>
            </a:r>
            <a:r>
              <a:rPr lang="en-US" sz="1600" dirty="0" err="1" smtClean="0"/>
              <a:t>χρήσης</a:t>
            </a:r>
            <a:r>
              <a:rPr lang="en-US" sz="1600" dirty="0" smtClean="0"/>
              <a:t> </a:t>
            </a:r>
            <a:r>
              <a:rPr lang="en-US" sz="1600" dirty="0" err="1" smtClean="0"/>
              <a:t>νερού</a:t>
            </a:r>
            <a:r>
              <a:rPr lang="en-US" sz="1600" dirty="0" smtClean="0"/>
              <a:t> </a:t>
            </a:r>
            <a:r>
              <a:rPr lang="en-US" sz="1600" dirty="0" err="1" smtClean="0"/>
              <a:t>δραστηριότητα</a:t>
            </a:r>
            <a:r>
              <a:rPr lang="en-US" sz="1600" dirty="0" smtClean="0"/>
              <a:t> </a:t>
            </a:r>
            <a:r>
              <a:rPr lang="en-US" sz="1600" dirty="0" err="1" smtClean="0"/>
              <a:t>του</a:t>
            </a:r>
            <a:r>
              <a:rPr lang="en-US" sz="1600" dirty="0" smtClean="0"/>
              <a:t> </a:t>
            </a:r>
            <a:r>
              <a:rPr lang="en-US" sz="1600" dirty="0" err="1" smtClean="0"/>
              <a:t>σύγχρονου</a:t>
            </a:r>
            <a:r>
              <a:rPr lang="en-US" sz="1600" dirty="0" smtClean="0"/>
              <a:t> </a:t>
            </a:r>
            <a:r>
              <a:rPr lang="en-US" sz="1600" dirty="0" err="1" smtClean="0"/>
              <a:t>ανθρώπου</a:t>
            </a:r>
            <a:r>
              <a:rPr lang="en-US" sz="1600" dirty="0" smtClean="0"/>
              <a:t>.</a:t>
            </a:r>
            <a:endParaRPr lang="el-GR"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936104"/>
          </a:xfrm>
        </p:spPr>
        <p:style>
          <a:lnRef idx="1">
            <a:schemeClr val="accent3"/>
          </a:lnRef>
          <a:fillRef idx="2">
            <a:schemeClr val="accent3"/>
          </a:fillRef>
          <a:effectRef idx="1">
            <a:schemeClr val="accent3"/>
          </a:effectRef>
          <a:fontRef idx="minor">
            <a:schemeClr val="dk1"/>
          </a:fontRef>
        </p:style>
        <p:txBody>
          <a:bodyPr>
            <a:normAutofit fontScale="90000"/>
          </a:bodyPr>
          <a:lstStyle/>
          <a:p>
            <a:pPr>
              <a:lnSpc>
                <a:spcPct val="150000"/>
              </a:lnSpc>
            </a:pPr>
            <a:r>
              <a:rPr lang="en-US" sz="2000" b="1" dirty="0" err="1" smtClean="0">
                <a:solidFill>
                  <a:schemeClr val="tx2">
                    <a:lumMod val="50000"/>
                  </a:schemeClr>
                </a:solidFill>
                <a:latin typeface="Arial" pitchFamily="34" charset="0"/>
                <a:cs typeface="Arial" pitchFamily="34" charset="0"/>
              </a:rPr>
              <a:t>Το</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νερό</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που</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χάνεται</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μέσω</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της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διαπνοής</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αναπληρώνεται</a:t>
            </a:r>
            <a:r>
              <a:rPr lang="en-US" sz="2000" b="1" dirty="0" smtClean="0">
                <a:solidFill>
                  <a:schemeClr val="tx2">
                    <a:lumMod val="50000"/>
                  </a:schemeClr>
                </a:solidFill>
                <a:latin typeface="Arial" pitchFamily="34" charset="0"/>
                <a:cs typeface="Arial" pitchFamily="34" charset="0"/>
              </a:rPr>
              <a:t> από </a:t>
            </a:r>
            <a:r>
              <a:rPr lang="en-US" sz="2000" b="1" dirty="0" err="1" smtClean="0">
                <a:solidFill>
                  <a:schemeClr val="tx2">
                    <a:lumMod val="50000"/>
                  </a:schemeClr>
                </a:solidFill>
                <a:latin typeface="Arial" pitchFamily="34" charset="0"/>
                <a:cs typeface="Arial" pitchFamily="34" charset="0"/>
              </a:rPr>
              <a:t>τη</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ρίζα</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μέσω</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του</a:t>
            </a:r>
            <a:r>
              <a:rPr lang="en-US" sz="2000" b="1" dirty="0" smtClean="0">
                <a:solidFill>
                  <a:schemeClr val="tx2">
                    <a:lumMod val="50000"/>
                  </a:schemeClr>
                </a:solidFill>
                <a:latin typeface="Arial" pitchFamily="34" charset="0"/>
                <a:cs typeface="Arial" pitchFamily="34" charset="0"/>
              </a:rPr>
              <a:t> </a:t>
            </a:r>
            <a:r>
              <a:rPr lang="en-US" sz="2000" b="1" dirty="0" err="1" smtClean="0">
                <a:solidFill>
                  <a:schemeClr val="tx2">
                    <a:lumMod val="50000"/>
                  </a:schemeClr>
                </a:solidFill>
                <a:latin typeface="Arial" pitchFamily="34" charset="0"/>
                <a:cs typeface="Arial" pitchFamily="34" charset="0"/>
              </a:rPr>
              <a:t>διαπνευστικού</a:t>
            </a:r>
            <a:r>
              <a:rPr lang="en-US" sz="2000" b="1" dirty="0" smtClean="0">
                <a:solidFill>
                  <a:schemeClr val="tx2">
                    <a:lumMod val="50000"/>
                  </a:schemeClr>
                </a:solidFill>
                <a:latin typeface="Arial" pitchFamily="34" charset="0"/>
                <a:cs typeface="Arial" pitchFamily="34" charset="0"/>
              </a:rPr>
              <a:t> </a:t>
            </a:r>
            <a:r>
              <a:rPr lang="el-GR" sz="2000" b="1" dirty="0" smtClean="0">
                <a:solidFill>
                  <a:schemeClr val="tx2">
                    <a:lumMod val="50000"/>
                  </a:schemeClr>
                </a:solidFill>
                <a:latin typeface="Arial" pitchFamily="34" charset="0"/>
                <a:cs typeface="Arial" pitchFamily="34" charset="0"/>
              </a:rPr>
              <a:t> ρεύματος</a:t>
            </a:r>
            <a:endParaRPr lang="el-GR" sz="2000" dirty="0">
              <a:solidFill>
                <a:schemeClr val="tx2">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p:txBody>
          <a:bodyPr/>
          <a:lstStyle/>
          <a:p>
            <a:pPr algn="just"/>
            <a:endParaRPr lang="el-GR" sz="2200" b="1" dirty="0" smtClean="0"/>
          </a:p>
          <a:p>
            <a:pPr>
              <a:buNone/>
            </a:pPr>
            <a:endParaRPr lang="el-GR" dirty="0"/>
          </a:p>
        </p:txBody>
      </p:sp>
      <p:sp>
        <p:nvSpPr>
          <p:cNvPr id="4" name="TextBox 3"/>
          <p:cNvSpPr txBox="1"/>
          <p:nvPr/>
        </p:nvSpPr>
        <p:spPr>
          <a:xfrm>
            <a:off x="323528" y="1196752"/>
            <a:ext cx="8496944" cy="5078313"/>
          </a:xfrm>
          <a:prstGeom prst="rect">
            <a:avLst/>
          </a:prstGeom>
          <a:noFill/>
        </p:spPr>
        <p:txBody>
          <a:bodyPr wrap="square" rtlCol="0">
            <a:spAutoFit/>
          </a:bodyPr>
          <a:lstStyle/>
          <a:p>
            <a:r>
              <a:rPr lang="el-GR" dirty="0" smtClean="0"/>
              <a:t>Οι απώλειες νερού μέσω της διαπνοής σε πλανητικό επίπεδο είναι τεράστιες και επηρεάζουν σημαντικά τον κύκλο του νερού. </a:t>
            </a:r>
          </a:p>
          <a:p>
            <a:r>
              <a:rPr lang="el-GR" dirty="0" smtClean="0"/>
              <a:t>Η ετήσια βροχόπτωση στον πλανήτη υπολογίζεται σε 110×10</a:t>
            </a:r>
            <a:r>
              <a:rPr lang="el-GR" baseline="30000" dirty="0" smtClean="0"/>
              <a:t>15 </a:t>
            </a:r>
            <a:r>
              <a:rPr lang="el-GR" dirty="0" err="1" smtClean="0"/>
              <a:t>kg</a:t>
            </a:r>
            <a:endParaRPr lang="el-GR" dirty="0" smtClean="0"/>
          </a:p>
          <a:p>
            <a:r>
              <a:rPr lang="el-GR" dirty="0" smtClean="0"/>
              <a:t>Η διαπνοή μόνο των τροπικών δασών υπολογίζεται σε 32×10</a:t>
            </a:r>
            <a:r>
              <a:rPr lang="el-GR" baseline="30000" dirty="0" smtClean="0"/>
              <a:t>15 </a:t>
            </a:r>
            <a:r>
              <a:rPr lang="el-GR" dirty="0" err="1" smtClean="0"/>
              <a:t>kg</a:t>
            </a:r>
            <a:r>
              <a:rPr lang="el-GR" dirty="0" smtClean="0"/>
              <a:t> ανά έτος. </a:t>
            </a:r>
          </a:p>
          <a:p>
            <a:r>
              <a:rPr lang="el-GR" dirty="0" smtClean="0"/>
              <a:t>Η συνολική διαπνοή της βλάστησης του πλανήτη υπολογίζεται ότι επιστρέφει στην ατμόσφαιρα το 40% περίπου της συνολικής βροχόπτωσης .</a:t>
            </a:r>
          </a:p>
          <a:p>
            <a:r>
              <a:rPr lang="el-GR" dirty="0" smtClean="0"/>
              <a:t>Η διαπνοή δεν πρέπει να αντιμετωπίζεται αποκλειστικά ως μία διαδικασία που επιφέρει απώλειες νερού και κίνδυνο αφυδάτωσης, διότι μέσω αυτής εκτελούνται δύο ζωτικής σημασίας λειτουργίες:</a:t>
            </a:r>
          </a:p>
          <a:p>
            <a:r>
              <a:rPr lang="el-GR" b="1" dirty="0" smtClean="0"/>
              <a:t>1.</a:t>
            </a:r>
            <a:r>
              <a:rPr lang="el-GR" dirty="0" smtClean="0"/>
              <a:t> </a:t>
            </a:r>
            <a:r>
              <a:rPr lang="el-GR" b="1" i="1" dirty="0" smtClean="0"/>
              <a:t>Η εξάτμιση νερού μέσω της διαπνοής προκαλεί ψύξη των φύλλων</a:t>
            </a:r>
            <a:r>
              <a:rPr lang="el-GR" dirty="0" smtClean="0"/>
              <a:t>, διότι ένα μέρος της ενέργειας ακτινοβολίας που προσπίπτει στο φύλλο χρησιμοποιείται για τη μετατροπή του νερού από υγρό σε αέριο. Το φαινόμενο αυτό παίζει καθοριστικό ρόλο για την επιβίωση των φυτών σε θερμά κλίματα.</a:t>
            </a:r>
          </a:p>
          <a:p>
            <a:r>
              <a:rPr lang="el-GR" b="1" dirty="0" smtClean="0"/>
              <a:t>2.</a:t>
            </a:r>
            <a:r>
              <a:rPr lang="el-GR" dirty="0" smtClean="0"/>
              <a:t> </a:t>
            </a:r>
            <a:r>
              <a:rPr lang="el-GR" b="1" i="1" dirty="0" smtClean="0"/>
              <a:t>Η συνεχής αναπλήρωση του διαπνεόμενου νερού από το έδαφος δημιουργεί μια συνεχή ροή νερού</a:t>
            </a:r>
            <a:r>
              <a:rPr lang="el-GR" dirty="0" smtClean="0"/>
              <a:t> δια μέσου των αγγείων του ξύλου με κατεύθυνση από τη ρίζα προς τα φύλλα που ονομάζεται </a:t>
            </a:r>
            <a:r>
              <a:rPr lang="el-GR" b="1" dirty="0" smtClean="0"/>
              <a:t>διαπνευστικό ρεύμα</a:t>
            </a:r>
            <a:r>
              <a:rPr lang="el-GR" dirty="0" smtClean="0"/>
              <a:t>. Η ύπαρξη διαπνευστικού ρεύματος είναι αναγκαία διότι τροφοδοτεί το φυτό με τα απαραίτητα θρεπτικά στοιχεία τα οποία μεταφέρονται ως αραιό διάλυμα του λεγόμενου ανιόντος χυμού.</a:t>
            </a: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6458</TotalTime>
  <Words>3694</Words>
  <Application>Microsoft Office PowerPoint</Application>
  <PresentationFormat>On-screen Show (4:3)</PresentationFormat>
  <Paragraphs>183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Θέμα του Office</vt:lpstr>
      <vt:lpstr>ΦΥΣΙΟΛΟΓΙΑ των ΦΥΤΩΝ</vt:lpstr>
      <vt:lpstr>Η φωτοσύνθεση στο χερσαίο περιβάλλον προϋποθέτει απώλειες πολύτιμου νερού </vt:lpstr>
      <vt:lpstr>Η φωτοσύνθεση στο χερσαίο περιβάλλον προϋποθέτει απώλειες πολύτιμου νερού </vt:lpstr>
      <vt:lpstr>Slide 4</vt:lpstr>
      <vt:lpstr>Slide 5</vt:lpstr>
      <vt:lpstr>Slide 6</vt:lpstr>
      <vt:lpstr>Slide 7</vt:lpstr>
      <vt:lpstr>Slide 8</vt:lpstr>
      <vt:lpstr>Το νερό που χάνεται μέσω της διαπνοής αναπληρώνεται από τη ρίζα μέσω του διαπνευστικού  ρεύματος</vt:lpstr>
      <vt:lpstr>Ερωτήματα που πρέπει να απαντηθούν προκειμένου να γίνει κατανοητή η λειτουργία της διαπνοής </vt:lpstr>
      <vt:lpstr>Ερωτήματα που πρέπει να απαντηθούν προκειμένου να γίνει κατανοητή η λειτουργία της διαπνοής </vt:lpstr>
      <vt:lpstr>Ερωτήματα που πρέπει να απαντηθούν προκειμένου να γίνει κατανοητή η λειτουργία της διαπνοής </vt:lpstr>
      <vt:lpstr>Τι ειναι η όσμωση;</vt:lpstr>
      <vt:lpstr>Τι ειναι η όσμωση;</vt:lpstr>
      <vt:lpstr>Τι ειναι η όσμωση;</vt:lpstr>
      <vt:lpstr>Τι ειναι η όσμωση;</vt:lpstr>
      <vt:lpstr>Μπορεί η κίνηση του νερού στα φυτικά κύτταρα να ερμηνευτεί μόνο μέσω του οσμωτικού δυναμικού;</vt:lpstr>
      <vt:lpstr>Slide 18</vt:lpstr>
      <vt:lpstr>Για να ασκηθεί πίεση και να μετακινηθεί το νερό, τα κύτταρα πρέπει να συμπεριφέρονται ως οσμώμετρα.  Αληθεύει αυτό;</vt:lpstr>
      <vt:lpstr>Για να ασκηθεί πίεση και να μετακινηθεί το νερό, τα κύτταρα πρέπει να συμπεριφέρονται ως οσμώμετρα. Αληθεύει αυτό;;</vt:lpstr>
      <vt:lpstr>Για να ασκηθεί πίεση και να μετακινηθεί το νερό, τα κύτταρα πρέπει να συμπεριφέρονται ως οσμώμετρα. Αληθεύει αυτό;;</vt:lpstr>
      <vt:lpstr>Για να ασκηθεί πίεση και να μετακινηθεί το νερό, τα κύτταρα πρέπει να συμπεριφέρονται ως οσμώμετρα. Αληθεύει αυτό;;</vt:lpstr>
      <vt:lpstr>Slide 23</vt:lpstr>
      <vt:lpstr>Slide 24</vt:lpstr>
      <vt:lpstr>Slide 25</vt:lpstr>
      <vt:lpstr>Slide 26</vt:lpstr>
      <vt:lpstr>Slide 27</vt:lpstr>
      <vt:lpstr>Slide 28</vt:lpstr>
      <vt:lpstr>Slide 29</vt:lpstr>
      <vt:lpstr>Από την εξίσωση του οσμωτικού δυναμικού ενός διαλύματος προκύπτει ότι το οσμωτικό δυναμικό είναι συνάρτηση του αριθμού των μορίων και όχι της φύσης τους. Είναι ενεργειακά προτιμότερο για ένα κύτταρο που πρέπει να αυξήσει το δυναμικό αυτό να συνθέτει μικρομοριακές και όχι πολυδάπανες μεγαλομοριακές ουσίες.  Για παράδειγμα, για να επιτευχθεί μία μοριακή συγκέντρωση 1 M απαιτούνται 300.000 g μιας πρωτεΐνης με ΜΒ 300.000 Da, αλλά μόλις 320 g ενός σακχάρου με ΜΒ 320 Da.  Τα κύτταρα προκειμένου να ρυθμίσουν το οσμωτικό τους δυναμικό συνθέτουν τέτοιου είδους ενώσεις με σχετικά χαμηλό ΜΒ, όπως αμινοξέα ή σάκχαρα, που ονομάζονται οσμωτικά ενεργές ουσίες. Στις ουσίες αυτές συγκαταλέγονται και τα ανόργανα ιόντα.  Απαραίτητη προϋπόθεση για να παίξουν το ρυθμιστικό τους ρόλο οι ουσίες αυτές είναι να είναι συμβατές με το μεταβολισμό.  Επομένως ένα κύτταρο μπορεί να ρυθμίσει κατάλληλα το οσμωτικό του δυναμικό μέσω της σύνθεσης των ουσιών αυτών και κατ επέκταση και το δυναμικό του νερού του. Η διαδικασία αυτή ονομάζεται οσμωρρύθμιση.  Σε συνθήκες ξηρασίας το δυναμικό νερού του εδάφους μειώνεται. Ωστόσο, μέσω της οσμωρρύθμισης τα κύτταρα της ρίζας μπορεί να μειώσουν το δυναμικό του νερού τους σε επίπεδα χαμηλότερα από αυτά του εδάφους, ώστε  η ρίζα να συνεχίσει απρόσκοπτα την άντληση νερού. </vt:lpstr>
      <vt:lpstr>Η σημασία της διαπνοής στα θερμοκήπια.</vt:lpstr>
      <vt:lpstr>Πως λειτουργεί ο μηχανισμός των στοματικών κινήσεων; </vt:lpstr>
      <vt:lpstr>Πως λειτουργεί ο μηχανισμός των στοματικών κινήσεων; </vt:lpstr>
      <vt:lpstr>Πως λειτουργεί ο μηχανισμός των στοματικών κινήσεων; </vt:lpstr>
      <vt:lpstr>Πως λειτουργεί ο μηχανισμός των στοματικών κινήσεων;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FASSEAS</dc:creator>
  <cp:lastModifiedBy>Labuser</cp:lastModifiedBy>
  <cp:revision>653</cp:revision>
  <dcterms:created xsi:type="dcterms:W3CDTF">2013-04-07T20:53:50Z</dcterms:created>
  <dcterms:modified xsi:type="dcterms:W3CDTF">2022-04-01T09:32:11Z</dcterms:modified>
</cp:coreProperties>
</file>