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63" r:id="rId6"/>
    <p:sldId id="264" r:id="rId7"/>
    <p:sldId id="265" r:id="rId8"/>
    <p:sldId id="266" r:id="rId9"/>
    <p:sldId id="267" r:id="rId10"/>
    <p:sldId id="268" r:id="rId11"/>
    <p:sldId id="269" r:id="rId12"/>
    <p:sldId id="270" r:id="rId13"/>
    <p:sldId id="283" r:id="rId14"/>
    <p:sldId id="284" r:id="rId15"/>
    <p:sldId id="285" r:id="rId16"/>
    <p:sldId id="271" r:id="rId17"/>
    <p:sldId id="272" r:id="rId18"/>
    <p:sldId id="289" r:id="rId19"/>
    <p:sldId id="290" r:id="rId20"/>
    <p:sldId id="291" r:id="rId21"/>
    <p:sldId id="280" r:id="rId22"/>
    <p:sldId id="281" r:id="rId23"/>
    <p:sldId id="282" r:id="rId24"/>
    <p:sldId id="258" r:id="rId25"/>
    <p:sldId id="286" r:id="rId26"/>
    <p:sldId id="287" r:id="rId27"/>
    <p:sldId id="28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1234"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184DA-AFC1-4CE6-80AF-B3785DD86BD7}" type="datetimeFigureOut">
              <a:rPr lang="en-US" smtClean="0"/>
              <a:pPr/>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44A3-D4F8-4C4B-9BDC-FE43458FE2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184DA-AFC1-4CE6-80AF-B3785DD86BD7}" type="datetimeFigureOut">
              <a:rPr lang="en-US" smtClean="0"/>
              <a:pPr/>
              <a:t>11/21/2019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644A3-D4F8-4C4B-9BDC-FE43458FE2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Είδη κόστους, διάκριση παραγωγικών δαπανών</a:t>
            </a:r>
            <a:endParaRPr lang="en-US" dirty="0"/>
          </a:p>
        </p:txBody>
      </p:sp>
      <p:sp>
        <p:nvSpPr>
          <p:cNvPr id="3" name="Subtitle 2"/>
          <p:cNvSpPr>
            <a:spLocks noGrp="1"/>
          </p:cNvSpPr>
          <p:nvPr>
            <p:ph type="subTitle" idx="1"/>
          </p:nvPr>
        </p:nvSpPr>
        <p:spPr>
          <a:xfrm>
            <a:off x="1571604" y="4643446"/>
            <a:ext cx="5857916" cy="995354"/>
          </a:xfrm>
        </p:spPr>
        <p:txBody>
          <a:bodyPr/>
          <a:lstStyle/>
          <a:p>
            <a:r>
              <a:rPr lang="el-GR" dirty="0" smtClean="0"/>
              <a:t>Κώστας Τσιμπούκας</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285720" y="214290"/>
            <a:ext cx="864399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 pos="1828800" algn="l"/>
              </a:tabLst>
            </a:pPr>
            <a:r>
              <a:rPr kumimoji="0" lang="el-GR" altLang="zh-CN" sz="2000" i="0"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Πραγματικό κόστος</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,είναι αυτό που υπολογίζεται με τη χρήση των «σταθερών τιμών». Δηλ. οι χρησιμοποιούμενες τιμές των αγαθών και υπηρεσιών μετατρέπονται σε σταθερές με τη χρήση των γνωστών αποπληθωριστών. ΄Η διαφορετικά , όλες οι χρησιμοποιούμενες τιμές ανάγονται στο ίδιο οικονομικό έτος.</a:t>
            </a:r>
          </a:p>
          <a:p>
            <a:pPr marL="0" marR="0" lvl="0" indent="0" algn="just" defTabSz="914400" rtl="0" eaLnBrk="1" fontAlgn="base" latinLnBrk="0" hangingPunct="1">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Πρέπει να σημειωθεί ότι αν όλες οι χρησιμοποιούμενες τιμές για τον προσδιορισμό του κόστους είναι τρέχουσες τιμές ενός και του αυτού οικονομικού έτους, τότε υπάρχει σύμπτωση του λογιστικού και του πραγματικού κόστους.   </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285720" y="142852"/>
            <a:ext cx="864399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39763" algn="l"/>
                <a:tab pos="1096963" algn="l"/>
                <a:tab pos="2835275" algn="l"/>
              </a:tabLst>
            </a:pPr>
            <a:r>
              <a:rPr kumimoji="0" lang="el-GR" altLang="zh-CN"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l-GR" altLang="zh-CN" sz="2000" b="1" u="sng" dirty="0" smtClean="0">
                <a:latin typeface="Calibri" pitchFamily="34" charset="0"/>
                <a:ea typeface="Times New Roman" pitchFamily="18" charset="0"/>
                <a:cs typeface="Times New Roman" pitchFamily="18" charset="0"/>
              </a:rPr>
              <a:t>ΤΑΞΙΝΟΜΗΣΗ ΠΑΡΑΓΩΓΙΚΩΝ ΔΑΠΑΝΩΝ ΜΕ ΒΑΣΗ ΔΙΑΦΟΡΕΤΙΚΑ ΚΡΙΤΗΡΙΑ</a:t>
            </a:r>
          </a:p>
          <a:p>
            <a:pPr marL="0" marR="0" lvl="0" indent="0" algn="just" defTabSz="914400" rtl="0" eaLnBrk="1" fontAlgn="base" latinLnBrk="0" hangingPunct="1">
              <a:lnSpc>
                <a:spcPct val="100000"/>
              </a:lnSpc>
              <a:spcBef>
                <a:spcPct val="0"/>
              </a:spcBef>
              <a:spcAft>
                <a:spcPct val="0"/>
              </a:spcAft>
              <a:buClrTx/>
              <a:buSzTx/>
              <a:buFontTx/>
              <a:buNone/>
              <a:tabLst>
                <a:tab pos="639763" algn="l"/>
                <a:tab pos="1096963" algn="l"/>
                <a:tab pos="2835275" algn="l"/>
              </a:tabLst>
            </a:pPr>
            <a:r>
              <a:rPr kumimoji="0" lang="el-GR" altLang="zh-CN"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l-GR" altLang="zh-CN" sz="2000" b="0" i="0" u="none" strike="noStrike" cap="none" normalizeH="0" baseline="0" dirty="0" smtClean="0">
              <a:ln>
                <a:noFill/>
              </a:ln>
              <a:solidFill>
                <a:schemeClr val="tx1"/>
              </a:solidFill>
              <a:effectLst/>
              <a:latin typeface="Calibri" pitchFamily="34" charset="0"/>
              <a:cs typeface="Arial" pitchFamily="34" charset="0"/>
            </a:endParaRPr>
          </a:p>
        </p:txBody>
      </p:sp>
      <p:sp>
        <p:nvSpPr>
          <p:cNvPr id="67586" name="Rectangle 2"/>
          <p:cNvSpPr>
            <a:spLocks noChangeArrowheads="1"/>
          </p:cNvSpPr>
          <p:nvPr/>
        </p:nvSpPr>
        <p:spPr bwMode="auto">
          <a:xfrm>
            <a:off x="285720" y="785794"/>
            <a:ext cx="864399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39763" algn="l"/>
                <a:tab pos="1096963" algn="l"/>
                <a:tab pos="2835275"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 Με βάση τη σύνδεση των δαπανών με το ύψοs τηs παραγόμενηs ποσότηταs     (όγκοs παραγωγήs) οι δαπάνεs διακρίνονται σε σταθερέs και μεταβλητέs.</a:t>
            </a:r>
            <a:endParaRPr kumimoji="0" lang="el-GR" altLang="zh-CN" sz="2000" i="0" u="none" strike="noStrike" cap="none" normalizeH="0" baseline="0" dirty="0" smtClean="0">
              <a:ln>
                <a:noFill/>
              </a:ln>
              <a:solidFill>
                <a:schemeClr val="tx1"/>
              </a:solidFill>
              <a:effectLst/>
              <a:latin typeface="Calibri" pitchFamily="34" charset="0"/>
              <a:cs typeface="Arial" pitchFamily="34" charset="0"/>
            </a:endParaRPr>
          </a:p>
        </p:txBody>
      </p:sp>
      <p:sp>
        <p:nvSpPr>
          <p:cNvPr id="67587" name="Rectangle 3"/>
          <p:cNvSpPr>
            <a:spLocks noChangeArrowheads="1"/>
          </p:cNvSpPr>
          <p:nvPr/>
        </p:nvSpPr>
        <p:spPr bwMode="auto">
          <a:xfrm>
            <a:off x="285720" y="1571612"/>
            <a:ext cx="864399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39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2) Με βάση την πληρωμή τουs σε τρίτουs οι δαπάνες διακρίνονται σε :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Χρηματικέs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ή καταβαλλόμενεs):Είναι αυτές που καταβάλλονται (πληρώνονται           η οφείλονται) σε τρίτους π.χ.αμοιβές μόνιμου προσωπικού, ασφάλιστρα που      πληρώνονται σε ασφαλιστικούς φορείς, δαπάνες υλικών που πληρώνονται σε      τρίτους ,κ.λ.π.</a:t>
            </a:r>
            <a:endParaRPr kumimoji="0" lang="el-GR" altLang="zh-CN" sz="2000" i="0" u="sng" strike="noStrike" cap="none" normalizeH="0" baseline="0" dirty="0" smtClean="0">
              <a:ln>
                <a:noFill/>
              </a:ln>
              <a:solidFill>
                <a:schemeClr val="tx1"/>
              </a:solidFill>
              <a:effectLst/>
              <a:ea typeface="Times New Roman" pitchFamily="18" charset="0"/>
              <a:cs typeface="Arial" pitchFamily="34" charset="0"/>
            </a:endParaRPr>
          </a:p>
          <a:p>
            <a:pPr algn="just" eaLnBrk="0" fontAlgn="base" hangingPunct="0">
              <a:spcBef>
                <a:spcPct val="0"/>
              </a:spcBef>
              <a:spcAft>
                <a:spcPct val="0"/>
              </a:spcAft>
              <a:tabLst>
                <a:tab pos="639763" algn="l"/>
              </a:tabLst>
            </a:pPr>
            <a:r>
              <a:rPr kumimoji="0" lang="el-GR" altLang="zh-CN" sz="2000" i="0" u="sng" strike="noStrike" cap="none" normalizeH="0" baseline="0" dirty="0" smtClean="0">
                <a:ln>
                  <a:noFill/>
                </a:ln>
                <a:solidFill>
                  <a:schemeClr val="tx1"/>
                </a:solidFill>
                <a:effectLst/>
                <a:ea typeface="Times New Roman" pitchFamily="18" charset="0"/>
                <a:cs typeface="Arial" pitchFamily="34" charset="0"/>
              </a:rPr>
              <a:t>Μη χρηματικές</a:t>
            </a:r>
            <a:r>
              <a:rPr kumimoji="0" lang="el-GR" altLang="zh-CN" sz="2000" i="0" u="none" strike="noStrike" cap="none" normalizeH="0" baseline="0" dirty="0" smtClean="0">
                <a:ln>
                  <a:noFill/>
                </a:ln>
                <a:solidFill>
                  <a:schemeClr val="tx1"/>
                </a:solidFill>
                <a:effectLst/>
                <a:ea typeface="Times New Roman" pitchFamily="18" charset="0"/>
                <a:cs typeface="Arial" pitchFamily="34" charset="0"/>
              </a:rPr>
              <a:t> (ή μη καταβαλλόμενεs ή υπολογιζόμενεs ή τεκμαρτές): Είναι</a:t>
            </a:r>
            <a:r>
              <a:rPr kumimoji="0" lang="el-GR" altLang="zh-CN" sz="2000" i="0" u="none" strike="noStrike" cap="none" normalizeH="0" dirty="0" smtClean="0">
                <a:ln>
                  <a:noFill/>
                </a:ln>
                <a:solidFill>
                  <a:schemeClr val="tx1"/>
                </a:solidFill>
                <a:effectLst/>
                <a:ea typeface="Times New Roman" pitchFamily="18" charset="0"/>
                <a:cs typeface="Arial" pitchFamily="34" charset="0"/>
              </a:rPr>
              <a:t> </a:t>
            </a:r>
            <a:r>
              <a:rPr lang="el-GR" sz="2000" dirty="0" smtClean="0"/>
              <a:t>αυτέs που υπολογίζονται ως αμοιβέs (δαπάνεs) περιουσιακών στοιχείων που ανήκουν στον παραγωγό π.χ. αμοιβή εργασίαs παραγωγού, ενοίκιο ιδιόκτητου εδάφουs, κ.λ.π.</a:t>
            </a:r>
            <a:endParaRPr lang="en-US" sz="2000" dirty="0" smtClean="0"/>
          </a:p>
          <a:p>
            <a:pPr marL="0" marR="0" lvl="0" indent="0" algn="l" defTabSz="914400" rtl="0" eaLnBrk="0" fontAlgn="base" latinLnBrk="0" hangingPunct="0">
              <a:lnSpc>
                <a:spcPct val="100000"/>
              </a:lnSpc>
              <a:spcBef>
                <a:spcPct val="0"/>
              </a:spcBef>
              <a:spcAft>
                <a:spcPct val="0"/>
              </a:spcAft>
              <a:buClrTx/>
              <a:buSzTx/>
              <a:buFontTx/>
              <a:buNone/>
              <a:tabLst>
                <a:tab pos="639763" algn="l"/>
              </a:tabLst>
            </a:pP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214282" y="142852"/>
            <a:ext cx="857259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39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3) Με βάση τη δυνατότητα καταλογισμού διακρίνονται σε άμεσεs και έμμεσεs δαπάνεs.</a:t>
            </a:r>
            <a:endParaRPr kumimoji="0" lang="el-GR"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9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Λέγονταs καταλογισμό εννοούμε τη δυνατότητα, όταν πραγματοποιείται μια δαπάνη, να γνωρίζουμε αμέσωs </a:t>
            </a:r>
            <a:r>
              <a:rPr lang="el-GR" altLang="zh-CN" sz="2000" dirty="0" smtClean="0">
                <a:ea typeface="Times New Roman" pitchFamily="18" charset="0"/>
                <a:cs typeface="Times New Roman" pitchFamily="18" charset="0"/>
              </a:rPr>
              <a:t>με ποιά χρηματική</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αξία (σε €) επιβαρύνουν</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9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συγκεκριμένο προϊόν (φορέα κόστους), ή κλάδο παραγωγήs (και γενικότερα θέση κόστους).         </a:t>
            </a:r>
          </a:p>
          <a:p>
            <a:pPr marL="0" marR="0" lvl="0" indent="0" algn="just" defTabSz="914400" rtl="0" eaLnBrk="0" fontAlgn="base" latinLnBrk="0" hangingPunct="0">
              <a:lnSpc>
                <a:spcPct val="100000"/>
              </a:lnSpc>
              <a:spcBef>
                <a:spcPct val="0"/>
              </a:spcBef>
              <a:spcAft>
                <a:spcPct val="0"/>
              </a:spcAft>
              <a:buClrTx/>
              <a:buSzTx/>
              <a:buFontTx/>
              <a:buNone/>
              <a:tabLst>
                <a:tab pos="639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en-US" altLang="zh-CN" sz="2000" i="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639763" algn="l"/>
              </a:tabLst>
            </a:pP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 Αμεσες:</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Λέγονται οι δαπάνεs οι οποίες αμέσωs όταν πραγματοποιούνται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είναι       γνωστό</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με ποιά χρηματική</a:t>
            </a:r>
            <a:r>
              <a:rPr kumimoji="0" lang="el-GR" altLang="zh-CN" sz="2000" i="0" u="none" strike="noStrike" cap="none" normalizeH="0" dirty="0" smtClean="0">
                <a:ln>
                  <a:noFill/>
                </a:ln>
                <a:solidFill>
                  <a:schemeClr val="tx1"/>
                </a:solidFill>
                <a:effectLst/>
                <a:ea typeface="Times New Roman" pitchFamily="18" charset="0"/>
                <a:cs typeface="Times New Roman" pitchFamily="18" charset="0"/>
              </a:rPr>
              <a:t> αξία </a:t>
            </a:r>
            <a:r>
              <a:rPr lang="el-GR" altLang="zh-CN" sz="2000" dirty="0" smtClean="0">
                <a:ea typeface="Times New Roman" pitchFamily="18" charset="0"/>
                <a:cs typeface="Times New Roman" pitchFamily="18" charset="0"/>
              </a:rPr>
              <a:t>(σε €)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και ποσότητα επιβαρύνουν τα συγκεκριμένα προϊόντα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ή φορείς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κόστους και καταλογίζονται αμέσως σ’ αυτά. Π.χ. όταν μια εκμετάλλευση παράγει μόνο ένα προϊόν όλες οι δαπάνες παραγωγήs που πραγματοποιούνται είναι άμεσεs.</a:t>
            </a:r>
          </a:p>
          <a:p>
            <a:pPr lvl="0" algn="just" eaLnBrk="0" fontAlgn="base" hangingPunct="0">
              <a:spcBef>
                <a:spcPct val="0"/>
              </a:spcBef>
              <a:spcAft>
                <a:spcPct val="0"/>
              </a:spcAft>
              <a:tabLst>
                <a:tab pos="639763" algn="l"/>
              </a:tabLst>
            </a:pPr>
            <a:endParaRPr kumimoji="0" lang="en-US" altLang="zh-CN" sz="2000" i="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639763" algn="l"/>
              </a:tabLst>
            </a:pP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Εμμεσεs:</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Λέγονται οι δαπάνεs οι οποίες αμέσωs όταν πραγματοποιούνται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δεν       είναι</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γ</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νωστό</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r>
              <a:rPr lang="el-GR" altLang="zh-CN" sz="2000" dirty="0" smtClean="0">
                <a:ea typeface="Times New Roman" pitchFamily="18" charset="0"/>
                <a:cs typeface="Times New Roman" pitchFamily="18" charset="0"/>
              </a:rPr>
              <a:t>με ποιά χρηματική αξία (σε €) και ποσότητα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επιβαρύνουν το συγκεκριμένο προϊόν ή τον κλάδο παραγωγήs. Απαραίτητη προϋπόθεση για την ύπαρξη έμμεσων  δαπανών είναι η γεωργική εκμετάλλευση να παράγει δύο τουλάχιστον προϊόντα ή να έχει δύο τουλάχιστον  κλάδουs παραγωγήs.</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395536" y="20812"/>
            <a:ext cx="8352928" cy="6771084"/>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rgbClr val="000000"/>
                </a:solidFill>
                <a:effectLst/>
                <a:ea typeface="Times New Roman" pitchFamily="18" charset="0"/>
              </a:rPr>
              <a:t>ΠΙΝΑΚΑΣ ΤΑΞΙΝΟΜΗΣΗΣ ΠΑΡΑΓΩΓΙΚΩΝ ΔΑΠΑΝΩΝ ΚΑΤΑ ΒΑΣΙΚΟΥΣ ΣΥΝΤΕΛΕΣΤΕΣ ΠΑΡΑΓΩΓΗΣ</a:t>
            </a:r>
          </a:p>
          <a:p>
            <a:pPr marL="0" marR="0" lvl="0" indent="180975"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el-GR" sz="11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I.	</a:t>
            </a:r>
            <a:r>
              <a:rPr kumimoji="0" lang="el-GR" sz="1600" b="1" i="0" u="sng" strike="noStrike" cap="none" normalizeH="0" baseline="0" dirty="0" smtClean="0">
                <a:ln>
                  <a:noFill/>
                </a:ln>
                <a:solidFill>
                  <a:schemeClr val="tx1"/>
                </a:solidFill>
                <a:effectLst/>
                <a:ea typeface="Calibri" pitchFamily="34" charset="0"/>
                <a:cs typeface="Times New Roman" pitchFamily="18" charset="0"/>
              </a:rPr>
              <a:t>Δαπάνες εδάφους</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Ενοίκιο εδάφους (ιδιόκτητου και ξένου)</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sng" strike="noStrike" cap="none" normalizeH="0" baseline="0" dirty="0" smtClean="0">
                <a:ln>
                  <a:noFill/>
                </a:ln>
                <a:solidFill>
                  <a:schemeClr val="tx1"/>
                </a:solidFill>
                <a:effectLst/>
                <a:ea typeface="Calibri" pitchFamily="34" charset="0"/>
                <a:cs typeface="Times New Roman" pitchFamily="18" charset="0"/>
              </a:rPr>
              <a:t>ΙΙ.	Δαπάνες εργασίας</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Αξία εργασίας προσωπικού (αμοιβή, ασφαλιστικές εισφορές κλπ)</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Αξία εργασίας μη μονίμου προσωπικού  (αμοιβή, ασφαλιστικές εισφορές κλπ)</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Τόκοι αξίας εργασίας</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sng" strike="noStrike" cap="none" normalizeH="0" baseline="0" dirty="0" smtClean="0">
                <a:ln>
                  <a:noFill/>
                </a:ln>
                <a:solidFill>
                  <a:schemeClr val="tx1"/>
                </a:solidFill>
                <a:effectLst/>
                <a:ea typeface="Calibri" pitchFamily="34" charset="0"/>
                <a:cs typeface="Times New Roman" pitchFamily="18" charset="0"/>
              </a:rPr>
              <a:t>ΙΙΙ	 Δαπάνες κεφαλαίου</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1.  </a:t>
            </a:r>
            <a:r>
              <a:rPr kumimoji="0" lang="el-GR" sz="1600" b="0" i="1" u="sng" strike="noStrike" cap="none" normalizeH="0" baseline="0" dirty="0" smtClean="0">
                <a:ln>
                  <a:noFill/>
                </a:ln>
                <a:solidFill>
                  <a:schemeClr val="tx1"/>
                </a:solidFill>
                <a:effectLst/>
                <a:ea typeface="Calibri" pitchFamily="34" charset="0"/>
                <a:cs typeface="Times New Roman" pitchFamily="18" charset="0"/>
              </a:rPr>
              <a:t>Δαπάνες μονίμου και </a:t>
            </a:r>
            <a:r>
              <a:rPr kumimoji="0" lang="el-GR" sz="1600" b="0" i="1" u="sng" strike="noStrike" cap="none" normalizeH="0" baseline="0" dirty="0" err="1" smtClean="0">
                <a:ln>
                  <a:noFill/>
                </a:ln>
                <a:solidFill>
                  <a:schemeClr val="tx1"/>
                </a:solidFill>
                <a:effectLst/>
                <a:ea typeface="Calibri" pitchFamily="34" charset="0"/>
                <a:cs typeface="Times New Roman" pitchFamily="18" charset="0"/>
              </a:rPr>
              <a:t>ημιμονίμου</a:t>
            </a:r>
            <a:r>
              <a:rPr kumimoji="0" lang="el-GR" sz="1600" b="0" i="1" u="sng" strike="noStrike" cap="none" normalizeH="0" baseline="0" dirty="0" smtClean="0">
                <a:ln>
                  <a:noFill/>
                </a:ln>
                <a:solidFill>
                  <a:schemeClr val="tx1"/>
                </a:solidFill>
                <a:effectLst/>
                <a:ea typeface="Calibri" pitchFamily="34" charset="0"/>
                <a:cs typeface="Times New Roman" pitchFamily="18" charset="0"/>
              </a:rPr>
              <a:t> κεφαλαίου</a:t>
            </a:r>
            <a:endParaRPr kumimoji="0" lang="el-GR" sz="1600" b="0" i="0" u="sng"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α) Τόκοι κεφαλαίων</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β) Απόσβεση</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γ) Συντήρηση </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δ) Ασφάλιστρα</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ε) Τόκοι συντήρησης και ασφαλίστρων</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2.   </a:t>
            </a:r>
            <a:r>
              <a:rPr kumimoji="0" lang="el-GR" sz="1600" b="0" i="1" u="sng" strike="noStrike" cap="none" normalizeH="0" baseline="0" dirty="0" smtClean="0">
                <a:ln>
                  <a:noFill/>
                </a:ln>
                <a:solidFill>
                  <a:schemeClr val="tx1"/>
                </a:solidFill>
                <a:effectLst/>
                <a:ea typeface="Calibri" pitchFamily="34" charset="0"/>
                <a:cs typeface="Times New Roman" pitchFamily="18" charset="0"/>
              </a:rPr>
              <a:t>Δαπάνες κυκλοφοριακού κεφαλαίου</a:t>
            </a:r>
            <a:endParaRPr kumimoji="0" lang="el-GR" sz="1600" b="0" i="0" u="sng"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α)  Αξία αναλώσιμων υλικών (σπόροι, λιπάσματα, ζωοτροφές, καύσιμα κλπ)</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β)  Υπηρεσίες τρίτων (μηχανικό έργο, μεταφορικά κλπ)</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γ)  Τέλη, δικαιώματα</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δ)  Διάφορα γενικά έξοδα</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ε)  Ασφάλιστρα ειδών κυκλοφοριακού κεφαλαίου</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Calibri" pitchFamily="34" charset="0"/>
                <a:cs typeface="Times New Roman" pitchFamily="18" charset="0"/>
              </a:rPr>
              <a:t>στ) Τόκοι όλων των ανωτέρω δαπανών</a:t>
            </a:r>
            <a:endParaRPr kumimoji="0" lang="el-G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ΣΥΝΟΛΟ ΠΑΡΑΓΩΓΙΚΩΝ ΔΑΠΑΝΩΝ ( Ι. + ΙΙ. + ΙΙΙ)</a:t>
            </a: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285728"/>
            <a:ext cx="9144000"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ea typeface="Calibri" pitchFamily="34" charset="0"/>
                <a:cs typeface="Times New Roman" pitchFamily="18" charset="0"/>
              </a:rPr>
              <a:t> Διάκριση σε σταθερές – μεταβλητές δαπάνες παραγωγής</a:t>
            </a:r>
            <a:endParaRPr kumimoji="0" lang="el-GR" sz="16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l-GR" sz="11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1" i="0" u="sng" strike="noStrike" cap="none" normalizeH="0" baseline="0" dirty="0" smtClean="0">
                <a:ln>
                  <a:noFill/>
                </a:ln>
                <a:solidFill>
                  <a:schemeClr val="tx1"/>
                </a:solidFill>
                <a:effectLst/>
                <a:ea typeface="Calibri" pitchFamily="34" charset="0"/>
                <a:cs typeface="Times New Roman" pitchFamily="18" charset="0"/>
              </a:rPr>
              <a:t>Ι.	 Σταθερές Δαπάνες</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1.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Ενοίκιο εδάφους</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2.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Αμοιβή μονίμου προσωπικού (οικογενειακού και μη)</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3.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Απόσβεση κεφαλαίων</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α)Μονίμου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 β)</a:t>
            </a:r>
            <a:r>
              <a:rPr kumimoji="0" lang="el-GR" sz="1200" b="0" i="0" u="none" strike="noStrike" cap="none" normalizeH="0" baseline="0" dirty="0" err="1" smtClean="0">
                <a:ln>
                  <a:noFill/>
                </a:ln>
                <a:solidFill>
                  <a:schemeClr val="tx1"/>
                </a:solidFill>
                <a:effectLst/>
                <a:ea typeface="Calibri" pitchFamily="34" charset="0"/>
                <a:cs typeface="Times New Roman" pitchFamily="18" charset="0"/>
              </a:rPr>
              <a:t>Ημιμονίμου</a:t>
            </a:r>
            <a:r>
              <a:rPr kumimoji="0" lang="el-GR" sz="1200" b="0" i="0" u="none" strike="noStrike" cap="none" normalizeH="0" baseline="0" dirty="0" smtClean="0">
                <a:ln>
                  <a:noFill/>
                </a:ln>
                <a:solidFill>
                  <a:schemeClr val="tx1"/>
                </a:solidFill>
                <a:effectLst/>
                <a:ea typeface="Calibri" pitchFamily="34" charset="0"/>
                <a:cs typeface="Times New Roman" pitchFamily="18" charset="0"/>
              </a:rPr>
              <a:t> (πλην τυχόν λειτουργικής φθοράς) </a:t>
            </a:r>
            <a:r>
              <a:rPr kumimoji="0" lang="el-GR" sz="1200" b="1" i="0" u="none" strike="noStrike" cap="none" normalizeH="0" baseline="0" dirty="0" smtClean="0">
                <a:ln>
                  <a:noFill/>
                </a:ln>
                <a:solidFill>
                  <a:schemeClr val="tx1"/>
                </a:solidFill>
                <a:effectLst/>
                <a:ea typeface="Calibri" pitchFamily="34" charset="0"/>
                <a:cs typeface="Times New Roman" pitchFamily="18" charset="0"/>
              </a:rPr>
              <a:t>(1)</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4.</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 Συντήρηση κεφαλαίων</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α)Μονίμου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β)</a:t>
            </a:r>
            <a:r>
              <a:rPr kumimoji="0" lang="el-GR" sz="1200" b="0" i="0" u="none" strike="noStrike" cap="none" normalizeH="0" baseline="0" dirty="0" err="1" smtClean="0">
                <a:ln>
                  <a:noFill/>
                </a:ln>
                <a:solidFill>
                  <a:schemeClr val="tx1"/>
                </a:solidFill>
                <a:effectLst/>
                <a:ea typeface="Calibri" pitchFamily="34" charset="0"/>
                <a:cs typeface="Times New Roman" pitchFamily="18" charset="0"/>
              </a:rPr>
              <a:t>Ημιμονίμου</a:t>
            </a:r>
            <a:r>
              <a:rPr kumimoji="0" lang="el-GR" sz="1200" b="0" i="0" u="none" strike="noStrike" cap="none" normalizeH="0" baseline="0" dirty="0" smtClean="0">
                <a:ln>
                  <a:noFill/>
                </a:ln>
                <a:solidFill>
                  <a:schemeClr val="tx1"/>
                </a:solidFill>
                <a:effectLst/>
                <a:ea typeface="Calibri" pitchFamily="34" charset="0"/>
                <a:cs typeface="Times New Roman" pitchFamily="18" charset="0"/>
              </a:rPr>
              <a:t> (πλην τυχόν λειτουργικής φθοράς) </a:t>
            </a:r>
            <a:r>
              <a:rPr kumimoji="0" lang="el-GR" sz="1200" b="1" i="0" u="none" strike="noStrike" cap="none" normalizeH="0" baseline="0" dirty="0" smtClean="0">
                <a:ln>
                  <a:noFill/>
                </a:ln>
                <a:solidFill>
                  <a:schemeClr val="tx1"/>
                </a:solidFill>
                <a:effectLst/>
                <a:ea typeface="Calibri" pitchFamily="34" charset="0"/>
                <a:cs typeface="Times New Roman" pitchFamily="18" charset="0"/>
              </a:rPr>
              <a:t>(1)</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5.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Ασφάλιστρα κεφαλαίων</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α)Μονίμου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β)</a:t>
            </a:r>
            <a:r>
              <a:rPr kumimoji="0" lang="el-GR" sz="1200" b="0" i="0" u="none" strike="noStrike" cap="none" normalizeH="0" baseline="0" dirty="0" err="1" smtClean="0">
                <a:ln>
                  <a:noFill/>
                </a:ln>
                <a:solidFill>
                  <a:schemeClr val="tx1"/>
                </a:solidFill>
                <a:effectLst/>
                <a:ea typeface="Calibri" pitchFamily="34" charset="0"/>
                <a:cs typeface="Times New Roman" pitchFamily="18" charset="0"/>
              </a:rPr>
              <a:t>Ημιμονίμου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6.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Τέλη, δικαιώματα, γενικά έξοδα (σταθερά-</a:t>
            </a:r>
            <a:r>
              <a:rPr kumimoji="0" lang="el-GR" sz="1200" b="0" i="1" u="none" strike="noStrike" cap="none" normalizeH="0" baseline="0" dirty="0" err="1" smtClean="0">
                <a:ln>
                  <a:noFill/>
                </a:ln>
                <a:solidFill>
                  <a:schemeClr val="tx1"/>
                </a:solidFill>
                <a:effectLst/>
                <a:ea typeface="Calibri" pitchFamily="34" charset="0"/>
                <a:cs typeface="Times New Roman" pitchFamily="18" charset="0"/>
              </a:rPr>
              <a:t>ανεξάρτητ</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 του ύψους παραγωγής του προϊόντος)</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7.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Τόκοι </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α)  Μονίμου κεφαλαίου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β)  </a:t>
            </a:r>
            <a:r>
              <a:rPr kumimoji="0" lang="el-GR" sz="1200" b="0" i="0" u="none" strike="noStrike" cap="none" normalizeH="0" baseline="0" dirty="0" err="1" smtClean="0">
                <a:ln>
                  <a:noFill/>
                </a:ln>
                <a:solidFill>
                  <a:schemeClr val="tx1"/>
                </a:solidFill>
                <a:effectLst/>
                <a:ea typeface="Calibri" pitchFamily="34" charset="0"/>
                <a:cs typeface="Times New Roman" pitchFamily="18" charset="0"/>
              </a:rPr>
              <a:t>Ημιμονίμου</a:t>
            </a:r>
            <a:r>
              <a:rPr kumimoji="0" lang="el-GR" sz="1200" b="0" i="0" u="none" strike="noStrike" cap="none" normalizeH="0" baseline="0" dirty="0" smtClean="0">
                <a:ln>
                  <a:noFill/>
                </a:ln>
                <a:solidFill>
                  <a:schemeClr val="tx1"/>
                </a:solidFill>
                <a:effectLst/>
                <a:ea typeface="Calibri" pitchFamily="34" charset="0"/>
                <a:cs typeface="Times New Roman" pitchFamily="18" charset="0"/>
              </a:rPr>
              <a:t> κεφαλαίου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γ)  Αμοιβής μονίμου προσωπικού</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δ)  Συντήρησης κεφαλαίων</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ε)  Ασφάλιστρα μονίμου και </a:t>
            </a:r>
            <a:r>
              <a:rPr kumimoji="0" lang="el-GR" sz="1200" b="0" i="0" u="none" strike="noStrike" cap="none" normalizeH="0" baseline="0" dirty="0" err="1" smtClean="0">
                <a:ln>
                  <a:noFill/>
                </a:ln>
                <a:solidFill>
                  <a:schemeClr val="tx1"/>
                </a:solidFill>
                <a:effectLst/>
                <a:ea typeface="Calibri" pitchFamily="34" charset="0"/>
                <a:cs typeface="Times New Roman" pitchFamily="18" charset="0"/>
              </a:rPr>
              <a:t>ημιμονίμου</a:t>
            </a:r>
            <a:r>
              <a:rPr kumimoji="0" lang="el-GR" sz="1200" b="0" i="0" u="none" strike="noStrike" cap="none" normalizeH="0" baseline="0" dirty="0" smtClean="0">
                <a:ln>
                  <a:noFill/>
                </a:ln>
                <a:solidFill>
                  <a:schemeClr val="tx1"/>
                </a:solidFill>
                <a:effectLst/>
                <a:ea typeface="Calibri" pitchFamily="34" charset="0"/>
                <a:cs typeface="Times New Roman" pitchFamily="18" charset="0"/>
              </a:rPr>
              <a:t> κεφαλαίου</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στ)Τελών, δικαιωμάτων κλπ</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ΣΥΝΟΛΟ ΣΤΑΘΕΡΩΝ ΔΑΠΑΝΩΝ (Ι.)</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l-GR" sz="1200" b="1" i="0" u="sng" strike="noStrike" cap="none" normalizeH="0" baseline="0" dirty="0" smtClean="0">
              <a:ln>
                <a:noFill/>
              </a:ln>
              <a:solidFill>
                <a:schemeClr val="tx1"/>
              </a:solidFill>
              <a:effectLst/>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1" i="0" u="sng" strike="noStrike" cap="none" normalizeH="0" baseline="0" dirty="0" smtClean="0">
                <a:ln>
                  <a:noFill/>
                </a:ln>
                <a:solidFill>
                  <a:schemeClr val="tx1"/>
                </a:solidFill>
                <a:effectLst/>
                <a:ea typeface="Calibri" pitchFamily="34" charset="0"/>
                <a:cs typeface="Times New Roman" pitchFamily="18" charset="0"/>
              </a:rPr>
              <a:t>ΙΙ.	  Μεταβλητές Δαπάνες</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1.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Αμοιβή εργασίας μη μονίμου προσωπικού(ημερομίσθιου και εποχικού)</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2.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Αξία αναλώσιμων  υλικών (λιπάσματα, φάρμακα, καύσιμα, λιπαντικά, ζωοτροφές κλπ</a:t>
            </a:r>
            <a:r>
              <a:rPr kumimoji="0" lang="el-GR" sz="1200" b="0" i="0" u="none" strike="noStrike" cap="none" normalizeH="0" baseline="0" dirty="0" smtClean="0">
                <a:ln>
                  <a:noFill/>
                </a:ln>
                <a:solidFill>
                  <a:schemeClr val="tx1"/>
                </a:solidFill>
                <a:effectLst/>
                <a:ea typeface="Calibri" pitchFamily="34" charset="0"/>
                <a:cs typeface="Times New Roman" pitchFamily="18" charset="0"/>
              </a:rPr>
              <a:t>)</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3.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Αμοιβή υπηρεσιών τρίτων (μηχανικό έργο, μεταφορικά, τέλη, δικαιώματα, κλπ εξαρτώμενα από το ύψος </a:t>
            </a:r>
            <a:r>
              <a:rPr kumimoji="0" lang="el-GR" sz="1200" b="0" i="1" u="none" strike="noStrike" cap="none" normalizeH="0" baseline="0" dirty="0" err="1" smtClean="0">
                <a:ln>
                  <a:noFill/>
                </a:ln>
                <a:solidFill>
                  <a:schemeClr val="tx1"/>
                </a:solidFill>
                <a:effectLst/>
                <a:ea typeface="Calibri" pitchFamily="34" charset="0"/>
                <a:cs typeface="Times New Roman" pitchFamily="18" charset="0"/>
              </a:rPr>
              <a:t>παραγωγης</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4. </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Συντήρηση της λειτουργικής φθοράς κεφαλαίων </a:t>
            </a:r>
            <a:r>
              <a:rPr kumimoji="0" lang="el-GR" sz="1200" b="1" i="0" u="none" strike="noStrike" cap="none" normalizeH="0" baseline="0" dirty="0" smtClean="0">
                <a:ln>
                  <a:noFill/>
                </a:ln>
                <a:solidFill>
                  <a:schemeClr val="tx1"/>
                </a:solidFill>
                <a:effectLst/>
                <a:ea typeface="Calibri" pitchFamily="34" charset="0"/>
                <a:cs typeface="Times New Roman" pitchFamily="18" charset="0"/>
              </a:rPr>
              <a:t>(1)</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5.</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Τόκοι των ανωτέρω μεταβλητών δαπανών</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6.</a:t>
            </a:r>
            <a:r>
              <a:rPr kumimoji="0" lang="el-GR" sz="1200" b="0" i="1" u="none" strike="noStrike" cap="none" normalizeH="0" baseline="0" dirty="0" smtClean="0">
                <a:ln>
                  <a:noFill/>
                </a:ln>
                <a:solidFill>
                  <a:schemeClr val="tx1"/>
                </a:solidFill>
                <a:effectLst/>
                <a:ea typeface="Calibri" pitchFamily="34" charset="0"/>
                <a:cs typeface="Times New Roman" pitchFamily="18" charset="0"/>
              </a:rPr>
              <a:t> Αποσβέσεις τυχόν λειτουργικής φθοράς κεφαλαίων </a:t>
            </a:r>
            <a:r>
              <a:rPr kumimoji="0" lang="el-GR" sz="1200" b="1" i="0" u="none" strike="noStrike" cap="none" normalizeH="0" baseline="0" dirty="0" smtClean="0">
                <a:ln>
                  <a:noFill/>
                </a:ln>
                <a:solidFill>
                  <a:schemeClr val="tx1"/>
                </a:solidFill>
                <a:effectLst/>
                <a:ea typeface="Calibri" pitchFamily="34" charset="0"/>
                <a:cs typeface="Times New Roman" pitchFamily="18" charset="0"/>
              </a:rPr>
              <a:t>(1)</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ea typeface="Calibri" pitchFamily="34" charset="0"/>
                <a:cs typeface="Times New Roman" pitchFamily="18" charset="0"/>
              </a:rPr>
              <a:t> ΣΥΝΟΛΟ ΜΕΤΑΒΛΗΤΩΝ ΔΑΠΑΝΩΝ (ΙΙ.)</a:t>
            </a:r>
            <a:endParaRPr kumimoji="0" lang="el-GR" sz="12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l-GR" sz="900"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tx1"/>
                </a:solidFill>
                <a:effectLst/>
                <a:ea typeface="Calibri" pitchFamily="34" charset="0"/>
                <a:cs typeface="Times New Roman" pitchFamily="18" charset="0"/>
              </a:rPr>
              <a:t>ΣΥΝΟΛΟ ΠΑΡΑΓΩΓΙΚΩΝ ΔΑΠΑΝΩΝ ( Ι. + ΙΙ.)</a:t>
            </a:r>
            <a:endParaRPr kumimoji="0" lang="el-GR" sz="1400"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95536" y="-4836"/>
            <a:ext cx="842493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Διάκριση  καταβαλλόμενων - μη καταβαλλόμενων δαπανών  και εμφανών - μη εμφανών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(ή τεκμαρτών) δαπανών</a:t>
            </a:r>
            <a:endParaRPr kumimoji="0" lang="el-GR" sz="1600" b="0" i="0" u="none" strike="noStrike" cap="none" normalizeH="0" baseline="0" dirty="0" smtClean="0">
              <a:ln>
                <a:noFill/>
              </a:ln>
              <a:solidFill>
                <a:schemeClr val="tx1"/>
              </a:solidFill>
              <a:effectLst/>
              <a:latin typeface="Arial" pitchFamily="34" charset="0"/>
            </a:endParaRPr>
          </a:p>
        </p:txBody>
      </p:sp>
      <p:sp>
        <p:nvSpPr>
          <p:cNvPr id="4098" name="Rectangle 2"/>
          <p:cNvSpPr>
            <a:spLocks noChangeArrowheads="1"/>
          </p:cNvSpPr>
          <p:nvPr/>
        </p:nvSpPr>
        <p:spPr bwMode="auto">
          <a:xfrm>
            <a:off x="539552" y="576459"/>
            <a:ext cx="7632848" cy="682198"/>
          </a:xfrm>
          <a:prstGeom prst="rect">
            <a:avLst/>
          </a:prstGeom>
          <a:solidFill>
            <a:schemeClr val="tx2">
              <a:lumMod val="20000"/>
              <a:lumOff val="80000"/>
            </a:schemeClr>
          </a:solidFill>
          <a:ln w="9525">
            <a:solidFill>
              <a:srgbClr val="92D050"/>
            </a:solid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1" i="1"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Εμφανείς δαπάνες = Καταβαλλόμενες δαπάνες + Αποσβέσεις + </a:t>
            </a:r>
            <a:r>
              <a:rPr kumimoji="0" lang="el-GR" b="1" i="1"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Αυτασφάλιστρα</a:t>
            </a:r>
            <a:endParaRPr kumimoji="0" lang="el-GR" sz="1800" b="0" i="0" u="none" strike="noStrike" cap="none" normalizeH="0" baseline="0" dirty="0" smtClean="0">
              <a:ln>
                <a:noFill/>
              </a:ln>
              <a:solidFill>
                <a:schemeClr val="tx1"/>
              </a:solidFill>
              <a:effectLst/>
              <a:latin typeface="Arial" pitchFamily="34" charset="0"/>
            </a:endParaRPr>
          </a:p>
        </p:txBody>
      </p:sp>
      <p:sp>
        <p:nvSpPr>
          <p:cNvPr id="4099" name="Rectangle 3"/>
          <p:cNvSpPr>
            <a:spLocks noChangeArrowheads="1"/>
          </p:cNvSpPr>
          <p:nvPr/>
        </p:nvSpPr>
        <p:spPr bwMode="auto">
          <a:xfrm>
            <a:off x="0" y="1260146"/>
            <a:ext cx="9144000" cy="56784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Tx/>
              <a:buNone/>
              <a:tabLst/>
            </a:pPr>
            <a:r>
              <a:rPr kumimoji="0" lang="el-GR" sz="1600" b="1" i="0" u="sng" strike="noStrike" cap="none" normalizeH="0" baseline="0" dirty="0" smtClean="0">
                <a:ln>
                  <a:noFill/>
                </a:ln>
                <a:solidFill>
                  <a:schemeClr val="tx1"/>
                </a:solidFill>
                <a:effectLst/>
                <a:ea typeface="Calibri" pitchFamily="34" charset="0"/>
                <a:cs typeface="Times New Roman" pitchFamily="18" charset="0"/>
              </a:rPr>
              <a:t>Εμφανείς Δαπάνες </a:t>
            </a:r>
            <a:endParaRPr kumimoji="0" lang="el-GR" sz="16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 </a:t>
            </a:r>
            <a:r>
              <a:rPr kumimoji="0" lang="el-GR" sz="1400" b="0" i="1" u="none" strike="noStrike" cap="none" normalizeH="0" baseline="0" dirty="0" smtClean="0">
                <a:ln>
                  <a:noFill/>
                </a:ln>
                <a:solidFill>
                  <a:schemeClr val="tx1"/>
                </a:solidFill>
                <a:effectLst/>
                <a:ea typeface="Calibri" pitchFamily="34" charset="0"/>
                <a:cs typeface="Times New Roman" pitchFamily="18" charset="0"/>
              </a:rPr>
              <a:t>Καταβαλλόμενο ενοίκιο εδάφους</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2.</a:t>
            </a:r>
            <a:r>
              <a:rPr kumimoji="0" lang="el-GR" sz="1400" b="0" i="1" u="none" strike="noStrike" cap="none" normalizeH="0" baseline="0" dirty="0" smtClean="0">
                <a:ln>
                  <a:noFill/>
                </a:ln>
                <a:solidFill>
                  <a:schemeClr val="tx1"/>
                </a:solidFill>
                <a:effectLst/>
                <a:ea typeface="Calibri" pitchFamily="34" charset="0"/>
                <a:cs typeface="Times New Roman" pitchFamily="18" charset="0"/>
              </a:rPr>
              <a:t> Καταβαλλόμενη αμοιβή εργασίας</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α) μόνιμου ξένου προσωπικού</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β) μη μόνιμου (εποχικού) ξένου προσωπικού</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3. </a:t>
            </a:r>
            <a:r>
              <a:rPr kumimoji="0" lang="el-GR" sz="1400" b="0" i="1" u="none" strike="noStrike" cap="none" normalizeH="0" baseline="0" dirty="0" smtClean="0">
                <a:ln>
                  <a:noFill/>
                </a:ln>
                <a:solidFill>
                  <a:schemeClr val="tx1"/>
                </a:solidFill>
                <a:effectLst/>
                <a:ea typeface="Calibri" pitchFamily="34" charset="0"/>
                <a:cs typeface="Times New Roman" pitchFamily="18" charset="0"/>
              </a:rPr>
              <a:t>Αξία αγοραζομένων και αναλώσιμων υλικών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α) λιπασμάτων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β) φυτοφαρμάκων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γ) καυσίμων </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δ) ζωοτροφών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ε) κτηνιατρικών φαρμάκων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ε) συντήρησης κεφαλαίων κλπ</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4.</a:t>
            </a:r>
            <a:r>
              <a:rPr kumimoji="0" lang="el-GR" sz="1400" b="0" i="1" u="none" strike="noStrike" cap="none" normalizeH="0" baseline="0" dirty="0" smtClean="0">
                <a:ln>
                  <a:noFill/>
                </a:ln>
                <a:solidFill>
                  <a:schemeClr val="tx1"/>
                </a:solidFill>
                <a:effectLst/>
                <a:ea typeface="Calibri" pitchFamily="34" charset="0"/>
                <a:cs typeface="Times New Roman" pitchFamily="18" charset="0"/>
              </a:rPr>
              <a:t> Αμοιβή υπηρεσιών τρίτων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α) μηχανικού έργου</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β) μεταφορικών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γ) γεωπόνου, κτηνιάτρου, τεχνιτών κλπ</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δ) καταβαλλομένων ασφαλίστρων</a:t>
            </a:r>
            <a:r>
              <a:rPr kumimoji="0" lang="en-US" sz="1400" b="0" i="0" u="none" strike="noStrike" cap="none" normalizeH="0" baseline="0" dirty="0" smtClean="0">
                <a:ln>
                  <a:noFill/>
                </a:ln>
                <a:solidFill>
                  <a:schemeClr val="tx1"/>
                </a:solidFill>
                <a:effectLst/>
                <a:ea typeface="Calibri" pitchFamily="34" charset="0"/>
                <a:cs typeface="Times New Roman" pitchFamily="18" charset="0"/>
              </a:rPr>
              <a:t> </a:t>
            </a:r>
            <a:r>
              <a:rPr kumimoji="0" lang="el-GR" sz="1400" b="0" i="0" u="none" strike="noStrike" cap="none" normalizeH="0" baseline="0" dirty="0" smtClean="0">
                <a:ln>
                  <a:noFill/>
                </a:ln>
                <a:solidFill>
                  <a:schemeClr val="tx1"/>
                </a:solidFill>
                <a:effectLst/>
                <a:ea typeface="Calibri" pitchFamily="34" charset="0"/>
                <a:cs typeface="Times New Roman" pitchFamily="18" charset="0"/>
              </a:rPr>
              <a:t>και</a:t>
            </a:r>
            <a:r>
              <a:rPr kumimoji="0" lang="el-GR" sz="1400" b="0" i="0" u="none" strike="noStrike" cap="none" normalizeH="0" dirty="0" smtClean="0">
                <a:ln>
                  <a:noFill/>
                </a:ln>
                <a:solidFill>
                  <a:schemeClr val="tx1"/>
                </a:solidFill>
                <a:effectLst/>
                <a:ea typeface="Calibri" pitchFamily="34" charset="0"/>
                <a:cs typeface="Times New Roman" pitchFamily="18" charset="0"/>
              </a:rPr>
              <a:t> </a:t>
            </a:r>
            <a:r>
              <a:rPr kumimoji="0" lang="el-GR" sz="1400" b="0" i="0" u="none" strike="noStrike" cap="none" normalizeH="0" dirty="0" err="1" smtClean="0">
                <a:ln>
                  <a:noFill/>
                </a:ln>
                <a:solidFill>
                  <a:schemeClr val="tx1"/>
                </a:solidFill>
                <a:effectLst/>
                <a:ea typeface="Calibri" pitchFamily="34" charset="0"/>
                <a:cs typeface="Times New Roman" pitchFamily="18" charset="0"/>
              </a:rPr>
              <a:t>αυτασφαλίστρων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ε) τελών, δικαιωμάτων κλπ</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5.</a:t>
            </a:r>
            <a:r>
              <a:rPr kumimoji="0" lang="el-GR" sz="1400" b="0" i="1" u="none" strike="noStrike" cap="none" normalizeH="0" baseline="0" dirty="0" smtClean="0">
                <a:ln>
                  <a:noFill/>
                </a:ln>
                <a:solidFill>
                  <a:schemeClr val="tx1"/>
                </a:solidFill>
                <a:effectLst/>
                <a:ea typeface="Calibri" pitchFamily="34" charset="0"/>
                <a:cs typeface="Times New Roman" pitchFamily="18" charset="0"/>
              </a:rPr>
              <a:t> Αποσβέσεις κεφαλαίων</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α) μόνιμου κεφαλαίου</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β) </a:t>
            </a:r>
            <a:r>
              <a:rPr kumimoji="0" lang="el-GR" sz="1400" b="0" i="0" u="none" strike="noStrike" cap="none" normalizeH="0" baseline="0" dirty="0" err="1" smtClean="0">
                <a:ln>
                  <a:noFill/>
                </a:ln>
                <a:solidFill>
                  <a:schemeClr val="tx1"/>
                </a:solidFill>
                <a:effectLst/>
                <a:ea typeface="Calibri" pitchFamily="34" charset="0"/>
                <a:cs typeface="Times New Roman" pitchFamily="18" charset="0"/>
              </a:rPr>
              <a:t>ημιμόνιμου</a:t>
            </a:r>
            <a:r>
              <a:rPr kumimoji="0" lang="el-GR" sz="1400" b="0" i="0" u="none" strike="noStrike" cap="none" normalizeH="0" baseline="0" dirty="0" smtClean="0">
                <a:ln>
                  <a:noFill/>
                </a:ln>
                <a:solidFill>
                  <a:schemeClr val="tx1"/>
                </a:solidFill>
                <a:effectLst/>
                <a:ea typeface="Calibri" pitchFamily="34" charset="0"/>
                <a:cs typeface="Times New Roman" pitchFamily="18" charset="0"/>
              </a:rPr>
              <a:t> κεφαλαίου</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6.</a:t>
            </a:r>
            <a:r>
              <a:rPr kumimoji="0" lang="el-GR" sz="1400" b="0" i="1" u="none" strike="noStrike" cap="none" normalizeH="0" baseline="0" dirty="0" smtClean="0">
                <a:ln>
                  <a:noFill/>
                </a:ln>
                <a:solidFill>
                  <a:schemeClr val="tx1"/>
                </a:solidFill>
                <a:effectLst/>
                <a:ea typeface="Calibri" pitchFamily="34" charset="0"/>
                <a:cs typeface="Times New Roman" pitchFamily="18" charset="0"/>
              </a:rPr>
              <a:t>Καταβαλλόμενοι τόκοι</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α) μόνιμου κεφαλαίου</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β) </a:t>
            </a:r>
            <a:r>
              <a:rPr kumimoji="0" lang="el-GR" sz="1400" b="0" i="0" u="none" strike="noStrike" cap="none" normalizeH="0" baseline="0" dirty="0" err="1" smtClean="0">
                <a:ln>
                  <a:noFill/>
                </a:ln>
                <a:solidFill>
                  <a:schemeClr val="tx1"/>
                </a:solidFill>
                <a:effectLst/>
                <a:ea typeface="Calibri" pitchFamily="34" charset="0"/>
                <a:cs typeface="Times New Roman" pitchFamily="18" charset="0"/>
              </a:rPr>
              <a:t>ημιμόνιμου</a:t>
            </a:r>
            <a:r>
              <a:rPr kumimoji="0" lang="el-GR" sz="1400" b="0" i="0" u="none" strike="noStrike" cap="none" normalizeH="0" baseline="0" dirty="0" smtClean="0">
                <a:ln>
                  <a:noFill/>
                </a:ln>
                <a:solidFill>
                  <a:schemeClr val="tx1"/>
                </a:solidFill>
                <a:effectLst/>
                <a:ea typeface="Calibri" pitchFamily="34" charset="0"/>
                <a:cs typeface="Times New Roman" pitchFamily="18" charset="0"/>
              </a:rPr>
              <a:t> κεφαλαίου</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ea typeface="Calibri" pitchFamily="34" charset="0"/>
                <a:cs typeface="Times New Roman" pitchFamily="18" charset="0"/>
              </a:rPr>
              <a:t>γ) κυκλοφοριακού κεφαλαίου και εργασίας</a:t>
            </a:r>
            <a:endParaRPr kumimoji="0" lang="el-GR" sz="1400" b="0" i="0" u="none" strike="noStrike" cap="none" normalizeH="0" baseline="0" dirty="0" smtClean="0">
              <a:ln>
                <a:noFill/>
              </a:ln>
              <a:solidFill>
                <a:schemeClr val="tx1"/>
              </a:solidFill>
              <a:effectLst/>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el-GR" sz="11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ΣΥΝΟΛΟ ΕΜΦΑΝΩΝ ΔΑΠΑΝΩΝ ( Ι.)</a:t>
            </a:r>
            <a:endParaRPr kumimoji="0" lang="el-GR" sz="1800" b="1" i="1"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142844" y="0"/>
            <a:ext cx="8786874" cy="5424501"/>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2563" algn="l"/>
                <a:tab pos="639763" algn="l"/>
                <a:tab pos="1189038" algn="l"/>
              </a:tabLst>
            </a:pPr>
            <a:r>
              <a:rPr kumimoji="0" lang="el-GR" altLang="zh-CN" sz="2000" b="1" i="1" u="none" strike="noStrike" cap="none" normalizeH="0" baseline="0" dirty="0" smtClean="0" bmk="">
                <a:ln>
                  <a:noFill/>
                </a:ln>
                <a:solidFill>
                  <a:schemeClr val="tx1"/>
                </a:solidFill>
                <a:effectLst/>
                <a:cs typeface="Times New Roman" pitchFamily="18" charset="0"/>
              </a:rPr>
              <a:t>Βάσεις μερισμού</a:t>
            </a:r>
            <a:endParaRPr kumimoji="0" lang="el-GR" altLang="zh-CN" sz="2000"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Βάση μερισμού είναι συνήθωs ένα γεωργοοικονομικό μέγεθοs ή συντελεστής παραγωγής που χρησιμοποιείται ωs κριτήριο για τη μετατροπή τηs έμμεσηs δαπάνηs σε άμεση και τον καταλογισμό αυτής σε προϊόντα η σε κλάδουs παραγωγήs (φορείς κόστους ή θέσεις κόστους).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Οι βάσειs μερισμού που συνήθωs χρησιμοποιούνται είναι:</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η ακαθάριστη πρόσοδοs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η ποσότητα (όγκοs) παραγωγήs</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639763" algn="l"/>
                <a:tab pos="1189038" algn="l"/>
              </a:tabLst>
            </a:pP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2563" algn="l"/>
                <a:tab pos="639763" algn="l"/>
                <a:tab pos="1189038"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ο χώροs που καταλαμβάνει η καλλιέργεια ή η εκτροφή ή το προϊόν ή ο   συντελεστήs παραγωγήs ή το περιουσιακό στοιχείο.                                                   </a:t>
            </a:r>
          </a:p>
          <a:p>
            <a:pPr marL="0" marR="0" lvl="0" indent="0" algn="just" defTabSz="914400" rtl="0" eaLnBrk="0" fontAlgn="base" latinLnBrk="0" hangingPunct="0">
              <a:lnSpc>
                <a:spcPct val="100000"/>
              </a:lnSpc>
              <a:spcBef>
                <a:spcPct val="0"/>
              </a:spcBef>
              <a:spcAft>
                <a:spcPct val="0"/>
              </a:spcAft>
              <a:buClrTx/>
              <a:buSzTx/>
              <a:tabLst>
                <a:tab pos="182563" algn="l"/>
                <a:tab pos="639763" algn="l"/>
                <a:tab pos="1189038" algn="l"/>
              </a:tabLst>
            </a:pPr>
            <a:endParaRPr lang="el-GR" altLang="zh-CN" sz="2000" dirty="0" smtClean="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182563" algn="l"/>
                <a:tab pos="639763" algn="l"/>
                <a:tab pos="1189038" algn="l"/>
              </a:tabLst>
            </a:pPr>
            <a:r>
              <a:rPr lang="el-GR" altLang="zh-CN" sz="2000" dirty="0" smtClean="0">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ο χρόvos στον οποίο απασχολείται ο συντελεστής παραγωγήs για την    παραγωγή του συγκεκριμένου προϊόντοs, η ο χρόvos που δεσμεύεται </a:t>
            </a:r>
            <a:r>
              <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rPr>
              <a:t>o</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συντελεστήs.</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00035" y="2928934"/>
          <a:ext cx="8334412" cy="3535758"/>
        </p:xfrm>
        <a:graphic>
          <a:graphicData uri="http://schemas.openxmlformats.org/drawingml/2006/table">
            <a:tbl>
              <a:tblPr/>
              <a:tblGrid>
                <a:gridCol w="1174926"/>
                <a:gridCol w="1082168"/>
                <a:gridCol w="1040942"/>
                <a:gridCol w="1355286"/>
                <a:gridCol w="1276031"/>
                <a:gridCol w="1071570"/>
                <a:gridCol w="898904"/>
                <a:gridCol w="434585"/>
              </a:tblGrid>
              <a:tr h="1162628">
                <a:tc>
                  <a:txBody>
                    <a:bodyPr/>
                    <a:lstStyle/>
                    <a:p>
                      <a:pPr marL="0" marR="0" algn="just">
                        <a:lnSpc>
                          <a:spcPct val="150000"/>
                        </a:lnSpc>
                        <a:spcBef>
                          <a:spcPts val="0"/>
                        </a:spcBef>
                        <a:spcAft>
                          <a:spcPts val="0"/>
                        </a:spcAft>
                        <a:tabLst>
                          <a:tab pos="5760720" algn="l"/>
                          <a:tab pos="5852160" algn="l"/>
                        </a:tabLst>
                      </a:pPr>
                      <a:r>
                        <a:rPr lang="el-GR" sz="1800" b="0" dirty="0">
                          <a:latin typeface="+mn-lt"/>
                          <a:ea typeface="Times New Roman"/>
                          <a:cs typeface="Times New Roman"/>
                        </a:rPr>
                        <a:t>Δαπάνες κατά είδος</a:t>
                      </a:r>
                      <a:endParaRPr lang="en-US" sz="1800" b="0" dirty="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r>
                        <a:rPr lang="el-GR" sz="1800" b="0">
                          <a:latin typeface="+mn-lt"/>
                          <a:ea typeface="Times New Roman"/>
                          <a:cs typeface="Times New Roman"/>
                        </a:rPr>
                        <a:t>Μεριστέο ποσό</a:t>
                      </a: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r>
                        <a:rPr lang="el-GR" sz="1800" b="0">
                          <a:latin typeface="+mn-lt"/>
                          <a:ea typeface="Times New Roman"/>
                          <a:cs typeface="Times New Roman"/>
                        </a:rPr>
                        <a:t>Βάση μερισμού</a:t>
                      </a: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just">
                        <a:lnSpc>
                          <a:spcPct val="150000"/>
                        </a:lnSpc>
                        <a:spcBef>
                          <a:spcPts val="0"/>
                        </a:spcBef>
                        <a:spcAft>
                          <a:spcPts val="0"/>
                        </a:spcAft>
                        <a:tabLst>
                          <a:tab pos="5760720" algn="l"/>
                          <a:tab pos="5852160" algn="l"/>
                        </a:tabLst>
                      </a:pPr>
                      <a:r>
                        <a:rPr lang="en-US" sz="1800" b="0" dirty="0">
                          <a:latin typeface="+mn-lt"/>
                          <a:ea typeface="Times New Roman"/>
                          <a:cs typeface="Times New Roman"/>
                        </a:rPr>
                        <a:t>                  </a:t>
                      </a:r>
                      <a:r>
                        <a:rPr lang="el-GR" sz="1800" b="0" dirty="0">
                          <a:latin typeface="+mn-lt"/>
                          <a:ea typeface="Times New Roman"/>
                          <a:cs typeface="Times New Roman"/>
                        </a:rPr>
                        <a:t>Φορείς ή θέσεις κόστους          </a:t>
                      </a:r>
                      <a:endParaRPr lang="en-US" sz="1800" b="0" dirty="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5715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542">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just">
                        <a:lnSpc>
                          <a:spcPct val="150000"/>
                        </a:lnSpc>
                        <a:spcBef>
                          <a:spcPts val="0"/>
                        </a:spcBef>
                        <a:spcAft>
                          <a:spcPts val="0"/>
                        </a:spcAft>
                        <a:tabLst>
                          <a:tab pos="5760720" algn="l"/>
                          <a:tab pos="5852160" algn="l"/>
                        </a:tabLst>
                      </a:pPr>
                      <a:r>
                        <a:rPr lang="en-US" sz="1800" b="0" dirty="0">
                          <a:latin typeface="+mn-lt"/>
                          <a:ea typeface="Times New Roman"/>
                          <a:cs typeface="Times New Roman"/>
                        </a:rPr>
                        <a:t>            </a:t>
                      </a:r>
                      <a:r>
                        <a:rPr lang="el-GR" sz="1800" b="0" dirty="0">
                          <a:latin typeface="+mn-lt"/>
                          <a:ea typeface="Times New Roman"/>
                          <a:cs typeface="Times New Roman"/>
                        </a:rPr>
                        <a:t>Φορέας    Α</a:t>
                      </a:r>
                      <a:endParaRPr lang="en-US" sz="1800" b="0" dirty="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just">
                        <a:lnSpc>
                          <a:spcPct val="150000"/>
                        </a:lnSpc>
                        <a:spcBef>
                          <a:spcPts val="0"/>
                        </a:spcBef>
                        <a:spcAft>
                          <a:spcPts val="0"/>
                        </a:spcAft>
                        <a:tabLst>
                          <a:tab pos="5760720" algn="l"/>
                          <a:tab pos="5852160" algn="l"/>
                        </a:tabLst>
                      </a:pPr>
                      <a:r>
                        <a:rPr lang="en-US" sz="1800" b="0">
                          <a:latin typeface="+mn-lt"/>
                          <a:ea typeface="Times New Roman"/>
                          <a:cs typeface="Times New Roman"/>
                        </a:rPr>
                        <a:t>     </a:t>
                      </a:r>
                      <a:r>
                        <a:rPr lang="el-GR" sz="1800" b="0">
                          <a:latin typeface="+mn-lt"/>
                          <a:ea typeface="Times New Roman"/>
                          <a:cs typeface="Times New Roman"/>
                        </a:rPr>
                        <a:t>Φορέας     Β</a:t>
                      </a: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170">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r>
                        <a:rPr lang="el-GR" sz="1800" b="0">
                          <a:latin typeface="+mn-lt"/>
                          <a:ea typeface="Times New Roman"/>
                          <a:cs typeface="Times New Roman"/>
                        </a:rPr>
                        <a:t>Συντελεστής μερισμού</a:t>
                      </a: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r>
                        <a:rPr lang="el-GR" sz="1800" b="0" dirty="0">
                          <a:latin typeface="+mn-lt"/>
                          <a:ea typeface="Times New Roman"/>
                          <a:cs typeface="Times New Roman"/>
                        </a:rPr>
                        <a:t>Αναλογούν ποσό</a:t>
                      </a:r>
                      <a:endParaRPr lang="en-US" sz="1800" b="0" dirty="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r>
                        <a:rPr lang="el-GR" sz="1800" b="0">
                          <a:latin typeface="+mn-lt"/>
                          <a:ea typeface="Times New Roman"/>
                          <a:cs typeface="Times New Roman"/>
                        </a:rPr>
                        <a:t>Συντελεσ</a:t>
                      </a:r>
                      <a:r>
                        <a:rPr lang="en-US" sz="1800" b="0">
                          <a:latin typeface="+mn-lt"/>
                          <a:ea typeface="Times New Roman"/>
                          <a:cs typeface="Times New Roman"/>
                        </a:rPr>
                        <a:t>. </a:t>
                      </a:r>
                      <a:r>
                        <a:rPr lang="el-GR" sz="1800" b="0">
                          <a:latin typeface="+mn-lt"/>
                          <a:ea typeface="Times New Roman"/>
                          <a:cs typeface="Times New Roman"/>
                        </a:rPr>
                        <a:t>μερισμού</a:t>
                      </a: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r>
                        <a:rPr lang="el-GR" sz="1800" b="0">
                          <a:latin typeface="+mn-lt"/>
                          <a:ea typeface="Times New Roman"/>
                          <a:cs typeface="Times New Roman"/>
                        </a:rPr>
                        <a:t>Αναλογ</a:t>
                      </a:r>
                      <a:r>
                        <a:rPr lang="en-US" sz="1800" b="0">
                          <a:latin typeface="+mn-lt"/>
                          <a:ea typeface="Times New Roman"/>
                          <a:cs typeface="Times New Roman"/>
                        </a:rPr>
                        <a:t>.  </a:t>
                      </a:r>
                      <a:r>
                        <a:rPr lang="el-GR" sz="1800" b="0">
                          <a:latin typeface="+mn-lt"/>
                          <a:ea typeface="Times New Roman"/>
                          <a:cs typeface="Times New Roman"/>
                        </a:rPr>
                        <a:t>ποσό </a:t>
                      </a: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952">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tabLst>
                          <a:tab pos="5760720" algn="l"/>
                          <a:tab pos="5852160" algn="l"/>
                        </a:tabLst>
                      </a:pPr>
                      <a:endParaRPr lang="en-US" sz="1800" b="0" dirty="0">
                        <a:latin typeface="+mn-lt"/>
                        <a:ea typeface="Times New Roman"/>
                        <a:cs typeface="Times New Roman"/>
                      </a:endParaRPr>
                    </a:p>
                  </a:txBody>
                  <a:tcPr marL="67845" marR="67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81" name="Rectangle 1"/>
          <p:cNvSpPr>
            <a:spLocks noChangeArrowheads="1"/>
          </p:cNvSpPr>
          <p:nvPr/>
        </p:nvSpPr>
        <p:spPr bwMode="auto">
          <a:xfrm>
            <a:off x="285720" y="214290"/>
            <a:ext cx="88582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57150" algn="just" fontAlgn="base">
              <a:spcBef>
                <a:spcPct val="0"/>
              </a:spcBef>
              <a:spcAft>
                <a:spcPct val="0"/>
              </a:spcAft>
              <a:tabLst>
                <a:tab pos="5761038" algn="l"/>
                <a:tab pos="5851525" algn="l"/>
              </a:tabLst>
            </a:pPr>
            <a:r>
              <a:rPr lang="el-GR" sz="1200" b="1" dirty="0" smtClean="0"/>
              <a:t> </a:t>
            </a:r>
            <a:r>
              <a:rPr lang="el-GR" sz="2000" dirty="0" smtClean="0"/>
              <a:t>Καμμιά βάση δεν είναι γενικήs εφαρμογήs και όλεs έχουν τα πλεονεκτήματα και τα μειονεκτήματά τουs. </a:t>
            </a:r>
          </a:p>
          <a:p>
            <a:pPr lvl="0" indent="57150" algn="just" fontAlgn="base">
              <a:spcBef>
                <a:spcPct val="0"/>
              </a:spcBef>
              <a:spcAft>
                <a:spcPct val="0"/>
              </a:spcAft>
              <a:tabLst>
                <a:tab pos="5761038" algn="l"/>
                <a:tab pos="5851525" algn="l"/>
              </a:tabLst>
            </a:pPr>
            <a:r>
              <a:rPr lang="el-GR" sz="2000" dirty="0" smtClean="0"/>
              <a:t>Για την κάθε φορά χρησιμοποιούμενη επιζητείται α)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να υπάρχει λογική σχέση μεταξύ τηs δαπάνηs και τηs χρησιμοποιούμενηs βάσηs, β) να εξυπηρετείται ο αντικειμενικόs σκοπόs που είναι ο προσδιορισμόs του κόστουs του φορέα ή της θέσης, γ) να υπάρχουν τα απαιτούμενα (στατιστικά) στοιχεία. </a:t>
            </a:r>
          </a:p>
          <a:p>
            <a:pPr lvl="0" indent="57150" algn="just" fontAlgn="base">
              <a:spcBef>
                <a:spcPct val="0"/>
              </a:spcBef>
              <a:spcAft>
                <a:spcPct val="0"/>
              </a:spcAft>
              <a:tabLst>
                <a:tab pos="5761038" algn="l"/>
                <a:tab pos="58515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Για το μερισμό των έμμεσων δαπανών χρησιμοποιούνται τα "φύλλα μερισμού". Μια γενική γραμμογράφηση ενόs τέτοιου φύλλου είναι η παρακάτω¨:</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57150" algn="just" defTabSz="914400" rtl="0" eaLnBrk="0" fontAlgn="base" latinLnBrk="0" hangingPunct="0">
              <a:lnSpc>
                <a:spcPct val="100000"/>
              </a:lnSpc>
              <a:spcBef>
                <a:spcPct val="0"/>
              </a:spcBef>
              <a:spcAft>
                <a:spcPct val="0"/>
              </a:spcAft>
              <a:buClrTx/>
              <a:buSzTx/>
              <a:buFontTx/>
              <a:buNone/>
              <a:tabLst>
                <a:tab pos="5761038" algn="l"/>
                <a:tab pos="58515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214282" y="214290"/>
            <a:ext cx="871543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Calibri" pitchFamily="34" charset="0"/>
                <a:cs typeface="Times New Roman" pitchFamily="18" charset="0"/>
              </a:rPr>
              <a:t>Παράδειγμα μετατροπής</a:t>
            </a:r>
            <a:r>
              <a:rPr kumimoji="0" lang="en-US" b="1" i="0" u="none" strike="noStrike" cap="none" normalizeH="0" baseline="0" dirty="0" smtClean="0">
                <a:ln>
                  <a:noFill/>
                </a:ln>
                <a:solidFill>
                  <a:schemeClr val="tx1"/>
                </a:solidFill>
                <a:effectLst/>
                <a:ea typeface="Calibri" pitchFamily="34" charset="0"/>
                <a:cs typeface="Times New Roman" pitchFamily="18" charset="0"/>
              </a:rPr>
              <a:t> </a:t>
            </a:r>
            <a:r>
              <a:rPr kumimoji="0" lang="el-GR" b="1" i="0" u="none" strike="noStrike" cap="none" normalizeH="0" baseline="0" dirty="0" smtClean="0">
                <a:ln>
                  <a:noFill/>
                </a:ln>
                <a:solidFill>
                  <a:schemeClr val="tx1"/>
                </a:solidFill>
                <a:effectLst/>
                <a:ea typeface="Calibri" pitchFamily="34" charset="0"/>
                <a:cs typeface="Times New Roman" pitchFamily="18" charset="0"/>
              </a:rPr>
              <a:t>από</a:t>
            </a:r>
            <a:r>
              <a:rPr kumimoji="0" lang="el-GR" b="1" i="0" u="none" strike="noStrike" cap="none" normalizeH="0" dirty="0" smtClean="0">
                <a:ln>
                  <a:noFill/>
                </a:ln>
                <a:solidFill>
                  <a:schemeClr val="tx1"/>
                </a:solidFill>
                <a:effectLst/>
                <a:ea typeface="Calibri" pitchFamily="34" charset="0"/>
                <a:cs typeface="Times New Roman" pitchFamily="18" charset="0"/>
              </a:rPr>
              <a:t> </a:t>
            </a:r>
            <a:r>
              <a:rPr kumimoji="0" lang="el-GR" b="1" i="0" u="none" strike="noStrike" cap="none" normalizeH="0" baseline="0" dirty="0" smtClean="0">
                <a:ln>
                  <a:noFill/>
                </a:ln>
                <a:solidFill>
                  <a:schemeClr val="tx1"/>
                </a:solidFill>
                <a:effectLst/>
                <a:ea typeface="Calibri" pitchFamily="34" charset="0"/>
                <a:cs typeface="Times New Roman" pitchFamily="18" charset="0"/>
              </a:rPr>
              <a:t>έμμεσες σε άμεσες δαπάνες</a:t>
            </a:r>
            <a:endParaRPr kumimoji="0" lang="en-US"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Σε γεωργική εκμετάλλευση λειτουργεί ιδιόκτητος ελκυστήρας, ο οποίος για την προηγούμενη παραγωγική περίοδο χρησιμοποίηθηκε για την καλλιέργεια αραβοσίτου και ρεβυθιού. </a:t>
            </a:r>
          </a:p>
          <a:p>
            <a:pPr marL="0" marR="0" lvl="0" indent="0" algn="just" defTabSz="914400" rtl="0" eaLnBrk="0" fontAlgn="base" latinLnBrk="0" hangingPunct="0">
              <a:lnSpc>
                <a:spcPct val="100000"/>
              </a:lnSpc>
              <a:spcBef>
                <a:spcPct val="0"/>
              </a:spcBef>
              <a:spcAft>
                <a:spcPct val="0"/>
              </a:spcAft>
              <a:buClrTx/>
              <a:buSzTx/>
              <a:buFontTx/>
              <a:buNone/>
              <a:tabLst/>
            </a:pPr>
            <a:endParaRPr lang="el-GR"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Οι έμμεσες δαπάνες λειτουργίας του ελκυστήρα είναι οι ακόλουθες</a:t>
            </a:r>
            <a:r>
              <a:rPr kumimoji="0" lang="en-US" b="0" i="0" u="none" strike="noStrike" cap="none" normalizeH="0" baseline="0" dirty="0" smtClean="0">
                <a:ln>
                  <a:noFill/>
                </a:ln>
                <a:solidFill>
                  <a:schemeClr val="tx1"/>
                </a:solidFill>
                <a:effectLst/>
                <a:ea typeface="Calibri" pitchFamily="34" charset="0"/>
                <a:cs typeface="Times New Roman" pitchFamily="18" charset="0"/>
              </a:rPr>
              <a:t>: </a:t>
            </a:r>
            <a:endParaRPr kumimoji="0" lang="en-US" b="0" i="0" u="none" strike="noStrike" cap="none" normalizeH="0" baseline="0" dirty="0" smtClean="0">
              <a:ln>
                <a:noFill/>
              </a:ln>
              <a:solidFill>
                <a:schemeClr val="tx1"/>
              </a:solidFill>
              <a:effectLst/>
              <a:cs typeface="Arial" pitchFamily="34" charset="0"/>
            </a:endParaRPr>
          </a:p>
        </p:txBody>
      </p:sp>
      <p:graphicFrame>
        <p:nvGraphicFramePr>
          <p:cNvPr id="5" name="Table 4"/>
          <p:cNvGraphicFramePr>
            <a:graphicFrameLocks noGrp="1"/>
          </p:cNvGraphicFramePr>
          <p:nvPr/>
        </p:nvGraphicFramePr>
        <p:xfrm>
          <a:off x="428596" y="2500307"/>
          <a:ext cx="7500990" cy="2000263"/>
        </p:xfrm>
        <a:graphic>
          <a:graphicData uri="http://schemas.openxmlformats.org/drawingml/2006/table">
            <a:tbl>
              <a:tblPr/>
              <a:tblGrid>
                <a:gridCol w="6072230"/>
                <a:gridCol w="1428760"/>
              </a:tblGrid>
              <a:tr h="333377">
                <a:tc>
                  <a:txBody>
                    <a:bodyPr/>
                    <a:lstStyle/>
                    <a:p>
                      <a:pPr marL="0" marR="0">
                        <a:lnSpc>
                          <a:spcPct val="115000"/>
                        </a:lnSpc>
                        <a:spcBef>
                          <a:spcPts val="0"/>
                        </a:spcBef>
                        <a:spcAft>
                          <a:spcPts val="0"/>
                        </a:spcAft>
                      </a:pPr>
                      <a:r>
                        <a:rPr lang="el-GR" sz="1800" dirty="0">
                          <a:latin typeface="Calibri"/>
                          <a:ea typeface="Calibri"/>
                          <a:cs typeface="Times New Roman"/>
                        </a:rPr>
                        <a:t>Απόσβεση ελκυστήρα</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latin typeface="Calibri"/>
                          <a:ea typeface="Calibri"/>
                          <a:cs typeface="Times New Roman"/>
                        </a:rPr>
                        <a:t>3.000€</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77">
                <a:tc>
                  <a:txBody>
                    <a:bodyPr/>
                    <a:lstStyle/>
                    <a:p>
                      <a:pPr marL="0" marR="0">
                        <a:lnSpc>
                          <a:spcPct val="115000"/>
                        </a:lnSpc>
                        <a:spcBef>
                          <a:spcPts val="0"/>
                        </a:spcBef>
                        <a:spcAft>
                          <a:spcPts val="0"/>
                        </a:spcAft>
                      </a:pPr>
                      <a:r>
                        <a:rPr lang="el-GR" sz="1800">
                          <a:latin typeface="Calibri"/>
                          <a:ea typeface="Calibri"/>
                          <a:cs typeface="Times New Roman"/>
                        </a:rPr>
                        <a:t>Τόκος επι της αξίας (ΜΕΚ) του ελκυστήρα</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latin typeface="Calibri"/>
                          <a:ea typeface="Calibri"/>
                          <a:cs typeface="Times New Roman"/>
                        </a:rPr>
                        <a:t>3.400€</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77">
                <a:tc>
                  <a:txBody>
                    <a:bodyPr/>
                    <a:lstStyle/>
                    <a:p>
                      <a:pPr marL="0" marR="0">
                        <a:lnSpc>
                          <a:spcPct val="115000"/>
                        </a:lnSpc>
                        <a:spcBef>
                          <a:spcPts val="0"/>
                        </a:spcBef>
                        <a:spcAft>
                          <a:spcPts val="0"/>
                        </a:spcAft>
                      </a:pPr>
                      <a:r>
                        <a:rPr lang="el-GR" sz="1800" dirty="0">
                          <a:latin typeface="Calibri"/>
                          <a:ea typeface="Calibri"/>
                          <a:cs typeface="Times New Roman"/>
                        </a:rPr>
                        <a:t>Δαπάνες συντήρησης του ελκυστήρα</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latin typeface="Calibri"/>
                          <a:ea typeface="Calibri"/>
                          <a:cs typeface="Times New Roman"/>
                        </a:rPr>
                        <a:t>1.200€</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77">
                <a:tc>
                  <a:txBody>
                    <a:bodyPr/>
                    <a:lstStyle/>
                    <a:p>
                      <a:pPr marL="0" marR="0">
                        <a:lnSpc>
                          <a:spcPct val="115000"/>
                        </a:lnSpc>
                        <a:spcBef>
                          <a:spcPts val="0"/>
                        </a:spcBef>
                        <a:spcAft>
                          <a:spcPts val="0"/>
                        </a:spcAft>
                      </a:pPr>
                      <a:r>
                        <a:rPr lang="el-GR" sz="1800">
                          <a:latin typeface="Calibri"/>
                          <a:ea typeface="Calibri"/>
                          <a:cs typeface="Times New Roman"/>
                        </a:rPr>
                        <a:t>Δαπάνες ασφαλίστρων του ελκυστήρα</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latin typeface="Calibri"/>
                          <a:ea typeface="Calibri"/>
                          <a:cs typeface="Times New Roman"/>
                        </a:rPr>
                        <a:t>300€</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755">
                <a:tc>
                  <a:txBody>
                    <a:bodyPr/>
                    <a:lstStyle/>
                    <a:p>
                      <a:pPr marL="0" marR="0">
                        <a:lnSpc>
                          <a:spcPct val="115000"/>
                        </a:lnSpc>
                        <a:spcBef>
                          <a:spcPts val="0"/>
                        </a:spcBef>
                        <a:spcAft>
                          <a:spcPts val="0"/>
                        </a:spcAft>
                      </a:pPr>
                      <a:r>
                        <a:rPr lang="el-GR" sz="1800">
                          <a:latin typeface="Calibri"/>
                          <a:ea typeface="Calibri"/>
                          <a:cs typeface="Times New Roman"/>
                        </a:rPr>
                        <a:t>Τόκοι δαπανών συντήρησης και ασφαλίστρων του ελκυστήρα</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latin typeface="Calibri"/>
                          <a:ea typeface="Calibri"/>
                          <a:cs typeface="Times New Roman"/>
                        </a:rPr>
                        <a:t>54€</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4515" name="Rectangle 3"/>
          <p:cNvSpPr>
            <a:spLocks noChangeArrowheads="1"/>
          </p:cNvSpPr>
          <p:nvPr/>
        </p:nvSpPr>
        <p:spPr bwMode="auto">
          <a:xfrm>
            <a:off x="357126" y="4786322"/>
            <a:ext cx="864403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Οι συντελεστές μερισμού </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των έμμεσων δαπανών θα υπολογισθούν </a:t>
            </a:r>
            <a:r>
              <a:rPr kumimoji="0" lang="el-G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με βάση τον χρόνο χρησιμοποίησης </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του ελκυστήρα στις δυο καλλιέργειες.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Την προηγούμενη παραγωγική περίοδο, ο ελκυστήρας χρσησιμοποιήθηκε γαι 300 ώρες στην καλλιέργεια του αραβοσίτου και 150 ώρες στην καλλιέργεια του ρεβυθιού.</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42910" y="1214422"/>
          <a:ext cx="8072494" cy="3000396"/>
        </p:xfrm>
        <a:graphic>
          <a:graphicData uri="http://schemas.openxmlformats.org/drawingml/2006/table">
            <a:tbl>
              <a:tblPr/>
              <a:tblGrid>
                <a:gridCol w="2658194"/>
                <a:gridCol w="1824108"/>
                <a:gridCol w="1740699"/>
                <a:gridCol w="1849493"/>
              </a:tblGrid>
              <a:tr h="375049">
                <a:tc>
                  <a:txBody>
                    <a:bodyPr/>
                    <a:lstStyle/>
                    <a:p>
                      <a:pPr marL="0" marR="0" algn="just">
                        <a:lnSpc>
                          <a:spcPct val="115000"/>
                        </a:lnSpc>
                        <a:spcBef>
                          <a:spcPts val="0"/>
                        </a:spcBef>
                        <a:spcAft>
                          <a:spcPts val="0"/>
                        </a:spcAft>
                      </a:pPr>
                      <a:r>
                        <a:rPr lang="el-GR" sz="1800" b="1" dirty="0">
                          <a:latin typeface="Calibri"/>
                          <a:ea typeface="Calibri"/>
                          <a:cs typeface="Times New Roman"/>
                        </a:rPr>
                        <a:t>Καλλιέργειες</a:t>
                      </a: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800" b="1">
                          <a:latin typeface="Calibri"/>
                          <a:ea typeface="Calibri"/>
                          <a:cs typeface="Times New Roman"/>
                        </a:rPr>
                        <a:t>Αραβόσιτος</a:t>
                      </a:r>
                      <a:endParaRPr lang="en-US"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800" b="1">
                          <a:latin typeface="Calibri"/>
                          <a:ea typeface="Calibri"/>
                          <a:cs typeface="Times New Roman"/>
                        </a:rPr>
                        <a:t>Ρεβύθι</a:t>
                      </a:r>
                      <a:endParaRPr lang="en-US"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800" b="1" dirty="0">
                          <a:latin typeface="Calibri"/>
                          <a:ea typeface="Calibri"/>
                          <a:cs typeface="Times New Roman"/>
                        </a:rPr>
                        <a:t>Σύνολο</a:t>
                      </a: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5149">
                <a:tc>
                  <a:txBody>
                    <a:bodyPr/>
                    <a:lstStyle/>
                    <a:p>
                      <a:pPr marL="0" marR="0" algn="just">
                        <a:lnSpc>
                          <a:spcPct val="115000"/>
                        </a:lnSpc>
                        <a:spcBef>
                          <a:spcPts val="0"/>
                        </a:spcBef>
                        <a:spcAft>
                          <a:spcPts val="0"/>
                        </a:spcAft>
                      </a:pPr>
                      <a:r>
                        <a:rPr lang="el-GR" sz="1800">
                          <a:latin typeface="Calibri"/>
                          <a:ea typeface="Calibri"/>
                          <a:cs typeface="Times New Roman"/>
                        </a:rPr>
                        <a:t>Ώρες χρησιμοποίησης του ελκυστήρα σε κάθε καλλιέργεια</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latin typeface="Calibri"/>
                          <a:ea typeface="Calibri"/>
                          <a:cs typeface="Times New Roman"/>
                        </a:rPr>
                        <a:t>300 ώρες</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latin typeface="Calibri"/>
                          <a:ea typeface="Calibri"/>
                          <a:cs typeface="Times New Roman"/>
                        </a:rPr>
                        <a:t>150 ώρες</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latin typeface="Calibri"/>
                          <a:ea typeface="Calibri"/>
                          <a:cs typeface="Times New Roman"/>
                        </a:rPr>
                        <a:t>450 ώρες</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0198">
                <a:tc>
                  <a:txBody>
                    <a:bodyPr/>
                    <a:lstStyle/>
                    <a:p>
                      <a:pPr marL="0" marR="0" algn="just">
                        <a:lnSpc>
                          <a:spcPct val="115000"/>
                        </a:lnSpc>
                        <a:spcBef>
                          <a:spcPts val="0"/>
                        </a:spcBef>
                        <a:spcAft>
                          <a:spcPts val="0"/>
                        </a:spcAft>
                      </a:pPr>
                      <a:r>
                        <a:rPr lang="el-GR" sz="1800">
                          <a:latin typeface="Calibri"/>
                          <a:ea typeface="Calibri"/>
                          <a:cs typeface="Times New Roman"/>
                        </a:rPr>
                        <a:t>% του χρόνου χρησιμοποίησης του ελκυστήρα σε κάθε καλλιέργεια</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latin typeface="Calibri"/>
                          <a:ea typeface="Calibri"/>
                          <a:cs typeface="Times New Roman"/>
                        </a:rPr>
                        <a:t>67%</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latin typeface="Calibri"/>
                          <a:ea typeface="Calibri"/>
                          <a:cs typeface="Times New Roman"/>
                        </a:rPr>
                        <a:t>33%</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latin typeface="Calibri"/>
                          <a:ea typeface="Calibri"/>
                          <a:cs typeface="Times New Roman"/>
                        </a:rPr>
                        <a:t>100%</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3489" name="Rectangle 1"/>
          <p:cNvSpPr>
            <a:spLocks noChangeArrowheads="1"/>
          </p:cNvSpPr>
          <p:nvPr/>
        </p:nvSpPr>
        <p:spPr bwMode="auto">
          <a:xfrm>
            <a:off x="357126" y="142852"/>
            <a:ext cx="878687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tx1"/>
                </a:solidFill>
                <a:effectLst/>
                <a:ea typeface="Calibri" pitchFamily="34" charset="0"/>
                <a:cs typeface="Times New Roman" pitchFamily="18" charset="0"/>
              </a:rPr>
              <a:t>ΛΥΣΗ</a:t>
            </a:r>
            <a:endParaRPr kumimoji="0" lang="en-US"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Υπολογισμός συντελεστών μερισμού</a:t>
            </a:r>
            <a:r>
              <a:rPr kumimoji="0" lang="en-US" b="0" i="0" u="none" strike="noStrike" cap="none" normalizeH="0" baseline="0" dirty="0" smtClean="0">
                <a:ln>
                  <a:noFill/>
                </a:ln>
                <a:solidFill>
                  <a:schemeClr val="tx1"/>
                </a:solidFill>
                <a:effectLst/>
                <a:ea typeface="Calibri" pitchFamily="34" charset="0"/>
                <a:cs typeface="Times New Roman" pitchFamily="18" charset="0"/>
              </a:rPr>
              <a:t>:</a:t>
            </a:r>
            <a:endParaRPr kumimoji="0" lang="en-US" b="0" i="0" u="none" strike="noStrike" cap="none" normalizeH="0" baseline="0" dirty="0" smtClean="0">
              <a:ln>
                <a:noFill/>
              </a:ln>
              <a:solidFill>
                <a:schemeClr val="tx1"/>
              </a:solidFill>
              <a:effectLst/>
              <a:cs typeface="Arial" pitchFamily="34" charset="0"/>
            </a:endParaRPr>
          </a:p>
        </p:txBody>
      </p:sp>
      <p:sp>
        <p:nvSpPr>
          <p:cNvPr id="4" name="Rectangle 3"/>
          <p:cNvSpPr/>
          <p:nvPr/>
        </p:nvSpPr>
        <p:spPr>
          <a:xfrm>
            <a:off x="571472" y="4643446"/>
            <a:ext cx="8215370" cy="923330"/>
          </a:xfrm>
          <a:prstGeom prst="rect">
            <a:avLst/>
          </a:prstGeom>
        </p:spPr>
        <p:txBody>
          <a:bodyPr wrap="square">
            <a:spAutoFit/>
          </a:bodyPr>
          <a:lstStyle/>
          <a:p>
            <a:pPr lvl="0" algn="just" eaLnBrk="0" fontAlgn="base" hangingPunct="0">
              <a:spcBef>
                <a:spcPct val="0"/>
              </a:spcBef>
              <a:spcAft>
                <a:spcPct val="0"/>
              </a:spcAft>
            </a:pPr>
            <a:r>
              <a:rPr lang="el-GR" dirty="0" smtClean="0">
                <a:ea typeface="Calibri" pitchFamily="34" charset="0"/>
                <a:cs typeface="Times New Roman" pitchFamily="18" charset="0"/>
              </a:rPr>
              <a:t>Οι συντελεστές μερισμού των έμμεσων δαπανών του ελκυστήρα είναι  τα ποσοστά χρησιμοποίησης του ελκυστήρα στον αραβόσιτο και το ρεβύθι (δηλαδή </a:t>
            </a:r>
            <a:r>
              <a:rPr lang="el-GR" b="1" dirty="0" smtClean="0">
                <a:ea typeface="Calibri" pitchFamily="34" charset="0"/>
                <a:cs typeface="Times New Roman" pitchFamily="18" charset="0"/>
              </a:rPr>
              <a:t>67%</a:t>
            </a:r>
            <a:r>
              <a:rPr lang="el-GR" dirty="0" smtClean="0">
                <a:ea typeface="Calibri" pitchFamily="34" charset="0"/>
                <a:cs typeface="Times New Roman" pitchFamily="18" charset="0"/>
              </a:rPr>
              <a:t> και </a:t>
            </a:r>
            <a:r>
              <a:rPr lang="el-GR" b="1" dirty="0" smtClean="0">
                <a:ea typeface="Calibri" pitchFamily="34" charset="0"/>
                <a:cs typeface="Times New Roman" pitchFamily="18" charset="0"/>
              </a:rPr>
              <a:t>33%</a:t>
            </a:r>
            <a:r>
              <a:rPr lang="el-GR" dirty="0" smtClean="0">
                <a:ea typeface="Calibri" pitchFamily="34" charset="0"/>
                <a:cs typeface="Times New Roman" pitchFamily="18" charset="0"/>
              </a:rPr>
              <a:t> αντίστοιχα).</a:t>
            </a:r>
          </a:p>
        </p:txBody>
      </p:sp>
      <p:sp>
        <p:nvSpPr>
          <p:cNvPr id="5" name="Rectangle 4"/>
          <p:cNvSpPr/>
          <p:nvPr/>
        </p:nvSpPr>
        <p:spPr>
          <a:xfrm>
            <a:off x="428596" y="5715016"/>
            <a:ext cx="8429684" cy="646331"/>
          </a:xfrm>
          <a:prstGeom prst="rect">
            <a:avLst/>
          </a:prstGeom>
        </p:spPr>
        <p:txBody>
          <a:bodyPr wrap="square">
            <a:spAutoFit/>
          </a:bodyPr>
          <a:lstStyle/>
          <a:p>
            <a:r>
              <a:rPr lang="el-GR" dirty="0" smtClean="0"/>
              <a:t>Οπότε οι έμμεσες δαπάνες του ελκυστήρα μετατρέπονται σε άμεσες και καταλογίζονται στις δύο καλλιέργειες με βάση τον πινακα που ακολουθεί:</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7" name="Rectangle 11"/>
          <p:cNvSpPr>
            <a:spLocks noChangeArrowheads="1"/>
          </p:cNvSpPr>
          <p:nvPr/>
        </p:nvSpPr>
        <p:spPr bwMode="auto">
          <a:xfrm>
            <a:off x="214282" y="214290"/>
            <a:ext cx="871543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2000" b="1" i="1" u="sng" strike="noStrike" cap="none" normalizeH="0" baseline="0" dirty="0" smtClean="0">
                <a:ln>
                  <a:noFill/>
                </a:ln>
                <a:solidFill>
                  <a:schemeClr val="tx1"/>
                </a:solidFill>
                <a:effectLst/>
                <a:ea typeface="Times New Roman" pitchFamily="18" charset="0"/>
                <a:cs typeface="Arial" pitchFamily="34" charset="0"/>
              </a:rPr>
              <a:t>Ορισμός του κόστους παραγωγής</a:t>
            </a:r>
            <a:endParaRPr kumimoji="0" lang="en-US" sz="2000" b="1" i="0" u="sng"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Κόστος προϊόντος καλούμε κατά κανόνα, το σύνολο των παραγωγικών δαπανών (ΠΔ) που αναλογεί σε μια μονάδα ποσότητας (Q) ενός προϊόντος.</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Είναι το πηλίκο των παραγωγικών δαπανών στο σύνολό τους που πραγματοποιούνται για τη παραγωγή ενός προϊόντος προς τη συνολική ποσότητα που παράγεται από το προϊόν αυτό.</a:t>
            </a:r>
            <a:endParaRPr kumimoji="0" lang="el-GR" b="0" i="0" u="none" strike="noStrike" cap="none" normalizeH="0" baseline="0" dirty="0" smtClean="0">
              <a:ln>
                <a:noFill/>
              </a:ln>
              <a:solidFill>
                <a:schemeClr val="tx1"/>
              </a:solidFill>
              <a:effectLst/>
              <a:cs typeface="Arial" pitchFamily="34" charset="0"/>
            </a:endParaRPr>
          </a:p>
        </p:txBody>
      </p:sp>
      <p:sp>
        <p:nvSpPr>
          <p:cNvPr id="16" name="Rectangle 15"/>
          <p:cNvSpPr/>
          <p:nvPr/>
        </p:nvSpPr>
        <p:spPr>
          <a:xfrm>
            <a:off x="500034" y="2571744"/>
            <a:ext cx="2150845" cy="369332"/>
          </a:xfrm>
          <a:prstGeom prst="rect">
            <a:avLst/>
          </a:prstGeom>
        </p:spPr>
        <p:txBody>
          <a:bodyPr wrap="none">
            <a:spAutoFit/>
          </a:bodyPr>
          <a:lstStyle/>
          <a:p>
            <a:r>
              <a:rPr lang="el-GR" dirty="0" smtClean="0"/>
              <a:t>Κόστος προϊόντος  </a:t>
            </a:r>
            <a:r>
              <a:rPr lang="en-US" dirty="0" smtClean="0">
                <a:sym typeface="Symbol"/>
              </a:rPr>
              <a:t></a:t>
            </a:r>
            <a:r>
              <a:rPr lang="el-GR" dirty="0" smtClean="0"/>
              <a:t> </a:t>
            </a:r>
            <a:endParaRPr lang="en-US" dirty="0"/>
          </a:p>
        </p:txBody>
      </p:sp>
      <p:sp>
        <p:nvSpPr>
          <p:cNvPr id="2971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11" name="Object 15"/>
          <p:cNvGraphicFramePr>
            <a:graphicFrameLocks noChangeAspect="1"/>
          </p:cNvGraphicFramePr>
          <p:nvPr/>
        </p:nvGraphicFramePr>
        <p:xfrm>
          <a:off x="2643174" y="2500306"/>
          <a:ext cx="4169382" cy="571504"/>
        </p:xfrm>
        <a:graphic>
          <a:graphicData uri="http://schemas.openxmlformats.org/presentationml/2006/ole">
            <p:oleObj spid="_x0000_s29711" name="Equation" r:id="rId3" imgW="3060700" imgH="419100" progId="Equation.3">
              <p:embed/>
            </p:oleObj>
          </a:graphicData>
        </a:graphic>
      </p:graphicFrame>
      <p:grpSp>
        <p:nvGrpSpPr>
          <p:cNvPr id="29713" name="Group 17"/>
          <p:cNvGrpSpPr>
            <a:grpSpLocks/>
          </p:cNvGrpSpPr>
          <p:nvPr/>
        </p:nvGrpSpPr>
        <p:grpSpPr bwMode="auto">
          <a:xfrm>
            <a:off x="1071538" y="3214686"/>
            <a:ext cx="3886200" cy="1139673"/>
            <a:chOff x="1418" y="3486"/>
            <a:chExt cx="6120" cy="1351"/>
          </a:xfrm>
        </p:grpSpPr>
        <p:graphicFrame>
          <p:nvGraphicFramePr>
            <p:cNvPr id="29714" name="Object 18"/>
            <p:cNvGraphicFramePr>
              <a:graphicFrameLocks noChangeAspect="1"/>
            </p:cNvGraphicFramePr>
            <p:nvPr/>
          </p:nvGraphicFramePr>
          <p:xfrm>
            <a:off x="5356" y="3486"/>
            <a:ext cx="900" cy="680"/>
          </p:xfrm>
          <a:graphic>
            <a:graphicData uri="http://schemas.openxmlformats.org/presentationml/2006/ole">
              <p:oleObj spid="_x0000_s29714" name="Equation" r:id="rId4" imgW="558720" imgH="431640" progId="Equation.3">
                <p:embed/>
              </p:oleObj>
            </a:graphicData>
          </a:graphic>
        </p:graphicFrame>
        <p:sp>
          <p:nvSpPr>
            <p:cNvPr id="29715" name="Text Box 19"/>
            <p:cNvSpPr txBox="1">
              <a:spLocks noChangeArrowheads="1"/>
            </p:cNvSpPr>
            <p:nvPr/>
          </p:nvSpPr>
          <p:spPr bwMode="auto">
            <a:xfrm>
              <a:off x="1418" y="3963"/>
              <a:ext cx="6120" cy="48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b="0" i="0" u="none" strike="noStrike" cap="none" normalizeH="0" baseline="0" dirty="0" smtClean="0">
                  <a:ln>
                    <a:noFill/>
                  </a:ln>
                  <a:solidFill>
                    <a:schemeClr val="tx1"/>
                  </a:solidFill>
                  <a:effectLst/>
                  <a:latin typeface="Calibri" pitchFamily="34" charset="0"/>
                  <a:cs typeface="Arial" pitchFamily="34" charset="0"/>
                </a:rPr>
                <a:t>Κόστος προϊόντος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9716" name="Text Box 20"/>
            <p:cNvSpPr txBox="1">
              <a:spLocks noChangeArrowheads="1"/>
            </p:cNvSpPr>
            <p:nvPr/>
          </p:nvSpPr>
          <p:spPr bwMode="auto">
            <a:xfrm>
              <a:off x="5581" y="4333"/>
              <a:ext cx="480" cy="5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b="0" i="0" u="none" strike="noStrike" cap="none" normalizeH="0" baseline="0" dirty="0" smtClean="0">
                  <a:ln>
                    <a:noFill/>
                  </a:ln>
                  <a:solidFill>
                    <a:schemeClr val="tx1"/>
                  </a:solidFill>
                  <a:effectLst/>
                  <a:latin typeface="Calibri" pitchFamily="34" charset="0"/>
                  <a:cs typeface="Arial" pitchFamily="34" charset="0"/>
                </a:rPr>
                <a:t>Q</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9717" name="Rectangle 21"/>
          <p:cNvSpPr>
            <a:spLocks noChangeArrowheads="1"/>
          </p:cNvSpPr>
          <p:nvPr/>
        </p:nvSpPr>
        <p:spPr bwMode="auto">
          <a:xfrm>
            <a:off x="357158" y="4429132"/>
            <a:ext cx="857256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Όπου,</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 χ</a:t>
            </a:r>
            <a:r>
              <a:rPr kumimoji="0" lang="el-GR" b="1" i="0" u="none" strike="noStrike" cap="none" normalizeH="0" baseline="-30000" dirty="0" smtClean="0">
                <a:ln>
                  <a:noFill/>
                </a:ln>
                <a:solidFill>
                  <a:schemeClr val="tx1"/>
                </a:solidFill>
                <a:effectLst/>
                <a:ea typeface="Times New Roman" pitchFamily="18" charset="0"/>
                <a:cs typeface="Arial" pitchFamily="34" charset="0"/>
              </a:rPr>
              <a:t>ι</a:t>
            </a:r>
            <a:r>
              <a:rPr kumimoji="0" lang="el-GR" b="1"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είναι οι ποσότητες των χρησιμοποιούμενων συντελεστών παραγωγής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Χ</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......Χ</a:t>
            </a:r>
            <a:r>
              <a:rPr kumimoji="0" lang="el-GR" b="0" i="0" u="none" strike="noStrike" cap="none" normalizeH="0" baseline="-30000" dirty="0" smtClean="0">
                <a:ln>
                  <a:noFill/>
                </a:ln>
                <a:solidFill>
                  <a:schemeClr val="tx1"/>
                </a:solidFill>
                <a:effectLst/>
                <a:ea typeface="Times New Roman" pitchFamily="18" charset="0"/>
                <a:cs typeface="Arial" pitchFamily="34" charset="0"/>
              </a:rPr>
              <a:t>ν</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ea typeface="Times New Roman" pitchFamily="18" charset="0"/>
                <a:cs typeface="Arial" pitchFamily="34" charset="0"/>
              </a:rPr>
              <a:t>p</a:t>
            </a:r>
            <a:r>
              <a:rPr kumimoji="0" lang="en-US" b="1" i="1" u="none" strike="noStrike" cap="none" normalizeH="0" baseline="-30000" dirty="0" smtClean="0">
                <a:ln>
                  <a:noFill/>
                </a:ln>
                <a:solidFill>
                  <a:schemeClr val="tx1"/>
                </a:solidFill>
                <a:effectLst/>
                <a:ea typeface="Times New Roman" pitchFamily="18" charset="0"/>
                <a:cs typeface="Arial" pitchFamily="34" charset="0"/>
              </a:rPr>
              <a:t>i</a:t>
            </a:r>
            <a:r>
              <a:rPr kumimoji="0" lang="el-GR" b="0" i="1" u="none" strike="noStrike" cap="none" normalizeH="0" baseline="-3000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είναι οι αντίστοιχες τιμές των συντελεστών παραγωγής και </a:t>
            </a:r>
          </a:p>
          <a:p>
            <a:pPr marL="0" marR="0" lvl="0" indent="0" algn="just" defTabSz="914400" rtl="0" eaLnBrk="0" fontAlgn="base" latinLnBrk="0" hangingPunct="0">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Q</a:t>
            </a:r>
            <a:r>
              <a:rPr kumimoji="0" lang="el-GR" b="0" i="0" u="none" strike="noStrike" cap="none" normalizeH="0" baseline="0" dirty="0" smtClean="0">
                <a:ln>
                  <a:noFill/>
                </a:ln>
                <a:solidFill>
                  <a:schemeClr val="tx1"/>
                </a:solidFill>
                <a:effectLst/>
                <a:ea typeface="Times New Roman" pitchFamily="18" charset="0"/>
                <a:cs typeface="Arial" pitchFamily="34" charset="0"/>
              </a:rPr>
              <a:t> είναι η ποσότητα του παραγόμενου προϊόντος.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8596" y="642917"/>
          <a:ext cx="8501123" cy="5750224"/>
        </p:xfrm>
        <a:graphic>
          <a:graphicData uri="http://schemas.openxmlformats.org/drawingml/2006/table">
            <a:tbl>
              <a:tblPr/>
              <a:tblGrid>
                <a:gridCol w="1589526"/>
                <a:gridCol w="1183629"/>
                <a:gridCol w="1227373"/>
                <a:gridCol w="1239230"/>
                <a:gridCol w="1101314"/>
                <a:gridCol w="1010484"/>
                <a:gridCol w="1149567"/>
              </a:tblGrid>
              <a:tr h="508373">
                <a:tc>
                  <a:txBody>
                    <a:bodyPr/>
                    <a:lstStyle/>
                    <a:p>
                      <a:pPr algn="ctr" rtl="0" fontAlgn="t"/>
                      <a:r>
                        <a:rPr lang="el-GR" sz="1800" b="1" i="0" u="none" strike="noStrike" dirty="0">
                          <a:solidFill>
                            <a:srgbClr val="000000"/>
                          </a:solidFill>
                          <a:latin typeface="+mn-lt"/>
                        </a:rPr>
                        <a:t>Δαπάνες κατά είδος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l-GR" sz="1800" b="1" i="0" u="none" strike="noStrike">
                          <a:solidFill>
                            <a:srgbClr val="000000"/>
                          </a:solidFill>
                          <a:latin typeface="+mn-lt"/>
                        </a:rPr>
                        <a:t>Μεριστέο ποσό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l-GR" sz="1800" b="1" i="0" u="none" strike="noStrike" dirty="0">
                          <a:solidFill>
                            <a:srgbClr val="000000"/>
                          </a:solidFill>
                          <a:latin typeface="+mn-lt"/>
                        </a:rPr>
                        <a:t>Βάση μερισμού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0" fontAlgn="t"/>
                      <a:r>
                        <a:rPr lang="el-GR" sz="1800" b="1" i="0" u="none" strike="noStrike" dirty="0">
                          <a:solidFill>
                            <a:srgbClr val="000000"/>
                          </a:solidFill>
                          <a:latin typeface="+mn-lt"/>
                        </a:rPr>
                        <a:t>                  Φορείς ή θέσεις κόστους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88756">
                <a:tc>
                  <a:txBody>
                    <a:bodyPr/>
                    <a:lstStyle/>
                    <a:p>
                      <a:pPr algn="just" fontAlgn="t"/>
                      <a:r>
                        <a:rPr lang="en-US" sz="1800" b="0" i="0" u="none" strike="noStrike">
                          <a:solidFill>
                            <a:srgbClr val="000000"/>
                          </a:solidFill>
                          <a:latin typeface="+mn-lt"/>
                        </a:rPr>
                        <a:t>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n-US" sz="1800" b="0" i="0" u="none" strike="noStrike">
                          <a:solidFill>
                            <a:srgbClr val="000000"/>
                          </a:solidFill>
                          <a:latin typeface="+mn-lt"/>
                        </a:rPr>
                        <a:t>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n-US" sz="1800" b="0" i="0" u="none" strike="noStrike">
                          <a:solidFill>
                            <a:srgbClr val="000000"/>
                          </a:solidFill>
                          <a:latin typeface="+mn-lt"/>
                        </a:rPr>
                        <a:t>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fontAlgn="t"/>
                      <a:r>
                        <a:rPr lang="el-GR" sz="1800" b="1" i="0" u="none" strike="noStrike">
                          <a:solidFill>
                            <a:srgbClr val="000000"/>
                          </a:solidFill>
                          <a:latin typeface="+mn-lt"/>
                        </a:rPr>
                        <a:t>Αραβόσιτος</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rtl="0" fontAlgn="t"/>
                      <a:r>
                        <a:rPr lang="el-GR" sz="1800" b="1" i="0" u="none" strike="noStrike" dirty="0">
                          <a:solidFill>
                            <a:srgbClr val="000000"/>
                          </a:solidFill>
                          <a:latin typeface="+mn-lt"/>
                        </a:rPr>
                        <a:t>Ρεβύθι</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627990">
                <a:tc>
                  <a:txBody>
                    <a:bodyPr/>
                    <a:lstStyle/>
                    <a:p>
                      <a:pPr algn="just" fontAlgn="t"/>
                      <a:r>
                        <a:rPr lang="en-US" sz="1800" b="0" i="0" u="none" strike="noStrike">
                          <a:solidFill>
                            <a:srgbClr val="000000"/>
                          </a:solidFill>
                          <a:latin typeface="+mn-lt"/>
                        </a:rPr>
                        <a:t>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800" b="0" i="0" u="none" strike="noStrike" dirty="0">
                          <a:solidFill>
                            <a:srgbClr val="000000"/>
                          </a:solidFill>
                          <a:latin typeface="+mn-lt"/>
                        </a:rPr>
                        <a:t> </a:t>
                      </a:r>
                      <a:r>
                        <a:rPr lang="el-GR" sz="1800" b="0" i="0" u="none" strike="noStrike" dirty="0" smtClean="0">
                          <a:solidFill>
                            <a:srgbClr val="000000"/>
                          </a:solidFill>
                          <a:latin typeface="+mn-lt"/>
                        </a:rPr>
                        <a:t> σε ευρώ (€)</a:t>
                      </a:r>
                      <a:endParaRPr lang="en-US" sz="1800" b="0" i="0" u="none" strike="noStrike" dirty="0">
                        <a:solidFill>
                          <a:srgbClr val="000000"/>
                        </a:solidFill>
                        <a:latin typeface="+mn-lt"/>
                      </a:endParaRP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r>
                        <a:rPr lang="en-US" sz="1800" b="0" i="0" u="none" strike="noStrike">
                          <a:solidFill>
                            <a:srgbClr val="000000"/>
                          </a:solidFill>
                          <a:latin typeface="+mn-lt"/>
                        </a:rPr>
                        <a:t>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fontAlgn="t"/>
                      <a:r>
                        <a:rPr lang="el-GR" sz="1800" b="0" i="0" u="none" strike="noStrike" dirty="0">
                          <a:solidFill>
                            <a:srgbClr val="000000"/>
                          </a:solidFill>
                          <a:latin typeface="+mn-lt"/>
                        </a:rPr>
                        <a:t>Συντελεστής μερισμού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fontAlgn="t"/>
                      <a:r>
                        <a:rPr lang="el-GR" sz="1800" b="0" i="0" u="none" strike="noStrike" dirty="0">
                          <a:solidFill>
                            <a:srgbClr val="000000"/>
                          </a:solidFill>
                          <a:latin typeface="+mn-lt"/>
                        </a:rPr>
                        <a:t>Αναλογούν ποσό </a:t>
                      </a:r>
                      <a:r>
                        <a:rPr lang="el-GR" sz="1800" b="0" i="0" u="none" strike="noStrike" dirty="0" smtClean="0">
                          <a:solidFill>
                            <a:srgbClr val="000000"/>
                          </a:solidFill>
                          <a:latin typeface="+mn-lt"/>
                        </a:rPr>
                        <a:t>(€)</a:t>
                      </a:r>
                      <a:endParaRPr lang="el-GR" sz="1800" b="0" i="0" u="none" strike="noStrike" dirty="0">
                        <a:solidFill>
                          <a:srgbClr val="000000"/>
                        </a:solidFill>
                        <a:latin typeface="+mn-lt"/>
                      </a:endParaRP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fontAlgn="t"/>
                      <a:r>
                        <a:rPr lang="el-GR" sz="1800" b="0" i="0" u="none" strike="noStrike">
                          <a:solidFill>
                            <a:srgbClr val="000000"/>
                          </a:solidFill>
                          <a:latin typeface="+mn-lt"/>
                        </a:rPr>
                        <a:t>Συντελεσ. μερισμού </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fontAlgn="t"/>
                      <a:r>
                        <a:rPr lang="el-GR" sz="1800" b="0" i="0" u="none" strike="noStrike" dirty="0" smtClean="0">
                          <a:solidFill>
                            <a:srgbClr val="000000"/>
                          </a:solidFill>
                          <a:latin typeface="+mn-lt"/>
                        </a:rPr>
                        <a:t>Αναλογούν  </a:t>
                      </a:r>
                      <a:r>
                        <a:rPr lang="el-GR" sz="1800" b="0" i="0" u="none" strike="noStrike" dirty="0">
                          <a:solidFill>
                            <a:srgbClr val="000000"/>
                          </a:solidFill>
                          <a:latin typeface="+mn-lt"/>
                        </a:rPr>
                        <a:t>ποσό  </a:t>
                      </a:r>
                      <a:r>
                        <a:rPr lang="el-GR" sz="1800" b="0" i="0" u="none" strike="noStrike" dirty="0" smtClean="0">
                          <a:solidFill>
                            <a:srgbClr val="000000"/>
                          </a:solidFill>
                          <a:latin typeface="+mn-lt"/>
                        </a:rPr>
                        <a:t>(€)</a:t>
                      </a:r>
                      <a:endParaRPr lang="el-GR" sz="1800" b="0" i="0" u="none" strike="noStrike" dirty="0">
                        <a:solidFill>
                          <a:srgbClr val="000000"/>
                        </a:solidFill>
                        <a:latin typeface="+mn-lt"/>
                      </a:endParaRP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88118">
                <a:tc>
                  <a:txBody>
                    <a:bodyPr/>
                    <a:lstStyle/>
                    <a:p>
                      <a:pPr algn="l" fontAlgn="t"/>
                      <a:r>
                        <a:rPr lang="el-GR" sz="1800" b="0" i="0" u="none" strike="noStrike">
                          <a:solidFill>
                            <a:srgbClr val="000000"/>
                          </a:solidFill>
                          <a:latin typeface="+mn-lt"/>
                        </a:rPr>
                        <a:t>      Απόσβεση   ελκυστήρα</a:t>
                      </a:r>
                    </a:p>
                  </a:txBody>
                  <a:tcPr marL="6112" marR="6112" marT="6112"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3.000</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mn-lt"/>
                        </a:rPr>
                        <a:t>Χρόνος</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67%</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2.010</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33%</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990</a:t>
                      </a:r>
                    </a:p>
                  </a:txBody>
                  <a:tcPr marL="6112" marR="6112" marT="6112"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118">
                <a:tc>
                  <a:txBody>
                    <a:bodyPr/>
                    <a:lstStyle/>
                    <a:p>
                      <a:pPr algn="l" fontAlgn="t"/>
                      <a:r>
                        <a:rPr lang="el-GR" sz="1800" b="0" i="0" u="none" strike="noStrike">
                          <a:solidFill>
                            <a:srgbClr val="000000"/>
                          </a:solidFill>
                          <a:latin typeface="+mn-lt"/>
                        </a:rPr>
                        <a:t>Τόκος επι της αξίας (ΜΕΚ) του ελκυστήρα</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3.400</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mn-lt"/>
                        </a:rPr>
                        <a:t>Χρόνος</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67%</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2.278</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33%</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smtClean="0">
                          <a:solidFill>
                            <a:srgbClr val="000000"/>
                          </a:solidFill>
                          <a:latin typeface="+mn-lt"/>
                        </a:rPr>
                        <a:t>1</a:t>
                      </a:r>
                      <a:r>
                        <a:rPr lang="el-GR" sz="1800" b="0" i="0" u="none" strike="noStrike" dirty="0" smtClean="0">
                          <a:solidFill>
                            <a:srgbClr val="000000"/>
                          </a:solidFill>
                          <a:latin typeface="+mn-lt"/>
                        </a:rPr>
                        <a:t>.</a:t>
                      </a:r>
                      <a:r>
                        <a:rPr lang="en-US" sz="1800" b="0" i="0" u="none" strike="noStrike" dirty="0" smtClean="0">
                          <a:solidFill>
                            <a:srgbClr val="000000"/>
                          </a:solidFill>
                          <a:latin typeface="+mn-lt"/>
                        </a:rPr>
                        <a:t>122</a:t>
                      </a:r>
                      <a:endParaRPr lang="en-US" sz="1800" b="0" i="0" u="none" strike="noStrike" dirty="0">
                        <a:solidFill>
                          <a:srgbClr val="000000"/>
                        </a:solidFill>
                        <a:latin typeface="+mn-lt"/>
                      </a:endParaRP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148">
                <a:tc>
                  <a:txBody>
                    <a:bodyPr/>
                    <a:lstStyle/>
                    <a:p>
                      <a:pPr algn="l" fontAlgn="t"/>
                      <a:r>
                        <a:rPr lang="el-GR" sz="1800" b="0" i="0" u="none" strike="noStrike">
                          <a:solidFill>
                            <a:srgbClr val="000000"/>
                          </a:solidFill>
                          <a:latin typeface="+mn-lt"/>
                        </a:rPr>
                        <a:t>Δαπάνες συντήρησης του ελκυστήρα</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1.200</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mn-lt"/>
                        </a:rPr>
                        <a:t>Χρόνος</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67%</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804</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33%</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396</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7415">
                <a:tc>
                  <a:txBody>
                    <a:bodyPr/>
                    <a:lstStyle/>
                    <a:p>
                      <a:pPr algn="l" fontAlgn="t"/>
                      <a:r>
                        <a:rPr lang="el-GR" sz="1800" b="0" i="0" u="none" strike="noStrike">
                          <a:solidFill>
                            <a:srgbClr val="000000"/>
                          </a:solidFill>
                          <a:latin typeface="+mn-lt"/>
                        </a:rPr>
                        <a:t>Δαπάνες ασφαλίστρων του ελκυστήρα</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300</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mn-lt"/>
                        </a:rPr>
                        <a:t>Χρόνος</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67%</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201</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33%</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99</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6618">
                <a:tc>
                  <a:txBody>
                    <a:bodyPr/>
                    <a:lstStyle/>
                    <a:p>
                      <a:pPr algn="just" fontAlgn="t"/>
                      <a:r>
                        <a:rPr lang="el-GR" sz="1800" b="0" i="0" u="none" strike="noStrike">
                          <a:solidFill>
                            <a:srgbClr val="000000"/>
                          </a:solidFill>
                          <a:latin typeface="+mn-lt"/>
                        </a:rPr>
                        <a:t>Τόκοι δαπανών συντήρησης και ασφαλίστρων του ελκυστήρα</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54</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mn-lt"/>
                        </a:rPr>
                        <a:t>Χρόνος</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67%</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36</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a:solidFill>
                            <a:srgbClr val="000000"/>
                          </a:solidFill>
                          <a:latin typeface="+mn-lt"/>
                        </a:rPr>
                        <a:t>33%</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800" b="0" i="0" u="none" strike="noStrike" dirty="0">
                          <a:solidFill>
                            <a:srgbClr val="000000"/>
                          </a:solidFill>
                          <a:latin typeface="+mn-lt"/>
                        </a:rPr>
                        <a:t>18</a:t>
                      </a:r>
                    </a:p>
                  </a:txBody>
                  <a:tcPr marL="6112" marR="6112" marT="6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14282" y="214290"/>
            <a:ext cx="871543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2000" b="1" i="1" u="none" strike="noStrike" cap="none" normalizeH="0" baseline="0" dirty="0" smtClean="0">
                <a:ln>
                  <a:noFill/>
                </a:ln>
                <a:solidFill>
                  <a:schemeClr val="tx1"/>
                </a:solidFill>
                <a:effectLst/>
                <a:ea typeface="Times New Roman" pitchFamily="18" charset="0"/>
                <a:cs typeface="Arial" pitchFamily="34" charset="0"/>
              </a:rPr>
              <a:t>Υπολογισμός κόστους παραγωγής σε περιπτώσεις συνδεδεμένων προϊόντων</a:t>
            </a: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Σε περίπτωσεις κλάδων παραγωγής με </a:t>
            </a:r>
            <a:r>
              <a:rPr kumimoji="0" lang="el-GR" b="0" i="1" u="sng" strike="noStrike" cap="none" normalizeH="0" baseline="0" dirty="0" smtClean="0">
                <a:ln>
                  <a:noFill/>
                </a:ln>
                <a:solidFill>
                  <a:schemeClr val="tx1"/>
                </a:solidFill>
                <a:effectLst/>
                <a:ea typeface="Times New Roman" pitchFamily="18" charset="0"/>
                <a:cs typeface="Arial" pitchFamily="34" charset="0"/>
              </a:rPr>
              <a:t>συνδεδεμένα προϊόντα</a:t>
            </a:r>
            <a:r>
              <a:rPr kumimoji="0" lang="el-GR" b="0" i="0" u="none" strike="noStrike" cap="none" normalizeH="0" baseline="0" dirty="0" smtClean="0">
                <a:ln>
                  <a:noFill/>
                </a:ln>
                <a:solidFill>
                  <a:schemeClr val="tx1"/>
                </a:solidFill>
                <a:effectLst/>
                <a:ea typeface="Times New Roman" pitchFamily="18" charset="0"/>
                <a:cs typeface="Arial" pitchFamily="34" charset="0"/>
              </a:rPr>
              <a:t>, δηλαδή κλάδων παραγωγής που παράγουν κατά την ίδια παραγωγική περίοδο περισσότερα το ενός προϊόντα (π.χ. κλάδος αγελάδες γαλακτοπαραγωγής με προϊόντα το γάλα, το κρέας και την κόπρο), οι συνολικές δαπάνες του κλάδου κατανέμονται συνήθως στα παραγόμενα προϊόντα, ανάλογα με την αξία τους. Στην συνέχεια αυτές διαιρούνται με τις αντίστοιχες ποσότητες των προϊόντων για τον υπολογισμό του κόστους παραγωγής κατά μονάδα του κάθε προϊόντος.</a:t>
            </a: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lvl="0" indent="457200" eaLnBrk="0" fontAlgn="base" hangingPunct="0">
              <a:spcBef>
                <a:spcPct val="0"/>
              </a:spcBef>
              <a:spcAft>
                <a:spcPct val="0"/>
              </a:spcAft>
            </a:pPr>
            <a:r>
              <a:rPr kumimoji="0" lang="el-GR" b="0" i="0" u="none" strike="noStrike" cap="none" normalizeH="0" baseline="0" dirty="0" smtClean="0">
                <a:ln>
                  <a:noFill/>
                </a:ln>
                <a:solidFill>
                  <a:schemeClr val="tx1"/>
                </a:solidFill>
                <a:effectLst/>
                <a:ea typeface="Times New Roman" pitchFamily="18" charset="0"/>
                <a:cs typeface="Arial" pitchFamily="34" charset="0"/>
              </a:rPr>
              <a:t>Εάν τα παραγόμενα προϊόντα του κλάδου είναι όλα </a:t>
            </a:r>
            <a:r>
              <a:rPr kumimoji="0" lang="el-GR" b="0" i="1" u="sng" strike="noStrike" cap="none" normalizeH="0" baseline="0" dirty="0" smtClean="0">
                <a:ln>
                  <a:noFill/>
                </a:ln>
                <a:solidFill>
                  <a:schemeClr val="tx1"/>
                </a:solidFill>
                <a:effectLst/>
                <a:ea typeface="Times New Roman" pitchFamily="18" charset="0"/>
                <a:cs typeface="Arial" pitchFamily="34" charset="0"/>
              </a:rPr>
              <a:t>κύρια προϊόντα</a:t>
            </a:r>
            <a:r>
              <a:rPr kumimoji="0" lang="el-GR" b="0" i="0" u="none" strike="noStrike" cap="none" normalizeH="0" baseline="0" dirty="0" smtClean="0">
                <a:ln>
                  <a:noFill/>
                </a:ln>
                <a:solidFill>
                  <a:schemeClr val="tx1"/>
                </a:solidFill>
                <a:effectLst/>
                <a:ea typeface="Times New Roman" pitchFamily="18" charset="0"/>
                <a:cs typeface="Arial" pitchFamily="34" charset="0"/>
              </a:rPr>
              <a:t>, δηλαδή το κάθε ένα από αυτά αντιπροσωπεύει ένα σημαντικό ποσοστό της συνολικής αξίας παραγωγής του κλάδου (πάνω από 10%), τότε η κατανομή των συνολικών παραγωγικών δαπανών του κλάδου γίνεται με βάση το ποσοστό με το οποίο συμμετέχει κάθε προϊόν στη συνολική αξία παραγωγής του κλάδου, δηλαδή στη συνολική ακαθάριστη πρόσοδο του κλάδου. Στη συνέχεια</a:t>
            </a:r>
            <a:r>
              <a:rPr kumimoji="0" lang="el-GR" b="0" i="0" u="none" strike="noStrike" cap="none" normalizeH="0" dirty="0" smtClean="0">
                <a:ln>
                  <a:noFill/>
                </a:ln>
                <a:solidFill>
                  <a:schemeClr val="tx1"/>
                </a:solidFill>
                <a:effectLst/>
                <a:ea typeface="Times New Roman" pitchFamily="18" charset="0"/>
                <a:cs typeface="Arial" pitchFamily="34" charset="0"/>
              </a:rPr>
              <a:t> το ποσοστό των συνολικών παραγωγικών δαπανών που αντιστοιχεί σε κάθε κύριο προϊόν,</a:t>
            </a:r>
            <a:r>
              <a:rPr lang="el-GR" dirty="0" smtClean="0"/>
              <a:t> διαιρούμενο με το ύψος της παραγωγής του επιτρέπει </a:t>
            </a:r>
            <a:r>
              <a:rPr kumimoji="0" lang="el-GR" b="0" i="0" u="none" strike="noStrike" cap="none" normalizeH="0" dirty="0" smtClean="0">
                <a:ln>
                  <a:noFill/>
                </a:ln>
                <a:solidFill>
                  <a:schemeClr val="tx1"/>
                </a:solidFill>
                <a:effectLst/>
                <a:ea typeface="Times New Roman" pitchFamily="18" charset="0"/>
                <a:cs typeface="Arial" pitchFamily="34" charset="0"/>
              </a:rPr>
              <a:t>τον υπολογισμό του κόστους παραγωγής για κάθε κύριο προϊον.</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14282" y="0"/>
            <a:ext cx="878687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Όμως, εάν το ένα από τα συνδεδεμένα προϊόντα είναι </a:t>
            </a:r>
            <a:r>
              <a:rPr kumimoji="0" lang="el-GR" b="0" i="1" u="sng" strike="noStrike" cap="none" normalizeH="0" baseline="0" dirty="0" smtClean="0">
                <a:ln>
                  <a:noFill/>
                </a:ln>
                <a:solidFill>
                  <a:schemeClr val="tx1"/>
                </a:solidFill>
                <a:effectLst/>
                <a:ea typeface="Times New Roman" pitchFamily="18" charset="0"/>
                <a:cs typeface="Arial" pitchFamily="34" charset="0"/>
              </a:rPr>
              <a:t>δευτερεύον προϊόν</a:t>
            </a:r>
            <a:r>
              <a:rPr kumimoji="0" lang="el-GR" b="0" i="0" u="none" strike="noStrike" cap="none" normalizeH="0" baseline="0" dirty="0" smtClean="0">
                <a:ln>
                  <a:noFill/>
                </a:ln>
                <a:solidFill>
                  <a:schemeClr val="tx1"/>
                </a:solidFill>
                <a:effectLst/>
                <a:ea typeface="Times New Roman" pitchFamily="18" charset="0"/>
                <a:cs typeface="Arial" pitchFamily="34" charset="0"/>
              </a:rPr>
              <a:t> (ή </a:t>
            </a:r>
            <a:r>
              <a:rPr kumimoji="0" lang="el-GR" b="0" i="1" u="sng" strike="noStrike" cap="none" normalizeH="0" baseline="0" dirty="0" smtClean="0">
                <a:ln>
                  <a:noFill/>
                </a:ln>
                <a:solidFill>
                  <a:schemeClr val="tx1"/>
                </a:solidFill>
                <a:effectLst/>
                <a:ea typeface="Times New Roman" pitchFamily="18" charset="0"/>
                <a:cs typeface="Arial" pitchFamily="34" charset="0"/>
              </a:rPr>
              <a:t>υποπροϊόν</a:t>
            </a:r>
            <a:r>
              <a:rPr kumimoji="0" lang="el-GR" b="0" i="0" u="none" strike="noStrike" cap="none" normalizeH="0" baseline="0" dirty="0" smtClean="0">
                <a:ln>
                  <a:noFill/>
                </a:ln>
                <a:solidFill>
                  <a:schemeClr val="tx1"/>
                </a:solidFill>
                <a:effectLst/>
                <a:ea typeface="Times New Roman" pitchFamily="18" charset="0"/>
                <a:cs typeface="Arial" pitchFamily="34" charset="0"/>
              </a:rPr>
              <a:t>),  δηλαδή προϊόν που αντιπροσωπεύει μικρό μέρος της αξίας της συνολικής παραγωγής του κλάδου ( μικρότερο του  10%), τότε για να εκτιμήσουμε το κόστος του κυρίου προϊόντος (ή των κυρίων προϊόντων), αφαιρούμε από το σύνολο των παραγωγικών δαπανών του κλάδου την αξία του δευτερεύοντος ή των δευτερευόντων προϊόντων. Δηλαδή τα δευτερεύοντα προϊόντα, ως υποπροϊόντα των κυρίων προϊόντων είναι στοιχειώδους οικονομικής σημασίας και γι’ αυτό θεωρείται ότι οι δαπάνες παραγωγής εξισώνονται με την αξία τους.</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υπόλοιπο των παραγωγικών δαπανών χρησιμοποιείται για τον υπολογισμό του κόστους παραγωγής του κυρίου προϊόντος, διαιρούμενο με το ύψος της παραγωγής του. Εφόσον υπάρχουν περισσότερα του ενός κύρια προϊόντα, τότε η κατανομή του υπολοίπου γίνεται σ’ αυτά αναλογικά, με βάση το ποσοστό που αντιπροσωπεύει η αξία του καθενός στην συνολική αξία των κυρίων προϊόντων του κλάδου.  </a:t>
            </a:r>
            <a:endParaRPr kumimoji="0" lang="el-GR" b="0" i="0" u="none" strike="noStrike" cap="none" normalizeH="0" baseline="0" dirty="0" smtClean="0">
              <a:ln>
                <a:noFill/>
              </a:ln>
              <a:solidFill>
                <a:schemeClr val="tx1"/>
              </a:solidFill>
              <a:effectLst/>
              <a:cs typeface="Arial" pitchFamily="34" charset="0"/>
            </a:endParaRPr>
          </a:p>
        </p:txBody>
      </p:sp>
      <p:sp>
        <p:nvSpPr>
          <p:cNvPr id="38917" name="Rectangle 5"/>
          <p:cNvSpPr>
            <a:spLocks noChangeArrowheads="1"/>
          </p:cNvSpPr>
          <p:nvPr/>
        </p:nvSpPr>
        <p:spPr bwMode="auto">
          <a:xfrm>
            <a:off x="285720" y="4429132"/>
            <a:ext cx="885828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Συνεπώς εφόσον υπάρχει ένα μόνο κύριο προϊόν στον κλάδο:</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9" name="Table 8"/>
          <p:cNvGraphicFramePr>
            <a:graphicFrameLocks noGrp="1"/>
          </p:cNvGraphicFramePr>
          <p:nvPr/>
        </p:nvGraphicFramePr>
        <p:xfrm>
          <a:off x="357158" y="4929198"/>
          <a:ext cx="8501122" cy="731520"/>
        </p:xfrm>
        <a:graphic>
          <a:graphicData uri="http://schemas.openxmlformats.org/drawingml/2006/table">
            <a:tbl>
              <a:tblPr/>
              <a:tblGrid>
                <a:gridCol w="8501122"/>
              </a:tblGrid>
              <a:tr h="534498">
                <a:tc>
                  <a:txBody>
                    <a:bodyPr/>
                    <a:lstStyle/>
                    <a:p>
                      <a:pPr marL="0" marR="0" algn="just">
                        <a:lnSpc>
                          <a:spcPct val="150000"/>
                        </a:lnSpc>
                        <a:spcBef>
                          <a:spcPts val="0"/>
                        </a:spcBef>
                        <a:spcAft>
                          <a:spcPts val="0"/>
                        </a:spcAft>
                      </a:pPr>
                      <a:r>
                        <a:rPr lang="el-GR" sz="1600" dirty="0">
                          <a:latin typeface="Calibri" pitchFamily="34" charset="0"/>
                          <a:ea typeface="Times New Roman"/>
                        </a:rPr>
                        <a:t>Παραγωγικές δαπάνες κύριου προϊόντος = (Σύνολο παραγωγικών δαπανών του κλάδου) </a:t>
                      </a:r>
                      <a:r>
                        <a:rPr lang="el-GR" sz="1600" dirty="0" smtClean="0">
                          <a:latin typeface="Calibri" pitchFamily="34" charset="0"/>
                          <a:ea typeface="Times New Roman"/>
                        </a:rPr>
                        <a:t> -  </a:t>
                      </a:r>
                      <a:r>
                        <a:rPr lang="el-GR" sz="1600" dirty="0">
                          <a:latin typeface="Calibri" pitchFamily="34" charset="0"/>
                          <a:ea typeface="Times New Roman"/>
                        </a:rPr>
                        <a:t>(Αξία δευτερεύοντος προϊόντος) </a:t>
                      </a:r>
                      <a:endParaRPr lang="en-US" sz="1600" dirty="0">
                        <a:latin typeface="Calibri" pitchFamily="34" charset="0"/>
                        <a:ea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357166"/>
            <a:ext cx="1991379" cy="369332"/>
          </a:xfrm>
          <a:prstGeom prst="rect">
            <a:avLst/>
          </a:prstGeom>
        </p:spPr>
        <p:txBody>
          <a:bodyPr wrap="none">
            <a:spAutoFit/>
          </a:bodyPr>
          <a:lstStyle/>
          <a:p>
            <a:r>
              <a:rPr lang="el-GR" dirty="0" smtClean="0"/>
              <a:t>και στην συνέχεια</a:t>
            </a:r>
            <a:r>
              <a:rPr lang="en-US" dirty="0" smtClean="0"/>
              <a:t>: </a:t>
            </a:r>
            <a:endParaRPr lang="en-US" dirty="0"/>
          </a:p>
        </p:txBody>
      </p:sp>
      <p:graphicFrame>
        <p:nvGraphicFramePr>
          <p:cNvPr id="3" name="Table 2"/>
          <p:cNvGraphicFramePr>
            <a:graphicFrameLocks noGrp="1"/>
          </p:cNvGraphicFramePr>
          <p:nvPr/>
        </p:nvGraphicFramePr>
        <p:xfrm>
          <a:off x="500034" y="1000108"/>
          <a:ext cx="2690810" cy="411480"/>
        </p:xfrm>
        <a:graphic>
          <a:graphicData uri="http://schemas.openxmlformats.org/drawingml/2006/table">
            <a:tbl>
              <a:tblPr/>
              <a:tblGrid>
                <a:gridCol w="2690810"/>
              </a:tblGrid>
              <a:tr h="267249">
                <a:tc>
                  <a:txBody>
                    <a:bodyPr/>
                    <a:lstStyle/>
                    <a:p>
                      <a:pPr marL="0" marR="0" algn="just">
                        <a:lnSpc>
                          <a:spcPct val="150000"/>
                        </a:lnSpc>
                        <a:spcBef>
                          <a:spcPts val="0"/>
                        </a:spcBef>
                        <a:spcAft>
                          <a:spcPts val="0"/>
                        </a:spcAft>
                      </a:pPr>
                      <a:r>
                        <a:rPr lang="el-GR" sz="1800" dirty="0">
                          <a:latin typeface="Calibri" pitchFamily="34" charset="0"/>
                          <a:ea typeface="Times New Roman"/>
                        </a:rPr>
                        <a:t>Κόστος κύριου προϊόντος</a:t>
                      </a:r>
                      <a:r>
                        <a:rPr lang="en-US" sz="1800" dirty="0">
                          <a:latin typeface="Calibri" pitchFamily="34" charset="0"/>
                          <a:ea typeface="Times New Roman"/>
                          <a:sym typeface="Symbol"/>
                        </a:rPr>
                        <a:t></a:t>
                      </a:r>
                      <a:r>
                        <a:rPr lang="en-US" sz="1800" dirty="0">
                          <a:latin typeface="Calibri" pitchFamily="34" charset="0"/>
                          <a:ea typeface="Times New Roman"/>
                        </a:rPr>
                        <a:t> </a:t>
                      </a: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0961" name="Object 1"/>
          <p:cNvGraphicFramePr>
            <a:graphicFrameLocks noChangeAspect="1"/>
          </p:cNvGraphicFramePr>
          <p:nvPr/>
        </p:nvGraphicFramePr>
        <p:xfrm>
          <a:off x="3357554" y="1000108"/>
          <a:ext cx="4396677" cy="582692"/>
        </p:xfrm>
        <a:graphic>
          <a:graphicData uri="http://schemas.openxmlformats.org/presentationml/2006/ole">
            <p:oleObj spid="_x0000_s40961" name="Equation" r:id="rId3" imgW="3162300" imgH="419100" progId="Equation.3">
              <p:embed/>
            </p:oleObj>
          </a:graphicData>
        </a:graphic>
      </p:graphicFrame>
      <p:sp>
        <p:nvSpPr>
          <p:cNvPr id="40962" name="Rectangle 2"/>
          <p:cNvSpPr>
            <a:spLocks noChangeArrowheads="1"/>
          </p:cNvSpPr>
          <p:nvPr/>
        </p:nvSpPr>
        <p:spPr bwMode="auto">
          <a:xfrm>
            <a:off x="214282" y="1785926"/>
            <a:ext cx="87154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Παράδειγμα υπολογισμού κόστους παραγωγής συνδεδεμένων προϊόντων</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Γεωργική εκμετάλλευση διαθέτει κλάδο προβατοτροφίας. Το προηγούμενο έτος στον κλάδο αυτό περιλαμβάνεται η εκτροφή 150 προβατίνων γαλακτοπαραγωγής που, στο σύνολό τους, γέννησαν και αρμέχτηκαν. Η ετήσια γαλακτοπαραγωγή ανήλθε σε 120 λίτρα ανά προβατίνα, ενώ το γάλα πωλήθηκε προς 0,9 € / λίτρο γάλακτος. Γεννήθηκαν 180 αρνιά, εκ των οποίων τα 30 κρατήθηκαν ως ζώα αντικατάστασης, ενώ τα 150 πωλήθηκαν ως αρνιά γάλακτος με απόδοση 8 κιλά σφαγίου ανά αρνί που πωλήθηκαν προς 5 € ανά κιλό. Ακόμη αντικαταστάθηκαν και πωλήθηκαν 30 προβατίνες με απόδοση 20 κιλών σφαγίου ανά προβατίνα και σε τιμή πώλησης 2 € ανά κιλό. Τέλος παράχθηκε έριο αξίας 100 € και κόπρος αξίας 300 €.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Οι δαπάνες παραγωγής του κλάδου της προβατοτροφίας ανήλθαν συνολικά σε 20.600 €.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Ζητείται το κόστος παραγωγής ενός (1) λίτρου πρόβειου γάλακτος και ενός (1) κιλού κρέατος αρνιού. </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4282" y="785794"/>
          <a:ext cx="8715436" cy="4258818"/>
        </p:xfrm>
        <a:graphic>
          <a:graphicData uri="http://schemas.openxmlformats.org/drawingml/2006/table">
            <a:tbl>
              <a:tblPr/>
              <a:tblGrid>
                <a:gridCol w="1307316"/>
                <a:gridCol w="5264980"/>
                <a:gridCol w="857256"/>
                <a:gridCol w="1285884"/>
              </a:tblGrid>
              <a:tr h="623860">
                <a:tc>
                  <a:txBody>
                    <a:bodyPr/>
                    <a:lstStyle/>
                    <a:p>
                      <a:pPr marL="0" marR="0">
                        <a:lnSpc>
                          <a:spcPct val="115000"/>
                        </a:lnSpc>
                        <a:spcBef>
                          <a:spcPts val="0"/>
                        </a:spcBef>
                        <a:spcAft>
                          <a:spcPts val="0"/>
                        </a:spcAft>
                      </a:pPr>
                      <a:r>
                        <a:rPr lang="el-GR" sz="1500" b="1" dirty="0">
                          <a:solidFill>
                            <a:srgbClr val="000000"/>
                          </a:solidFill>
                          <a:latin typeface="Calibri"/>
                          <a:ea typeface="Times New Roman"/>
                        </a:rPr>
                        <a:t>Προϊόντα</a:t>
                      </a:r>
                      <a:endParaRPr lang="en-US" sz="1500" b="1"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500" b="1" dirty="0">
                          <a:solidFill>
                            <a:srgbClr val="000000"/>
                          </a:solidFill>
                          <a:latin typeface="Calibri"/>
                          <a:ea typeface="Times New Roman"/>
                        </a:rPr>
                        <a:t>Ακαθάριστη Πρόσοδος</a:t>
                      </a:r>
                      <a:endParaRPr lang="en-US" sz="1500" b="1"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500" b="1" dirty="0">
                          <a:solidFill>
                            <a:srgbClr val="000000"/>
                          </a:solidFill>
                          <a:latin typeface="Calibri"/>
                          <a:ea typeface="Times New Roman"/>
                        </a:rPr>
                        <a:t>%</a:t>
                      </a:r>
                      <a:endParaRPr lang="en-US" sz="1500" b="1"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l-GR" sz="1500" b="1" dirty="0">
                          <a:solidFill>
                            <a:srgbClr val="000000"/>
                          </a:solidFill>
                          <a:latin typeface="Calibri"/>
                          <a:ea typeface="Times New Roman"/>
                        </a:rPr>
                        <a:t>Κύρια και δευτερεύοντα προϊόντα</a:t>
                      </a:r>
                      <a:endParaRPr lang="en-US" sz="1500" b="1"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6">
                <a:tc>
                  <a:txBody>
                    <a:bodyPr/>
                    <a:lstStyle/>
                    <a:p>
                      <a:pPr marL="0" marR="0">
                        <a:lnSpc>
                          <a:spcPct val="115000"/>
                        </a:lnSpc>
                        <a:spcBef>
                          <a:spcPts val="0"/>
                        </a:spcBef>
                        <a:spcAft>
                          <a:spcPts val="0"/>
                        </a:spcAft>
                      </a:pPr>
                      <a:r>
                        <a:rPr lang="el-GR" sz="1800">
                          <a:solidFill>
                            <a:srgbClr val="000000"/>
                          </a:solidFill>
                          <a:latin typeface="Calibri"/>
                          <a:ea typeface="Times New Roman"/>
                        </a:rPr>
                        <a:t>γάλα</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solidFill>
                            <a:srgbClr val="000000"/>
                          </a:solidFill>
                          <a:latin typeface="Calibri"/>
                          <a:ea typeface="Times New Roman"/>
                        </a:rPr>
                        <a:t>150 προβατίνες * 120 λίτρα γάλα/προβατίνα * 0,9  </a:t>
                      </a:r>
                      <a:r>
                        <a:rPr lang="el-GR" sz="1800" dirty="0">
                          <a:latin typeface="Calibri"/>
                          <a:ea typeface="Times New Roman"/>
                        </a:rPr>
                        <a:t>€/λίτρο γάλακτος</a:t>
                      </a:r>
                      <a:r>
                        <a:rPr lang="el-GR" sz="1800" dirty="0">
                          <a:solidFill>
                            <a:srgbClr val="000000"/>
                          </a:solidFill>
                          <a:latin typeface="Calibri"/>
                          <a:ea typeface="Times New Roman"/>
                        </a:rPr>
                        <a:t> = 16.200</a:t>
                      </a:r>
                      <a:r>
                        <a:rPr lang="el-GR" sz="1800" dirty="0">
                          <a:latin typeface="Calibri"/>
                          <a:ea typeface="Times New Roman"/>
                        </a:rPr>
                        <a:t>€</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dirty="0">
                          <a:solidFill>
                            <a:srgbClr val="000000"/>
                          </a:solidFill>
                          <a:latin typeface="Calibri"/>
                          <a:ea typeface="Times New Roman"/>
                        </a:rPr>
                        <a:t>68,1%</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l-GR" sz="1800" dirty="0">
                          <a:solidFill>
                            <a:srgbClr val="000000"/>
                          </a:solidFill>
                          <a:latin typeface="Calibri"/>
                          <a:ea typeface="Times New Roman"/>
                        </a:rPr>
                        <a:t>κύριο προϊον</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6">
                <a:tc>
                  <a:txBody>
                    <a:bodyPr/>
                    <a:lstStyle/>
                    <a:p>
                      <a:pPr marL="0" marR="0">
                        <a:lnSpc>
                          <a:spcPct val="115000"/>
                        </a:lnSpc>
                        <a:spcBef>
                          <a:spcPts val="0"/>
                        </a:spcBef>
                        <a:spcAft>
                          <a:spcPts val="0"/>
                        </a:spcAft>
                      </a:pPr>
                      <a:r>
                        <a:rPr lang="el-GR" sz="1800">
                          <a:solidFill>
                            <a:srgbClr val="000000"/>
                          </a:solidFill>
                          <a:latin typeface="Calibri"/>
                          <a:ea typeface="Times New Roman"/>
                        </a:rPr>
                        <a:t>κρέας αρνιών</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150 αρνιά*8 κιλά σφαγίου/αρνί*5</a:t>
                      </a:r>
                      <a:r>
                        <a:rPr lang="el-GR" sz="1800">
                          <a:latin typeface="Calibri"/>
                          <a:ea typeface="Times New Roman"/>
                        </a:rPr>
                        <a:t>€/κιλό </a:t>
                      </a:r>
                      <a:r>
                        <a:rPr lang="el-GR" sz="1800">
                          <a:solidFill>
                            <a:srgbClr val="000000"/>
                          </a:solidFill>
                          <a:latin typeface="Calibri"/>
                          <a:ea typeface="Times New Roman"/>
                        </a:rPr>
                        <a:t>=  6.000</a:t>
                      </a:r>
                      <a:r>
                        <a:rPr lang="el-GR" sz="1800">
                          <a:latin typeface="Calibri"/>
                          <a:ea typeface="Times New Roman"/>
                        </a:rPr>
                        <a:t>€</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25,2%</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l-GR" sz="1800" dirty="0">
                          <a:solidFill>
                            <a:srgbClr val="000000"/>
                          </a:solidFill>
                          <a:latin typeface="Calibri"/>
                          <a:ea typeface="Times New Roman"/>
                        </a:rPr>
                        <a:t>κύριο προϊον</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6">
                <a:tc>
                  <a:txBody>
                    <a:bodyPr/>
                    <a:lstStyle/>
                    <a:p>
                      <a:pPr marL="0" marR="0">
                        <a:lnSpc>
                          <a:spcPct val="115000"/>
                        </a:lnSpc>
                        <a:spcBef>
                          <a:spcPts val="0"/>
                        </a:spcBef>
                        <a:spcAft>
                          <a:spcPts val="0"/>
                        </a:spcAft>
                      </a:pPr>
                      <a:r>
                        <a:rPr lang="el-GR" sz="1800">
                          <a:solidFill>
                            <a:srgbClr val="000000"/>
                          </a:solidFill>
                          <a:latin typeface="Calibri"/>
                          <a:ea typeface="Times New Roman"/>
                        </a:rPr>
                        <a:t>κρέας προβατίνων</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30 προβατίνες*20 κιλά σφαγίου/προβατίνα*2</a:t>
                      </a:r>
                      <a:r>
                        <a:rPr lang="el-GR" sz="1800">
                          <a:latin typeface="Calibri"/>
                          <a:ea typeface="Times New Roman"/>
                        </a:rPr>
                        <a:t>€/κιλό </a:t>
                      </a:r>
                      <a:r>
                        <a:rPr lang="el-GR" sz="1800">
                          <a:solidFill>
                            <a:srgbClr val="000000"/>
                          </a:solidFill>
                          <a:latin typeface="Calibri"/>
                          <a:ea typeface="Times New Roman"/>
                        </a:rPr>
                        <a:t>=   1.200</a:t>
                      </a:r>
                      <a:r>
                        <a:rPr lang="el-GR" sz="1800">
                          <a:latin typeface="Calibri"/>
                          <a:ea typeface="Times New Roman"/>
                        </a:rPr>
                        <a:t>€</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5,0%</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l-GR" sz="1800" dirty="0">
                          <a:solidFill>
                            <a:srgbClr val="000000"/>
                          </a:solidFill>
                          <a:latin typeface="Calibri"/>
                          <a:ea typeface="Times New Roman"/>
                        </a:rPr>
                        <a:t>δευτερεύον προϊον</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6">
                <a:tc>
                  <a:txBody>
                    <a:bodyPr/>
                    <a:lstStyle/>
                    <a:p>
                      <a:pPr marL="0" marR="0">
                        <a:lnSpc>
                          <a:spcPct val="115000"/>
                        </a:lnSpc>
                        <a:spcBef>
                          <a:spcPts val="0"/>
                        </a:spcBef>
                        <a:spcAft>
                          <a:spcPts val="0"/>
                        </a:spcAft>
                      </a:pPr>
                      <a:r>
                        <a:rPr lang="el-GR" sz="1800">
                          <a:solidFill>
                            <a:srgbClr val="000000"/>
                          </a:solidFill>
                          <a:latin typeface="Calibri"/>
                          <a:ea typeface="Times New Roman"/>
                        </a:rPr>
                        <a:t>έριο</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100</a:t>
                      </a:r>
                      <a:r>
                        <a:rPr lang="el-GR" sz="1800">
                          <a:latin typeface="Calibri"/>
                          <a:ea typeface="Times New Roman"/>
                        </a:rPr>
                        <a:t>€</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0,4%</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l-GR" sz="1800" dirty="0">
                          <a:solidFill>
                            <a:srgbClr val="000000"/>
                          </a:solidFill>
                          <a:latin typeface="Calibri"/>
                          <a:ea typeface="Times New Roman"/>
                        </a:rPr>
                        <a:t>δευτερεύον προϊον</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6">
                <a:tc>
                  <a:txBody>
                    <a:bodyPr/>
                    <a:lstStyle/>
                    <a:p>
                      <a:pPr marL="0" marR="0">
                        <a:lnSpc>
                          <a:spcPct val="115000"/>
                        </a:lnSpc>
                        <a:spcBef>
                          <a:spcPts val="0"/>
                        </a:spcBef>
                        <a:spcAft>
                          <a:spcPts val="0"/>
                        </a:spcAft>
                      </a:pPr>
                      <a:r>
                        <a:rPr lang="el-GR" sz="1800">
                          <a:solidFill>
                            <a:srgbClr val="000000"/>
                          </a:solidFill>
                          <a:latin typeface="Calibri"/>
                          <a:ea typeface="Times New Roman"/>
                        </a:rPr>
                        <a:t>κόπρος</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300</a:t>
                      </a:r>
                      <a:r>
                        <a:rPr lang="el-GR" sz="1800">
                          <a:latin typeface="Calibri"/>
                          <a:ea typeface="Times New Roman"/>
                        </a:rPr>
                        <a:t>€</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1,3%</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l-GR" sz="1800" dirty="0">
                          <a:solidFill>
                            <a:srgbClr val="000000"/>
                          </a:solidFill>
                          <a:latin typeface="Calibri"/>
                          <a:ea typeface="Times New Roman"/>
                        </a:rPr>
                        <a:t>δευτερεύον προϊον</a:t>
                      </a:r>
                      <a:endParaRPr lang="en-US" sz="1800" dirty="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783">
                <a:tc>
                  <a:txBody>
                    <a:bodyPr/>
                    <a:lstStyle/>
                    <a:p>
                      <a:pPr marL="0" marR="0">
                        <a:lnSpc>
                          <a:spcPct val="115000"/>
                        </a:lnSpc>
                        <a:spcBef>
                          <a:spcPts val="0"/>
                        </a:spcBef>
                        <a:spcAft>
                          <a:spcPts val="0"/>
                        </a:spcAft>
                      </a:pPr>
                      <a:r>
                        <a:rPr lang="el-GR" sz="1800">
                          <a:solidFill>
                            <a:srgbClr val="000000"/>
                          </a:solidFill>
                          <a:latin typeface="Calibri"/>
                          <a:ea typeface="Times New Roman"/>
                        </a:rPr>
                        <a:t>Σύνολο</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23.800</a:t>
                      </a:r>
                      <a:r>
                        <a:rPr lang="el-GR" sz="1800">
                          <a:latin typeface="Calibri"/>
                          <a:ea typeface="Times New Roman"/>
                        </a:rPr>
                        <a:t>€</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l-GR" sz="1800">
                          <a:solidFill>
                            <a:srgbClr val="000000"/>
                          </a:solidFill>
                          <a:latin typeface="Calibri"/>
                          <a:ea typeface="Times New Roman"/>
                        </a:rPr>
                        <a:t>100,0%</a:t>
                      </a:r>
                      <a:endParaRPr lang="en-US" sz="1800">
                        <a:latin typeface="Times New Roman"/>
                        <a:ea typeface="Times New Roman"/>
                      </a:endParaRPr>
                    </a:p>
                  </a:txBody>
                  <a:tcPr marL="64168" marR="6416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800" dirty="0">
                        <a:latin typeface="Calibri"/>
                        <a:ea typeface="Times New Roman"/>
                      </a:endParaRPr>
                    </a:p>
                  </a:txBody>
                  <a:tcPr marL="64168" marR="64168"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35841" name="Rectangle 1"/>
          <p:cNvSpPr>
            <a:spLocks noChangeArrowheads="1"/>
          </p:cNvSpPr>
          <p:nvPr/>
        </p:nvSpPr>
        <p:spPr bwMode="auto">
          <a:xfrm>
            <a:off x="4071934" y="214290"/>
            <a:ext cx="68025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tx1"/>
                </a:solidFill>
                <a:effectLst/>
                <a:ea typeface="Times New Roman" pitchFamily="18" charset="0"/>
                <a:cs typeface="Arial" pitchFamily="34" charset="0"/>
              </a:rPr>
              <a:t>ΛΥΣΗ</a:t>
            </a: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214282" y="214290"/>
            <a:ext cx="87154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Απο τα 5 συνδεδεμένα προϊόντα τα προϊόντα του </a:t>
            </a:r>
            <a:r>
              <a:rPr kumimoji="0" lang="el-GR" b="0" i="0" u="sng" strike="noStrike" cap="none" normalizeH="0" baseline="0" dirty="0" smtClean="0">
                <a:ln>
                  <a:noFill/>
                </a:ln>
                <a:solidFill>
                  <a:schemeClr val="tx1"/>
                </a:solidFill>
                <a:effectLst/>
                <a:ea typeface="Times New Roman" pitchFamily="18" charset="0"/>
                <a:cs typeface="Arial" pitchFamily="34" charset="0"/>
              </a:rPr>
              <a:t>γάλακτος</a:t>
            </a:r>
            <a:r>
              <a:rPr kumimoji="0" lang="el-GR" b="0" i="0" u="none" strike="noStrike" cap="none" normalizeH="0" baseline="0" dirty="0" smtClean="0">
                <a:ln>
                  <a:noFill/>
                </a:ln>
                <a:solidFill>
                  <a:schemeClr val="tx1"/>
                </a:solidFill>
                <a:effectLst/>
                <a:ea typeface="Times New Roman" pitchFamily="18" charset="0"/>
                <a:cs typeface="Arial" pitchFamily="34" charset="0"/>
              </a:rPr>
              <a:t> και του </a:t>
            </a:r>
            <a:r>
              <a:rPr kumimoji="0" lang="el-GR" b="0" i="0" u="sng" strike="noStrike" cap="none" normalizeH="0" baseline="0" dirty="0" smtClean="0">
                <a:ln>
                  <a:noFill/>
                </a:ln>
                <a:solidFill>
                  <a:schemeClr val="tx1"/>
                </a:solidFill>
                <a:effectLst/>
                <a:ea typeface="Times New Roman" pitchFamily="18" charset="0"/>
                <a:cs typeface="Arial" pitchFamily="34" charset="0"/>
              </a:rPr>
              <a:t>κρέατος αρνιών</a:t>
            </a:r>
            <a:r>
              <a:rPr kumimoji="0" lang="el-GR" b="0" i="0" u="none" strike="noStrike" cap="none" normalizeH="0" baseline="0" dirty="0" smtClean="0">
                <a:ln>
                  <a:noFill/>
                </a:ln>
                <a:solidFill>
                  <a:schemeClr val="tx1"/>
                </a:solidFill>
                <a:effectLst/>
                <a:ea typeface="Times New Roman" pitchFamily="18" charset="0"/>
                <a:cs typeface="Arial" pitchFamily="34" charset="0"/>
              </a:rPr>
              <a:t> χαρακτηρίζονται </a:t>
            </a:r>
            <a:r>
              <a:rPr kumimoji="0" lang="el-GR" b="0" i="0" u="sng" strike="noStrike" cap="none" normalizeH="0" baseline="0" dirty="0" smtClean="0">
                <a:ln>
                  <a:noFill/>
                </a:ln>
                <a:solidFill>
                  <a:schemeClr val="tx1"/>
                </a:solidFill>
                <a:effectLst/>
                <a:ea typeface="Times New Roman" pitchFamily="18" charset="0"/>
                <a:cs typeface="Arial" pitchFamily="34" charset="0"/>
              </a:rPr>
              <a:t>ως κύρια προϊόντα </a:t>
            </a:r>
            <a:r>
              <a:rPr kumimoji="0" lang="el-GR" b="0" i="0" u="none" strike="noStrike" cap="none" normalizeH="0" baseline="0" dirty="0" smtClean="0">
                <a:ln>
                  <a:noFill/>
                </a:ln>
                <a:solidFill>
                  <a:schemeClr val="tx1"/>
                </a:solidFill>
                <a:effectLst/>
                <a:ea typeface="Times New Roman" pitchFamily="18" charset="0"/>
                <a:cs typeface="Arial" pitchFamily="34" charset="0"/>
              </a:rPr>
              <a:t>αφου συμμετέχουν με ποσοτά άνω του 10% στην συνολική ακαθάριστη πρόσοδο του κλάδου των προβάτων (αντιστοίχως 68,1% και 25,2%).</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Συνεπώς οι παραγωγικές δαπάνες που αντιστοιχούν στα δυο κύρια προϊόντα (γάλα και κρέας αρνιών) είναι το αποτέλεσμα της διαφοράς του συνόλου των παραγωγικών δαπανών και των παραγωγικών δαπανών των δευτερευόντων προϊόντων.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Με δεδομένο </a:t>
            </a:r>
            <a:r>
              <a:rPr kumimoji="0" lang="el-GR" b="1" i="0" u="none" strike="noStrike" cap="none" normalizeH="0" baseline="0" dirty="0" smtClean="0">
                <a:ln>
                  <a:noFill/>
                </a:ln>
                <a:solidFill>
                  <a:schemeClr val="tx1"/>
                </a:solidFill>
                <a:effectLst/>
                <a:ea typeface="Times New Roman" pitchFamily="18" charset="0"/>
                <a:cs typeface="Arial" pitchFamily="34" charset="0"/>
              </a:rPr>
              <a:t>οι παραγωγικές δαπάνες των δευτερευόντων προϊόντων ισούται με την αξία τους</a:t>
            </a:r>
            <a:r>
              <a:rPr kumimoji="0" lang="el-GR" b="0" i="0" u="none" strike="noStrike" cap="none" normalizeH="0" baseline="0" dirty="0" smtClean="0">
                <a:ln>
                  <a:noFill/>
                </a:ln>
                <a:solidFill>
                  <a:schemeClr val="tx1"/>
                </a:solidFill>
                <a:effectLst/>
                <a:ea typeface="Times New Roman" pitchFamily="18" charset="0"/>
                <a:cs typeface="Arial" pitchFamily="34" charset="0"/>
              </a:rPr>
              <a:t> (ακαθάριστη πρόσοδό</a:t>
            </a:r>
            <a:r>
              <a:rPr kumimoji="0" lang="el-GR" b="0" i="0" u="none" strike="noStrike" cap="none" normalizeH="0" dirty="0" smtClean="0">
                <a:ln>
                  <a:noFill/>
                </a:ln>
                <a:solidFill>
                  <a:schemeClr val="tx1"/>
                </a:solidFill>
                <a:effectLst/>
                <a:ea typeface="Times New Roman" pitchFamily="18" charset="0"/>
                <a:cs typeface="Arial" pitchFamily="34" charset="0"/>
              </a:rPr>
              <a:t> τ</a:t>
            </a:r>
            <a:r>
              <a:rPr kumimoji="0" lang="el-GR" b="0" i="0" u="none" strike="noStrike" cap="none" normalizeH="0" baseline="0" dirty="0" smtClean="0">
                <a:ln>
                  <a:noFill/>
                </a:ln>
                <a:solidFill>
                  <a:schemeClr val="tx1"/>
                </a:solidFill>
                <a:effectLst/>
                <a:ea typeface="Times New Roman" pitchFamily="18" charset="0"/>
                <a:cs typeface="Arial" pitchFamily="34" charset="0"/>
              </a:rPr>
              <a:t>ους), τότε οι δαπάνες παραγωγής που αντιστοιχούν στα κύρια προϊόντα υπολογίζονται:</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Δαπάνες </a:t>
            </a:r>
            <a:r>
              <a:rPr lang="el-GR" dirty="0" smtClean="0">
                <a:ea typeface="Times New Roman" pitchFamily="18" charset="0"/>
                <a:cs typeface="Arial" pitchFamily="34" charset="0"/>
              </a:rPr>
              <a:t>Π</a:t>
            </a:r>
            <a:r>
              <a:rPr kumimoji="0" lang="el-GR" b="0" i="0" u="none" strike="noStrike" cap="none" normalizeH="0" baseline="0" dirty="0" smtClean="0">
                <a:ln>
                  <a:noFill/>
                </a:ln>
                <a:solidFill>
                  <a:schemeClr val="tx1"/>
                </a:solidFill>
                <a:effectLst/>
                <a:ea typeface="Times New Roman" pitchFamily="18" charset="0"/>
                <a:cs typeface="Arial" pitchFamily="34" charset="0"/>
              </a:rPr>
              <a:t>αραγωγής των κυρίων προϊόντων = </a:t>
            </a:r>
            <a:r>
              <a:rPr lang="en-US" dirty="0" smtClean="0">
                <a:ea typeface="Times New Roman" pitchFamily="18" charset="0"/>
                <a:cs typeface="Arial" pitchFamily="34" charset="0"/>
              </a:rPr>
              <a:t> </a:t>
            </a:r>
            <a:r>
              <a:rPr lang="el-GR" dirty="0" smtClean="0">
                <a:ea typeface="Times New Roman" pitchFamily="18" charset="0"/>
                <a:cs typeface="Arial" pitchFamily="34" charset="0"/>
              </a:rPr>
              <a:t>Σύνολο Παραγωγικών Δαπανών – Παραγωγικές Δαπάνες Δευτερευόντων προϊόντων (ή Υποπροϊόντων) =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=20.600€ - </a:t>
            </a:r>
            <a:r>
              <a:rPr kumimoji="0" lang="el-GR" b="0" i="0" u="none" strike="noStrike" cap="none" normalizeH="0" baseline="0" dirty="0" smtClean="0">
                <a:ln>
                  <a:noFill/>
                </a:ln>
                <a:solidFill>
                  <a:srgbClr val="000000"/>
                </a:solidFill>
                <a:effectLst/>
                <a:ea typeface="Times New Roman" pitchFamily="18" charset="0"/>
                <a:cs typeface="Arial" pitchFamily="34" charset="0"/>
              </a:rPr>
              <a:t>1.200</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rgbClr val="000000"/>
                </a:solidFill>
                <a:effectLst/>
                <a:ea typeface="Times New Roman" pitchFamily="18" charset="0"/>
                <a:cs typeface="Arial" pitchFamily="34" charset="0"/>
              </a:rPr>
              <a:t>100</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r>
              <a:rPr kumimoji="0" lang="el-GR" b="0" i="0" u="none" strike="noStrike" cap="none" normalizeH="0" baseline="0" dirty="0" smtClean="0">
                <a:ln>
                  <a:noFill/>
                </a:ln>
                <a:solidFill>
                  <a:srgbClr val="000000"/>
                </a:solidFill>
                <a:effectLst/>
                <a:ea typeface="Times New Roman" pitchFamily="18" charset="0"/>
                <a:cs typeface="Arial" pitchFamily="34" charset="0"/>
              </a:rPr>
              <a:t>300</a:t>
            </a:r>
            <a:r>
              <a:rPr kumimoji="0" lang="el-GR" b="0" i="0" u="none" strike="noStrike" cap="none" normalizeH="0" baseline="0" dirty="0" smtClean="0">
                <a:ln>
                  <a:noFill/>
                </a:ln>
                <a:solidFill>
                  <a:schemeClr val="tx1"/>
                </a:solidFill>
                <a:effectLst/>
                <a:ea typeface="Times New Roman" pitchFamily="18" charset="0"/>
                <a:cs typeface="Arial" pitchFamily="34" charset="0"/>
              </a:rPr>
              <a:t>€ = 19.000€</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Αυτές οι δαπάνες παραγωγής των κυρίων προϊόντων κατανέμονται στα δυο κύρια προϊόντα (γάλα και κρέας αρνιών) χρησιμοποιώντας ως συντελεστές μερισμού τα ποσοστά που αντιπροσωπεύουν οι αξίες του καθενός στην συνολική αξία (ακαθάριστη πρόσοδος) των κυρίων προϊόντων του κλάδου (δηλαδή 73% και 27% αντιστοίχως, βλέπε πίνακα που ακολουθεί).</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357290" y="214290"/>
          <a:ext cx="6143668" cy="1261872"/>
        </p:xfrm>
        <a:graphic>
          <a:graphicData uri="http://schemas.openxmlformats.org/drawingml/2006/table">
            <a:tbl>
              <a:tblPr/>
              <a:tblGrid>
                <a:gridCol w="2228439"/>
                <a:gridCol w="2486468"/>
                <a:gridCol w="1428761"/>
              </a:tblGrid>
              <a:tr h="190500">
                <a:tc>
                  <a:txBody>
                    <a:bodyPr/>
                    <a:lstStyle/>
                    <a:p>
                      <a:pPr marL="0" marR="0">
                        <a:lnSpc>
                          <a:spcPct val="115000"/>
                        </a:lnSpc>
                        <a:spcBef>
                          <a:spcPts val="0"/>
                        </a:spcBef>
                        <a:spcAft>
                          <a:spcPts val="0"/>
                        </a:spcAft>
                      </a:pPr>
                      <a:r>
                        <a:rPr lang="el-GR" sz="1800" dirty="0" smtClean="0">
                          <a:solidFill>
                            <a:srgbClr val="000000"/>
                          </a:solidFill>
                          <a:latin typeface="Calibri"/>
                          <a:ea typeface="Times New Roman"/>
                        </a:rPr>
                        <a:t>κ</a:t>
                      </a:r>
                      <a:r>
                        <a:rPr lang="en-US" sz="1800" dirty="0" err="1" smtClean="0">
                          <a:solidFill>
                            <a:srgbClr val="000000"/>
                          </a:solidFill>
                          <a:latin typeface="Calibri"/>
                          <a:ea typeface="Times New Roman"/>
                        </a:rPr>
                        <a:t>ύρια</a:t>
                      </a:r>
                      <a:r>
                        <a:rPr lang="en-US" sz="1800" dirty="0" smtClean="0">
                          <a:solidFill>
                            <a:srgbClr val="000000"/>
                          </a:solidFill>
                          <a:latin typeface="Calibri"/>
                          <a:ea typeface="Times New Roman"/>
                        </a:rPr>
                        <a:t> </a:t>
                      </a:r>
                      <a:r>
                        <a:rPr lang="en-US" sz="1800" dirty="0" err="1">
                          <a:solidFill>
                            <a:srgbClr val="000000"/>
                          </a:solidFill>
                          <a:latin typeface="Calibri"/>
                          <a:ea typeface="Times New Roman"/>
                        </a:rPr>
                        <a:t>προϊόντα</a:t>
                      </a:r>
                      <a:endParaRPr lang="en-US" sz="18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latin typeface="Calibri"/>
                          <a:ea typeface="Times New Roman"/>
                        </a:rPr>
                        <a:t>Ακαθάριστη πρόσοδος</a:t>
                      </a:r>
                      <a:endParaRPr lang="en-US" sz="18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Calibri"/>
                          <a:ea typeface="Times New Roman"/>
                        </a:rPr>
                        <a:t>%</a:t>
                      </a:r>
                      <a:endParaRPr lang="en-US" sz="18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800" dirty="0">
                          <a:solidFill>
                            <a:srgbClr val="000000"/>
                          </a:solidFill>
                          <a:latin typeface="Calibri"/>
                          <a:ea typeface="Times New Roman"/>
                        </a:rPr>
                        <a:t>γ</a:t>
                      </a:r>
                      <a:r>
                        <a:rPr lang="el-GR" sz="1800" dirty="0">
                          <a:solidFill>
                            <a:srgbClr val="000000"/>
                          </a:solidFill>
                          <a:latin typeface="Calibri"/>
                          <a:ea typeface="Times New Roman"/>
                        </a:rPr>
                        <a:t>ά</a:t>
                      </a:r>
                      <a:r>
                        <a:rPr lang="en-US" sz="1800" dirty="0" err="1">
                          <a:solidFill>
                            <a:srgbClr val="000000"/>
                          </a:solidFill>
                          <a:latin typeface="Calibri"/>
                          <a:ea typeface="Times New Roman"/>
                        </a:rPr>
                        <a:t>λα</a:t>
                      </a:r>
                      <a:endParaRPr lang="en-US" sz="18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latin typeface="Calibri"/>
                          <a:ea typeface="Times New Roman"/>
                        </a:rPr>
                        <a:t>16</a:t>
                      </a:r>
                      <a:r>
                        <a:rPr lang="el-GR" sz="1800" dirty="0">
                          <a:solidFill>
                            <a:srgbClr val="000000"/>
                          </a:solidFill>
                          <a:latin typeface="Calibri"/>
                          <a:ea typeface="Times New Roman"/>
                        </a:rPr>
                        <a:t>.</a:t>
                      </a:r>
                      <a:r>
                        <a:rPr lang="en-US" sz="1800" dirty="0">
                          <a:solidFill>
                            <a:srgbClr val="000000"/>
                          </a:solidFill>
                          <a:latin typeface="Calibri"/>
                          <a:ea typeface="Times New Roman"/>
                        </a:rPr>
                        <a:t>200</a:t>
                      </a:r>
                      <a:r>
                        <a:rPr lang="el-GR" sz="1800" dirty="0">
                          <a:latin typeface="Calibri"/>
                          <a:ea typeface="Times New Roman"/>
                        </a:rPr>
                        <a:t>€</a:t>
                      </a:r>
                      <a:endParaRPr lang="en-US" sz="18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Calibri"/>
                          <a:ea typeface="Times New Roman"/>
                        </a:rPr>
                        <a:t>73%</a:t>
                      </a:r>
                      <a:endParaRPr lang="en-US" sz="18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800">
                          <a:solidFill>
                            <a:srgbClr val="000000"/>
                          </a:solidFill>
                          <a:latin typeface="Calibri"/>
                          <a:ea typeface="Times New Roman"/>
                        </a:rPr>
                        <a:t>κρέας αρνιών</a:t>
                      </a:r>
                      <a:endParaRPr lang="en-US" sz="18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latin typeface="Calibri"/>
                          <a:ea typeface="Times New Roman"/>
                        </a:rPr>
                        <a:t>6</a:t>
                      </a:r>
                      <a:r>
                        <a:rPr lang="el-GR" sz="1800" dirty="0">
                          <a:solidFill>
                            <a:srgbClr val="000000"/>
                          </a:solidFill>
                          <a:latin typeface="Calibri"/>
                          <a:ea typeface="Times New Roman"/>
                        </a:rPr>
                        <a:t>.</a:t>
                      </a:r>
                      <a:r>
                        <a:rPr lang="en-US" sz="1800" dirty="0">
                          <a:solidFill>
                            <a:srgbClr val="000000"/>
                          </a:solidFill>
                          <a:latin typeface="Calibri"/>
                          <a:ea typeface="Times New Roman"/>
                        </a:rPr>
                        <a:t>000</a:t>
                      </a:r>
                      <a:r>
                        <a:rPr lang="el-GR" sz="1800" dirty="0">
                          <a:latin typeface="Calibri"/>
                          <a:ea typeface="Times New Roman"/>
                        </a:rPr>
                        <a:t>€</a:t>
                      </a:r>
                      <a:endParaRPr lang="en-US" sz="18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Calibri"/>
                          <a:ea typeface="Times New Roman"/>
                        </a:rPr>
                        <a:t>27%</a:t>
                      </a:r>
                      <a:endParaRPr lang="en-US" sz="18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800">
                          <a:solidFill>
                            <a:srgbClr val="000000"/>
                          </a:solidFill>
                          <a:latin typeface="Calibri"/>
                          <a:ea typeface="Times New Roman"/>
                        </a:rPr>
                        <a:t>Σύνολο</a:t>
                      </a:r>
                      <a:endParaRPr lang="en-US" sz="18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latin typeface="Calibri"/>
                          <a:ea typeface="Times New Roman"/>
                        </a:rPr>
                        <a:t>22</a:t>
                      </a:r>
                      <a:r>
                        <a:rPr lang="el-GR" sz="1800" dirty="0">
                          <a:solidFill>
                            <a:srgbClr val="000000"/>
                          </a:solidFill>
                          <a:latin typeface="Calibri"/>
                          <a:ea typeface="Times New Roman"/>
                        </a:rPr>
                        <a:t>.</a:t>
                      </a:r>
                      <a:r>
                        <a:rPr lang="en-US" sz="1800" dirty="0">
                          <a:solidFill>
                            <a:srgbClr val="000000"/>
                          </a:solidFill>
                          <a:latin typeface="Calibri"/>
                          <a:ea typeface="Times New Roman"/>
                        </a:rPr>
                        <a:t>200</a:t>
                      </a:r>
                      <a:r>
                        <a:rPr lang="el-GR" sz="1800" dirty="0">
                          <a:latin typeface="Calibri"/>
                          <a:ea typeface="Times New Roman"/>
                        </a:rPr>
                        <a:t>€</a:t>
                      </a:r>
                      <a:endParaRPr lang="en-US" sz="18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latin typeface="Calibri"/>
                          <a:ea typeface="Times New Roman"/>
                        </a:rPr>
                        <a:t>100%</a:t>
                      </a:r>
                      <a:endParaRPr lang="en-US" sz="18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5058" name="Rectangle 2"/>
          <p:cNvSpPr>
            <a:spLocks noChangeArrowheads="1"/>
          </p:cNvSpPr>
          <p:nvPr/>
        </p:nvSpPr>
        <p:spPr bwMode="auto">
          <a:xfrm>
            <a:off x="285720" y="1779687"/>
            <a:ext cx="871543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Στην συνέχεια μπορούν να υπολογισθούν οι παραγωγικές δαπάνες που αφορούν τα δυο κύρια προϊόντα ως το γινόμενο των δαπανών παραγωγής των κυρίων προϊόντων επι τους αντίστοιχους συντελεστές μερισμού:</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1. Δαπάνες παραγωγής γάλακτος 19.000€ * 73% = 13.870 ευρώ. Το κόστος παραγωγής 1 λίτρου γάλακτος ισούται με το πηλίκο των δαπανών παραγωγής γάλακτος προς την συνολικά παραγόμενη προσότητα γάλακτος (</a:t>
            </a:r>
            <a:r>
              <a:rPr lang="el-GR" dirty="0" smtClean="0">
                <a:ea typeface="Times New Roman" pitchFamily="18" charset="0"/>
                <a:cs typeface="Arial" pitchFamily="34" charset="0"/>
              </a:rPr>
              <a:t>δηλαδή</a:t>
            </a:r>
            <a:r>
              <a:rPr kumimoji="0" lang="el-GR" b="0" i="0" u="none" strike="noStrike" cap="none" normalizeH="0" baseline="0" dirty="0" smtClean="0">
                <a:ln>
                  <a:noFill/>
                </a:ln>
                <a:solidFill>
                  <a:schemeClr val="tx1"/>
                </a:solidFill>
                <a:effectLst/>
                <a:ea typeface="Times New Roman" pitchFamily="18" charset="0"/>
                <a:cs typeface="Arial" pitchFamily="34" charset="0"/>
              </a:rPr>
              <a:t> 150 προβατίνες * 120 λίτρα γάλακτος/προβατίνα = 18.000 λίτρα), </a:t>
            </a:r>
            <a:r>
              <a:rPr lang="el-GR" dirty="0" smtClean="0">
                <a:ea typeface="Times New Roman" pitchFamily="18" charset="0"/>
                <a:cs typeface="Arial" pitchFamily="34" charset="0"/>
              </a:rPr>
              <a:t>οπότε υπολογίζεται το</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κόστος 1 λίτρου γάλακτος</a:t>
            </a:r>
            <a:r>
              <a:rPr kumimoji="0" lang="el-GR" b="0" i="0" u="none" strike="noStrike" cap="none" normalizeH="0" baseline="0" dirty="0" smtClean="0">
                <a:ln>
                  <a:noFill/>
                </a:ln>
                <a:solidFill>
                  <a:schemeClr val="tx1"/>
                </a:solidFill>
                <a:effectLst/>
                <a:ea typeface="Times New Roman" pitchFamily="18" charset="0"/>
                <a:cs typeface="Arial" pitchFamily="34" charset="0"/>
              </a:rPr>
              <a:t>=13.870€/18.000 λίτρα=</a:t>
            </a:r>
            <a:r>
              <a:rPr kumimoji="0" lang="el-GR" b="1" i="0" u="none" strike="noStrike" cap="none" normalizeH="0" baseline="0" dirty="0" smtClean="0">
                <a:ln>
                  <a:noFill/>
                </a:ln>
                <a:solidFill>
                  <a:schemeClr val="tx1"/>
                </a:solidFill>
                <a:effectLst/>
                <a:ea typeface="Times New Roman" pitchFamily="18" charset="0"/>
                <a:cs typeface="Arial" pitchFamily="34" charset="0"/>
              </a:rPr>
              <a:t>0,77€/λίτρο</a:t>
            </a:r>
            <a:r>
              <a:rPr kumimoji="0" lang="el-GR" b="0" i="0" u="none" strike="noStrike" cap="none" normalizeH="0" baseline="0" dirty="0" smtClean="0">
                <a:ln>
                  <a:noFill/>
                </a:ln>
                <a:solidFill>
                  <a:schemeClr val="tx1"/>
                </a:solidFill>
                <a:effectLst/>
                <a:ea typeface="Times New Roman" pitchFamily="18" charset="0"/>
                <a:cs typeface="Arial" pitchFamily="34" charset="0"/>
              </a:rPr>
              <a:t> (όταν η τιμή πώλησης είναι 0,9€/λίτρο)</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2. Δαπάνες παραγωγής κρέατος αρνιών 19.000€ * 27% = 5.130 ευρώ. Το κόστος παραγωγής 1 κιλού κρέατος αρνιών ισούται με το πηλίκο των δαπανών παραγωγής κρέατος αρνιών προς την συνολικά παραγόμενη</a:t>
            </a:r>
            <a:r>
              <a:rPr kumimoji="0" lang="el-GR" b="0" i="0" u="none" strike="noStrike" cap="none" normalizeH="0" dirty="0" smtClean="0">
                <a:ln>
                  <a:noFill/>
                </a:ln>
                <a:solidFill>
                  <a:schemeClr val="tx1"/>
                </a:solidFill>
                <a:effectLst/>
                <a:ea typeface="Times New Roman" pitchFamily="18" charset="0"/>
                <a:cs typeface="Arial" pitchFamily="34" charset="0"/>
              </a:rPr>
              <a:t> και</a:t>
            </a:r>
            <a:r>
              <a:rPr kumimoji="0" lang="el-GR" b="0" i="0" u="none" strike="noStrike" cap="none" normalizeH="0" baseline="0" dirty="0" smtClean="0">
                <a:ln>
                  <a:noFill/>
                </a:ln>
                <a:solidFill>
                  <a:schemeClr val="tx1"/>
                </a:solidFill>
                <a:effectLst/>
                <a:ea typeface="Times New Roman" pitchFamily="18" charset="0"/>
                <a:cs typeface="Arial" pitchFamily="34" charset="0"/>
              </a:rPr>
              <a:t> πωλούμενη προσότητα κρέατος αρνιών (δηλαδή 150 πωλούμενα αρνιά * 8 κιλά σφαγίου/αρνί = 1.200 κιλά κρέατος), </a:t>
            </a:r>
            <a:r>
              <a:rPr lang="el-GR" dirty="0" smtClean="0">
                <a:ea typeface="Times New Roman" pitchFamily="18" charset="0"/>
                <a:cs typeface="Arial" pitchFamily="34" charset="0"/>
              </a:rPr>
              <a:t>οπότε υπολογίζεται το</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κόστος 1 κιλού κρέατος αρνιού</a:t>
            </a:r>
            <a:r>
              <a:rPr kumimoji="0" lang="el-GR" b="0" i="0" u="none" strike="noStrike" cap="none" normalizeH="0" baseline="0" dirty="0" smtClean="0">
                <a:ln>
                  <a:noFill/>
                </a:ln>
                <a:solidFill>
                  <a:schemeClr val="tx1"/>
                </a:solidFill>
                <a:effectLst/>
                <a:ea typeface="Times New Roman" pitchFamily="18" charset="0"/>
                <a:cs typeface="Arial" pitchFamily="34" charset="0"/>
              </a:rPr>
              <a:t>=5.130€/1.200 κιλά = </a:t>
            </a:r>
            <a:r>
              <a:rPr kumimoji="0" lang="el-GR" b="1" i="0" u="none" strike="noStrike" cap="none" normalizeH="0" baseline="0" dirty="0" smtClean="0">
                <a:ln>
                  <a:noFill/>
                </a:ln>
                <a:solidFill>
                  <a:schemeClr val="tx1"/>
                </a:solidFill>
                <a:effectLst/>
                <a:ea typeface="Times New Roman" pitchFamily="18" charset="0"/>
                <a:cs typeface="Arial" pitchFamily="34" charset="0"/>
              </a:rPr>
              <a:t>4,28€/κιλό</a:t>
            </a:r>
            <a:r>
              <a:rPr kumimoji="0" lang="el-GR" b="0" i="0" u="none" strike="noStrike" cap="none" normalizeH="0" baseline="0" dirty="0" smtClean="0">
                <a:ln>
                  <a:noFill/>
                </a:ln>
                <a:solidFill>
                  <a:schemeClr val="tx1"/>
                </a:solidFill>
                <a:effectLst/>
                <a:ea typeface="Times New Roman" pitchFamily="18" charset="0"/>
                <a:cs typeface="Arial" pitchFamily="34" charset="0"/>
              </a:rPr>
              <a:t> (όταν η τιμή πώλησης είναι 5€/κιλό)</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ChangeArrowheads="1"/>
          </p:cNvSpPr>
          <p:nvPr/>
        </p:nvSpPr>
        <p:spPr bwMode="auto">
          <a:xfrm>
            <a:off x="142844" y="285728"/>
            <a:ext cx="8858312"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Για τον υπολογισμό του κόστους παραγωγής ενός προϊόντος, σαν παραγωγικές δαπάνες υπολογίζουμε όλες τις πραγματοποιούμενες δαπάνες από την έναρξη της παραγωγικής διαδικασίας μέχρι την διάθεση (πώληση) του προϊόντος από την γεωργική επιχείρηση.</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Οι παραγωγικές δαπάνες, οι οποίες συνθέτουν το κόστος παραγωγής, ονομάζονται και </a:t>
            </a:r>
            <a:r>
              <a:rPr kumimoji="0" lang="el-GR" b="1" i="0" u="none" strike="noStrike" cap="none" normalizeH="0" baseline="0" dirty="0" smtClean="0">
                <a:ln>
                  <a:noFill/>
                </a:ln>
                <a:solidFill>
                  <a:schemeClr val="tx1"/>
                </a:solidFill>
                <a:effectLst/>
                <a:ea typeface="Times New Roman" pitchFamily="18" charset="0"/>
                <a:cs typeface="Arial" pitchFamily="34" charset="0"/>
              </a:rPr>
              <a:t>στοιχεία κόστους</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Όμως είναι χρήσιμο να έχουμε υπόψη ότι στην Ελλάδα έχει επικρατήσει να χρησιμοποιείται ο όρος κόστος, εκτός από την περίπτωση του παραπάνω ορισμού και στις εξής περιπτώσεις:</a:t>
            </a:r>
            <a:endParaRPr kumimoji="0" lang="el-GR" b="0" i="0" u="none" strike="noStrike" cap="none" normalizeH="0" baseline="0" dirty="0" smtClean="0">
              <a:ln>
                <a:noFill/>
              </a:ln>
              <a:solidFill>
                <a:schemeClr val="tx1"/>
              </a:solidFill>
              <a:effectLst/>
              <a:cs typeface="Arial" pitchFamily="34" charset="0"/>
            </a:endParaRPr>
          </a:p>
        </p:txBody>
      </p:sp>
      <p:sp>
        <p:nvSpPr>
          <p:cNvPr id="28678" name="Rectangle 6"/>
          <p:cNvSpPr>
            <a:spLocks noChangeArrowheads="1"/>
          </p:cNvSpPr>
          <p:nvPr/>
        </p:nvSpPr>
        <p:spPr bwMode="auto">
          <a:xfrm>
            <a:off x="214282" y="3500438"/>
            <a:ext cx="871543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λέξη κόστος χρησιμοποιείται κατ’αρχήν για οποιαδήποτε δαπάνη προκύπτει από την χρήση των συντελεστών παραγωγής. Αναφέρεται πολλές φορές π.χ. το κόστος της εργασίας κλαδέματος, το κόστος του λιπάσματος νιτρικής αμμωνίας κλπ.</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Ως συνολικό κόστος προϊόντος ονομάζεται το σύνολο των παραγωγικών δαπανών του προϊόντος (χωρίς αναγωγή στη μονάδα του προϊόντος). Επίσης, στην πράξη το σύνολο των παραγωγικών δαπανών της γεωργικής επιχείρησης ή ενός κλάδου παραγωγής ονομάζεται κόστος της γεωργικής επιχείρησης ή του κλάδου παραγωγής (π.χ. το κόστος της καλλιέργειας φθινοπωρινής πατάτας).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428564" y="285728"/>
            <a:ext cx="850115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Όπως και για τα προϊόντα, έτσι και για τα γεωργικά μηχανήματα, αναφέρεται και κόστος ανά μονάδα παραγόμενου έργου από τα μηχανήματα  (π.χ. το κόστος οργώματος ανά στρέμμα κλπ.).</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Ως κόστος προϊόντος, πολλές φορές στην πράξη αναφέρεται και το σύνολο των παραγωγικών δαπανών ενός προϊόντος ανά μονάδα κάποιου βασικού παραγωγικού συντελεστή (π.χ. το κόστος αραβοσίτου ανά στρέμμα, το κόστος ελιάς ανά δένδρο   κλπ.). Στην περίπτωση αυτή διαιρούμε το σύνολο των παραγωγικών δαπανών του προϊόντος (υπολογιζόμενο σε ευρώ) με τη ποσότητα του χρησιμοποιούμενου συντελεστή παραγωγής (αριθμός στρεμμάτων ή αριθμός δένδρων κλπ.).</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Σε όλες τις παραπάνω περιπτώσεις θα  πρέπει να εξηγείται σε τι αναφέρεται η χρησιμοποιούμενη λέξη κόστος,  ώστε να αποφεύγονται  συγχύσεις σχετικά με το περιεχόμενο της έννοιας κόστος.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142844" y="142852"/>
            <a:ext cx="8786874" cy="5116725"/>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l-GR" altLang="zh-CN" sz="2000" b="1" i="0" u="sng" strike="noStrike" cap="none" normalizeH="0" baseline="0" dirty="0" smtClean="0">
                <a:ln>
                  <a:noFill/>
                </a:ln>
                <a:solidFill>
                  <a:schemeClr val="tx1"/>
                </a:solidFill>
                <a:effectLst/>
                <a:latin typeface="Calibri" pitchFamily="34" charset="0"/>
                <a:cs typeface="Times New Roman" pitchFamily="18" charset="0"/>
              </a:rPr>
              <a:t>ΕΙΔΗ ΚΟΣΤΟΥΣ- ΘΕΣΕΙΣ ΚΟΣTΟΥΣ- ΦΟΡΕΙΣ ΚΟΣΤΟΥΣ</a:t>
            </a: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endParaRPr lang="el-GR" altLang="zh-CN" sz="2000" dirty="0" smtClean="0" bmk="">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tab pos="914400" algn="l"/>
              </a:tabLst>
            </a:pPr>
            <a:r>
              <a:rPr kumimoji="0" lang="el-GR" altLang="zh-CN" sz="2000" i="0" u="none" strike="noStrike" cap="none" normalizeH="0" dirty="0" smtClean="0" bmk="">
                <a:ln>
                  <a:noFill/>
                </a:ln>
                <a:solidFill>
                  <a:schemeClr val="tx1"/>
                </a:solidFill>
                <a:effectLst/>
                <a:latin typeface="Calibri" pitchFamily="34" charset="0"/>
                <a:cs typeface="Times New Roman" pitchFamily="18" charset="0"/>
              </a:rPr>
              <a:t> </a:t>
            </a:r>
            <a:r>
              <a:rPr kumimoji="0" lang="el-GR" altLang="zh-CN" sz="2000" i="0" u="sng" strike="noStrike" cap="none" normalizeH="0" baseline="0" dirty="0" smtClean="0" bmk="">
                <a:ln>
                  <a:noFill/>
                </a:ln>
                <a:solidFill>
                  <a:schemeClr val="tx1"/>
                </a:solidFill>
                <a:effectLst/>
                <a:latin typeface="Calibri" pitchFamily="34" charset="0"/>
                <a:cs typeface="Times New Roman" pitchFamily="18" charset="0"/>
              </a:rPr>
              <a:t>Είδη κόστους</a:t>
            </a:r>
            <a:r>
              <a:rPr kumimoji="0" lang="el-GR" altLang="zh-CN" sz="2000" i="0" u="none" strike="noStrike" cap="none" normalizeH="0" baseline="0" dirty="0" smtClean="0" bmk="">
                <a:ln>
                  <a:noFill/>
                </a:ln>
                <a:solidFill>
                  <a:schemeClr val="tx1"/>
                </a:solidFill>
                <a:effectLst/>
                <a:latin typeface="Calibri" pitchFamily="34" charset="0"/>
                <a:cs typeface="Times New Roman" pitchFamily="18" charset="0"/>
              </a:rPr>
              <a:t>.</a:t>
            </a:r>
            <a:endParaRPr kumimoji="0" lang="el-GR" altLang="zh-CN" sz="200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just" defTabSz="914400" rtl="0" eaLnBrk="0" fontAlgn="base" latinLnBrk="0" hangingPunct="0">
              <a:lnSpc>
                <a:spcPct val="15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Ως είδη κόστους ή κόστη κατά είδος, ή δαπάνες κατά είδος, ή είδη δαπανών,  </a:t>
            </a:r>
            <a:r>
              <a:rPr kumimoji="0" lang="el-GR" altLang="zh-CN" sz="200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θεωρούνται οι παραπάνω αναφερόμενες βασικές δαπάνες και όλες οι δυνατές υποδιαιρέσεις τους</a:t>
            </a: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Π.χ. η ανάλωση υλών δυνατό να αφορά:</a:t>
            </a:r>
            <a:endParaRPr kumimoji="0" lang="en-US" altLang="zh-CN" sz="200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ανάλωση λιπασμάτων</a:t>
            </a:r>
            <a:endParaRPr kumimoji="0" lang="en-US" altLang="zh-CN" sz="200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ανάλωση φυτοφαρμάκων</a:t>
            </a:r>
            <a:endParaRPr kumimoji="0" lang="en-US" altLang="zh-CN" sz="200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ανάλωση σπόρων</a:t>
            </a:r>
            <a:endParaRPr kumimoji="0" lang="en-US" altLang="zh-CN" sz="200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ανάλωση υλικών συσκευασίας</a:t>
            </a:r>
            <a:endParaRPr kumimoji="0" lang="en-US" altLang="zh-CN" sz="200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914400" algn="l"/>
              </a:tabLst>
            </a:pPr>
            <a:r>
              <a:rPr kumimoji="0" lang="el-GR" altLang="zh-CN" sz="200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κ.ο.κ</a:t>
            </a:r>
            <a:endParaRPr kumimoji="0" lang="el-GR" altLang="zh-CN" sz="200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214282" y="0"/>
            <a:ext cx="8715436" cy="6347831"/>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285750" algn="l"/>
              </a:tabLst>
            </a:pPr>
            <a:r>
              <a:rPr kumimoji="0" lang="el-GR" altLang="zh-CN" sz="2000" i="0" u="none" strike="noStrike" cap="none" normalizeH="0" baseline="0" dirty="0" smtClean="0" bmk="">
                <a:ln>
                  <a:noFill/>
                </a:ln>
                <a:solidFill>
                  <a:schemeClr val="tx1"/>
                </a:solidFill>
                <a:effectLst/>
                <a:cs typeface="Times New Roman" pitchFamily="18" charset="0"/>
              </a:rPr>
              <a:t> </a:t>
            </a:r>
            <a:r>
              <a:rPr kumimoji="0" lang="el-GR" altLang="zh-CN" sz="2000" i="0" u="sng" strike="noStrike" cap="none" normalizeH="0" baseline="0" dirty="0" smtClean="0" bmk="">
                <a:ln>
                  <a:noFill/>
                </a:ln>
                <a:solidFill>
                  <a:schemeClr val="tx1"/>
                </a:solidFill>
                <a:effectLst/>
                <a:cs typeface="Times New Roman" pitchFamily="18" charset="0"/>
              </a:rPr>
              <a:t>Θέσεις κόστους (ή κέντρα κόστους)</a:t>
            </a:r>
            <a:endParaRPr kumimoji="0" lang="el-GR" altLang="zh-CN" sz="2000" i="0" u="sng"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8575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lvl="0" algn="just" eaLnBrk="0" fontAlgn="base" hangingPunct="0">
              <a:lnSpc>
                <a:spcPct val="150000"/>
              </a:lnSpc>
              <a:spcBef>
                <a:spcPct val="0"/>
              </a:spcBef>
              <a:spcAft>
                <a:spcPct val="0"/>
              </a:spcAft>
              <a:tabLst>
                <a:tab pos="28575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Ως θέσεις κόστους μπορούν γενικά να θεωρηθούν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τα διάφορα επί μέρους περιουσιακά στοιχεία ή σύνολα αυτών</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a:t>
            </a:r>
            <a:r>
              <a:rPr lang="el-GR" altLang="zh-CN" sz="2000" u="sng" dirty="0" smtClean="0">
                <a:ea typeface="Times New Roman" pitchFamily="18" charset="0"/>
                <a:cs typeface="Times New Roman" pitchFamily="18" charset="0"/>
              </a:rPr>
              <a:t> τα οποία μετέχουν σε μια συγκεκριμένη παραγωγική δραστηριότητα μιας γεωργικής εκμετάλλευση και για τη συμμετοχή τους απαιτείται ο συστηματικός συνδυασμός δυο τουλάχιστον βασικών συντελεστών παραγωγής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28575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Το κόστος, κατά θέση κόστους, αποτελείται από το άθροισμα των επί μέρους δαπανών κατά είδος τις οποίες συνεπάγεται η χρήση ή και ανάλωση των συντελεστών αυτών παραγωγής οι οποίοι συμμετέχουν στη συγκεκριμένη παραγωγική δραστηριότητα.</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28575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Ο προσδιορισμός και η γνώση του κόστους κατά θέση κόστους, μπορεί να βοηθήσει αποτελεσματικά στο πρόβλημα της ελαχιστοποίησης του κόστους παραγωγής.</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214282" y="214290"/>
            <a:ext cx="8715436" cy="6655608"/>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822325" algn="l"/>
              </a:tabLst>
            </a:pPr>
            <a:r>
              <a:rPr lang="el-GR" altLang="zh-CN" sz="2000" u="sng" dirty="0" smtClean="0" bmk="">
                <a:latin typeface="Times New Roman" pitchFamily="18" charset="0"/>
                <a:cs typeface="Times New Roman" pitchFamily="18" charset="0"/>
              </a:rPr>
              <a:t> </a:t>
            </a:r>
            <a:r>
              <a:rPr kumimoji="0" lang="el-GR" altLang="zh-CN" sz="2000" i="0" u="sng" strike="noStrike" cap="none" normalizeH="0" baseline="0" dirty="0" smtClean="0" bmk="">
                <a:ln>
                  <a:noFill/>
                </a:ln>
                <a:solidFill>
                  <a:schemeClr val="tx1"/>
                </a:solidFill>
                <a:effectLst/>
                <a:latin typeface="Times New Roman" pitchFamily="18" charset="0"/>
                <a:cs typeface="Times New Roman" pitchFamily="18" charset="0"/>
              </a:rPr>
              <a:t> </a:t>
            </a:r>
            <a:r>
              <a:rPr kumimoji="0" lang="el-GR" altLang="zh-CN" sz="2000" i="0" u="sng" strike="noStrike" cap="none" normalizeH="0" baseline="0" dirty="0" smtClean="0" bmk="">
                <a:ln>
                  <a:noFill/>
                </a:ln>
                <a:solidFill>
                  <a:schemeClr val="tx1"/>
                </a:solidFill>
                <a:effectLst/>
                <a:cs typeface="Times New Roman" pitchFamily="18" charset="0"/>
              </a:rPr>
              <a:t>Φορείς κόστους</a:t>
            </a:r>
            <a:endParaRPr kumimoji="0" lang="el-GR" altLang="zh-CN" sz="2000" i="0" u="sng"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Φορείς  κόστους είναι τα παραγόμενα προϊόντα.</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Από άποψη αριθμού παραγομένων προϊόντων και χρόνου παραγωγής , είναι δυνατό να διακρίνουμε τις παρακάτω περιπτώσεις:</a:t>
            </a: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1. Παραγωγή ενός μόνο προϊόντος σε σαφώς καθορισμένο χρονικό διάστημα.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2. Παραγωγή δυο διαφορετικών προϊόντων σε σαφώς καθορισμένο ,διαχωρισμένο     χρόνο παραγωγής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3. Παραγωγή ενός μόνο προϊόντος με διαχρονικά κλιμακωμένο χρόνο παραγωγής.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4.Παραγωγή δύο διαφορετικών προϊόντων με διαχρονική αλληλοκάλυψη χρόνου    παραγωγής.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Η περίπτωση 4 είναι αυτή που παρουσιάζει τις περισσότερες ιδιαιτερότητες και δυσκολίες κατά τον υπολογισμό του κόστους παραγωγής. Αυτή συναντάται κυρίως στην καλλιέργεια ανθέων. Οι υπόλοιπες περιπτώσεις είναι πιο απλές και ανάγονται συνήθως στον υπολογισμό του μέσου, ανά μονάδα προϊόντος, κόστους.</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214282" y="0"/>
            <a:ext cx="8715436" cy="6040054"/>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 pos="1828800" algn="l"/>
              </a:tabLst>
            </a:pPr>
            <a:r>
              <a:rPr kumimoji="0" lang="el-GR" altLang="zh-CN" sz="2000" b="1" i="0" u="none" strike="noStrike" cap="none" normalizeH="0" baseline="0" dirty="0" smtClean="0" bmk="">
                <a:ln>
                  <a:noFill/>
                </a:ln>
                <a:solidFill>
                  <a:schemeClr val="tx1"/>
                </a:solidFill>
                <a:effectLst/>
                <a:cs typeface="Times New Roman" pitchFamily="18" charset="0"/>
              </a:rPr>
              <a:t>Κατηγορίες κόστους ( ή κατηγορίες δαπανών</a:t>
            </a:r>
            <a:r>
              <a:rPr kumimoji="0" lang="el-GR" altLang="zh-CN" sz="2000" b="1" i="1" u="none" strike="noStrike" cap="none" normalizeH="0" baseline="0" dirty="0" smtClean="0" bmk="">
                <a:ln>
                  <a:noFill/>
                </a:ln>
                <a:solidFill>
                  <a:schemeClr val="tx1"/>
                </a:solidFill>
                <a:effectLst/>
                <a:cs typeface="Times New Roman" pitchFamily="18" charset="0"/>
              </a:rPr>
              <a:t>)</a:t>
            </a:r>
            <a:endParaRPr kumimoji="0" lang="el-GR" altLang="zh-CN" sz="2000" b="1" i="0"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Με βάση ορισμένα κριτήρια, το κόστος μπορεί να διακριθεί σε διάφορες κατηγορίες.</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α.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Αν ληφθεί ως κριτήριο η μονάδα παραγωγής, διακρίνεται σε συνολικό, μέσο και οριακό.</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β.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Αν ληφθεί ως κριτήριο η σύνδεση με τον όγκο παραγωγής ,σε σταθερό και μεταβλητό.</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γ.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Αν ληφθεί ως κριτήριο η χρονική στιγμή υπολογισμού διακρίνεται σε προϋπολογιστικό και απολογιστικό.</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δ.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Αν ληφθεί ως κριτήριο ο χρόνος στον οποίο πραγματοποιείται διακρίνεται  σε κόστος παραγωγικής περιόδου και κόστος οικονομικής περιόδου (ή κόστος χρήσεως).</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214282" y="0"/>
            <a:ext cx="8715436"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 pos="1828800" algn="l"/>
              </a:tabLst>
            </a:pPr>
            <a:r>
              <a:rPr lang="el-GR" altLang="zh-CN" sz="2000" b="1" dirty="0" smtClean="0">
                <a:ea typeface="Times New Roman" pitchFamily="18" charset="0"/>
                <a:cs typeface="Times New Roman" pitchFamily="18" charset="0"/>
              </a:rPr>
              <a:t>ε</a:t>
            </a: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Αν ληφθεί ως κριτήριο ο τρόπος καταλογισμού διακρίνεται σε άμεσο και έμμεσο.</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Ως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άμεσο κόστος</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χαρακτηρίζεται αυτό το οποίο είναι γνωστό  τη στιγμή που πραγματοποιείται κατά ποία ποσότητα και αξία αφορά συγκεκριμένο φορέα ή θέση κόστους και καταλογίζεται σ’ αυτόν.</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Ως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έμμεσο κόστος</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χαρακτηρίζεται αυτό το οποίο δεν είναι γνωστό τη στιγμή που πραγματοποιείται κατά ποία ποσότητα και αξία καταλογίζεται σε συγκεκριμένο φορέα ή θέση κόστους, αλλά καταλογίζεται σε αυτόν ύστερα από  μεθοδολογία μερισμού.</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lang="el-GR" altLang="zh-CN" sz="2000" b="1" dirty="0" smtClean="0">
                <a:ea typeface="Times New Roman" pitchFamily="18" charset="0"/>
                <a:cs typeface="Times New Roman" pitchFamily="18" charset="0"/>
              </a:rPr>
              <a:t>στ</a:t>
            </a: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Αν ληφθεί ως κριτήριο το οικονομικό έτος στο οποίο αναφέρονται οι τιμές των χρησιμοποιούμενων αγαθών και υπηρεσιών, διακρίνεται σε λογιστικό κόστος και πραγματικό κόστος.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lang="el-GR" altLang="zh-CN" sz="2000" dirty="0" smtClean="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914400" algn="l"/>
                <a:tab pos="1828800" algn="l"/>
              </a:tabLst>
            </a:pPr>
            <a:r>
              <a:rPr kumimoji="0" lang="el-GR" altLang="zh-CN" sz="2000" i="0"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Λογιστικό κόστος</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είναι αυτό που υπολογίζεται όταν οι τιμές των χρησιμοποιούμενων αγαθών και υπηρεσιών αναφέρονται σε διαφορετικά οικονομικά έτη. Αυτές οι τιμές είναι συνήθως αυτές που λαμβάνονται από τα λογιστικά δεδομένα της εκμετάλλευσης ,όπως αυτά είναι  καταχωρημένα στα λογιστικά της βιβλία χωρίς καμμία ιδιαίτερη μεταχείριση. Δηλ, για τον προσδιορισμό του λογιστικού κόστους χρησιμοποιούνται οι λεγόμενες «τρέχουσες τιμές».</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TotalTime>
  <Words>2838</Words>
  <Application>Microsoft Office PowerPoint</Application>
  <PresentationFormat>Προβολή στην οθόνη (4:3)</PresentationFormat>
  <Paragraphs>369</Paragraphs>
  <Slides>27</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27</vt:i4>
      </vt:variant>
    </vt:vector>
  </HeadingPairs>
  <TitlesOfParts>
    <vt:vector size="29" baseType="lpstr">
      <vt:lpstr>Office Theme</vt:lpstr>
      <vt:lpstr>Equation</vt:lpstr>
      <vt:lpstr>Είδη κόστους, διάκριση παραγωγικών δαπανών</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kostasT</dc:creator>
  <cp:lastModifiedBy>User</cp:lastModifiedBy>
  <cp:revision>66</cp:revision>
  <dcterms:created xsi:type="dcterms:W3CDTF">2017-03-18T17:28:06Z</dcterms:created>
  <dcterms:modified xsi:type="dcterms:W3CDTF">2019-11-21T19:21:20Z</dcterms:modified>
</cp:coreProperties>
</file>