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7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17/12/2015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DD9F-8A6E-4151-8DCC-03F85A31CA46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DA6A-7BBF-45D7-BE78-080821FA59BB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7286-3B39-4733-9991-3C6F49AFB81C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AF1-B152-41ED-B7C6-5DCAE5701799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C218-BACC-4302-905C-F8CF4E877B10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C1C-44A0-47F0-BCD1-DA2CDED2680E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FBF-A35F-40EC-8EF9-CB48A55B67D9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5247A-E968-4AE8-8C29-731922F2A5A9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D0B6-0C98-4655-AB85-19812A5F13D8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4B70-8C22-452C-9F92-EF205DF4B008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C25A-A64C-41BD-8C81-FA07CCDF3285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69AF-DAB9-46BB-915A-3A79C806FA0B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91C2-431E-4DF9-96FB-425D8C0556EA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Μέτρηση της στήριξης του πρωτογενούς τομέα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Consumer </a:t>
            </a:r>
            <a:r>
              <a:rPr lang="en-US" dirty="0"/>
              <a:t>Subsidy Equivalent </a:t>
            </a:r>
            <a:r>
              <a:rPr lang="en-US" dirty="0" smtClean="0"/>
              <a:t>(CSE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290658"/>
              </p:ext>
            </p:extLst>
          </p:nvPr>
        </p:nvGraphicFramePr>
        <p:xfrm>
          <a:off x="1976015" y="2207360"/>
          <a:ext cx="4238625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3" imgW="1396800" imgH="495000" progId="Equation.DSMT4">
                  <p:embed/>
                </p:oleObj>
              </mc:Choice>
              <mc:Fallback>
                <p:oleObj name="Equation" r:id="rId3" imgW="1396800" imgH="49500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015" y="2207360"/>
                        <a:ext cx="4238625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2434130" y="4650640"/>
            <a:ext cx="393332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1999- Consumer Support Estimate </a:t>
            </a:r>
            <a:r>
              <a:rPr lang="en-US" dirty="0"/>
              <a:t>(PSE)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38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4" y="424513"/>
            <a:ext cx="7940661" cy="60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6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08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el-GR" sz="3600" b="1" dirty="0" smtClean="0"/>
              <a:t/>
            </a:r>
            <a:br>
              <a:rPr lang="en-US" altLang="el-GR" sz="3600" b="1" dirty="0" smtClean="0"/>
            </a:br>
            <a:r>
              <a:rPr lang="el-GR" altLang="el-GR" sz="3600" b="1" dirty="0" smtClean="0"/>
              <a:t>Η </a:t>
            </a:r>
            <a:r>
              <a:rPr lang="el-GR" altLang="el-GR" sz="3600" b="1" dirty="0"/>
              <a:t>κατανομή της Προστιθέμενης Αξίας</a:t>
            </a:r>
            <a:br>
              <a:rPr lang="el-GR" altLang="el-GR" sz="3600" b="1" dirty="0"/>
            </a:br>
            <a:endParaRPr lang="el-GR" sz="36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80" y="1291130"/>
            <a:ext cx="8785320" cy="537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7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2800" b="1" dirty="0">
                <a:latin typeface="Cambria" panose="02040503050406030204" pitchFamily="18" charset="0"/>
              </a:rPr>
              <a:t>Η </a:t>
            </a:r>
            <a:r>
              <a:rPr lang="el-GR" sz="2800" b="1" dirty="0" err="1">
                <a:latin typeface="Cambria" panose="02040503050406030204" pitchFamily="18" charset="0"/>
              </a:rPr>
              <a:t>Αγροτοδιατροφική</a:t>
            </a:r>
            <a:r>
              <a:rPr lang="el-GR" sz="2800" b="1" dirty="0">
                <a:latin typeface="Cambria" panose="02040503050406030204" pitchFamily="18" charset="0"/>
              </a:rPr>
              <a:t> Αλυσίδα στην </a:t>
            </a:r>
            <a:r>
              <a:rPr lang="el-GR" sz="2800" b="1" dirty="0" smtClean="0">
                <a:latin typeface="Cambria" panose="02040503050406030204" pitchFamily="18" charset="0"/>
              </a:rPr>
              <a:t>Ελλάδα</a:t>
            </a:r>
            <a:r>
              <a:rPr lang="en-US" sz="2800" b="1" dirty="0" smtClean="0">
                <a:latin typeface="Cambria" panose="02040503050406030204" pitchFamily="18" charset="0"/>
              </a:rPr>
              <a:t> (2010)</a:t>
            </a:r>
            <a:endParaRPr lang="el-GR" sz="28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80" y="1291130"/>
            <a:ext cx="7580978" cy="489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1628" y="6296457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i="1" dirty="0"/>
              <a:t>Πηγή: Βάση Δεδομένων της </a:t>
            </a:r>
            <a:r>
              <a:rPr lang="en-US" sz="1000" i="1" dirty="0"/>
              <a:t>Eurostat</a:t>
            </a:r>
            <a:r>
              <a:rPr lang="el-GR" sz="1000" i="1" dirty="0"/>
              <a:t>, Επεξεργασία: Εργαστήριο Πολιτικής Οικονομίας Τμ. ΑΟΑ ΓΠΑ, Απρίλιος 2014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40268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στήριξη*;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517900" y="2054655"/>
            <a:ext cx="68717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dirty="0" smtClean="0"/>
              <a:t>Με τον «στήριξη» αναφερόμαστε σε οποιαδήποτε μεταφορά εισοδήματος από τους φορολογούμενους ή τους καταναλωτές προς τον πρωτογενή τομέα, η οποία προκύπτει ως αποτέλεσμα της πολιτικής παρέμβασης του κράτους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l-GR" dirty="0" smtClean="0"/>
              <a:t>Ο όρος «στήριξη» περιλαμβάνει  ταυτοχρόνως και οποιαδήποτε άλλη μη χρηματική «διευκόλυνση», π.χ. ευνοϊκά επιτόκια δανεισμού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07080" y="6177690"/>
            <a:ext cx="7151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*OEDC (2010) OECD’S </a:t>
            </a:r>
            <a:r>
              <a:rPr lang="en-US" sz="1200" dirty="0"/>
              <a:t>PRODUCER SUPPORT ESTIMATE AND </a:t>
            </a:r>
            <a:r>
              <a:rPr lang="el-GR" sz="1200" dirty="0" smtClean="0"/>
              <a:t> </a:t>
            </a:r>
            <a:r>
              <a:rPr lang="en-US" sz="1200" dirty="0" smtClean="0"/>
              <a:t>RELATED </a:t>
            </a:r>
            <a:r>
              <a:rPr lang="en-US" sz="1200" dirty="0"/>
              <a:t>INDICATORS OF AGRICULTURAL SUPPORT </a:t>
            </a:r>
            <a:endParaRPr lang="el-GR" sz="120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9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7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Δείκτες Μέτρησης της Στήριξης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52183"/>
              </p:ext>
            </p:extLst>
          </p:nvPr>
        </p:nvGraphicFramePr>
        <p:xfrm>
          <a:off x="1976015" y="1484097"/>
          <a:ext cx="2748690" cy="4109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690"/>
              </a:tblGrid>
              <a:tr h="624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</a:rPr>
                        <a:t>Σύνορα</a:t>
                      </a:r>
                      <a:endParaRPr lang="el-G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καταναλωτής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Λιανική πώληση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effectLst/>
                        </a:rPr>
                        <a:t>Χονδρική πώληση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FF0000"/>
                          </a:solidFill>
                          <a:effectLst/>
                        </a:rPr>
                        <a:t>Γεωργική Εκμετάλλευση</a:t>
                      </a:r>
                      <a:endParaRPr lang="el-G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Λίπανση, καύσιμα, κλπ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  <a:effectLst/>
                        </a:rPr>
                        <a:t>Ιδιόκτητη Εργασία και γη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Αριστερό άγκιστρο 4"/>
          <p:cNvSpPr/>
          <p:nvPr/>
        </p:nvSpPr>
        <p:spPr>
          <a:xfrm>
            <a:off x="465854" y="1901950"/>
            <a:ext cx="1269159" cy="2556326"/>
          </a:xfrm>
          <a:prstGeom prst="leftBrace">
            <a:avLst>
              <a:gd name="adj1" fmla="val 8333"/>
              <a:gd name="adj2" fmla="val 50411"/>
            </a:avLst>
          </a:prstGeom>
          <a:ln w="38100"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Αριστερό άγκιστρο 5"/>
          <p:cNvSpPr/>
          <p:nvPr/>
        </p:nvSpPr>
        <p:spPr>
          <a:xfrm>
            <a:off x="640471" y="4618672"/>
            <a:ext cx="1018189" cy="763525"/>
          </a:xfrm>
          <a:prstGeom prst="leftBrac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9760" y="3010327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προϊόν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4289" y="4894100"/>
            <a:ext cx="920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Εισροές</a:t>
            </a:r>
            <a:endParaRPr lang="el-GR" dirty="0"/>
          </a:p>
        </p:txBody>
      </p:sp>
      <p:sp>
        <p:nvSpPr>
          <p:cNvPr id="9" name="Έλλειψη 8"/>
          <p:cNvSpPr/>
          <p:nvPr/>
        </p:nvSpPr>
        <p:spPr>
          <a:xfrm>
            <a:off x="0" y="5918644"/>
            <a:ext cx="1311877" cy="6772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Εμφανείς δαπάνες</a:t>
            </a:r>
            <a:endParaRPr lang="el-GR" sz="1400" dirty="0"/>
          </a:p>
        </p:txBody>
      </p:sp>
      <p:sp>
        <p:nvSpPr>
          <p:cNvPr id="10" name="Έλλειψη 9"/>
          <p:cNvSpPr/>
          <p:nvPr/>
        </p:nvSpPr>
        <p:spPr>
          <a:xfrm>
            <a:off x="1735013" y="6024985"/>
            <a:ext cx="1524621" cy="5708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Τεκμαρτές δαπάνες</a:t>
            </a:r>
            <a:endParaRPr lang="el-GR" sz="1400" dirty="0"/>
          </a:p>
        </p:txBody>
      </p:sp>
      <p:cxnSp>
        <p:nvCxnSpPr>
          <p:cNvPr id="22" name="Ευθύγραμμο βέλος σύνδεσης 21"/>
          <p:cNvCxnSpPr>
            <a:endCxn id="9" idx="7"/>
          </p:cNvCxnSpPr>
          <p:nvPr/>
        </p:nvCxnSpPr>
        <p:spPr>
          <a:xfrm flipH="1">
            <a:off x="1119757" y="4803345"/>
            <a:ext cx="856258" cy="12144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>
            <a:endCxn id="10" idx="0"/>
          </p:cNvCxnSpPr>
          <p:nvPr/>
        </p:nvCxnSpPr>
        <p:spPr>
          <a:xfrm>
            <a:off x="2497323" y="5566870"/>
            <a:ext cx="1" cy="4581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434104" y="2887725"/>
            <a:ext cx="2340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Παραγωγή, επεξεργασία, </a:t>
            </a:r>
          </a:p>
          <a:p>
            <a:r>
              <a:rPr lang="el-GR" sz="1600" dirty="0" smtClean="0"/>
              <a:t>εμπορία &amp; κατανάλωση</a:t>
            </a:r>
            <a:endParaRPr lang="el-GR" sz="1600" dirty="0"/>
          </a:p>
        </p:txBody>
      </p:sp>
      <p:sp>
        <p:nvSpPr>
          <p:cNvPr id="33" name="Δεξιό άγκιστρο 32"/>
          <p:cNvSpPr/>
          <p:nvPr/>
        </p:nvSpPr>
        <p:spPr>
          <a:xfrm>
            <a:off x="4722643" y="2102332"/>
            <a:ext cx="305410" cy="1784783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Δεξιό άγκιστρο 34"/>
          <p:cNvSpPr/>
          <p:nvPr/>
        </p:nvSpPr>
        <p:spPr>
          <a:xfrm>
            <a:off x="5674378" y="2094506"/>
            <a:ext cx="206788" cy="292467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5881166" y="337217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EPC</a:t>
            </a:r>
            <a:endParaRPr lang="el-GR" dirty="0"/>
          </a:p>
        </p:txBody>
      </p:sp>
      <p:sp>
        <p:nvSpPr>
          <p:cNvPr id="37" name="Δεξιό άγκιστρο 36"/>
          <p:cNvSpPr/>
          <p:nvPr/>
        </p:nvSpPr>
        <p:spPr>
          <a:xfrm>
            <a:off x="6454500" y="2130342"/>
            <a:ext cx="184657" cy="3436528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8" name="TextBox 37"/>
          <p:cNvSpPr txBox="1"/>
          <p:nvPr/>
        </p:nvSpPr>
        <p:spPr>
          <a:xfrm>
            <a:off x="6673550" y="352901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ESC</a:t>
            </a:r>
            <a:endParaRPr lang="el-GR" dirty="0"/>
          </a:p>
        </p:txBody>
      </p:sp>
      <p:sp>
        <p:nvSpPr>
          <p:cNvPr id="40" name="TextBox 39"/>
          <p:cNvSpPr txBox="1"/>
          <p:nvPr/>
        </p:nvSpPr>
        <p:spPr>
          <a:xfrm>
            <a:off x="4897757" y="2825661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NPC</a:t>
            </a:r>
            <a:endParaRPr lang="el-GR" dirty="0"/>
          </a:p>
        </p:txBody>
      </p:sp>
      <p:sp>
        <p:nvSpPr>
          <p:cNvPr id="43" name="Δεξιό άγκιστρο 42"/>
          <p:cNvSpPr/>
          <p:nvPr/>
        </p:nvSpPr>
        <p:spPr>
          <a:xfrm>
            <a:off x="7273653" y="2086901"/>
            <a:ext cx="170215" cy="2902015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4" name="TextBox 43"/>
          <p:cNvSpPr txBox="1"/>
          <p:nvPr/>
        </p:nvSpPr>
        <p:spPr>
          <a:xfrm>
            <a:off x="7443868" y="3344347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PSE</a:t>
            </a:r>
            <a:endParaRPr lang="el-GR" dirty="0"/>
          </a:p>
        </p:txBody>
      </p:sp>
      <p:sp>
        <p:nvSpPr>
          <p:cNvPr id="45" name="Δεξιό άγκιστρο 44"/>
          <p:cNvSpPr/>
          <p:nvPr/>
        </p:nvSpPr>
        <p:spPr>
          <a:xfrm>
            <a:off x="7717459" y="2086901"/>
            <a:ext cx="170215" cy="563143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47" name="Ευθεία γραμμή σύνδεσης 46"/>
          <p:cNvCxnSpPr/>
          <p:nvPr/>
        </p:nvCxnSpPr>
        <p:spPr>
          <a:xfrm>
            <a:off x="4685284" y="2668137"/>
            <a:ext cx="311728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εία γραμμή σύνδεσης 48"/>
          <p:cNvCxnSpPr/>
          <p:nvPr/>
        </p:nvCxnSpPr>
        <p:spPr>
          <a:xfrm>
            <a:off x="4724705" y="3887115"/>
            <a:ext cx="320680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84215" y="2199237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CSE</a:t>
            </a:r>
            <a:endParaRPr lang="el-GR" dirty="0"/>
          </a:p>
        </p:txBody>
      </p:sp>
      <p:cxnSp>
        <p:nvCxnSpPr>
          <p:cNvPr id="57" name="Ευθύγραμμο βέλος σύνδεσης 56"/>
          <p:cNvCxnSpPr/>
          <p:nvPr/>
        </p:nvCxnSpPr>
        <p:spPr>
          <a:xfrm>
            <a:off x="4722643" y="5579475"/>
            <a:ext cx="4277802" cy="0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 flipV="1">
            <a:off x="3259634" y="2094506"/>
            <a:ext cx="5548276" cy="78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 flipV="1">
            <a:off x="4572000" y="5000434"/>
            <a:ext cx="4123035" cy="1874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Θέση αριθμού διαφάνειας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Nominal Protection Coefficient (NPC)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629091"/>
              </p:ext>
            </p:extLst>
          </p:nvPr>
        </p:nvGraphicFramePr>
        <p:xfrm>
          <a:off x="2536825" y="2860675"/>
          <a:ext cx="23495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3" imgW="774360" imgH="457200" progId="Equation.DSMT4">
                  <p:embed/>
                </p:oleObj>
              </mc:Choice>
              <mc:Fallback>
                <p:oleObj name="Equation" r:id="rId3" imgW="774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6825" y="2860675"/>
                        <a:ext cx="2349500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Στρογγυλεμένο ορθογώνιο 3"/>
          <p:cNvSpPr/>
          <p:nvPr/>
        </p:nvSpPr>
        <p:spPr>
          <a:xfrm>
            <a:off x="6557165" y="4471907"/>
            <a:ext cx="1832460" cy="10689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Διεθνής τιμή (Κόστος ευκαιρίας)</a:t>
            </a:r>
            <a:endParaRPr lang="el-GR" dirty="0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 flipH="1" flipV="1">
            <a:off x="4572000" y="3887115"/>
            <a:ext cx="1985165" cy="687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Στρογγυλεμένο ορθογώνιο 9"/>
          <p:cNvSpPr/>
          <p:nvPr/>
        </p:nvSpPr>
        <p:spPr>
          <a:xfrm>
            <a:off x="6357729" y="1749245"/>
            <a:ext cx="1832460" cy="106893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Εγχώρια τιμή</a:t>
            </a:r>
            <a:endParaRPr lang="en-US" dirty="0" smtClean="0"/>
          </a:p>
          <a:p>
            <a:pPr algn="ctr"/>
            <a:r>
              <a:rPr lang="el-GR" dirty="0" smtClean="0"/>
              <a:t>της χώρας </a:t>
            </a:r>
            <a:r>
              <a:rPr lang="en-US" dirty="0" smtClean="0"/>
              <a:t>i</a:t>
            </a:r>
            <a:endParaRPr lang="el-GR" dirty="0"/>
          </a:p>
        </p:txBody>
      </p:sp>
      <p:cxnSp>
        <p:nvCxnSpPr>
          <p:cNvPr id="12" name="Ευθύγραμμο βέλος σύνδεσης 11"/>
          <p:cNvCxnSpPr>
            <a:stCxn id="10" idx="1"/>
          </p:cNvCxnSpPr>
          <p:nvPr/>
        </p:nvCxnSpPr>
        <p:spPr>
          <a:xfrm flipH="1">
            <a:off x="4724705" y="2283713"/>
            <a:ext cx="1633024" cy="839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H="1">
            <a:off x="1763655" y="3734410"/>
            <a:ext cx="975886" cy="1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47808" y="6165895"/>
            <a:ext cx="3080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ERB: Exchange rate benchmark</a:t>
            </a:r>
            <a:endParaRPr lang="el-GR" dirty="0"/>
          </a:p>
        </p:txBody>
      </p:sp>
      <p:sp>
        <p:nvSpPr>
          <p:cNvPr id="11" name="Έλλειψη 10"/>
          <p:cNvSpPr/>
          <p:nvPr/>
        </p:nvSpPr>
        <p:spPr>
          <a:xfrm>
            <a:off x="809249" y="5392173"/>
            <a:ext cx="1908813" cy="9583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Gross </a:t>
            </a:r>
          </a:p>
          <a:p>
            <a:pPr algn="ctr"/>
            <a:r>
              <a:rPr lang="en-US" sz="1600" dirty="0" smtClean="0"/>
              <a:t>or</a:t>
            </a:r>
          </a:p>
          <a:p>
            <a:pPr algn="ctr"/>
            <a:r>
              <a:rPr lang="en-US" sz="1600" dirty="0" smtClean="0"/>
              <a:t>Net</a:t>
            </a:r>
            <a:endParaRPr lang="el-GR" sz="1600" dirty="0"/>
          </a:p>
          <a:p>
            <a:pPr algn="ctr"/>
            <a:endParaRPr lang="el-GR" dirty="0"/>
          </a:p>
        </p:txBody>
      </p:sp>
      <p:cxnSp>
        <p:nvCxnSpPr>
          <p:cNvPr id="16" name="Ευθύγραμμο βέλος σύνδεσης 15"/>
          <p:cNvCxnSpPr>
            <a:endCxn id="9" idx="1"/>
          </p:cNvCxnSpPr>
          <p:nvPr/>
        </p:nvCxnSpPr>
        <p:spPr>
          <a:xfrm>
            <a:off x="2694306" y="5938093"/>
            <a:ext cx="1253502" cy="412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/>
          <p:nvPr/>
        </p:nvCxnSpPr>
        <p:spPr>
          <a:xfrm flipH="1" flipV="1">
            <a:off x="4419295" y="4192525"/>
            <a:ext cx="152705" cy="1985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Θέση αριθμού διαφάνειας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Nominal </a:t>
            </a:r>
            <a:r>
              <a:rPr lang="en-US" dirty="0" smtClean="0"/>
              <a:t>Rate of Protection (NP</a:t>
            </a:r>
            <a:r>
              <a:rPr lang="en-US" dirty="0"/>
              <a:t>P</a:t>
            </a:r>
            <a:r>
              <a:rPr lang="en-US" dirty="0" smtClean="0"/>
              <a:t>)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240177"/>
              </p:ext>
            </p:extLst>
          </p:nvPr>
        </p:nvGraphicFramePr>
        <p:xfrm>
          <a:off x="2281425" y="1749245"/>
          <a:ext cx="3621087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Equation" r:id="rId3" imgW="1193760" imgH="495000" progId="Equation.DSMT4">
                  <p:embed/>
                </p:oleObj>
              </mc:Choice>
              <mc:Fallback>
                <p:oleObj name="Equation" r:id="rId3" imgW="1193760" imgH="49500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425" y="1749245"/>
                        <a:ext cx="3621087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506927"/>
              </p:ext>
            </p:extLst>
          </p:nvPr>
        </p:nvGraphicFramePr>
        <p:xfrm>
          <a:off x="1823310" y="3734410"/>
          <a:ext cx="46609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Equation" r:id="rId5" imgW="1536480" imgH="253800" progId="Equation.DSMT4">
                  <p:embed/>
                </p:oleObj>
              </mc:Choice>
              <mc:Fallback>
                <p:oleObj name="Equation" r:id="rId5" imgW="1536480" imgH="25380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3734410"/>
                        <a:ext cx="466090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Effective Protection Coefficient(EPC)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16466"/>
              </p:ext>
            </p:extLst>
          </p:nvPr>
        </p:nvGraphicFramePr>
        <p:xfrm>
          <a:off x="2689225" y="1749425"/>
          <a:ext cx="2427288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Equation" r:id="rId3" imgW="799920" imgH="419040" progId="Equation.DSMT4">
                  <p:embed/>
                </p:oleObj>
              </mc:Choice>
              <mc:Fallback>
                <p:oleObj name="Equation" r:id="rId3" imgW="799920" imgH="41904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1749425"/>
                        <a:ext cx="2427288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09870" y="1749245"/>
            <a:ext cx="171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VA: Value added</a:t>
            </a:r>
            <a:endParaRPr lang="el-GR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23459"/>
              </p:ext>
            </p:extLst>
          </p:nvPr>
        </p:nvGraphicFramePr>
        <p:xfrm>
          <a:off x="1823310" y="3581705"/>
          <a:ext cx="4276725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tion" r:id="rId5" imgW="1409400" imgH="863280" progId="Equation.DSMT4">
                  <p:embed/>
                </p:oleObj>
              </mc:Choice>
              <mc:Fallback>
                <p:oleObj name="Equation" r:id="rId5" imgW="1409400" imgH="86328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3581705"/>
                        <a:ext cx="4276725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670" y="3549744"/>
            <a:ext cx="1555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 το προϊόν </a:t>
            </a:r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8" name="Καμπύλο βέλος προς τα κάτω 7"/>
          <p:cNvSpPr/>
          <p:nvPr/>
        </p:nvSpPr>
        <p:spPr>
          <a:xfrm rot="3600950">
            <a:off x="2087751" y="3760977"/>
            <a:ext cx="1068935" cy="458115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7015280" y="2544731"/>
            <a:ext cx="1527050" cy="13743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Αμοιβή ιδιόκτητων εισροών</a:t>
            </a:r>
            <a:endParaRPr lang="el-GR" dirty="0"/>
          </a:p>
        </p:txBody>
      </p:sp>
      <p:sp>
        <p:nvSpPr>
          <p:cNvPr id="12" name="Καμπύλο δεξιό βέλος 11"/>
          <p:cNvSpPr/>
          <p:nvPr/>
        </p:nvSpPr>
        <p:spPr>
          <a:xfrm>
            <a:off x="6557165" y="2118577"/>
            <a:ext cx="305410" cy="6996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Effective </a:t>
            </a:r>
            <a:r>
              <a:rPr lang="en-US" dirty="0" smtClean="0"/>
              <a:t>Rate of Protection (ERP)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35392"/>
              </p:ext>
            </p:extLst>
          </p:nvPr>
        </p:nvGraphicFramePr>
        <p:xfrm>
          <a:off x="2146300" y="1749425"/>
          <a:ext cx="3890963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Equation" r:id="rId3" imgW="1282680" imgH="495000" progId="Equation.DSMT4">
                  <p:embed/>
                </p:oleObj>
              </mc:Choice>
              <mc:Fallback>
                <p:oleObj name="Equation" r:id="rId3" imgW="1282680" imgH="49500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749425"/>
                        <a:ext cx="3890963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188204"/>
              </p:ext>
            </p:extLst>
          </p:nvPr>
        </p:nvGraphicFramePr>
        <p:xfrm>
          <a:off x="1958975" y="3733800"/>
          <a:ext cx="43910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3733800"/>
                        <a:ext cx="439102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Effective Subsidy Coefficient (ESC)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027521"/>
              </p:ext>
            </p:extLst>
          </p:nvPr>
        </p:nvGraphicFramePr>
        <p:xfrm>
          <a:off x="601670" y="2487796"/>
          <a:ext cx="3814762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3" imgW="1257120" imgH="419040" progId="Equation.DSMT4">
                  <p:embed/>
                </p:oleObj>
              </mc:Choice>
              <mc:Fallback>
                <p:oleObj name="Equation" r:id="rId3" imgW="1257120" imgH="41904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70" y="2487796"/>
                        <a:ext cx="3814762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Έλλειψη 3"/>
          <p:cNvSpPr/>
          <p:nvPr/>
        </p:nvSpPr>
        <p:spPr>
          <a:xfrm>
            <a:off x="6015485" y="2054655"/>
            <a:ext cx="1832460" cy="19851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</a:t>
            </a:r>
          </a:p>
          <a:p>
            <a:pPr algn="ctr"/>
            <a:r>
              <a:rPr lang="en-US" smtClean="0"/>
              <a:t>Subsidies</a:t>
            </a:r>
          </a:p>
          <a:p>
            <a:pPr algn="ctr"/>
            <a:r>
              <a:rPr lang="en-US" smtClean="0"/>
              <a:t>(taxes)  </a:t>
            </a:r>
            <a:r>
              <a:rPr lang="en-US" dirty="0" smtClean="0"/>
              <a:t>on primary inputs</a:t>
            </a:r>
            <a:endParaRPr lang="el-GR" dirty="0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 flipH="1">
            <a:off x="4419295" y="2818180"/>
            <a:ext cx="15284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360" y="4821122"/>
            <a:ext cx="1659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Αρδευτικό νερό</a:t>
            </a:r>
          </a:p>
          <a:p>
            <a:r>
              <a:rPr lang="el-GR" dirty="0" smtClean="0"/>
              <a:t> χωρίς χρέωση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6608125" y="5144287"/>
            <a:ext cx="1205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Χαμηλά</a:t>
            </a:r>
          </a:p>
          <a:p>
            <a:r>
              <a:rPr lang="el-GR" dirty="0" smtClean="0"/>
              <a:t>Επιτόκια</a:t>
            </a:r>
          </a:p>
          <a:p>
            <a:r>
              <a:rPr lang="el-GR" dirty="0" smtClean="0"/>
              <a:t>δανεισμού</a:t>
            </a:r>
            <a:endParaRPr lang="el-GR" dirty="0"/>
          </a:p>
        </p:txBody>
      </p:sp>
      <p:cxnSp>
        <p:nvCxnSpPr>
          <p:cNvPr id="12" name="Ευθύγραμμο βέλος σύνδεσης 11"/>
          <p:cNvCxnSpPr>
            <a:endCxn id="4" idx="3"/>
          </p:cNvCxnSpPr>
          <p:nvPr/>
        </p:nvCxnSpPr>
        <p:spPr>
          <a:xfrm flipV="1">
            <a:off x="5009917" y="3749099"/>
            <a:ext cx="1273926" cy="12069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>
            <a:stCxn id="10" idx="0"/>
          </p:cNvCxnSpPr>
          <p:nvPr/>
        </p:nvCxnSpPr>
        <p:spPr>
          <a:xfrm flipV="1">
            <a:off x="7210758" y="4039820"/>
            <a:ext cx="0" cy="11044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Producer Subsidy Equivalent (PSE)</a:t>
            </a:r>
            <a:endParaRPr lang="el-GR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442740"/>
              </p:ext>
            </p:extLst>
          </p:nvPr>
        </p:nvGraphicFramePr>
        <p:xfrm>
          <a:off x="1670605" y="1749245"/>
          <a:ext cx="4932362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3" imgW="1625400" imgH="469800" progId="Equation.DSMT4">
                  <p:embed/>
                </p:oleObj>
              </mc:Choice>
              <mc:Fallback>
                <p:oleObj name="Equation" r:id="rId3" imgW="1625400" imgH="469800" progId="Equation.DSMT4">
                  <p:embed/>
                  <p:pic>
                    <p:nvPicPr>
                      <p:cNvPr id="0" name="Αντικείμενο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605" y="1749245"/>
                        <a:ext cx="4932362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Ευθύγραμμο βέλος σύνδεσης 4"/>
          <p:cNvCxnSpPr/>
          <p:nvPr/>
        </p:nvCxnSpPr>
        <p:spPr>
          <a:xfrm flipH="1">
            <a:off x="2892245" y="2360065"/>
            <a:ext cx="1527050" cy="1985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65195" y="4454179"/>
            <a:ext cx="217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Επιδοτήσεις εισροών</a:t>
            </a:r>
            <a:endParaRPr lang="el-GR" dirty="0"/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>
            <a:off x="5182820" y="2360065"/>
            <a:ext cx="1221640" cy="1985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9420" y="4635352"/>
            <a:ext cx="159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mtClean="0"/>
              <a:t>Έμμεσοι φόροι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754375" y="6177690"/>
            <a:ext cx="614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Απλούστερος υπολογισμός σε σχέση με την προστιθέμενη αξία</a:t>
            </a:r>
            <a:endParaRPr lang="el-GR" dirty="0"/>
          </a:p>
        </p:txBody>
      </p:sp>
      <p:cxnSp>
        <p:nvCxnSpPr>
          <p:cNvPr id="12" name="Ευθεία γραμμή σύνδεσης 11"/>
          <p:cNvCxnSpPr/>
          <p:nvPr/>
        </p:nvCxnSpPr>
        <p:spPr>
          <a:xfrm flipV="1">
            <a:off x="1059785" y="2665475"/>
            <a:ext cx="1527050" cy="76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3902" y="34290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προϊόν</a:t>
            </a:r>
            <a:endParaRPr lang="el-GR" dirty="0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6" name="Ορθογώνιο 15"/>
          <p:cNvSpPr/>
          <p:nvPr/>
        </p:nvSpPr>
        <p:spPr>
          <a:xfrm>
            <a:off x="2139626" y="5566870"/>
            <a:ext cx="38286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1999- Producer Support Estimate </a:t>
            </a:r>
            <a:r>
              <a:rPr lang="en-US" dirty="0"/>
              <a:t>(PSE)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4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269</Words>
  <Application>Microsoft Office PowerPoint</Application>
  <PresentationFormat>Προβολή στην οθόνη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ΑΓΡΟΤΙΚΗ ΠΟΛΙΤΙΚΗ</vt:lpstr>
      <vt:lpstr>Τι είναι στήριξη*;</vt:lpstr>
      <vt:lpstr>Δείκτες Μέτρησης της Στήριξης</vt:lpstr>
      <vt:lpstr>Nominal Protection Coefficient (NPC)</vt:lpstr>
      <vt:lpstr>Nominal Rate of Protection (NPP)</vt:lpstr>
      <vt:lpstr>Effective Protection Coefficient(EPC)</vt:lpstr>
      <vt:lpstr>Effective Rate of Protection (ERP)</vt:lpstr>
      <vt:lpstr>Effective Subsidy Coefficient (ESC)</vt:lpstr>
      <vt:lpstr>Producer Subsidy Equivalent (PSE)</vt:lpstr>
      <vt:lpstr>Consumer Subsidy Equivalent (CSE)</vt:lpstr>
      <vt:lpstr>Παρουσίαση του PowerPoint</vt:lpstr>
      <vt:lpstr> Η κατανομή της Προστιθέμενης Αξίας </vt:lpstr>
      <vt:lpstr>Η Αγροτοδιατροφική Αλυσίδα στην Ελλάδα (2010)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280</cp:revision>
  <cp:lastPrinted>2015-12-16T12:49:54Z</cp:lastPrinted>
  <dcterms:created xsi:type="dcterms:W3CDTF">2013-08-21T19:17:07Z</dcterms:created>
  <dcterms:modified xsi:type="dcterms:W3CDTF">2015-12-17T08:51:33Z</dcterms:modified>
</cp:coreProperties>
</file>