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3" r:id="rId4"/>
    <p:sldId id="278" r:id="rId5"/>
    <p:sldId id="274" r:id="rId6"/>
    <p:sldId id="292" r:id="rId7"/>
    <p:sldId id="258" r:id="rId8"/>
    <p:sldId id="259" r:id="rId9"/>
    <p:sldId id="294" r:id="rId10"/>
    <p:sldId id="304" r:id="rId11"/>
    <p:sldId id="305" r:id="rId12"/>
    <p:sldId id="306" r:id="rId13"/>
    <p:sldId id="307" r:id="rId14"/>
    <p:sldId id="308" r:id="rId15"/>
    <p:sldId id="312" r:id="rId16"/>
    <p:sldId id="261" r:id="rId17"/>
    <p:sldId id="311" r:id="rId18"/>
    <p:sldId id="310" r:id="rId19"/>
    <p:sldId id="309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B0660-86B7-4CF6-A526-55FF4809B90C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A2010-9BEC-4F24-B277-89D24FEB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75D022-1532-46D0-85AC-E55F7B48682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3BE963-109F-4AF8-B073-55E702EFFCE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dnuggets.com/2015/06/top-20-r-packages.html" TargetMode="External"/><Relationship Id="rId2" Type="http://schemas.openxmlformats.org/officeDocument/2006/relationships/hyperlink" Target="https://support.rstudio.com/hc/en-us/articles/201057987-Quick-list-of-useful-R-packag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ran.r-project.org/web/packages/ca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methods.net/" TargetMode="External"/><Relationship Id="rId2" Type="http://schemas.openxmlformats.org/officeDocument/2006/relationships/hyperlink" Target="https://stackoverflow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tudio.com/products/rstudio/download/" TargetMode="External"/><Relationship Id="rId2" Type="http://schemas.openxmlformats.org/officeDocument/2006/relationships/hyperlink" Target="https://ftp.cc.uoc.gr/mirrors/CRA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methods.net/input/datatyp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Μία πρακτική εισαγωγή στην χρήση του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Δ. </a:t>
            </a:r>
            <a:r>
              <a:rPr lang="el-GR" dirty="0" smtClean="0"/>
              <a:t>Κρεμμύδας</a:t>
            </a:r>
            <a:endParaRPr lang="en-US" dirty="0" smtClean="0"/>
          </a:p>
          <a:p>
            <a:r>
              <a:rPr lang="el-GR" dirty="0" smtClean="0"/>
              <a:t>Γ. </a:t>
            </a:r>
            <a:r>
              <a:rPr lang="el-GR" smtClean="0"/>
              <a:t>Χαραλαμπόπουλος</a:t>
            </a:r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an ordered collection of data of the same type</a:t>
            </a:r>
          </a:p>
          <a:p>
            <a:r>
              <a:rPr lang="en-US" dirty="0" smtClean="0"/>
              <a:t>a single number is the special case of a vector with 1 element</a:t>
            </a:r>
          </a:p>
          <a:p>
            <a:endParaRPr lang="en-US" dirty="0" smtClean="0"/>
          </a:p>
          <a:p>
            <a:r>
              <a:rPr lang="el-GR" dirty="0" smtClean="0"/>
              <a:t>Ασκήσεις 1, 2 και 3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962400"/>
            <a:ext cx="317232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represent the typical data table that researchers come up with – like a spreadsheet.</a:t>
            </a:r>
          </a:p>
          <a:p>
            <a:r>
              <a:rPr lang="en-US" dirty="0" smtClean="0"/>
              <a:t>It </a:t>
            </a:r>
            <a:r>
              <a:rPr lang="en-US" dirty="0" smtClean="0">
                <a:solidFill>
                  <a:schemeClr val="tx2"/>
                </a:solidFill>
              </a:rPr>
              <a:t>is a rectangular </a:t>
            </a:r>
            <a:r>
              <a:rPr lang="en-US" dirty="0" smtClean="0"/>
              <a:t>table with rows and columns; data within each column has the same type (e.g. number, text, logical), but different columns </a:t>
            </a:r>
            <a:br>
              <a:rPr lang="en-US" dirty="0" smtClean="0"/>
            </a:br>
            <a:r>
              <a:rPr lang="en-US" dirty="0" smtClean="0"/>
              <a:t>may have different types.</a:t>
            </a:r>
          </a:p>
          <a:p>
            <a:r>
              <a:rPr lang="en-US" dirty="0" smtClean="0"/>
              <a:t>SAS and SPSS datasets</a:t>
            </a:r>
          </a:p>
          <a:p>
            <a:r>
              <a:rPr lang="el-GR" dirty="0" smtClean="0"/>
              <a:t>Ασκήσεις </a:t>
            </a:r>
            <a:r>
              <a:rPr lang="en-US" dirty="0" smtClean="0"/>
              <a:t>4 </a:t>
            </a:r>
            <a:r>
              <a:rPr lang="el-GR" dirty="0" smtClean="0"/>
              <a:t>και 5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 smtClean="0"/>
              <a:t>Επιλογή μέσα στο </a:t>
            </a:r>
            <a:r>
              <a:rPr lang="en-US" dirty="0" err="1" smtClean="0"/>
              <a:t>data.frame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562600"/>
          </a:xfrm>
        </p:spPr>
        <p:txBody>
          <a:bodyPr>
            <a:normAutofit/>
          </a:bodyPr>
          <a:lstStyle/>
          <a:p>
            <a:r>
              <a:rPr lang="el-GR" dirty="0" smtClean="0"/>
              <a:t>Κάθε στήλη είναι ένα διάνυσμα</a:t>
            </a:r>
            <a:endParaRPr lang="en-US" dirty="0" smtClean="0"/>
          </a:p>
          <a:p>
            <a:r>
              <a:rPr lang="el-GR" dirty="0" smtClean="0"/>
              <a:t>Μπορούμε να ανακτήσουμε 1+ στήλη, 1+ γραμμές ή 1+ στοιχεία</a:t>
            </a:r>
            <a:endParaRPr lang="en-US" dirty="0" smtClean="0"/>
          </a:p>
          <a:p>
            <a:r>
              <a:rPr lang="el-GR" dirty="0" smtClean="0"/>
              <a:t>Μπορούμε να δώσουμε </a:t>
            </a:r>
            <a:r>
              <a:rPr lang="en-US" dirty="0" smtClean="0"/>
              <a:t>logical vectors </a:t>
            </a:r>
            <a:r>
              <a:rPr lang="el-GR" dirty="0" smtClean="0"/>
              <a:t>για να επιλέξουμε ένα υποσύνολο του </a:t>
            </a:r>
            <a:r>
              <a:rPr lang="en-US" dirty="0" err="1" smtClean="0"/>
              <a:t>data.frame</a:t>
            </a:r>
            <a:endParaRPr lang="el-GR" dirty="0" smtClean="0"/>
          </a:p>
          <a:p>
            <a:endParaRPr lang="en-US" dirty="0" smtClean="0"/>
          </a:p>
          <a:p>
            <a:r>
              <a:rPr lang="el-GR" dirty="0" smtClean="0"/>
              <a:t>Ασκήσεις 6, 7</a:t>
            </a:r>
            <a:r>
              <a:rPr lang="en-US" dirty="0" smtClean="0"/>
              <a:t>, </a:t>
            </a:r>
            <a:r>
              <a:rPr lang="el-GR" dirty="0" smtClean="0"/>
              <a:t>8</a:t>
            </a:r>
            <a:r>
              <a:rPr lang="en-US" dirty="0" smtClean="0"/>
              <a:t>, </a:t>
            </a:r>
            <a:r>
              <a:rPr lang="el-GR" dirty="0" smtClean="0"/>
              <a:t>9</a:t>
            </a:r>
            <a:r>
              <a:rPr lang="en-US" dirty="0" smtClean="0"/>
              <a:t>, 10 </a:t>
            </a:r>
            <a:r>
              <a:rPr lang="el-GR" dirty="0" smtClean="0"/>
              <a:t>και 11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a variable that can only take a limited number of values, which are called levels</a:t>
            </a:r>
            <a:endParaRPr lang="el-GR" dirty="0" smtClean="0"/>
          </a:p>
          <a:p>
            <a:r>
              <a:rPr lang="en-US" dirty="0" err="1" smtClean="0"/>
              <a:t>as.character</a:t>
            </a:r>
            <a:r>
              <a:rPr lang="en-US" dirty="0" smtClean="0"/>
              <a:t>(), </a:t>
            </a:r>
            <a:r>
              <a:rPr lang="en-US" dirty="0" err="1" smtClean="0"/>
              <a:t>as.integer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l-GR" dirty="0" smtClean="0"/>
              <a:t>Άσκηση </a:t>
            </a:r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Εισάγοντας και Εξάγοντας Δεδομένα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</a:t>
            </a:r>
            <a:r>
              <a:rPr lang="en-US" dirty="0" smtClean="0"/>
              <a:t>clipboard / </a:t>
            </a:r>
            <a:r>
              <a:rPr lang="en-US" dirty="0" err="1" smtClean="0"/>
              <a:t>csv</a:t>
            </a:r>
            <a:r>
              <a:rPr lang="en-US" dirty="0" smtClean="0"/>
              <a:t> (</a:t>
            </a:r>
            <a:r>
              <a:rPr lang="en-US" dirty="0" err="1" smtClean="0"/>
              <a:t>read.table</a:t>
            </a:r>
            <a:r>
              <a:rPr lang="en-US" dirty="0" smtClean="0"/>
              <a:t>)</a:t>
            </a:r>
          </a:p>
          <a:p>
            <a:r>
              <a:rPr lang="el-GR" dirty="0" smtClean="0"/>
              <a:t>Κατευθείαν από </a:t>
            </a:r>
            <a:r>
              <a:rPr lang="en-US" dirty="0" smtClean="0"/>
              <a:t>excel, </a:t>
            </a:r>
            <a:r>
              <a:rPr lang="en-US" dirty="0" err="1" smtClean="0"/>
              <a:t>spss</a:t>
            </a:r>
            <a:r>
              <a:rPr lang="en-US" dirty="0" smtClean="0"/>
              <a:t>, </a:t>
            </a:r>
            <a:r>
              <a:rPr lang="en-US" dirty="0" err="1" smtClean="0"/>
              <a:t>mdb</a:t>
            </a:r>
            <a:r>
              <a:rPr lang="en-US" dirty="0" smtClean="0"/>
              <a:t>, </a:t>
            </a:r>
            <a:r>
              <a:rPr lang="el-GR" dirty="0" smtClean="0"/>
              <a:t>κλπ με τα κατάλληλα πακέτα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Άσκηση 13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Παράδειγμα: </a:t>
            </a:r>
            <a:r>
              <a:rPr lang="en-US" dirty="0" smtClean="0"/>
              <a:t>Exploratory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Θέλουμε να εξερευνήσουμε τα δεδομένα του μετεωρολογικού σταθμού του ΓΠΑ (2004)</a:t>
            </a:r>
          </a:p>
          <a:p>
            <a:endParaRPr lang="el-GR" dirty="0" smtClean="0"/>
          </a:p>
          <a:p>
            <a:r>
              <a:rPr lang="el-GR" dirty="0" smtClean="0"/>
              <a:t>Ασκήσεις 14, </a:t>
            </a:r>
            <a:r>
              <a:rPr lang="en-US" dirty="0" smtClean="0"/>
              <a:t>15, 16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και άλλες ιδέες)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Τί είναι οι βιβλιοθήκες </a:t>
            </a:r>
            <a:r>
              <a:rPr lang="en-US" dirty="0" smtClean="0"/>
              <a:t>(packages) </a:t>
            </a:r>
            <a:r>
              <a:rPr lang="el-GR" dirty="0" smtClean="0"/>
              <a:t>και πώς να τις χρησιμοποιώ;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Οι βιβλιοθήκες ή πακέτα είναι λειτουργικότητα που έχουν γράψει άλλοι χρήστες και μπορούμε και εμείς να χρησιμοποιήσουμε</a:t>
            </a:r>
          </a:p>
          <a:p>
            <a:r>
              <a:rPr lang="el-GR" dirty="0" smtClean="0"/>
              <a:t>Χρήσιμες βιβλιοθήκες: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2"/>
              </a:rPr>
              <a:t>https://support.rstudio.com/hc/en-us/articles/201057987-Quick-list-of-useful-R-packages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https://www.kdnuggets.com/2015/06/top-20-r-packages.html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Άσκηση 17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Παράδειγμα: </a:t>
            </a:r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Θα χρησιμοποιήσουμε το πακέτο </a:t>
            </a:r>
            <a:r>
              <a:rPr lang="en-US" dirty="0" smtClean="0"/>
              <a:t>car (Companion to Applied Regression), </a:t>
            </a:r>
            <a:r>
              <a:rPr lang="en-US" dirty="0" smtClean="0">
                <a:hlinkClick r:id="rId2"/>
              </a:rPr>
              <a:t>https://cran.r-project.org/web/packages/car/</a:t>
            </a:r>
            <a:endParaRPr lang="el-GR" dirty="0" smtClean="0"/>
          </a:p>
          <a:p>
            <a:endParaRPr lang="en-US" dirty="0" smtClean="0"/>
          </a:p>
          <a:p>
            <a:r>
              <a:rPr lang="el-GR" dirty="0" smtClean="0"/>
              <a:t>Ασκήσεις 18, 19, 20 </a:t>
            </a:r>
            <a:r>
              <a:rPr lang="en-US" dirty="0" smtClean="0"/>
              <a:t>(</a:t>
            </a:r>
            <a:r>
              <a:rPr lang="el-GR" dirty="0" smtClean="0"/>
              <a:t>και άλλες ιδέες)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Παράδειγμα: </a:t>
            </a:r>
            <a:r>
              <a:rPr lang="en-US" dirty="0" smtClean="0"/>
              <a:t>Cluster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Θέλουμε να ομαδοποιήσουμε τους φοιτητές του τμήματος ΑΟΑ, με βάση την εξέλιξη των χρωστούμενων μαθημάτων</a:t>
            </a:r>
          </a:p>
          <a:p>
            <a:endParaRPr lang="el-GR" dirty="0" smtClean="0"/>
          </a:p>
          <a:p>
            <a:r>
              <a:rPr lang="el-GR" dirty="0" smtClean="0"/>
              <a:t>Ασκήσεις 21</a:t>
            </a:r>
            <a:r>
              <a:rPr lang="en-US" dirty="0" smtClean="0"/>
              <a:t>, </a:t>
            </a:r>
            <a:r>
              <a:rPr lang="el-GR" dirty="0" smtClean="0"/>
              <a:t>22</a:t>
            </a:r>
            <a:r>
              <a:rPr lang="en-US" dirty="0" smtClean="0"/>
              <a:t>, 2</a:t>
            </a:r>
            <a:r>
              <a:rPr lang="el-GR" dirty="0" smtClean="0"/>
              <a:t>3</a:t>
            </a:r>
            <a:r>
              <a:rPr lang="en-US" dirty="0" smtClean="0"/>
              <a:t>, 2</a:t>
            </a:r>
            <a:r>
              <a:rPr lang="el-GR" dirty="0" smtClean="0"/>
              <a:t>4</a:t>
            </a:r>
            <a:r>
              <a:rPr lang="el-GR" smtClean="0"/>
              <a:t>, 25</a:t>
            </a:r>
            <a:r>
              <a:rPr lang="en-US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και άλλες ιδέες)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Παράδειγμα: </a:t>
            </a:r>
            <a:r>
              <a:rPr lang="en-US" dirty="0" smtClean="0"/>
              <a:t>Teaching Central Limit Theorem with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http://atcm.mathandtech.org/EP2009/papers_full/2812009_17251.pdf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Τί είναι το </a:t>
            </a:r>
            <a:r>
              <a:rPr lang="en-US" dirty="0" smtClean="0"/>
              <a:t>R </a:t>
            </a:r>
            <a:r>
              <a:rPr lang="el-GR" dirty="0" smtClean="0"/>
              <a:t>και γιατί να το χρησιμοποιήσω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software package for statistical computing and graphics</a:t>
            </a:r>
            <a:endParaRPr lang="el-GR" dirty="0" smtClean="0"/>
          </a:p>
          <a:p>
            <a:r>
              <a:rPr lang="en-US" dirty="0" smtClean="0"/>
              <a:t>A collection of 6,700 packages (as of June 2015, so more now)</a:t>
            </a:r>
          </a:p>
          <a:p>
            <a:r>
              <a:rPr lang="en-US" dirty="0" smtClean="0"/>
              <a:t>A (not ideal) programming language</a:t>
            </a:r>
          </a:p>
          <a:p>
            <a:r>
              <a:rPr lang="en-US" dirty="0" smtClean="0"/>
              <a:t>A work environment</a:t>
            </a:r>
          </a:p>
          <a:p>
            <a:r>
              <a:rPr lang="en-US" dirty="0" smtClean="0"/>
              <a:t>Widely used</a:t>
            </a:r>
          </a:p>
          <a:p>
            <a:r>
              <a:rPr lang="en-US" dirty="0" smtClean="0"/>
              <a:t>Powerful</a:t>
            </a:r>
            <a:endParaRPr lang="el-GR" dirty="0" smtClean="0"/>
          </a:p>
          <a:p>
            <a:r>
              <a:rPr lang="en-US" dirty="0" smtClean="0"/>
              <a:t>Free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Θέλω να κάνω κάτι στο </a:t>
            </a:r>
            <a:r>
              <a:rPr lang="en-US" dirty="0" smtClean="0"/>
              <a:t>R </a:t>
            </a:r>
            <a:r>
              <a:rPr lang="el-GR" dirty="0" smtClean="0"/>
              <a:t>αλλά δεν ξέρω πώς. Τί κάνω;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altLang="en-US" dirty="0" smtClean="0"/>
              <a:t>“</a:t>
            </a:r>
            <a:r>
              <a:rPr lang="en-US" dirty="0" smtClean="0"/>
              <a:t>How do I do xxx in R?</a:t>
            </a:r>
            <a:r>
              <a:rPr lang="en-US" alt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A standing joke among R users is that the answer is always </a:t>
            </a:r>
            <a:r>
              <a:rPr lang="en-US" altLang="en-US" dirty="0" smtClean="0"/>
              <a:t>“</a:t>
            </a:r>
            <a:r>
              <a:rPr lang="en-US" dirty="0" smtClean="0"/>
              <a:t>There are many ways to do that in R.</a:t>
            </a:r>
            <a:r>
              <a:rPr lang="en-US" altLang="en-US" dirty="0" smtClean="0"/>
              <a:t>”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https://stackoverflow.com/</a:t>
            </a:r>
            <a:endParaRPr lang="en-US" dirty="0" smtClean="0"/>
          </a:p>
          <a:p>
            <a:r>
              <a:rPr lang="en-US" dirty="0" smtClean="0"/>
              <a:t>Quick-R, </a:t>
            </a:r>
            <a:r>
              <a:rPr lang="en-US" dirty="0" smtClean="0">
                <a:hlinkClick r:id="rId3"/>
              </a:rPr>
              <a:t>https://www.statmethods.net/</a:t>
            </a:r>
            <a:endParaRPr lang="en-US" dirty="0" smtClean="0"/>
          </a:p>
          <a:p>
            <a:r>
              <a:rPr lang="en-US" dirty="0" smtClean="0"/>
              <a:t>R </a:t>
            </a:r>
            <a:r>
              <a:rPr lang="en-US" dirty="0" err="1" smtClean="0"/>
              <a:t>cheatsheets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Γιατί να το χρησιμοποιήσω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599"/>
          </a:xfrm>
        </p:spPr>
        <p:txBody>
          <a:bodyPr>
            <a:normAutofit/>
          </a:bodyPr>
          <a:lstStyle/>
          <a:p>
            <a:r>
              <a:rPr lang="el-GR" dirty="0" smtClean="0"/>
              <a:t>Πολύ δυνατά γραφήματα</a:t>
            </a:r>
          </a:p>
          <a:p>
            <a:r>
              <a:rPr lang="en-US" dirty="0" smtClean="0"/>
              <a:t>Standard for publications</a:t>
            </a:r>
          </a:p>
          <a:p>
            <a:r>
              <a:rPr lang="el-GR" dirty="0" smtClean="0"/>
              <a:t>Επόμενα δύο </a:t>
            </a:r>
            <a:r>
              <a:rPr lang="en-US" dirty="0" smtClean="0"/>
              <a:t>slides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6"/>
          <p:cNvSpPr txBox="1">
            <a:spLocks noChangeArrowheads="1"/>
          </p:cNvSpPr>
          <p:nvPr/>
        </p:nvSpPr>
        <p:spPr bwMode="auto">
          <a:xfrm>
            <a:off x="430213" y="0"/>
            <a:ext cx="203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Who uses R?</a:t>
            </a: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400" y="812800"/>
            <a:ext cx="62992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"/>
            <a:ext cx="6692900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</a:t>
            </a:r>
            <a:r>
              <a:rPr lang="en-US" dirty="0" smtClean="0"/>
              <a:t>R </a:t>
            </a:r>
            <a:r>
              <a:rPr lang="el-GR" dirty="0" smtClean="0"/>
              <a:t>σε σχέση με τα άλλα </a:t>
            </a:r>
            <a:r>
              <a:rPr lang="en-US" dirty="0" smtClean="0"/>
              <a:t>GUI </a:t>
            </a:r>
            <a:r>
              <a:rPr lang="el-GR" dirty="0" smtClean="0"/>
              <a:t>προγράμματα στατιστικής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28908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28940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44958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Τα «εύκολα» είναι «δύσκολα» στην αρχή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Non-trivial things are possible</a:t>
            </a:r>
          </a:p>
          <a:p>
            <a:r>
              <a:rPr lang="el-GR" dirty="0" smtClean="0">
                <a:latin typeface="Calibri" pitchFamily="34" charset="0"/>
              </a:rPr>
              <a:t>Εύκολη η καταγραφή του «ίχνους» της ανάλυσης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Εγκατάσταση του </a:t>
            </a:r>
            <a:r>
              <a:rPr lang="en-US" dirty="0" smtClean="0"/>
              <a:t>R </a:t>
            </a:r>
            <a:r>
              <a:rPr lang="el-GR" dirty="0" smtClean="0"/>
              <a:t>και του </a:t>
            </a:r>
            <a:r>
              <a:rPr lang="en-US" dirty="0" err="1" smtClean="0"/>
              <a:t>RStudio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Πρώτα κατεβάστε και εγκαταστήσετε το </a:t>
            </a:r>
            <a:r>
              <a:rPr lang="en-US" dirty="0" smtClean="0"/>
              <a:t>R</a:t>
            </a:r>
          </a:p>
          <a:p>
            <a:pPr lvl="1"/>
            <a:r>
              <a:rPr lang="en-US" dirty="0" smtClean="0">
                <a:hlinkClick r:id="rId2"/>
              </a:rPr>
              <a:t>https://ftp.cc.uoc.gr/mirrors/CRAN/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l-GR" dirty="0" smtClean="0"/>
              <a:t>Μετά κατεβάστε και εγκαταστήσετε το </a:t>
            </a:r>
            <a:r>
              <a:rPr lang="en-US" dirty="0" err="1" smtClean="0"/>
              <a:t>Rstudio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https://www.rstudio.com/products/rstudio/download/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 περιβάλλον του </a:t>
            </a:r>
            <a:r>
              <a:rPr lang="en-US" dirty="0" err="1" smtClean="0"/>
              <a:t>RStudio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3439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/>
          <a:lstStyle/>
          <a:p>
            <a:r>
              <a:rPr lang="el-GR" dirty="0" smtClean="0"/>
              <a:t>Δομές δεδομένων του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Primitive data types: </a:t>
            </a:r>
          </a:p>
          <a:p>
            <a:pPr lvl="1"/>
            <a:r>
              <a:rPr lang="en-US" dirty="0" smtClean="0"/>
              <a:t>numeric    (integer, double, complex), </a:t>
            </a:r>
          </a:p>
          <a:p>
            <a:pPr lvl="1"/>
            <a:r>
              <a:rPr lang="en-US" dirty="0" smtClean="0"/>
              <a:t>character</a:t>
            </a:r>
          </a:p>
          <a:p>
            <a:pPr lvl="1"/>
            <a:r>
              <a:rPr lang="en-US" dirty="0" smtClean="0"/>
              <a:t>logical</a:t>
            </a:r>
          </a:p>
          <a:p>
            <a:pPr lvl="1"/>
            <a:r>
              <a:rPr lang="en-US" dirty="0" smtClean="0"/>
              <a:t>function</a:t>
            </a:r>
          </a:p>
          <a:p>
            <a:r>
              <a:rPr lang="en-US" dirty="0" smtClean="0"/>
              <a:t> Complex data types:</a:t>
            </a:r>
            <a:endParaRPr lang="el-GR" dirty="0" smtClean="0"/>
          </a:p>
          <a:p>
            <a:pPr lvl="1"/>
            <a:r>
              <a:rPr lang="en-US" dirty="0" smtClean="0"/>
              <a:t>vectors, </a:t>
            </a:r>
            <a:endParaRPr lang="el-GR" dirty="0" smtClean="0"/>
          </a:p>
          <a:p>
            <a:pPr lvl="1"/>
            <a:r>
              <a:rPr lang="en-US" dirty="0" smtClean="0"/>
              <a:t>arrays, </a:t>
            </a:r>
            <a:endParaRPr lang="el-GR" dirty="0" smtClean="0"/>
          </a:p>
          <a:p>
            <a:pPr lvl="1"/>
            <a:r>
              <a:rPr lang="en-US" dirty="0" smtClean="0"/>
              <a:t>lists</a:t>
            </a:r>
          </a:p>
          <a:p>
            <a:pPr lvl="1"/>
            <a:r>
              <a:rPr lang="en-US" dirty="0" smtClean="0"/>
              <a:t>data frames</a:t>
            </a:r>
            <a:br>
              <a:rPr lang="en-US" dirty="0" smtClean="0"/>
            </a:br>
            <a:endParaRPr lang="en-US" dirty="0" smtClean="0"/>
          </a:p>
          <a:p>
            <a:r>
              <a:rPr lang="en-US" sz="2200" dirty="0" smtClean="0"/>
              <a:t>See </a:t>
            </a:r>
            <a:r>
              <a:rPr lang="en-US" sz="2200" dirty="0" smtClean="0">
                <a:hlinkClick r:id="rId2"/>
              </a:rPr>
              <a:t>https://www.statmethods.net/input/datatypes.html</a:t>
            </a: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541</Words>
  <Application>Microsoft Office PowerPoint</Application>
  <PresentationFormat>On-screen Show (4:3)</PresentationFormat>
  <Paragraphs>93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Μία πρακτική εισαγωγή στην χρήση του R</vt:lpstr>
      <vt:lpstr>Τί είναι το R και γιατί να το χρησιμοποιήσω</vt:lpstr>
      <vt:lpstr>Γιατί να το χρησιμοποιήσω</vt:lpstr>
      <vt:lpstr>Slide 4</vt:lpstr>
      <vt:lpstr>Slide 5</vt:lpstr>
      <vt:lpstr>Το R σε σχέση με τα άλλα GUI προγράμματα στατιστικής </vt:lpstr>
      <vt:lpstr>Εγκατάσταση του R και του RStudio</vt:lpstr>
      <vt:lpstr>Το περιβάλλον του RStudio</vt:lpstr>
      <vt:lpstr>Δομές δεδομένων του R</vt:lpstr>
      <vt:lpstr>Vectors</vt:lpstr>
      <vt:lpstr>Data Frames</vt:lpstr>
      <vt:lpstr>Επιλογή μέσα στο data.frame</vt:lpstr>
      <vt:lpstr>Factors</vt:lpstr>
      <vt:lpstr>Εισάγοντας και Εξάγοντας Δεδομένα</vt:lpstr>
      <vt:lpstr>Παράδειγμα: Exploratory Data Analysis</vt:lpstr>
      <vt:lpstr>Τί είναι οι βιβλιοθήκες (packages) και πώς να τις χρησιμοποιώ;</vt:lpstr>
      <vt:lpstr>Παράδειγμα: Linear Regression</vt:lpstr>
      <vt:lpstr>Παράδειγμα: Cluster Analysis</vt:lpstr>
      <vt:lpstr>Παράδειγμα: Teaching Central Limit Theorem with R</vt:lpstr>
      <vt:lpstr>Θέλω να κάνω κάτι στο R αλλά δεν ξέρω πώς. Τί κάνω;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jkr</dc:creator>
  <cp:lastModifiedBy>jkr</cp:lastModifiedBy>
  <cp:revision>106</cp:revision>
  <dcterms:created xsi:type="dcterms:W3CDTF">2006-08-16T00:00:00Z</dcterms:created>
  <dcterms:modified xsi:type="dcterms:W3CDTF">2017-11-01T07:24:34Z</dcterms:modified>
</cp:coreProperties>
</file>