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8" r:id="rId2"/>
    <p:sldId id="260" r:id="rId3"/>
    <p:sldId id="261" r:id="rId4"/>
    <p:sldId id="262" r:id="rId5"/>
    <p:sldId id="265" r:id="rId6"/>
    <p:sldId id="266" r:id="rId7"/>
    <p:sldId id="267" r:id="rId8"/>
    <p:sldId id="268" r:id="rId9"/>
    <p:sldId id="269" r:id="rId10"/>
    <p:sldId id="270" r:id="rId11"/>
    <p:sldId id="263" r:id="rId12"/>
    <p:sldId id="272" r:id="rId13"/>
    <p:sldId id="264" r:id="rId14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A21A"/>
    <a:srgbClr val="0AB212"/>
    <a:srgbClr val="006600"/>
    <a:srgbClr val="082E0E"/>
    <a:srgbClr val="003300"/>
    <a:srgbClr val="19972E"/>
    <a:srgbClr val="0F591B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416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6EE8B70-E21E-49E1-8591-49611C27F6B2}" type="slidenum">
              <a:rPr lang="en-GB" altLang="el-GR"/>
              <a:pPr/>
              <a:t>‹#›</a:t>
            </a:fld>
            <a:endParaRPr lang="en-GB" alt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FD51CDC-0E8B-4044-97DB-CB9F218CD8EE}" type="slidenum">
              <a:rPr lang="en-GB" altLang="el-GR"/>
              <a:pPr eaLnBrk="1" hangingPunct="1"/>
              <a:t>1</a:t>
            </a:fld>
            <a:endParaRPr lang="en-GB" altLang="el-GR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l-GR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1463" cy="705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46564" y="2632076"/>
            <a:ext cx="4507144" cy="1182688"/>
          </a:xfrm>
        </p:spPr>
        <p:txBody>
          <a:bodyPr/>
          <a:lstStyle/>
          <a:p>
            <a:r>
              <a:rPr lang="en-GB" dirty="0" smtClean="0"/>
              <a:t>Plant Template</a:t>
            </a:r>
            <a:br>
              <a:rPr lang="en-GB" dirty="0" smtClean="0"/>
            </a:br>
            <a:r>
              <a:rPr lang="en-GB" dirty="0" smtClean="0"/>
              <a:t>Your name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8F3EBC-86FA-422D-B932-FCC7A2A4BBF5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721433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FA57BD-F603-40D0-B62F-4B44ADE36F3C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1978623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B54318-4284-446C-B1F8-F59AE2B80900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20451543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1"/>
            <a:ext cx="8229600" cy="4525963"/>
          </a:xfrm>
        </p:spPr>
        <p:txBody>
          <a:bodyPr/>
          <a:lstStyle/>
          <a:p>
            <a:pPr lvl="0"/>
            <a:endParaRPr lang="en-GB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13353B-D0DD-4428-8FE9-4A54D3AB6785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12642421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4BFB39-8015-4D48-94C1-8EF4345522DC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1993312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66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solidFill>
                  <a:srgbClr val="006600"/>
                </a:solidFill>
              </a:defRPr>
            </a:lvl1pPr>
            <a:lvl2pPr>
              <a:defRPr>
                <a:solidFill>
                  <a:srgbClr val="92D050"/>
                </a:solidFill>
              </a:defRPr>
            </a:lvl2pPr>
            <a:lvl3pPr>
              <a:defRPr>
                <a:solidFill>
                  <a:srgbClr val="92D050"/>
                </a:solidFill>
              </a:defRPr>
            </a:lvl3pPr>
            <a:lvl4pPr>
              <a:defRPr>
                <a:solidFill>
                  <a:srgbClr val="92D050"/>
                </a:solidFill>
              </a:defRPr>
            </a:lvl4pPr>
            <a:lvl5pPr>
              <a:defRPr>
                <a:solidFill>
                  <a:srgbClr val="92D05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BC1565-DA97-4CBD-BC8F-BB1CC4D66880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2357514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9E7E76-30A0-4ADB-9A3F-A4294A2BDD85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2780384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1C5A2D-D907-4607-814E-1137286C8B9F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1574308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D5CF81-B2CB-4923-B049-B9158CC7D4D0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3525399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C8BD98-A851-4A6F-A0BF-E6BFC62B21AD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746291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27A0AE-F67B-44FF-86C0-1A70D66B8355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3827349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1D06D7-521F-4023-AF5C-D3706FF906B7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2660383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39412B-3601-4234-8D08-D5D9AC7B542B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3104052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1463" cy="705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54300" y="274638"/>
            <a:ext cx="60325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l-GR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89313" y="1600200"/>
            <a:ext cx="52974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l-GR" smtClean="0"/>
              <a:t>Click to edit Master text styles</a:t>
            </a:r>
          </a:p>
          <a:p>
            <a:pPr lvl="1"/>
            <a:r>
              <a:rPr lang="en-GB" altLang="el-GR" smtClean="0"/>
              <a:t>Second level</a:t>
            </a:r>
          </a:p>
          <a:p>
            <a:pPr lvl="2"/>
            <a:r>
              <a:rPr lang="en-GB" altLang="el-GR" smtClean="0"/>
              <a:t>Third level</a:t>
            </a:r>
          </a:p>
          <a:p>
            <a:pPr lvl="3"/>
            <a:r>
              <a:rPr lang="en-GB" altLang="el-GR" smtClean="0"/>
              <a:t>Fourth level</a:t>
            </a:r>
          </a:p>
          <a:p>
            <a:pPr lvl="4"/>
            <a:r>
              <a:rPr lang="en-GB" altLang="el-GR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>
                <a:solidFill>
                  <a:srgbClr val="92D05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rgbClr val="92D05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92D050"/>
                </a:solidFill>
              </a:defRPr>
            </a:lvl1pPr>
          </a:lstStyle>
          <a:p>
            <a:fld id="{D45D1272-F306-4301-9387-37AE7006BFE3}" type="slidenum">
              <a:rPr lang="en-GB" altLang="el-GR"/>
              <a:pPr/>
              <a:t>‹#›</a:t>
            </a:fld>
            <a:endParaRPr lang="en-GB" alt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  <p:sldLayoutId id="2147483813" r:id="rId12"/>
    <p:sldLayoutId id="2147483814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0066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92D05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92D05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92D05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92D05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22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9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4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08225" y="5675313"/>
            <a:ext cx="6497638" cy="1182687"/>
          </a:xfrm>
        </p:spPr>
        <p:txBody>
          <a:bodyPr/>
          <a:lstStyle/>
          <a:p>
            <a:pPr algn="r" eaLnBrk="1" hangingPunct="1"/>
            <a:r>
              <a:rPr lang="el-GR" altLang="el-GR" sz="2800" smtClean="0">
                <a:solidFill>
                  <a:srgbClr val="0F591B"/>
                </a:solidFill>
              </a:rPr>
              <a:t>Οικονομικά του Περιβάλλοντος &amp; των Φυσικών Πόρων</a:t>
            </a:r>
            <a:endParaRPr lang="en-GB" altLang="el-GR" sz="2800" i="1" smtClean="0">
              <a:solidFill>
                <a:srgbClr val="92D050"/>
              </a:solidFill>
            </a:endParaRPr>
          </a:p>
        </p:txBody>
      </p:sp>
      <p:sp>
        <p:nvSpPr>
          <p:cNvPr id="3076" name="TextBox 2"/>
          <p:cNvSpPr txBox="1">
            <a:spLocks noChangeArrowheads="1"/>
          </p:cNvSpPr>
          <p:nvPr/>
        </p:nvSpPr>
        <p:spPr bwMode="auto">
          <a:xfrm>
            <a:off x="5345113" y="363538"/>
            <a:ext cx="3805237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el-GR" altLang="el-GR" sz="1400" b="1"/>
              <a:t>Τμήμα Αγροτικής Οικονομίας &amp; Ανάπτυξης</a:t>
            </a:r>
          </a:p>
          <a:p>
            <a:pPr eaLnBrk="1" hangingPunct="1">
              <a:lnSpc>
                <a:spcPct val="200000"/>
              </a:lnSpc>
            </a:pPr>
            <a:r>
              <a:rPr lang="el-GR" altLang="el-GR" sz="1400" b="1"/>
              <a:t>Γεωπονικό Πανεπιστήμιο Αθηνών</a:t>
            </a:r>
          </a:p>
        </p:txBody>
      </p:sp>
      <p:sp>
        <p:nvSpPr>
          <p:cNvPr id="3077" name="Θέση αριθμού διαφάνειας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A3B76CD-E954-47F5-BE87-59C35BE5AEF4}" type="slidenum">
              <a:rPr lang="en-GB" altLang="el-GR">
                <a:solidFill>
                  <a:srgbClr val="92D050"/>
                </a:solidFill>
              </a:rPr>
              <a:pPr eaLnBrk="1" hangingPunct="1"/>
              <a:t>1</a:t>
            </a:fld>
            <a:endParaRPr lang="en-GB" altLang="el-GR">
              <a:solidFill>
                <a:srgbClr val="92D050"/>
              </a:solidFill>
            </a:endParaRPr>
          </a:p>
        </p:txBody>
      </p:sp>
      <p:sp>
        <p:nvSpPr>
          <p:cNvPr id="3078" name="TextBox 1"/>
          <p:cNvSpPr txBox="1">
            <a:spLocks noChangeArrowheads="1"/>
          </p:cNvSpPr>
          <p:nvPr/>
        </p:nvSpPr>
        <p:spPr bwMode="auto">
          <a:xfrm>
            <a:off x="6931025" y="2979738"/>
            <a:ext cx="82503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sz="4800" dirty="0" smtClean="0">
                <a:solidFill>
                  <a:srgbClr val="FF0000"/>
                </a:solidFill>
              </a:rPr>
              <a:t>11</a:t>
            </a:r>
            <a:endParaRPr lang="el-GR" altLang="el-GR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7A0AE-F67B-44FF-86C0-1A70D66B8355}" type="slidenum">
              <a:rPr lang="en-GB" altLang="el-GR" smtClean="0"/>
              <a:pPr/>
              <a:t>10</a:t>
            </a:fld>
            <a:endParaRPr lang="en-GB" altLang="el-GR"/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rgbClr val="92D050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l-GR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369564" y="361951"/>
            <a:ext cx="4545013" cy="36671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l-GR" b="1" dirty="0"/>
              <a:t>2: Μακροχρόνια Ισορροπία της Αγοράς</a:t>
            </a:r>
            <a:r>
              <a:rPr lang="el-GR" dirty="0"/>
              <a:t> 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3263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graphicFrame>
        <p:nvGraphicFramePr>
          <p:cNvPr id="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9518166"/>
              </p:ext>
            </p:extLst>
          </p:nvPr>
        </p:nvGraphicFramePr>
        <p:xfrm>
          <a:off x="874712" y="2750921"/>
          <a:ext cx="7394575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4" name="Equation" r:id="rId3" imgW="2323800" imgH="444240" progId="Equation.DSMT4">
                  <p:embed/>
                </p:oleObj>
              </mc:Choice>
              <mc:Fallback>
                <p:oleObj name="Equation" r:id="rId3" imgW="2323800" imgH="444240" progId="Equation.DSMT4">
                  <p:embed/>
                  <p:pic>
                    <p:nvPicPr>
                      <p:cNvPr id="512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4712" y="2750921"/>
                        <a:ext cx="7394575" cy="1079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32496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graphicFrame>
        <p:nvGraphicFramePr>
          <p:cNvPr id="11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0768965"/>
              </p:ext>
            </p:extLst>
          </p:nvPr>
        </p:nvGraphicFramePr>
        <p:xfrm>
          <a:off x="952301" y="4175525"/>
          <a:ext cx="6569075" cy="1093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5" name="Equation" r:id="rId5" imgW="2450880" imgH="482400" progId="Equation.DSMT4">
                  <p:embed/>
                </p:oleObj>
              </mc:Choice>
              <mc:Fallback>
                <p:oleObj name="Equation" r:id="rId5" imgW="2450880" imgH="482400" progId="Equation.DSMT4">
                  <p:embed/>
                  <p:pic>
                    <p:nvPicPr>
                      <p:cNvPr id="512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2301" y="4175525"/>
                        <a:ext cx="6569075" cy="1093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0" y="3322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graphicFrame>
        <p:nvGraphicFramePr>
          <p:cNvPr id="13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5282191"/>
              </p:ext>
            </p:extLst>
          </p:nvPr>
        </p:nvGraphicFramePr>
        <p:xfrm>
          <a:off x="162967" y="5948585"/>
          <a:ext cx="2746375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6" name="Equation" r:id="rId7" imgW="939600" imgH="279360" progId="Equation.DSMT4">
                  <p:embed/>
                </p:oleObj>
              </mc:Choice>
              <mc:Fallback>
                <p:oleObj name="Equation" r:id="rId7" imgW="939600" imgH="279360" progId="Equation.DSMT4">
                  <p:embed/>
                  <p:pic>
                    <p:nvPicPr>
                      <p:cNvPr id="513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967" y="5948585"/>
                        <a:ext cx="2746375" cy="465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0" y="3343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graphicFrame>
        <p:nvGraphicFramePr>
          <p:cNvPr id="15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4408406"/>
              </p:ext>
            </p:extLst>
          </p:nvPr>
        </p:nvGraphicFramePr>
        <p:xfrm>
          <a:off x="5045869" y="5948585"/>
          <a:ext cx="3014662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7" name="Equation" r:id="rId9" imgW="1676160" imgH="228600" progId="Equation.DSMT4">
                  <p:embed/>
                </p:oleObj>
              </mc:Choice>
              <mc:Fallback>
                <p:oleObj name="Equation" r:id="rId9" imgW="1676160" imgH="228600" progId="Equation.DSMT4">
                  <p:embed/>
                  <p:pic>
                    <p:nvPicPr>
                      <p:cNvPr id="5132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5869" y="5948585"/>
                        <a:ext cx="3014662" cy="411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Line 17"/>
          <p:cNvSpPr>
            <a:spLocks noChangeShapeType="1"/>
          </p:cNvSpPr>
          <p:nvPr/>
        </p:nvSpPr>
        <p:spPr bwMode="auto">
          <a:xfrm>
            <a:off x="2952651" y="6154166"/>
            <a:ext cx="1584325" cy="0"/>
          </a:xfrm>
          <a:prstGeom prst="line">
            <a:avLst/>
          </a:prstGeom>
          <a:ln>
            <a:solidFill>
              <a:srgbClr val="FF0000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4536976" y="5667251"/>
            <a:ext cx="4032448" cy="131529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8" name="Rounded Rectangle 17"/>
          <p:cNvSpPr/>
          <p:nvPr/>
        </p:nvSpPr>
        <p:spPr>
          <a:xfrm>
            <a:off x="7117159" y="2560973"/>
            <a:ext cx="1152128" cy="72008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9" name="Rounded Rectangle 18"/>
          <p:cNvSpPr/>
          <p:nvPr/>
        </p:nvSpPr>
        <p:spPr>
          <a:xfrm>
            <a:off x="5345113" y="4007493"/>
            <a:ext cx="2076122" cy="758031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6469082" y="1802196"/>
            <a:ext cx="936104" cy="79409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378642" y="144503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476901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Θέση αριθμού διαφάνειας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79D3BBE-5544-4706-9733-FE4BE05128A6}" type="slidenum">
              <a:rPr lang="en-GB" altLang="el-GR">
                <a:solidFill>
                  <a:srgbClr val="92D050"/>
                </a:solidFill>
              </a:rPr>
              <a:pPr eaLnBrk="1" hangingPunct="1"/>
              <a:t>11</a:t>
            </a:fld>
            <a:endParaRPr lang="en-GB" altLang="el-GR">
              <a:solidFill>
                <a:srgbClr val="92D050"/>
              </a:solidFill>
            </a:endParaRPr>
          </a:p>
        </p:txBody>
      </p:sp>
      <p:pic>
        <p:nvPicPr>
          <p:cNvPr id="717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50" y="1970088"/>
            <a:ext cx="871855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7A0AE-F67B-44FF-86C0-1A70D66B8355}" type="slidenum">
              <a:rPr lang="en-GB" altLang="el-GR" smtClean="0"/>
              <a:pPr/>
              <a:t>12</a:t>
            </a:fld>
            <a:endParaRPr lang="en-GB" altLang="el-GR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2126016" y="3231288"/>
            <a:ext cx="5976938" cy="2592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l-GR" b="1" u="sng" dirty="0" smtClean="0"/>
              <a:t>Συμπέρασμα</a:t>
            </a:r>
            <a:r>
              <a:rPr lang="en-US" b="1" u="sng" dirty="0" smtClean="0"/>
              <a:t> </a:t>
            </a:r>
            <a:r>
              <a:rPr lang="en-US" b="1" u="sng" dirty="0" smtClean="0"/>
              <a:t>2</a:t>
            </a:r>
            <a:r>
              <a:rPr lang="el-GR" b="1" u="sng" dirty="0" smtClean="0"/>
              <a:t>:</a:t>
            </a:r>
            <a:r>
              <a:rPr lang="el-GR" dirty="0" smtClean="0"/>
              <a:t> </a:t>
            </a:r>
            <a:r>
              <a:rPr lang="el-GR" dirty="0"/>
              <a:t>Σε μακροχρόνιο ορίζοντα τα δύο μέτρα</a:t>
            </a:r>
          </a:p>
          <a:p>
            <a:r>
              <a:rPr lang="el-GR" dirty="0"/>
              <a:t>πολιτικής  έχουν τελείως διαφορετική επίδραση πάνω </a:t>
            </a:r>
          </a:p>
          <a:p>
            <a:r>
              <a:rPr lang="el-GR" dirty="0"/>
              <a:t>στις συνθήκες εισόδου και εξόδου (</a:t>
            </a:r>
            <a:r>
              <a:rPr lang="en-US" dirty="0">
                <a:solidFill>
                  <a:srgbClr val="FF0000"/>
                </a:solidFill>
              </a:rPr>
              <a:t>entry</a:t>
            </a:r>
            <a:r>
              <a:rPr lang="el-GR" dirty="0">
                <a:solidFill>
                  <a:srgbClr val="FF0000"/>
                </a:solidFill>
              </a:rPr>
              <a:t>-</a:t>
            </a:r>
            <a:r>
              <a:rPr lang="en-US" dirty="0">
                <a:solidFill>
                  <a:srgbClr val="FF0000"/>
                </a:solidFill>
              </a:rPr>
              <a:t>exit conditions</a:t>
            </a:r>
            <a:r>
              <a:rPr lang="el-GR" dirty="0"/>
              <a:t>) </a:t>
            </a:r>
          </a:p>
          <a:p>
            <a:r>
              <a:rPr lang="el-GR" dirty="0"/>
              <a:t>των επιχειρήσεων </a:t>
            </a:r>
            <a:r>
              <a:rPr lang="el-GR" dirty="0" smtClean="0"/>
              <a:t>σε </a:t>
            </a:r>
            <a:r>
              <a:rPr lang="el-GR" dirty="0"/>
              <a:t>έναν κλάδο </a:t>
            </a:r>
          </a:p>
        </p:txBody>
      </p:sp>
    </p:spTree>
    <p:extLst>
      <p:ext uri="{BB962C8B-B14F-4D97-AF65-F5344CB8AC3E}">
        <p14:creationId xmlns:p14="http://schemas.microsoft.com/office/powerpoint/2010/main" val="10602016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Θέση αριθμού διαφάνειας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3B8B665-2757-4ED7-95FA-71B7203545A7}" type="slidenum">
              <a:rPr lang="en-GB" altLang="el-GR">
                <a:solidFill>
                  <a:srgbClr val="92D050"/>
                </a:solidFill>
              </a:rPr>
              <a:pPr eaLnBrk="1" hangingPunct="1"/>
              <a:t>13</a:t>
            </a:fld>
            <a:endParaRPr lang="en-GB" altLang="el-GR">
              <a:solidFill>
                <a:srgbClr val="92D050"/>
              </a:solidFill>
            </a:endParaRPr>
          </a:p>
        </p:txBody>
      </p:sp>
      <p:pic>
        <p:nvPicPr>
          <p:cNvPr id="819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7175" y="1430338"/>
            <a:ext cx="6145213" cy="4859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"/>
          <p:cNvSpPr txBox="1">
            <a:spLocks noChangeArrowheads="1"/>
          </p:cNvSpPr>
          <p:nvPr/>
        </p:nvSpPr>
        <p:spPr bwMode="auto">
          <a:xfrm>
            <a:off x="4757738" y="1366838"/>
            <a:ext cx="40655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b="1">
                <a:solidFill>
                  <a:srgbClr val="FF0000"/>
                </a:solidFill>
              </a:rPr>
              <a:t>Μαθησιακοί Στόχοι της </a:t>
            </a:r>
            <a:r>
              <a:rPr lang="en-US" altLang="el-GR" b="1">
                <a:solidFill>
                  <a:srgbClr val="FF0000"/>
                </a:solidFill>
              </a:rPr>
              <a:t>9</a:t>
            </a:r>
            <a:r>
              <a:rPr lang="el-GR" altLang="el-GR" b="1" baseline="30000">
                <a:solidFill>
                  <a:srgbClr val="FF0000"/>
                </a:solidFill>
              </a:rPr>
              <a:t>ης</a:t>
            </a:r>
            <a:r>
              <a:rPr lang="el-GR" altLang="el-GR" b="1">
                <a:solidFill>
                  <a:srgbClr val="FF0000"/>
                </a:solidFill>
              </a:rPr>
              <a:t> Διάλεξης</a:t>
            </a:r>
          </a:p>
        </p:txBody>
      </p:sp>
      <p:sp>
        <p:nvSpPr>
          <p:cNvPr id="4099" name="TextBox 2"/>
          <p:cNvSpPr txBox="1">
            <a:spLocks noChangeArrowheads="1"/>
          </p:cNvSpPr>
          <p:nvPr/>
        </p:nvSpPr>
        <p:spPr bwMode="auto">
          <a:xfrm>
            <a:off x="1454150" y="4097338"/>
            <a:ext cx="7570788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200000"/>
              </a:lnSpc>
              <a:buFontTx/>
              <a:buAutoNum type="arabicPeriod"/>
              <a:defRPr/>
            </a:pPr>
            <a:r>
              <a:rPr lang="el-GR" dirty="0" smtClean="0"/>
              <a:t>Ποια είναι η διαφορά της φορολογίας και της επιδότησης ως εργαλεία</a:t>
            </a:r>
          </a:p>
          <a:p>
            <a:pPr marL="0" indent="0" eaLnBrk="1" hangingPunct="1">
              <a:lnSpc>
                <a:spcPct val="200000"/>
              </a:lnSpc>
              <a:defRPr/>
            </a:pPr>
            <a:r>
              <a:rPr lang="el-GR" smtClean="0"/>
              <a:t>περιβαλλοντικής </a:t>
            </a:r>
            <a:r>
              <a:rPr lang="el-GR" dirty="0" smtClean="0"/>
              <a:t>πολιτικής?</a:t>
            </a:r>
          </a:p>
          <a:p>
            <a:pPr marL="0" indent="0" eaLnBrk="1" hangingPunct="1">
              <a:lnSpc>
                <a:spcPct val="200000"/>
              </a:lnSpc>
              <a:defRPr/>
            </a:pPr>
            <a:r>
              <a:rPr lang="el-GR" dirty="0" smtClean="0"/>
              <a:t>2. Με ποια κριτήρια συγκρίνουμε εναλλακτικά μέσα πολιτικής?</a:t>
            </a:r>
          </a:p>
        </p:txBody>
      </p:sp>
      <p:sp>
        <p:nvSpPr>
          <p:cNvPr id="4100" name="Θέση αριθμού διαφάνειας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CD4EA39-93AF-4A8A-9A50-7C283B4287BF}" type="slidenum">
              <a:rPr lang="en-GB" altLang="el-GR">
                <a:solidFill>
                  <a:srgbClr val="92D050"/>
                </a:solidFill>
              </a:rPr>
              <a:pPr eaLnBrk="1" hangingPunct="1"/>
              <a:t>2</a:t>
            </a:fld>
            <a:endParaRPr lang="en-GB" altLang="el-GR">
              <a:solidFill>
                <a:srgbClr val="92D05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Θέση αριθμού διαφάνειας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A10191A-0E40-476B-A32D-D84982CF7924}" type="slidenum">
              <a:rPr lang="en-GB" altLang="el-GR">
                <a:solidFill>
                  <a:srgbClr val="92D050"/>
                </a:solidFill>
              </a:rPr>
              <a:pPr eaLnBrk="1" hangingPunct="1"/>
              <a:t>3</a:t>
            </a:fld>
            <a:endParaRPr lang="en-GB" altLang="el-GR">
              <a:solidFill>
                <a:srgbClr val="92D050"/>
              </a:solidFill>
            </a:endParaRPr>
          </a:p>
        </p:txBody>
      </p:sp>
      <p:sp>
        <p:nvSpPr>
          <p:cNvPr id="5123" name="TextBox 2"/>
          <p:cNvSpPr txBox="1">
            <a:spLocks noChangeArrowheads="1"/>
          </p:cNvSpPr>
          <p:nvPr/>
        </p:nvSpPr>
        <p:spPr bwMode="auto">
          <a:xfrm>
            <a:off x="3251200" y="747713"/>
            <a:ext cx="55673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dirty="0"/>
              <a:t>Επιδότηση της Φίλο-Περιβαλλοντικής  Προσαρμογής</a:t>
            </a:r>
          </a:p>
        </p:txBody>
      </p:sp>
      <p:pic>
        <p:nvPicPr>
          <p:cNvPr id="512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6824" y="1352107"/>
            <a:ext cx="4050538" cy="3010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731520" y="4775190"/>
            <a:ext cx="7278624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l-GR" altLang="el-GR" sz="1400" dirty="0">
                <a:solidFill>
                  <a:srgbClr val="0E2FAD"/>
                </a:solidFill>
              </a:rPr>
              <a:t>Η επιδότηση της φίλο-περιβαλλοντικής προσαρμογής ουσιαστικά αναγνωρίζει </a:t>
            </a:r>
            <a:r>
              <a:rPr lang="el-GR" altLang="el-GR" sz="1400" b="1" dirty="0">
                <a:solidFill>
                  <a:srgbClr val="FF0000"/>
                </a:solidFill>
              </a:rPr>
              <a:t>ιδιοκτησιακά δικαιώματα </a:t>
            </a:r>
            <a:r>
              <a:rPr lang="el-GR" altLang="el-GR" sz="1400" dirty="0">
                <a:solidFill>
                  <a:srgbClr val="0E2FAD"/>
                </a:solidFill>
              </a:rPr>
              <a:t>(για τους περιβαλλοντικούς πόρους) στις επιχειρήσεις. Για το λόγο αυτό το κράτος αποζημιώνει τις επιχειρήσεις για τα </a:t>
            </a:r>
            <a:r>
              <a:rPr lang="el-GR" altLang="el-GR" sz="1400" b="1" dirty="0">
                <a:solidFill>
                  <a:srgbClr val="FF0000"/>
                </a:solidFill>
              </a:rPr>
              <a:t>διαφεύγοντα κέρδη </a:t>
            </a:r>
            <a:r>
              <a:rPr lang="el-GR" altLang="el-GR" sz="1400" dirty="0">
                <a:solidFill>
                  <a:srgbClr val="0E2FAD"/>
                </a:solidFill>
              </a:rPr>
              <a:t>όταν μια τέτοια προσαρμογή επιβάλλεται στις επιχειρήσεις. Έτσι η περιοχή ΟΓB (αρχικά κέρδη) είναι ίση με την περιοχή ΟΔΕ* (κέρδη μετά την επιδότηση/αποζημίωση).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flipH="1" flipV="1">
            <a:off x="5751576" y="2724912"/>
            <a:ext cx="694944" cy="923544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Θέση αριθμού διαφάνειας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5C08A09-2E19-4A14-84A6-95C9CBC9178A}" type="slidenum">
              <a:rPr lang="en-GB" altLang="el-GR">
                <a:solidFill>
                  <a:srgbClr val="92D050"/>
                </a:solidFill>
              </a:rPr>
              <a:pPr eaLnBrk="1" hangingPunct="1"/>
              <a:t>4</a:t>
            </a:fld>
            <a:endParaRPr lang="en-GB" altLang="el-GR">
              <a:solidFill>
                <a:srgbClr val="92D050"/>
              </a:solidFill>
            </a:endParaRPr>
          </a:p>
        </p:txBody>
      </p:sp>
      <p:sp>
        <p:nvSpPr>
          <p:cNvPr id="3" name="Slide Number Placeholder 3"/>
          <p:cNvSpPr txBox="1">
            <a:spLocks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14D8D79-CAE2-468B-8AF2-5D61E94AF6AA}" type="slidenum">
              <a:rPr kumimoji="0" lang="el-GR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l-GR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525076" y="1275598"/>
            <a:ext cx="45180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b="1" dirty="0">
                <a:solidFill>
                  <a:srgbClr val="000000"/>
                </a:solidFill>
                <a:latin typeface="Arial" charset="0"/>
              </a:rPr>
              <a:t>1: Βραχυχρόνια Ισορροπία της Αγοράς</a:t>
            </a:r>
            <a:r>
              <a:rPr lang="el-GR" dirty="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922338" y="512763"/>
            <a:ext cx="6626225" cy="457200"/>
          </a:xfrm>
          <a:prstGeom prst="rect">
            <a:avLst/>
          </a:prstGeom>
          <a:gradFill rotWithShape="1">
            <a:gsLst>
              <a:gs pos="0">
                <a:srgbClr val="333399">
                  <a:shade val="51000"/>
                  <a:satMod val="130000"/>
                </a:srgbClr>
              </a:gs>
              <a:gs pos="80000">
                <a:srgbClr val="333399">
                  <a:shade val="93000"/>
                  <a:satMod val="130000"/>
                </a:srgbClr>
              </a:gs>
              <a:gs pos="100000">
                <a:srgbClr val="333399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Taxes vs. Subsidies</a:t>
            </a:r>
            <a:endParaRPr kumimoji="0" lang="el-GR" sz="24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3335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415884"/>
              </p:ext>
            </p:extLst>
          </p:nvPr>
        </p:nvGraphicFramePr>
        <p:xfrm>
          <a:off x="1259632" y="3521075"/>
          <a:ext cx="6578600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1" name="Equation" r:id="rId3" imgW="1726920" imgH="253800" progId="Equation.DSMT4">
                  <p:embed/>
                </p:oleObj>
              </mc:Choice>
              <mc:Fallback>
                <p:oleObj name="Equation" r:id="rId3" imgW="1726920" imgH="253800" progId="Equation.DSMT4">
                  <p:embed/>
                  <p:pic>
                    <p:nvPicPr>
                      <p:cNvPr id="205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3521075"/>
                        <a:ext cx="6578600" cy="536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294932" y="2373941"/>
            <a:ext cx="2503487" cy="366712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rgbClr val="2D2D8A">
                <a:shade val="95000"/>
                <a:satMod val="105000"/>
              </a:srgbClr>
            </a:solidFill>
            <a:prstDash val="solid"/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Φορολογία των ρύπων</a:t>
            </a: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0" y="3335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  <p:graphicFrame>
        <p:nvGraphicFramePr>
          <p:cNvPr id="1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3571047"/>
              </p:ext>
            </p:extLst>
          </p:nvPr>
        </p:nvGraphicFramePr>
        <p:xfrm>
          <a:off x="3084513" y="4477034"/>
          <a:ext cx="4535487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2" name="Equation" r:id="rId5" imgW="1663560" imgH="419040" progId="Equation.DSMT4">
                  <p:embed/>
                </p:oleObj>
              </mc:Choice>
              <mc:Fallback>
                <p:oleObj name="Equation" r:id="rId5" imgW="1663560" imgH="419040" progId="Equation.DSMT4">
                  <p:embed/>
                  <p:pic>
                    <p:nvPicPr>
                      <p:cNvPr id="205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4513" y="4477034"/>
                        <a:ext cx="4535487" cy="655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1457368" y="4621495"/>
            <a:ext cx="12366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>
                <a:solidFill>
                  <a:srgbClr val="000000"/>
                </a:solidFill>
                <a:latin typeface="Arial" charset="0"/>
              </a:rPr>
              <a:t>παραδοχή</a:t>
            </a: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-323850" y="37893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  <p:graphicFrame>
        <p:nvGraphicFramePr>
          <p:cNvPr id="13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3051086"/>
              </p:ext>
            </p:extLst>
          </p:nvPr>
        </p:nvGraphicFramePr>
        <p:xfrm>
          <a:off x="1259632" y="5656264"/>
          <a:ext cx="60706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3" name="Equation" r:id="rId7" imgW="1917360" imgH="253800" progId="Equation.DSMT4">
                  <p:embed/>
                </p:oleObj>
              </mc:Choice>
              <mc:Fallback>
                <p:oleObj name="Equation" r:id="rId7" imgW="1917360" imgH="253800" progId="Equation.DSMT4">
                  <p:embed/>
                  <p:pic>
                    <p:nvPicPr>
                      <p:cNvPr id="2069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5656264"/>
                        <a:ext cx="607060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7A0AE-F67B-44FF-86C0-1A70D66B8355}" type="slidenum">
              <a:rPr lang="en-GB" altLang="el-GR" smtClean="0"/>
              <a:pPr/>
              <a:t>5</a:t>
            </a:fld>
            <a:endParaRPr lang="en-GB" altLang="el-GR"/>
          </a:p>
        </p:txBody>
      </p:sp>
      <p:sp>
        <p:nvSpPr>
          <p:cNvPr id="3" name="Slide Number Placeholder 1"/>
          <p:cNvSpPr txBox="1">
            <a:spLocks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B3D2329-6D20-429B-A393-7246DB6EC8E2}" type="slidenum">
              <a:rPr kumimoji="0" lang="el-GR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l-GR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4414712"/>
              </p:ext>
            </p:extLst>
          </p:nvPr>
        </p:nvGraphicFramePr>
        <p:xfrm>
          <a:off x="1364693" y="3278865"/>
          <a:ext cx="6432550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2" name="Equation" r:id="rId3" imgW="2311400" imgH="444500" progId="Equation.DSMT4">
                  <p:embed/>
                </p:oleObj>
              </mc:Choice>
              <mc:Fallback>
                <p:oleObj name="Equation" r:id="rId3" imgW="2311400" imgH="444500" progId="Equation.DSMT4">
                  <p:embed/>
                  <p:pic>
                    <p:nvPicPr>
                      <p:cNvPr id="2150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4693" y="3278865"/>
                        <a:ext cx="6432550" cy="936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20"/>
          <p:cNvSpPr>
            <a:spLocks noChangeArrowheads="1"/>
          </p:cNvSpPr>
          <p:nvPr/>
        </p:nvSpPr>
        <p:spPr bwMode="auto">
          <a:xfrm>
            <a:off x="2791296" y="5325723"/>
            <a:ext cx="3073400" cy="7556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9791938"/>
              </p:ext>
            </p:extLst>
          </p:nvPr>
        </p:nvGraphicFramePr>
        <p:xfrm>
          <a:off x="3244992" y="5474948"/>
          <a:ext cx="21050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3" name="Equation" r:id="rId5" imgW="1168200" imgH="253800" progId="Equation.DSMT4">
                  <p:embed/>
                </p:oleObj>
              </mc:Choice>
              <mc:Fallback>
                <p:oleObj name="Equation" r:id="rId5" imgW="1168200" imgH="253800" progId="Equation.DSMT4">
                  <p:embed/>
                  <p:pic>
                    <p:nvPicPr>
                      <p:cNvPr id="2150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4992" y="5474948"/>
                        <a:ext cx="2105025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6296744" y="5520192"/>
            <a:ext cx="6969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>
                <a:solidFill>
                  <a:srgbClr val="000000"/>
                </a:solidFill>
                <a:latin typeface="Arial" charset="0"/>
              </a:rPr>
              <a:t>Γιατί;</a:t>
            </a:r>
          </a:p>
        </p:txBody>
      </p:sp>
      <p:sp>
        <p:nvSpPr>
          <p:cNvPr id="8" name="Curved Right Arrow 7"/>
          <p:cNvSpPr/>
          <p:nvPr/>
        </p:nvSpPr>
        <p:spPr>
          <a:xfrm rot="10800000">
            <a:off x="7569758" y="3801298"/>
            <a:ext cx="648072" cy="1584176"/>
          </a:xfrm>
          <a:prstGeom prst="curvedRightArrow">
            <a:avLst/>
          </a:prstGeom>
          <a:solidFill>
            <a:srgbClr val="BBE0E3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Text Box 17"/>
          <p:cNvSpPr txBox="1">
            <a:spLocks noChangeArrowheads="1"/>
          </p:cNvSpPr>
          <p:nvPr/>
        </p:nvSpPr>
        <p:spPr bwMode="auto">
          <a:xfrm>
            <a:off x="4064560" y="508595"/>
            <a:ext cx="1689100" cy="366713"/>
          </a:xfrm>
          <a:prstGeom prst="rect">
            <a:avLst/>
          </a:prstGeom>
          <a:solidFill>
            <a:srgbClr val="92D050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Οριακό κόστος</a:t>
            </a:r>
          </a:p>
        </p:txBody>
      </p:sp>
      <p:sp>
        <p:nvSpPr>
          <p:cNvPr id="10" name="Oval 9"/>
          <p:cNvSpPr/>
          <p:nvPr/>
        </p:nvSpPr>
        <p:spPr>
          <a:xfrm>
            <a:off x="4830116" y="2538330"/>
            <a:ext cx="1368152" cy="2304256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1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9943852"/>
              </p:ext>
            </p:extLst>
          </p:nvPr>
        </p:nvGraphicFramePr>
        <p:xfrm>
          <a:off x="6411804" y="1413575"/>
          <a:ext cx="1008112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4" name="Equation" r:id="rId7" imgW="507960" imgH="253800" progId="Equation.DSMT4">
                  <p:embed/>
                </p:oleObj>
              </mc:Choice>
              <mc:Fallback>
                <p:oleObj name="Equation" r:id="rId7" imgW="507960" imgH="253800" progId="Equation.DSMT4">
                  <p:embed/>
                  <p:pic>
                    <p:nvPicPr>
                      <p:cNvPr id="2150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1804" y="1413575"/>
                        <a:ext cx="1008112" cy="5040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Arrow Connector 11"/>
          <p:cNvCxnSpPr/>
          <p:nvPr/>
        </p:nvCxnSpPr>
        <p:spPr>
          <a:xfrm flipV="1">
            <a:off x="5982244" y="1917631"/>
            <a:ext cx="432048" cy="432048"/>
          </a:xfrm>
          <a:prstGeom prst="straightConnector1">
            <a:avLst/>
          </a:prstGeom>
          <a:noFill/>
          <a:ln w="38100" cap="flat" cmpd="sng" algn="ctr">
            <a:solidFill>
              <a:srgbClr val="BBE0E3"/>
            </a:solidFill>
            <a:prstDash val="solid"/>
            <a:tailEnd type="arrow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</p:spTree>
    <p:extLst>
      <p:ext uri="{BB962C8B-B14F-4D97-AF65-F5344CB8AC3E}">
        <p14:creationId xmlns:p14="http://schemas.microsoft.com/office/powerpoint/2010/main" val="2740092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7A0AE-F67B-44FF-86C0-1A70D66B8355}" type="slidenum">
              <a:rPr lang="en-GB" altLang="el-GR" smtClean="0"/>
              <a:pPr/>
              <a:t>6</a:t>
            </a:fld>
            <a:endParaRPr lang="en-GB" altLang="el-GR"/>
          </a:p>
        </p:txBody>
      </p:sp>
      <p:sp>
        <p:nvSpPr>
          <p:cNvPr id="3" name="Slide Number Placeholder 3"/>
          <p:cNvSpPr txBox="1">
            <a:spLocks/>
          </p:cNvSpPr>
          <p:nvPr/>
        </p:nvSpPr>
        <p:spPr bwMode="auto">
          <a:xfrm>
            <a:off x="7211568" y="6556121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rgbClr val="92D050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fld id="{A15C47E0-30F3-4881-B963-B9D086F220D0}" type="slidenum">
              <a:rPr lang="el-GR" smtClean="0"/>
              <a:pPr/>
              <a:t>6</a:t>
            </a:fld>
            <a:endParaRPr lang="el-GR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502025" y="772413"/>
            <a:ext cx="4117975" cy="366713"/>
          </a:xfrm>
          <a:prstGeom prst="rect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l-GR" b="1" dirty="0"/>
              <a:t>Επιδότηση της μείωσης των ρύπων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658368" y="3633534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6077965"/>
              </p:ext>
            </p:extLst>
          </p:nvPr>
        </p:nvGraphicFramePr>
        <p:xfrm>
          <a:off x="3584130" y="2019841"/>
          <a:ext cx="1646238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6" name="Equation" r:id="rId3" imgW="583947" imgH="279279" progId="Equation.DSMT4">
                  <p:embed/>
                </p:oleObj>
              </mc:Choice>
              <mc:Fallback>
                <p:oleObj name="Equation" r:id="rId3" imgW="583947" imgH="279279" progId="Equation.DSMT4">
                  <p:embed/>
                  <p:pic>
                    <p:nvPicPr>
                      <p:cNvPr id="307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4130" y="2019841"/>
                        <a:ext cx="1646238" cy="612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658368" y="3662109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2176792"/>
              </p:ext>
            </p:extLst>
          </p:nvPr>
        </p:nvGraphicFramePr>
        <p:xfrm>
          <a:off x="6347174" y="2129379"/>
          <a:ext cx="1728788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7" name="Equation" r:id="rId5" imgW="685800" imgH="203040" progId="Equation.DSMT4">
                  <p:embed/>
                </p:oleObj>
              </mc:Choice>
              <mc:Fallback>
                <p:oleObj name="Equation" r:id="rId5" imgW="685800" imgH="203040" progId="Equation.DSMT4">
                  <p:embed/>
                  <p:pic>
                    <p:nvPicPr>
                      <p:cNvPr id="307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7174" y="2129379"/>
                        <a:ext cx="1728788" cy="539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658368" y="3633534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5389164"/>
              </p:ext>
            </p:extLst>
          </p:nvPr>
        </p:nvGraphicFramePr>
        <p:xfrm>
          <a:off x="1773984" y="3595880"/>
          <a:ext cx="6226175" cy="684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8" name="Equation" r:id="rId7" imgW="2146300" imgH="279400" progId="Equation.DSMT4">
                  <p:embed/>
                </p:oleObj>
              </mc:Choice>
              <mc:Fallback>
                <p:oleObj name="Equation" r:id="rId7" imgW="2146300" imgH="279400" progId="Equation.DSMT4">
                  <p:embed/>
                  <p:pic>
                    <p:nvPicPr>
                      <p:cNvPr id="308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3984" y="3595880"/>
                        <a:ext cx="6226175" cy="684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658368" y="3633534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4584885"/>
              </p:ext>
            </p:extLst>
          </p:nvPr>
        </p:nvGraphicFramePr>
        <p:xfrm>
          <a:off x="2118868" y="5108321"/>
          <a:ext cx="6145213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9" name="Equation" r:id="rId9" imgW="2145960" imgH="279360" progId="Equation.DSMT4">
                  <p:embed/>
                </p:oleObj>
              </mc:Choice>
              <mc:Fallback>
                <p:oleObj name="Equation" r:id="rId9" imgW="2145960" imgH="279360" progId="Equation.DSMT4">
                  <p:embed/>
                  <p:pic>
                    <p:nvPicPr>
                      <p:cNvPr id="3083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8868" y="5108321"/>
                        <a:ext cx="6145213" cy="682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658368" y="3574796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658368" y="310896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127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7A0AE-F67B-44FF-86C0-1A70D66B8355}" type="slidenum">
              <a:rPr lang="en-GB" altLang="el-GR" smtClean="0"/>
              <a:pPr/>
              <a:t>7</a:t>
            </a:fld>
            <a:endParaRPr lang="en-GB" altLang="el-GR"/>
          </a:p>
        </p:txBody>
      </p:sp>
      <p:sp>
        <p:nvSpPr>
          <p:cNvPr id="3" name="Slide Number Placeholder 1"/>
          <p:cNvSpPr txBox="1">
            <a:spLocks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rgbClr val="92D050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fld id="{CB3D2329-6D20-429B-A393-7246DB6EC8E2}" type="slidenum">
              <a:rPr lang="el-GR" smtClean="0"/>
              <a:pPr/>
              <a:t>7</a:t>
            </a:fld>
            <a:endParaRPr lang="el-GR" dirty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7417960"/>
              </p:ext>
            </p:extLst>
          </p:nvPr>
        </p:nvGraphicFramePr>
        <p:xfrm>
          <a:off x="1187624" y="3472990"/>
          <a:ext cx="6719888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0" name="Equation" r:id="rId3" imgW="2336800" imgH="444500" progId="Equation.DSMT4">
                  <p:embed/>
                </p:oleObj>
              </mc:Choice>
              <mc:Fallback>
                <p:oleObj name="Equation" r:id="rId3" imgW="2336800" imgH="444500" progId="Equation.DSMT4">
                  <p:embed/>
                  <p:pic>
                    <p:nvPicPr>
                      <p:cNvPr id="2253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3472990"/>
                        <a:ext cx="6719888" cy="1000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4351662"/>
              </p:ext>
            </p:extLst>
          </p:nvPr>
        </p:nvGraphicFramePr>
        <p:xfrm>
          <a:off x="1043608" y="5781799"/>
          <a:ext cx="1249363" cy="33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1" name="Equation" r:id="rId5" imgW="317225" imgH="152268" progId="Equation.DSMT4">
                  <p:embed/>
                </p:oleObj>
              </mc:Choice>
              <mc:Fallback>
                <p:oleObj name="Equation" r:id="rId5" imgW="317225" imgH="152268" progId="Equation.DSMT4">
                  <p:embed/>
                  <p:pic>
                    <p:nvPicPr>
                      <p:cNvPr id="2253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5781799"/>
                        <a:ext cx="1249363" cy="334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4355976" y="5085184"/>
            <a:ext cx="3744416" cy="1584176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graphicFrame>
        <p:nvGraphicFramePr>
          <p:cNvPr id="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7402390"/>
              </p:ext>
            </p:extLst>
          </p:nvPr>
        </p:nvGraphicFramePr>
        <p:xfrm>
          <a:off x="4522962" y="5705374"/>
          <a:ext cx="3384550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2" name="Equation" r:id="rId7" imgW="1841400" imgH="253800" progId="Equation.DSMT4">
                  <p:embed/>
                </p:oleObj>
              </mc:Choice>
              <mc:Fallback>
                <p:oleObj name="Equation" r:id="rId7" imgW="1841400" imgH="253800" progId="Equation.DSMT4">
                  <p:embed/>
                  <p:pic>
                    <p:nvPicPr>
                      <p:cNvPr id="2253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2962" y="5705374"/>
                        <a:ext cx="3384550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/>
          <p:nvPr/>
        </p:nvCxnSpPr>
        <p:spPr>
          <a:xfrm>
            <a:off x="2764944" y="5939218"/>
            <a:ext cx="122413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4788024" y="2407070"/>
            <a:ext cx="1440160" cy="25922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1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8012979"/>
              </p:ext>
            </p:extLst>
          </p:nvPr>
        </p:nvGraphicFramePr>
        <p:xfrm>
          <a:off x="6228184" y="1030520"/>
          <a:ext cx="1008062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3" name="Equation" r:id="rId9" imgW="507960" imgH="253800" progId="Equation.DSMT4">
                  <p:embed/>
                </p:oleObj>
              </mc:Choice>
              <mc:Fallback>
                <p:oleObj name="Equation" r:id="rId9" imgW="507960" imgH="253800" progId="Equation.DSMT4">
                  <p:embed/>
                  <p:pic>
                    <p:nvPicPr>
                      <p:cNvPr id="2253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8184" y="1030520"/>
                        <a:ext cx="1008062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Straight Arrow Connector 10"/>
          <p:cNvCxnSpPr/>
          <p:nvPr/>
        </p:nvCxnSpPr>
        <p:spPr>
          <a:xfrm flipV="1">
            <a:off x="6048164" y="1714597"/>
            <a:ext cx="360040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773088" y="5157192"/>
            <a:ext cx="1656184" cy="1584176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221792" y="4661532"/>
            <a:ext cx="12366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/>
              <a:t>παραδοχή</a:t>
            </a:r>
          </a:p>
        </p:txBody>
      </p:sp>
    </p:spTree>
    <p:extLst>
      <p:ext uri="{BB962C8B-B14F-4D97-AF65-F5344CB8AC3E}">
        <p14:creationId xmlns:p14="http://schemas.microsoft.com/office/powerpoint/2010/main" val="942288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7A0AE-F67B-44FF-86C0-1A70D66B8355}" type="slidenum">
              <a:rPr lang="en-GB" altLang="el-GR" smtClean="0"/>
              <a:pPr/>
              <a:t>8</a:t>
            </a:fld>
            <a:endParaRPr lang="en-GB" altLang="el-GR"/>
          </a:p>
        </p:txBody>
      </p:sp>
      <p:sp>
        <p:nvSpPr>
          <p:cNvPr id="3" name="Slide Number Placeholder 3"/>
          <p:cNvSpPr txBox="1">
            <a:spLocks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rgbClr val="92D050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fld id="{50977DC2-4797-4A50-B0C3-AFB7B4751DC5}" type="slidenum">
              <a:rPr lang="el-GR" smtClean="0"/>
              <a:pPr/>
              <a:t>8</a:t>
            </a:fld>
            <a:endParaRPr lang="el-GR" dirty="0"/>
          </a:p>
        </p:txBody>
      </p:sp>
      <p:grpSp>
        <p:nvGrpSpPr>
          <p:cNvPr id="4" name="Group 4"/>
          <p:cNvGrpSpPr>
            <a:grpSpLocks noChangeAspect="1"/>
          </p:cNvGrpSpPr>
          <p:nvPr/>
        </p:nvGrpSpPr>
        <p:grpSpPr bwMode="auto">
          <a:xfrm>
            <a:off x="1344998" y="2492747"/>
            <a:ext cx="6400800" cy="3816350"/>
            <a:chOff x="2355" y="6000"/>
            <a:chExt cx="6910" cy="4983"/>
          </a:xfrm>
        </p:grpSpPr>
        <p:sp>
          <p:nvSpPr>
            <p:cNvPr id="5" name="AutoShape 5"/>
            <p:cNvSpPr>
              <a:spLocks noChangeAspect="1" noChangeArrowheads="1"/>
            </p:cNvSpPr>
            <p:nvPr/>
          </p:nvSpPr>
          <p:spPr bwMode="auto">
            <a:xfrm>
              <a:off x="2355" y="6000"/>
              <a:ext cx="6910" cy="49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" name="Line 6"/>
            <p:cNvSpPr>
              <a:spLocks noChangeShapeType="1"/>
            </p:cNvSpPr>
            <p:nvPr/>
          </p:nvSpPr>
          <p:spPr bwMode="auto">
            <a:xfrm>
              <a:off x="3242" y="6200"/>
              <a:ext cx="0" cy="403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3242" y="10233"/>
              <a:ext cx="57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3242" y="6705"/>
              <a:ext cx="4830" cy="352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3833" y="6604"/>
              <a:ext cx="564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86868" tIns="43434" rIns="86868" bIns="43434"/>
            <a:lstStyle/>
            <a:p>
              <a:r>
                <a:rPr lang="en-US" sz="1100" dirty="0">
                  <a:solidFill>
                    <a:srgbClr val="000000"/>
                  </a:solidFill>
                </a:rPr>
                <a:t>MB</a:t>
              </a:r>
              <a:endParaRPr lang="el-GR" dirty="0"/>
            </a:p>
          </p:txBody>
        </p: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 flipV="1">
              <a:off x="5607" y="8418"/>
              <a:ext cx="0" cy="18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 flipH="1">
              <a:off x="3242" y="8418"/>
              <a:ext cx="483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>
              <a:off x="8072" y="8418"/>
              <a:ext cx="0" cy="18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8666" y="10233"/>
              <a:ext cx="599" cy="6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86868" tIns="43434" rIns="86868" bIns="43434"/>
            <a:lstStyle/>
            <a:p>
              <a:r>
                <a:rPr lang="en-US" sz="1100" dirty="0">
                  <a:solidFill>
                    <a:srgbClr val="000000"/>
                  </a:solidFill>
                </a:rPr>
                <a:t>q,</a:t>
              </a:r>
              <a:r>
                <a:rPr lang="el-GR" sz="1100" dirty="0">
                  <a:solidFill>
                    <a:srgbClr val="000000"/>
                  </a:solidFill>
                </a:rPr>
                <a:t> </a:t>
              </a:r>
              <a:r>
                <a:rPr lang="en-US" sz="1100" dirty="0">
                  <a:solidFill>
                    <a:srgbClr val="000000"/>
                  </a:solidFill>
                </a:rPr>
                <a:t>e</a:t>
              </a:r>
              <a:endParaRPr lang="el-GR" dirty="0"/>
            </a:p>
          </p:txBody>
        </p:sp>
        <p:sp>
          <p:nvSpPr>
            <p:cNvPr id="14" name="Text Box 14"/>
            <p:cNvSpPr txBox="1">
              <a:spLocks noChangeArrowheads="1"/>
            </p:cNvSpPr>
            <p:nvPr/>
          </p:nvSpPr>
          <p:spPr bwMode="auto">
            <a:xfrm>
              <a:off x="2551" y="6000"/>
              <a:ext cx="564" cy="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86868" tIns="43434" rIns="86868" bIns="43434"/>
            <a:lstStyle/>
            <a:p>
              <a:r>
                <a:rPr lang="en-US" sz="1100" dirty="0">
                  <a:solidFill>
                    <a:srgbClr val="000000"/>
                  </a:solidFill>
                </a:rPr>
                <a:t>MB</a:t>
              </a:r>
              <a:endParaRPr lang="el-GR" dirty="0"/>
            </a:p>
          </p:txBody>
        </p:sp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7876" y="10333"/>
              <a:ext cx="445" cy="6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86868" tIns="43434" rIns="86868" bIns="43434"/>
            <a:lstStyle/>
            <a:p>
              <a:r>
                <a:rPr lang="en-US" sz="1100" dirty="0">
                  <a:solidFill>
                    <a:srgbClr val="000000"/>
                  </a:solidFill>
                </a:rPr>
                <a:t>e</a:t>
              </a:r>
              <a:r>
                <a:rPr lang="en-US" sz="1100" baseline="30000" dirty="0">
                  <a:solidFill>
                    <a:srgbClr val="000000"/>
                  </a:solidFill>
                </a:rPr>
                <a:t>0</a:t>
              </a:r>
              <a:endParaRPr lang="el-GR" dirty="0"/>
            </a:p>
          </p:txBody>
        </p:sp>
        <p:sp>
          <p:nvSpPr>
            <p:cNvPr id="16" name="Text Box 16"/>
            <p:cNvSpPr txBox="1">
              <a:spLocks noChangeArrowheads="1"/>
            </p:cNvSpPr>
            <p:nvPr/>
          </p:nvSpPr>
          <p:spPr bwMode="auto">
            <a:xfrm>
              <a:off x="5311" y="10333"/>
              <a:ext cx="592" cy="6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86868" tIns="43434" rIns="86868" bIns="43434"/>
            <a:lstStyle/>
            <a:p>
              <a:r>
                <a:rPr lang="en-US" sz="1100" dirty="0">
                  <a:solidFill>
                    <a:srgbClr val="000000"/>
                  </a:solidFill>
                </a:rPr>
                <a:t>q*,</a:t>
              </a:r>
            </a:p>
            <a:p>
              <a:r>
                <a:rPr lang="en-US" sz="1100" dirty="0">
                  <a:solidFill>
                    <a:srgbClr val="000000"/>
                  </a:solidFill>
                </a:rPr>
                <a:t>e*</a:t>
              </a:r>
              <a:endParaRPr lang="el-GR" dirty="0"/>
            </a:p>
          </p:txBody>
        </p:sp>
        <p:sp>
          <p:nvSpPr>
            <p:cNvPr id="17" name="Text Box 17"/>
            <p:cNvSpPr txBox="1">
              <a:spLocks noChangeArrowheads="1"/>
            </p:cNvSpPr>
            <p:nvPr/>
          </p:nvSpPr>
          <p:spPr bwMode="auto">
            <a:xfrm>
              <a:off x="6201" y="9426"/>
              <a:ext cx="609" cy="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86868" tIns="43434" rIns="86868" bIns="43434"/>
            <a:lstStyle/>
            <a:p>
              <a:r>
                <a:rPr lang="el-GR" sz="1100" dirty="0">
                  <a:solidFill>
                    <a:srgbClr val="000000"/>
                  </a:solidFill>
                </a:rPr>
                <a:t>α</a:t>
              </a:r>
              <a:endParaRPr lang="el-GR" dirty="0"/>
            </a:p>
          </p:txBody>
        </p:sp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7159" y="8748"/>
              <a:ext cx="371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86868" tIns="43434" rIns="86868" bIns="43434"/>
            <a:lstStyle/>
            <a:p>
              <a:r>
                <a:rPr lang="el-GR" sz="1100" dirty="0">
                  <a:solidFill>
                    <a:srgbClr val="000000"/>
                  </a:solidFill>
                </a:rPr>
                <a:t>β</a:t>
              </a:r>
              <a:endParaRPr lang="el-GR" dirty="0"/>
            </a:p>
          </p:txBody>
        </p:sp>
        <p:sp>
          <p:nvSpPr>
            <p:cNvPr id="19" name="Text Box 19"/>
            <p:cNvSpPr txBox="1">
              <a:spLocks noChangeArrowheads="1"/>
            </p:cNvSpPr>
            <p:nvPr/>
          </p:nvSpPr>
          <p:spPr bwMode="auto">
            <a:xfrm>
              <a:off x="2355" y="9090"/>
              <a:ext cx="530" cy="6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86868" tIns="43434" rIns="86868" bIns="43434"/>
            <a:lstStyle/>
            <a:p>
              <a:r>
                <a:rPr lang="en-US" sz="1100" dirty="0">
                  <a:solidFill>
                    <a:srgbClr val="000000"/>
                  </a:solidFill>
                </a:rPr>
                <a:t>s, t</a:t>
              </a:r>
              <a:endParaRPr lang="el-GR" dirty="0"/>
            </a:p>
          </p:txBody>
        </p:sp>
        <p:sp>
          <p:nvSpPr>
            <p:cNvPr id="20" name="Line 20"/>
            <p:cNvSpPr>
              <a:spLocks noChangeShapeType="1"/>
            </p:cNvSpPr>
            <p:nvPr/>
          </p:nvSpPr>
          <p:spPr bwMode="auto">
            <a:xfrm>
              <a:off x="6003" y="8418"/>
              <a:ext cx="0" cy="18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" name="Rectangle 21" descr="Wide upward diagonal"/>
            <p:cNvSpPr>
              <a:spLocks noChangeArrowheads="1"/>
            </p:cNvSpPr>
            <p:nvPr/>
          </p:nvSpPr>
          <p:spPr bwMode="auto">
            <a:xfrm>
              <a:off x="5607" y="8418"/>
              <a:ext cx="396" cy="1813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2" name="Text Box 22"/>
            <p:cNvSpPr txBox="1">
              <a:spLocks noChangeArrowheads="1"/>
            </p:cNvSpPr>
            <p:nvPr/>
          </p:nvSpPr>
          <p:spPr bwMode="auto">
            <a:xfrm>
              <a:off x="5804" y="10364"/>
              <a:ext cx="686" cy="6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86868" tIns="43434" rIns="86868" bIns="43434"/>
            <a:lstStyle/>
            <a:p>
              <a:r>
                <a:rPr lang="en-US" sz="1100" dirty="0">
                  <a:solidFill>
                    <a:srgbClr val="000000"/>
                  </a:solidFill>
                </a:rPr>
                <a:t>q*+</a:t>
              </a:r>
              <a:r>
                <a:rPr lang="en-US" sz="1100" dirty="0" smtClean="0">
                  <a:solidFill>
                    <a:srgbClr val="000000"/>
                  </a:solidFill>
                </a:rPr>
                <a:t>1</a:t>
              </a:r>
            </a:p>
            <a:p>
              <a:r>
                <a:rPr lang="en-US" sz="1100" dirty="0" smtClean="0">
                  <a:solidFill>
                    <a:srgbClr val="000000"/>
                  </a:solidFill>
                </a:rPr>
                <a:t>e* +1</a:t>
              </a:r>
              <a:endParaRPr lang="el-GR" dirty="0"/>
            </a:p>
          </p:txBody>
        </p:sp>
        <p:sp>
          <p:nvSpPr>
            <p:cNvPr id="23" name="AutoShape 23"/>
            <p:cNvSpPr>
              <a:spLocks/>
            </p:cNvSpPr>
            <p:nvPr/>
          </p:nvSpPr>
          <p:spPr bwMode="auto">
            <a:xfrm>
              <a:off x="3044" y="8418"/>
              <a:ext cx="100" cy="1813"/>
            </a:xfrm>
            <a:prstGeom prst="leftBrace">
              <a:avLst>
                <a:gd name="adj1" fmla="val 151083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4" name="Text Box 24"/>
            <p:cNvSpPr txBox="1">
              <a:spLocks noChangeArrowheads="1"/>
            </p:cNvSpPr>
            <p:nvPr/>
          </p:nvSpPr>
          <p:spPr bwMode="auto">
            <a:xfrm>
              <a:off x="5509" y="8015"/>
              <a:ext cx="390" cy="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86868" tIns="43434" rIns="86868" bIns="43434"/>
            <a:lstStyle/>
            <a:p>
              <a:r>
                <a:rPr lang="el-GR" sz="1100" dirty="0">
                  <a:solidFill>
                    <a:srgbClr val="000000"/>
                  </a:solidFill>
                </a:rPr>
                <a:t>Α</a:t>
              </a:r>
              <a:endParaRPr lang="el-GR" dirty="0"/>
            </a:p>
          </p:txBody>
        </p:sp>
        <p:sp>
          <p:nvSpPr>
            <p:cNvPr id="25" name="Text Box 25"/>
            <p:cNvSpPr txBox="1">
              <a:spLocks noChangeArrowheads="1"/>
            </p:cNvSpPr>
            <p:nvPr/>
          </p:nvSpPr>
          <p:spPr bwMode="auto">
            <a:xfrm>
              <a:off x="7974" y="8115"/>
              <a:ext cx="390" cy="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86868" tIns="43434" rIns="86868" bIns="43434"/>
            <a:lstStyle/>
            <a:p>
              <a:r>
                <a:rPr lang="el-GR" sz="1100" dirty="0">
                  <a:solidFill>
                    <a:srgbClr val="000000"/>
                  </a:solidFill>
                </a:rPr>
                <a:t>Β</a:t>
              </a:r>
              <a:endParaRPr lang="el-GR" dirty="0"/>
            </a:p>
          </p:txBody>
        </p:sp>
      </p:grpSp>
      <p:sp>
        <p:nvSpPr>
          <p:cNvPr id="26" name="Text Box 26"/>
          <p:cNvSpPr txBox="1">
            <a:spLocks noChangeArrowheads="1"/>
          </p:cNvSpPr>
          <p:nvPr/>
        </p:nvSpPr>
        <p:spPr bwMode="auto">
          <a:xfrm>
            <a:off x="1619672" y="404664"/>
            <a:ext cx="6018213" cy="336550"/>
          </a:xfrm>
          <a:prstGeom prst="rect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l-GR" sz="1600" b="1" dirty="0"/>
              <a:t>Διάγραμμα 1</a:t>
            </a:r>
            <a:r>
              <a:rPr lang="el-GR" sz="1600" dirty="0"/>
              <a:t>: Το μέτρο της επιδότησης της μείωσης των ρύπων</a:t>
            </a:r>
          </a:p>
        </p:txBody>
      </p:sp>
      <p:sp>
        <p:nvSpPr>
          <p:cNvPr id="27" name="Rectangle 31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graphicFrame>
        <p:nvGraphicFramePr>
          <p:cNvPr id="28" name="Object 30"/>
          <p:cNvGraphicFramePr>
            <a:graphicFrameLocks noChangeAspect="1"/>
          </p:cNvGraphicFramePr>
          <p:nvPr/>
        </p:nvGraphicFramePr>
        <p:xfrm>
          <a:off x="4068614" y="1484213"/>
          <a:ext cx="4392613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8" name="Equation" r:id="rId3" imgW="1625400" imgH="355320" progId="Equation.DSMT4">
                  <p:embed/>
                </p:oleObj>
              </mc:Choice>
              <mc:Fallback>
                <p:oleObj name="Equation" r:id="rId3" imgW="1625400" imgH="355320" progId="Equation.DSMT4">
                  <p:embed/>
                  <p:pic>
                    <p:nvPicPr>
                      <p:cNvPr id="4126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8614" y="1484213"/>
                        <a:ext cx="4392613" cy="955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Freeform 28"/>
          <p:cNvSpPr/>
          <p:nvPr/>
        </p:nvSpPr>
        <p:spPr>
          <a:xfrm>
            <a:off x="4324781" y="4307162"/>
            <a:ext cx="384561" cy="1401510"/>
          </a:xfrm>
          <a:custGeom>
            <a:avLst/>
            <a:gdLst>
              <a:gd name="connsiteX0" fmla="*/ 0 w 384561"/>
              <a:gd name="connsiteY0" fmla="*/ 0 h 1401510"/>
              <a:gd name="connsiteX1" fmla="*/ 384561 w 384561"/>
              <a:gd name="connsiteY1" fmla="*/ 239282 h 1401510"/>
              <a:gd name="connsiteX2" fmla="*/ 384561 w 384561"/>
              <a:gd name="connsiteY2" fmla="*/ 1384419 h 1401510"/>
              <a:gd name="connsiteX3" fmla="*/ 17092 w 384561"/>
              <a:gd name="connsiteY3" fmla="*/ 1401510 h 1401510"/>
              <a:gd name="connsiteX4" fmla="*/ 0 w 384561"/>
              <a:gd name="connsiteY4" fmla="*/ 0 h 1401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4561" h="1401510">
                <a:moveTo>
                  <a:pt x="0" y="0"/>
                </a:moveTo>
                <a:lnTo>
                  <a:pt x="384561" y="239282"/>
                </a:lnTo>
                <a:lnTo>
                  <a:pt x="384561" y="1384419"/>
                </a:lnTo>
                <a:lnTo>
                  <a:pt x="17092" y="140151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110613" y="4338818"/>
            <a:ext cx="4507253" cy="136815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1" name="Curved Down Arrow 30"/>
          <p:cNvSpPr/>
          <p:nvPr/>
        </p:nvSpPr>
        <p:spPr>
          <a:xfrm rot="5400000">
            <a:off x="6248688" y="3264629"/>
            <a:ext cx="2623884" cy="108012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32" name="Ορθογώνιο 1"/>
          <p:cNvSpPr/>
          <p:nvPr/>
        </p:nvSpPr>
        <p:spPr>
          <a:xfrm>
            <a:off x="2161541" y="4381332"/>
            <a:ext cx="2557541" cy="1332036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33" name="Ευθύγραμμο βέλος σύνδεσης 3"/>
          <p:cNvCxnSpPr>
            <a:stCxn id="32" idx="3"/>
          </p:cNvCxnSpPr>
          <p:nvPr/>
        </p:nvCxnSpPr>
        <p:spPr>
          <a:xfrm flipH="1">
            <a:off x="4364240" y="5047350"/>
            <a:ext cx="354842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4" name="Ευθύγραμμο βέλος σύνδεσης 4"/>
          <p:cNvCxnSpPr/>
          <p:nvPr/>
        </p:nvCxnSpPr>
        <p:spPr>
          <a:xfrm>
            <a:off x="2407497" y="4968251"/>
            <a:ext cx="1658051" cy="0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0948814"/>
              </p:ext>
            </p:extLst>
          </p:nvPr>
        </p:nvGraphicFramePr>
        <p:xfrm>
          <a:off x="2557463" y="5842000"/>
          <a:ext cx="944562" cy="70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9" name="Equation" r:id="rId5" imgW="495000" imgH="368280" progId="Equation.DSMT4">
                  <p:embed/>
                </p:oleObj>
              </mc:Choice>
              <mc:Fallback>
                <p:oleObj name="Equation" r:id="rId5" imgW="495000" imgH="368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57463" y="5842000"/>
                        <a:ext cx="944562" cy="703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6598915"/>
              </p:ext>
            </p:extLst>
          </p:nvPr>
        </p:nvGraphicFramePr>
        <p:xfrm>
          <a:off x="5334000" y="5889625"/>
          <a:ext cx="944563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0" name="Equation" r:id="rId7" imgW="495000" imgH="342720" progId="Equation.DSMT4">
                  <p:embed/>
                </p:oleObj>
              </mc:Choice>
              <mc:Fallback>
                <p:oleObj name="Equation" r:id="rId7" imgW="495000" imgH="342720" progId="Equation.DSMT4">
                  <p:embed/>
                  <p:pic>
                    <p:nvPicPr>
                      <p:cNvPr id="35" name="Object 34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334000" y="5889625"/>
                        <a:ext cx="944563" cy="655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Rectangle 36"/>
          <p:cNvSpPr/>
          <p:nvPr/>
        </p:nvSpPr>
        <p:spPr>
          <a:xfrm>
            <a:off x="6391656" y="1051560"/>
            <a:ext cx="799282" cy="43265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8" name="Rectangle 37"/>
          <p:cNvSpPr/>
          <p:nvPr/>
        </p:nvSpPr>
        <p:spPr>
          <a:xfrm>
            <a:off x="7836408" y="1051560"/>
            <a:ext cx="768096" cy="432653"/>
          </a:xfrm>
          <a:prstGeom prst="rect">
            <a:avLst/>
          </a:prstGeom>
          <a:noFill/>
          <a:ln>
            <a:solidFill>
              <a:srgbClr val="20A2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653240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7A0AE-F67B-44FF-86C0-1A70D66B8355}" type="slidenum">
              <a:rPr lang="en-GB" altLang="el-GR" smtClean="0"/>
              <a:pPr/>
              <a:t>9</a:t>
            </a:fld>
            <a:endParaRPr lang="en-GB" altLang="el-GR"/>
          </a:p>
        </p:txBody>
      </p:sp>
      <p:sp>
        <p:nvSpPr>
          <p:cNvPr id="3" name="Slide Number Placeholder 1"/>
          <p:cNvSpPr txBox="1">
            <a:spLocks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rgbClr val="92D050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fld id="{CB3D2329-6D20-429B-A393-7246DB6EC8E2}" type="slidenum">
              <a:rPr lang="el-GR" smtClean="0"/>
              <a:pPr/>
              <a:t>9</a:t>
            </a:fld>
            <a:endParaRPr lang="el-GR" dirty="0"/>
          </a:p>
        </p:txBody>
      </p:sp>
      <p:sp>
        <p:nvSpPr>
          <p:cNvPr id="4" name="Rectangle 31"/>
          <p:cNvSpPr>
            <a:spLocks noChangeArrowheads="1"/>
          </p:cNvSpPr>
          <p:nvPr/>
        </p:nvSpPr>
        <p:spPr bwMode="auto">
          <a:xfrm>
            <a:off x="1229891" y="4592309"/>
            <a:ext cx="6840760" cy="20891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50000"/>
              </a:lnSpc>
            </a:pPr>
            <a:r>
              <a:rPr lang="el-GR" b="1" u="sng" dirty="0" smtClean="0"/>
              <a:t>Συμπέρασμα1:</a:t>
            </a:r>
            <a:r>
              <a:rPr lang="el-GR" dirty="0" smtClean="0"/>
              <a:t> </a:t>
            </a:r>
            <a:r>
              <a:rPr lang="el-GR" dirty="0"/>
              <a:t>Το επίπεδο παραγωγής των επιχειρήσεων </a:t>
            </a:r>
          </a:p>
          <a:p>
            <a:pPr>
              <a:lnSpc>
                <a:spcPct val="150000"/>
              </a:lnSpc>
            </a:pPr>
            <a:r>
              <a:rPr lang="el-GR" dirty="0"/>
              <a:t>και το επίπεδο ρύπων είναι </a:t>
            </a:r>
            <a:r>
              <a:rPr lang="el-GR" dirty="0">
                <a:solidFill>
                  <a:srgbClr val="FF0000"/>
                </a:solidFill>
              </a:rPr>
              <a:t>ανεξάρτητα </a:t>
            </a:r>
            <a:r>
              <a:rPr lang="el-GR" dirty="0"/>
              <a:t>του αν η πολιτική 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l-GR" dirty="0"/>
              <a:t>ρύθμισης των ρύπων επιδιώκεται με φόρο ή με επιδότηση</a:t>
            </a:r>
          </a:p>
        </p:txBody>
      </p:sp>
      <p:sp>
        <p:nvSpPr>
          <p:cNvPr id="5" name="Rectangle 27"/>
          <p:cNvSpPr>
            <a:spLocks noChangeArrowheads="1"/>
          </p:cNvSpPr>
          <p:nvPr/>
        </p:nvSpPr>
        <p:spPr bwMode="auto">
          <a:xfrm>
            <a:off x="3635896" y="2492896"/>
            <a:ext cx="4535711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l-GR" dirty="0"/>
              <a:t>Τότε η φορολόγηση και η επιδότηση έχουν</a:t>
            </a:r>
            <a:r>
              <a:rPr lang="en-US" dirty="0"/>
              <a:t> </a:t>
            </a:r>
            <a:r>
              <a:rPr lang="el-GR" dirty="0"/>
              <a:t>ταυτόσημη άμεση βραχυχρόνια επίδραση </a:t>
            </a: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464230"/>
              </p:ext>
            </p:extLst>
          </p:nvPr>
        </p:nvGraphicFramePr>
        <p:xfrm>
          <a:off x="5279069" y="266771"/>
          <a:ext cx="1249363" cy="33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Equation" r:id="rId3" imgW="317225" imgH="152268" progId="Equation.DSMT4">
                  <p:embed/>
                </p:oleObj>
              </mc:Choice>
              <mc:Fallback>
                <p:oleObj name="Equation" r:id="rId3" imgW="317225" imgH="152268" progId="Equation.DSMT4">
                  <p:embed/>
                  <p:pic>
                    <p:nvPicPr>
                      <p:cNvPr id="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9069" y="266771"/>
                        <a:ext cx="1249363" cy="334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Oval 6"/>
          <p:cNvSpPr/>
          <p:nvPr/>
        </p:nvSpPr>
        <p:spPr>
          <a:xfrm>
            <a:off x="4928608" y="131680"/>
            <a:ext cx="1656184" cy="636893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3413608" y="227471"/>
            <a:ext cx="12366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/>
              <a:t>παραδοχή</a:t>
            </a:r>
          </a:p>
        </p:txBody>
      </p:sp>
      <p:sp>
        <p:nvSpPr>
          <p:cNvPr id="9" name="Oval 8"/>
          <p:cNvSpPr/>
          <p:nvPr/>
        </p:nvSpPr>
        <p:spPr>
          <a:xfrm>
            <a:off x="3272424" y="1836374"/>
            <a:ext cx="4968552" cy="20882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5733840" y="901861"/>
            <a:ext cx="22860" cy="90571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546960" y="3924606"/>
            <a:ext cx="0" cy="57606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008378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265</Words>
  <Application>Microsoft Office PowerPoint</Application>
  <PresentationFormat>On-screen Show (4:3)</PresentationFormat>
  <Paragraphs>63</Paragraphs>
  <Slides>13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Default Design</vt:lpstr>
      <vt:lpstr>Equation</vt:lpstr>
      <vt:lpstr>MathType 7.0 Equation</vt:lpstr>
      <vt:lpstr>Οικονομικά του Περιβάλλοντος &amp; των Φυσικών Πόρων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Clearly Presented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Plant Template</dc:title>
  <dc:creator>Presentation Magazine</dc:creator>
  <cp:lastModifiedBy>Thanasis</cp:lastModifiedBy>
  <cp:revision>107</cp:revision>
  <dcterms:created xsi:type="dcterms:W3CDTF">2009-11-03T13:35:13Z</dcterms:created>
  <dcterms:modified xsi:type="dcterms:W3CDTF">2023-11-30T11:21:51Z</dcterms:modified>
</cp:coreProperties>
</file>