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93" r:id="rId4"/>
    <p:sldId id="294" r:id="rId5"/>
    <p:sldId id="295" r:id="rId6"/>
    <p:sldId id="292" r:id="rId7"/>
    <p:sldId id="297" r:id="rId8"/>
    <p:sldId id="342" r:id="rId9"/>
    <p:sldId id="343" r:id="rId10"/>
    <p:sldId id="344" r:id="rId11"/>
    <p:sldId id="345" r:id="rId12"/>
    <p:sldId id="296" r:id="rId13"/>
    <p:sldId id="341" r:id="rId14"/>
    <p:sldId id="298" r:id="rId15"/>
    <p:sldId id="303" r:id="rId16"/>
    <p:sldId id="346" r:id="rId17"/>
    <p:sldId id="347" r:id="rId18"/>
    <p:sldId id="348" r:id="rId19"/>
    <p:sldId id="307" r:id="rId20"/>
    <p:sldId id="340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E3F1-387B-72B8-A9C4-5ECD556CE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05DD0-C5AD-781E-4CD4-40A4D7E53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14F3-67BC-2639-A351-B96B7CAF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43652-148F-06BE-E610-E9C232F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3A01E-4236-0935-4790-96FA703B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16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1375-15DB-D618-5AEF-35558BB8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C78B0-D515-2E64-1B8C-7F1552925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F94E-3DD8-1980-CD54-E846549D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25055-B8BA-3743-E3C5-82B9B6C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C3D89-B00C-71B3-E85D-837235E8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9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1515FE-92B8-8459-2700-C76D5A417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8D4DB-52B8-7C8C-7F3B-8C0FDD547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9488D-2337-CE7B-8BF4-5C8FF02E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F8E3A-27B8-B5A8-6C81-06F255FB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27381-ACF0-F0B7-E95F-235C2386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98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074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6121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4619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5096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0456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1663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813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55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3839-5C61-95A9-DFBE-034ADB52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316B-1245-8078-DD60-5CD5A59DF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E39A-94D0-D2CE-28D2-E9262249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A707C-6B9E-416D-7199-8AAC7A2A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006C1-1DF8-0166-1527-CFAA02C7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3523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769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1264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851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8901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682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69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8403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F2F1-A0A1-42E5-9E52-8962C9287A52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C813-0644-41FA-A094-77900AD4F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549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D2B4-FBA4-34CD-1669-4B7EC4AF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1C78-6D89-758A-1D61-CB4ED0398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30252-FDC6-9856-9A7C-23EC4063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74E6-E189-C544-A480-193618FD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935FE-FF73-9A1D-21EA-C718AEBB2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621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D204-C21E-43FC-54E1-F94667F9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5DDE-63D8-AD4B-192D-0CA644E4B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16E86-A8BD-7CA7-73E3-F7A6D9907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2C734-7E20-B910-EAC0-A2B4B05C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A32A-165A-81E6-0D2A-0440B40B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F08FB-381C-731A-4154-FD8EFD03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94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A4D2-FAFD-3B79-41AA-814F689E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4433F-ED11-5DAC-D13A-9FBF4AF08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B9063-B8FB-E45E-6CC0-7988E7DDF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A733C-2A9B-460C-2365-4CE5042CB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CF257-5F7C-35CC-C941-F30A873C9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77062-DD0F-5722-8D27-AE5F7D4D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D98D7-19A7-71BC-B6DC-48DCFE3C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B4D7A-7E20-5D2E-AF54-A985EB13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75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06F5-1372-8735-7820-10CFD7FF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B202A-1DE2-3D3E-8B9C-12D2932A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AAE17-6595-8CC7-D621-5A3CBF72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A8EA5-9799-878E-FA2F-25C241EC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18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731A7-B93D-3B78-3783-7D80D6D1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F38D6-F2E9-C900-6632-CC9053DB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EFD9D-7C26-CD41-05E9-66A07A97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396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29AA-9C31-C6DC-7920-A6018B02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5B727-F96E-A144-AE17-E58683358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6ECA9-95F7-5039-401B-66E1D6732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C406B-0C74-7D84-2B93-EDDFEA3A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3A5ED-F194-1189-0299-65C7B947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8F926-4FD2-8280-578C-C92EA3F3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2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B4E1-ED7D-8106-93D2-808B9D47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CD59D-0E4F-1205-34D3-33ECD6DFA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F6B63-D7AC-242B-8CB4-714C54C49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D39D5-AE88-5CF3-B4B6-20ED1BCB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FADD3-E9B3-77D2-4474-31DDF864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86AEB-0E5E-E454-A05F-3537C199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160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9B0FA-8695-2BED-CA1D-111C502C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A022-22D9-49EA-1FDD-94128C129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7AF2A-77E7-58B8-5909-AAED55127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83FC-AEC9-4862-A3B7-BAB861A6C56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D5FE-F2A9-CC4E-8CC7-CEAD43C75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B9A96-A276-8825-97D8-39F70A6B4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6068-84A6-42D3-AA3A-349F0AB8EC5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33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8FF1C-D908-4615-8B45-51E66CBDC32F}" type="datetimeFigureOut">
              <a:rPr lang="el-GR" smtClean="0"/>
              <a:t>21/12/2022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9BC8646-67C5-4478-8B1F-23437729F4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423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B1B1-8629-2EB8-903D-A55A97148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40" y="1814822"/>
            <a:ext cx="10514120" cy="161417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Αρωματικά Φυτά &amp; Αιθέρια Έλαια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84C2B-3ECC-D43F-DA96-B7E97E9CA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6075"/>
            <a:ext cx="9144000" cy="2539012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Διάλεξη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60000"/>
              </a:lnSpc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Παλαιογεώργου Αναστασία-Μαρίνα </a:t>
            </a:r>
          </a:p>
          <a:p>
            <a:pPr>
              <a:lnSpc>
                <a:spcPct val="160000"/>
              </a:lnSpc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Βιοτεχνολόγος MSc, PhD</a:t>
            </a:r>
          </a:p>
          <a:p>
            <a:pPr>
              <a:lnSpc>
                <a:spcPct val="160000"/>
              </a:lnSpc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Πανεπιστημιακή Υπότροφος </a:t>
            </a:r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0DEF9-DBA7-BA80-0B93-347C06B1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3" y="226443"/>
            <a:ext cx="2144920" cy="1472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79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C0D09-0B0C-70D2-AB5A-BE33BF17BB92}"/>
              </a:ext>
            </a:extLst>
          </p:cNvPr>
          <p:cNvSpPr txBox="1"/>
          <p:nvPr/>
        </p:nvSpPr>
        <p:spPr>
          <a:xfrm>
            <a:off x="914400" y="3429000"/>
            <a:ext cx="2733675" cy="962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kumimoji="0" lang="en-US" sz="24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Lavandula </a:t>
            </a:r>
            <a:r>
              <a:rPr kumimoji="0" lang="en-US" sz="24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viridis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067C1-DDBE-1480-6406-F3CB3B24D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8" b="3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516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3BC664-3B95-1D37-4203-E49DD77BAB8C}"/>
              </a:ext>
            </a:extLst>
          </p:cNvPr>
          <p:cNvSpPr txBox="1"/>
          <p:nvPr/>
        </p:nvSpPr>
        <p:spPr>
          <a:xfrm>
            <a:off x="1063470" y="1755080"/>
            <a:ext cx="1043792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αειθαλής, φρυγανώδης, πολυετής θάμνος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φύλλα είναι επιμήκη, λογχοειδή, χνοώδη και αρωματικά, με ανοιχτό πράσινο έως γκριζοπράσινο χρώμα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Συνήθως τα άνθη είναι μωβ αλλά σε κάποια είδη μπορεί να είναι λευκά ή ροζ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Ανθοφορεί κατά τη διάρκεια του καλοκαιριού σε επάκριες ταξιανθίες</a:t>
            </a:r>
          </a:p>
        </p:txBody>
      </p:sp>
    </p:spTree>
    <p:extLst>
      <p:ext uri="{BB962C8B-B14F-4D97-AF65-F5344CB8AC3E}">
        <p14:creationId xmlns:p14="http://schemas.microsoft.com/office/powerpoint/2010/main" val="875663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EC7E1A-B43D-CA6B-4C93-A76A80EDFBE9}"/>
              </a:ext>
            </a:extLst>
          </p:cNvPr>
          <p:cNvSpPr txBox="1"/>
          <p:nvPr/>
        </p:nvSpPr>
        <p:spPr>
          <a:xfrm>
            <a:off x="1076415" y="1755080"/>
            <a:ext cx="10038428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Προτιμάει εδάφη ελαφράς σύστασης με ουδέτερο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Πολλαπλασιάζεται με σπόρους, με μοσχεύματα και με παραφυάδες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Έχει ανάγκη από λίγο ως μέτριο πότισμα καθώς η υψηλή υγρασία δεν ευνοεί την ανάπτυξή του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Προτιμά ηλιόλουστες θέσεις</a:t>
            </a:r>
          </a:p>
        </p:txBody>
      </p:sp>
    </p:spTree>
    <p:extLst>
      <p:ext uri="{BB962C8B-B14F-4D97-AF65-F5344CB8AC3E}">
        <p14:creationId xmlns:p14="http://schemas.microsoft.com/office/powerpoint/2010/main" val="36048786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6F16BFB1-E133-4922-B734-D9234A505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3DA07D1F-58D8-D8E9-D7F8-5C6140EB9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7" b="6759"/>
          <a:stretch/>
        </p:blipFill>
        <p:spPr>
          <a:xfrm>
            <a:off x="643467" y="643467"/>
            <a:ext cx="5291666" cy="5571066"/>
          </a:xfrm>
          <a:prstGeom prst="rect">
            <a:avLst/>
          </a:prstGeom>
        </p:spPr>
      </p:pic>
      <p:pic>
        <p:nvPicPr>
          <p:cNvPr id="4" name="Picture 3" descr="Close up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F10DE490-8CF1-FCE2-D85A-58D636A19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5" r="10585" b="-1"/>
          <a:stretch/>
        </p:blipFill>
        <p:spPr>
          <a:xfrm>
            <a:off x="6256867" y="643467"/>
            <a:ext cx="529166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34E81-5F1E-D2F1-D3D9-7E443B3C015F}"/>
              </a:ext>
            </a:extLst>
          </p:cNvPr>
          <p:cNvSpPr txBox="1"/>
          <p:nvPr/>
        </p:nvSpPr>
        <p:spPr>
          <a:xfrm>
            <a:off x="1909090" y="6305434"/>
            <a:ext cx="869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Τυπική μορφή φύλλων και άνθους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angustifolia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71904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3E86D-DDD1-5E88-7B7A-8E746E300956}"/>
              </a:ext>
            </a:extLst>
          </p:cNvPr>
          <p:cNvSpPr txBox="1"/>
          <p:nvPr/>
        </p:nvSpPr>
        <p:spPr>
          <a:xfrm>
            <a:off x="2165568" y="1592832"/>
            <a:ext cx="7860863" cy="4024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Ιδιότητες</a:t>
            </a:r>
            <a:endParaRPr kumimoji="0" lang="el-GR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 λεβάντα έχει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ντιφλεγμονώδεις, αντιοξειδωτικές,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επουλωτικές</a:t>
            </a:r>
            <a:r>
              <a:rPr lang="el-GR" sz="2400" b="0" i="0" dirty="0">
                <a:solidFill>
                  <a:srgbClr val="727272"/>
                </a:solidFill>
                <a:effectLst/>
                <a:latin typeface="Muli"/>
              </a:rPr>
              <a:t> 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και αντισηπτικές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ιδιότητες. Ακόμη έχει ηρεμιστικές ιδιότητες καθώς μειώνει την αρτηριακή πίεση αλλά και την ένταση στα αιμοφόρα αγγεία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ενώ παρουσιάζει και αντικαταθλιπτική δράση. Καταπραΰνει τις στομαχικές διαταραχές.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3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118CA-05A5-EF80-54FC-B988641970FC}"/>
              </a:ext>
            </a:extLst>
          </p:cNvPr>
          <p:cNvSpPr txBox="1"/>
          <p:nvPr/>
        </p:nvSpPr>
        <p:spPr>
          <a:xfrm>
            <a:off x="459789" y="2182505"/>
            <a:ext cx="112724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 αιθέριο έλαιο εξάγεται με υδροατμοαπόσταξη και είναι πλούσιο σε οξικό λιναλυλεστέρα και λιναλοόλη, που του προσδίδουν τις παραπάνω ευεργετικές ιδιότητες. Ακόμα περιέχει καμφορά και 1,8 κινεόλη.</a:t>
            </a:r>
          </a:p>
          <a:p>
            <a:endParaRPr lang="el-GR" sz="2400" b="0" i="0" dirty="0">
              <a:solidFill>
                <a:srgbClr val="333333"/>
              </a:solidFill>
              <a:effectLst/>
              <a:latin typeface="Ubuntu" panose="020B0504030602030204" pitchFamily="34" charset="0"/>
            </a:endParaRPr>
          </a:p>
          <a:p>
            <a:pPr algn="l"/>
            <a:endParaRPr lang="el-GR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1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85B74-8D77-6297-F67E-0097AC4E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4" t="29583" r="28437" b="39445"/>
          <a:stretch/>
        </p:blipFill>
        <p:spPr>
          <a:xfrm>
            <a:off x="398808" y="685799"/>
            <a:ext cx="7068793" cy="2809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D2964-7EBE-3593-94A9-ACCDCDECC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41528" r="21094" b="38472"/>
          <a:stretch/>
        </p:blipFill>
        <p:spPr>
          <a:xfrm>
            <a:off x="2627577" y="4133850"/>
            <a:ext cx="8640498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83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EA1FC-CBAF-9C74-0CEE-C84762D5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t="42639" r="23594" b="35972"/>
          <a:stretch/>
        </p:blipFill>
        <p:spPr>
          <a:xfrm>
            <a:off x="323849" y="809625"/>
            <a:ext cx="10487149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AF8FB-D3D3-CD0E-B4DE-99EDFAD0D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6" t="32639" r="20546" b="42222"/>
          <a:stretch/>
        </p:blipFill>
        <p:spPr>
          <a:xfrm>
            <a:off x="2971799" y="4105276"/>
            <a:ext cx="8545341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97C9-F0DC-0768-4DD0-59BB56E4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26" y="2380355"/>
            <a:ext cx="11426671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400" u="sng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b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παραγωγή λεβάντας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χαμηλή κυρίως κατά τα δύο πρώτα χρόνια, όμως στη συνέχεια αυξάνεται σε ετήσια βάση. Ετσι, μετά το τρίτο έτος μπορεί να ξεπεράσει τον 1 τόνο στα 10 στρέμματα. Η μέση απόδοση αιθέριου ελαίου είναι κοντά στο 1,2% των αποξηραμένων ανθικών στελεχών.</a:t>
            </a:r>
            <a:b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τιμή κυμαίνεται στα 80-85 ευρώ το κιλό αιθέριο έλαιο, αλλά αυξάνεται όταν αυτό προέρχεται από βιολογική καλλιέργεια.</a:t>
            </a:r>
          </a:p>
        </p:txBody>
      </p:sp>
    </p:spTree>
    <p:extLst>
      <p:ext uri="{BB962C8B-B14F-4D97-AF65-F5344CB8AC3E}">
        <p14:creationId xmlns:p14="http://schemas.microsoft.com/office/powerpoint/2010/main" val="212841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B1B1-8629-2EB8-903D-A55A97148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40" y="1814822"/>
            <a:ext cx="10514120" cy="16141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Ευχαριστώ πολύ!!</a:t>
            </a:r>
          </a:p>
        </p:txBody>
      </p:sp>
    </p:spTree>
    <p:extLst>
      <p:ext uri="{BB962C8B-B14F-4D97-AF65-F5344CB8AC3E}">
        <p14:creationId xmlns:p14="http://schemas.microsoft.com/office/powerpoint/2010/main" val="29031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89C1EC-4883-F397-DDA8-D58D3B6D3762}"/>
              </a:ext>
            </a:extLst>
          </p:cNvPr>
          <p:cNvSpPr txBox="1"/>
          <p:nvPr/>
        </p:nvSpPr>
        <p:spPr>
          <a:xfrm>
            <a:off x="357326" y="2368074"/>
            <a:ext cx="10358022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Λεβάντα-είδη-καλλιεργητική πρακτική-προϊόντα</a:t>
            </a:r>
          </a:p>
          <a:p>
            <a:pPr marL="0" marR="0" lvl="0" indent="0" algn="ctr" defTabSz="914400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2D71E-4E61-76F9-1B55-5F809DCBC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5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51604-2A69-4F35-C482-9CDA672E4F98}"/>
              </a:ext>
            </a:extLst>
          </p:cNvPr>
          <p:cNvSpPr txBox="1"/>
          <p:nvPr/>
        </p:nvSpPr>
        <p:spPr>
          <a:xfrm>
            <a:off x="1029521" y="991752"/>
            <a:ext cx="4918518" cy="3109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λε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βάντα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είναι ένα από τα πιο διαδεδομένα αρωματικά και φαρμακευτικά φυτά με ποικίλες ευεργετικές ιδιότητες.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5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7D106-158F-AC1E-E24F-D989FFBAB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0948"/>
              </p:ext>
            </p:extLst>
          </p:nvPr>
        </p:nvGraphicFramePr>
        <p:xfrm>
          <a:off x="2602780" y="1200572"/>
          <a:ext cx="6986439" cy="4456856"/>
        </p:xfrm>
        <a:graphic>
          <a:graphicData uri="http://schemas.openxmlformats.org/drawingml/2006/table">
            <a:tbl>
              <a:tblPr/>
              <a:tblGrid>
                <a:gridCol w="3066704">
                  <a:extLst>
                    <a:ext uri="{9D8B030D-6E8A-4147-A177-3AD203B41FA5}">
                      <a16:colId xmlns:a16="http://schemas.microsoft.com/office/drawing/2014/main" val="2602654678"/>
                    </a:ext>
                  </a:extLst>
                </a:gridCol>
                <a:gridCol w="3919735">
                  <a:extLst>
                    <a:ext uri="{9D8B030D-6E8A-4147-A177-3AD203B41FA5}">
                      <a16:colId xmlns:a16="http://schemas.microsoft.com/office/drawing/2014/main" val="3239806406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Kingdom: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1392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Clade: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Tracheophytes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78708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Clade: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Angiosperms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70116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Clade: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Eudicots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8731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Clade: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Asterids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390582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Lamiales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755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Lamiaceae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764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Genus:</a:t>
                      </a: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Lavandula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8341" marR="118341" marT="59171" marB="59171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181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6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DF95AC-D144-74A2-CA6B-777505A3BAAF}"/>
              </a:ext>
            </a:extLst>
          </p:cNvPr>
          <p:cNvSpPr txBox="1"/>
          <p:nvPr/>
        </p:nvSpPr>
        <p:spPr>
          <a:xfrm>
            <a:off x="347662" y="2224420"/>
            <a:ext cx="9764003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πάρχουν περίπου 40 είδη που ανήκουν σε αυτό το γένος. Τα διάφορα είδη λεβάντας συναντώνται σε πολλά μέρη του κόσμου, κυρίως σε παραμεσόγειες περιοχές, στην Αφρική και στην Ασία.</a:t>
            </a:r>
          </a:p>
        </p:txBody>
      </p:sp>
    </p:spTree>
    <p:extLst>
      <p:ext uri="{BB962C8B-B14F-4D97-AF65-F5344CB8AC3E}">
        <p14:creationId xmlns:p14="http://schemas.microsoft.com/office/powerpoint/2010/main" val="68375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23A2CF-282D-4D97-960D-435F2BA6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704595-09C7-4F19-9C35-A1585DE5E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5D3415-BEB8-49B5-A258-65A6DB069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4572FE66-7C7C-4ED1-BB96-D4E741F7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7DAB653-28E4-473D-BFF3-5B5530900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42B9441-BD12-4ADD-98F9-146048C02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6849A7E1-FFE1-40FC-987C-B58FD2547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3A76386-AD1C-4954-82C0-0AA48165E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76B172-4E18-465E-9AA3-FB122B17D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4D72FB7-F5AA-4F4D-8EFD-1958081CB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11DE47E-CE10-46D2-9FA8-B48990695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CB4791-A1DD-D2A5-9F95-26BDFAFFB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3" r="1516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F1B2-C7A7-39A9-BC0B-A5598A7D18FD}"/>
              </a:ext>
            </a:extLst>
          </p:cNvPr>
          <p:cNvSpPr txBox="1"/>
          <p:nvPr/>
        </p:nvSpPr>
        <p:spPr>
          <a:xfrm>
            <a:off x="179055" y="678017"/>
            <a:ext cx="4829923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457200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π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ιο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κοινό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είδος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είν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αι το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angustifolia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(Λεβάντα η στενόφυλλος).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Στην</a:t>
            </a: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Ελλάδ</a:t>
            </a: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 καλλιεργείται περισσότερο το είδος </a:t>
            </a:r>
            <a:r>
              <a:rPr lang="en-US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Lavandula stoechas </a:t>
            </a: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(Λεβάντα η στοιχάς) που κατά τόπους έχει διαφορετικά ονόματα, όπως αγριολεβάντα, λαμπρή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λαβαντή, καραμπάσι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αβαγιανός</a:t>
            </a:r>
            <a:r>
              <a:rPr lang="el-GR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888973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97E320-BE70-8C11-82BF-07CB60BBF138}"/>
              </a:ext>
            </a:extLst>
          </p:cNvPr>
          <p:cNvSpPr txBox="1"/>
          <p:nvPr/>
        </p:nvSpPr>
        <p:spPr>
          <a:xfrm>
            <a:off x="783824" y="721688"/>
            <a:ext cx="8617998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Αλλα είδη...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πλατύφυλλος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latifolia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εριώδης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lanata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οδοντωτή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dentata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πολυσχιδής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multifida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στρογγυλόφυλλος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rotundifolia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θαλερή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viridis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πτερωτή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pinnata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Λεβάντα η κανάριος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canariensis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3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BCA45-8F00-2AC8-E417-6983DA125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b="2854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D93B2-753E-8C5C-D2CD-D6C0B7B44973}"/>
              </a:ext>
            </a:extLst>
          </p:cNvPr>
          <p:cNvSpPr txBox="1"/>
          <p:nvPr/>
        </p:nvSpPr>
        <p:spPr>
          <a:xfrm>
            <a:off x="8369811" y="3008170"/>
            <a:ext cx="3822189" cy="84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Lavandula dentata</a:t>
            </a:r>
          </a:p>
        </p:txBody>
      </p:sp>
    </p:spTree>
    <p:extLst>
      <p:ext uri="{BB962C8B-B14F-4D97-AF65-F5344CB8AC3E}">
        <p14:creationId xmlns:p14="http://schemas.microsoft.com/office/powerpoint/2010/main" val="101341182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1CEC5-FF8D-A3F3-16C2-0722572A4B0C}"/>
              </a:ext>
            </a:extLst>
          </p:cNvPr>
          <p:cNvSpPr txBox="1"/>
          <p:nvPr/>
        </p:nvSpPr>
        <p:spPr>
          <a:xfrm>
            <a:off x="576793" y="3143035"/>
            <a:ext cx="3128432" cy="571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Lavandula </a:t>
            </a:r>
            <a:r>
              <a:rPr lang="en-U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multifida</a:t>
            </a:r>
            <a:endParaRPr lang="en-US" sz="2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04B680-A5CB-FA73-2ABD-5A1A709E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9" r="443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013739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442</Words>
  <Application>Microsoft Office PowerPoint</Application>
  <PresentationFormat>Widescreen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Muli</vt:lpstr>
      <vt:lpstr>Trebuchet MS</vt:lpstr>
      <vt:lpstr>Ubuntu</vt:lpstr>
      <vt:lpstr>Wingdings</vt:lpstr>
      <vt:lpstr>Wingdings 3</vt:lpstr>
      <vt:lpstr>Office Theme</vt:lpstr>
      <vt:lpstr>Facet</vt:lpstr>
      <vt:lpstr>Αρωματικά Φυτά &amp; Αιθέρια Έλαια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Απόδοση H παραγωγή λεβάντας είναι χαμηλή κυρίως κατά τα δύο πρώτα χρόνια, όμως στη συνέχεια αυξάνεται σε ετήσια βάση. Ετσι, μετά το τρίτο έτος μπορεί να ξεπεράσει τον 1 τόνο στα 10 στρέμματα. Η μέση απόδοση αιθέριου ελαίου είναι κοντά στο 1,2% των αποξηραμένων ανθικών στελεχών. Η τιμή κυμαίνεται στα 80-85 ευρώ το κιλό αιθέριο έλαιο, αλλά αυξάνεται όταν αυτό προέρχεται από βιολογική καλλιέργεια.</vt:lpstr>
      <vt:lpstr>Ευχαριστώ πολύ!!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Αρωματικά Φυτά &amp; Αιθέρια Έλαια</dc:title>
  <dc:creator>palaiogeorgou_am@aua.gr</dc:creator>
  <cp:lastModifiedBy>palaiogeorgou_am@aua.gr</cp:lastModifiedBy>
  <cp:revision>52</cp:revision>
  <dcterms:created xsi:type="dcterms:W3CDTF">2022-12-21T10:43:46Z</dcterms:created>
  <dcterms:modified xsi:type="dcterms:W3CDTF">2022-12-21T13:48:31Z</dcterms:modified>
</cp:coreProperties>
</file>