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50" r:id="rId3"/>
    <p:sldMasterId id="2147483762" r:id="rId4"/>
    <p:sldMasterId id="2147483780" r:id="rId5"/>
  </p:sldMasterIdLst>
  <p:sldIdLst>
    <p:sldId id="256" r:id="rId6"/>
    <p:sldId id="257" r:id="rId7"/>
    <p:sldId id="258" r:id="rId8"/>
    <p:sldId id="265" r:id="rId9"/>
    <p:sldId id="259" r:id="rId10"/>
    <p:sldId id="260" r:id="rId11"/>
    <p:sldId id="261" r:id="rId12"/>
    <p:sldId id="264" r:id="rId13"/>
    <p:sldId id="262" r:id="rId14"/>
    <p:sldId id="263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70" d="100"/>
          <a:sy n="70" d="100"/>
        </p:scale>
        <p:origin x="118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15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04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08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02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21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2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79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3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81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90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57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85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78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89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7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05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94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1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9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8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1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2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4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1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2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6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09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6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9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39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48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10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07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2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5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41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62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89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74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78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28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59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2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69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78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99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1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3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68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3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08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63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82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38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37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0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72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0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51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66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67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89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7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91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81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1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85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17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07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05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5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66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5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67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212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3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500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1D44DC-9DE6-46A0-90D0-1181721E4992}" type="datetimeFigureOut">
              <a:rPr lang="el-GR" smtClean="0"/>
              <a:t>29/10/2017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D5C2-604A-409C-A024-97677221B7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954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A1ECA4-3EBC-49A1-911F-2BD7B61F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40" y="-955012"/>
            <a:ext cx="9144000" cy="2387600"/>
          </a:xfrm>
        </p:spPr>
        <p:txBody>
          <a:bodyPr/>
          <a:lstStyle/>
          <a:p>
            <a:r>
              <a:rPr lang="el-GR" b="1" i="1" u="sng" dirty="0"/>
              <a:t>ΑΡΑΓΟΝΙΤΗΣ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A326A2-52E1-494D-B081-FD072E76E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4686" y="2840605"/>
            <a:ext cx="9697270" cy="1927338"/>
          </a:xfrm>
        </p:spPr>
        <p:txBody>
          <a:bodyPr>
            <a:noAutofit/>
          </a:bodyPr>
          <a:lstStyle/>
          <a:p>
            <a:pPr algn="l"/>
            <a:r>
              <a:rPr lang="el-GR" dirty="0"/>
              <a:t>Άτομα Ομάδας</a:t>
            </a:r>
            <a:r>
              <a:rPr lang="en-US" dirty="0"/>
              <a:t>: </a:t>
            </a:r>
            <a:endParaRPr lang="el-G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Γιώργος Μονέδας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Θάνος Παπαδόπουλος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Γιώργος Λαγός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/>
              <a:t>Αντρέας </a:t>
            </a:r>
            <a:r>
              <a:rPr lang="el-GR" dirty="0" err="1"/>
              <a:t>Πάτσιος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66B187-F3ED-4EE8-87DA-B59777AA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925" y="1927603"/>
            <a:ext cx="8659345" cy="41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F5B1A-BBB2-4FCD-A967-4AC7D977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u="sng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DFD5A8-AD18-4F45-8082-133C68D9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https://titoshop.gr</a:t>
            </a:r>
            <a:endParaRPr lang="el-GR" sz="3200" dirty="0"/>
          </a:p>
          <a:p>
            <a:r>
              <a:rPr lang="en-US" sz="3200" dirty="0"/>
              <a:t>Wikipedia</a:t>
            </a:r>
          </a:p>
          <a:p>
            <a:r>
              <a:rPr lang="en-US" sz="3200" dirty="0"/>
              <a:t>Mindat.org</a:t>
            </a:r>
          </a:p>
          <a:p>
            <a:r>
              <a:rPr lang="el-GR" sz="3200" dirty="0"/>
              <a:t>Βιβλίο Ορυκτολογίας ΓΠΑ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7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BFCBC1-59A5-4184-9B66-A02099BA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65125"/>
            <a:ext cx="10853057" cy="1325563"/>
          </a:xfrm>
        </p:spPr>
        <p:txBody>
          <a:bodyPr/>
          <a:lstStyle/>
          <a:p>
            <a:pPr algn="ctr"/>
            <a:r>
              <a:rPr lang="el-GR" dirty="0"/>
              <a:t>Λίγα λόγια για τον </a:t>
            </a:r>
            <a:r>
              <a:rPr lang="el-GR" dirty="0" err="1"/>
              <a:t>αραγονίτη</a:t>
            </a:r>
            <a:r>
              <a:rPr lang="el-GR" dirty="0"/>
              <a:t>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8BD214-E4D1-4B15-876E-F7B52987E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>
                <a:effectLst/>
              </a:rPr>
              <a:t>Ο </a:t>
            </a:r>
            <a:r>
              <a:rPr lang="el-GR" sz="3200" b="1" dirty="0" err="1">
                <a:effectLst/>
              </a:rPr>
              <a:t>αραγονίτης</a:t>
            </a:r>
            <a:r>
              <a:rPr lang="el-GR" sz="3200" b="1" dirty="0">
                <a:effectLst/>
              </a:rPr>
              <a:t> </a:t>
            </a:r>
            <a:r>
              <a:rPr lang="el-GR" sz="3200" dirty="0">
                <a:effectLst/>
              </a:rPr>
              <a:t>(αγγλ. </a:t>
            </a:r>
            <a:r>
              <a:rPr lang="el-GR" sz="3200" dirty="0" err="1">
                <a:effectLst/>
              </a:rPr>
              <a:t>aragonite</a:t>
            </a:r>
            <a:r>
              <a:rPr lang="el-GR" sz="3200" dirty="0">
                <a:effectLst/>
              </a:rPr>
              <a:t>) είναι πολυμορφικό ορυκτό του </a:t>
            </a:r>
            <a:r>
              <a:rPr lang="el-GR" sz="3200" dirty="0"/>
              <a:t>ασβεστίου</a:t>
            </a:r>
            <a:r>
              <a:rPr lang="el-GR" sz="3200" dirty="0">
                <a:effectLst/>
              </a:rPr>
              <a:t> και, χημικά, ανθρακικό ασβέστιο. Η άλλη μορφή του είναι ο </a:t>
            </a:r>
            <a:r>
              <a:rPr lang="el-GR" sz="3200" dirty="0"/>
              <a:t>ασβεστίτης</a:t>
            </a:r>
            <a:r>
              <a:rPr lang="el-GR" sz="3200" dirty="0">
                <a:effectLst/>
              </a:rPr>
              <a:t>. Το όνομά του προέρχεται από την περιοχή </a:t>
            </a:r>
            <a:r>
              <a:rPr lang="el-GR" sz="3200" b="1" dirty="0"/>
              <a:t>Μολίνα ντε </a:t>
            </a:r>
            <a:r>
              <a:rPr lang="el-GR" sz="3200" b="1" dirty="0" err="1"/>
              <a:t>Αραγόν</a:t>
            </a:r>
            <a:r>
              <a:rPr lang="el-GR" sz="3200" i="1" dirty="0" err="1"/>
              <a:t>,</a:t>
            </a:r>
            <a:r>
              <a:rPr lang="el-GR" sz="3200" dirty="0" err="1">
                <a:effectLst/>
              </a:rPr>
              <a:t>της</a:t>
            </a:r>
            <a:r>
              <a:rPr lang="el-GR" sz="3200" dirty="0">
                <a:effectLst/>
              </a:rPr>
              <a:t> </a:t>
            </a:r>
            <a:r>
              <a:rPr lang="el-GR" sz="3200" dirty="0"/>
              <a:t>Ισπανίας. </a:t>
            </a:r>
            <a:r>
              <a:rPr lang="el-GR" sz="3200" dirty="0">
                <a:effectLst/>
              </a:rPr>
              <a:t>Είναι λιγότερο διαδεδομένος από τον ασβεστίτη, καθώς σχηματίζεται από φυσικοχημικά φαινόμενα μικρότερου εύρους. Τα δύο ορυκτά παρουσιάζουν αρκετές ομοιότητες στα χαρακτηριστικά όπως το χρώμα (</a:t>
            </a:r>
            <a:r>
              <a:rPr lang="el-GR" sz="3200" dirty="0"/>
              <a:t>ά</a:t>
            </a:r>
            <a:r>
              <a:rPr lang="el-GR" sz="3200" dirty="0">
                <a:effectLst/>
              </a:rPr>
              <a:t>χρωμο η λευκό) αλλά διαφέρουν στην κρυσταλλική δομή.</a:t>
            </a:r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110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73B5C-1862-45F3-94C3-6E56BE2F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u="sng" dirty="0"/>
              <a:t>Κρυσταλλική Δομή </a:t>
            </a:r>
            <a:r>
              <a:rPr lang="el-GR" b="1" i="1" u="sng" dirty="0" err="1"/>
              <a:t>αραγονίτη</a:t>
            </a:r>
            <a:endParaRPr lang="el-GR" b="1" i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1D707E-3D4D-4785-BBE3-CA77699B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Ο </a:t>
            </a:r>
            <a:r>
              <a:rPr lang="el-GR" sz="2800" dirty="0" err="1"/>
              <a:t>αραγονίτης</a:t>
            </a:r>
            <a:r>
              <a:rPr lang="el-GR" sz="2800" dirty="0"/>
              <a:t> κρυσταλλώνεται στην </a:t>
            </a:r>
            <a:r>
              <a:rPr lang="el-GR" sz="2800" dirty="0" err="1"/>
              <a:t>ολεδρία</a:t>
            </a:r>
            <a:r>
              <a:rPr lang="el-GR" sz="2800" dirty="0"/>
              <a:t> του ρομβικού συστήματος οπότε χαρακτηρίζεται από τρεις άξονες άνισους και κάθετους μεταξύ τους.</a:t>
            </a:r>
          </a:p>
          <a:p>
            <a:r>
              <a:rPr lang="el-GR" sz="2800" dirty="0"/>
              <a:t>Εμφανίζεται με μορφή πρισματική, </a:t>
            </a:r>
            <a:r>
              <a:rPr lang="el-GR" sz="2800" dirty="0" err="1"/>
              <a:t>πινακοειδή</a:t>
            </a:r>
            <a:r>
              <a:rPr lang="el-GR" sz="2800" dirty="0"/>
              <a:t>, και </a:t>
            </a:r>
            <a:r>
              <a:rPr lang="el-GR" sz="2800" dirty="0" err="1"/>
              <a:t>ψευδοεξαγωνική,η</a:t>
            </a:r>
            <a:r>
              <a:rPr lang="el-GR" sz="2800" dirty="0"/>
              <a:t> οποία είναι η πιο συνηθέστερη μορφή που μπορεί να πάρει. Επίσης </a:t>
            </a:r>
            <a:r>
              <a:rPr lang="el-GR" sz="2800" dirty="0" err="1"/>
              <a:t>εμφανίζεται,λιγότερο</a:t>
            </a:r>
            <a:r>
              <a:rPr lang="el-GR" sz="2800" dirty="0"/>
              <a:t> συχνά, σε ξεχωριστούς, </a:t>
            </a:r>
            <a:r>
              <a:rPr lang="el-GR" sz="2800" dirty="0" err="1"/>
              <a:t>αχρωματισμένους</a:t>
            </a:r>
            <a:r>
              <a:rPr lang="el-GR" sz="2800" dirty="0"/>
              <a:t> κρυστάλλους ή σε ποικίλα συσσωματώματα (πχ κυματιστών, </a:t>
            </a:r>
            <a:r>
              <a:rPr lang="el-GR" sz="2800" dirty="0" err="1"/>
              <a:t>σταλακτιτικών</a:t>
            </a:r>
            <a:r>
              <a:rPr lang="el-GR" sz="2800" dirty="0"/>
              <a:t>, εγκλωβισμένων και σφαιρικών προεξοχών </a:t>
            </a:r>
            <a:r>
              <a:rPr lang="el-GR" sz="2800" dirty="0" err="1"/>
              <a:t>ψευδοεξαγωνικών</a:t>
            </a:r>
            <a:r>
              <a:rPr lang="el-GR" sz="2800" dirty="0"/>
              <a:t> κρυστάλλων).</a:t>
            </a:r>
          </a:p>
          <a:p>
            <a:r>
              <a:rPr lang="el-GR" sz="2800" dirty="0">
                <a:effectLst/>
              </a:rPr>
              <a:t>Χαρακτηριστική είναι η υφή </a:t>
            </a:r>
            <a:r>
              <a:rPr lang="el-GR" sz="2800" b="1" dirty="0" err="1">
                <a:effectLst/>
              </a:rPr>
              <a:t>φλος</a:t>
            </a:r>
            <a:r>
              <a:rPr lang="el-GR" sz="2800" b="1" dirty="0">
                <a:effectLst/>
              </a:rPr>
              <a:t> </a:t>
            </a:r>
            <a:r>
              <a:rPr lang="el-GR" sz="2800" b="1" dirty="0" err="1">
                <a:effectLst/>
              </a:rPr>
              <a:t>φερρί</a:t>
            </a:r>
            <a:r>
              <a:rPr lang="el-GR" sz="2800" dirty="0">
                <a:effectLst/>
              </a:rPr>
              <a:t> (</a:t>
            </a:r>
            <a:r>
              <a:rPr lang="el-GR" sz="2800" dirty="0" err="1">
                <a:effectLst/>
              </a:rPr>
              <a:t>flos</a:t>
            </a:r>
            <a:r>
              <a:rPr lang="el-GR" sz="2800" dirty="0">
                <a:effectLst/>
              </a:rPr>
              <a:t> - </a:t>
            </a:r>
            <a:r>
              <a:rPr lang="el-GR" sz="2800" dirty="0" err="1">
                <a:effectLst/>
              </a:rPr>
              <a:t>ferri</a:t>
            </a:r>
            <a:r>
              <a:rPr lang="el-GR" sz="2800" dirty="0">
                <a:effectLst/>
              </a:rPr>
              <a:t>, άνθη σιδήρου), κατά την οποία οι κρύσταλλοι </a:t>
            </a:r>
            <a:r>
              <a:rPr lang="el-GR" sz="2800" dirty="0" err="1">
                <a:effectLst/>
              </a:rPr>
              <a:t>αραγονίτη</a:t>
            </a:r>
            <a:r>
              <a:rPr lang="el-GR" sz="2800" dirty="0">
                <a:effectLst/>
              </a:rPr>
              <a:t> σχηματίζουν δενδροειδείς, σκωληκοειδείς ή </a:t>
            </a:r>
            <a:r>
              <a:rPr lang="el-GR" sz="2800" dirty="0" err="1">
                <a:effectLst/>
              </a:rPr>
              <a:t>κοραλλιόμορφες</a:t>
            </a:r>
            <a:r>
              <a:rPr lang="el-GR" sz="2800" dirty="0">
                <a:effectLst/>
              </a:rPr>
              <a:t> μορφές.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224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667E6-2A63-4C1D-B541-4F9C5DA4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Κοραλλιόμορφη</a:t>
            </a:r>
            <a:r>
              <a:rPr lang="el-GR" dirty="0"/>
              <a:t> μορφή ορυκτού </a:t>
            </a:r>
            <a:r>
              <a:rPr lang="el-GR" dirty="0" err="1"/>
              <a:t>αραγονίτη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BC9BF06-F61F-4E0E-A7FF-4AE0B72C0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0" y="1570945"/>
            <a:ext cx="652700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0FC0683-614B-4FFC-BBC9-F17E329B5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88" y="1570945"/>
            <a:ext cx="3971412" cy="422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493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13D9B5-5363-4447-AA6E-7E1CEE6F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u="sng" dirty="0"/>
              <a:t>Χημική σύσταση ορυκτού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F5971D-67CF-43E7-AA39-63CF91B4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499053"/>
            <a:ext cx="11223171" cy="5184775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Η χημική σύσταση του καθαρού </a:t>
            </a:r>
            <a:r>
              <a:rPr lang="el-GR" sz="3200" dirty="0" err="1"/>
              <a:t>αραγωνίτη</a:t>
            </a:r>
            <a:r>
              <a:rPr lang="el-GR" sz="3200" dirty="0"/>
              <a:t> είναι 56%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l-GR" sz="3200" dirty="0"/>
              <a:t>και 44% </a:t>
            </a:r>
            <a:r>
              <a:rPr lang="en-US" sz="3200" dirty="0"/>
              <a:t>CO2</a:t>
            </a:r>
            <a:r>
              <a:rPr lang="el-GR" sz="3200" dirty="0"/>
              <a:t>.</a:t>
            </a:r>
          </a:p>
          <a:p>
            <a:r>
              <a:rPr lang="el-GR" sz="3200" dirty="0"/>
              <a:t>Ο </a:t>
            </a:r>
            <a:r>
              <a:rPr lang="el-GR" sz="3200" dirty="0" err="1"/>
              <a:t>αραγονίτης</a:t>
            </a:r>
            <a:r>
              <a:rPr lang="el-GR" sz="3200" dirty="0"/>
              <a:t> κρυσταλλώνεται σε υψηλή πίεση και χαμηλή θερμοκρασία. Απαντά σε πρόσφατα ιζήματα στο μαργαριταρένιο στρώμα των </a:t>
            </a:r>
            <a:r>
              <a:rPr lang="el-GR" sz="3200" dirty="0" err="1"/>
              <a:t>κέλυφων</a:t>
            </a:r>
            <a:r>
              <a:rPr lang="el-GR" sz="3200" dirty="0"/>
              <a:t> θαλάσσιων οργανισμών σαν ανόργανο συστατικό των μαργαριταριών. Επιπρόσθετα σε σταλακτίτες και </a:t>
            </a:r>
            <a:r>
              <a:rPr lang="el-GR" sz="3200" dirty="0" err="1"/>
              <a:t>ωολίθους</a:t>
            </a:r>
            <a:r>
              <a:rPr lang="el-GR" sz="3200" dirty="0"/>
              <a:t> στους θαλάσσιους πυθμένες, μετατρεπόμενος, με τον χρόνο, σε ασβεστίτη. Τέλος, σε ιζηματογενή κοιτάσματα </a:t>
            </a:r>
            <a:r>
              <a:rPr lang="el-GR" sz="3200" dirty="0" err="1"/>
              <a:t>σιδηρίτη</a:t>
            </a:r>
            <a:r>
              <a:rPr lang="el-GR" sz="3200" dirty="0"/>
              <a:t> </a:t>
            </a:r>
            <a:r>
              <a:rPr lang="en-US" sz="3200" dirty="0"/>
              <a:t>FeCO3</a:t>
            </a:r>
            <a:r>
              <a:rPr lang="el-GR" sz="3200" dirty="0"/>
              <a:t>, </a:t>
            </a:r>
            <a:r>
              <a:rPr lang="el-GR" sz="3200" dirty="0" err="1"/>
              <a:t>λειμωνίτη</a:t>
            </a:r>
            <a:r>
              <a:rPr lang="el-GR" sz="3200" dirty="0"/>
              <a:t> , καθώς και σε στρώμα αργίλου και γύψου.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41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43617-13AA-47AA-BAD3-59FDA415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i="1" u="sng" dirty="0"/>
              <a:t>Σε </a:t>
            </a:r>
            <a:r>
              <a:rPr lang="el-GR" b="1" i="1" u="sng" dirty="0" err="1"/>
              <a:t>ποιά</a:t>
            </a:r>
            <a:r>
              <a:rPr lang="el-GR" b="1" i="1" u="sng" dirty="0"/>
              <a:t> ομάδα ανήκει ο </a:t>
            </a:r>
            <a:r>
              <a:rPr lang="el-GR" b="1" i="1" u="sng" dirty="0" err="1"/>
              <a:t>αραγονίτης</a:t>
            </a:r>
            <a:r>
              <a:rPr lang="el-GR" b="1" i="1" u="sng" dirty="0"/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B87EAD-D3AA-4CB9-9B9A-BE4DC972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1353800" cy="4335689"/>
          </a:xfrm>
        </p:spPr>
        <p:txBody>
          <a:bodyPr>
            <a:noAutofit/>
          </a:bodyPr>
          <a:lstStyle/>
          <a:p>
            <a:r>
              <a:rPr lang="el-GR" sz="2800" b="1" dirty="0"/>
              <a:t>Ο </a:t>
            </a:r>
            <a:r>
              <a:rPr lang="el-GR" sz="2800" b="1" dirty="0" err="1"/>
              <a:t>αραγωνίτης</a:t>
            </a:r>
            <a:r>
              <a:rPr lang="el-GR" sz="2800" dirty="0"/>
              <a:t> είναι μέλος της ομάδας των μη πυριτικών ορυκτών και συγκεκριμένα των ανθρακικών ορυκτών. Είναι ανθρακικό του ασβεστίου. Τα </a:t>
            </a:r>
            <a:r>
              <a:rPr lang="el-GR" sz="2800" dirty="0" err="1"/>
              <a:t>κατιόντα</a:t>
            </a:r>
            <a:r>
              <a:rPr lang="el-GR" sz="2800" dirty="0"/>
              <a:t> των ορυκτών της ομάδας συνδέονται με την </a:t>
            </a:r>
            <a:r>
              <a:rPr lang="el-GR" sz="2800" dirty="0" err="1"/>
              <a:t>ανθρακικη</a:t>
            </a:r>
            <a:r>
              <a:rPr lang="el-GR" sz="2800" dirty="0"/>
              <a:t> </a:t>
            </a:r>
            <a:r>
              <a:rPr lang="el-GR" sz="2800" dirty="0" err="1"/>
              <a:t>ριζα</a:t>
            </a:r>
            <a:r>
              <a:rPr lang="el-GR" sz="2800" dirty="0"/>
              <a:t> </a:t>
            </a:r>
            <a:r>
              <a:rPr lang="en-US" sz="2800" dirty="0"/>
              <a:t>(CO3)</a:t>
            </a:r>
            <a:r>
              <a:rPr lang="en-US" sz="2800" baseline="30000" dirty="0"/>
              <a:t>2-</a:t>
            </a:r>
            <a:r>
              <a:rPr lang="el-GR" sz="2800" dirty="0"/>
              <a:t>. Συνήθως τα </a:t>
            </a:r>
            <a:r>
              <a:rPr lang="el-GR" sz="2800" dirty="0" err="1"/>
              <a:t>κατιόντα</a:t>
            </a:r>
            <a:r>
              <a:rPr lang="el-GR" sz="2800" dirty="0"/>
              <a:t> που συνδέονται με την ανθρακική ρίζα </a:t>
            </a:r>
            <a:r>
              <a:rPr lang="en-US" sz="2800" dirty="0"/>
              <a:t>(CO3</a:t>
            </a:r>
            <a:r>
              <a:rPr lang="el-GR" sz="2800" dirty="0"/>
              <a:t>)</a:t>
            </a:r>
            <a:r>
              <a:rPr lang="en-US" sz="2800" baseline="30000" dirty="0"/>
              <a:t>2-</a:t>
            </a:r>
            <a:r>
              <a:rPr lang="en-US" sz="2800" dirty="0"/>
              <a:t> </a:t>
            </a:r>
            <a:r>
              <a:rPr lang="el-GR" sz="2800" dirty="0"/>
              <a:t>είναι του βαρίου </a:t>
            </a:r>
            <a:r>
              <a:rPr lang="en-US" sz="2800" dirty="0"/>
              <a:t>(Ba</a:t>
            </a:r>
            <a:r>
              <a:rPr lang="el-GR" sz="2800" baseline="30000" dirty="0"/>
              <a:t>2+</a:t>
            </a:r>
            <a:r>
              <a:rPr lang="en-US" sz="2800" dirty="0"/>
              <a:t>)</a:t>
            </a:r>
            <a:r>
              <a:rPr lang="el-GR" sz="2800" dirty="0"/>
              <a:t>,του στροντίου </a:t>
            </a:r>
            <a:r>
              <a:rPr lang="en-US" sz="2800" dirty="0"/>
              <a:t>(Sr</a:t>
            </a:r>
            <a:r>
              <a:rPr lang="el-GR" sz="2800" baseline="30000" dirty="0"/>
              <a:t>2+</a:t>
            </a:r>
            <a:r>
              <a:rPr lang="en-US" sz="2800" dirty="0"/>
              <a:t>) </a:t>
            </a:r>
            <a:r>
              <a:rPr lang="el-GR" sz="2800" dirty="0"/>
              <a:t>και του </a:t>
            </a:r>
            <a:r>
              <a:rPr lang="el-GR" sz="2800" dirty="0" err="1"/>
              <a:t>μολύβδου</a:t>
            </a:r>
            <a:r>
              <a:rPr lang="el-GR" sz="28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Pb</a:t>
            </a:r>
            <a:r>
              <a:rPr lang="el-GR" sz="2800" baseline="30000" dirty="0"/>
              <a:t>2+</a:t>
            </a:r>
            <a:r>
              <a:rPr lang="el-GR" sz="2800" dirty="0"/>
              <a:t>).</a:t>
            </a:r>
            <a:endParaRPr lang="en-US" sz="2800" dirty="0"/>
          </a:p>
          <a:p>
            <a:r>
              <a:rPr lang="el-GR" sz="2800" dirty="0"/>
              <a:t>. Η </a:t>
            </a:r>
            <a:r>
              <a:rPr lang="el-GR" sz="2800" dirty="0" err="1"/>
              <a:t>σκληροτητα</a:t>
            </a:r>
            <a:r>
              <a:rPr lang="el-GR" sz="2800" dirty="0"/>
              <a:t> του είναι από 3,5 </a:t>
            </a:r>
            <a:r>
              <a:rPr lang="el-GR" sz="2800" dirty="0" err="1"/>
              <a:t>εως</a:t>
            </a:r>
            <a:r>
              <a:rPr lang="el-GR" sz="2800" dirty="0"/>
              <a:t> 4 στην κλίμακα του </a:t>
            </a:r>
            <a:r>
              <a:rPr lang="en-US" sz="2800" dirty="0"/>
              <a:t>Mohs</a:t>
            </a:r>
            <a:r>
              <a:rPr lang="el-GR" sz="2800" dirty="0"/>
              <a:t>,ενώ η πυκνότητα του είναι από 2,94 </a:t>
            </a:r>
            <a:r>
              <a:rPr lang="en-US" sz="2800" dirty="0"/>
              <a:t>gr/cm</a:t>
            </a:r>
            <a:r>
              <a:rPr lang="en-US" sz="2800" baseline="30000" dirty="0"/>
              <a:t>3</a:t>
            </a:r>
            <a:r>
              <a:rPr lang="en-US" sz="2800" dirty="0"/>
              <a:t>-2,95 gr/cm</a:t>
            </a:r>
            <a:r>
              <a:rPr lang="en-US" sz="2800" baseline="30000" dirty="0"/>
              <a:t>3</a:t>
            </a:r>
            <a:r>
              <a:rPr lang="en-US" sz="2800" dirty="0"/>
              <a:t>. </a:t>
            </a:r>
            <a:r>
              <a:rPr lang="el-GR" sz="2800" dirty="0"/>
              <a:t>Η σκληρότητα του </a:t>
            </a:r>
            <a:r>
              <a:rPr lang="el-GR" sz="2800" dirty="0" err="1"/>
              <a:t>αραγονίτη</a:t>
            </a:r>
            <a:r>
              <a:rPr lang="el-GR" sz="2800" dirty="0"/>
              <a:t> είναι μεγαλύτερη </a:t>
            </a:r>
            <a:r>
              <a:rPr lang="el-GR" sz="2800" dirty="0" err="1"/>
              <a:t>απο</a:t>
            </a:r>
            <a:r>
              <a:rPr lang="el-GR" sz="2800" dirty="0"/>
              <a:t> του ασβεστίτη.</a:t>
            </a:r>
          </a:p>
        </p:txBody>
      </p:sp>
    </p:spTree>
    <p:extLst>
      <p:ext uri="{BB962C8B-B14F-4D97-AF65-F5344CB8AC3E}">
        <p14:creationId xmlns:p14="http://schemas.microsoft.com/office/powerpoint/2010/main" val="200814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39B35-81F9-4579-AFD0-20E83AE9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75519"/>
            <a:ext cx="10515600" cy="1325563"/>
          </a:xfrm>
        </p:spPr>
        <p:txBody>
          <a:bodyPr/>
          <a:lstStyle/>
          <a:p>
            <a:pPr algn="ctr"/>
            <a:r>
              <a:rPr lang="el-GR" b="1" i="1" u="sng" dirty="0"/>
              <a:t>Χρήσεις </a:t>
            </a:r>
            <a:r>
              <a:rPr lang="el-GR" b="1" i="1" u="sng" dirty="0" err="1"/>
              <a:t>αραγονίτη</a:t>
            </a:r>
            <a:r>
              <a:rPr lang="el-GR" b="1" i="1" u="sng" dirty="0"/>
              <a:t>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295BE2-8CFC-417B-B53F-293C3E0E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401082"/>
            <a:ext cx="10515600" cy="4351338"/>
          </a:xfrm>
        </p:spPr>
        <p:txBody>
          <a:bodyPr>
            <a:noAutofit/>
          </a:bodyPr>
          <a:lstStyle/>
          <a:p>
            <a:r>
              <a:rPr lang="el-GR" sz="2800" dirty="0"/>
              <a:t>Σε ενυδρεία, καθώς θεωρείται απαραίτητος για την προσομοίωση των υφάλων. Παρέχει απαραίτητα συστατικά για μεγάλο μέρος της θαλάσσιας πανίδας. Κρατάει το </a:t>
            </a:r>
            <a:r>
              <a:rPr lang="el-GR" sz="2800" dirty="0" err="1"/>
              <a:t>pH</a:t>
            </a:r>
            <a:r>
              <a:rPr lang="el-GR" sz="2800" dirty="0"/>
              <a:t> του νερού κοντά στις φυσιολογικές του τιμές και έχει επιτυχώς δοκιμαστεί στην απομάκρυνση </a:t>
            </a:r>
            <a:r>
              <a:rPr lang="el-GR" sz="2800" dirty="0" err="1"/>
              <a:t>ρυπών</a:t>
            </a:r>
            <a:r>
              <a:rPr lang="el-GR" sz="2800" dirty="0"/>
              <a:t> όπως ο </a:t>
            </a:r>
            <a:r>
              <a:rPr lang="el-GR" sz="2800" dirty="0" err="1"/>
              <a:t>ψευδάργυρος,το</a:t>
            </a:r>
            <a:r>
              <a:rPr lang="el-GR" sz="2800" dirty="0"/>
              <a:t> κοβάλτιο και ο μόλυβδος από μολυσμένα </a:t>
            </a:r>
            <a:r>
              <a:rPr lang="el-GR" sz="2800" dirty="0" err="1"/>
              <a:t>απόνερα</a:t>
            </a:r>
            <a:r>
              <a:rPr lang="el-GR" sz="2800" dirty="0"/>
              <a:t>.</a:t>
            </a:r>
          </a:p>
          <a:p>
            <a:r>
              <a:rPr lang="el-GR" sz="2800" dirty="0"/>
              <a:t>Ο καλύτερος</a:t>
            </a:r>
            <a:r>
              <a:rPr lang="el-GR" sz="2800" b="1" dirty="0"/>
              <a:t> </a:t>
            </a:r>
            <a:r>
              <a:rPr lang="el-GR" sz="2800" dirty="0" err="1"/>
              <a:t>αραγονίτης</a:t>
            </a:r>
            <a:r>
              <a:rPr lang="el-GR" sz="2800" dirty="0"/>
              <a:t> έχει ποιότητα πετραδιού και μπορεί να διαμορφωθεί με πολλά είδη κοπών για να χρησιμοποιηθεί στην </a:t>
            </a:r>
            <a:r>
              <a:rPr lang="el-GR" sz="2800" dirty="0" err="1"/>
              <a:t>κοσμηματοποιία</a:t>
            </a:r>
            <a:r>
              <a:rPr lang="el-GR" sz="2800" dirty="0"/>
              <a:t> και σε άλλες μορφές διακόσμησης. </a:t>
            </a:r>
          </a:p>
        </p:txBody>
      </p:sp>
    </p:spTree>
    <p:extLst>
      <p:ext uri="{BB962C8B-B14F-4D97-AF65-F5344CB8AC3E}">
        <p14:creationId xmlns:p14="http://schemas.microsoft.com/office/powerpoint/2010/main" val="18141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4D4C14-EEEF-4B92-83BE-E733188A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-1838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Διακόσμηση ενυδρείου με </a:t>
            </a:r>
            <a:r>
              <a:rPr lang="el-GR" dirty="0" err="1"/>
              <a:t>αραγόνιτη</a:t>
            </a:r>
            <a:r>
              <a:rPr lang="el-GR" dirty="0"/>
              <a:t>: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A599417-4215-43DC-A3F6-3F618C479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1825625"/>
            <a:ext cx="6547841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85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70FCB-1EF8-4BDF-A6A9-A0A60CC5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234497"/>
            <a:ext cx="10515600" cy="1325563"/>
          </a:xfrm>
        </p:spPr>
        <p:txBody>
          <a:bodyPr/>
          <a:lstStyle/>
          <a:p>
            <a:pPr algn="ctr"/>
            <a:r>
              <a:rPr lang="el-GR" b="1" i="1" u="sng" dirty="0"/>
              <a:t>Σε ποιες χώρες τον συναντάμε;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3D7C68-1317-42D8-9AD1-EF62D690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4" y="1373413"/>
            <a:ext cx="11919856" cy="5250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200" dirty="0"/>
              <a:t>Το </a:t>
            </a:r>
            <a:r>
              <a:rPr lang="el-GR" sz="3200" dirty="0" err="1"/>
              <a:t>συγκρεκριμένο</a:t>
            </a:r>
            <a:r>
              <a:rPr lang="el-GR" sz="3200" dirty="0"/>
              <a:t> ορυκτό το συναντάμε σε πολλές περιοχές όπως είναι: </a:t>
            </a:r>
          </a:p>
          <a:p>
            <a:r>
              <a:rPr lang="el-GR" sz="3200" dirty="0"/>
              <a:t>Κορινθία (Αυστρία)</a:t>
            </a:r>
          </a:p>
          <a:p>
            <a:r>
              <a:rPr lang="el-GR" sz="3200" dirty="0"/>
              <a:t> </a:t>
            </a:r>
            <a:r>
              <a:rPr lang="el-GR" sz="3200" dirty="0" err="1"/>
              <a:t>Χόρσενζ</a:t>
            </a:r>
            <a:r>
              <a:rPr lang="el-GR" sz="3200" dirty="0"/>
              <a:t> (Δημοκρατία της Τσεχίας)</a:t>
            </a:r>
          </a:p>
          <a:p>
            <a:r>
              <a:rPr lang="el-GR" sz="3200" dirty="0"/>
              <a:t> </a:t>
            </a:r>
            <a:r>
              <a:rPr lang="el-GR" sz="3200" dirty="0" err="1"/>
              <a:t>Κούμπρια</a:t>
            </a:r>
            <a:r>
              <a:rPr lang="el-GR" sz="3200" dirty="0"/>
              <a:t> (Αγγλία)</a:t>
            </a:r>
          </a:p>
          <a:p>
            <a:r>
              <a:rPr lang="el-GR" sz="3200" dirty="0"/>
              <a:t> </a:t>
            </a:r>
            <a:r>
              <a:rPr lang="el-GR" sz="3200" dirty="0" err="1"/>
              <a:t>Γκροσέτο</a:t>
            </a:r>
            <a:r>
              <a:rPr lang="el-GR" sz="3200" dirty="0"/>
              <a:t>(Ιταλία)</a:t>
            </a:r>
          </a:p>
          <a:p>
            <a:r>
              <a:rPr lang="el-GR" sz="3200" dirty="0" err="1"/>
              <a:t>Τσούμεμπ</a:t>
            </a:r>
            <a:r>
              <a:rPr lang="el-GR" sz="3200" dirty="0"/>
              <a:t> (Ναμίμπια)</a:t>
            </a:r>
          </a:p>
          <a:p>
            <a:r>
              <a:rPr lang="el-GR" sz="3200" dirty="0" err="1"/>
              <a:t>Μιγκρανίγια</a:t>
            </a:r>
            <a:r>
              <a:rPr lang="el-GR" sz="3200" dirty="0"/>
              <a:t> (</a:t>
            </a:r>
            <a:r>
              <a:rPr lang="el-GR" sz="3200" dirty="0" err="1"/>
              <a:t>Αραγόνα</a:t>
            </a:r>
            <a:r>
              <a:rPr lang="el-GR" sz="3200" dirty="0"/>
              <a:t>, Ισπανία)</a:t>
            </a:r>
          </a:p>
          <a:p>
            <a:r>
              <a:rPr lang="el-GR" sz="3200" dirty="0"/>
              <a:t> Νέο Μεξικό </a:t>
            </a:r>
          </a:p>
          <a:p>
            <a:r>
              <a:rPr lang="el-GR" sz="3200" dirty="0"/>
              <a:t>Νότια </a:t>
            </a:r>
            <a:r>
              <a:rPr lang="el-GR" sz="3200" dirty="0" err="1"/>
              <a:t>Ντακότα</a:t>
            </a:r>
            <a:r>
              <a:rPr lang="el-GR" sz="3200" dirty="0"/>
              <a:t> (ΗΠΑ). </a:t>
            </a:r>
          </a:p>
          <a:p>
            <a:r>
              <a:rPr lang="el-GR" sz="3200" dirty="0"/>
              <a:t>Ελλάδα. Ειδικότερα στο </a:t>
            </a:r>
            <a:r>
              <a:rPr lang="el-GR" sz="3200" b="1" dirty="0"/>
              <a:t>Λαύριο</a:t>
            </a:r>
            <a:r>
              <a:rPr lang="el-GR" sz="3200" dirty="0"/>
              <a:t>, στην </a:t>
            </a:r>
            <a:r>
              <a:rPr lang="el-GR" sz="3200" b="1" dirty="0"/>
              <a:t>Αιδηψό</a:t>
            </a:r>
            <a:r>
              <a:rPr lang="el-GR" sz="3200" dirty="0"/>
              <a:t> (στις αποθέσεις των θερμών πηγών) και όμορφα δείγματα εμφανίζονται στην νήσο </a:t>
            </a:r>
            <a:r>
              <a:rPr lang="el-GR" sz="3200" b="1" dirty="0"/>
              <a:t>Σέριφο</a:t>
            </a:r>
            <a:r>
              <a:rPr lang="el-GR" sz="32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09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551</Words>
  <Application>Microsoft Office PowerPoint</Application>
  <PresentationFormat>Ευρεία οθόνη</PresentationFormat>
  <Paragraphs>39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Calisto MT</vt:lpstr>
      <vt:lpstr>Century Gothic</vt:lpstr>
      <vt:lpstr>Corbel</vt:lpstr>
      <vt:lpstr>Rockwell</vt:lpstr>
      <vt:lpstr>Trebuchet MS</vt:lpstr>
      <vt:lpstr>Wingdings 2</vt:lpstr>
      <vt:lpstr>Wingdings 3</vt:lpstr>
      <vt:lpstr>Βάθος</vt:lpstr>
      <vt:lpstr>Damask</vt:lpstr>
      <vt:lpstr>HDOfficeLightV0</vt:lpstr>
      <vt:lpstr>Σχιστόλιθος</vt:lpstr>
      <vt:lpstr>Ιόν</vt:lpstr>
      <vt:lpstr>ΑΡΑΓΟΝΙΤΗΣ</vt:lpstr>
      <vt:lpstr>Λίγα λόγια για τον αραγονίτη:</vt:lpstr>
      <vt:lpstr>Κρυσταλλική Δομή αραγονίτη</vt:lpstr>
      <vt:lpstr>Κοραλλιόμορφη μορφή ορυκτού αραγονίτη</vt:lpstr>
      <vt:lpstr>Χημική σύσταση ορυκτού</vt:lpstr>
      <vt:lpstr>Σε ποιά ομάδα ανήκει ο αραγονίτης;</vt:lpstr>
      <vt:lpstr>Χρήσεις αραγονίτη:</vt:lpstr>
      <vt:lpstr>Διακόσμηση ενυδρείου με αραγόνιτη:</vt:lpstr>
      <vt:lpstr>Σε ποιες χώρες τον συναντάμε;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ΑΡΑΓΟΝΙΤΗΣ</dc:title>
  <dc:creator>George Monedas</dc:creator>
  <cp:lastModifiedBy>George Monedas</cp:lastModifiedBy>
  <cp:revision>17</cp:revision>
  <dcterms:created xsi:type="dcterms:W3CDTF">2017-10-29T13:03:26Z</dcterms:created>
  <dcterms:modified xsi:type="dcterms:W3CDTF">2017-10-29T15:48:59Z</dcterms:modified>
</cp:coreProperties>
</file>