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313" r:id="rId2"/>
    <p:sldId id="281" r:id="rId3"/>
    <p:sldId id="286" r:id="rId4"/>
    <p:sldId id="268" r:id="rId5"/>
    <p:sldId id="271" r:id="rId6"/>
    <p:sldId id="312" r:id="rId7"/>
    <p:sldId id="288" r:id="rId8"/>
    <p:sldId id="273" r:id="rId9"/>
    <p:sldId id="304" r:id="rId10"/>
    <p:sldId id="306" r:id="rId11"/>
    <p:sldId id="305" r:id="rId12"/>
    <p:sldId id="308" r:id="rId13"/>
    <p:sldId id="309" r:id="rId14"/>
    <p:sldId id="310" r:id="rId15"/>
    <p:sldId id="297" r:id="rId16"/>
    <p:sldId id="311" r:id="rId17"/>
    <p:sldId id="298" r:id="rId18"/>
    <p:sldId id="299" r:id="rId19"/>
    <p:sldId id="290" r:id="rId20"/>
    <p:sldId id="302" r:id="rId21"/>
    <p:sldId id="289" r:id="rId22"/>
    <p:sldId id="296" r:id="rId23"/>
    <p:sldId id="291" r:id="rId24"/>
    <p:sldId id="303" r:id="rId25"/>
    <p:sldId id="292" r:id="rId26"/>
    <p:sldId id="280" r:id="rId27"/>
    <p:sldId id="301" r:id="rId28"/>
    <p:sldId id="293" r:id="rId29"/>
    <p:sldId id="287" r:id="rId30"/>
    <p:sldId id="31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56B1"/>
    <a:srgbClr val="024EA2"/>
    <a:srgbClr val="024B9C"/>
    <a:srgbClr val="035DC1"/>
    <a:srgbClr val="004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88" d="100"/>
          <a:sy n="88" d="100"/>
        </p:scale>
        <p:origin x="403" y="62"/>
      </p:cViewPr>
      <p:guideLst>
        <p:guide orient="horz" pos="2092"/>
        <p:guide pos="3840"/>
      </p:guideLst>
    </p:cSldViewPr>
  </p:slideViewPr>
  <p:notesTextViewPr>
    <p:cViewPr>
      <p:scale>
        <a:sx n="3" d="2"/>
        <a:sy n="3" d="2"/>
      </p:scale>
      <p:origin x="0" y="0"/>
    </p:cViewPr>
  </p:notesTextViewPr>
  <p:sorterViewPr>
    <p:cViewPr>
      <p:scale>
        <a:sx n="62" d="100"/>
        <a:sy n="62" d="100"/>
      </p:scale>
      <p:origin x="0" y="-49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10/10/2023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10/10/2023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CC-BY).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9CF2995-AB43-4B7C-B8CD-9DC7C3692A9C}" type="slidenum">
              <a:rPr lang="en-GB" smtClean="0"/>
              <a:t>4</a:t>
            </a:fld>
            <a:endParaRPr lang="en-GB"/>
          </a:p>
        </p:txBody>
      </p:sp>
    </p:spTree>
    <p:extLst>
      <p:ext uri="{BB962C8B-B14F-4D97-AF65-F5344CB8AC3E}">
        <p14:creationId xmlns:p14="http://schemas.microsoft.com/office/powerpoint/2010/main" val="31872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Update/add/delete parts of the</a:t>
            </a:r>
            <a:r>
              <a:rPr lang="en-IE" baseline="0" dirty="0"/>
              <a:t> copy right notice where appropriate.</a:t>
            </a:r>
          </a:p>
          <a:p>
            <a:r>
              <a:rPr lang="en-IE" baseline="0" dirty="0"/>
              <a:t>More information: </a:t>
            </a:r>
            <a:r>
              <a:rPr lang="en-GB" dirty="0">
                <a:hlinkClick r:id="rId3"/>
              </a:rPr>
              <a:t>https://myintracomm.ec.europa.eu/corp/intellectual-property/Documents/2019_Reuse-guidelines%28CC-BY%29.pdf</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30</a:t>
            </a:fld>
            <a:endParaRPr lang="en-GB"/>
          </a:p>
        </p:txBody>
      </p:sp>
    </p:spTree>
    <p:extLst>
      <p:ext uri="{BB962C8B-B14F-4D97-AF65-F5344CB8AC3E}">
        <p14:creationId xmlns:p14="http://schemas.microsoft.com/office/powerpoint/2010/main" val="3239334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smtClean="0"/>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smtClean="0"/>
              <a:t>Click icon to add picture</a:t>
            </a:r>
            <a:endParaRPr lang="en-GB" dirty="0"/>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9478619" y="1913416"/>
            <a:ext cx="1875181" cy="2434309"/>
          </a:xfrm>
          <a:solidFill>
            <a:schemeClr val="bg2"/>
          </a:solidFill>
          <a:ln w="28575">
            <a:solidFill>
              <a:schemeClr val="bg1"/>
            </a:solidFill>
          </a:ln>
        </p:spPr>
        <p:txBody>
          <a:bodyPr/>
          <a:lstStyle/>
          <a:p>
            <a:r>
              <a:rPr lang="en-US" smtClean="0"/>
              <a:t>Click icon to add picture</a:t>
            </a:r>
            <a:endParaRPr lang="en-GB"/>
          </a:p>
        </p:txBody>
      </p:sp>
      <p:sp>
        <p:nvSpPr>
          <p:cNvPr id="9" name="Picture Placeholder 5"/>
          <p:cNvSpPr>
            <a:spLocks noGrp="1"/>
          </p:cNvSpPr>
          <p:nvPr>
            <p:ph type="pic" sz="quarter" idx="14"/>
          </p:nvPr>
        </p:nvSpPr>
        <p:spPr>
          <a:xfrm>
            <a:off x="7051401" y="2898477"/>
            <a:ext cx="2307284" cy="2307284"/>
          </a:xfrm>
          <a:solidFill>
            <a:schemeClr val="bg2"/>
          </a:solidFill>
          <a:ln w="28575">
            <a:solidFill>
              <a:schemeClr val="bg1"/>
            </a:solidFill>
          </a:ln>
        </p:spPr>
        <p:txBody>
          <a:bodyPr/>
          <a:lstStyle/>
          <a:p>
            <a:r>
              <a:rPr lang="en-US" smtClean="0"/>
              <a:t>Click icon to add picture</a:t>
            </a:r>
            <a:endParaRPr lang="en-GB"/>
          </a:p>
        </p:txBody>
      </p:sp>
      <p:sp>
        <p:nvSpPr>
          <p:cNvPr id="8" name="Picture Placeholder 5"/>
          <p:cNvSpPr>
            <a:spLocks noGrp="1"/>
          </p:cNvSpPr>
          <p:nvPr>
            <p:ph type="pic" sz="quarter" idx="13"/>
          </p:nvPr>
        </p:nvSpPr>
        <p:spPr>
          <a:xfrm>
            <a:off x="4081980" y="1913416"/>
            <a:ext cx="3185512" cy="2184030"/>
          </a:xfrm>
          <a:solidFill>
            <a:schemeClr val="bg2"/>
          </a:solidFill>
          <a:ln w="28575">
            <a:solidFill>
              <a:schemeClr val="bg1"/>
            </a:solidFill>
          </a:ln>
        </p:spPr>
        <p:txBody>
          <a:bodyPr/>
          <a:lstStyle/>
          <a:p>
            <a:r>
              <a:rPr lang="en-US" smtClean="0"/>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cxnSp>
        <p:nvCxnSpPr>
          <p:cNvPr id="4" name="Straight Connector 3"/>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938213" y="1748077"/>
            <a:ext cx="2643187" cy="1868487"/>
          </a:xfrm>
          <a:solidFill>
            <a:schemeClr val="bg2"/>
          </a:solidFill>
          <a:ln w="28575">
            <a:solidFill>
              <a:schemeClr val="bg1"/>
            </a:solidFill>
          </a:ln>
        </p:spPr>
        <p:txBody>
          <a:bodyPr/>
          <a:lstStyle/>
          <a:p>
            <a:r>
              <a:rPr lang="en-US" smtClean="0"/>
              <a:t>Click icon to add picture</a:t>
            </a:r>
            <a:endParaRPr lang="en-GB"/>
          </a:p>
        </p:txBody>
      </p:sp>
      <p:sp>
        <p:nvSpPr>
          <p:cNvPr id="7" name="Picture Placeholder 5"/>
          <p:cNvSpPr>
            <a:spLocks noGrp="1"/>
          </p:cNvSpPr>
          <p:nvPr>
            <p:ph type="pic" sz="quarter" idx="12"/>
          </p:nvPr>
        </p:nvSpPr>
        <p:spPr>
          <a:xfrm>
            <a:off x="2840251" y="2860831"/>
            <a:ext cx="1620431" cy="2184030"/>
          </a:xfrm>
          <a:solidFill>
            <a:schemeClr val="bg2"/>
          </a:solidFill>
          <a:ln w="28575">
            <a:solidFill>
              <a:schemeClr val="bg1"/>
            </a:solidFill>
          </a:ln>
        </p:spPr>
        <p:txBody>
          <a:bodyPr/>
          <a:lstStyle/>
          <a:p>
            <a:r>
              <a:rPr lang="en-US" smtClean="0"/>
              <a:t>Click icon to add picture</a:t>
            </a:r>
            <a:endParaRPr lang="en-GB"/>
          </a:p>
        </p:txBody>
      </p:sp>
      <p:sp>
        <p:nvSpPr>
          <p:cNvPr id="12" name="Picture Placeholder 11"/>
          <p:cNvSpPr>
            <a:spLocks noGrp="1"/>
          </p:cNvSpPr>
          <p:nvPr>
            <p:ph type="pic" sz="quarter" idx="16"/>
          </p:nvPr>
        </p:nvSpPr>
        <p:spPr>
          <a:xfrm>
            <a:off x="4919097" y="3790927"/>
            <a:ext cx="1987550"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smtClean="0"/>
              <a:t>Click icon to add picture</a:t>
            </a:r>
            <a:endParaRPr lang="en-GB"/>
          </a:p>
        </p:txBody>
      </p:sp>
      <p:sp>
        <p:nvSpPr>
          <p:cNvPr id="13" name="Picture Placeholder 11"/>
          <p:cNvSpPr>
            <a:spLocks noGrp="1"/>
          </p:cNvSpPr>
          <p:nvPr>
            <p:ph type="pic" sz="quarter" idx="17"/>
          </p:nvPr>
        </p:nvSpPr>
        <p:spPr>
          <a:xfrm>
            <a:off x="938213" y="3908959"/>
            <a:ext cx="1751486"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smtClean="0"/>
              <a:t>Click icon to add picture</a:t>
            </a:r>
            <a:endParaRPr lang="en-GB"/>
          </a:p>
        </p:txBody>
      </p:sp>
      <p:sp>
        <p:nvSpPr>
          <p:cNvPr id="14"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873323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smtClean="0"/>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smtClean="0"/>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smtClean="0"/>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smtClean="0"/>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smtClean="0"/>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smtClean="0"/>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smtClean="0"/>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smtClean="0"/>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smtClean="0"/>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smtClean="0"/>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smtClean="0"/>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smtClean="0"/>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smtClean="0"/>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smtClean="0"/>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smtClean="0"/>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435"/>
          <a:stretch/>
        </p:blipFill>
        <p:spPr>
          <a:xfrm>
            <a:off x="-4145" y="-17645"/>
            <a:ext cx="12200290" cy="6893290"/>
          </a:xfrm>
          <a:prstGeom prst="rect">
            <a:avLst/>
          </a:prstGeom>
        </p:spPr>
      </p:pic>
      <p:sp>
        <p:nvSpPr>
          <p:cNvPr id="4" name="Title 1"/>
          <p:cNvSpPr txBox="1">
            <a:spLocks/>
          </p:cNvSpPr>
          <p:nvPr userDrawn="1"/>
        </p:nvSpPr>
        <p:spPr>
          <a:xfrm>
            <a:off x="1077013" y="1122363"/>
            <a:ext cx="10284602" cy="2387600"/>
          </a:xfrm>
          <a:prstGeom prst="rect">
            <a:avLst/>
          </a:prstGeom>
        </p:spPr>
        <p:txBody>
          <a:bodyPr anchor="b">
            <a:no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5" name="Subtitle 2"/>
          <p:cNvSpPr>
            <a:spLocks noGrp="1"/>
          </p:cNvSpPr>
          <p:nvPr>
            <p:ph type="subTitle" idx="1"/>
          </p:nvPr>
        </p:nvSpPr>
        <p:spPr>
          <a:xfrm>
            <a:off x="1070189" y="3602038"/>
            <a:ext cx="10284602" cy="1655762"/>
          </a:xfrm>
          <a:prstGeom prst="rect">
            <a:avLst/>
          </a:prstGeo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7" name="Text Placeholder 8"/>
          <p:cNvSpPr>
            <a:spLocks noGrp="1"/>
          </p:cNvSpPr>
          <p:nvPr>
            <p:ph type="body" sz="quarter" idx="13" hasCustomPrompt="1"/>
          </p:nvPr>
        </p:nvSpPr>
        <p:spPr>
          <a:xfrm>
            <a:off x="7314009" y="5391727"/>
            <a:ext cx="4049315" cy="877455"/>
          </a:xfrm>
          <a:prstGeom prst="rect">
            <a:avLst/>
          </a:prstGeom>
        </p:spPr>
        <p:txBody>
          <a:bodyPr/>
          <a:lstStyle>
            <a:lvl1pPr marL="0" indent="0" algn="r">
              <a:buFont typeface="Arial" panose="020B0604020202020204" pitchFamily="34" charset="0"/>
              <a:buNone/>
              <a:defRPr>
                <a:solidFill>
                  <a:schemeClr val="bg1"/>
                </a:solidFill>
              </a:defRPr>
            </a:lvl1pPr>
          </a:lstStyle>
          <a:p>
            <a:pPr lvl="0"/>
            <a:r>
              <a:rPr lang="en-GB" noProof="0" dirty="0" smtClean="0"/>
              <a:t>Speaker</a:t>
            </a:r>
            <a:br>
              <a:rPr lang="en-GB" noProof="0" dirty="0" smtClean="0"/>
            </a:br>
            <a:r>
              <a:rPr lang="en-GB" noProof="0" dirty="0" smtClean="0"/>
              <a:t>Venue and date</a:t>
            </a:r>
            <a:endParaRPr lang="en-GB" noProof="0" dirty="0"/>
          </a:p>
        </p:txBody>
      </p:sp>
      <p:sp>
        <p:nvSpPr>
          <p:cNvPr id="8" name="Title 1"/>
          <p:cNvSpPr txBox="1">
            <a:spLocks/>
          </p:cNvSpPr>
          <p:nvPr userDrawn="1"/>
        </p:nvSpPr>
        <p:spPr>
          <a:xfrm>
            <a:off x="1229413" y="1274763"/>
            <a:ext cx="10284602" cy="2387600"/>
          </a:xfrm>
          <a:prstGeom prst="rect">
            <a:avLst/>
          </a:prstGeom>
        </p:spPr>
        <p:txBody>
          <a:bodyPr anchor="b">
            <a:no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2" name="Title 1"/>
          <p:cNvSpPr>
            <a:spLocks noGrp="1"/>
          </p:cNvSpPr>
          <p:nvPr>
            <p:ph type="title"/>
          </p:nvPr>
        </p:nvSpPr>
        <p:spPr>
          <a:xfrm>
            <a:off x="1104114" y="2005487"/>
            <a:ext cx="10264612" cy="1325563"/>
          </a:xfrm>
          <a:prstGeom prst="rect">
            <a:avLst/>
          </a:prstGeom>
        </p:spPr>
        <p:txBody>
          <a:bodyPr/>
          <a:lstStyle>
            <a:lvl1pPr>
              <a:defRPr sz="5500">
                <a:solidFill>
                  <a:schemeClr val="bg1"/>
                </a:solidFill>
              </a:defRPr>
            </a:lvl1pPr>
          </a:lstStyle>
          <a:p>
            <a:endParaRPr lang="en-GB" dirty="0"/>
          </a:p>
        </p:txBody>
      </p:sp>
    </p:spTree>
    <p:extLst>
      <p:ext uri="{BB962C8B-B14F-4D97-AF65-F5344CB8AC3E}">
        <p14:creationId xmlns:p14="http://schemas.microsoft.com/office/powerpoint/2010/main" val="222128127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Last slide (option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0430CE-3EAA-0F5F-3032-04C3EBD4B3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3" cy="3429001"/>
          </a:xfrm>
          <a:prstGeom prst="rect">
            <a:avLst/>
          </a:prstGeom>
        </p:spPr>
      </p:pic>
      <p:cxnSp>
        <p:nvCxnSpPr>
          <p:cNvPr id="13" name="Straight Connector 12"/>
          <p:cNvCxnSpPr/>
          <p:nvPr userDrawn="1"/>
        </p:nvCxnSpPr>
        <p:spPr>
          <a:xfrm>
            <a:off x="838200" y="0"/>
            <a:ext cx="0" cy="23627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1077013" y="1122363"/>
            <a:ext cx="10020968" cy="1240348"/>
          </a:xfrm>
          <a:prstGeom prst="rect">
            <a:avLst/>
          </a:prstGeom>
        </p:spPr>
        <p:txBody>
          <a:bodyPr anchor="b">
            <a:noAutofit/>
          </a:bodyPr>
          <a:lstStyle>
            <a:lvl1pPr algn="l">
              <a:defRPr sz="6000">
                <a:solidFill>
                  <a:schemeClr val="bg1"/>
                </a:solidFill>
              </a:defRPr>
            </a:lvl1pPr>
          </a:lstStyle>
          <a:p>
            <a:r>
              <a:rPr lang="en-GB" noProof="0" dirty="0"/>
              <a:t>Click to edit Master title style</a:t>
            </a:r>
          </a:p>
        </p:txBody>
      </p:sp>
      <p:sp>
        <p:nvSpPr>
          <p:cNvPr id="9" name="Subtitle 2"/>
          <p:cNvSpPr>
            <a:spLocks noGrp="1"/>
          </p:cNvSpPr>
          <p:nvPr>
            <p:ph type="subTitle" idx="1"/>
          </p:nvPr>
        </p:nvSpPr>
        <p:spPr>
          <a:xfrm>
            <a:off x="1084385" y="3855676"/>
            <a:ext cx="10003692" cy="1925295"/>
          </a:xfrm>
          <a:prstGeom prst="rect">
            <a:avLst/>
          </a:prstGeo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Tree>
    <p:extLst>
      <p:ext uri="{BB962C8B-B14F-4D97-AF65-F5344CB8AC3E}">
        <p14:creationId xmlns:p14="http://schemas.microsoft.com/office/powerpoint/2010/main" val="32369980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smtClean="0"/>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3" r:id="rId16"/>
    <p:sldLayoutId id="2147483666" r:id="rId17"/>
    <p:sldLayoutId id="2147483667" r:id="rId18"/>
    <p:sldLayoutId id="2147483668" r:id="rId19"/>
    <p:sldLayoutId id="2147483655" r:id="rId20"/>
    <p:sldLayoutId id="2147483671" r:id="rId21"/>
    <p:sldLayoutId id="2147483672" r:id="rId22"/>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9.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hyperlink" Target="https://www.thecanadianencyclopedia.ca/en/article/fishes" TargetMode="External"/><Relationship Id="rId2" Type="http://schemas.openxmlformats.org/officeDocument/2006/relationships/hyperlink" Target="https://www.thecanadianencyclopedia.ca/en/article/john-cabot" TargetMode="Externa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dirty="0" smtClean="0"/>
              <a:t>Sven Kupschus</a:t>
            </a:r>
          </a:p>
          <a:p>
            <a:r>
              <a:rPr lang="en-GB" dirty="0" smtClean="0"/>
              <a:t>University of Athens</a:t>
            </a:r>
            <a:endParaRPr lang="en-GB" dirty="0"/>
          </a:p>
        </p:txBody>
      </p:sp>
      <p:sp>
        <p:nvSpPr>
          <p:cNvPr id="4" name="Title 3"/>
          <p:cNvSpPr>
            <a:spLocks noGrp="1"/>
          </p:cNvSpPr>
          <p:nvPr>
            <p:ph type="title"/>
          </p:nvPr>
        </p:nvSpPr>
        <p:spPr/>
        <p:txBody>
          <a:bodyPr/>
          <a:lstStyle/>
          <a:p>
            <a:r>
              <a:rPr lang="en-GB" dirty="0" smtClean="0"/>
              <a:t>Counting Fish</a:t>
            </a:r>
            <a:endParaRPr lang="en-GB" dirty="0"/>
          </a:p>
        </p:txBody>
      </p:sp>
      <p:sp>
        <p:nvSpPr>
          <p:cNvPr id="5" name="Subtitle 2"/>
          <p:cNvSpPr txBox="1">
            <a:spLocks/>
          </p:cNvSpPr>
          <p:nvPr/>
        </p:nvSpPr>
        <p:spPr>
          <a:xfrm>
            <a:off x="1179046" y="3606392"/>
            <a:ext cx="10284602" cy="165576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smtClean="0"/>
              <a:t>Why do we need science to count fish?</a:t>
            </a:r>
          </a:p>
          <a:p>
            <a:endParaRPr lang="en-GB" dirty="0"/>
          </a:p>
        </p:txBody>
      </p:sp>
    </p:spTree>
    <p:extLst>
      <p:ext uri="{BB962C8B-B14F-4D97-AF65-F5344CB8AC3E}">
        <p14:creationId xmlns:p14="http://schemas.microsoft.com/office/powerpoint/2010/main" val="2261646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itle 2"/>
          <p:cNvSpPr>
            <a:spLocks noGrp="1"/>
          </p:cNvSpPr>
          <p:nvPr>
            <p:ph type="title"/>
          </p:nvPr>
        </p:nvSpPr>
        <p:spPr>
          <a:xfrm>
            <a:off x="838200" y="4466734"/>
            <a:ext cx="10515600" cy="782357"/>
          </a:xfrm>
        </p:spPr>
        <p:txBody>
          <a:bodyPr/>
          <a:lstStyle/>
          <a:p>
            <a:r>
              <a:rPr lang="en-GB" dirty="0" smtClean="0"/>
              <a:t>So we know where we want to go, but where are we is the question? At least we need to know the direction.</a:t>
            </a:r>
            <a:endParaRPr lang="en-GB" dirty="0"/>
          </a:p>
        </p:txBody>
      </p:sp>
    </p:spTree>
    <p:extLst>
      <p:ext uri="{BB962C8B-B14F-4D97-AF65-F5344CB8AC3E}">
        <p14:creationId xmlns:p14="http://schemas.microsoft.com/office/powerpoint/2010/main" val="2208969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201879" y="919762"/>
            <a:ext cx="8096250" cy="5391150"/>
          </a:xfrm>
          <a:prstGeom prst="rect">
            <a:avLst/>
          </a:prstGeom>
        </p:spPr>
      </p:pic>
      <p:sp>
        <p:nvSpPr>
          <p:cNvPr id="4" name="Text Placeholder 3"/>
          <p:cNvSpPr>
            <a:spLocks noGrp="1"/>
          </p:cNvSpPr>
          <p:nvPr>
            <p:ph type="body" sz="quarter" idx="14"/>
          </p:nvPr>
        </p:nvSpPr>
        <p:spPr>
          <a:xfrm>
            <a:off x="770823" y="240632"/>
            <a:ext cx="10515600" cy="506647"/>
          </a:xfrm>
        </p:spPr>
        <p:txBody>
          <a:bodyPr/>
          <a:lstStyle/>
          <a:p>
            <a:pPr marL="0" indent="0">
              <a:buNone/>
            </a:pPr>
            <a:r>
              <a:rPr lang="en-GB" dirty="0" smtClean="0"/>
              <a:t>Probably should not harvest humans, but fish are not that different?</a:t>
            </a:r>
            <a:endParaRPr lang="en-GB" dirty="0"/>
          </a:p>
        </p:txBody>
      </p:sp>
      <p:cxnSp>
        <p:nvCxnSpPr>
          <p:cNvPr id="21" name="Straight Arrow Connector 20"/>
          <p:cNvCxnSpPr/>
          <p:nvPr/>
        </p:nvCxnSpPr>
        <p:spPr>
          <a:xfrm flipH="1" flipV="1">
            <a:off x="8104472" y="3166712"/>
            <a:ext cx="2193657" cy="8470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549288" y="3707855"/>
            <a:ext cx="1642712" cy="1200329"/>
          </a:xfrm>
          <a:prstGeom prst="rect">
            <a:avLst/>
          </a:prstGeom>
          <a:noFill/>
        </p:spPr>
        <p:txBody>
          <a:bodyPr wrap="square" rtlCol="0">
            <a:spAutoFit/>
          </a:bodyPr>
          <a:lstStyle/>
          <a:p>
            <a:r>
              <a:rPr lang="en-GB" dirty="0" smtClean="0"/>
              <a:t>Maximum</a:t>
            </a:r>
          </a:p>
          <a:p>
            <a:r>
              <a:rPr lang="en-GB" dirty="0" smtClean="0"/>
              <a:t>Annual increase</a:t>
            </a:r>
          </a:p>
          <a:p>
            <a:r>
              <a:rPr lang="en-GB" dirty="0" smtClean="0"/>
              <a:t>(Production)</a:t>
            </a:r>
            <a:endParaRPr lang="en-GB" dirty="0"/>
          </a:p>
        </p:txBody>
      </p:sp>
      <p:cxnSp>
        <p:nvCxnSpPr>
          <p:cNvPr id="11" name="Straight Arrow Connector 10"/>
          <p:cNvCxnSpPr/>
          <p:nvPr/>
        </p:nvCxnSpPr>
        <p:spPr>
          <a:xfrm flipH="1" flipV="1">
            <a:off x="9864292" y="1661461"/>
            <a:ext cx="925628" cy="2924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465067" y="1966383"/>
            <a:ext cx="1642712" cy="1200329"/>
          </a:xfrm>
          <a:prstGeom prst="rect">
            <a:avLst/>
          </a:prstGeom>
          <a:noFill/>
        </p:spPr>
        <p:txBody>
          <a:bodyPr wrap="square" rtlCol="0">
            <a:spAutoFit/>
          </a:bodyPr>
          <a:lstStyle/>
          <a:p>
            <a:r>
              <a:rPr lang="en-GB" dirty="0" smtClean="0"/>
              <a:t>Maximum biomass (standing stock))</a:t>
            </a:r>
            <a:endParaRPr lang="en-GB" dirty="0"/>
          </a:p>
        </p:txBody>
      </p:sp>
      <p:cxnSp>
        <p:nvCxnSpPr>
          <p:cNvPr id="19" name="Straight Arrow Connector 18"/>
          <p:cNvCxnSpPr/>
          <p:nvPr/>
        </p:nvCxnSpPr>
        <p:spPr>
          <a:xfrm flipH="1">
            <a:off x="6922169" y="3119912"/>
            <a:ext cx="931144" cy="117588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8179870" y="1661461"/>
            <a:ext cx="1135381" cy="1041634"/>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46735" y="2603658"/>
            <a:ext cx="1027397" cy="369332"/>
          </a:xfrm>
          <a:prstGeom prst="rect">
            <a:avLst/>
          </a:prstGeom>
          <a:noFill/>
        </p:spPr>
        <p:txBody>
          <a:bodyPr wrap="square" rtlCol="0">
            <a:spAutoFit/>
          </a:bodyPr>
          <a:lstStyle/>
          <a:p>
            <a:r>
              <a:rPr lang="en-GB" dirty="0" smtClean="0"/>
              <a:t>Fishery</a:t>
            </a:r>
            <a:endParaRPr lang="en-GB" dirty="0"/>
          </a:p>
        </p:txBody>
      </p:sp>
      <p:sp>
        <p:nvSpPr>
          <p:cNvPr id="24" name="TextBox 23"/>
          <p:cNvSpPr txBox="1"/>
          <p:nvPr/>
        </p:nvSpPr>
        <p:spPr>
          <a:xfrm>
            <a:off x="8899061" y="1060321"/>
            <a:ext cx="1650227" cy="369332"/>
          </a:xfrm>
          <a:prstGeom prst="rect">
            <a:avLst/>
          </a:prstGeom>
          <a:noFill/>
        </p:spPr>
        <p:txBody>
          <a:bodyPr wrap="square" rtlCol="0">
            <a:spAutoFit/>
          </a:bodyPr>
          <a:lstStyle/>
          <a:p>
            <a:r>
              <a:rPr lang="en-GB" dirty="0" smtClean="0"/>
              <a:t>Conservation </a:t>
            </a:r>
            <a:endParaRPr lang="en-GB" dirty="0"/>
          </a:p>
        </p:txBody>
      </p:sp>
      <p:sp>
        <p:nvSpPr>
          <p:cNvPr id="26" name="TextBox 25"/>
          <p:cNvSpPr txBox="1"/>
          <p:nvPr/>
        </p:nvSpPr>
        <p:spPr>
          <a:xfrm>
            <a:off x="6016888" y="3617337"/>
            <a:ext cx="1027397" cy="369332"/>
          </a:xfrm>
          <a:prstGeom prst="rect">
            <a:avLst/>
          </a:prstGeom>
          <a:noFill/>
        </p:spPr>
        <p:txBody>
          <a:bodyPr wrap="square" rtlCol="0">
            <a:spAutoFit/>
          </a:bodyPr>
          <a:lstStyle/>
          <a:p>
            <a:r>
              <a:rPr lang="en-GB" b="1" dirty="0" smtClean="0">
                <a:solidFill>
                  <a:srgbClr val="FF0000"/>
                </a:solidFill>
              </a:rPr>
              <a:t>Fishery</a:t>
            </a:r>
            <a:endParaRPr lang="en-GB" b="1" dirty="0">
              <a:solidFill>
                <a:srgbClr val="FF0000"/>
              </a:solidFill>
            </a:endParaRPr>
          </a:p>
        </p:txBody>
      </p:sp>
      <p:sp>
        <p:nvSpPr>
          <p:cNvPr id="10" name="TextBox 9"/>
          <p:cNvSpPr txBox="1"/>
          <p:nvPr/>
        </p:nvSpPr>
        <p:spPr>
          <a:xfrm>
            <a:off x="6336633" y="1584596"/>
            <a:ext cx="1847148" cy="369332"/>
          </a:xfrm>
          <a:prstGeom prst="rect">
            <a:avLst/>
          </a:prstGeom>
          <a:noFill/>
        </p:spPr>
        <p:txBody>
          <a:bodyPr wrap="square" rtlCol="0">
            <a:spAutoFit/>
          </a:bodyPr>
          <a:lstStyle/>
          <a:p>
            <a:r>
              <a:rPr lang="en-GB" dirty="0" smtClean="0"/>
              <a:t>Decision maker</a:t>
            </a:r>
            <a:endParaRPr lang="en-GB" dirty="0"/>
          </a:p>
        </p:txBody>
      </p:sp>
      <p:sp>
        <p:nvSpPr>
          <p:cNvPr id="12" name="TextBox 11"/>
          <p:cNvSpPr txBox="1"/>
          <p:nvPr/>
        </p:nvSpPr>
        <p:spPr>
          <a:xfrm>
            <a:off x="4427621" y="2197215"/>
            <a:ext cx="1684422" cy="369332"/>
          </a:xfrm>
          <a:prstGeom prst="rect">
            <a:avLst/>
          </a:prstGeom>
          <a:noFill/>
        </p:spPr>
        <p:txBody>
          <a:bodyPr wrap="square" rtlCol="0">
            <a:spAutoFit/>
          </a:bodyPr>
          <a:lstStyle/>
          <a:p>
            <a:r>
              <a:rPr lang="en-GB" dirty="0" smtClean="0"/>
              <a:t>Scientist </a:t>
            </a:r>
            <a:r>
              <a:rPr lang="en-GB" dirty="0" smtClean="0">
                <a:solidFill>
                  <a:srgbClr val="FF0000"/>
                </a:solidFill>
              </a:rPr>
              <a:t>?</a:t>
            </a:r>
            <a:endParaRPr lang="en-GB" dirty="0"/>
          </a:p>
        </p:txBody>
      </p:sp>
      <p:sp>
        <p:nvSpPr>
          <p:cNvPr id="27" name="TextBox 26"/>
          <p:cNvSpPr txBox="1"/>
          <p:nvPr/>
        </p:nvSpPr>
        <p:spPr>
          <a:xfrm>
            <a:off x="6169345" y="4651429"/>
            <a:ext cx="1299410" cy="646331"/>
          </a:xfrm>
          <a:prstGeom prst="rect">
            <a:avLst/>
          </a:prstGeom>
          <a:noFill/>
        </p:spPr>
        <p:txBody>
          <a:bodyPr wrap="square" rtlCol="0">
            <a:spAutoFit/>
          </a:bodyPr>
          <a:lstStyle/>
          <a:p>
            <a:r>
              <a:rPr lang="en-GB" dirty="0" smtClean="0"/>
              <a:t>Economic extinction</a:t>
            </a:r>
            <a:endParaRPr lang="en-GB" dirty="0"/>
          </a:p>
        </p:txBody>
      </p:sp>
      <p:sp>
        <p:nvSpPr>
          <p:cNvPr id="16" name="TextBox 15"/>
          <p:cNvSpPr txBox="1"/>
          <p:nvPr/>
        </p:nvSpPr>
        <p:spPr>
          <a:xfrm>
            <a:off x="1671988" y="4803829"/>
            <a:ext cx="1299410" cy="646331"/>
          </a:xfrm>
          <a:prstGeom prst="rect">
            <a:avLst/>
          </a:prstGeom>
          <a:noFill/>
        </p:spPr>
        <p:txBody>
          <a:bodyPr wrap="square" rtlCol="0">
            <a:spAutoFit/>
          </a:bodyPr>
          <a:lstStyle/>
          <a:p>
            <a:r>
              <a:rPr lang="en-GB" dirty="0" smtClean="0"/>
              <a:t>Biological extinction</a:t>
            </a:r>
            <a:endParaRPr lang="en-GB" dirty="0"/>
          </a:p>
        </p:txBody>
      </p:sp>
      <p:sp>
        <p:nvSpPr>
          <p:cNvPr id="2" name="TextBox 1"/>
          <p:cNvSpPr txBox="1"/>
          <p:nvPr/>
        </p:nvSpPr>
        <p:spPr>
          <a:xfrm>
            <a:off x="6781695" y="4307477"/>
            <a:ext cx="539932" cy="461665"/>
          </a:xfrm>
          <a:prstGeom prst="rect">
            <a:avLst/>
          </a:prstGeom>
          <a:noFill/>
        </p:spPr>
        <p:txBody>
          <a:bodyPr wrap="square" rtlCol="0">
            <a:spAutoFit/>
          </a:bodyPr>
          <a:lstStyle/>
          <a:p>
            <a:r>
              <a:rPr lang="en-US" sz="2400" dirty="0" smtClean="0">
                <a:solidFill>
                  <a:srgbClr val="FF0000"/>
                </a:solidFill>
              </a:rPr>
              <a:t>?</a:t>
            </a:r>
            <a:endParaRPr lang="en-US" sz="2400" dirty="0">
              <a:solidFill>
                <a:srgbClr val="FF0000"/>
              </a:solidFill>
            </a:endParaRPr>
          </a:p>
        </p:txBody>
      </p:sp>
      <p:sp>
        <p:nvSpPr>
          <p:cNvPr id="23" name="TextBox 22"/>
          <p:cNvSpPr txBox="1"/>
          <p:nvPr/>
        </p:nvSpPr>
        <p:spPr>
          <a:xfrm>
            <a:off x="8718256" y="2009153"/>
            <a:ext cx="539932" cy="461665"/>
          </a:xfrm>
          <a:prstGeom prst="rect">
            <a:avLst/>
          </a:prstGeom>
          <a:noFill/>
        </p:spPr>
        <p:txBody>
          <a:bodyPr wrap="square" rtlCol="0">
            <a:spAutoFit/>
          </a:bodyPr>
          <a:lstStyle/>
          <a:p>
            <a:r>
              <a:rPr lang="en-US" sz="2400" dirty="0" smtClean="0">
                <a:solidFill>
                  <a:srgbClr val="FF0000"/>
                </a:solidFill>
              </a:rPr>
              <a:t>?</a:t>
            </a:r>
            <a:endParaRPr lang="en-US" sz="2400" dirty="0">
              <a:solidFill>
                <a:srgbClr val="FF0000"/>
              </a:solidFill>
            </a:endParaRPr>
          </a:p>
        </p:txBody>
      </p:sp>
      <p:sp>
        <p:nvSpPr>
          <p:cNvPr id="25" name="TextBox 24"/>
          <p:cNvSpPr txBox="1"/>
          <p:nvPr/>
        </p:nvSpPr>
        <p:spPr>
          <a:xfrm>
            <a:off x="4030439" y="4839013"/>
            <a:ext cx="539932" cy="461665"/>
          </a:xfrm>
          <a:prstGeom prst="rect">
            <a:avLst/>
          </a:prstGeom>
          <a:noFill/>
        </p:spPr>
        <p:txBody>
          <a:bodyPr wrap="square" rtlCol="0">
            <a:spAutoFit/>
          </a:bodyPr>
          <a:lstStyle/>
          <a:p>
            <a:r>
              <a:rPr lang="en-US" sz="2400" dirty="0" smtClean="0">
                <a:solidFill>
                  <a:srgbClr val="FF0000"/>
                </a:solidFill>
              </a:rPr>
              <a:t>?</a:t>
            </a:r>
            <a:endParaRPr lang="en-US" sz="2400" dirty="0">
              <a:solidFill>
                <a:srgbClr val="FF0000"/>
              </a:solidFill>
            </a:endParaRPr>
          </a:p>
        </p:txBody>
      </p:sp>
      <p:sp>
        <p:nvSpPr>
          <p:cNvPr id="28" name="TextBox 27"/>
          <p:cNvSpPr txBox="1"/>
          <p:nvPr/>
        </p:nvSpPr>
        <p:spPr>
          <a:xfrm>
            <a:off x="7843272" y="3020110"/>
            <a:ext cx="539932" cy="461665"/>
          </a:xfrm>
          <a:prstGeom prst="rect">
            <a:avLst/>
          </a:prstGeom>
          <a:noFill/>
        </p:spPr>
        <p:txBody>
          <a:bodyPr wrap="squar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3928120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27049" y="4394472"/>
            <a:ext cx="10515600" cy="2039782"/>
          </a:xfrm>
        </p:spPr>
        <p:txBody>
          <a:bodyPr/>
          <a:lstStyle/>
          <a:p>
            <a:pPr marL="0" indent="0">
              <a:buNone/>
            </a:pPr>
            <a:r>
              <a:rPr lang="en-GB" dirty="0" smtClean="0"/>
              <a:t>Catch Per Unit of Effort (CPUE) a relative measure of biomass / abundance (What does this mean?). Historically people used fisheries data in combination with fishing effort, today where possible we use fisheries surveys (easier to control variables). The principle is the same but both have advantages and disadvantages.</a:t>
            </a:r>
            <a:endParaRPr lang="en-GB" dirty="0"/>
          </a:p>
        </p:txBody>
      </p:sp>
      <p:pic>
        <p:nvPicPr>
          <p:cNvPr id="2050" name="Picture 2" descr="Figure 15.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994" y="489221"/>
            <a:ext cx="6105525" cy="390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750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27049" y="4394472"/>
            <a:ext cx="10515600" cy="2039782"/>
          </a:xfrm>
        </p:spPr>
        <p:txBody>
          <a:bodyPr/>
          <a:lstStyle/>
          <a:p>
            <a:pPr marL="0" indent="0">
              <a:buNone/>
            </a:pPr>
            <a:r>
              <a:rPr lang="en-GB" dirty="0" smtClean="0"/>
              <a:t>Catch Per Unit of Effort (CPUE) a relative measure of biomass / abundance (What does this mean?). Historically people used fisheries data of the kind you looked at yesterday, today where possible we use fisheries surveys (easier to control variables). </a:t>
            </a:r>
            <a:endParaRPr lang="en-GB" dirty="0"/>
          </a:p>
        </p:txBody>
      </p:sp>
      <p:pic>
        <p:nvPicPr>
          <p:cNvPr id="2050" name="Picture 2" descr="Figure 15.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994" y="489221"/>
            <a:ext cx="6105525" cy="39052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662367" y="489221"/>
            <a:ext cx="5294055" cy="3525218"/>
          </a:xfrm>
          <a:prstGeom prst="rect">
            <a:avLst/>
          </a:prstGeom>
        </p:spPr>
      </p:pic>
      <p:sp>
        <p:nvSpPr>
          <p:cNvPr id="3" name="TextBox 2"/>
          <p:cNvSpPr txBox="1"/>
          <p:nvPr/>
        </p:nvSpPr>
        <p:spPr>
          <a:xfrm>
            <a:off x="7637417" y="1445623"/>
            <a:ext cx="914400" cy="923330"/>
          </a:xfrm>
          <a:prstGeom prst="rect">
            <a:avLst/>
          </a:prstGeom>
          <a:noFill/>
        </p:spPr>
        <p:txBody>
          <a:bodyPr wrap="square" rtlCol="0">
            <a:spAutoFit/>
          </a:bodyPr>
          <a:lstStyle/>
          <a:p>
            <a:r>
              <a:rPr lang="en-US" dirty="0" smtClean="0"/>
              <a:t>JARA SPICT CMSY</a:t>
            </a:r>
            <a:endParaRPr lang="en-US" dirty="0"/>
          </a:p>
        </p:txBody>
      </p:sp>
      <p:cxnSp>
        <p:nvCxnSpPr>
          <p:cNvPr id="6" name="Straight Arrow Connector 5"/>
          <p:cNvCxnSpPr/>
          <p:nvPr/>
        </p:nvCxnSpPr>
        <p:spPr>
          <a:xfrm>
            <a:off x="11342649" y="391886"/>
            <a:ext cx="361671" cy="4702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0317346" y="1541419"/>
            <a:ext cx="455157" cy="710411"/>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184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438380"/>
            <a:ext cx="10515600" cy="782357"/>
          </a:xfrm>
        </p:spPr>
        <p:txBody>
          <a:bodyPr/>
          <a:lstStyle/>
          <a:p>
            <a:r>
              <a:rPr lang="en-GB" dirty="0" smtClean="0"/>
              <a:t>The best and worse days of a fisheries scientist happen at sea, but its worth it.</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268065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26328"/>
            <a:ext cx="1981407" cy="132639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407" y="5531604"/>
            <a:ext cx="1981407" cy="132639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814" y="5517066"/>
            <a:ext cx="1787912" cy="134093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0726" y="5533792"/>
            <a:ext cx="1765610" cy="132420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6336" y="5527300"/>
            <a:ext cx="1787912" cy="134093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9697416" y="3037019"/>
            <a:ext cx="2850953" cy="213821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209885"/>
            <a:ext cx="1776761" cy="1332571"/>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6762" y="4235274"/>
            <a:ext cx="970268" cy="1293691"/>
          </a:xfrm>
          <a:prstGeom prst="rect">
            <a:avLst/>
          </a:prstGeom>
        </p:spPr>
      </p:pic>
    </p:spTree>
    <p:extLst>
      <p:ext uri="{BB962C8B-B14F-4D97-AF65-F5344CB8AC3E}">
        <p14:creationId xmlns:p14="http://schemas.microsoft.com/office/powerpoint/2010/main" val="34606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65649" y="1054574"/>
            <a:ext cx="10610400" cy="782357"/>
          </a:xfrm>
        </p:spPr>
        <p:txBody>
          <a:bodyPr/>
          <a:lstStyle/>
          <a:p>
            <a:r>
              <a:rPr lang="en-GB" sz="3600" dirty="0" smtClean="0"/>
              <a:t>But sometimes we need to know more than relative, i.e. fishing more or fishing less.</a:t>
            </a:r>
            <a:endParaRPr lang="en-GB" sz="3600" dirty="0"/>
          </a:p>
        </p:txBody>
      </p:sp>
      <p:sp>
        <p:nvSpPr>
          <p:cNvPr id="3" name="TextBox 2"/>
          <p:cNvSpPr txBox="1"/>
          <p:nvPr/>
        </p:nvSpPr>
        <p:spPr>
          <a:xfrm>
            <a:off x="1639229" y="2676293"/>
            <a:ext cx="7883912" cy="3539430"/>
          </a:xfrm>
          <a:prstGeom prst="rect">
            <a:avLst/>
          </a:prstGeom>
          <a:noFill/>
        </p:spPr>
        <p:txBody>
          <a:bodyPr wrap="square" rtlCol="0">
            <a:spAutoFit/>
          </a:bodyPr>
          <a:lstStyle/>
          <a:p>
            <a:r>
              <a:rPr lang="en-GB" sz="2800" dirty="0" smtClean="0"/>
              <a:t>For more precise management, particularly when the stock is in poor condition.</a:t>
            </a:r>
          </a:p>
          <a:p>
            <a:r>
              <a:rPr lang="en-GB" sz="2800" dirty="0" smtClean="0"/>
              <a:t>What do we do then?</a:t>
            </a:r>
          </a:p>
          <a:p>
            <a:endParaRPr lang="en-GB" sz="2800" dirty="0"/>
          </a:p>
          <a:p>
            <a:r>
              <a:rPr lang="en-GB" sz="2800" dirty="0" smtClean="0"/>
              <a:t>END OF NEED TO KNOW, I will spare you the details of complexity of modelling fish populations and stick to principles. No formulae or statistical theory.</a:t>
            </a:r>
            <a:endParaRPr lang="en-GB" sz="2800" dirty="0"/>
          </a:p>
        </p:txBody>
      </p:sp>
    </p:spTree>
    <p:extLst>
      <p:ext uri="{BB962C8B-B14F-4D97-AF65-F5344CB8AC3E}">
        <p14:creationId xmlns:p14="http://schemas.microsoft.com/office/powerpoint/2010/main" val="2621971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53415" y="541618"/>
            <a:ext cx="10515600" cy="782357"/>
          </a:xfrm>
        </p:spPr>
        <p:txBody>
          <a:bodyPr/>
          <a:lstStyle/>
          <a:p>
            <a:r>
              <a:rPr lang="en-GB" sz="3600" dirty="0" smtClean="0"/>
              <a:t>In theory stock assessment is as simple as counting trees ...</a:t>
            </a:r>
            <a:endParaRPr lang="en-GB" sz="3600" dirty="0"/>
          </a:p>
        </p:txBody>
      </p:sp>
      <p:pic>
        <p:nvPicPr>
          <p:cNvPr id="7" name="Picture 2" descr="E:\STOCKASSESSPRESENT\treevis.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575" y="1543050"/>
            <a:ext cx="2482850" cy="37719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5"/>
          <p:cNvGrpSpPr>
            <a:grpSpLocks/>
          </p:cNvGrpSpPr>
          <p:nvPr/>
        </p:nvGrpSpPr>
        <p:grpSpPr bwMode="auto">
          <a:xfrm>
            <a:off x="3733800" y="1981200"/>
            <a:ext cx="1828800" cy="2743200"/>
            <a:chOff x="2400" y="1248"/>
            <a:chExt cx="1152" cy="1728"/>
          </a:xfrm>
        </p:grpSpPr>
        <p:sp>
          <p:nvSpPr>
            <p:cNvPr id="9" name="Text Box 6"/>
            <p:cNvSpPr txBox="1">
              <a:spLocks noChangeArrowheads="1"/>
            </p:cNvSpPr>
            <p:nvPr/>
          </p:nvSpPr>
          <p:spPr bwMode="auto">
            <a:xfrm>
              <a:off x="2400" y="2544"/>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a:solidFill>
                    <a:srgbClr val="00FFFF"/>
                  </a:solidFill>
                  <a:latin typeface="Arial Black" panose="020B0A04020102020204" pitchFamily="34" charset="0"/>
                </a:rPr>
                <a:t>1</a:t>
              </a:r>
            </a:p>
          </p:txBody>
        </p:sp>
        <p:sp>
          <p:nvSpPr>
            <p:cNvPr id="10" name="Text Box 7"/>
            <p:cNvSpPr txBox="1">
              <a:spLocks noChangeArrowheads="1"/>
            </p:cNvSpPr>
            <p:nvPr/>
          </p:nvSpPr>
          <p:spPr bwMode="auto">
            <a:xfrm>
              <a:off x="2784" y="2448"/>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a:solidFill>
                    <a:srgbClr val="00FFFF"/>
                  </a:solidFill>
                  <a:latin typeface="Arial Black" panose="020B0A04020102020204" pitchFamily="34" charset="0"/>
                </a:rPr>
                <a:t>2</a:t>
              </a:r>
            </a:p>
          </p:txBody>
        </p:sp>
        <p:sp>
          <p:nvSpPr>
            <p:cNvPr id="11" name="Text Box 8"/>
            <p:cNvSpPr txBox="1">
              <a:spLocks noChangeArrowheads="1"/>
            </p:cNvSpPr>
            <p:nvPr/>
          </p:nvSpPr>
          <p:spPr bwMode="auto">
            <a:xfrm>
              <a:off x="2832" y="1248"/>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a:solidFill>
                    <a:srgbClr val="00FFFF"/>
                  </a:solidFill>
                  <a:latin typeface="Arial Black" panose="020B0A04020102020204" pitchFamily="34" charset="0"/>
                </a:rPr>
                <a:t>3</a:t>
              </a:r>
            </a:p>
          </p:txBody>
        </p:sp>
        <p:sp>
          <p:nvSpPr>
            <p:cNvPr id="13" name="Text Box 9"/>
            <p:cNvSpPr txBox="1">
              <a:spLocks noChangeArrowheads="1"/>
            </p:cNvSpPr>
            <p:nvPr/>
          </p:nvSpPr>
          <p:spPr bwMode="auto">
            <a:xfrm>
              <a:off x="3024" y="1584"/>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a:solidFill>
                    <a:srgbClr val="00FFFF"/>
                  </a:solidFill>
                  <a:latin typeface="Arial Black" panose="020B0A04020102020204" pitchFamily="34" charset="0"/>
                </a:rPr>
                <a:t>4</a:t>
              </a:r>
            </a:p>
          </p:txBody>
        </p:sp>
        <p:sp>
          <p:nvSpPr>
            <p:cNvPr id="14" name="Text Box 10"/>
            <p:cNvSpPr txBox="1">
              <a:spLocks noChangeArrowheads="1"/>
            </p:cNvSpPr>
            <p:nvPr/>
          </p:nvSpPr>
          <p:spPr bwMode="auto">
            <a:xfrm>
              <a:off x="3360" y="1728"/>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a:solidFill>
                    <a:srgbClr val="00FFFF"/>
                  </a:solidFill>
                  <a:latin typeface="Arial Black" panose="020B0A04020102020204" pitchFamily="34" charset="0"/>
                </a:rPr>
                <a:t>5</a:t>
              </a:r>
            </a:p>
          </p:txBody>
        </p:sp>
        <p:sp>
          <p:nvSpPr>
            <p:cNvPr id="15" name="Text Box 11"/>
            <p:cNvSpPr txBox="1">
              <a:spLocks noChangeArrowheads="1"/>
            </p:cNvSpPr>
            <p:nvPr/>
          </p:nvSpPr>
          <p:spPr bwMode="auto">
            <a:xfrm>
              <a:off x="3072" y="2256"/>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a:solidFill>
                    <a:srgbClr val="00FFFF"/>
                  </a:solidFill>
                  <a:latin typeface="Arial Black" panose="020B0A04020102020204" pitchFamily="34" charset="0"/>
                </a:rPr>
                <a:t>6</a:t>
              </a:r>
            </a:p>
          </p:txBody>
        </p:sp>
        <p:sp>
          <p:nvSpPr>
            <p:cNvPr id="16" name="Text Box 12"/>
            <p:cNvSpPr txBox="1">
              <a:spLocks noChangeArrowheads="1"/>
            </p:cNvSpPr>
            <p:nvPr/>
          </p:nvSpPr>
          <p:spPr bwMode="auto">
            <a:xfrm>
              <a:off x="3216" y="2688"/>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a:solidFill>
                    <a:srgbClr val="00FFFF"/>
                  </a:solidFill>
                  <a:latin typeface="Arial Black" panose="020B0A04020102020204" pitchFamily="34" charset="0"/>
                </a:rPr>
                <a:t>7</a:t>
              </a:r>
            </a:p>
          </p:txBody>
        </p:sp>
      </p:grpSp>
      <p:sp>
        <p:nvSpPr>
          <p:cNvPr id="2" name="TextBox 1"/>
          <p:cNvSpPr txBox="1"/>
          <p:nvPr/>
        </p:nvSpPr>
        <p:spPr>
          <a:xfrm>
            <a:off x="8191099" y="2213811"/>
            <a:ext cx="2926080" cy="2677656"/>
          </a:xfrm>
          <a:prstGeom prst="rect">
            <a:avLst/>
          </a:prstGeom>
          <a:noFill/>
        </p:spPr>
        <p:txBody>
          <a:bodyPr wrap="square" rtlCol="0">
            <a:spAutoFit/>
          </a:bodyPr>
          <a:lstStyle/>
          <a:p>
            <a:r>
              <a:rPr lang="en-GB" sz="2800" dirty="0" smtClean="0"/>
              <a:t>All we really need to know is how many fish were /  are out there for perfect fisheries advice.</a:t>
            </a:r>
            <a:endParaRPr lang="en-GB" sz="2800" dirty="0"/>
          </a:p>
        </p:txBody>
      </p:sp>
    </p:spTree>
    <p:extLst>
      <p:ext uri="{BB962C8B-B14F-4D97-AF65-F5344CB8AC3E}">
        <p14:creationId xmlns:p14="http://schemas.microsoft.com/office/powerpoint/2010/main" val="106263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53415" y="541618"/>
            <a:ext cx="10515600" cy="782357"/>
          </a:xfrm>
        </p:spPr>
        <p:txBody>
          <a:bodyPr/>
          <a:lstStyle/>
          <a:p>
            <a:r>
              <a:rPr lang="en-GB" sz="3600" dirty="0" smtClean="0"/>
              <a:t>… good luck …</a:t>
            </a:r>
            <a:endParaRPr lang="en-GB" sz="3600" dirty="0"/>
          </a:p>
        </p:txBody>
      </p:sp>
      <p:pic>
        <p:nvPicPr>
          <p:cNvPr id="2050" name="Picture 2" descr="Fish swarm stock image. Image of aqua, dive, fish, sealife - 1193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0607" y="3212612"/>
            <a:ext cx="3032793" cy="24845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uddy sea | In the Angry Sea photo, the white of the foam do… | Flick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8343" y="4182709"/>
            <a:ext cx="3487788" cy="23263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879006" y="932796"/>
            <a:ext cx="4028430" cy="2255921"/>
          </a:xfrm>
          <a:prstGeom prst="rect">
            <a:avLst/>
          </a:prstGeom>
        </p:spPr>
      </p:pic>
    </p:spTree>
    <p:extLst>
      <p:ext uri="{BB962C8B-B14F-4D97-AF65-F5344CB8AC3E}">
        <p14:creationId xmlns:p14="http://schemas.microsoft.com/office/powerpoint/2010/main" val="2779407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458467" y="1053203"/>
            <a:ext cx="4483477" cy="5728887"/>
          </a:xfrm>
          <a:prstGeom prst="rect">
            <a:avLst/>
          </a:prstGeom>
        </p:spPr>
      </p:pic>
      <p:pic>
        <p:nvPicPr>
          <p:cNvPr id="3" name="Picture 2"/>
          <p:cNvPicPr>
            <a:picLocks noChangeAspect="1"/>
          </p:cNvPicPr>
          <p:nvPr/>
        </p:nvPicPr>
        <p:blipFill>
          <a:blip r:embed="rId3"/>
          <a:stretch>
            <a:fillRect/>
          </a:stretch>
        </p:blipFill>
        <p:spPr>
          <a:xfrm>
            <a:off x="3301246" y="644310"/>
            <a:ext cx="4976482" cy="3798841"/>
          </a:xfrm>
          <a:prstGeom prst="rect">
            <a:avLst/>
          </a:prstGeom>
        </p:spPr>
      </p:pic>
    </p:spTree>
    <p:extLst>
      <p:ext uri="{BB962C8B-B14F-4D97-AF65-F5344CB8AC3E}">
        <p14:creationId xmlns:p14="http://schemas.microsoft.com/office/powerpoint/2010/main" val="34892398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949" r="16949"/>
          <a:stretch>
            <a:fillRect/>
          </a:stretch>
        </p:blipFill>
        <p:spPr/>
      </p:pic>
      <p:sp>
        <p:nvSpPr>
          <p:cNvPr id="3" name="Content Placeholder 2"/>
          <p:cNvSpPr>
            <a:spLocks noGrp="1"/>
          </p:cNvSpPr>
          <p:nvPr>
            <p:ph idx="1"/>
          </p:nvPr>
        </p:nvSpPr>
        <p:spPr>
          <a:xfrm>
            <a:off x="6781799" y="1992572"/>
            <a:ext cx="4982571" cy="3616657"/>
          </a:xfrm>
        </p:spPr>
        <p:txBody>
          <a:bodyPr/>
          <a:lstStyle/>
          <a:p>
            <a:r>
              <a:rPr lang="en-GB" dirty="0" smtClean="0"/>
              <a:t>How many trees are in our forest? Can you figure it out without seeing the forest?</a:t>
            </a:r>
            <a:endParaRPr lang="en-GB" dirty="0"/>
          </a:p>
        </p:txBody>
      </p:sp>
    </p:spTree>
    <p:extLst>
      <p:ext uri="{BB962C8B-B14F-4D97-AF65-F5344CB8AC3E}">
        <p14:creationId xmlns:p14="http://schemas.microsoft.com/office/powerpoint/2010/main" val="298117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Give an over view of what fisheries population dynamics is all about</a:t>
            </a:r>
          </a:p>
          <a:p>
            <a:r>
              <a:rPr lang="en-GB" dirty="0" smtClean="0"/>
              <a:t>Explain why we need it</a:t>
            </a:r>
          </a:p>
          <a:p>
            <a:r>
              <a:rPr lang="en-GB" dirty="0" smtClean="0"/>
              <a:t>Show how we do it</a:t>
            </a:r>
          </a:p>
          <a:p>
            <a:r>
              <a:rPr lang="en-GB" dirty="0" smtClean="0"/>
              <a:t>Explain the roles in fisheries management</a:t>
            </a:r>
            <a:endParaRPr lang="en-GB" dirty="0"/>
          </a:p>
        </p:txBody>
      </p:sp>
      <p:sp>
        <p:nvSpPr>
          <p:cNvPr id="3" name="Title 2"/>
          <p:cNvSpPr>
            <a:spLocks noGrp="1"/>
          </p:cNvSpPr>
          <p:nvPr>
            <p:ph type="title"/>
          </p:nvPr>
        </p:nvSpPr>
        <p:spPr/>
        <p:txBody>
          <a:bodyPr/>
          <a:lstStyle/>
          <a:p>
            <a:r>
              <a:rPr lang="en-GB" dirty="0" smtClean="0"/>
              <a:t>Purpose</a:t>
            </a:r>
            <a:endParaRPr lang="en-GB" dirty="0"/>
          </a:p>
        </p:txBody>
      </p:sp>
      <p:pic>
        <p:nvPicPr>
          <p:cNvPr id="6150" name="Picture 6" descr="https://thecommontable.eu/wp-content/uploads/2021/03/norwegian-2.jpg"/>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7908" r="1790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45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4540" y="159587"/>
            <a:ext cx="10515600" cy="782357"/>
          </a:xfrm>
        </p:spPr>
        <p:txBody>
          <a:bodyPr/>
          <a:lstStyle/>
          <a:p>
            <a:r>
              <a:rPr lang="en-GB" sz="3600" dirty="0" smtClean="0"/>
              <a:t>What we saw in catches (sum of numbers by year)</a:t>
            </a:r>
            <a:endParaRPr lang="en-GB" sz="3600" dirty="0"/>
          </a:p>
        </p:txBody>
      </p:sp>
      <p:sp>
        <p:nvSpPr>
          <p:cNvPr id="12" name="TextBox 11"/>
          <p:cNvSpPr txBox="1"/>
          <p:nvPr/>
        </p:nvSpPr>
        <p:spPr>
          <a:xfrm>
            <a:off x="8423564" y="1681018"/>
            <a:ext cx="3260436" cy="2031325"/>
          </a:xfrm>
          <a:prstGeom prst="rect">
            <a:avLst/>
          </a:prstGeom>
          <a:noFill/>
        </p:spPr>
        <p:txBody>
          <a:bodyPr wrap="square" rtlCol="0">
            <a:spAutoFit/>
          </a:bodyPr>
          <a:lstStyle/>
          <a:p>
            <a:r>
              <a:rPr lang="en-GB" dirty="0" smtClean="0"/>
              <a:t>Without knowing how many days the forester spends cutting down trees we cannot tell if a large yield in a year is due to a large population or lots of effort. So what do we need? </a:t>
            </a:r>
          </a:p>
        </p:txBody>
      </p:sp>
      <p:pic>
        <p:nvPicPr>
          <p:cNvPr id="6" name="Picture 2" descr="E:\STOCKASSESSPRESENT\catchonly.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057" y="1586564"/>
            <a:ext cx="6492875" cy="467042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5462451" y="3270383"/>
            <a:ext cx="0" cy="44196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998720" y="3070860"/>
            <a:ext cx="0" cy="44196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109210" y="4042410"/>
            <a:ext cx="0" cy="37338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533900" y="4914900"/>
            <a:ext cx="0" cy="37338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044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7452" r="7452"/>
          <a:stretch>
            <a:fillRect/>
          </a:stretch>
        </p:blipFill>
        <p:spPr>
          <a:xfrm rot="5400000">
            <a:off x="217487" y="1331913"/>
            <a:ext cx="6985001" cy="6156325"/>
          </a:xfrm>
        </p:spPr>
      </p:pic>
      <p:sp>
        <p:nvSpPr>
          <p:cNvPr id="3" name="Content Placeholder 2"/>
          <p:cNvSpPr>
            <a:spLocks noGrp="1"/>
          </p:cNvSpPr>
          <p:nvPr>
            <p:ph idx="1"/>
          </p:nvPr>
        </p:nvSpPr>
        <p:spPr>
          <a:xfrm>
            <a:off x="7029450" y="1992572"/>
            <a:ext cx="4734920" cy="3616657"/>
          </a:xfrm>
        </p:spPr>
        <p:txBody>
          <a:bodyPr/>
          <a:lstStyle/>
          <a:p>
            <a:r>
              <a:rPr lang="en-GB" dirty="0" smtClean="0"/>
              <a:t>Each year we get some new trees, a cohort. Once the year is complete the population is finite, no other trees can join that group. From here on in the cohort can only shrink.</a:t>
            </a:r>
            <a:endParaRPr lang="en-GB" dirty="0"/>
          </a:p>
        </p:txBody>
      </p:sp>
    </p:spTree>
    <p:extLst>
      <p:ext uri="{BB962C8B-B14F-4D97-AF65-F5344CB8AC3E}">
        <p14:creationId xmlns:p14="http://schemas.microsoft.com/office/powerpoint/2010/main" val="1036483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4540" y="159587"/>
            <a:ext cx="10515600" cy="782357"/>
          </a:xfrm>
        </p:spPr>
        <p:txBody>
          <a:bodyPr/>
          <a:lstStyle/>
          <a:p>
            <a:r>
              <a:rPr lang="en-GB" sz="3600" dirty="0" smtClean="0"/>
              <a:t>What we saw in catches (sum of numbers by year)</a:t>
            </a:r>
            <a:endParaRPr lang="en-GB" sz="3600" dirty="0"/>
          </a:p>
        </p:txBody>
      </p:sp>
      <p:sp>
        <p:nvSpPr>
          <p:cNvPr id="12" name="TextBox 11"/>
          <p:cNvSpPr txBox="1"/>
          <p:nvPr/>
        </p:nvSpPr>
        <p:spPr>
          <a:xfrm>
            <a:off x="8423564" y="1681018"/>
            <a:ext cx="3260436" cy="2862322"/>
          </a:xfrm>
          <a:prstGeom prst="rect">
            <a:avLst/>
          </a:prstGeom>
          <a:noFill/>
        </p:spPr>
        <p:txBody>
          <a:bodyPr wrap="square" rtlCol="0">
            <a:spAutoFit/>
          </a:bodyPr>
          <a:lstStyle/>
          <a:p>
            <a:r>
              <a:rPr lang="en-GB" dirty="0" smtClean="0"/>
              <a:t>So now we know on a relative scale how many new trees must have grown in the forest in the past, so we can judge if the population is going up or down, but still don’t know how much is left. </a:t>
            </a:r>
          </a:p>
          <a:p>
            <a:r>
              <a:rPr lang="en-GB" dirty="0" smtClean="0"/>
              <a:t>Red solid = catch</a:t>
            </a:r>
          </a:p>
          <a:p>
            <a:r>
              <a:rPr lang="en-GB" dirty="0" smtClean="0"/>
              <a:t>Green open = survived</a:t>
            </a:r>
          </a:p>
          <a:p>
            <a:r>
              <a:rPr lang="en-GB" dirty="0" smtClean="0"/>
              <a:t>Yellow open = died unseen</a:t>
            </a:r>
          </a:p>
        </p:txBody>
      </p:sp>
      <p:pic>
        <p:nvPicPr>
          <p:cNvPr id="6" name="Picture 2" descr="E:\STOCKASSESSPRESENT\catchonly.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057" y="1586564"/>
            <a:ext cx="6492875" cy="467042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flipV="1">
            <a:off x="4212336" y="4543340"/>
            <a:ext cx="1548384" cy="94915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950208" y="3889248"/>
            <a:ext cx="670560" cy="377952"/>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83024" y="4460470"/>
            <a:ext cx="670560" cy="377952"/>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36592" y="4828942"/>
            <a:ext cx="725424" cy="419714"/>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99304" y="5114544"/>
            <a:ext cx="725424" cy="419714"/>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17" name="Arc 16"/>
          <p:cNvSpPr/>
          <p:nvPr/>
        </p:nvSpPr>
        <p:spPr>
          <a:xfrm rot="1387552">
            <a:off x="2662616" y="2794951"/>
            <a:ext cx="4781935" cy="1875607"/>
          </a:xfrm>
          <a:prstGeom prst="arc">
            <a:avLst>
              <a:gd name="adj1" fmla="val 16200000"/>
              <a:gd name="adj2" fmla="val 77656"/>
            </a:avLst>
          </a:prstGeom>
          <a:ln w="38100">
            <a:solidFill>
              <a:srgbClr val="7030A0"/>
            </a:solidFill>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6714824">
            <a:off x="5051163" y="3306286"/>
            <a:ext cx="2423204" cy="2106168"/>
          </a:xfrm>
          <a:prstGeom prst="arc">
            <a:avLst>
              <a:gd name="adj1" fmla="val 16200000"/>
              <a:gd name="adj2" fmla="val 77656"/>
            </a:avLst>
          </a:prstGeom>
          <a:ln w="38100">
            <a:solidFill>
              <a:srgbClr val="7030A0"/>
            </a:solidFill>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rot="17415258">
            <a:off x="4866371" y="1581557"/>
            <a:ext cx="719328" cy="3169920"/>
          </a:xfrm>
          <a:prstGeom prst="arc">
            <a:avLst>
              <a:gd name="adj1" fmla="val 16200000"/>
              <a:gd name="adj2" fmla="val 77656"/>
            </a:avLst>
          </a:prstGeom>
          <a:ln w="38100">
            <a:solidFill>
              <a:srgbClr val="7030A0"/>
            </a:solidFill>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12726929">
            <a:off x="3653640" y="2438839"/>
            <a:ext cx="1117390" cy="949931"/>
          </a:xfrm>
          <a:prstGeom prst="arc">
            <a:avLst>
              <a:gd name="adj1" fmla="val 16200000"/>
              <a:gd name="adj2" fmla="val 77656"/>
            </a:avLst>
          </a:prstGeom>
          <a:ln w="38100">
            <a:solidFill>
              <a:srgbClr val="7030A0"/>
            </a:solidFill>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49536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7452" r="7452"/>
          <a:stretch>
            <a:fillRect/>
          </a:stretch>
        </p:blipFill>
        <p:spPr>
          <a:xfrm rot="5400000">
            <a:off x="-474663" y="354013"/>
            <a:ext cx="6985001" cy="6156325"/>
          </a:xfrm>
        </p:spPr>
      </p:pic>
      <p:sp>
        <p:nvSpPr>
          <p:cNvPr id="3" name="Content Placeholder 2"/>
          <p:cNvSpPr>
            <a:spLocks noGrp="1"/>
          </p:cNvSpPr>
          <p:nvPr>
            <p:ph idx="1"/>
          </p:nvPr>
        </p:nvSpPr>
        <p:spPr>
          <a:xfrm>
            <a:off x="6825673" y="1992573"/>
            <a:ext cx="4938698" cy="1401330"/>
          </a:xfrm>
        </p:spPr>
        <p:txBody>
          <a:bodyPr/>
          <a:lstStyle/>
          <a:p>
            <a:r>
              <a:rPr lang="en-GB" dirty="0" smtClean="0"/>
              <a:t>If we can figure out the age of a tree and know the year it died, then we can assign it to a cohort.</a:t>
            </a:r>
            <a:endParaRPr lang="en-GB" dirty="0"/>
          </a:p>
        </p:txBody>
      </p:sp>
      <p:cxnSp>
        <p:nvCxnSpPr>
          <p:cNvPr id="5" name="Straight Connector 4"/>
          <p:cNvCxnSpPr/>
          <p:nvPr/>
        </p:nvCxnSpPr>
        <p:spPr>
          <a:xfrm flipH="1" flipV="1">
            <a:off x="1061258" y="678411"/>
            <a:ext cx="2198255" cy="27154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136900" y="3325283"/>
            <a:ext cx="38100" cy="381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117850" y="3287183"/>
            <a:ext cx="38100" cy="381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079750" y="3249083"/>
            <a:ext cx="38100" cy="381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041650" y="3191933"/>
            <a:ext cx="38100" cy="381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003550" y="3158066"/>
            <a:ext cx="38100" cy="381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965450" y="3105149"/>
            <a:ext cx="38100" cy="381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927350" y="3067049"/>
            <a:ext cx="38100" cy="381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194050" y="3344333"/>
            <a:ext cx="38100" cy="381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887136" y="3022601"/>
            <a:ext cx="38100" cy="381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861738" y="2976036"/>
            <a:ext cx="38100" cy="381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842688" y="2948521"/>
            <a:ext cx="38100" cy="381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823638" y="2937936"/>
            <a:ext cx="38100" cy="381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086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25672" y="1447800"/>
            <a:ext cx="5112327" cy="1946103"/>
          </a:xfrm>
        </p:spPr>
        <p:txBody>
          <a:bodyPr/>
          <a:lstStyle/>
          <a:p>
            <a:r>
              <a:rPr lang="en-GB" dirty="0" smtClean="0"/>
              <a:t>If we can figure out the age of a tree and know the year it died, then we can assign it to a cohort. YES FISH ARE TREES!</a:t>
            </a:r>
            <a:endParaRPr lang="en-GB" dirty="0"/>
          </a:p>
        </p:txBody>
      </p:sp>
      <p:pic>
        <p:nvPicPr>
          <p:cNvPr id="20" name="Picture 19"/>
          <p:cNvPicPr>
            <a:picLocks noChangeAspect="1"/>
          </p:cNvPicPr>
          <p:nvPr/>
        </p:nvPicPr>
        <p:blipFill>
          <a:blip r:embed="rId2"/>
          <a:stretch>
            <a:fillRect/>
          </a:stretch>
        </p:blipFill>
        <p:spPr>
          <a:xfrm flipH="1">
            <a:off x="304799" y="366972"/>
            <a:ext cx="6211627" cy="6211627"/>
          </a:xfrm>
          <a:prstGeom prst="rect">
            <a:avLst/>
          </a:prstGeom>
        </p:spPr>
      </p:pic>
      <p:pic>
        <p:nvPicPr>
          <p:cNvPr id="1026" name="Picture 2" descr="The science bit: fish hearing - Off the Scale magaz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5673" y="3784599"/>
            <a:ext cx="3810967" cy="233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778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949" r="16949"/>
          <a:stretch>
            <a:fillRect/>
          </a:stretch>
        </p:blipFill>
        <p:spPr/>
      </p:pic>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21499" y="2828925"/>
            <a:ext cx="3570047" cy="2677536"/>
          </a:xfrm>
        </p:spPr>
      </p:pic>
      <p:sp>
        <p:nvSpPr>
          <p:cNvPr id="5" name="Content Placeholder 2"/>
          <p:cNvSpPr txBox="1">
            <a:spLocks/>
          </p:cNvSpPr>
          <p:nvPr/>
        </p:nvSpPr>
        <p:spPr>
          <a:xfrm>
            <a:off x="6324023" y="868623"/>
            <a:ext cx="4521777" cy="1715828"/>
          </a:xfrm>
          <a:prstGeom prst="rect">
            <a:avLst/>
          </a:prstGeom>
          <a:solidFill>
            <a:schemeClr val="bg1"/>
          </a:solidFill>
        </p:spPr>
        <p:txBody>
          <a:bodyPr vert="horz" lIns="360000" tIns="360000" rIns="360000" bIns="360000" rtlCol="0" anchor="ctr" anchorCtr="0">
            <a:noAutofit/>
          </a:bodyPr>
          <a:lstStyle>
            <a:lvl1pPr marL="0" indent="0" algn="l" defTabSz="914400" rtl="0" eaLnBrk="1" latinLnBrk="0" hangingPunct="1">
              <a:lnSpc>
                <a:spcPct val="100000"/>
              </a:lnSpc>
              <a:spcBef>
                <a:spcPts val="0"/>
              </a:spcBef>
              <a:spcAft>
                <a:spcPts val="1800"/>
              </a:spcAft>
              <a:buClr>
                <a:schemeClr val="tx2"/>
              </a:buClr>
              <a:buFontTx/>
              <a:buNone/>
              <a:defRPr sz="2400" i="1"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Some trees are (randomly) removed by foresters and taken to the saw mill</a:t>
            </a:r>
            <a:endParaRPr lang="en-GB" dirty="0"/>
          </a:p>
        </p:txBody>
      </p:sp>
    </p:spTree>
    <p:extLst>
      <p:ext uri="{BB962C8B-B14F-4D97-AF65-F5344CB8AC3E}">
        <p14:creationId xmlns:p14="http://schemas.microsoft.com/office/powerpoint/2010/main" val="2998604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s on the Menu: The Marine Mammal Center's Fish Kitchen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161" y="4824549"/>
            <a:ext cx="2128909" cy="159462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99284" y="999795"/>
            <a:ext cx="4099921" cy="3616657"/>
          </a:xfrm>
        </p:spPr>
        <p:txBody>
          <a:bodyPr/>
          <a:lstStyle/>
          <a:p>
            <a:r>
              <a:rPr lang="en-GB" dirty="0" smtClean="0"/>
              <a:t>some trees dies of natural causes, insects disease, wind … have to make some assumption!</a:t>
            </a:r>
          </a:p>
          <a:p>
            <a:r>
              <a:rPr lang="en-GB" dirty="0" smtClean="0"/>
              <a:t>Constant through time, you what??</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63650" y="1155700"/>
            <a:ext cx="6858000" cy="5143500"/>
          </a:xfrm>
          <a:prstGeom prst="rect">
            <a:avLst/>
          </a:prstGeom>
        </p:spPr>
      </p:pic>
      <p:pic>
        <p:nvPicPr>
          <p:cNvPr id="4" name="Picture 3"/>
          <p:cNvPicPr>
            <a:picLocks noChangeAspect="1"/>
          </p:cNvPicPr>
          <p:nvPr/>
        </p:nvPicPr>
        <p:blipFill>
          <a:blip r:embed="rId4"/>
          <a:stretch>
            <a:fillRect/>
          </a:stretch>
        </p:blipFill>
        <p:spPr>
          <a:xfrm rot="20014468">
            <a:off x="8686392" y="4451958"/>
            <a:ext cx="1119088" cy="745181"/>
          </a:xfrm>
          <a:prstGeom prst="rect">
            <a:avLst/>
          </a:prstGeom>
        </p:spPr>
      </p:pic>
    </p:spTree>
    <p:extLst>
      <p:ext uri="{BB962C8B-B14F-4D97-AF65-F5344CB8AC3E}">
        <p14:creationId xmlns:p14="http://schemas.microsoft.com/office/powerpoint/2010/main" val="1534134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STOCKASSESSPRESENT\StockNo4.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7772400" cy="69691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924540" y="159587"/>
            <a:ext cx="10515600" cy="782357"/>
          </a:xfrm>
        </p:spPr>
        <p:txBody>
          <a:bodyPr/>
          <a:lstStyle/>
          <a:p>
            <a:r>
              <a:rPr lang="en-GB" sz="3600" dirty="0" smtClean="0"/>
              <a:t>From cohorts through time to a population history</a:t>
            </a:r>
            <a:endParaRPr lang="en-GB" sz="3600" dirty="0"/>
          </a:p>
        </p:txBody>
      </p:sp>
      <p:sp>
        <p:nvSpPr>
          <p:cNvPr id="12" name="TextBox 11"/>
          <p:cNvSpPr txBox="1"/>
          <p:nvPr/>
        </p:nvSpPr>
        <p:spPr>
          <a:xfrm>
            <a:off x="8423564" y="1681018"/>
            <a:ext cx="3260436" cy="3416320"/>
          </a:xfrm>
          <a:prstGeom prst="rect">
            <a:avLst/>
          </a:prstGeom>
          <a:noFill/>
        </p:spPr>
        <p:txBody>
          <a:bodyPr wrap="square" rtlCol="0">
            <a:spAutoFit/>
          </a:bodyPr>
          <a:lstStyle/>
          <a:p>
            <a:r>
              <a:rPr lang="en-GB" dirty="0" smtClean="0"/>
              <a:t>Making an assumption of</a:t>
            </a:r>
          </a:p>
          <a:p>
            <a:r>
              <a:rPr lang="en-GB" dirty="0" smtClean="0"/>
              <a:t>how many trees die naturally in a given year means we know how many fish there were in the past.</a:t>
            </a:r>
          </a:p>
          <a:p>
            <a:r>
              <a:rPr lang="en-GB" dirty="0" smtClean="0"/>
              <a:t>Unfortunately, the incomplete cohorts in grey we still do not know what recruitment was. This is a large part of the current population necessary to make decision.</a:t>
            </a:r>
          </a:p>
          <a:p>
            <a:r>
              <a:rPr lang="en-GB" dirty="0" smtClean="0"/>
              <a:t>Need more assumptions</a:t>
            </a:r>
          </a:p>
        </p:txBody>
      </p:sp>
    </p:spTree>
    <p:extLst>
      <p:ext uri="{BB962C8B-B14F-4D97-AF65-F5344CB8AC3E}">
        <p14:creationId xmlns:p14="http://schemas.microsoft.com/office/powerpoint/2010/main" val="3324921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7" descr="E:\STOCKASSESSPRESENT\CatchNo2.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751" y="1084263"/>
            <a:ext cx="6203950" cy="577373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828288" y="454306"/>
            <a:ext cx="10515600" cy="782357"/>
          </a:xfrm>
        </p:spPr>
        <p:txBody>
          <a:bodyPr/>
          <a:lstStyle/>
          <a:p>
            <a:r>
              <a:rPr lang="en-GB" sz="3600" dirty="0" smtClean="0"/>
              <a:t>The assumptions about the processes in fishery are critical to get the predictions right. </a:t>
            </a:r>
            <a:endParaRPr lang="en-GB" sz="3600" dirty="0"/>
          </a:p>
        </p:txBody>
      </p:sp>
      <p:sp>
        <p:nvSpPr>
          <p:cNvPr id="5" name="TextBox 4"/>
          <p:cNvSpPr txBox="1"/>
          <p:nvPr/>
        </p:nvSpPr>
        <p:spPr>
          <a:xfrm>
            <a:off x="7151571" y="1761423"/>
            <a:ext cx="4331368" cy="4524315"/>
          </a:xfrm>
          <a:prstGeom prst="rect">
            <a:avLst/>
          </a:prstGeom>
          <a:noFill/>
        </p:spPr>
        <p:txBody>
          <a:bodyPr wrap="square" rtlCol="0">
            <a:spAutoFit/>
          </a:bodyPr>
          <a:lstStyle/>
          <a:p>
            <a:r>
              <a:rPr lang="en-GB" sz="2400" dirty="0" smtClean="0"/>
              <a:t>Our biggest problems in age-based stock assessment are:</a:t>
            </a:r>
          </a:p>
          <a:p>
            <a:r>
              <a:rPr lang="en-GB" sz="2400" dirty="0" smtClean="0"/>
              <a:t>Getting natural mortality and the processes in the fishery right. When assessments go wrong its usually for these reasons.</a:t>
            </a:r>
          </a:p>
          <a:p>
            <a:r>
              <a:rPr lang="en-GB" sz="2400" dirty="0" smtClean="0"/>
              <a:t>Variable data does not help, in detecting the right processes, but generally things even out over time. </a:t>
            </a:r>
            <a:r>
              <a:rPr lang="en-GB" sz="2400" b="1" dirty="0" smtClean="0">
                <a:solidFill>
                  <a:srgbClr val="7030A0"/>
                </a:solidFill>
              </a:rPr>
              <a:t>Bias kills fisheries not variance</a:t>
            </a:r>
            <a:r>
              <a:rPr lang="en-GB" sz="2400" dirty="0" smtClean="0"/>
              <a:t>.</a:t>
            </a:r>
            <a:endParaRPr lang="en-GB" sz="2400" dirty="0"/>
          </a:p>
        </p:txBody>
      </p:sp>
      <p:sp>
        <p:nvSpPr>
          <p:cNvPr id="3" name="TextBox 2"/>
          <p:cNvSpPr txBox="1"/>
          <p:nvPr/>
        </p:nvSpPr>
        <p:spPr>
          <a:xfrm>
            <a:off x="3753394" y="1497288"/>
            <a:ext cx="635727" cy="369332"/>
          </a:xfrm>
          <a:prstGeom prst="rect">
            <a:avLst/>
          </a:prstGeom>
          <a:noFill/>
        </p:spPr>
        <p:txBody>
          <a:bodyPr wrap="square" rtlCol="0">
            <a:spAutoFit/>
          </a:bodyPr>
          <a:lstStyle/>
          <a:p>
            <a:r>
              <a:rPr lang="en-US" dirty="0" smtClean="0"/>
              <a:t>VPA</a:t>
            </a:r>
            <a:endParaRPr lang="en-US" dirty="0"/>
          </a:p>
        </p:txBody>
      </p:sp>
      <p:sp>
        <p:nvSpPr>
          <p:cNvPr id="6" name="TextBox 5"/>
          <p:cNvSpPr txBox="1"/>
          <p:nvPr/>
        </p:nvSpPr>
        <p:spPr>
          <a:xfrm>
            <a:off x="4536820" y="1497288"/>
            <a:ext cx="679614" cy="369332"/>
          </a:xfrm>
          <a:prstGeom prst="rect">
            <a:avLst/>
          </a:prstGeom>
          <a:noFill/>
        </p:spPr>
        <p:txBody>
          <a:bodyPr wrap="square" rtlCol="0">
            <a:spAutoFit/>
          </a:bodyPr>
          <a:lstStyle/>
          <a:p>
            <a:r>
              <a:rPr lang="en-US" dirty="0" smtClean="0"/>
              <a:t>XSA</a:t>
            </a:r>
            <a:endParaRPr lang="en-US" dirty="0"/>
          </a:p>
        </p:txBody>
      </p:sp>
      <p:sp>
        <p:nvSpPr>
          <p:cNvPr id="7" name="TextBox 6"/>
          <p:cNvSpPr txBox="1"/>
          <p:nvPr/>
        </p:nvSpPr>
        <p:spPr>
          <a:xfrm>
            <a:off x="5716432" y="1505410"/>
            <a:ext cx="679614" cy="369332"/>
          </a:xfrm>
          <a:prstGeom prst="rect">
            <a:avLst/>
          </a:prstGeom>
          <a:noFill/>
        </p:spPr>
        <p:txBody>
          <a:bodyPr wrap="square" rtlCol="0">
            <a:spAutoFit/>
          </a:bodyPr>
          <a:lstStyle/>
          <a:p>
            <a:r>
              <a:rPr lang="en-US" dirty="0" smtClean="0"/>
              <a:t>SAM</a:t>
            </a:r>
            <a:endParaRPr lang="en-US" dirty="0"/>
          </a:p>
        </p:txBody>
      </p:sp>
      <p:sp>
        <p:nvSpPr>
          <p:cNvPr id="8" name="TextBox 7"/>
          <p:cNvSpPr txBox="1"/>
          <p:nvPr/>
        </p:nvSpPr>
        <p:spPr>
          <a:xfrm>
            <a:off x="5156562" y="1505410"/>
            <a:ext cx="679614" cy="369332"/>
          </a:xfrm>
          <a:prstGeom prst="rect">
            <a:avLst/>
          </a:prstGeom>
          <a:noFill/>
        </p:spPr>
        <p:txBody>
          <a:bodyPr wrap="square" rtlCol="0">
            <a:spAutoFit/>
          </a:bodyPr>
          <a:lstStyle/>
          <a:p>
            <a:r>
              <a:rPr lang="en-US" dirty="0" smtClean="0"/>
              <a:t>A4A</a:t>
            </a:r>
            <a:endParaRPr lang="en-US" dirty="0"/>
          </a:p>
        </p:txBody>
      </p:sp>
      <p:sp>
        <p:nvSpPr>
          <p:cNvPr id="9" name="TextBox 8"/>
          <p:cNvSpPr txBox="1"/>
          <p:nvPr/>
        </p:nvSpPr>
        <p:spPr>
          <a:xfrm>
            <a:off x="4355373" y="1874742"/>
            <a:ext cx="679614" cy="369332"/>
          </a:xfrm>
          <a:prstGeom prst="rect">
            <a:avLst/>
          </a:prstGeom>
          <a:noFill/>
        </p:spPr>
        <p:txBody>
          <a:bodyPr wrap="square" rtlCol="0">
            <a:spAutoFit/>
          </a:bodyPr>
          <a:lstStyle/>
          <a:p>
            <a:r>
              <a:rPr lang="en-US" dirty="0" smtClean="0"/>
              <a:t>BAM</a:t>
            </a:r>
            <a:endParaRPr lang="en-US" dirty="0"/>
          </a:p>
        </p:txBody>
      </p:sp>
      <p:sp>
        <p:nvSpPr>
          <p:cNvPr id="10" name="TextBox 9"/>
          <p:cNvSpPr txBox="1"/>
          <p:nvPr/>
        </p:nvSpPr>
        <p:spPr>
          <a:xfrm>
            <a:off x="5216433" y="1882864"/>
            <a:ext cx="1288869" cy="369332"/>
          </a:xfrm>
          <a:prstGeom prst="rect">
            <a:avLst/>
          </a:prstGeom>
          <a:noFill/>
        </p:spPr>
        <p:txBody>
          <a:bodyPr wrap="square" rtlCol="0">
            <a:spAutoFit/>
          </a:bodyPr>
          <a:lstStyle/>
          <a:p>
            <a:r>
              <a:rPr lang="en-US" dirty="0"/>
              <a:t>s</a:t>
            </a:r>
            <a:r>
              <a:rPr lang="en-US" dirty="0" smtClean="0"/>
              <a:t>ome SS3</a:t>
            </a:r>
            <a:endParaRPr lang="en-US" dirty="0"/>
          </a:p>
        </p:txBody>
      </p:sp>
    </p:spTree>
    <p:extLst>
      <p:ext uri="{BB962C8B-B14F-4D97-AF65-F5344CB8AC3E}">
        <p14:creationId xmlns:p14="http://schemas.microsoft.com/office/powerpoint/2010/main" val="875254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Who is involved in management?</a:t>
            </a:r>
            <a:endParaRPr lang="en-GB" dirty="0"/>
          </a:p>
        </p:txBody>
      </p:sp>
      <p:sp>
        <p:nvSpPr>
          <p:cNvPr id="8" name="Text Placeholder 7"/>
          <p:cNvSpPr>
            <a:spLocks noGrp="1"/>
          </p:cNvSpPr>
          <p:nvPr>
            <p:ph type="body" sz="quarter" idx="16"/>
          </p:nvPr>
        </p:nvSpPr>
        <p:spPr>
          <a:xfrm>
            <a:off x="1206774" y="3502977"/>
            <a:ext cx="2669558" cy="1524235"/>
          </a:xfrm>
        </p:spPr>
        <p:txBody>
          <a:bodyPr/>
          <a:lstStyle/>
          <a:p>
            <a:r>
              <a:rPr lang="en-GB" dirty="0" smtClean="0"/>
              <a:t>The industry</a:t>
            </a:r>
            <a:endParaRPr lang="en-GB" dirty="0"/>
          </a:p>
        </p:txBody>
      </p:sp>
      <p:sp>
        <p:nvSpPr>
          <p:cNvPr id="9" name="Text Placeholder 8"/>
          <p:cNvSpPr>
            <a:spLocks noGrp="1"/>
          </p:cNvSpPr>
          <p:nvPr>
            <p:ph type="body" sz="quarter" idx="17"/>
          </p:nvPr>
        </p:nvSpPr>
        <p:spPr>
          <a:xfrm>
            <a:off x="4672139" y="3506237"/>
            <a:ext cx="2669558" cy="1524235"/>
          </a:xfrm>
        </p:spPr>
        <p:txBody>
          <a:bodyPr/>
          <a:lstStyle/>
          <a:p>
            <a:r>
              <a:rPr lang="en-GB" dirty="0" smtClean="0"/>
              <a:t>The decision maker</a:t>
            </a:r>
            <a:endParaRPr lang="en-GB" dirty="0"/>
          </a:p>
        </p:txBody>
      </p:sp>
      <p:sp>
        <p:nvSpPr>
          <p:cNvPr id="10" name="Text Placeholder 9"/>
          <p:cNvSpPr>
            <a:spLocks noGrp="1"/>
          </p:cNvSpPr>
          <p:nvPr>
            <p:ph type="body" sz="quarter" idx="18"/>
          </p:nvPr>
        </p:nvSpPr>
        <p:spPr>
          <a:xfrm>
            <a:off x="8137503" y="3501730"/>
            <a:ext cx="2669558" cy="1524235"/>
          </a:xfrm>
        </p:spPr>
        <p:txBody>
          <a:bodyPr/>
          <a:lstStyle/>
          <a:p>
            <a:r>
              <a:rPr lang="en-GB" dirty="0" smtClean="0"/>
              <a:t>The NGOs</a:t>
            </a:r>
            <a:endParaRPr lang="en-GB" dirty="0"/>
          </a:p>
        </p:txBody>
      </p:sp>
      <p:pic>
        <p:nvPicPr>
          <p:cNvPr id="11" name="Picture Placeholder 10"/>
          <p:cNvPicPr>
            <a:picLocks noGrp="1" noChangeAspect="1"/>
          </p:cNvPicPr>
          <p:nvPr>
            <p:ph type="pic" sz="quarter" idx="14"/>
          </p:nvPr>
        </p:nvPicPr>
        <p:blipFill>
          <a:blip r:embed="rId2"/>
          <a:srcRect l="16100" r="16100"/>
          <a:stretch>
            <a:fillRect/>
          </a:stretch>
        </p:blipFill>
        <p:spPr>
          <a:xfrm>
            <a:off x="7901450" y="1420224"/>
            <a:ext cx="3141663" cy="2090737"/>
          </a:xfrm>
          <a:prstGeom prst="rect">
            <a:avLst/>
          </a:prstGeom>
        </p:spPr>
      </p:pic>
      <p:pic>
        <p:nvPicPr>
          <p:cNvPr id="3076" name="Picture 4" descr="Europech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8029" r="18029"/>
          <a:stretch>
            <a:fillRect/>
          </a:stretch>
        </p:blipFill>
        <p:spPr bwMode="auto">
          <a:xfrm>
            <a:off x="969963" y="1419799"/>
            <a:ext cx="3141662" cy="20907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5513373" y="1932065"/>
            <a:ext cx="2108200" cy="1581150"/>
          </a:xfrm>
          <a:prstGeom prst="rect">
            <a:avLst/>
          </a:prstGeom>
        </p:spPr>
      </p:pic>
      <p:pic>
        <p:nvPicPr>
          <p:cNvPr id="13" name="Picture 12"/>
          <p:cNvPicPr>
            <a:picLocks noChangeAspect="1"/>
          </p:cNvPicPr>
          <p:nvPr/>
        </p:nvPicPr>
        <p:blipFill>
          <a:blip r:embed="rId5"/>
          <a:stretch>
            <a:fillRect/>
          </a:stretch>
        </p:blipFill>
        <p:spPr>
          <a:xfrm>
            <a:off x="4482918" y="1415717"/>
            <a:ext cx="1524000" cy="1524000"/>
          </a:xfrm>
          <a:prstGeom prst="rect">
            <a:avLst/>
          </a:prstGeom>
        </p:spPr>
      </p:pic>
      <p:sp>
        <p:nvSpPr>
          <p:cNvPr id="15" name="TextBox 14"/>
          <p:cNvSpPr txBox="1"/>
          <p:nvPr/>
        </p:nvSpPr>
        <p:spPr>
          <a:xfrm>
            <a:off x="5846799" y="4638533"/>
            <a:ext cx="3269673" cy="1477328"/>
          </a:xfrm>
          <a:prstGeom prst="rect">
            <a:avLst/>
          </a:prstGeom>
          <a:noFill/>
        </p:spPr>
        <p:txBody>
          <a:bodyPr wrap="square" rtlCol="0">
            <a:spAutoFit/>
          </a:bodyPr>
          <a:lstStyle/>
          <a:p>
            <a:r>
              <a:rPr lang="en-GB" dirty="0" smtClean="0"/>
              <a:t>Who do they represent, what are their objectives, what are their responsibilities in fisheries management?</a:t>
            </a:r>
          </a:p>
          <a:p>
            <a:r>
              <a:rPr lang="en-GB" dirty="0" smtClean="0"/>
              <a:t>Who will you be?</a:t>
            </a:r>
            <a:endParaRPr lang="en-GB" dirty="0"/>
          </a:p>
        </p:txBody>
      </p:sp>
      <p:sp>
        <p:nvSpPr>
          <p:cNvPr id="17" name="Text Placeholder 7"/>
          <p:cNvSpPr txBox="1">
            <a:spLocks/>
          </p:cNvSpPr>
          <p:nvPr/>
        </p:nvSpPr>
        <p:spPr>
          <a:xfrm>
            <a:off x="1605442" y="6263022"/>
            <a:ext cx="2669558" cy="1524235"/>
          </a:xfrm>
          <a:prstGeom prst="rect">
            <a:avLst/>
          </a:prstGeom>
          <a:solidFill>
            <a:schemeClr val="bg1"/>
          </a:solidFill>
        </p:spPr>
        <p:txBody>
          <a:bodyPr vert="horz" lIns="91440" tIns="90000" rIns="91440" bIns="45720" rtlCol="0">
            <a:noAutofit/>
          </a:bodyPr>
          <a:lstStyle>
            <a:lvl1pPr marL="0" indent="0" algn="ctr" defTabSz="914400" rtl="0" eaLnBrk="1" latinLnBrk="0" hangingPunct="1">
              <a:lnSpc>
                <a:spcPct val="100000"/>
              </a:lnSpc>
              <a:spcBef>
                <a:spcPts val="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The Scientists</a:t>
            </a:r>
            <a:endParaRPr lang="en-GB" dirty="0"/>
          </a:p>
        </p:txBody>
      </p:sp>
      <p:pic>
        <p:nvPicPr>
          <p:cNvPr id="16" name="Picture 15"/>
          <p:cNvPicPr>
            <a:picLocks noChangeAspect="1"/>
          </p:cNvPicPr>
          <p:nvPr/>
        </p:nvPicPr>
        <p:blipFill>
          <a:blip r:embed="rId6"/>
          <a:stretch>
            <a:fillRect/>
          </a:stretch>
        </p:blipFill>
        <p:spPr>
          <a:xfrm>
            <a:off x="1693725" y="4491372"/>
            <a:ext cx="2581275" cy="1771650"/>
          </a:xfrm>
          <a:prstGeom prst="rect">
            <a:avLst/>
          </a:prstGeom>
        </p:spPr>
      </p:pic>
    </p:spTree>
    <p:extLst>
      <p:ext uri="{BB962C8B-B14F-4D97-AF65-F5344CB8AC3E}">
        <p14:creationId xmlns:p14="http://schemas.microsoft.com/office/powerpoint/2010/main" val="110589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000" i="1" dirty="0" smtClean="0"/>
              <a:t>“Most </a:t>
            </a:r>
            <a:r>
              <a:rPr lang="en-US" sz="2000" i="1" dirty="0"/>
              <a:t>large-scale fishing activity developed after </a:t>
            </a:r>
            <a:r>
              <a:rPr lang="en-US" sz="2000" i="1" dirty="0">
                <a:hlinkClick r:id="rId2"/>
              </a:rPr>
              <a:t>John Cabot</a:t>
            </a:r>
            <a:r>
              <a:rPr lang="en-US" sz="2000" i="1" dirty="0"/>
              <a:t>’s voyage of 1497. Cabot’s crew reportedly claimed that there were so many cod around Newfoundland that one could catch them simply by lowering a basket into the water. By the mid-1500s, fishing vessels from Britain, France, Spain and Portugal regularly crossed the Atlantic to fish for cod. North Atlantic cod — salted and dried for preservation — accounted for more than half of all the </a:t>
            </a:r>
            <a:r>
              <a:rPr lang="en-US" sz="2000" i="1" dirty="0">
                <a:hlinkClick r:id="rId3"/>
              </a:rPr>
              <a:t>fish</a:t>
            </a:r>
            <a:r>
              <a:rPr lang="en-US" sz="2000" i="1" dirty="0"/>
              <a:t> eaten in Europe. The seasonal fishing outposts Europeans used gradually became permanent settlements</a:t>
            </a:r>
            <a:r>
              <a:rPr lang="en-US" sz="2000" i="1" dirty="0" smtClean="0"/>
              <a:t>.”</a:t>
            </a:r>
            <a:endParaRPr lang="en-GB" sz="2000" i="1" dirty="0"/>
          </a:p>
        </p:txBody>
      </p:sp>
      <p:sp>
        <p:nvSpPr>
          <p:cNvPr id="3" name="Title 2"/>
          <p:cNvSpPr>
            <a:spLocks noGrp="1"/>
          </p:cNvSpPr>
          <p:nvPr>
            <p:ph type="title"/>
          </p:nvPr>
        </p:nvSpPr>
        <p:spPr/>
        <p:txBody>
          <a:bodyPr/>
          <a:lstStyle/>
          <a:p>
            <a:r>
              <a:rPr lang="en-GB" dirty="0" smtClean="0"/>
              <a:t>History of the Grand Bank Cod</a:t>
            </a:r>
            <a:endParaRPr lang="en-GB" dirty="0"/>
          </a:p>
        </p:txBody>
      </p:sp>
      <p:pic>
        <p:nvPicPr>
          <p:cNvPr id="6" name="Picture 4" descr="Codfish on the Grand Banks, 1949"/>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15678" r="1567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707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dirty="0"/>
              <a:t>Thank you</a:t>
            </a:r>
          </a:p>
        </p:txBody>
      </p:sp>
      <p:sp>
        <p:nvSpPr>
          <p:cNvPr id="3" name="Subtitle 2"/>
          <p:cNvSpPr>
            <a:spLocks noGrp="1"/>
          </p:cNvSpPr>
          <p:nvPr>
            <p:ph type="subTitle" idx="1"/>
          </p:nvPr>
        </p:nvSpPr>
        <p:spPr>
          <a:prstGeom prst="rect">
            <a:avLst/>
          </a:prstGeom>
        </p:spPr>
        <p:txBody>
          <a:bodyPr wrap="square" anchor="b" anchorCtr="0"/>
          <a:lstStyle/>
          <a:p>
            <a:r>
              <a:rPr lang="en-GB" sz="1050" b="1" dirty="0"/>
              <a:t>© European </a:t>
            </a:r>
            <a:r>
              <a:rPr lang="en-GB" sz="1050" b="1"/>
              <a:t>Union </a:t>
            </a:r>
            <a:r>
              <a:rPr lang="en-GB" sz="1050" b="1" smtClean="0"/>
              <a:t>2023</a:t>
            </a:r>
            <a:endParaRPr lang="en-GB" sz="1050" b="1" dirty="0"/>
          </a:p>
          <a:p>
            <a:r>
              <a:rPr lang="en-GB" sz="1050" dirty="0"/>
              <a:t>Unless otherwise noted the reuse of this presentation is authorised under the </a:t>
            </a:r>
            <a:r>
              <a:rPr lang="en-GB" sz="1050" dirty="0">
                <a:hlinkClick r:id="rId3"/>
              </a:rPr>
              <a:t>CC BY 4.0 </a:t>
            </a:r>
            <a:r>
              <a:rPr lang="en-GB" sz="1050" dirty="0"/>
              <a:t>license. For any use or reproduction of elements that are not owned by the EU, permission may need to be sought directly from the respective right holders.</a:t>
            </a:r>
          </a:p>
          <a:p>
            <a:r>
              <a:rPr lang="en-GB" sz="1050" dirty="0"/>
              <a:t>Slide </a:t>
            </a:r>
            <a:r>
              <a:rPr lang="en-GB" sz="1050" dirty="0">
                <a:solidFill>
                  <a:schemeClr val="accent6"/>
                </a:solidFill>
              </a:rPr>
              <a:t>xx</a:t>
            </a:r>
            <a:r>
              <a:rPr lang="en-GB" sz="1050" dirty="0"/>
              <a:t>: </a:t>
            </a:r>
            <a:r>
              <a:rPr lang="en-GB" sz="1050" dirty="0">
                <a:solidFill>
                  <a:schemeClr val="accent6"/>
                </a:solidFill>
              </a:rPr>
              <a:t>element concerned</a:t>
            </a:r>
            <a:r>
              <a:rPr lang="en-GB" sz="1050" dirty="0"/>
              <a:t>, source</a:t>
            </a:r>
            <a:r>
              <a:rPr lang="en-GB" sz="1050" dirty="0">
                <a:solidFill>
                  <a:schemeClr val="accent6"/>
                </a:solidFill>
              </a:rPr>
              <a:t>: e.g. Fotolia.com</a:t>
            </a:r>
            <a:r>
              <a:rPr lang="en-GB" sz="1050" dirty="0"/>
              <a:t>; Slide </a:t>
            </a:r>
            <a:r>
              <a:rPr lang="en-GB" sz="1050" dirty="0">
                <a:solidFill>
                  <a:schemeClr val="accent6"/>
                </a:solidFill>
              </a:rPr>
              <a:t>xx</a:t>
            </a:r>
            <a:r>
              <a:rPr lang="en-GB" sz="1050" dirty="0"/>
              <a:t>: </a:t>
            </a:r>
            <a:r>
              <a:rPr lang="en-GB" sz="1050" dirty="0">
                <a:solidFill>
                  <a:schemeClr val="accent6"/>
                </a:solidFill>
              </a:rPr>
              <a:t>element concerned</a:t>
            </a:r>
            <a:r>
              <a:rPr lang="en-GB" sz="1050" dirty="0"/>
              <a:t>, source: </a:t>
            </a:r>
            <a:r>
              <a:rPr lang="en-GB" sz="1050" dirty="0">
                <a:solidFill>
                  <a:schemeClr val="accent6"/>
                </a:solidFill>
              </a:rPr>
              <a:t>e.g. iStock.com</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103" y="4043693"/>
            <a:ext cx="1023496" cy="358097"/>
          </a:xfrm>
          <a:prstGeom prst="rect">
            <a:avLst/>
          </a:prstGeom>
        </p:spPr>
      </p:pic>
    </p:spTree>
    <p:extLst>
      <p:ext uri="{BB962C8B-B14F-4D97-AF65-F5344CB8AC3E}">
        <p14:creationId xmlns:p14="http://schemas.microsoft.com/office/powerpoint/2010/main" val="29555162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Fishery history in pictures</a:t>
            </a:r>
            <a:endParaRPr lang="en-GB" dirty="0"/>
          </a:p>
        </p:txBody>
      </p:sp>
      <p:pic>
        <p:nvPicPr>
          <p:cNvPr id="11" name="Picture Placeholder 10"/>
          <p:cNvPicPr>
            <a:picLocks noGrp="1" noChangeAspect="1"/>
          </p:cNvPicPr>
          <p:nvPr>
            <p:ph type="pic" sz="quarter" idx="17"/>
          </p:nvPr>
        </p:nvPicPr>
        <p:blipFill>
          <a:blip r:embed="rId3"/>
          <a:srcRect t="5814" b="5814"/>
          <a:stretch>
            <a:fillRect/>
          </a:stretch>
        </p:blipFill>
        <p:spPr>
          <a:xfrm>
            <a:off x="4923014" y="1263049"/>
            <a:ext cx="1751486" cy="1751486"/>
          </a:xfrm>
          <a:prstGeom prst="rect">
            <a:avLst/>
          </a:prstGeom>
        </p:spPr>
      </p:pic>
      <p:pic>
        <p:nvPicPr>
          <p:cNvPr id="10" name="Picture Placeholder 9"/>
          <p:cNvPicPr>
            <a:picLocks noGrp="1" noChangeAspect="1"/>
          </p:cNvPicPr>
          <p:nvPr>
            <p:ph type="pic" sz="quarter" idx="16"/>
          </p:nvPr>
        </p:nvPicPr>
        <p:blipFill>
          <a:blip r:embed="rId4"/>
          <a:srcRect l="18555" r="18555"/>
          <a:stretch>
            <a:fillRect/>
          </a:stretch>
        </p:blipFill>
        <p:spPr>
          <a:xfrm>
            <a:off x="9395203" y="935145"/>
            <a:ext cx="1987550" cy="1987550"/>
          </a:xfrm>
          <a:prstGeom prst="rect">
            <a:avLst/>
          </a:prstGeom>
        </p:spPr>
      </p:pic>
      <p:pic>
        <p:nvPicPr>
          <p:cNvPr id="1026" name="Picture 2" descr="Soviet Trawler Andrey Markin, 198-"/>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l="1052" r="1052"/>
          <a:stretch>
            <a:fillRect/>
          </a:stretch>
        </p:blipFill>
        <p:spPr bwMode="auto">
          <a:xfrm>
            <a:off x="6549886" y="2226675"/>
            <a:ext cx="2643187" cy="18684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ngliner Docked at St. John's, 2007"/>
          <p:cNvPicPr>
            <a:picLocks noGrp="1" noChangeAspect="1" noChangeArrowheads="1"/>
          </p:cNvPicPr>
          <p:nvPr>
            <p:ph type="pic" sz="quarter" idx="12"/>
          </p:nvPr>
        </p:nvPicPr>
        <p:blipFill>
          <a:blip r:embed="rId6">
            <a:extLst>
              <a:ext uri="{28A0092B-C50C-407E-A947-70E740481C1C}">
                <a14:useLocalDpi xmlns:a14="http://schemas.microsoft.com/office/drawing/2010/main" val="0"/>
              </a:ext>
            </a:extLst>
          </a:blip>
          <a:srcRect l="22175" r="22175"/>
          <a:stretch>
            <a:fillRect/>
          </a:stretch>
        </p:blipFill>
        <p:spPr bwMode="auto">
          <a:xfrm>
            <a:off x="7283938" y="4544751"/>
            <a:ext cx="1620431" cy="21840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oto of beached boats in Harbour Grace, Newfoundland and Labrador"/>
          <p:cNvPicPr>
            <a:picLocks noGrp="1" noChangeAspect="1" noChangeArrowheads="1"/>
          </p:cNvPicPr>
          <p:nvPr>
            <p:ph type="pic" sz="quarter" idx="14"/>
          </p:nvPr>
        </p:nvPicPr>
        <p:blipFill>
          <a:blip r:embed="rId7" cstate="print">
            <a:extLst>
              <a:ext uri="{28A0092B-C50C-407E-A947-70E740481C1C}">
                <a14:useLocalDpi xmlns:a14="http://schemas.microsoft.com/office/drawing/2010/main" val="0"/>
              </a:ext>
            </a:extLst>
          </a:blip>
          <a:srcRect l="10719" r="10719"/>
          <a:stretch>
            <a:fillRect/>
          </a:stretch>
        </p:blipFill>
        <p:spPr bwMode="auto">
          <a:xfrm>
            <a:off x="9376802" y="3391109"/>
            <a:ext cx="2307284" cy="23072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hakaimagazine.com/wp-content/uploads/header-cod-comeback.jpg"/>
          <p:cNvPicPr>
            <a:picLocks noGrp="1" noChangeAspect="1" noChangeArrowheads="1"/>
          </p:cNvPicPr>
          <p:nvPr>
            <p:ph type="pic" sz="quarter" idx="13"/>
          </p:nvPr>
        </p:nvPicPr>
        <p:blipFill>
          <a:blip r:embed="rId8" cstate="print">
            <a:extLst>
              <a:ext uri="{28A0092B-C50C-407E-A947-70E740481C1C}">
                <a14:useLocalDpi xmlns:a14="http://schemas.microsoft.com/office/drawing/2010/main" val="0"/>
              </a:ext>
            </a:extLst>
          </a:blip>
          <a:srcRect l="14965" r="14965"/>
          <a:stretch>
            <a:fillRect/>
          </a:stretch>
        </p:blipFill>
        <p:spPr bwMode="auto">
          <a:xfrm>
            <a:off x="3625993" y="4305470"/>
            <a:ext cx="3185512" cy="21840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chooner on Grand Banks"/>
          <p:cNvPicPr>
            <a:picLocks noGrp="1" noChangeAspect="1" noChangeArrowheads="1"/>
          </p:cNvPicPr>
          <p:nvPr>
            <p:ph type="pic" sz="quarter" idx="15"/>
          </p:nvPr>
        </p:nvPicPr>
        <p:blipFill>
          <a:blip r:embed="rId9">
            <a:extLst>
              <a:ext uri="{28A0092B-C50C-407E-A947-70E740481C1C}">
                <a14:useLocalDpi xmlns:a14="http://schemas.microsoft.com/office/drawing/2010/main" val="0"/>
              </a:ext>
            </a:extLst>
          </a:blip>
          <a:srcRect l="16323" r="16323"/>
          <a:stretch>
            <a:fillRect/>
          </a:stretch>
        </p:blipFill>
        <p:spPr bwMode="auto">
          <a:xfrm>
            <a:off x="76099" y="2321775"/>
            <a:ext cx="2794000" cy="243363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team Trawl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6631" y="1265217"/>
            <a:ext cx="2472843" cy="1755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273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4540" y="159587"/>
            <a:ext cx="10515600" cy="782357"/>
          </a:xfrm>
        </p:spPr>
        <p:txBody>
          <a:bodyPr/>
          <a:lstStyle/>
          <a:p>
            <a:r>
              <a:rPr lang="en-GB" dirty="0" smtClean="0"/>
              <a:t>Fish history: Catch of NF cod</a:t>
            </a:r>
            <a:endParaRPr lang="en-GB" dirty="0"/>
          </a:p>
        </p:txBody>
      </p:sp>
      <p:pic>
        <p:nvPicPr>
          <p:cNvPr id="4104" name="Picture 8" descr="https://upload.wikimedia.org/wikipedia/commons/5/54/Surexploitation_morue_surp%C3%AAche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739" y="1338786"/>
            <a:ext cx="6891770" cy="53992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423564" y="1681018"/>
            <a:ext cx="3260436" cy="4524315"/>
          </a:xfrm>
          <a:prstGeom prst="rect">
            <a:avLst/>
          </a:prstGeom>
          <a:noFill/>
        </p:spPr>
        <p:txBody>
          <a:bodyPr wrap="square" rtlCol="0">
            <a:spAutoFit/>
          </a:bodyPr>
          <a:lstStyle/>
          <a:p>
            <a:r>
              <a:rPr lang="en-GB" dirty="0" smtClean="0"/>
              <a:t>Started over 500 years ago</a:t>
            </a:r>
          </a:p>
          <a:p>
            <a:r>
              <a:rPr lang="en-GB" dirty="0" smtClean="0"/>
              <a:t>Always an international fishery</a:t>
            </a:r>
          </a:p>
          <a:p>
            <a:r>
              <a:rPr lang="en-GB" dirty="0" smtClean="0"/>
              <a:t>First with sailing vessels and then ever larger trawlers</a:t>
            </a:r>
          </a:p>
          <a:p>
            <a:r>
              <a:rPr lang="en-GB" dirty="0" smtClean="0"/>
              <a:t>Canada declared a EEZ in 1977 to reduce catches…</a:t>
            </a:r>
          </a:p>
          <a:p>
            <a:r>
              <a:rPr lang="en-GB" dirty="0" smtClean="0"/>
              <a:t>… but then subsidised the development of its own national fleet</a:t>
            </a:r>
          </a:p>
          <a:p>
            <a:r>
              <a:rPr lang="en-GB" dirty="0" smtClean="0"/>
              <a:t>1992 there was a moratorium, i.e. close everything</a:t>
            </a:r>
          </a:p>
          <a:p>
            <a:r>
              <a:rPr lang="en-GB" dirty="0" smtClean="0"/>
              <a:t>Since then only recreational, subsistence or survey catch</a:t>
            </a:r>
          </a:p>
          <a:p>
            <a:r>
              <a:rPr lang="en-GB" dirty="0" smtClean="0"/>
              <a:t>Thinking of opening it again soon, but is it too early?</a:t>
            </a:r>
          </a:p>
        </p:txBody>
      </p:sp>
    </p:spTree>
    <p:extLst>
      <p:ext uri="{BB962C8B-B14F-4D97-AF65-F5344CB8AC3E}">
        <p14:creationId xmlns:p14="http://schemas.microsoft.com/office/powerpoint/2010/main" val="1016867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The players in fisheries management</a:t>
            </a:r>
            <a:endParaRPr lang="en-GB" dirty="0"/>
          </a:p>
        </p:txBody>
      </p:sp>
      <p:sp>
        <p:nvSpPr>
          <p:cNvPr id="3" name="Subtitle 2"/>
          <p:cNvSpPr>
            <a:spLocks noGrp="1"/>
          </p:cNvSpPr>
          <p:nvPr>
            <p:ph type="subTitle" idx="1"/>
          </p:nvPr>
        </p:nvSpPr>
        <p:spPr/>
        <p:txBody>
          <a:bodyPr/>
          <a:lstStyle/>
          <a:p>
            <a:r>
              <a:rPr lang="en-GB" dirty="0" smtClean="0"/>
              <a:t>What the grand banks cod was lacking….</a:t>
            </a:r>
            <a:endParaRPr lang="en-GB" dirty="0"/>
          </a:p>
        </p:txBody>
      </p:sp>
    </p:spTree>
    <p:extLst>
      <p:ext uri="{BB962C8B-B14F-4D97-AF65-F5344CB8AC3E}">
        <p14:creationId xmlns:p14="http://schemas.microsoft.com/office/powerpoint/2010/main" val="1031050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73818" y="1483880"/>
            <a:ext cx="4216261" cy="3769957"/>
          </a:xfrm>
        </p:spPr>
        <p:txBody>
          <a:bodyPr/>
          <a:lstStyle/>
          <a:p>
            <a:pPr marL="0" indent="0">
              <a:buNone/>
            </a:pPr>
            <a:r>
              <a:rPr lang="en-GB" sz="2800" i="1" dirty="0" smtClean="0"/>
              <a:t>Only few years </a:t>
            </a:r>
            <a:r>
              <a:rPr lang="en-GB" sz="2800" i="1" dirty="0" err="1" smtClean="0"/>
              <a:t>years</a:t>
            </a:r>
            <a:r>
              <a:rPr lang="en-GB" sz="2800" i="1" dirty="0" smtClean="0"/>
              <a:t> above MSY</a:t>
            </a:r>
          </a:p>
          <a:p>
            <a:pPr marL="0" indent="0">
              <a:buNone/>
            </a:pPr>
            <a:r>
              <a:rPr lang="en-GB" sz="2800" i="1" dirty="0" smtClean="0"/>
              <a:t>Had a chance and missed it</a:t>
            </a:r>
          </a:p>
          <a:p>
            <a:pPr marL="0" indent="0">
              <a:buNone/>
            </a:pPr>
            <a:r>
              <a:rPr lang="en-GB" sz="2800" i="1" dirty="0" smtClean="0"/>
              <a:t>Waited 30 years and still…</a:t>
            </a:r>
          </a:p>
          <a:p>
            <a:pPr marL="0" indent="0">
              <a:buNone/>
            </a:pPr>
            <a:r>
              <a:rPr lang="en-GB" sz="2800" i="1" dirty="0" smtClean="0"/>
              <a:t>When it goes wrong it tends to go wrong in a big way.</a:t>
            </a:r>
            <a:endParaRPr lang="en-GB" sz="2800" i="1" dirty="0"/>
          </a:p>
        </p:txBody>
      </p:sp>
      <p:sp>
        <p:nvSpPr>
          <p:cNvPr id="3" name="Title 2"/>
          <p:cNvSpPr>
            <a:spLocks noGrp="1"/>
          </p:cNvSpPr>
          <p:nvPr>
            <p:ph type="title"/>
          </p:nvPr>
        </p:nvSpPr>
        <p:spPr>
          <a:xfrm>
            <a:off x="6391564" y="482860"/>
            <a:ext cx="5541818" cy="782357"/>
          </a:xfrm>
        </p:spPr>
        <p:txBody>
          <a:bodyPr/>
          <a:lstStyle/>
          <a:p>
            <a:r>
              <a:rPr lang="en-GB" dirty="0" smtClean="0"/>
              <a:t>What we think we did…</a:t>
            </a:r>
            <a:endParaRPr lang="en-GB" dirty="0"/>
          </a:p>
        </p:txBody>
      </p:sp>
      <p:sp>
        <p:nvSpPr>
          <p:cNvPr id="4" name="Picture Placeholder 3"/>
          <p:cNvSpPr>
            <a:spLocks noGrp="1"/>
          </p:cNvSpPr>
          <p:nvPr>
            <p:ph type="pic" sz="quarter" idx="13"/>
          </p:nvPr>
        </p:nvSpPr>
        <p:spPr/>
      </p:sp>
      <p:pic>
        <p:nvPicPr>
          <p:cNvPr id="7170" name="Picture 2" descr="e16ef9784a3240c295d8b91f6b63aab6@open-xchan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284" y="1394526"/>
            <a:ext cx="6996710" cy="498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836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itle 2"/>
          <p:cNvSpPr>
            <a:spLocks noGrp="1"/>
          </p:cNvSpPr>
          <p:nvPr>
            <p:ph type="title"/>
          </p:nvPr>
        </p:nvSpPr>
        <p:spPr/>
        <p:txBody>
          <a:bodyPr/>
          <a:lstStyle/>
          <a:p>
            <a:r>
              <a:rPr lang="en-GB" dirty="0" smtClean="0"/>
              <a:t>What now?</a:t>
            </a:r>
            <a:endParaRPr lang="en-GB" dirty="0"/>
          </a:p>
        </p:txBody>
      </p:sp>
      <p:sp>
        <p:nvSpPr>
          <p:cNvPr id="4" name="Text Placeholder 3"/>
          <p:cNvSpPr>
            <a:spLocks noGrp="1"/>
          </p:cNvSpPr>
          <p:nvPr>
            <p:ph type="body" sz="quarter" idx="14"/>
          </p:nvPr>
        </p:nvSpPr>
        <p:spPr/>
        <p:txBody>
          <a:bodyPr/>
          <a:lstStyle/>
          <a:p>
            <a:pPr marL="0" indent="0">
              <a:buNone/>
            </a:pPr>
            <a:r>
              <a:rPr lang="en-US" i="1" dirty="0"/>
              <a:t>“All kinds of theories have been advanced to explain why cod did not rebound after the fishing moratorium was declared in 1992. Some argue that the conversion of capelin shoals into fishmeal because capelin are a staple food of cod. … On the other hand, some scientists point to the fact that capelin are predators of cod larvae, so too many capelin may hold back recovery. … Others, notably seal hunters, say there are too many harp seals and they are eating young cod. … Research studies suggest the mortality of the few juvenile cod around is extremely high, but nobody is sure why”</a:t>
            </a:r>
            <a:endParaRPr lang="en-GB" dirty="0"/>
          </a:p>
        </p:txBody>
      </p:sp>
      <p:pic>
        <p:nvPicPr>
          <p:cNvPr id="5" name="Picture 4"/>
          <p:cNvPicPr>
            <a:picLocks noChangeAspect="1"/>
          </p:cNvPicPr>
          <p:nvPr/>
        </p:nvPicPr>
        <p:blipFill>
          <a:blip r:embed="rId2"/>
          <a:stretch>
            <a:fillRect/>
          </a:stretch>
        </p:blipFill>
        <p:spPr>
          <a:xfrm>
            <a:off x="7860771" y="0"/>
            <a:ext cx="4410603" cy="2646362"/>
          </a:xfrm>
          <a:prstGeom prst="rect">
            <a:avLst/>
          </a:prstGeom>
        </p:spPr>
      </p:pic>
      <p:pic>
        <p:nvPicPr>
          <p:cNvPr id="5122" name="Picture 2" descr="750x500HarpSealMMoMeMQuimb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3"/>
            <a:ext cx="3973080" cy="26470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orth Atlantic Ocean Curr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675" y="134284"/>
            <a:ext cx="3983276" cy="237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344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201879" y="919762"/>
            <a:ext cx="8096250" cy="5391150"/>
          </a:xfrm>
          <a:prstGeom prst="rect">
            <a:avLst/>
          </a:prstGeom>
        </p:spPr>
      </p:pic>
      <p:sp>
        <p:nvSpPr>
          <p:cNvPr id="4" name="Text Placeholder 3"/>
          <p:cNvSpPr>
            <a:spLocks noGrp="1"/>
          </p:cNvSpPr>
          <p:nvPr>
            <p:ph type="body" sz="quarter" idx="14"/>
          </p:nvPr>
        </p:nvSpPr>
        <p:spPr>
          <a:xfrm>
            <a:off x="770823" y="240632"/>
            <a:ext cx="10515600" cy="506647"/>
          </a:xfrm>
        </p:spPr>
        <p:txBody>
          <a:bodyPr/>
          <a:lstStyle/>
          <a:p>
            <a:pPr marL="0" indent="0">
              <a:buNone/>
            </a:pPr>
            <a:r>
              <a:rPr lang="en-GB" dirty="0"/>
              <a:t>How does a population </a:t>
            </a:r>
            <a:r>
              <a:rPr lang="en-GB" dirty="0" smtClean="0"/>
              <a:t>behave, as simpler perspective?</a:t>
            </a:r>
            <a:endParaRPr lang="en-GB" dirty="0"/>
          </a:p>
        </p:txBody>
      </p:sp>
      <p:sp>
        <p:nvSpPr>
          <p:cNvPr id="14" name="TextBox 13"/>
          <p:cNvSpPr txBox="1"/>
          <p:nvPr/>
        </p:nvSpPr>
        <p:spPr>
          <a:xfrm>
            <a:off x="866275" y="5112453"/>
            <a:ext cx="1588168" cy="646331"/>
          </a:xfrm>
          <a:prstGeom prst="rect">
            <a:avLst/>
          </a:prstGeom>
          <a:noFill/>
        </p:spPr>
        <p:txBody>
          <a:bodyPr wrap="square" rtlCol="0">
            <a:spAutoFit/>
          </a:bodyPr>
          <a:lstStyle/>
          <a:p>
            <a:r>
              <a:rPr lang="en-GB" dirty="0" smtClean="0"/>
              <a:t>Recruitment limited phase</a:t>
            </a:r>
            <a:endParaRPr lang="en-GB" dirty="0"/>
          </a:p>
        </p:txBody>
      </p:sp>
      <p:sp>
        <p:nvSpPr>
          <p:cNvPr id="15" name="TextBox 14"/>
          <p:cNvSpPr txBox="1"/>
          <p:nvPr/>
        </p:nvSpPr>
        <p:spPr>
          <a:xfrm>
            <a:off x="7161195" y="4466122"/>
            <a:ext cx="1636295" cy="646331"/>
          </a:xfrm>
          <a:prstGeom prst="rect">
            <a:avLst/>
          </a:prstGeom>
          <a:noFill/>
        </p:spPr>
        <p:txBody>
          <a:bodyPr wrap="square" rtlCol="0">
            <a:spAutoFit/>
          </a:bodyPr>
          <a:lstStyle/>
          <a:p>
            <a:r>
              <a:rPr lang="en-GB" dirty="0" smtClean="0"/>
              <a:t>Exponential phase</a:t>
            </a:r>
            <a:endParaRPr lang="en-GB" dirty="0"/>
          </a:p>
        </p:txBody>
      </p:sp>
      <p:sp>
        <p:nvSpPr>
          <p:cNvPr id="16" name="TextBox 15"/>
          <p:cNvSpPr txBox="1"/>
          <p:nvPr/>
        </p:nvSpPr>
        <p:spPr>
          <a:xfrm>
            <a:off x="8876348" y="2175309"/>
            <a:ext cx="1421781" cy="923330"/>
          </a:xfrm>
          <a:prstGeom prst="rect">
            <a:avLst/>
          </a:prstGeom>
          <a:noFill/>
        </p:spPr>
        <p:txBody>
          <a:bodyPr wrap="square" rtlCol="0">
            <a:spAutoFit/>
          </a:bodyPr>
          <a:lstStyle/>
          <a:p>
            <a:r>
              <a:rPr lang="en-GB" dirty="0" smtClean="0"/>
              <a:t>Resource limited phase</a:t>
            </a:r>
            <a:endParaRPr lang="en-GB" dirty="0"/>
          </a:p>
        </p:txBody>
      </p:sp>
      <p:sp>
        <p:nvSpPr>
          <p:cNvPr id="17" name="TextBox 16"/>
          <p:cNvSpPr txBox="1"/>
          <p:nvPr/>
        </p:nvSpPr>
        <p:spPr>
          <a:xfrm>
            <a:off x="10298129" y="919762"/>
            <a:ext cx="1454317" cy="646331"/>
          </a:xfrm>
          <a:prstGeom prst="rect">
            <a:avLst/>
          </a:prstGeom>
          <a:noFill/>
        </p:spPr>
        <p:txBody>
          <a:bodyPr wrap="square" rtlCol="0">
            <a:spAutoFit/>
          </a:bodyPr>
          <a:lstStyle/>
          <a:p>
            <a:r>
              <a:rPr lang="en-GB" dirty="0" smtClean="0"/>
              <a:t>Carrying</a:t>
            </a:r>
          </a:p>
          <a:p>
            <a:r>
              <a:rPr lang="en-GB" dirty="0" smtClean="0"/>
              <a:t>capacity</a:t>
            </a:r>
            <a:endParaRPr lang="en-GB" dirty="0"/>
          </a:p>
        </p:txBody>
      </p:sp>
      <p:cxnSp>
        <p:nvCxnSpPr>
          <p:cNvPr id="21" name="Straight Arrow Connector 20"/>
          <p:cNvCxnSpPr/>
          <p:nvPr/>
        </p:nvCxnSpPr>
        <p:spPr>
          <a:xfrm flipH="1" flipV="1">
            <a:off x="8208614" y="2930979"/>
            <a:ext cx="2089516" cy="108275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549288" y="3707855"/>
            <a:ext cx="1642712" cy="1200329"/>
          </a:xfrm>
          <a:prstGeom prst="rect">
            <a:avLst/>
          </a:prstGeom>
          <a:noFill/>
        </p:spPr>
        <p:txBody>
          <a:bodyPr wrap="square" rtlCol="0">
            <a:spAutoFit/>
          </a:bodyPr>
          <a:lstStyle/>
          <a:p>
            <a:r>
              <a:rPr lang="en-GB" dirty="0" smtClean="0"/>
              <a:t>Maximum</a:t>
            </a:r>
          </a:p>
          <a:p>
            <a:r>
              <a:rPr lang="en-GB" dirty="0" smtClean="0"/>
              <a:t>Annual increase</a:t>
            </a:r>
          </a:p>
          <a:p>
            <a:r>
              <a:rPr lang="en-GB" dirty="0" smtClean="0"/>
              <a:t>(Production)</a:t>
            </a:r>
            <a:endParaRPr lang="en-GB" dirty="0"/>
          </a:p>
        </p:txBody>
      </p:sp>
      <p:sp>
        <p:nvSpPr>
          <p:cNvPr id="23" name="TextBox 22"/>
          <p:cNvSpPr txBox="1"/>
          <p:nvPr/>
        </p:nvSpPr>
        <p:spPr>
          <a:xfrm>
            <a:off x="10501162" y="2002055"/>
            <a:ext cx="1251284" cy="1323439"/>
          </a:xfrm>
          <a:prstGeom prst="rect">
            <a:avLst/>
          </a:prstGeom>
          <a:noFill/>
        </p:spPr>
        <p:txBody>
          <a:bodyPr wrap="square" rtlCol="0">
            <a:spAutoFit/>
          </a:bodyPr>
          <a:lstStyle/>
          <a:p>
            <a:r>
              <a:rPr lang="en-GB" sz="8000" dirty="0" smtClean="0">
                <a:solidFill>
                  <a:srgbClr val="FF0000"/>
                </a:solidFill>
              </a:rPr>
              <a:t>?</a:t>
            </a:r>
            <a:endParaRPr lang="en-GB" sz="8000" dirty="0">
              <a:solidFill>
                <a:srgbClr val="FF0000"/>
              </a:solidFill>
            </a:endParaRPr>
          </a:p>
        </p:txBody>
      </p:sp>
      <p:grpSp>
        <p:nvGrpSpPr>
          <p:cNvPr id="27" name="Group 26"/>
          <p:cNvGrpSpPr/>
          <p:nvPr/>
        </p:nvGrpSpPr>
        <p:grpSpPr>
          <a:xfrm>
            <a:off x="7872549" y="2697480"/>
            <a:ext cx="513805" cy="2738139"/>
            <a:chOff x="7872549" y="2697480"/>
            <a:chExt cx="513805" cy="2738139"/>
          </a:xfrm>
        </p:grpSpPr>
        <p:cxnSp>
          <p:nvCxnSpPr>
            <p:cNvPr id="18" name="Straight Connector 17"/>
            <p:cNvCxnSpPr/>
            <p:nvPr/>
          </p:nvCxnSpPr>
          <p:spPr>
            <a:xfrm flipV="1">
              <a:off x="7872549" y="3325494"/>
              <a:ext cx="31453" cy="2110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130597" y="3036570"/>
              <a:ext cx="0" cy="2399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8386354" y="2697480"/>
              <a:ext cx="0" cy="273813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6193855" y="4617720"/>
            <a:ext cx="513805" cy="817899"/>
            <a:chOff x="7872549" y="4617720"/>
            <a:chExt cx="513805" cy="817899"/>
          </a:xfrm>
        </p:grpSpPr>
        <p:cxnSp>
          <p:nvCxnSpPr>
            <p:cNvPr id="29" name="Straight Connector 28"/>
            <p:cNvCxnSpPr/>
            <p:nvPr/>
          </p:nvCxnSpPr>
          <p:spPr>
            <a:xfrm flipV="1">
              <a:off x="7872549" y="4791496"/>
              <a:ext cx="9601" cy="644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130597" y="4720590"/>
              <a:ext cx="0" cy="715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386354" y="4617720"/>
              <a:ext cx="0" cy="81789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9128912" y="1750423"/>
            <a:ext cx="513805" cy="3685196"/>
            <a:chOff x="7872549" y="1750423"/>
            <a:chExt cx="513805" cy="3685196"/>
          </a:xfrm>
        </p:grpSpPr>
        <p:cxnSp>
          <p:nvCxnSpPr>
            <p:cNvPr id="33" name="Straight Connector 32"/>
            <p:cNvCxnSpPr/>
            <p:nvPr/>
          </p:nvCxnSpPr>
          <p:spPr>
            <a:xfrm flipV="1">
              <a:off x="7872549" y="1964186"/>
              <a:ext cx="51744" cy="3471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8130597" y="1837509"/>
              <a:ext cx="0" cy="3598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386354" y="1750423"/>
              <a:ext cx="0" cy="36851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2653225" y="4617720"/>
            <a:ext cx="4054435" cy="173776"/>
            <a:chOff x="2653225" y="4617720"/>
            <a:chExt cx="4054435" cy="173776"/>
          </a:xfrm>
        </p:grpSpPr>
        <p:cxnSp>
          <p:nvCxnSpPr>
            <p:cNvPr id="47" name="Straight Connector 46"/>
            <p:cNvCxnSpPr/>
            <p:nvPr/>
          </p:nvCxnSpPr>
          <p:spPr>
            <a:xfrm flipH="1" flipV="1">
              <a:off x="2653225" y="4789287"/>
              <a:ext cx="3540631" cy="22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682240" y="4711648"/>
              <a:ext cx="37825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2682240" y="4617720"/>
              <a:ext cx="402542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flipH="1" flipV="1">
            <a:off x="2741616" y="3332547"/>
            <a:ext cx="517129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2712720" y="3029553"/>
            <a:ext cx="54958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2674620" y="2697480"/>
            <a:ext cx="572187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2712720" y="1675431"/>
            <a:ext cx="6929997" cy="282379"/>
            <a:chOff x="-169611" y="4577443"/>
            <a:chExt cx="6929997" cy="282379"/>
          </a:xfrm>
        </p:grpSpPr>
        <p:cxnSp>
          <p:nvCxnSpPr>
            <p:cNvPr id="66" name="Straight Connector 65"/>
            <p:cNvCxnSpPr/>
            <p:nvPr/>
          </p:nvCxnSpPr>
          <p:spPr>
            <a:xfrm flipH="1" flipV="1">
              <a:off x="-169611" y="4859821"/>
              <a:ext cx="641619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140715" y="4739521"/>
              <a:ext cx="6658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40715" y="4577443"/>
              <a:ext cx="6901101"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4" name="TextBox 73"/>
          <p:cNvSpPr txBox="1"/>
          <p:nvPr/>
        </p:nvSpPr>
        <p:spPr>
          <a:xfrm>
            <a:off x="4308298" y="4949793"/>
            <a:ext cx="1143000" cy="369332"/>
          </a:xfrm>
          <a:prstGeom prst="rect">
            <a:avLst/>
          </a:prstGeom>
          <a:noFill/>
        </p:spPr>
        <p:txBody>
          <a:bodyPr wrap="square" rtlCol="0">
            <a:spAutoFit/>
          </a:bodyPr>
          <a:lstStyle/>
          <a:p>
            <a:r>
              <a:rPr lang="en-US" dirty="0" smtClean="0">
                <a:solidFill>
                  <a:srgbClr val="FF0000"/>
                </a:solidFill>
              </a:rPr>
              <a:t>DATA</a:t>
            </a:r>
            <a:endParaRPr lang="en-US" dirty="0">
              <a:solidFill>
                <a:srgbClr val="FF0000"/>
              </a:solidFill>
            </a:endParaRPr>
          </a:p>
        </p:txBody>
      </p:sp>
    </p:spTree>
    <p:extLst>
      <p:ext uri="{BB962C8B-B14F-4D97-AF65-F5344CB8AC3E}">
        <p14:creationId xmlns:p14="http://schemas.microsoft.com/office/powerpoint/2010/main" val="3641461740"/>
      </p:ext>
    </p:extLst>
  </p:cSld>
  <p:clrMapOvr>
    <a:masterClrMapping/>
  </p:clrMapOvr>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potx" id="{4E874F3A-6BB1-4334-AA3C-CB69D53C2FB0}" vid="{CFDAC62F-BBD6-4674-995E-7A3058955A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1151</TotalTime>
  <Words>1276</Words>
  <Application>Microsoft Office PowerPoint</Application>
  <PresentationFormat>Widescreen</PresentationFormat>
  <Paragraphs>121</Paragraphs>
  <Slides>30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Arial Black</vt:lpstr>
      <vt:lpstr>Calibri</vt:lpstr>
      <vt:lpstr>Office Theme</vt:lpstr>
      <vt:lpstr>Counting Fish</vt:lpstr>
      <vt:lpstr>Purpose</vt:lpstr>
      <vt:lpstr>History of the Grand Bank Cod</vt:lpstr>
      <vt:lpstr>Fishery history in pictures</vt:lpstr>
      <vt:lpstr>Fish history: Catch of NF cod</vt:lpstr>
      <vt:lpstr>The players in fisheries management</vt:lpstr>
      <vt:lpstr>What we think we did…</vt:lpstr>
      <vt:lpstr>What now?</vt:lpstr>
      <vt:lpstr>PowerPoint Presentation</vt:lpstr>
      <vt:lpstr>So we know where we want to go, but where are we is the question? At least we need to know the direction.</vt:lpstr>
      <vt:lpstr>PowerPoint Presentation</vt:lpstr>
      <vt:lpstr>PowerPoint Presentation</vt:lpstr>
      <vt:lpstr>PowerPoint Presentation</vt:lpstr>
      <vt:lpstr>The best and worse days of a fisheries scientist happen at sea, but its worth it.</vt:lpstr>
      <vt:lpstr>But sometimes we need to know more than relative, i.e. fishing more or fishing less.</vt:lpstr>
      <vt:lpstr>In theory stock assessment is as simple as counting trees ...</vt:lpstr>
      <vt:lpstr>… good luck …</vt:lpstr>
      <vt:lpstr>PowerPoint Presentation</vt:lpstr>
      <vt:lpstr>PowerPoint Presentation</vt:lpstr>
      <vt:lpstr>What we saw in catches (sum of numbers by year)</vt:lpstr>
      <vt:lpstr>PowerPoint Presentation</vt:lpstr>
      <vt:lpstr>What we saw in catches (sum of numbers by year)</vt:lpstr>
      <vt:lpstr>PowerPoint Presentation</vt:lpstr>
      <vt:lpstr>PowerPoint Presentation</vt:lpstr>
      <vt:lpstr>PowerPoint Presentation</vt:lpstr>
      <vt:lpstr>PowerPoint Presentation</vt:lpstr>
      <vt:lpstr>From cohorts through time to a population history</vt:lpstr>
      <vt:lpstr>The assumptions about the processes in fishery are critical to get the predictions right. </vt:lpstr>
      <vt:lpstr>Who is involved in management?</vt:lpstr>
      <vt:lpstr>Thank you</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Counting Fish</dc:title>
  <dc:creator>KUPSCHUS Sven (JRC-ISPRA)</dc:creator>
  <cp:lastModifiedBy>Sven Kupschus</cp:lastModifiedBy>
  <cp:revision>63</cp:revision>
  <dcterms:created xsi:type="dcterms:W3CDTF">2022-06-14T11:36:35Z</dcterms:created>
  <dcterms:modified xsi:type="dcterms:W3CDTF">2023-10-10T07:12:30Z</dcterms:modified>
</cp:coreProperties>
</file>