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2" r:id="rId3"/>
    <p:sldId id="266" r:id="rId4"/>
    <p:sldId id="263" r:id="rId5"/>
    <p:sldId id="264" r:id="rId6"/>
    <p:sldId id="259" r:id="rId7"/>
    <p:sldId id="257" r:id="rId8"/>
    <p:sldId id="269" r:id="rId9"/>
    <p:sldId id="258" r:id="rId10"/>
    <p:sldId id="270" r:id="rId11"/>
    <p:sldId id="260" r:id="rId12"/>
    <p:sldId id="272" r:id="rId13"/>
    <p:sldId id="261" r:id="rId14"/>
    <p:sldId id="265" r:id="rId15"/>
    <p:sldId id="278" r:id="rId16"/>
    <p:sldId id="280" r:id="rId17"/>
    <p:sldId id="268" r:id="rId18"/>
    <p:sldId id="281" r:id="rId19"/>
    <p:sldId id="279" r:id="rId20"/>
    <p:sldId id="267" r:id="rId21"/>
    <p:sldId id="271" r:id="rId22"/>
    <p:sldId id="275" r:id="rId23"/>
    <p:sldId id="274" r:id="rId24"/>
    <p:sldId id="276" r:id="rId25"/>
    <p:sldId id="277" r:id="rId26"/>
    <p:sldId id="273" r:id="rId2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131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l-GR" smtClean="0"/>
              <a:t>Στυλ κύριου τίτλου</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11552EC7-DA87-4A43-9CD1-B956F0806B7F}" type="datetimeFigureOut">
              <a:rPr lang="el-GR" smtClean="0"/>
              <a:t>27/5/2021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2561739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11552EC7-DA87-4A43-9CD1-B956F0806B7F}" type="datetimeFigureOut">
              <a:rPr lang="el-GR" smtClean="0"/>
              <a:t>27/5/2021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412797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l-GR" smtClean="0"/>
              <a:t>Στυλ κύριου τίτλου</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1552EC7-DA87-4A43-9CD1-B956F0806B7F}" type="datetimeFigureOut">
              <a:rPr lang="el-GR" smtClean="0"/>
              <a:t>27/5/2021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2652782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l-GR" smtClean="0"/>
              <a:t>Στυλ κύριου τίτλου</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smtClean="0"/>
              <a:t>Στυλ υποδείγματος κειμένου</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1552EC7-DA87-4A43-9CD1-B956F0806B7F}" type="datetimeFigureOut">
              <a:rPr lang="el-GR" smtClean="0"/>
              <a:t>27/5/2021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1B84CBD-8DE0-4D4A-9BCD-9B24E133334B}" type="slidenum">
              <a:rPr lang="el-GR" smtClean="0"/>
              <a:t>‹#›</a:t>
            </a:fld>
            <a:endParaRPr lang="el-G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369466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1552EC7-DA87-4A43-9CD1-B956F0806B7F}" type="datetimeFigureOut">
              <a:rPr lang="el-GR" smtClean="0"/>
              <a:t>27/5/2021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2736335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1552EC7-DA87-4A43-9CD1-B956F0806B7F}" type="datetimeFigureOut">
              <a:rPr lang="el-GR" smtClean="0"/>
              <a:t>27/5/2021</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74836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1552EC7-DA87-4A43-9CD1-B956F0806B7F}" type="datetimeFigureOut">
              <a:rPr lang="el-GR" smtClean="0"/>
              <a:t>27/5/2021</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797208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1552EC7-DA87-4A43-9CD1-B956F0806B7F}" type="datetimeFigureOut">
              <a:rPr lang="el-GR" smtClean="0"/>
              <a:t>27/5/2021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2200620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1552EC7-DA87-4A43-9CD1-B956F0806B7F}" type="datetimeFigureOut">
              <a:rPr lang="el-GR" smtClean="0"/>
              <a:t>27/5/2021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1926065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3"/>
          <p:cNvSpPr>
            <a:spLocks noGrp="1"/>
          </p:cNvSpPr>
          <p:nvPr>
            <p:ph type="dt" sz="half" idx="10"/>
          </p:nvPr>
        </p:nvSpPr>
        <p:spPr/>
        <p:txBody>
          <a:bodyPr/>
          <a:lstStyle/>
          <a:p>
            <a:fld id="{11552EC7-DA87-4A43-9CD1-B956F0806B7F}" type="datetimeFigureOut">
              <a:rPr lang="el-GR" smtClean="0"/>
              <a:t>27/5/2021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2408068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1552EC7-DA87-4A43-9CD1-B956F0806B7F}" type="datetimeFigureOut">
              <a:rPr lang="el-GR" smtClean="0"/>
              <a:t>27/5/2021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101353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11552EC7-DA87-4A43-9CD1-B956F0806B7F}" type="datetimeFigureOut">
              <a:rPr lang="el-GR" smtClean="0"/>
              <a:t>27/5/2021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2558452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11552EC7-DA87-4A43-9CD1-B956F0806B7F}" type="datetimeFigureOut">
              <a:rPr lang="el-GR" smtClean="0"/>
              <a:t>27/5/2021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310759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Date Placeholder 2"/>
          <p:cNvSpPr>
            <a:spLocks noGrp="1"/>
          </p:cNvSpPr>
          <p:nvPr>
            <p:ph type="dt" sz="half" idx="10"/>
          </p:nvPr>
        </p:nvSpPr>
        <p:spPr/>
        <p:txBody>
          <a:bodyPr/>
          <a:lstStyle/>
          <a:p>
            <a:fld id="{11552EC7-DA87-4A43-9CD1-B956F0806B7F}" type="datetimeFigureOut">
              <a:rPr lang="el-GR" smtClean="0"/>
              <a:t>27/5/2021</a:t>
            </a:fld>
            <a:endParaRPr lang="el-GR"/>
          </a:p>
        </p:txBody>
      </p:sp>
      <p:sp>
        <p:nvSpPr>
          <p:cNvPr id="5" name="Footer Placeholder 3"/>
          <p:cNvSpPr>
            <a:spLocks noGrp="1"/>
          </p:cNvSpPr>
          <p:nvPr>
            <p:ph type="ftr" sz="quarter" idx="11"/>
          </p:nvPr>
        </p:nvSpPr>
        <p:spPr/>
        <p:txBody>
          <a:bodyPr/>
          <a:lstStyle/>
          <a:p>
            <a:endParaRPr lang="el-GR"/>
          </a:p>
        </p:txBody>
      </p:sp>
      <p:sp>
        <p:nvSpPr>
          <p:cNvPr id="6" name="Slide Number Placeholder 4"/>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362955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1552EC7-DA87-4A43-9CD1-B956F0806B7F}" type="datetimeFigureOut">
              <a:rPr lang="el-GR" smtClean="0"/>
              <a:t>27/5/2021</a:t>
            </a:fld>
            <a:endParaRPr lang="el-GR"/>
          </a:p>
        </p:txBody>
      </p:sp>
      <p:sp>
        <p:nvSpPr>
          <p:cNvPr id="5" name="Footer Placeholder 2"/>
          <p:cNvSpPr>
            <a:spLocks noGrp="1"/>
          </p:cNvSpPr>
          <p:nvPr>
            <p:ph type="ftr" sz="quarter" idx="11"/>
          </p:nvPr>
        </p:nvSpPr>
        <p:spPr/>
        <p:txBody>
          <a:bodyPr/>
          <a:lstStyle/>
          <a:p>
            <a:endParaRPr lang="el-GR"/>
          </a:p>
        </p:txBody>
      </p:sp>
      <p:sp>
        <p:nvSpPr>
          <p:cNvPr id="6" name="Slide Number Placeholder 3"/>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229296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7" name="Date Placeholder 4"/>
          <p:cNvSpPr>
            <a:spLocks noGrp="1"/>
          </p:cNvSpPr>
          <p:nvPr>
            <p:ph type="dt" sz="half" idx="10"/>
          </p:nvPr>
        </p:nvSpPr>
        <p:spPr/>
        <p:txBody>
          <a:bodyPr/>
          <a:lstStyle/>
          <a:p>
            <a:fld id="{11552EC7-DA87-4A43-9CD1-B956F0806B7F}" type="datetimeFigureOut">
              <a:rPr lang="el-GR" smtClean="0"/>
              <a:t>27/5/2021</a:t>
            </a:fld>
            <a:endParaRPr lang="el-GR"/>
          </a:p>
        </p:txBody>
      </p:sp>
      <p:sp>
        <p:nvSpPr>
          <p:cNvPr id="5" name="Footer Placeholder 5"/>
          <p:cNvSpPr>
            <a:spLocks noGrp="1"/>
          </p:cNvSpPr>
          <p:nvPr>
            <p:ph type="ftr" sz="quarter" idx="11"/>
          </p:nvPr>
        </p:nvSpPr>
        <p:spPr/>
        <p:txBody>
          <a:bodyPr/>
          <a:lstStyle/>
          <a:p>
            <a:endParaRPr lang="el-GR"/>
          </a:p>
        </p:txBody>
      </p:sp>
      <p:sp>
        <p:nvSpPr>
          <p:cNvPr id="6" name="Slide Number Placeholder 6"/>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549942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11552EC7-DA87-4A43-9CD1-B956F0806B7F}" type="datetimeFigureOut">
              <a:rPr lang="el-GR" smtClean="0"/>
              <a:t>27/5/2021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1B84CBD-8DE0-4D4A-9BCD-9B24E133334B}" type="slidenum">
              <a:rPr lang="el-GR" smtClean="0"/>
              <a:t>‹#›</a:t>
            </a:fld>
            <a:endParaRPr lang="el-GR"/>
          </a:p>
        </p:txBody>
      </p:sp>
    </p:spTree>
    <p:extLst>
      <p:ext uri="{BB962C8B-B14F-4D97-AF65-F5344CB8AC3E}">
        <p14:creationId xmlns:p14="http://schemas.microsoft.com/office/powerpoint/2010/main" val="261209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1552EC7-DA87-4A43-9CD1-B956F0806B7F}" type="datetimeFigureOut">
              <a:rPr lang="el-GR" smtClean="0"/>
              <a:t>27/5/2021</a:t>
            </a:fld>
            <a:endParaRPr lang="el-G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1B84CBD-8DE0-4D4A-9BCD-9B24E133334B}" type="slidenum">
              <a:rPr lang="el-GR" smtClean="0"/>
              <a:t>‹#›</a:t>
            </a:fld>
            <a:endParaRPr lang="el-GR"/>
          </a:p>
        </p:txBody>
      </p:sp>
    </p:spTree>
    <p:extLst>
      <p:ext uri="{BB962C8B-B14F-4D97-AF65-F5344CB8AC3E}">
        <p14:creationId xmlns:p14="http://schemas.microsoft.com/office/powerpoint/2010/main" val="316055676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33137" y="729205"/>
            <a:ext cx="6615733" cy="957552"/>
          </a:xfrm>
        </p:spPr>
        <p:txBody>
          <a:bodyPr/>
          <a:lstStyle/>
          <a:p>
            <a:pPr algn="ctr"/>
            <a:r>
              <a:rPr lang="el-GR" sz="4800" b="1" dirty="0" smtClean="0"/>
              <a:t>ΑΝΑΓΝΩΡΙΣΗ ΞΥΛΟΥ </a:t>
            </a:r>
            <a:endParaRPr lang="el-GR" sz="4800" b="1" dirty="0"/>
          </a:p>
        </p:txBody>
      </p:sp>
      <p:sp>
        <p:nvSpPr>
          <p:cNvPr id="3" name="Υπότιτλος 2"/>
          <p:cNvSpPr>
            <a:spLocks noGrp="1"/>
          </p:cNvSpPr>
          <p:nvPr>
            <p:ph type="subTitle" idx="1"/>
          </p:nvPr>
        </p:nvSpPr>
        <p:spPr>
          <a:xfrm>
            <a:off x="4884516" y="5025316"/>
            <a:ext cx="3116484" cy="565952"/>
          </a:xfrm>
        </p:spPr>
        <p:txBody>
          <a:bodyPr>
            <a:normAutofit fontScale="70000" lnSpcReduction="20000"/>
          </a:bodyPr>
          <a:lstStyle/>
          <a:p>
            <a:pPr algn="ctr"/>
            <a:r>
              <a:rPr lang="el-GR" b="1" dirty="0" smtClean="0"/>
              <a:t>ΑΙΔΙΝΙΔΗΣ ΕΥΣΤΡΑΤΙΟΣ</a:t>
            </a:r>
          </a:p>
          <a:p>
            <a:pPr algn="ctr"/>
            <a:r>
              <a:rPr lang="el-GR" b="1" dirty="0" smtClean="0"/>
              <a:t>ΜΑΙΟΣ 2021</a:t>
            </a:r>
            <a:endParaRPr lang="el-GR" b="1" dirty="0"/>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35" y="3193258"/>
            <a:ext cx="3500438" cy="2628900"/>
          </a:xfrm>
          <a:prstGeom prst="rect">
            <a:avLst/>
          </a:prstGeom>
        </p:spPr>
      </p:pic>
      <p:pic>
        <p:nvPicPr>
          <p:cNvPr id="5" name="Εικόνα 4"/>
          <p:cNvPicPr>
            <a:picLocks noChangeAspect="1"/>
          </p:cNvPicPr>
          <p:nvPr/>
        </p:nvPicPr>
        <p:blipFill>
          <a:blip r:embed="rId3"/>
          <a:stretch>
            <a:fillRect/>
          </a:stretch>
        </p:blipFill>
        <p:spPr>
          <a:xfrm>
            <a:off x="5471485" y="2120895"/>
            <a:ext cx="3370703" cy="2570653"/>
          </a:xfrm>
          <a:prstGeom prst="rect">
            <a:avLst/>
          </a:prstGeom>
        </p:spPr>
      </p:pic>
    </p:spTree>
    <p:extLst>
      <p:ext uri="{BB962C8B-B14F-4D97-AF65-F5344CB8AC3E}">
        <p14:creationId xmlns:p14="http://schemas.microsoft.com/office/powerpoint/2010/main" val="413938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801" y="336885"/>
            <a:ext cx="3200400" cy="737936"/>
          </a:xfrm>
        </p:spPr>
        <p:txBody>
          <a:bodyPr/>
          <a:lstStyle/>
          <a:p>
            <a:pPr algn="ctr"/>
            <a:r>
              <a:rPr lang="el-GR" dirty="0" smtClean="0"/>
              <a:t>ΔΙΑΚΡΙΣΗ</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15413" y="1988598"/>
            <a:ext cx="5948036" cy="4660698"/>
          </a:xfrm>
          <a:prstGeom prst="rect">
            <a:avLst/>
          </a:prstGeom>
        </p:spPr>
      </p:pic>
      <p:pic>
        <p:nvPicPr>
          <p:cNvPr id="3" name="Εικόνα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0887" y="82849"/>
            <a:ext cx="3852188" cy="1772584"/>
          </a:xfrm>
          <a:prstGeom prst="rect">
            <a:avLst/>
          </a:prstGeom>
        </p:spPr>
      </p:pic>
      <p:pic>
        <p:nvPicPr>
          <p:cNvPr id="5" name="Εικόνα 4"/>
          <p:cNvPicPr>
            <a:picLocks noChangeAspect="1"/>
          </p:cNvPicPr>
          <p:nvPr/>
        </p:nvPicPr>
        <p:blipFill>
          <a:blip r:embed="rId4"/>
          <a:stretch>
            <a:fillRect/>
          </a:stretch>
        </p:blipFill>
        <p:spPr>
          <a:xfrm>
            <a:off x="6242111" y="2273497"/>
            <a:ext cx="2662191" cy="2045450"/>
          </a:xfrm>
          <a:prstGeom prst="rect">
            <a:avLst/>
          </a:prstGeom>
        </p:spPr>
      </p:pic>
      <p:pic>
        <p:nvPicPr>
          <p:cNvPr id="6" name="Εικόνα 5"/>
          <p:cNvPicPr>
            <a:picLocks noChangeAspect="1"/>
          </p:cNvPicPr>
          <p:nvPr/>
        </p:nvPicPr>
        <p:blipFill>
          <a:blip r:embed="rId5"/>
          <a:stretch>
            <a:fillRect/>
          </a:stretch>
        </p:blipFill>
        <p:spPr>
          <a:xfrm>
            <a:off x="6525087" y="4737011"/>
            <a:ext cx="2240132" cy="1680099"/>
          </a:xfrm>
          <a:prstGeom prst="rect">
            <a:avLst/>
          </a:prstGeom>
        </p:spPr>
      </p:pic>
    </p:spTree>
    <p:extLst>
      <p:ext uri="{BB962C8B-B14F-4D97-AF65-F5344CB8AC3E}">
        <p14:creationId xmlns:p14="http://schemas.microsoft.com/office/powerpoint/2010/main" val="1301865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352800" y="1475874"/>
            <a:ext cx="2261937" cy="1050758"/>
          </a:xfrm>
        </p:spPr>
        <p:txBody>
          <a:bodyPr/>
          <a:lstStyle/>
          <a:p>
            <a:pPr algn="ctr"/>
            <a:r>
              <a:rPr lang="el-GR" dirty="0" smtClean="0"/>
              <a:t>ΦΑΚΟΙ</a:t>
            </a:r>
            <a:endParaRPr lang="el-GR" dirty="0"/>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9796" y="609601"/>
            <a:ext cx="2525548" cy="2277853"/>
          </a:xfrm>
          <a:prstGeom prst="rect">
            <a:avLst/>
          </a:prstGeom>
        </p:spPr>
      </p:pic>
      <p:pic>
        <p:nvPicPr>
          <p:cNvPr id="5" name="Εικόνα 4"/>
          <p:cNvPicPr>
            <a:picLocks noChangeAspect="1"/>
          </p:cNvPicPr>
          <p:nvPr/>
        </p:nvPicPr>
        <p:blipFill>
          <a:blip r:embed="rId3"/>
          <a:stretch>
            <a:fillRect/>
          </a:stretch>
        </p:blipFill>
        <p:spPr>
          <a:xfrm>
            <a:off x="5990474" y="240633"/>
            <a:ext cx="2935916" cy="2896942"/>
          </a:xfrm>
          <a:prstGeom prst="rect">
            <a:avLst/>
          </a:prstGeom>
        </p:spPr>
      </p:pic>
      <p:pic>
        <p:nvPicPr>
          <p:cNvPr id="6" name="Εικόνα 5"/>
          <p:cNvPicPr>
            <a:picLocks noChangeAspect="1"/>
          </p:cNvPicPr>
          <p:nvPr/>
        </p:nvPicPr>
        <p:blipFill>
          <a:blip r:embed="rId4"/>
          <a:stretch>
            <a:fillRect/>
          </a:stretch>
        </p:blipFill>
        <p:spPr>
          <a:xfrm>
            <a:off x="163462" y="3622300"/>
            <a:ext cx="2196905" cy="2385468"/>
          </a:xfrm>
          <a:prstGeom prst="rect">
            <a:avLst/>
          </a:prstGeom>
        </p:spPr>
      </p:pic>
      <p:pic>
        <p:nvPicPr>
          <p:cNvPr id="8" name="Εικόνα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9202" y="3566153"/>
            <a:ext cx="2753669" cy="2625164"/>
          </a:xfrm>
          <a:prstGeom prst="rect">
            <a:avLst/>
          </a:prstGeom>
        </p:spPr>
      </p:pic>
      <p:pic>
        <p:nvPicPr>
          <p:cNvPr id="9" name="Εικόνα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9096" y="3455402"/>
            <a:ext cx="3361377" cy="2846665"/>
          </a:xfrm>
          <a:prstGeom prst="rect">
            <a:avLst/>
          </a:prstGeom>
        </p:spPr>
      </p:pic>
    </p:spTree>
    <p:extLst>
      <p:ext uri="{BB962C8B-B14F-4D97-AF65-F5344CB8AC3E}">
        <p14:creationId xmlns:p14="http://schemas.microsoft.com/office/powerpoint/2010/main" val="4126110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84710" y="452718"/>
            <a:ext cx="5683479" cy="774503"/>
          </a:xfrm>
        </p:spPr>
        <p:txBody>
          <a:bodyPr/>
          <a:lstStyle/>
          <a:p>
            <a:pPr algn="ctr"/>
            <a:r>
              <a:rPr lang="el-GR" dirty="0" smtClean="0"/>
              <a:t>ΤΟΜΗ ΔΕΙΓΜΑΤΟΣ</a:t>
            </a:r>
            <a:endParaRPr lang="el-GR" dirty="0"/>
          </a:p>
        </p:txBody>
      </p:sp>
      <p:pic>
        <p:nvPicPr>
          <p:cNvPr id="1026" name="Picture 2" descr="Figure 2: The process of preparation of timber specimen to expose macroscopic feature prior to data collection."/>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310718" y="1349405"/>
            <a:ext cx="8726749" cy="3156947"/>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p:cNvPicPr>
            <a:picLocks noChangeAspect="1"/>
          </p:cNvPicPr>
          <p:nvPr/>
        </p:nvPicPr>
        <p:blipFill>
          <a:blip r:embed="rId3"/>
          <a:stretch>
            <a:fillRect/>
          </a:stretch>
        </p:blipFill>
        <p:spPr>
          <a:xfrm>
            <a:off x="6391923" y="4778703"/>
            <a:ext cx="2366083" cy="1892866"/>
          </a:xfrm>
          <a:prstGeom prst="rect">
            <a:avLst/>
          </a:prstGeom>
        </p:spPr>
      </p:pic>
      <p:pic>
        <p:nvPicPr>
          <p:cNvPr id="4" name="Εικόνα 3"/>
          <p:cNvPicPr>
            <a:picLocks noChangeAspect="1"/>
          </p:cNvPicPr>
          <p:nvPr/>
        </p:nvPicPr>
        <p:blipFill>
          <a:blip r:embed="rId4"/>
          <a:stretch>
            <a:fillRect/>
          </a:stretch>
        </p:blipFill>
        <p:spPr>
          <a:xfrm>
            <a:off x="550414" y="4628536"/>
            <a:ext cx="1568573" cy="2091431"/>
          </a:xfrm>
          <a:prstGeom prst="rect">
            <a:avLst/>
          </a:prstGeom>
        </p:spPr>
      </p:pic>
      <p:pic>
        <p:nvPicPr>
          <p:cNvPr id="5" name="Εικόνα 4"/>
          <p:cNvPicPr>
            <a:picLocks noChangeAspect="1"/>
          </p:cNvPicPr>
          <p:nvPr/>
        </p:nvPicPr>
        <p:blipFill>
          <a:blip r:embed="rId5"/>
          <a:stretch>
            <a:fillRect/>
          </a:stretch>
        </p:blipFill>
        <p:spPr>
          <a:xfrm>
            <a:off x="3299303" y="4778703"/>
            <a:ext cx="1870774" cy="1870774"/>
          </a:xfrm>
          <a:prstGeom prst="rect">
            <a:avLst/>
          </a:prstGeom>
        </p:spPr>
      </p:pic>
    </p:spTree>
    <p:extLst>
      <p:ext uri="{BB962C8B-B14F-4D97-AF65-F5344CB8AC3E}">
        <p14:creationId xmlns:p14="http://schemas.microsoft.com/office/powerpoint/2010/main" val="4205324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40632" y="425116"/>
            <a:ext cx="4219073" cy="1091301"/>
          </a:xfrm>
        </p:spPr>
        <p:txBody>
          <a:bodyPr/>
          <a:lstStyle/>
          <a:p>
            <a:r>
              <a:rPr lang="el-GR" dirty="0" smtClean="0"/>
              <a:t>ΤΟΜΗ ΔΕΙΓΜΑΤΟΣ</a:t>
            </a:r>
            <a:endParaRPr lang="el-GR" dirty="0"/>
          </a:p>
        </p:txBody>
      </p:sp>
      <p:pic>
        <p:nvPicPr>
          <p:cNvPr id="8" name="Θέση περιεχομένου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269833" y="192359"/>
            <a:ext cx="3790324" cy="2532547"/>
          </a:xfrm>
          <a:prstGeom prst="rect">
            <a:avLst/>
          </a:prstGeom>
        </p:spPr>
      </p:pic>
      <p:grpSp>
        <p:nvGrpSpPr>
          <p:cNvPr id="4" name="Group 2"/>
          <p:cNvGrpSpPr>
            <a:grpSpLocks/>
          </p:cNvGrpSpPr>
          <p:nvPr/>
        </p:nvGrpSpPr>
        <p:grpSpPr bwMode="auto">
          <a:xfrm>
            <a:off x="6437273" y="2887578"/>
            <a:ext cx="2622884" cy="3424989"/>
            <a:chOff x="24" y="0"/>
            <a:chExt cx="6141" cy="7178"/>
          </a:xfrm>
        </p:grpSpPr>
        <p:pic>
          <p:nvPicPr>
            <p:cNvPr id="2051" name="Picture 3" descr="þÿ"/>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 y="0"/>
              <a:ext cx="6044" cy="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a:spLocks/>
            </p:cNvSpPr>
            <p:nvPr/>
          </p:nvSpPr>
          <p:spPr bwMode="auto">
            <a:xfrm>
              <a:off x="24" y="150"/>
              <a:ext cx="5988" cy="7028"/>
            </a:xfrm>
            <a:custGeom>
              <a:avLst/>
              <a:gdLst>
                <a:gd name="T0" fmla="+- 0 5763 25"/>
                <a:gd name="T1" fmla="*/ T0 w 5988"/>
                <a:gd name="T2" fmla="+- 0 150 150"/>
                <a:gd name="T3" fmla="*/ 150 h 7028"/>
                <a:gd name="T4" fmla="+- 0 274 25"/>
                <a:gd name="T5" fmla="*/ T4 w 5988"/>
                <a:gd name="T6" fmla="+- 0 150 150"/>
                <a:gd name="T7" fmla="*/ 150 h 7028"/>
                <a:gd name="T8" fmla="+- 0 195 25"/>
                <a:gd name="T9" fmla="*/ T8 w 5988"/>
                <a:gd name="T10" fmla="+- 0 163 150"/>
                <a:gd name="T11" fmla="*/ 163 h 7028"/>
                <a:gd name="T12" fmla="+- 0 127 25"/>
                <a:gd name="T13" fmla="*/ T12 w 5988"/>
                <a:gd name="T14" fmla="+- 0 198 150"/>
                <a:gd name="T15" fmla="*/ 198 h 7028"/>
                <a:gd name="T16" fmla="+- 0 73 25"/>
                <a:gd name="T17" fmla="*/ T16 w 5988"/>
                <a:gd name="T18" fmla="+- 0 252 150"/>
                <a:gd name="T19" fmla="*/ 252 h 7028"/>
                <a:gd name="T20" fmla="+- 0 38 25"/>
                <a:gd name="T21" fmla="*/ T20 w 5988"/>
                <a:gd name="T22" fmla="+- 0 321 150"/>
                <a:gd name="T23" fmla="*/ 321 h 7028"/>
                <a:gd name="T24" fmla="+- 0 25 25"/>
                <a:gd name="T25" fmla="*/ T24 w 5988"/>
                <a:gd name="T26" fmla="+- 0 400 150"/>
                <a:gd name="T27" fmla="*/ 400 h 7028"/>
                <a:gd name="T28" fmla="+- 0 25 25"/>
                <a:gd name="T29" fmla="*/ T28 w 5988"/>
                <a:gd name="T30" fmla="+- 0 6929 150"/>
                <a:gd name="T31" fmla="*/ 6929 h 7028"/>
                <a:gd name="T32" fmla="+- 0 38 25"/>
                <a:gd name="T33" fmla="*/ T32 w 5988"/>
                <a:gd name="T34" fmla="+- 0 7007 150"/>
                <a:gd name="T35" fmla="*/ 7007 h 7028"/>
                <a:gd name="T36" fmla="+- 0 73 25"/>
                <a:gd name="T37" fmla="*/ T36 w 5988"/>
                <a:gd name="T38" fmla="+- 0 7076 150"/>
                <a:gd name="T39" fmla="*/ 7076 h 7028"/>
                <a:gd name="T40" fmla="+- 0 127 25"/>
                <a:gd name="T41" fmla="*/ T40 w 5988"/>
                <a:gd name="T42" fmla="+- 0 7130 150"/>
                <a:gd name="T43" fmla="*/ 7130 h 7028"/>
                <a:gd name="T44" fmla="+- 0 195 25"/>
                <a:gd name="T45" fmla="*/ T44 w 5988"/>
                <a:gd name="T46" fmla="+- 0 7165 150"/>
                <a:gd name="T47" fmla="*/ 7165 h 7028"/>
                <a:gd name="T48" fmla="+- 0 274 25"/>
                <a:gd name="T49" fmla="*/ T48 w 5988"/>
                <a:gd name="T50" fmla="+- 0 7178 150"/>
                <a:gd name="T51" fmla="*/ 7178 h 7028"/>
                <a:gd name="T52" fmla="+- 0 5763 25"/>
                <a:gd name="T53" fmla="*/ T52 w 5988"/>
                <a:gd name="T54" fmla="+- 0 7178 150"/>
                <a:gd name="T55" fmla="*/ 7178 h 7028"/>
                <a:gd name="T56" fmla="+- 0 5842 25"/>
                <a:gd name="T57" fmla="*/ T56 w 5988"/>
                <a:gd name="T58" fmla="+- 0 7165 150"/>
                <a:gd name="T59" fmla="*/ 7165 h 7028"/>
                <a:gd name="T60" fmla="+- 0 5910 25"/>
                <a:gd name="T61" fmla="*/ T60 w 5988"/>
                <a:gd name="T62" fmla="+- 0 7130 150"/>
                <a:gd name="T63" fmla="*/ 7130 h 7028"/>
                <a:gd name="T64" fmla="+- 0 5964 25"/>
                <a:gd name="T65" fmla="*/ T64 w 5988"/>
                <a:gd name="T66" fmla="+- 0 7076 150"/>
                <a:gd name="T67" fmla="*/ 7076 h 7028"/>
                <a:gd name="T68" fmla="+- 0 6000 25"/>
                <a:gd name="T69" fmla="*/ T68 w 5988"/>
                <a:gd name="T70" fmla="+- 0 7007 150"/>
                <a:gd name="T71" fmla="*/ 7007 h 7028"/>
                <a:gd name="T72" fmla="+- 0 6012 25"/>
                <a:gd name="T73" fmla="*/ T72 w 5988"/>
                <a:gd name="T74" fmla="+- 0 6929 150"/>
                <a:gd name="T75" fmla="*/ 6929 h 7028"/>
                <a:gd name="T76" fmla="+- 0 6012 25"/>
                <a:gd name="T77" fmla="*/ T76 w 5988"/>
                <a:gd name="T78" fmla="+- 0 400 150"/>
                <a:gd name="T79" fmla="*/ 400 h 7028"/>
                <a:gd name="T80" fmla="+- 0 6000 25"/>
                <a:gd name="T81" fmla="*/ T80 w 5988"/>
                <a:gd name="T82" fmla="+- 0 321 150"/>
                <a:gd name="T83" fmla="*/ 321 h 7028"/>
                <a:gd name="T84" fmla="+- 0 5964 25"/>
                <a:gd name="T85" fmla="*/ T84 w 5988"/>
                <a:gd name="T86" fmla="+- 0 252 150"/>
                <a:gd name="T87" fmla="*/ 252 h 7028"/>
                <a:gd name="T88" fmla="+- 0 5910 25"/>
                <a:gd name="T89" fmla="*/ T88 w 5988"/>
                <a:gd name="T90" fmla="+- 0 198 150"/>
                <a:gd name="T91" fmla="*/ 198 h 7028"/>
                <a:gd name="T92" fmla="+- 0 5842 25"/>
                <a:gd name="T93" fmla="*/ T92 w 5988"/>
                <a:gd name="T94" fmla="+- 0 163 150"/>
                <a:gd name="T95" fmla="*/ 163 h 7028"/>
                <a:gd name="T96" fmla="+- 0 5763 25"/>
                <a:gd name="T97" fmla="*/ T96 w 5988"/>
                <a:gd name="T98" fmla="+- 0 150 150"/>
                <a:gd name="T99" fmla="*/ 150 h 70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5988" h="7028">
                  <a:moveTo>
                    <a:pt x="5738" y="0"/>
                  </a:moveTo>
                  <a:lnTo>
                    <a:pt x="249" y="0"/>
                  </a:lnTo>
                  <a:lnTo>
                    <a:pt x="170" y="13"/>
                  </a:lnTo>
                  <a:lnTo>
                    <a:pt x="102" y="48"/>
                  </a:lnTo>
                  <a:lnTo>
                    <a:pt x="48" y="102"/>
                  </a:lnTo>
                  <a:lnTo>
                    <a:pt x="13" y="171"/>
                  </a:lnTo>
                  <a:lnTo>
                    <a:pt x="0" y="250"/>
                  </a:lnTo>
                  <a:lnTo>
                    <a:pt x="0" y="6779"/>
                  </a:lnTo>
                  <a:lnTo>
                    <a:pt x="13" y="6857"/>
                  </a:lnTo>
                  <a:lnTo>
                    <a:pt x="48" y="6926"/>
                  </a:lnTo>
                  <a:lnTo>
                    <a:pt x="102" y="6980"/>
                  </a:lnTo>
                  <a:lnTo>
                    <a:pt x="170" y="7015"/>
                  </a:lnTo>
                  <a:lnTo>
                    <a:pt x="249" y="7028"/>
                  </a:lnTo>
                  <a:lnTo>
                    <a:pt x="5738" y="7028"/>
                  </a:lnTo>
                  <a:lnTo>
                    <a:pt x="5817" y="7015"/>
                  </a:lnTo>
                  <a:lnTo>
                    <a:pt x="5885" y="6980"/>
                  </a:lnTo>
                  <a:lnTo>
                    <a:pt x="5939" y="6926"/>
                  </a:lnTo>
                  <a:lnTo>
                    <a:pt x="5975" y="6857"/>
                  </a:lnTo>
                  <a:lnTo>
                    <a:pt x="5987" y="6779"/>
                  </a:lnTo>
                  <a:lnTo>
                    <a:pt x="5987" y="250"/>
                  </a:lnTo>
                  <a:lnTo>
                    <a:pt x="5975" y="171"/>
                  </a:lnTo>
                  <a:lnTo>
                    <a:pt x="5939" y="102"/>
                  </a:lnTo>
                  <a:lnTo>
                    <a:pt x="5885" y="48"/>
                  </a:lnTo>
                  <a:lnTo>
                    <a:pt x="5817" y="13"/>
                  </a:lnTo>
                  <a:lnTo>
                    <a:pt x="5738" y="0"/>
                  </a:lnTo>
                  <a:close/>
                </a:path>
              </a:pathLst>
            </a:custGeom>
            <a:solidFill>
              <a:srgbClr val="A1E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l-GR" sz="1350"/>
            </a:p>
          </p:txBody>
        </p:sp>
        <p:sp>
          <p:nvSpPr>
            <p:cNvPr id="6" name="Freeform 5"/>
            <p:cNvSpPr>
              <a:spLocks/>
            </p:cNvSpPr>
            <p:nvPr/>
          </p:nvSpPr>
          <p:spPr bwMode="auto">
            <a:xfrm>
              <a:off x="24" y="150"/>
              <a:ext cx="5988" cy="7028"/>
            </a:xfrm>
            <a:custGeom>
              <a:avLst/>
              <a:gdLst>
                <a:gd name="T0" fmla="+- 0 25 25"/>
                <a:gd name="T1" fmla="*/ T0 w 5988"/>
                <a:gd name="T2" fmla="+- 0 6929 150"/>
                <a:gd name="T3" fmla="*/ 6929 h 7028"/>
                <a:gd name="T4" fmla="+- 0 38 25"/>
                <a:gd name="T5" fmla="*/ T4 w 5988"/>
                <a:gd name="T6" fmla="+- 0 7007 150"/>
                <a:gd name="T7" fmla="*/ 7007 h 7028"/>
                <a:gd name="T8" fmla="+- 0 73 25"/>
                <a:gd name="T9" fmla="*/ T8 w 5988"/>
                <a:gd name="T10" fmla="+- 0 7076 150"/>
                <a:gd name="T11" fmla="*/ 7076 h 7028"/>
                <a:gd name="T12" fmla="+- 0 127 25"/>
                <a:gd name="T13" fmla="*/ T12 w 5988"/>
                <a:gd name="T14" fmla="+- 0 7130 150"/>
                <a:gd name="T15" fmla="*/ 7130 h 7028"/>
                <a:gd name="T16" fmla="+- 0 195 25"/>
                <a:gd name="T17" fmla="*/ T16 w 5988"/>
                <a:gd name="T18" fmla="+- 0 7165 150"/>
                <a:gd name="T19" fmla="*/ 7165 h 7028"/>
                <a:gd name="T20" fmla="+- 0 274 25"/>
                <a:gd name="T21" fmla="*/ T20 w 5988"/>
                <a:gd name="T22" fmla="+- 0 7178 150"/>
                <a:gd name="T23" fmla="*/ 7178 h 7028"/>
                <a:gd name="T24" fmla="+- 0 5763 25"/>
                <a:gd name="T25" fmla="*/ T24 w 5988"/>
                <a:gd name="T26" fmla="+- 0 7178 150"/>
                <a:gd name="T27" fmla="*/ 7178 h 7028"/>
                <a:gd name="T28" fmla="+- 0 5842 25"/>
                <a:gd name="T29" fmla="*/ T28 w 5988"/>
                <a:gd name="T30" fmla="+- 0 7165 150"/>
                <a:gd name="T31" fmla="*/ 7165 h 7028"/>
                <a:gd name="T32" fmla="+- 0 5910 25"/>
                <a:gd name="T33" fmla="*/ T32 w 5988"/>
                <a:gd name="T34" fmla="+- 0 7130 150"/>
                <a:gd name="T35" fmla="*/ 7130 h 7028"/>
                <a:gd name="T36" fmla="+- 0 5964 25"/>
                <a:gd name="T37" fmla="*/ T36 w 5988"/>
                <a:gd name="T38" fmla="+- 0 7076 150"/>
                <a:gd name="T39" fmla="*/ 7076 h 7028"/>
                <a:gd name="T40" fmla="+- 0 6000 25"/>
                <a:gd name="T41" fmla="*/ T40 w 5988"/>
                <a:gd name="T42" fmla="+- 0 7007 150"/>
                <a:gd name="T43" fmla="*/ 7007 h 7028"/>
                <a:gd name="T44" fmla="+- 0 6012 25"/>
                <a:gd name="T45" fmla="*/ T44 w 5988"/>
                <a:gd name="T46" fmla="+- 0 6929 150"/>
                <a:gd name="T47" fmla="*/ 6929 h 7028"/>
                <a:gd name="T48" fmla="+- 0 6012 25"/>
                <a:gd name="T49" fmla="*/ T48 w 5988"/>
                <a:gd name="T50" fmla="+- 0 400 150"/>
                <a:gd name="T51" fmla="*/ 400 h 7028"/>
                <a:gd name="T52" fmla="+- 0 6000 25"/>
                <a:gd name="T53" fmla="*/ T52 w 5988"/>
                <a:gd name="T54" fmla="+- 0 321 150"/>
                <a:gd name="T55" fmla="*/ 321 h 7028"/>
                <a:gd name="T56" fmla="+- 0 5964 25"/>
                <a:gd name="T57" fmla="*/ T56 w 5988"/>
                <a:gd name="T58" fmla="+- 0 252 150"/>
                <a:gd name="T59" fmla="*/ 252 h 7028"/>
                <a:gd name="T60" fmla="+- 0 5910 25"/>
                <a:gd name="T61" fmla="*/ T60 w 5988"/>
                <a:gd name="T62" fmla="+- 0 198 150"/>
                <a:gd name="T63" fmla="*/ 198 h 7028"/>
                <a:gd name="T64" fmla="+- 0 5842 25"/>
                <a:gd name="T65" fmla="*/ T64 w 5988"/>
                <a:gd name="T66" fmla="+- 0 163 150"/>
                <a:gd name="T67" fmla="*/ 163 h 7028"/>
                <a:gd name="T68" fmla="+- 0 5763 25"/>
                <a:gd name="T69" fmla="*/ T68 w 5988"/>
                <a:gd name="T70" fmla="+- 0 150 150"/>
                <a:gd name="T71" fmla="*/ 150 h 7028"/>
                <a:gd name="T72" fmla="+- 0 274 25"/>
                <a:gd name="T73" fmla="*/ T72 w 5988"/>
                <a:gd name="T74" fmla="+- 0 150 150"/>
                <a:gd name="T75" fmla="*/ 150 h 7028"/>
                <a:gd name="T76" fmla="+- 0 195 25"/>
                <a:gd name="T77" fmla="*/ T76 w 5988"/>
                <a:gd name="T78" fmla="+- 0 163 150"/>
                <a:gd name="T79" fmla="*/ 163 h 7028"/>
                <a:gd name="T80" fmla="+- 0 127 25"/>
                <a:gd name="T81" fmla="*/ T80 w 5988"/>
                <a:gd name="T82" fmla="+- 0 198 150"/>
                <a:gd name="T83" fmla="*/ 198 h 7028"/>
                <a:gd name="T84" fmla="+- 0 73 25"/>
                <a:gd name="T85" fmla="*/ T84 w 5988"/>
                <a:gd name="T86" fmla="+- 0 252 150"/>
                <a:gd name="T87" fmla="*/ 252 h 7028"/>
                <a:gd name="T88" fmla="+- 0 38 25"/>
                <a:gd name="T89" fmla="*/ T88 w 5988"/>
                <a:gd name="T90" fmla="+- 0 321 150"/>
                <a:gd name="T91" fmla="*/ 321 h 7028"/>
                <a:gd name="T92" fmla="+- 0 25 25"/>
                <a:gd name="T93" fmla="*/ T92 w 5988"/>
                <a:gd name="T94" fmla="+- 0 400 150"/>
                <a:gd name="T95" fmla="*/ 400 h 7028"/>
                <a:gd name="T96" fmla="+- 0 25 25"/>
                <a:gd name="T97" fmla="*/ T96 w 5988"/>
                <a:gd name="T98" fmla="+- 0 6929 150"/>
                <a:gd name="T99" fmla="*/ 6929 h 70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5988" h="7028">
                  <a:moveTo>
                    <a:pt x="0" y="6779"/>
                  </a:moveTo>
                  <a:lnTo>
                    <a:pt x="13" y="6857"/>
                  </a:lnTo>
                  <a:lnTo>
                    <a:pt x="48" y="6926"/>
                  </a:lnTo>
                  <a:lnTo>
                    <a:pt x="102" y="6980"/>
                  </a:lnTo>
                  <a:lnTo>
                    <a:pt x="170" y="7015"/>
                  </a:lnTo>
                  <a:lnTo>
                    <a:pt x="249" y="7028"/>
                  </a:lnTo>
                  <a:lnTo>
                    <a:pt x="5738" y="7028"/>
                  </a:lnTo>
                  <a:lnTo>
                    <a:pt x="5817" y="7015"/>
                  </a:lnTo>
                  <a:lnTo>
                    <a:pt x="5885" y="6980"/>
                  </a:lnTo>
                  <a:lnTo>
                    <a:pt x="5939" y="6926"/>
                  </a:lnTo>
                  <a:lnTo>
                    <a:pt x="5975" y="6857"/>
                  </a:lnTo>
                  <a:lnTo>
                    <a:pt x="5987" y="6779"/>
                  </a:lnTo>
                  <a:lnTo>
                    <a:pt x="5987" y="250"/>
                  </a:lnTo>
                  <a:lnTo>
                    <a:pt x="5975" y="171"/>
                  </a:lnTo>
                  <a:lnTo>
                    <a:pt x="5939" y="102"/>
                  </a:lnTo>
                  <a:lnTo>
                    <a:pt x="5885" y="48"/>
                  </a:lnTo>
                  <a:lnTo>
                    <a:pt x="5817" y="13"/>
                  </a:lnTo>
                  <a:lnTo>
                    <a:pt x="5738" y="0"/>
                  </a:lnTo>
                  <a:lnTo>
                    <a:pt x="249" y="0"/>
                  </a:lnTo>
                  <a:lnTo>
                    <a:pt x="170" y="13"/>
                  </a:lnTo>
                  <a:lnTo>
                    <a:pt x="102" y="48"/>
                  </a:lnTo>
                  <a:lnTo>
                    <a:pt x="48" y="102"/>
                  </a:lnTo>
                  <a:lnTo>
                    <a:pt x="13" y="171"/>
                  </a:lnTo>
                  <a:lnTo>
                    <a:pt x="0" y="250"/>
                  </a:lnTo>
                  <a:lnTo>
                    <a:pt x="0" y="6779"/>
                  </a:lnTo>
                  <a:close/>
                </a:path>
              </a:pathLst>
            </a:custGeom>
            <a:noFill/>
            <a:ln w="3157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l-GR" sz="1350"/>
            </a:p>
          </p:txBody>
        </p:sp>
        <p:pic>
          <p:nvPicPr>
            <p:cNvPr id="2054" name="Picture 6" descr="þÿ"/>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 y="460"/>
              <a:ext cx="5438" cy="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Εικόνα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0632" y="2846226"/>
            <a:ext cx="5138291" cy="3419580"/>
          </a:xfrm>
          <a:prstGeom prst="rect">
            <a:avLst/>
          </a:prstGeom>
        </p:spPr>
      </p:pic>
    </p:spTree>
    <p:extLst>
      <p:ext uri="{BB962C8B-B14F-4D97-AF65-F5344CB8AC3E}">
        <p14:creationId xmlns:p14="http://schemas.microsoft.com/office/powerpoint/2010/main" val="1726925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3089" y="184495"/>
            <a:ext cx="4527612" cy="721027"/>
          </a:xfrm>
        </p:spPr>
        <p:txBody>
          <a:bodyPr/>
          <a:lstStyle/>
          <a:p>
            <a:pPr algn="ctr"/>
            <a:r>
              <a:rPr lang="el-GR" dirty="0" smtClean="0"/>
              <a:t>ΔΕΙΓΜΑΤΑ</a:t>
            </a:r>
            <a:endParaRPr lang="el-GR" dirty="0"/>
          </a:p>
        </p:txBody>
      </p:sp>
      <p:pic>
        <p:nvPicPr>
          <p:cNvPr id="4" name="image3.jpeg"/>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a:xfrm>
            <a:off x="3917874" y="2786434"/>
            <a:ext cx="5092961" cy="3747532"/>
          </a:xfrm>
          <a:prstGeom prst="rect">
            <a:avLst/>
          </a:prstGeom>
        </p:spPr>
      </p:pic>
      <p:pic>
        <p:nvPicPr>
          <p:cNvPr id="3" name="Εικόνα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2818" y="0"/>
            <a:ext cx="4341181" cy="2457959"/>
          </a:xfrm>
          <a:prstGeom prst="rect">
            <a:avLst/>
          </a:prstGeom>
        </p:spPr>
      </p:pic>
      <p:sp>
        <p:nvSpPr>
          <p:cNvPr id="6" name="Ορθογώνιο 5"/>
          <p:cNvSpPr/>
          <p:nvPr/>
        </p:nvSpPr>
        <p:spPr>
          <a:xfrm>
            <a:off x="193089" y="1029810"/>
            <a:ext cx="3855128" cy="369332"/>
          </a:xfrm>
          <a:prstGeom prst="rect">
            <a:avLst/>
          </a:prstGeom>
        </p:spPr>
        <p:txBody>
          <a:bodyPr wrap="square">
            <a:spAutoFit/>
          </a:bodyPr>
          <a:lstStyle/>
          <a:p>
            <a:pPr algn="ctr"/>
            <a:r>
              <a:rPr lang="en-US" dirty="0" smtClean="0"/>
              <a:t>Microtome</a:t>
            </a:r>
            <a:r>
              <a:rPr lang="el-GR" dirty="0" smtClean="0"/>
              <a:t> -</a:t>
            </a:r>
            <a:r>
              <a:rPr lang="en-US" dirty="0" smtClean="0"/>
              <a:t> </a:t>
            </a:r>
            <a:r>
              <a:rPr lang="el-GR" dirty="0" smtClean="0"/>
              <a:t>μικροτόμος</a:t>
            </a:r>
            <a:endParaRPr lang="el-GR" dirty="0"/>
          </a:p>
        </p:txBody>
      </p:sp>
      <p:pic>
        <p:nvPicPr>
          <p:cNvPr id="7" name="Εικόνα 6"/>
          <p:cNvPicPr>
            <a:picLocks noChangeAspect="1"/>
          </p:cNvPicPr>
          <p:nvPr/>
        </p:nvPicPr>
        <p:blipFill>
          <a:blip r:embed="rId4"/>
          <a:stretch>
            <a:fillRect/>
          </a:stretch>
        </p:blipFill>
        <p:spPr>
          <a:xfrm>
            <a:off x="266609" y="2457959"/>
            <a:ext cx="3160172" cy="3465820"/>
          </a:xfrm>
          <a:prstGeom prst="rect">
            <a:avLst/>
          </a:prstGeom>
        </p:spPr>
      </p:pic>
    </p:spTree>
    <p:extLst>
      <p:ext uri="{BB962C8B-B14F-4D97-AF65-F5344CB8AC3E}">
        <p14:creationId xmlns:p14="http://schemas.microsoft.com/office/powerpoint/2010/main" val="843540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7452" y="179798"/>
            <a:ext cx="2911876" cy="681336"/>
          </a:xfrm>
        </p:spPr>
        <p:txBody>
          <a:bodyPr/>
          <a:lstStyle/>
          <a:p>
            <a:pPr algn="ctr"/>
            <a:r>
              <a:rPr lang="el-GR" dirty="0" smtClean="0"/>
              <a:t>ΔΕΙΓΜΑΤΑ</a:t>
            </a:r>
            <a:endParaRPr lang="el-GR" dirty="0"/>
          </a:p>
        </p:txBody>
      </p:sp>
      <p:pic>
        <p:nvPicPr>
          <p:cNvPr id="1026" name="Picture 2" descr="Microscopic Examination of Wood: Sample Preparation and Techniques for  Light Microscopy | SpringerLink"/>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630147" y="0"/>
            <a:ext cx="5425075" cy="3091833"/>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2738" y="3695388"/>
            <a:ext cx="4872484" cy="2740772"/>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7452" y="3335337"/>
            <a:ext cx="3727126" cy="3174460"/>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623" y="973426"/>
            <a:ext cx="2030144" cy="2249619"/>
          </a:xfrm>
          <a:prstGeom prst="rect">
            <a:avLst/>
          </a:prstGeom>
        </p:spPr>
      </p:pic>
    </p:spTree>
    <p:extLst>
      <p:ext uri="{BB962C8B-B14F-4D97-AF65-F5344CB8AC3E}">
        <p14:creationId xmlns:p14="http://schemas.microsoft.com/office/powerpoint/2010/main" val="277347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icroscope slide preparation area, Anatomy Laboratory"/>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30819" y="266330"/>
            <a:ext cx="8753383" cy="643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815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9899" y="159798"/>
            <a:ext cx="4500979" cy="1622949"/>
          </a:xfrm>
        </p:spPr>
        <p:txBody>
          <a:bodyPr>
            <a:normAutofit/>
          </a:bodyPr>
          <a:lstStyle/>
          <a:p>
            <a:pPr algn="ctr"/>
            <a:r>
              <a:rPr lang="el-GR" dirty="0" smtClean="0"/>
              <a:t>ΜΙΚΡΟΣΚΟΠΙΚΗ ΑΝΑΓΝΩΡΙΣΗ</a:t>
            </a:r>
            <a:endParaRPr lang="el-GR" dirty="0"/>
          </a:p>
        </p:txBody>
      </p:sp>
      <p:pic>
        <p:nvPicPr>
          <p:cNvPr id="2050" name="Picture 2" descr="Sarah Walshaw (she/her) on Twitter: &quot;Great wood identification workshop  with Jade Whitlam (U. Oxford) led by Philip Austin (UCL). Worked my way  through my very first wood specimen. Took all day. #only"/>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031983" y="2573390"/>
            <a:ext cx="2980289" cy="3973720"/>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187" y="2461217"/>
            <a:ext cx="2716567" cy="4085893"/>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3501" y="3331325"/>
            <a:ext cx="2949477" cy="2119292"/>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98128" y="159798"/>
            <a:ext cx="4074850" cy="2343545"/>
          </a:xfrm>
          <a:prstGeom prst="rect">
            <a:avLst/>
          </a:prstGeom>
        </p:spPr>
      </p:pic>
    </p:spTree>
    <p:extLst>
      <p:ext uri="{BB962C8B-B14F-4D97-AF65-F5344CB8AC3E}">
        <p14:creationId xmlns:p14="http://schemas.microsoft.com/office/powerpoint/2010/main" val="3299224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3063" y="177553"/>
            <a:ext cx="7510509" cy="887767"/>
          </a:xfrm>
        </p:spPr>
        <p:txBody>
          <a:bodyPr/>
          <a:lstStyle/>
          <a:p>
            <a:r>
              <a:rPr lang="el-GR" dirty="0" smtClean="0"/>
              <a:t>Πεύκο </a:t>
            </a:r>
            <a:r>
              <a:rPr lang="en-US" sz="2800" dirty="0" smtClean="0"/>
              <a:t>X</a:t>
            </a:r>
            <a:r>
              <a:rPr lang="el-GR" dirty="0" smtClean="0"/>
              <a:t>100		Δρυς</a:t>
            </a:r>
            <a:r>
              <a:rPr lang="en-US" dirty="0" smtClean="0"/>
              <a:t> </a:t>
            </a:r>
            <a:r>
              <a:rPr lang="en-US" sz="3200" dirty="0" smtClean="0"/>
              <a:t>X</a:t>
            </a:r>
            <a:r>
              <a:rPr lang="en-US" dirty="0" smtClean="0"/>
              <a:t>10, </a:t>
            </a:r>
            <a:r>
              <a:rPr lang="en-US" sz="3200" dirty="0" smtClean="0"/>
              <a:t>X</a:t>
            </a:r>
            <a:r>
              <a:rPr lang="en-US" dirty="0" smtClean="0"/>
              <a:t> 50 </a:t>
            </a:r>
            <a:endParaRPr lang="el-GR" dirty="0"/>
          </a:p>
        </p:txBody>
      </p:sp>
      <p:pic>
        <p:nvPicPr>
          <p:cNvPr id="4098" name="Picture 2" descr="Wood Anatomy |"/>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13063" y="953030"/>
            <a:ext cx="7350710" cy="2616120"/>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5367" y="3849024"/>
            <a:ext cx="3657599" cy="2743200"/>
          </a:xfrm>
          <a:prstGeom prst="rect">
            <a:avLst/>
          </a:prstGeom>
        </p:spPr>
      </p:pic>
      <p:pic>
        <p:nvPicPr>
          <p:cNvPr id="5" name="Εικόνα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487" y="3849024"/>
            <a:ext cx="2992012" cy="2880249"/>
          </a:xfrm>
          <a:prstGeom prst="rect">
            <a:avLst/>
          </a:prstGeom>
        </p:spPr>
      </p:pic>
    </p:spTree>
    <p:extLst>
      <p:ext uri="{BB962C8B-B14F-4D97-AF65-F5344CB8AC3E}">
        <p14:creationId xmlns:p14="http://schemas.microsoft.com/office/powerpoint/2010/main" val="3380502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0921" y="186431"/>
            <a:ext cx="4048218" cy="887767"/>
          </a:xfrm>
        </p:spPr>
        <p:txBody>
          <a:bodyPr/>
          <a:lstStyle/>
          <a:p>
            <a:r>
              <a:rPr lang="el-GR" dirty="0" smtClean="0"/>
              <a:t>ΣΤΕΡΕΟΣΚΟΠΙΑ</a:t>
            </a:r>
            <a:endParaRPr lang="el-GR" dirty="0"/>
          </a:p>
        </p:txBody>
      </p:sp>
      <p:pic>
        <p:nvPicPr>
          <p:cNvPr id="2050" name="Picture 2" descr="DM-143 DIGITAL BINOCULAR STEREO MICROSCOPE WITH 3.0 MEG CAMERA - TR-03000  The Microscope Depo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180102" y="375237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9139" y="186431"/>
            <a:ext cx="4536623" cy="2971583"/>
          </a:xfrm>
          <a:prstGeom prst="rect">
            <a:avLst/>
          </a:prstGeom>
        </p:spPr>
      </p:pic>
      <p:pic>
        <p:nvPicPr>
          <p:cNvPr id="5" name="Εικόνα 4"/>
          <p:cNvPicPr>
            <a:picLocks noChangeAspect="1"/>
          </p:cNvPicPr>
          <p:nvPr/>
        </p:nvPicPr>
        <p:blipFill>
          <a:blip r:embed="rId4"/>
          <a:stretch>
            <a:fillRect/>
          </a:stretch>
        </p:blipFill>
        <p:spPr>
          <a:xfrm>
            <a:off x="2688799" y="3494095"/>
            <a:ext cx="3381260" cy="2654141"/>
          </a:xfrm>
          <a:prstGeom prst="rect">
            <a:avLst/>
          </a:prstGeom>
        </p:spPr>
      </p:pic>
      <p:pic>
        <p:nvPicPr>
          <p:cNvPr id="6" name="Εικόνα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921" y="1592145"/>
            <a:ext cx="2427835" cy="3803900"/>
          </a:xfrm>
          <a:prstGeom prst="rect">
            <a:avLst/>
          </a:prstGeom>
        </p:spPr>
      </p:pic>
    </p:spTree>
    <p:extLst>
      <p:ext uri="{BB962C8B-B14F-4D97-AF65-F5344CB8AC3E}">
        <p14:creationId xmlns:p14="http://schemas.microsoft.com/office/powerpoint/2010/main" val="891443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smtClean="0"/>
              <a:t>ΣΗΜΑΣΙΑ ΤΗΣ ΑΝΑΓΝΩΡΙΣΗΣ ΤΟΥ ΞΥΛΟΥ</a:t>
            </a:r>
            <a:endParaRPr lang="el-GR" dirty="0"/>
          </a:p>
        </p:txBody>
      </p:sp>
      <p:sp>
        <p:nvSpPr>
          <p:cNvPr id="3" name="Θέση περιεχομένου 2"/>
          <p:cNvSpPr>
            <a:spLocks noGrp="1"/>
          </p:cNvSpPr>
          <p:nvPr>
            <p:ph idx="1"/>
          </p:nvPr>
        </p:nvSpPr>
        <p:spPr>
          <a:xfrm>
            <a:off x="266331" y="2229853"/>
            <a:ext cx="8476616" cy="3665621"/>
          </a:xfrm>
        </p:spPr>
        <p:txBody>
          <a:bodyPr>
            <a:normAutofit/>
          </a:bodyPr>
          <a:lstStyle/>
          <a:p>
            <a:pPr marL="0" indent="0">
              <a:buNone/>
            </a:pPr>
            <a:r>
              <a:rPr lang="el-GR" dirty="0"/>
              <a:t>Η </a:t>
            </a:r>
            <a:r>
              <a:rPr lang="el-GR" b="1" dirty="0"/>
              <a:t>αναγνώριση ξύλου (wood identification)</a:t>
            </a:r>
            <a:r>
              <a:rPr lang="el-GR" dirty="0"/>
              <a:t> είναι κλάδος της </a:t>
            </a:r>
            <a:r>
              <a:rPr lang="el-GR" b="1" dirty="0"/>
              <a:t>επιστήμης του ξύλου (wood science)</a:t>
            </a:r>
            <a:r>
              <a:rPr lang="el-GR" dirty="0"/>
              <a:t> έχει </a:t>
            </a:r>
            <a:endParaRPr lang="el-GR" dirty="0" smtClean="0"/>
          </a:p>
          <a:p>
            <a:r>
              <a:rPr lang="el-GR" b="1" dirty="0" smtClean="0"/>
              <a:t>εμπορική </a:t>
            </a:r>
            <a:r>
              <a:rPr lang="el-GR" b="1" dirty="0"/>
              <a:t>ή οικονομική σημασία </a:t>
            </a:r>
            <a:r>
              <a:rPr lang="el-GR" dirty="0"/>
              <a:t>για τις βιοτεχνίες ή βιομηχανίες ξύλου και επίπλου</a:t>
            </a:r>
            <a:r>
              <a:rPr lang="el-GR" dirty="0" smtClean="0"/>
              <a:t>,</a:t>
            </a:r>
          </a:p>
          <a:p>
            <a:r>
              <a:rPr lang="el-GR" dirty="0" smtClean="0"/>
              <a:t> </a:t>
            </a:r>
            <a:r>
              <a:rPr lang="el-GR" b="1" dirty="0"/>
              <a:t>ιστορική σημασία </a:t>
            </a:r>
            <a:r>
              <a:rPr lang="el-GR" dirty="0"/>
              <a:t>σε επιστήμες όπως λ.χ. αρχαιολογία, παλαιοντολογία και δενδροκλιματολογία ή </a:t>
            </a:r>
            <a:endParaRPr lang="el-GR" dirty="0" smtClean="0"/>
          </a:p>
          <a:p>
            <a:r>
              <a:rPr lang="el-GR" b="1" dirty="0" smtClean="0"/>
              <a:t>τεχνική </a:t>
            </a:r>
            <a:r>
              <a:rPr lang="el-GR" b="1" dirty="0"/>
              <a:t>σημασία </a:t>
            </a:r>
            <a:r>
              <a:rPr lang="el-GR" dirty="0"/>
              <a:t>για συντηρητές ξύλου / έργων τέχνης, ή/και για μηχανικούς, αρχιτέκτονες, </a:t>
            </a:r>
            <a:r>
              <a:rPr lang="el-GR" dirty="0" smtClean="0"/>
              <a:t>τεχνολόγους</a:t>
            </a:r>
            <a:r>
              <a:rPr lang="en-US" dirty="0" smtClean="0"/>
              <a:t> </a:t>
            </a:r>
            <a:r>
              <a:rPr lang="el-GR" dirty="0" smtClean="0"/>
              <a:t>ξύλου , </a:t>
            </a:r>
          </a:p>
          <a:p>
            <a:r>
              <a:rPr lang="el-GR" dirty="0" smtClean="0"/>
              <a:t>που </a:t>
            </a:r>
            <a:r>
              <a:rPr lang="el-GR" dirty="0"/>
              <a:t>χρησιμοποιούν το ξύλο ως δομικό </a:t>
            </a:r>
            <a:r>
              <a:rPr lang="el-GR" dirty="0" smtClean="0"/>
              <a:t>υλικό και γενικότερα ως υλικό διάφορων κατασκευών. </a:t>
            </a:r>
            <a:endParaRPr lang="el-GR" dirty="0"/>
          </a:p>
        </p:txBody>
      </p:sp>
    </p:spTree>
    <p:extLst>
      <p:ext uri="{BB962C8B-B14F-4D97-AF65-F5344CB8AC3E}">
        <p14:creationId xmlns:p14="http://schemas.microsoft.com/office/powerpoint/2010/main" val="131917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28650" y="344905"/>
            <a:ext cx="4948301" cy="862458"/>
          </a:xfrm>
        </p:spPr>
        <p:txBody>
          <a:bodyPr/>
          <a:lstStyle/>
          <a:p>
            <a:pPr algn="ctr"/>
            <a:r>
              <a:rPr lang="en-US" b="1" dirty="0"/>
              <a:t>Xyloscope </a:t>
            </a:r>
            <a:endParaRPr lang="el-GR" dirty="0"/>
          </a:p>
        </p:txBody>
      </p:sp>
      <p:pic>
        <p:nvPicPr>
          <p:cNvPr id="1026" name="Picture 2" descr="XyloTron Field-deployable Automated Wood Identification"/>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5985248" y="1740603"/>
            <a:ext cx="2949347" cy="3997811"/>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325" y="1873188"/>
            <a:ext cx="2716715" cy="3732645"/>
          </a:xfrm>
          <a:prstGeom prst="rect">
            <a:avLst/>
          </a:prstGeom>
        </p:spPr>
      </p:pic>
      <p:pic>
        <p:nvPicPr>
          <p:cNvPr id="5" name="Εικόνα 4"/>
          <p:cNvPicPr>
            <a:picLocks noChangeAspect="1"/>
          </p:cNvPicPr>
          <p:nvPr/>
        </p:nvPicPr>
        <p:blipFill>
          <a:blip r:embed="rId4"/>
          <a:stretch>
            <a:fillRect/>
          </a:stretch>
        </p:blipFill>
        <p:spPr>
          <a:xfrm>
            <a:off x="3218117" y="1680967"/>
            <a:ext cx="2434256" cy="4117085"/>
          </a:xfrm>
          <a:prstGeom prst="rect">
            <a:avLst/>
          </a:prstGeom>
        </p:spPr>
      </p:pic>
    </p:spTree>
    <p:extLst>
      <p:ext uri="{BB962C8B-B14F-4D97-AF65-F5344CB8AC3E}">
        <p14:creationId xmlns:p14="http://schemas.microsoft.com/office/powerpoint/2010/main" val="4156743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84710" y="150471"/>
            <a:ext cx="7055380" cy="1898248"/>
          </a:xfrm>
        </p:spPr>
        <p:txBody>
          <a:bodyPr>
            <a:normAutofit fontScale="90000"/>
          </a:bodyPr>
          <a:lstStyle/>
          <a:p>
            <a:pPr algn="ctr"/>
            <a:r>
              <a:rPr lang="en-US" b="1" dirty="0"/>
              <a:t>Automated Macroscopic Wood Identification System using </a:t>
            </a:r>
            <a:r>
              <a:rPr lang="en-US" b="1" dirty="0" smtClean="0"/>
              <a:t>Smartphone</a:t>
            </a:r>
            <a:endParaRPr lang="el-GR"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4375" y="2263806"/>
            <a:ext cx="5132543" cy="3998747"/>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1676" y="2325950"/>
            <a:ext cx="3565001" cy="3179557"/>
          </a:xfrm>
          <a:prstGeom prst="rect">
            <a:avLst/>
          </a:prstGeom>
        </p:spPr>
      </p:pic>
    </p:spTree>
    <p:extLst>
      <p:ext uri="{BB962C8B-B14F-4D97-AF65-F5344CB8AC3E}">
        <p14:creationId xmlns:p14="http://schemas.microsoft.com/office/powerpoint/2010/main" val="2967992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3620" y="671332"/>
            <a:ext cx="2233913" cy="1166346"/>
          </a:xfrm>
        </p:spPr>
        <p:txBody>
          <a:bodyPr/>
          <a:lstStyle/>
          <a:p>
            <a:pPr algn="ctr"/>
            <a:r>
              <a:rPr lang="el-GR" sz="3200" b="1" dirty="0" smtClean="0"/>
              <a:t>Με φθορισμό</a:t>
            </a:r>
            <a:endParaRPr lang="el-GR" sz="3200" b="1"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1492" y="3993775"/>
            <a:ext cx="4352081" cy="2617480"/>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9334" y="3993775"/>
            <a:ext cx="4128720" cy="2663389"/>
          </a:xfrm>
          <a:prstGeom prst="rect">
            <a:avLst/>
          </a:prstGeom>
        </p:spPr>
      </p:pic>
      <p:pic>
        <p:nvPicPr>
          <p:cNvPr id="3" name="Εικόνα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4955" y="106905"/>
            <a:ext cx="3053724" cy="3664672"/>
          </a:xfrm>
          <a:prstGeom prst="rect">
            <a:avLst/>
          </a:prstGeom>
        </p:spPr>
      </p:pic>
      <p:pic>
        <p:nvPicPr>
          <p:cNvPr id="6" name="Εικόνα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71759" y="142043"/>
            <a:ext cx="2298970" cy="3629534"/>
          </a:xfrm>
          <a:prstGeom prst="rect">
            <a:avLst/>
          </a:prstGeom>
        </p:spPr>
      </p:pic>
    </p:spTree>
    <p:extLst>
      <p:ext uri="{BB962C8B-B14F-4D97-AF65-F5344CB8AC3E}">
        <p14:creationId xmlns:p14="http://schemas.microsoft.com/office/powerpoint/2010/main" val="1143527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3165" y="106533"/>
            <a:ext cx="7406925" cy="1171851"/>
          </a:xfrm>
        </p:spPr>
        <p:txBody>
          <a:bodyPr/>
          <a:lstStyle/>
          <a:p>
            <a:pPr algn="ctr"/>
            <a:r>
              <a:rPr lang="el-GR" sz="2400" dirty="0" smtClean="0"/>
              <a:t>Με χημική επίδραση </a:t>
            </a:r>
            <a:r>
              <a:rPr lang="el-GR" sz="2400" b="1" dirty="0"/>
              <a:t>διάλυμα 10% νιτρώδες  νατρίου ( NaNO</a:t>
            </a:r>
            <a:r>
              <a:rPr lang="el-GR" sz="2400" b="1" baseline="-25000" dirty="0"/>
              <a:t>2</a:t>
            </a:r>
            <a:r>
              <a:rPr lang="el-GR" sz="2400" b="1" dirty="0"/>
              <a:t> )</a:t>
            </a:r>
            <a:r>
              <a:rPr lang="el-GR" sz="2400" dirty="0"/>
              <a:t> </a:t>
            </a:r>
            <a:r>
              <a:rPr lang="el-GR" sz="2400" dirty="0" smtClean="0"/>
              <a:t> για άσπρες και κόκκινες δρυς</a:t>
            </a:r>
            <a:endParaRPr lang="el-GR" sz="2400" dirty="0"/>
          </a:p>
        </p:txBody>
      </p:sp>
      <p:pic>
        <p:nvPicPr>
          <p:cNvPr id="4" name="Θέση περιεχομένου 3"/>
          <p:cNvPicPr>
            <a:picLocks noGrp="1" noChangeAspect="1"/>
          </p:cNvPicPr>
          <p:nvPr>
            <p:ph idx="1"/>
          </p:nvPr>
        </p:nvPicPr>
        <p:blipFill>
          <a:blip r:embed="rId2"/>
          <a:stretch>
            <a:fillRect/>
          </a:stretch>
        </p:blipFill>
        <p:spPr>
          <a:xfrm>
            <a:off x="257451" y="1196611"/>
            <a:ext cx="4136995" cy="5359266"/>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1113" y="2002421"/>
            <a:ext cx="4418023" cy="3863732"/>
          </a:xfrm>
          <a:prstGeom prst="rect">
            <a:avLst/>
          </a:prstGeom>
        </p:spPr>
      </p:pic>
    </p:spTree>
    <p:extLst>
      <p:ext uri="{BB962C8B-B14F-4D97-AF65-F5344CB8AC3E}">
        <p14:creationId xmlns:p14="http://schemas.microsoft.com/office/powerpoint/2010/main" val="2296018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5410" y="115410"/>
            <a:ext cx="8078679" cy="1047565"/>
          </a:xfrm>
        </p:spPr>
        <p:txBody>
          <a:bodyPr/>
          <a:lstStyle/>
          <a:p>
            <a:r>
              <a:rPr lang="el-GR" sz="2400" dirty="0"/>
              <a:t>Με χημική επίδραση </a:t>
            </a:r>
            <a:r>
              <a:rPr lang="el-GR" sz="2400" b="1" dirty="0"/>
              <a:t>διάλυμα θειικού σιδήρου (FeSO</a:t>
            </a:r>
            <a:r>
              <a:rPr lang="el-GR" sz="2400" b="1" baseline="-25000" dirty="0"/>
              <a:t>4</a:t>
            </a:r>
            <a:r>
              <a:rPr lang="el-GR" sz="2400" b="1" dirty="0"/>
              <a:t> )</a:t>
            </a:r>
            <a:r>
              <a:rPr lang="el-GR" sz="2400" dirty="0"/>
              <a:t> </a:t>
            </a:r>
            <a:r>
              <a:rPr lang="el-GR" sz="2400" dirty="0" smtClean="0"/>
              <a:t>για είδη σφενδάμου, σημύδες , κρανιές κ.λ.π.</a:t>
            </a:r>
            <a:endParaRPr lang="el-GR" sz="2400"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0518" y="1162975"/>
            <a:ext cx="3346884" cy="2606984"/>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518" y="3912739"/>
            <a:ext cx="3346884" cy="2737100"/>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2459" y="1532044"/>
            <a:ext cx="4895109" cy="4761389"/>
          </a:xfrm>
          <a:prstGeom prst="rect">
            <a:avLst/>
          </a:prstGeom>
        </p:spPr>
      </p:pic>
    </p:spTree>
    <p:extLst>
      <p:ext uri="{BB962C8B-B14F-4D97-AF65-F5344CB8AC3E}">
        <p14:creationId xmlns:p14="http://schemas.microsoft.com/office/powerpoint/2010/main" val="4126039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5409" y="142043"/>
            <a:ext cx="4410291" cy="1079245"/>
          </a:xfrm>
        </p:spPr>
        <p:txBody>
          <a:bodyPr/>
          <a:lstStyle/>
          <a:p>
            <a:pPr algn="ctr"/>
            <a:r>
              <a:rPr lang="el-GR" sz="3200" b="1" dirty="0" smtClean="0"/>
              <a:t>Αναγνώριση από ξυλοκάρβουνα</a:t>
            </a:r>
            <a:endParaRPr lang="el-GR" sz="3200" b="1"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83234" y="142043"/>
            <a:ext cx="4260766" cy="6640496"/>
          </a:xfrm>
          <a:prstGeom prst="rect">
            <a:avLst/>
          </a:prstGeom>
        </p:spPr>
      </p:pic>
      <p:pic>
        <p:nvPicPr>
          <p:cNvPr id="6" name="Εικόνα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409" y="3122805"/>
            <a:ext cx="4725794" cy="2536321"/>
          </a:xfrm>
          <a:prstGeom prst="rect">
            <a:avLst/>
          </a:prstGeom>
        </p:spPr>
      </p:pic>
      <p:sp>
        <p:nvSpPr>
          <p:cNvPr id="7" name="Ορθογώνιο 6"/>
          <p:cNvSpPr/>
          <p:nvPr/>
        </p:nvSpPr>
        <p:spPr>
          <a:xfrm>
            <a:off x="124641" y="1221288"/>
            <a:ext cx="4443090" cy="2308324"/>
          </a:xfrm>
          <a:prstGeom prst="rect">
            <a:avLst/>
          </a:prstGeom>
        </p:spPr>
        <p:txBody>
          <a:bodyPr wrap="square">
            <a:spAutoFit/>
          </a:bodyPr>
          <a:lstStyle/>
          <a:p>
            <a:r>
              <a:rPr lang="el-GR" dirty="0" smtClean="0"/>
              <a:t>Δεξιά </a:t>
            </a:r>
            <a:r>
              <a:rPr lang="el-GR"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x 100- 142 </a:t>
            </a:r>
            <a:r>
              <a:rPr lang="el-GR" dirty="0" smtClean="0">
                <a:latin typeface="Calibri" panose="020F0502020204030204" pitchFamily="34" charset="0"/>
                <a:cs typeface="Calibri" panose="020F0502020204030204" pitchFamily="34" charset="0"/>
              </a:rPr>
              <a:t> μεγέθυνση</a:t>
            </a:r>
          </a:p>
          <a:p>
            <a:r>
              <a:rPr lang="el-GR" dirty="0" smtClean="0">
                <a:latin typeface="Calibri" panose="020F0502020204030204" pitchFamily="34" charset="0"/>
                <a:cs typeface="Calibri" panose="020F0502020204030204" pitchFamily="34" charset="0"/>
              </a:rPr>
              <a:t>ξύλο </a:t>
            </a:r>
            <a:r>
              <a:rPr lang="el-GR" dirty="0" smtClean="0">
                <a:latin typeface="Calibri" panose="020F0502020204030204" pitchFamily="34" charset="0"/>
                <a:cs typeface="Calibri" panose="020F0502020204030204" pitchFamily="34" charset="0"/>
              </a:rPr>
              <a:t>και </a:t>
            </a:r>
            <a:r>
              <a:rPr lang="el-GR" dirty="0" smtClean="0">
                <a:latin typeface="Calibri" panose="020F0502020204030204" pitchFamily="34" charset="0"/>
                <a:cs typeface="Calibri" panose="020F0502020204030204" pitchFamily="34" charset="0"/>
              </a:rPr>
              <a:t>ξυλάνθρακας από </a:t>
            </a:r>
            <a:r>
              <a:rPr lang="el-GR" dirty="0" smtClean="0">
                <a:latin typeface="Calibri" panose="020F0502020204030204" pitchFamily="34" charset="0"/>
                <a:cs typeface="Calibri" panose="020F0502020204030204" pitchFamily="34" charset="0"/>
              </a:rPr>
              <a:t>τροπικά ξύλα</a:t>
            </a:r>
            <a:endParaRPr lang="el-GR" dirty="0" smtClean="0"/>
          </a:p>
          <a:p>
            <a:endParaRPr lang="el-GR" dirty="0"/>
          </a:p>
          <a:p>
            <a:r>
              <a:rPr lang="el-GR" dirty="0" smtClean="0"/>
              <a:t>Κάτω </a:t>
            </a:r>
            <a:r>
              <a:rPr lang="el-GR" dirty="0" smtClean="0">
                <a:latin typeface="Calibri" panose="020F0502020204030204" pitchFamily="34" charset="0"/>
                <a:cs typeface="Calibri" panose="020F0502020204030204" pitchFamily="34" charset="0"/>
              </a:rPr>
              <a:t>: </a:t>
            </a:r>
            <a:r>
              <a:rPr lang="el-GR" dirty="0" smtClean="0"/>
              <a:t>δείγματα ξυλάνθρακα </a:t>
            </a:r>
            <a:r>
              <a:rPr lang="el-GR" dirty="0" smtClean="0"/>
              <a:t> </a:t>
            </a:r>
            <a:r>
              <a:rPr lang="en-US" dirty="0" smtClean="0"/>
              <a:t>x</a:t>
            </a:r>
            <a:r>
              <a:rPr lang="el-GR" dirty="0" smtClean="0"/>
              <a:t> </a:t>
            </a:r>
            <a:r>
              <a:rPr lang="el-GR" dirty="0" smtClean="0"/>
              <a:t>25 </a:t>
            </a:r>
            <a:r>
              <a:rPr lang="el-GR" dirty="0" smtClean="0"/>
              <a:t> </a:t>
            </a:r>
          </a:p>
          <a:p>
            <a:r>
              <a:rPr lang="el-GR" dirty="0" smtClean="0"/>
              <a:t>από </a:t>
            </a:r>
            <a:r>
              <a:rPr lang="el-GR" dirty="0" smtClean="0"/>
              <a:t>διάφορα ειδη  Ευκάλυπτου.</a:t>
            </a:r>
          </a:p>
          <a:p>
            <a:endParaRPr lang="el-GR" dirty="0" smtClean="0"/>
          </a:p>
          <a:p>
            <a:endParaRPr lang="el-GR" dirty="0"/>
          </a:p>
          <a:p>
            <a:r>
              <a:rPr lang="el-GR" dirty="0" smtClean="0"/>
              <a:t> </a:t>
            </a:r>
            <a:endParaRPr lang="el-GR" dirty="0"/>
          </a:p>
        </p:txBody>
      </p:sp>
    </p:spTree>
    <p:extLst>
      <p:ext uri="{BB962C8B-B14F-4D97-AF65-F5344CB8AC3E}">
        <p14:creationId xmlns:p14="http://schemas.microsoft.com/office/powerpoint/2010/main" val="1923519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97958" y="173621"/>
            <a:ext cx="622224" cy="3371202"/>
          </a:xfrm>
        </p:spPr>
        <p:txBody>
          <a:bodyPr/>
          <a:lstStyle/>
          <a:p>
            <a:pPr algn="ctr"/>
            <a:r>
              <a:rPr lang="el-GR" dirty="0" smtClean="0"/>
              <a:t>ΤΕΛΟΣ</a:t>
            </a:r>
            <a:endParaRPr lang="el-GR" dirty="0"/>
          </a:p>
        </p:txBody>
      </p:sp>
      <p:pic>
        <p:nvPicPr>
          <p:cNvPr id="2058" name="Picture 10" descr="Versteend hout herkennen - wikiHow"/>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197839" y="324745"/>
            <a:ext cx="4250284" cy="3014832"/>
          </a:xfrm>
          <a:prstGeom prst="rect">
            <a:avLst/>
          </a:prstGeom>
          <a:noFill/>
          <a:extLst>
            <a:ext uri="{909E8E84-426E-40DD-AFC4-6F175D3DCCD1}">
              <a14:hiddenFill xmlns:a14="http://schemas.microsoft.com/office/drawing/2010/main">
                <a:solidFill>
                  <a:srgbClr val="FFFFFF"/>
                </a:solidFill>
              </a14:hiddenFill>
            </a:ext>
          </a:extLst>
        </p:spPr>
      </p:pic>
      <p:pic>
        <p:nvPicPr>
          <p:cNvPr id="8" name="Εικόνα 7"/>
          <p:cNvPicPr>
            <a:picLocks noChangeAspect="1"/>
          </p:cNvPicPr>
          <p:nvPr/>
        </p:nvPicPr>
        <p:blipFill>
          <a:blip r:embed="rId3"/>
          <a:stretch>
            <a:fillRect/>
          </a:stretch>
        </p:blipFill>
        <p:spPr>
          <a:xfrm>
            <a:off x="5086905" y="3339577"/>
            <a:ext cx="3788312" cy="3220078"/>
          </a:xfrm>
          <a:prstGeom prst="rect">
            <a:avLst/>
          </a:prstGeom>
        </p:spPr>
      </p:pic>
      <p:pic>
        <p:nvPicPr>
          <p:cNvPr id="3" name="Εικόνα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7463" y="324745"/>
            <a:ext cx="3427754" cy="2232949"/>
          </a:xfrm>
          <a:prstGeom prst="rect">
            <a:avLst/>
          </a:prstGeom>
        </p:spPr>
      </p:pic>
      <p:pic>
        <p:nvPicPr>
          <p:cNvPr id="4" name="Εικόνα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0617" y="3682868"/>
            <a:ext cx="4429957" cy="2876787"/>
          </a:xfrm>
          <a:prstGeom prst="rect">
            <a:avLst/>
          </a:prstGeom>
        </p:spPr>
      </p:pic>
    </p:spTree>
    <p:extLst>
      <p:ext uri="{BB962C8B-B14F-4D97-AF65-F5344CB8AC3E}">
        <p14:creationId xmlns:p14="http://schemas.microsoft.com/office/powerpoint/2010/main" val="3772385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2400" y="256674"/>
            <a:ext cx="7387690" cy="1355558"/>
          </a:xfrm>
        </p:spPr>
        <p:txBody>
          <a:bodyPr/>
          <a:lstStyle/>
          <a:p>
            <a:pPr algn="ctr"/>
            <a:r>
              <a:rPr lang="el-GR" dirty="0"/>
              <a:t>ΣΗΜΑΣΙΑ ΤΗΣ ΑΝΑΓΝΩΡΙΣΗΣ ΤΟΥ ΞΥΛΟΥ</a:t>
            </a:r>
          </a:p>
        </p:txBody>
      </p:sp>
      <p:sp>
        <p:nvSpPr>
          <p:cNvPr id="3" name="Θέση περιεχομένου 2"/>
          <p:cNvSpPr>
            <a:spLocks noGrp="1"/>
          </p:cNvSpPr>
          <p:nvPr>
            <p:ph idx="1"/>
          </p:nvPr>
        </p:nvSpPr>
        <p:spPr>
          <a:xfrm>
            <a:off x="256675" y="1668379"/>
            <a:ext cx="4251157" cy="4467725"/>
          </a:xfrm>
        </p:spPr>
        <p:txBody>
          <a:bodyPr>
            <a:normAutofit/>
          </a:bodyPr>
          <a:lstStyle/>
          <a:p>
            <a:pPr marL="0" indent="0">
              <a:buNone/>
            </a:pPr>
            <a:r>
              <a:rPr lang="el-GR" dirty="0" smtClean="0"/>
              <a:t>Πολλοί καταναλωτές </a:t>
            </a:r>
            <a:r>
              <a:rPr lang="el-GR" b="1" dirty="0"/>
              <a:t>ενδιαφέρονται για το είδος του ξύλου</a:t>
            </a:r>
            <a:r>
              <a:rPr lang="el-GR" dirty="0"/>
              <a:t>, διότι έχουν ενδεχομένως πέσει θύματα εξαπάτησης, με αποτέλεσμα να έχουν αγοράσει διαφορετικό είδος ξύλου σε κατασκευή τους (λ.χ. παρκέτα, έπιπλα, πριστή ξυλεία, μουσικά όργανα, ), με εμφανώς χαμηλότερη ποιότητα και οικονομική αξία (κόστος</a:t>
            </a:r>
            <a:r>
              <a:rPr lang="el-GR" dirty="0" smtClean="0"/>
              <a:t>).</a:t>
            </a:r>
            <a:endParaRPr lang="el-GR" dirty="0"/>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192" y="4021585"/>
            <a:ext cx="3604333" cy="2703250"/>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5471" y="1849167"/>
            <a:ext cx="3230233" cy="1666390"/>
          </a:xfrm>
          <a:prstGeom prst="rect">
            <a:avLst/>
          </a:prstGeom>
        </p:spPr>
      </p:pic>
    </p:spTree>
    <p:extLst>
      <p:ext uri="{BB962C8B-B14F-4D97-AF65-F5344CB8AC3E}">
        <p14:creationId xmlns:p14="http://schemas.microsoft.com/office/powerpoint/2010/main" val="1009340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28650" y="449179"/>
            <a:ext cx="6205287" cy="818147"/>
          </a:xfrm>
        </p:spPr>
        <p:txBody>
          <a:bodyPr/>
          <a:lstStyle/>
          <a:p>
            <a:pPr algn="ctr"/>
            <a:r>
              <a:rPr lang="el-GR" dirty="0" smtClean="0"/>
              <a:t>ΚΛΕΙΔΕΣ ΑΝΑΓΝΩΡΙΣΗΣ</a:t>
            </a:r>
            <a:endParaRPr lang="el-GR" dirty="0"/>
          </a:p>
        </p:txBody>
      </p:sp>
      <p:pic>
        <p:nvPicPr>
          <p:cNvPr id="1026" name="Picture 2" descr="Estimation the remaining service-lifetime of wooden structure of geothermal  cooling tower - ScienceDirec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50162" y="1706197"/>
            <a:ext cx="8535880" cy="426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5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9925" y="210303"/>
            <a:ext cx="4945212" cy="1329740"/>
          </a:xfrm>
        </p:spPr>
        <p:txBody>
          <a:bodyPr>
            <a:normAutofit fontScale="90000"/>
          </a:bodyPr>
          <a:lstStyle/>
          <a:p>
            <a:pPr algn="ctr"/>
            <a:r>
              <a:rPr lang="el-GR" sz="2325" b="1" dirty="0"/>
              <a:t>Lindbergh kidnapping - </a:t>
            </a:r>
            <a:r>
              <a:rPr lang="en-US" sz="2325" b="1" dirty="0"/>
              <a:t>Hauptmann</a:t>
            </a:r>
            <a:r>
              <a:rPr lang="el-GR" sz="2325" b="1" dirty="0"/>
              <a:t/>
            </a:r>
            <a:br>
              <a:rPr lang="el-GR" sz="2325" b="1" dirty="0"/>
            </a:br>
            <a:r>
              <a:rPr lang="el-GR" sz="1800" b="1" dirty="0"/>
              <a:t>1932 – 1934 – 1935 – 1936</a:t>
            </a:r>
            <a:br>
              <a:rPr lang="el-GR" sz="1800" b="1" dirty="0"/>
            </a:br>
            <a:r>
              <a:rPr lang="en-US" sz="1500" b="1" dirty="0"/>
              <a:t>Arthur J</a:t>
            </a:r>
            <a:r>
              <a:rPr lang="el-GR" sz="1500" b="1" dirty="0"/>
              <a:t>. </a:t>
            </a:r>
            <a:r>
              <a:rPr lang="en-US" sz="1500" b="1" dirty="0"/>
              <a:t>Koehler</a:t>
            </a:r>
            <a:r>
              <a:rPr lang="el-GR" sz="1500" b="1" dirty="0"/>
              <a:t/>
            </a:r>
            <a:br>
              <a:rPr lang="el-GR" sz="1500" b="1" dirty="0"/>
            </a:br>
            <a:r>
              <a:rPr lang="el-GR" sz="2700" dirty="0">
                <a:latin typeface="Arial Black" panose="020B0A04020102020204" pitchFamily="34" charset="0"/>
              </a:rPr>
              <a:t>“</a:t>
            </a:r>
            <a:r>
              <a:rPr lang="en-US" sz="2700" dirty="0">
                <a:latin typeface="Arial Black" panose="020B0A04020102020204" pitchFamily="34" charset="0"/>
              </a:rPr>
              <a:t>A tree never lies</a:t>
            </a:r>
            <a:r>
              <a:rPr lang="el-GR" sz="2700" dirty="0">
                <a:latin typeface="Arial Black" panose="020B0A04020102020204" pitchFamily="34" charset="0"/>
              </a:rPr>
              <a:t>.”</a:t>
            </a:r>
          </a:p>
        </p:txBody>
      </p:sp>
      <p:pic>
        <p:nvPicPr>
          <p:cNvPr id="4" name="Θέση περιεχομένου 3" descr="Î£ÏÎµÏÎ¹ÎºÎ® ÎµÎ¹ÎºÏÎ½Î±"/>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9925" y="4652211"/>
            <a:ext cx="2595352" cy="1714579"/>
          </a:xfrm>
          <a:prstGeom prst="rect">
            <a:avLst/>
          </a:prstGeom>
          <a:noFill/>
          <a:ln>
            <a:noFill/>
          </a:ln>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041" y="1475874"/>
            <a:ext cx="2680501" cy="2859855"/>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9627" y="1475874"/>
            <a:ext cx="2228452" cy="2213810"/>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14370" y="210302"/>
            <a:ext cx="3517190" cy="3230730"/>
          </a:xfrm>
          <a:prstGeom prst="rect">
            <a:avLst/>
          </a:prstGeom>
        </p:spPr>
      </p:pic>
      <p:pic>
        <p:nvPicPr>
          <p:cNvPr id="8" name="Εικόνα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13896" y="4413538"/>
            <a:ext cx="2121265" cy="1869409"/>
          </a:xfrm>
          <a:prstGeom prst="rect">
            <a:avLst/>
          </a:prstGeom>
        </p:spPr>
      </p:pic>
      <p:pic>
        <p:nvPicPr>
          <p:cNvPr id="9" name="Εικόνα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42003" y="3786308"/>
            <a:ext cx="1887494" cy="2642172"/>
          </a:xfrm>
          <a:prstGeom prst="rect">
            <a:avLst/>
          </a:prstGeom>
        </p:spPr>
      </p:pic>
      <p:pic>
        <p:nvPicPr>
          <p:cNvPr id="10" name="Εικόνα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12554" y="3882189"/>
            <a:ext cx="1905576" cy="2208253"/>
          </a:xfrm>
          <a:prstGeom prst="rect">
            <a:avLst/>
          </a:prstGeom>
        </p:spPr>
      </p:pic>
    </p:spTree>
    <p:extLst>
      <p:ext uri="{BB962C8B-B14F-4D97-AF65-F5344CB8AC3E}">
        <p14:creationId xmlns:p14="http://schemas.microsoft.com/office/powerpoint/2010/main" val="110373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86431"/>
            <a:ext cx="7705818" cy="1589103"/>
          </a:xfrm>
        </p:spPr>
        <p:txBody>
          <a:bodyPr>
            <a:noAutofit/>
          </a:bodyPr>
          <a:lstStyle/>
          <a:p>
            <a:pPr algn="ctr"/>
            <a:r>
              <a:rPr lang="el-GR" sz="2400" dirty="0"/>
              <a:t>Διάκριση ξύλων σε κωνοφόρα και πλατύφυλλα (Α) και των πλατυφύλλων</a:t>
            </a:r>
            <a:br>
              <a:rPr lang="el-GR" sz="2400" dirty="0"/>
            </a:br>
            <a:r>
              <a:rPr lang="el-GR" sz="2400" dirty="0"/>
              <a:t>σε δακτυλιόπορα και διασπορόπορα (Β). </a:t>
            </a:r>
            <a:br>
              <a:rPr lang="el-GR" sz="2400" dirty="0"/>
            </a:br>
            <a:r>
              <a:rPr lang="el-GR" sz="2400" dirty="0"/>
              <a:t>(Π=πρώϊμο ξύλο. Ο=όψιμο ξύλο).</a:t>
            </a:r>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50416" y="1890507"/>
            <a:ext cx="8220721" cy="4847591"/>
          </a:xfrm>
          <a:prstGeom prst="rect">
            <a:avLst/>
          </a:prstGeom>
        </p:spPr>
      </p:pic>
    </p:spTree>
    <p:extLst>
      <p:ext uri="{BB962C8B-B14F-4D97-AF65-F5344CB8AC3E}">
        <p14:creationId xmlns:p14="http://schemas.microsoft.com/office/powerpoint/2010/main" val="3900809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800" y="275209"/>
            <a:ext cx="7472039" cy="1509204"/>
          </a:xfrm>
        </p:spPr>
        <p:txBody>
          <a:bodyPr/>
          <a:lstStyle/>
          <a:p>
            <a:pPr algn="ctr"/>
            <a:r>
              <a:rPr lang="el-GR" b="1" dirty="0" smtClean="0"/>
              <a:t>ΚΩΝΟΦΟΡΑ- γυμνόσπερμα - </a:t>
            </a:r>
            <a:r>
              <a:rPr lang="en-US" b="1" dirty="0" smtClean="0"/>
              <a:t>Softwoods</a:t>
            </a:r>
            <a:r>
              <a:rPr lang="el-GR" b="1" dirty="0" smtClean="0"/>
              <a:t>.</a:t>
            </a:r>
            <a:endParaRPr lang="el-GR" dirty="0"/>
          </a:p>
        </p:txBody>
      </p:sp>
      <p:sp>
        <p:nvSpPr>
          <p:cNvPr id="3" name="Θέση περιεχομένου 2"/>
          <p:cNvSpPr>
            <a:spLocks noGrp="1"/>
          </p:cNvSpPr>
          <p:nvPr>
            <p:ph idx="1"/>
          </p:nvPr>
        </p:nvSpPr>
        <p:spPr>
          <a:xfrm>
            <a:off x="133165" y="1784412"/>
            <a:ext cx="6968971" cy="2965141"/>
          </a:xfrm>
        </p:spPr>
        <p:txBody>
          <a:bodyPr>
            <a:normAutofit/>
          </a:bodyPr>
          <a:lstStyle/>
          <a:p>
            <a:pPr marL="0" indent="0">
              <a:buNone/>
            </a:pPr>
            <a:r>
              <a:rPr lang="el-GR" sz="2400" b="1" dirty="0" smtClean="0">
                <a:solidFill>
                  <a:schemeClr val="accent3">
                    <a:lumMod val="60000"/>
                    <a:lumOff val="40000"/>
                  </a:schemeClr>
                </a:solidFill>
              </a:rPr>
              <a:t>	Είδη </a:t>
            </a:r>
            <a:r>
              <a:rPr lang="el-GR" sz="2400" b="1" dirty="0">
                <a:solidFill>
                  <a:schemeClr val="accent3">
                    <a:lumMod val="60000"/>
                    <a:lumOff val="40000"/>
                  </a:schemeClr>
                </a:solidFill>
              </a:rPr>
              <a:t>με ρητίνη 	</a:t>
            </a:r>
            <a:r>
              <a:rPr lang="el-GR" sz="2400" b="1" dirty="0" smtClean="0">
                <a:solidFill>
                  <a:schemeClr val="accent3">
                    <a:lumMod val="60000"/>
                    <a:lumOff val="40000"/>
                  </a:schemeClr>
                </a:solidFill>
              </a:rPr>
              <a:t>		Είδη </a:t>
            </a:r>
            <a:r>
              <a:rPr lang="el-GR" sz="2400" b="1" dirty="0">
                <a:solidFill>
                  <a:schemeClr val="accent3">
                    <a:lumMod val="60000"/>
                    <a:lumOff val="40000"/>
                  </a:schemeClr>
                </a:solidFill>
              </a:rPr>
              <a:t>χωρίς ρητίνη</a:t>
            </a:r>
          </a:p>
          <a:p>
            <a:pPr marL="0" indent="0">
              <a:buNone/>
            </a:pPr>
            <a:r>
              <a:rPr lang="el-GR" sz="2400" b="1" dirty="0" smtClean="0"/>
              <a:t>	Πεύκο</a:t>
            </a:r>
            <a:r>
              <a:rPr lang="el-GR" sz="2400" b="1" dirty="0"/>
              <a:t>						</a:t>
            </a:r>
            <a:r>
              <a:rPr lang="el-GR" sz="2400" b="1" dirty="0" smtClean="0"/>
              <a:t>	Έλατο</a:t>
            </a:r>
            <a:endParaRPr lang="el-GR" sz="2400" b="1" dirty="0"/>
          </a:p>
          <a:p>
            <a:pPr marL="0" indent="0">
              <a:buNone/>
            </a:pPr>
            <a:r>
              <a:rPr lang="el-GR" sz="2400" b="1" dirty="0" smtClean="0"/>
              <a:t>	Ερυθρελάτη</a:t>
            </a:r>
            <a:r>
              <a:rPr lang="el-GR" sz="2400" b="1" dirty="0"/>
              <a:t>					Ίταμος</a:t>
            </a:r>
          </a:p>
          <a:p>
            <a:pPr marL="0" indent="0">
              <a:buNone/>
            </a:pPr>
            <a:r>
              <a:rPr lang="el-GR" sz="2400" b="1" dirty="0" smtClean="0"/>
              <a:t>	Ψευδοτσούγκα</a:t>
            </a:r>
            <a:r>
              <a:rPr lang="el-GR" sz="2400" b="1" dirty="0"/>
              <a:t>				Κυπαρίσσι</a:t>
            </a:r>
          </a:p>
          <a:p>
            <a:pPr marL="0" indent="0">
              <a:buNone/>
            </a:pPr>
            <a:r>
              <a:rPr lang="el-GR" sz="2400" b="1" dirty="0" smtClean="0"/>
              <a:t>	Λάρικα</a:t>
            </a:r>
            <a:r>
              <a:rPr lang="el-GR" sz="2400" b="1" dirty="0"/>
              <a:t>						Άρκευθος </a:t>
            </a:r>
          </a:p>
          <a:p>
            <a:pPr marL="2743200" lvl="8" indent="0">
              <a:buNone/>
            </a:pPr>
            <a:r>
              <a:rPr lang="el-GR" sz="2400" b="1" dirty="0"/>
              <a:t>			Κέδρος</a:t>
            </a:r>
          </a:p>
        </p:txBody>
      </p:sp>
      <p:pic>
        <p:nvPicPr>
          <p:cNvPr id="4" name="Εικόνα 3"/>
          <p:cNvPicPr>
            <a:picLocks noChangeAspect="1"/>
          </p:cNvPicPr>
          <p:nvPr/>
        </p:nvPicPr>
        <p:blipFill>
          <a:blip r:embed="rId2"/>
          <a:stretch>
            <a:fillRect/>
          </a:stretch>
        </p:blipFill>
        <p:spPr>
          <a:xfrm>
            <a:off x="7269702" y="1457472"/>
            <a:ext cx="1438922" cy="3292081"/>
          </a:xfrm>
          <a:prstGeom prst="rect">
            <a:avLst/>
          </a:prstGeom>
        </p:spPr>
      </p:pic>
      <p:pic>
        <p:nvPicPr>
          <p:cNvPr id="5" name="Εικόνα 4"/>
          <p:cNvPicPr>
            <a:picLocks noChangeAspect="1"/>
          </p:cNvPicPr>
          <p:nvPr/>
        </p:nvPicPr>
        <p:blipFill>
          <a:blip r:embed="rId3"/>
          <a:stretch>
            <a:fillRect/>
          </a:stretch>
        </p:blipFill>
        <p:spPr>
          <a:xfrm>
            <a:off x="224901" y="4849179"/>
            <a:ext cx="3237390" cy="1752634"/>
          </a:xfrm>
          <a:prstGeom prst="rect">
            <a:avLst/>
          </a:prstGeom>
        </p:spPr>
      </p:pic>
      <p:pic>
        <p:nvPicPr>
          <p:cNvPr id="6" name="Εικόνα 5"/>
          <p:cNvPicPr>
            <a:picLocks noChangeAspect="1"/>
          </p:cNvPicPr>
          <p:nvPr/>
        </p:nvPicPr>
        <p:blipFill>
          <a:blip r:embed="rId4"/>
          <a:stretch>
            <a:fillRect/>
          </a:stretch>
        </p:blipFill>
        <p:spPr>
          <a:xfrm>
            <a:off x="4437725" y="4903201"/>
            <a:ext cx="3089429" cy="1644589"/>
          </a:xfrm>
          <a:prstGeom prst="rect">
            <a:avLst/>
          </a:prstGeom>
        </p:spPr>
      </p:pic>
    </p:spTree>
    <p:extLst>
      <p:ext uri="{BB962C8B-B14F-4D97-AF65-F5344CB8AC3E}">
        <p14:creationId xmlns:p14="http://schemas.microsoft.com/office/powerpoint/2010/main" val="401099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9798" y="304801"/>
            <a:ext cx="7043107" cy="1820466"/>
          </a:xfrm>
        </p:spPr>
        <p:txBody>
          <a:bodyPr>
            <a:noAutofit/>
          </a:bodyPr>
          <a:lstStyle/>
          <a:p>
            <a:pPr algn="ctr"/>
            <a:r>
              <a:rPr lang="el-GR" sz="2400" dirty="0"/>
              <a:t>Εμφάνιση εγκάρσιας τομής </a:t>
            </a:r>
            <a:r>
              <a:rPr lang="el-GR" sz="2400" dirty="0" smtClean="0"/>
              <a:t/>
            </a:r>
            <a:br>
              <a:rPr lang="el-GR" sz="2400" dirty="0" smtClean="0"/>
            </a:br>
            <a:r>
              <a:rPr lang="el-GR" sz="2400" dirty="0" smtClean="0"/>
              <a:t>ενός </a:t>
            </a:r>
            <a:r>
              <a:rPr lang="el-GR" sz="2400" dirty="0"/>
              <a:t>ρητινοφόρου κωνοφόρου (Α),</a:t>
            </a:r>
            <a:br>
              <a:rPr lang="el-GR" sz="2400" dirty="0"/>
            </a:br>
            <a:r>
              <a:rPr lang="el-GR" sz="2400" dirty="0"/>
              <a:t>ενός δακτυλιόπορου (Β) και </a:t>
            </a:r>
            <a:r>
              <a:rPr lang="el-GR" sz="2400" dirty="0" smtClean="0"/>
              <a:t/>
            </a:r>
            <a:br>
              <a:rPr lang="el-GR" sz="2400" dirty="0" smtClean="0"/>
            </a:br>
            <a:r>
              <a:rPr lang="el-GR" sz="2400" dirty="0" smtClean="0"/>
              <a:t>ενός </a:t>
            </a:r>
            <a:r>
              <a:rPr lang="el-GR" sz="2400" dirty="0"/>
              <a:t>διασπορόπορου πλατύφυλλου (Γ).</a:t>
            </a:r>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94730" y="2305033"/>
            <a:ext cx="8106701" cy="4106045"/>
          </a:xfrm>
          <a:prstGeom prst="rect">
            <a:avLst/>
          </a:prstGeom>
        </p:spPr>
      </p:pic>
    </p:spTree>
    <p:extLst>
      <p:ext uri="{BB962C8B-B14F-4D97-AF65-F5344CB8AC3E}">
        <p14:creationId xmlns:p14="http://schemas.microsoft.com/office/powerpoint/2010/main" val="3903931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9899" y="62145"/>
            <a:ext cx="7612269" cy="985420"/>
          </a:xfrm>
        </p:spPr>
        <p:txBody>
          <a:bodyPr>
            <a:normAutofit fontScale="90000"/>
          </a:bodyPr>
          <a:lstStyle/>
          <a:p>
            <a:pPr algn="ctr"/>
            <a:r>
              <a:rPr lang="el-GR" sz="3200" b="1" dirty="0" smtClean="0"/>
              <a:t>ΠΛΑΤΥΦΥΛΛΑ - αγγειόσπερμα </a:t>
            </a:r>
            <a:r>
              <a:rPr lang="en-US" sz="3200" b="1" dirty="0" smtClean="0"/>
              <a:t> Hardwoods</a:t>
            </a:r>
            <a:endParaRPr lang="el-GR" sz="3200" dirty="0"/>
          </a:p>
        </p:txBody>
      </p:sp>
      <p:sp>
        <p:nvSpPr>
          <p:cNvPr id="3" name="Θέση περιεχομένου 2"/>
          <p:cNvSpPr>
            <a:spLocks noGrp="1"/>
          </p:cNvSpPr>
          <p:nvPr>
            <p:ph idx="1"/>
          </p:nvPr>
        </p:nvSpPr>
        <p:spPr>
          <a:xfrm>
            <a:off x="264695" y="1047566"/>
            <a:ext cx="8790528" cy="5592932"/>
          </a:xfrm>
        </p:spPr>
        <p:txBody>
          <a:bodyPr>
            <a:normAutofit/>
          </a:bodyPr>
          <a:lstStyle/>
          <a:p>
            <a:pPr marL="0" indent="0">
              <a:buNone/>
              <a:tabLst>
                <a:tab pos="2689225" algn="l"/>
              </a:tabLst>
            </a:pPr>
            <a:r>
              <a:rPr lang="el-GR" b="1" dirty="0" smtClean="0">
                <a:solidFill>
                  <a:schemeClr val="accent3">
                    <a:lumMod val="60000"/>
                    <a:lumOff val="40000"/>
                  </a:schemeClr>
                </a:solidFill>
              </a:rPr>
              <a:t>ΔΑΚΤΥΛΙΟΠΟΡΑ		ΗΜΙ- 					ΔΙΑΣΠΟΡΟΠΟΡΑ</a:t>
            </a:r>
          </a:p>
          <a:p>
            <a:pPr marL="0" indent="0">
              <a:buNone/>
              <a:tabLst>
                <a:tab pos="2689225" algn="l"/>
              </a:tabLst>
            </a:pPr>
            <a:r>
              <a:rPr lang="el-GR" dirty="0" smtClean="0"/>
              <a:t>Δρυς 		Πουρνάρι			</a:t>
            </a:r>
            <a:r>
              <a:rPr lang="en-US" dirty="0" smtClean="0"/>
              <a:t>	</a:t>
            </a:r>
            <a:r>
              <a:rPr lang="el-GR" dirty="0" smtClean="0"/>
              <a:t>Οξυά</a:t>
            </a:r>
            <a:r>
              <a:rPr lang="el-GR" dirty="0"/>
              <a:t>		</a:t>
            </a:r>
            <a:r>
              <a:rPr lang="el-GR" dirty="0" smtClean="0"/>
              <a:t>	Πλατάνι</a:t>
            </a:r>
          </a:p>
          <a:p>
            <a:pPr marL="0" indent="0">
              <a:buNone/>
              <a:tabLst>
                <a:tab pos="2689225" algn="l"/>
              </a:tabLst>
            </a:pPr>
            <a:r>
              <a:rPr lang="el-GR" dirty="0" smtClean="0"/>
              <a:t>Καστανιά 		Αριά				</a:t>
            </a:r>
            <a:r>
              <a:rPr lang="en-US" dirty="0" smtClean="0"/>
              <a:t>	</a:t>
            </a:r>
            <a:r>
              <a:rPr lang="el-GR" dirty="0" smtClean="0"/>
              <a:t>Σφενδάμι		Γαύρος</a:t>
            </a:r>
          </a:p>
          <a:p>
            <a:pPr marL="0" indent="0">
              <a:buNone/>
              <a:tabLst>
                <a:tab pos="2689225" algn="l"/>
              </a:tabLst>
            </a:pPr>
            <a:r>
              <a:rPr lang="el-GR" dirty="0" smtClean="0"/>
              <a:t>Μέλιο 		Καρυδιά			</a:t>
            </a:r>
            <a:r>
              <a:rPr lang="en-US" dirty="0" smtClean="0"/>
              <a:t>	</a:t>
            </a:r>
            <a:r>
              <a:rPr lang="el-GR" dirty="0" smtClean="0"/>
              <a:t>Φλαμούρι		Ελιά</a:t>
            </a:r>
          </a:p>
          <a:p>
            <a:pPr marL="0" indent="0">
              <a:buNone/>
              <a:tabLst>
                <a:tab pos="2689225" algn="l"/>
              </a:tabLst>
            </a:pPr>
            <a:r>
              <a:rPr lang="el-GR" dirty="0" smtClean="0"/>
              <a:t>Κέλτις 		Κερασιά 		</a:t>
            </a:r>
            <a:r>
              <a:rPr lang="el-GR" dirty="0"/>
              <a:t> </a:t>
            </a:r>
            <a:r>
              <a:rPr lang="el-GR" dirty="0" smtClean="0"/>
              <a:t>	</a:t>
            </a:r>
            <a:r>
              <a:rPr lang="en-US" dirty="0" smtClean="0"/>
              <a:t>	</a:t>
            </a:r>
            <a:r>
              <a:rPr lang="el-GR" dirty="0" smtClean="0"/>
              <a:t>Σκλήθρο	Φουντουκιά</a:t>
            </a:r>
          </a:p>
          <a:p>
            <a:pPr marL="0" indent="0">
              <a:buNone/>
              <a:tabLst>
                <a:tab pos="2689225" algn="l"/>
              </a:tabLst>
            </a:pPr>
            <a:r>
              <a:rPr lang="el-GR" dirty="0"/>
              <a:t>Κουτσουπιά </a:t>
            </a:r>
            <a:r>
              <a:rPr lang="en-US" dirty="0" smtClean="0"/>
              <a:t>								</a:t>
            </a:r>
            <a:r>
              <a:rPr lang="el-GR" dirty="0" smtClean="0"/>
              <a:t>Ευκάλυπτος</a:t>
            </a:r>
            <a:r>
              <a:rPr lang="el-GR" dirty="0"/>
              <a:t>	</a:t>
            </a:r>
            <a:r>
              <a:rPr lang="el-GR" dirty="0" smtClean="0"/>
              <a:t>Σημύδα</a:t>
            </a:r>
            <a:endParaRPr lang="en-US" dirty="0" smtClean="0"/>
          </a:p>
          <a:p>
            <a:pPr marL="0" indent="0">
              <a:buNone/>
              <a:tabLst>
                <a:tab pos="2689225" algn="l"/>
              </a:tabLst>
            </a:pPr>
            <a:r>
              <a:rPr lang="el-GR" dirty="0" smtClean="0"/>
              <a:t>Φτελιά 						</a:t>
            </a:r>
            <a:r>
              <a:rPr lang="el-GR" dirty="0"/>
              <a:t>	</a:t>
            </a:r>
            <a:r>
              <a:rPr lang="en-US" dirty="0" smtClean="0"/>
              <a:t>	</a:t>
            </a:r>
            <a:r>
              <a:rPr lang="el-GR" dirty="0" smtClean="0"/>
              <a:t>Σορβιά			Όστριά</a:t>
            </a:r>
          </a:p>
          <a:p>
            <a:pPr marL="0" indent="0">
              <a:buNone/>
              <a:tabLst>
                <a:tab pos="2689225" algn="l"/>
              </a:tabLst>
            </a:pPr>
            <a:r>
              <a:rPr lang="el-GR" dirty="0" smtClean="0"/>
              <a:t>Ακακία 							</a:t>
            </a:r>
            <a:r>
              <a:rPr lang="en-US" dirty="0" smtClean="0"/>
              <a:t>	</a:t>
            </a:r>
            <a:r>
              <a:rPr lang="el-GR" dirty="0" smtClean="0"/>
              <a:t>Αχλαδιά</a:t>
            </a:r>
            <a:r>
              <a:rPr lang="el-GR" dirty="0"/>
              <a:t>	</a:t>
            </a:r>
            <a:r>
              <a:rPr lang="el-GR" dirty="0" smtClean="0"/>
              <a:t>	Λεύκη</a:t>
            </a:r>
            <a:r>
              <a:rPr lang="el-GR" dirty="0"/>
              <a:t>	</a:t>
            </a:r>
            <a:endParaRPr lang="el-GR" dirty="0" smtClean="0"/>
          </a:p>
          <a:p>
            <a:pPr marL="0" indent="0">
              <a:buNone/>
              <a:tabLst>
                <a:tab pos="2689225" algn="l"/>
              </a:tabLst>
            </a:pPr>
            <a:r>
              <a:rPr lang="el-GR" dirty="0" smtClean="0"/>
              <a:t>Μουριά 					</a:t>
            </a:r>
            <a:r>
              <a:rPr lang="el-GR" dirty="0"/>
              <a:t>	</a:t>
            </a:r>
            <a:r>
              <a:rPr lang="el-GR" dirty="0" smtClean="0"/>
              <a:t>	</a:t>
            </a:r>
            <a:r>
              <a:rPr lang="en-US" dirty="0" smtClean="0"/>
              <a:t>	</a:t>
            </a:r>
            <a:r>
              <a:rPr lang="el-GR" dirty="0" smtClean="0"/>
              <a:t>Ιπποκαστανιά	</a:t>
            </a:r>
            <a:r>
              <a:rPr lang="el-GR" dirty="0"/>
              <a:t> </a:t>
            </a:r>
            <a:r>
              <a:rPr lang="el-GR" dirty="0" smtClean="0"/>
              <a:t>Ιτιά		</a:t>
            </a:r>
            <a:r>
              <a:rPr lang="el-GR" dirty="0"/>
              <a:t> Αΐλανθος </a:t>
            </a:r>
            <a:r>
              <a:rPr lang="el-GR" dirty="0" smtClean="0"/>
              <a:t>	</a:t>
            </a:r>
            <a:r>
              <a:rPr lang="en-US" dirty="0" smtClean="0"/>
              <a:t>						</a:t>
            </a:r>
            <a:endParaRPr lang="el-GR" dirty="0" smtClean="0"/>
          </a:p>
          <a:p>
            <a:pPr marL="0" indent="0">
              <a:buNone/>
            </a:pPr>
            <a:endParaRPr lang="el-GR" dirty="0"/>
          </a:p>
        </p:txBody>
      </p:sp>
      <p:pic>
        <p:nvPicPr>
          <p:cNvPr id="4" name="Εικόνα 3"/>
          <p:cNvPicPr>
            <a:picLocks noChangeAspect="1"/>
          </p:cNvPicPr>
          <p:nvPr/>
        </p:nvPicPr>
        <p:blipFill>
          <a:blip r:embed="rId2"/>
          <a:stretch>
            <a:fillRect/>
          </a:stretch>
        </p:blipFill>
        <p:spPr>
          <a:xfrm>
            <a:off x="4067983" y="3240348"/>
            <a:ext cx="1485791" cy="2343705"/>
          </a:xfrm>
          <a:prstGeom prst="rect">
            <a:avLst/>
          </a:prstGeom>
        </p:spPr>
      </p:pic>
      <p:pic>
        <p:nvPicPr>
          <p:cNvPr id="5" name="Εικόνα 4"/>
          <p:cNvPicPr>
            <a:picLocks noChangeAspect="1"/>
          </p:cNvPicPr>
          <p:nvPr/>
        </p:nvPicPr>
        <p:blipFill>
          <a:blip r:embed="rId3"/>
          <a:stretch>
            <a:fillRect/>
          </a:stretch>
        </p:blipFill>
        <p:spPr>
          <a:xfrm>
            <a:off x="1697077" y="4412201"/>
            <a:ext cx="1983534" cy="2192785"/>
          </a:xfrm>
          <a:prstGeom prst="rect">
            <a:avLst/>
          </a:prstGeom>
        </p:spPr>
      </p:pic>
      <p:pic>
        <p:nvPicPr>
          <p:cNvPr id="6" name="Εικόνα 5"/>
          <p:cNvPicPr>
            <a:picLocks noChangeAspect="1"/>
          </p:cNvPicPr>
          <p:nvPr/>
        </p:nvPicPr>
        <p:blipFill>
          <a:blip r:embed="rId4"/>
          <a:stretch>
            <a:fillRect/>
          </a:stretch>
        </p:blipFill>
        <p:spPr>
          <a:xfrm>
            <a:off x="6669506" y="5086905"/>
            <a:ext cx="2385716" cy="1617354"/>
          </a:xfrm>
          <a:prstGeom prst="rect">
            <a:avLst/>
          </a:prstGeom>
        </p:spPr>
      </p:pic>
    </p:spTree>
    <p:extLst>
      <p:ext uri="{BB962C8B-B14F-4D97-AF65-F5344CB8AC3E}">
        <p14:creationId xmlns:p14="http://schemas.microsoft.com/office/powerpoint/2010/main" val="13642348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2400</TotalTime>
  <Words>264</Words>
  <Application>Microsoft Office PowerPoint</Application>
  <PresentationFormat>Προβολή στην οθόνη (4:3)</PresentationFormat>
  <Paragraphs>57</Paragraphs>
  <Slides>26</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26</vt:i4>
      </vt:variant>
    </vt:vector>
  </HeadingPairs>
  <TitlesOfParts>
    <vt:vector size="32" baseType="lpstr">
      <vt:lpstr>Arial</vt:lpstr>
      <vt:lpstr>Arial Black</vt:lpstr>
      <vt:lpstr>Calibri</vt:lpstr>
      <vt:lpstr>Century Gothic</vt:lpstr>
      <vt:lpstr>Wingdings 3</vt:lpstr>
      <vt:lpstr>Ιόν</vt:lpstr>
      <vt:lpstr>ΑΝΑΓΝΩΡΙΣΗ ΞΥΛΟΥ </vt:lpstr>
      <vt:lpstr>ΣΗΜΑΣΙΑ ΤΗΣ ΑΝΑΓΝΩΡΙΣΗΣ ΤΟΥ ΞΥΛΟΥ</vt:lpstr>
      <vt:lpstr>ΣΗΜΑΣΙΑ ΤΗΣ ΑΝΑΓΝΩΡΙΣΗΣ ΤΟΥ ΞΥΛΟΥ</vt:lpstr>
      <vt:lpstr>ΚΛΕΙΔΕΣ ΑΝΑΓΝΩΡΙΣΗΣ</vt:lpstr>
      <vt:lpstr>Lindbergh kidnapping - Hauptmann 1932 – 1934 – 1935 – 1936 Arthur J. Koehler “A tree never lies.”</vt:lpstr>
      <vt:lpstr>Διάκριση ξύλων σε κωνοφόρα και πλατύφυλλα (Α) και των πλατυφύλλων σε δακτυλιόπορα και διασπορόπορα (Β).  (Π=πρώϊμο ξύλο. Ο=όψιμο ξύλο).</vt:lpstr>
      <vt:lpstr>ΚΩΝΟΦΟΡΑ- γυμνόσπερμα - Softwoods.</vt:lpstr>
      <vt:lpstr>Εμφάνιση εγκάρσιας τομής  ενός ρητινοφόρου κωνοφόρου (Α), ενός δακτυλιόπορου (Β) και  ενός διασπορόπορου πλατύφυλλου (Γ).</vt:lpstr>
      <vt:lpstr>ΠΛΑΤΥΦΥΛΛΑ - αγγειόσπερμα  Hardwoods</vt:lpstr>
      <vt:lpstr>ΔΙΑΚΡΙΣΗ</vt:lpstr>
      <vt:lpstr>ΦΑΚΟΙ</vt:lpstr>
      <vt:lpstr>ΤΟΜΗ ΔΕΙΓΜΑΤΟΣ</vt:lpstr>
      <vt:lpstr>ΤΟΜΗ ΔΕΙΓΜΑΤΟΣ</vt:lpstr>
      <vt:lpstr>ΔΕΙΓΜΑΤΑ</vt:lpstr>
      <vt:lpstr>ΔΕΙΓΜΑΤΑ</vt:lpstr>
      <vt:lpstr>Παρουσίαση του PowerPoint</vt:lpstr>
      <vt:lpstr>ΜΙΚΡΟΣΚΟΠΙΚΗ ΑΝΑΓΝΩΡΙΣΗ</vt:lpstr>
      <vt:lpstr>Πεύκο X100  Δρυς X10, X 50 </vt:lpstr>
      <vt:lpstr>ΣΤΕΡΕΟΣΚΟΠΙΑ</vt:lpstr>
      <vt:lpstr>Xyloscope </vt:lpstr>
      <vt:lpstr>Automated Macroscopic Wood Identification System using Smartphone</vt:lpstr>
      <vt:lpstr>Με φθορισμό</vt:lpstr>
      <vt:lpstr>Με χημική επίδραση διάλυμα 10% νιτρώδες  νατρίου ( NaNO2 )  για άσπρες και κόκκινες δρυς</vt:lpstr>
      <vt:lpstr>Με χημική επίδραση διάλυμα θειικού σιδήρου (FeSO4 ) για είδη σφενδάμου, σημύδες , κρανιές κ.λ.π.</vt:lpstr>
      <vt:lpstr>Αναγνώριση από ξυλοκάρβουνα</vt:lpstr>
      <vt:lpstr>ΤΕΛΟΣ</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ΑΝΑΓΝΩΡΙΣΗ ΞΥΛΟΥ</dc:title>
  <dc:creator>user</dc:creator>
  <cp:lastModifiedBy>user</cp:lastModifiedBy>
  <cp:revision>64</cp:revision>
  <dcterms:created xsi:type="dcterms:W3CDTF">2021-03-08T16:39:20Z</dcterms:created>
  <dcterms:modified xsi:type="dcterms:W3CDTF">2021-05-27T15:39:17Z</dcterms:modified>
</cp:coreProperties>
</file>