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5" r:id="rId2"/>
    <p:sldId id="416" r:id="rId3"/>
    <p:sldId id="417" r:id="rId4"/>
    <p:sldId id="418" r:id="rId5"/>
    <p:sldId id="419" r:id="rId6"/>
    <p:sldId id="420" r:id="rId7"/>
    <p:sldId id="421" r:id="rId8"/>
    <p:sldId id="633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  <a:srgbClr val="FFE7A6"/>
    <a:srgbClr val="FFD055"/>
    <a:srgbClr val="FF66CC"/>
    <a:srgbClr val="FF9999"/>
    <a:srgbClr val="FFFF00"/>
    <a:srgbClr val="000099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3" autoAdjust="0"/>
    <p:restoredTop sz="94575"/>
  </p:normalViewPr>
  <p:slideViewPr>
    <p:cSldViewPr>
      <p:cViewPr varScale="1">
        <p:scale>
          <a:sx n="85" d="100"/>
          <a:sy n="85" d="100"/>
        </p:scale>
        <p:origin x="12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41E8B-5D77-7244-A73D-B2B54A8AC66C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9D32A-469D-5A43-98C1-5FE16090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8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69E2-65B6-4531-BE28-A4ED342E7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E5FF-50AD-4258-B9BB-51AD43B7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7C4C-092F-4BB5-A7F6-7EAFDBBC6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3067-B9C6-46E1-9355-218A070A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5B1D-6C66-4500-80F2-D89816F14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B41F5-2FF9-41C8-889D-1BE00E08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3190-31E6-404E-9AD8-A92AA64F3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BF30A-7AC2-41FD-8235-772F886E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A7E4-1B4E-4848-829E-D566D9DB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A218-90F6-4840-82A3-AEBC4C661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B5B28-4DE8-43DF-885F-29DB9278C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F496-A36C-4688-9033-F98AA43A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7C19-C398-410D-B6B5-2FF632EC0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lumMod val="50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E8ECF8-712B-4194-998B-2B5D1A6F9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  <a:endParaRPr lang="en-US" b="1" dirty="0">
              <a:solidFill>
                <a:schemeClr val="accent2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496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Πότε μια ένωση χαρακτηρίζεται ως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;</a:t>
            </a:r>
            <a:endParaRPr lang="en-US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0825" y="2852936"/>
            <a:ext cx="828198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2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ή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σύμπλοκη</a:t>
            </a:r>
            <a:r>
              <a:rPr lang="el-GR" sz="22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 ένωση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ή </a:t>
            </a:r>
            <a:r>
              <a:rPr lang="el-GR" sz="22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ένωση συναρμογής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ονομάζεται το σταθερό συγκρότημα ατόμων που αποτελείται από ένα </a:t>
            </a:r>
            <a:r>
              <a:rPr lang="el-GR" sz="22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κεντρικό άτομο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-μεταλλικό ιόν, συνήθως από τα μέταλλα μεταπτώσεως- το οποίο έχει ενωθεί με ένα ορισμένο αριθμό ιόντων ή ουδετέρων μορίων (</a:t>
            </a:r>
            <a:r>
              <a:rPr lang="el-GR" sz="22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).</a:t>
            </a:r>
            <a:r>
              <a:rPr lang="el-GR" sz="22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Ο αριθμός των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καλείται </a:t>
            </a:r>
            <a:r>
              <a:rPr lang="el-GR" sz="22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αριθμός σύνταξης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sz="22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4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  <a:endParaRPr lang="en-US" b="1" dirty="0">
              <a:solidFill>
                <a:schemeClr val="accent2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-33139" y="4036952"/>
            <a:ext cx="8496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 dirty="0">
                <a:solidFill>
                  <a:schemeClr val="accent2"/>
                </a:solidFill>
              </a:rPr>
              <a:t>[</a:t>
            </a:r>
            <a:r>
              <a:rPr lang="en-GB" sz="3200" b="1" dirty="0">
                <a:solidFill>
                  <a:schemeClr val="accent2"/>
                </a:solidFill>
              </a:rPr>
              <a:t>Fe(CN)</a:t>
            </a:r>
            <a:r>
              <a:rPr lang="en-GB" sz="3200" b="1" baseline="-25000" dirty="0">
                <a:solidFill>
                  <a:schemeClr val="accent2"/>
                </a:solidFill>
              </a:rPr>
              <a:t>6</a:t>
            </a:r>
            <a:r>
              <a:rPr lang="en-GB" sz="3200" b="1" dirty="0">
                <a:solidFill>
                  <a:schemeClr val="accent2"/>
                </a:solidFill>
              </a:rPr>
              <a:t>]</a:t>
            </a:r>
            <a:r>
              <a:rPr lang="en-GB" sz="3200" b="1" baseline="30000" dirty="0">
                <a:solidFill>
                  <a:schemeClr val="accent2"/>
                </a:solidFill>
              </a:rPr>
              <a:t>4-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2343151" y="4588686"/>
            <a:ext cx="720725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4211960" y="4673349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 flipV="1">
            <a:off x="4854947" y="4622523"/>
            <a:ext cx="13684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219180" y="3979080"/>
            <a:ext cx="1152525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99592" y="5111568"/>
            <a:ext cx="1944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Κεντρικό άτομο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073400" y="5509647"/>
            <a:ext cx="2374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228036" y="4953880"/>
            <a:ext cx="1871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Αριθμός σύνταξης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503280" y="3707308"/>
            <a:ext cx="1871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φορτίο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9886" y="1738539"/>
            <a:ext cx="6119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latin typeface="Verdana" charset="0"/>
                <a:ea typeface="Verdana" charset="0"/>
                <a:cs typeface="Verdana" charset="0"/>
              </a:rPr>
              <a:t>Χαρακτηριστικά </a:t>
            </a:r>
            <a:r>
              <a:rPr lang="el-GR" sz="24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:</a:t>
            </a:r>
            <a:endParaRPr lang="en-US" sz="24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3767137" y="3191631"/>
            <a:ext cx="36836" cy="88137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41315" y="2819355"/>
            <a:ext cx="3347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Αρ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. Οξείδωσης μετάλλου</a:t>
            </a:r>
          </a:p>
        </p:txBody>
      </p:sp>
    </p:spTree>
    <p:extLst>
      <p:ext uri="{BB962C8B-B14F-4D97-AF65-F5344CB8AC3E}">
        <p14:creationId xmlns:p14="http://schemas.microsoft.com/office/powerpoint/2010/main" val="7791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4" grpId="0" animBg="1"/>
      <p:bldP spid="58375" grpId="0" animBg="1"/>
      <p:bldP spid="58376" grpId="0" animBg="1"/>
      <p:bldP spid="58377" grpId="0" animBg="1"/>
      <p:bldP spid="58378" grpId="0"/>
      <p:bldP spid="58379" grpId="0"/>
      <p:bldP spid="58380" grpId="0"/>
      <p:bldP spid="58381" grpId="0"/>
      <p:bldP spid="13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76375" y="1484313"/>
            <a:ext cx="5975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Παραδείγματα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187450" y="2636838"/>
            <a:ext cx="66249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err="1">
                <a:latin typeface="Verdana" charset="0"/>
                <a:ea typeface="Verdana" charset="0"/>
                <a:cs typeface="Verdana" charset="0"/>
              </a:rPr>
              <a:t>Κατιόν</a:t>
            </a:r>
            <a:r>
              <a:rPr lang="el-GR" sz="24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dirty="0">
                <a:latin typeface="Verdana" charset="0"/>
                <a:ea typeface="Verdana" charset="0"/>
                <a:cs typeface="Verdana" charset="0"/>
              </a:rPr>
              <a:t>                       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400" b="1" baseline="30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400" b="1" baseline="30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400" b="1" dirty="0">
              <a:solidFill>
                <a:srgbClr val="0000CC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258888" y="3789363"/>
            <a:ext cx="6553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latin typeface="Verdana" charset="0"/>
                <a:ea typeface="Verdana" charset="0"/>
                <a:cs typeface="Verdana" charset="0"/>
              </a:rPr>
              <a:t>Ανιόν   </a:t>
            </a:r>
            <a:r>
              <a:rPr lang="el-GR" sz="2400" dirty="0">
                <a:latin typeface="Verdana" charset="0"/>
                <a:ea typeface="Verdana" charset="0"/>
                <a:cs typeface="Verdana" charset="0"/>
              </a:rPr>
              <a:t>                      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n-GB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 ]</a:t>
            </a:r>
            <a:r>
              <a:rPr lang="en-GB" sz="2400" b="1" baseline="30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400" b="1" baseline="30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400" b="1" dirty="0">
              <a:solidFill>
                <a:srgbClr val="0000CC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187449" y="4868863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latin typeface="Verdana" charset="0"/>
                <a:ea typeface="Verdana" charset="0"/>
                <a:cs typeface="Verdana" charset="0"/>
              </a:rPr>
              <a:t>Ουδέτερη ένωση</a:t>
            </a:r>
            <a:r>
              <a:rPr lang="el-GR" sz="2400" dirty="0">
                <a:latin typeface="Verdana" charset="0"/>
                <a:ea typeface="Verdana" charset="0"/>
                <a:cs typeface="Verdana" charset="0"/>
              </a:rPr>
              <a:t>         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[Fe(CO)</a:t>
            </a:r>
            <a:r>
              <a:rPr lang="en-GB" sz="2400" b="1" baseline="-25000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GB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endParaRPr lang="el-GR" sz="2400" b="1" dirty="0">
              <a:solidFill>
                <a:srgbClr val="0000CC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9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0" grpId="0"/>
      <p:bldP spid="60421" grpId="0"/>
      <p:bldP spid="60422" grpId="0"/>
      <p:bldP spid="604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6144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333500" y="4464050"/>
          <a:ext cx="590232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248280" imgH="890280" progId="ChemDraw.Document.6.0">
                  <p:embed/>
                </p:oleObj>
              </mc:Choice>
              <mc:Fallback>
                <p:oleObj name="CS ChemDraw Drawing" r:id="rId2" imgW="3248280" imgH="890280" progId="ChemDraw.Document.6.0">
                  <p:embed/>
                  <p:pic>
                    <p:nvPicPr>
                      <p:cNvPr id="614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464050"/>
                        <a:ext cx="5902325" cy="161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476375" y="1484313"/>
            <a:ext cx="5975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Τι είναι ένας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;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43508" y="2343239"/>
            <a:ext cx="88569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Ένας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θα πρέπει να διαθέτει τουλάχιστον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είτε ένα αρνητικό φορτίο </a:t>
            </a:r>
            <a:endParaRPr lang="en-US" sz="2200" b="1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ή ένα ελεύθερο (μη δεσμικό ζεύγος) ηλεκτρονίων (σε ελεύθερη κατάσταση)</a:t>
            </a:r>
          </a:p>
        </p:txBody>
      </p:sp>
    </p:spTree>
    <p:extLst>
      <p:ext uri="{BB962C8B-B14F-4D97-AF65-F5344CB8AC3E}">
        <p14:creationId xmlns:p14="http://schemas.microsoft.com/office/powerpoint/2010/main" val="30573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63502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971600" y="4581128"/>
          <a:ext cx="6130354" cy="90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226240" imgH="329760" progId="ChemDraw.Document.6.0">
                  <p:embed/>
                </p:oleObj>
              </mc:Choice>
              <mc:Fallback>
                <p:oleObj name="CS ChemDraw Drawing" r:id="rId2" imgW="2226240" imgH="329760" progId="ChemDraw.Document.6.0">
                  <p:embed/>
                  <p:pic>
                    <p:nvPicPr>
                      <p:cNvPr id="635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81128"/>
                        <a:ext cx="6130354" cy="9062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68314" y="981075"/>
            <a:ext cx="7560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Ποιος ο ρόλος του 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υποκαταστάτη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;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68312" y="2276475"/>
            <a:ext cx="777609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:L)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προσφέρει το μη δεσμικό ζεύγος ηλεκτρονίων (βάση κατά 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Lewis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 στο κεντρικό άτομο(Μ</a:t>
            </a:r>
            <a:r>
              <a:rPr lang="el-GR" sz="2200" b="1" baseline="30000" dirty="0">
                <a:latin typeface="Verdana" charset="0"/>
                <a:ea typeface="Verdana" charset="0"/>
                <a:cs typeface="Verdana" charset="0"/>
              </a:rPr>
              <a:t>η+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 (οξύ κατά 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Lewis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).</a:t>
            </a:r>
          </a:p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Ο δεσμός που σχηματίζεται αποκαλείται  </a:t>
            </a:r>
            <a:r>
              <a:rPr lang="el-GR" sz="2200" b="1" u="sng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ομοιοπολικός δεσμός σύνταξης</a:t>
            </a:r>
            <a:endParaRPr lang="el-GR" sz="2200" b="1" u="sng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/>
      <p:bldP spid="634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75246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64523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331913" y="4294112"/>
          <a:ext cx="6336431" cy="251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893560" imgH="2349000" progId="ChemDraw.Document.6.0">
                  <p:embed/>
                </p:oleObj>
              </mc:Choice>
              <mc:Fallback>
                <p:oleObj name="CS ChemDraw Drawing" r:id="rId2" imgW="5893560" imgH="2349000" progId="ChemDraw.Document.6.0">
                  <p:embed/>
                  <p:pic>
                    <p:nvPicPr>
                      <p:cNvPr id="64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4112"/>
                        <a:ext cx="6336431" cy="25192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575246"/>
            <a:ext cx="903649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600" b="1" dirty="0" err="1">
                <a:latin typeface="Verdana" charset="0"/>
                <a:ea typeface="Verdana" charset="0"/>
                <a:cs typeface="Verdana" charset="0"/>
              </a:rPr>
              <a:t>Μονοδοντικοί</a:t>
            </a:r>
            <a:r>
              <a:rPr lang="el-GR" sz="2600" b="1" dirty="0">
                <a:latin typeface="Verdana" charset="0"/>
                <a:ea typeface="Verdana" charset="0"/>
                <a:cs typeface="Verdana" charset="0"/>
              </a:rPr>
              <a:t> – </a:t>
            </a:r>
            <a:r>
              <a:rPr lang="el-GR" sz="2600" b="1" dirty="0" err="1">
                <a:latin typeface="Verdana" charset="0"/>
                <a:ea typeface="Verdana" charset="0"/>
                <a:cs typeface="Verdana" charset="0"/>
              </a:rPr>
              <a:t>πολυδοντικοί</a:t>
            </a:r>
            <a:r>
              <a:rPr lang="el-GR" sz="26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6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endParaRPr lang="el-GR" sz="26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1196752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Όταν ένας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συνδέεται με το κεντρικό άτομο με ένα δεσμό (καταλαμβάνει μια θέση σύνταξης) ονομάζεται </a:t>
            </a:r>
            <a:r>
              <a:rPr lang="el-GR" sz="20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μονοδοντικός</a:t>
            </a:r>
            <a:endParaRPr lang="el-GR" sz="2000" b="1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Όταν όμως καταλαμβάνει περισσότερες από μια θέσεις σύνταξης ονομάζεται </a:t>
            </a:r>
            <a:r>
              <a:rPr lang="el-GR" sz="20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πολυδοντικός</a:t>
            </a:r>
            <a:r>
              <a:rPr lang="el-GR" sz="20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διδοντικός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τριδοντικός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κλπ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ανάλογα με τους δεσμούς που είναι σε θέση να σχηματίσει)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πολυδοντικοί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λαμβάνονται υπόψη στον υπολογισμό του αριθμού σύνταξης ανάλογα με τους δεσμούς που σχηματίζουν</a:t>
            </a:r>
          </a:p>
        </p:txBody>
      </p:sp>
    </p:spTree>
    <p:extLst>
      <p:ext uri="{BB962C8B-B14F-4D97-AF65-F5344CB8AC3E}">
        <p14:creationId xmlns:p14="http://schemas.microsoft.com/office/powerpoint/2010/main" val="411610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/>
      <p:bldP spid="645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68313" y="817721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Ποια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 ονομάζονται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χηλικά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;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2071" y="1457731"/>
            <a:ext cx="8856983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Όταν η σύνταξη των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πολυδοντικών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γύρω από το κεντρικό ιόν οδηγεί στο σχηματισμό δακτυλίου, τότε το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ονομάζεται </a:t>
            </a:r>
            <a:r>
              <a:rPr lang="el-GR" sz="22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χηλικό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Γενικά, </a:t>
            </a:r>
            <a:r>
              <a:rPr lang="el-GR" sz="2200" b="1" u="sng" dirty="0">
                <a:latin typeface="Verdana" charset="0"/>
                <a:ea typeface="Verdana" charset="0"/>
                <a:cs typeface="Verdana" charset="0"/>
              </a:rPr>
              <a:t>ένα </a:t>
            </a:r>
            <a:r>
              <a:rPr lang="el-GR" sz="2200" b="1" u="sng" dirty="0" err="1">
                <a:latin typeface="Verdana" charset="0"/>
                <a:ea typeface="Verdana" charset="0"/>
                <a:cs typeface="Verdana" charset="0"/>
              </a:rPr>
              <a:t>χηλικό</a:t>
            </a:r>
            <a:r>
              <a:rPr lang="el-GR" sz="2200" b="1" u="sng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είναι σταθερότερο από το αντίστοιχο </a:t>
            </a:r>
            <a:r>
              <a:rPr lang="el-GR" sz="2200" b="1" u="sng" dirty="0">
                <a:latin typeface="Verdana" charset="0"/>
                <a:ea typeface="Verdana" charset="0"/>
                <a:cs typeface="Verdana" charset="0"/>
              </a:rPr>
              <a:t>μη </a:t>
            </a:r>
            <a:r>
              <a:rPr lang="el-GR" sz="2200" b="1" u="sng" dirty="0" err="1">
                <a:latin typeface="Verdana" charset="0"/>
                <a:ea typeface="Verdana" charset="0"/>
                <a:cs typeface="Verdana" charset="0"/>
              </a:rPr>
              <a:t>χηλικό</a:t>
            </a:r>
            <a:endParaRPr lang="el-GR" sz="2200" b="1" u="sng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64045"/>
            <a:ext cx="2281237" cy="3167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8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  <p:bldP spid="65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79512" y="1268760"/>
            <a:ext cx="8784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4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4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K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[Pt(CN)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, [Ag(NH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,</a:t>
            </a:r>
            <a:endParaRPr lang="en-US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Coen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Br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[Cr(H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O)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, [Co(NH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]</a:t>
            </a:r>
            <a:r>
              <a:rPr lang="en-GB" sz="24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4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2400" b="1" baseline="30000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K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[Fe(CN)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], [Co(NH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(NO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)]Cl</a:t>
            </a:r>
            <a:r>
              <a:rPr lang="en-GB" sz="24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5904</TotalTime>
  <Words>344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Default Design</vt:lpstr>
      <vt:lpstr>CS ChemDraw Drawing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ΝΕΩΤΕΡΗ ΚΒΑΝΤΟΜΗΧΑΝΙΚΗ ΕΙΚΟΝΑ ΤΟΥ ΑΤΟΜΟΥ</dc:title>
  <dc:creator>Alexander Koulidis</dc:creator>
  <cp:lastModifiedBy>ΕΛΕΝΗ ΠΡΙΤΣΙΒΕΛΗ</cp:lastModifiedBy>
  <cp:revision>388</cp:revision>
  <dcterms:created xsi:type="dcterms:W3CDTF">2004-09-08T07:38:37Z</dcterms:created>
  <dcterms:modified xsi:type="dcterms:W3CDTF">2023-10-31T13:41:34Z</dcterms:modified>
</cp:coreProperties>
</file>