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82" r:id="rId3"/>
    <p:sldId id="296" r:id="rId4"/>
    <p:sldId id="297" r:id="rId5"/>
    <p:sldId id="289" r:id="rId6"/>
    <p:sldId id="298" r:id="rId7"/>
    <p:sldId id="299" r:id="rId8"/>
    <p:sldId id="300" r:id="rId9"/>
    <p:sldId id="301" r:id="rId10"/>
    <p:sldId id="302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900"/>
    <a:srgbClr val="CC0066"/>
    <a:srgbClr val="66085F"/>
    <a:srgbClr val="6A0457"/>
    <a:srgbClr val="0066FF"/>
    <a:srgbClr val="993366"/>
    <a:srgbClr val="FF9933"/>
    <a:srgbClr val="2249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6279" autoAdjust="0"/>
  </p:normalViewPr>
  <p:slideViewPr>
    <p:cSldViewPr snapToGrid="0">
      <p:cViewPr varScale="1">
        <p:scale>
          <a:sx n="115" d="100"/>
          <a:sy n="115" d="100"/>
        </p:scale>
        <p:origin x="65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18873C7-ACCD-488A-A166-C0C53EAAEC6B}" type="datetimeFigureOut">
              <a:rPr lang="el-GR"/>
              <a:pPr>
                <a:defRPr/>
              </a:pPr>
              <a:t>20/12/2023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7C5BA0-5114-44A3-8796-D9130C0243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705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9A61E91B-5B1E-41B6-A30C-32ECEDE469E8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EF83F1C4-C05B-4614-AB13-AB29FD0F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12FF0-ECB3-45B1-89FB-4CB42B3B01AD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DA2F9-4AE1-4B2D-A972-FEF59790E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5714E51-6C15-4576-82E3-4ECA5DE06BA1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0812AEF-22DE-439F-88F6-FFE456D80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C76EA-ACB2-42E4-8BB6-49C44BDD1AF1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1A0AF-5F3D-4A71-A3C5-F57A53397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8E3F3A2-BB7A-420D-9A0D-3339160DCA5B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36D7C55E-F0A5-4FCE-971D-118C95AD5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4CF70-FFAF-4EF6-8ABA-7AC44697D581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2A73-3756-4891-8991-BDFCF3B8F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58689-219D-4B26-B207-A0B7F378BB92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420BF-D890-4A9B-B7F8-EF6192B91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4A5F6-4123-46F0-A2B6-1B0BA311AF0D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A2D4F-08F7-4CB3-ADE3-3908261C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DFA9-80AD-4524-B3CE-C3F2422EDA4B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AABE-1D0B-47C1-B6B7-A61D2E946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69BF3E1-18F5-4B08-9F13-7B00D3AA0153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5998153A-62C6-47D1-A33E-FC5D9325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7101D-C360-4522-8DD3-5C6408C22E80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BBC8C-2C59-45FF-8855-1EC3D8A73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6C6A0DBB-38BA-4E82-8D0A-9E753FB781E8}" type="datetimeFigureOut">
              <a:rPr lang="en-US"/>
              <a:pPr>
                <a:defRPr/>
              </a:pPr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26FCCEC-8184-4457-8EE2-53EAD6D8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59" r:id="rId7"/>
    <p:sldLayoutId id="2147483666" r:id="rId8"/>
    <p:sldLayoutId id="2147483658" r:id="rId9"/>
    <p:sldLayoutId id="2147483667" r:id="rId10"/>
    <p:sldLayoutId id="2147483668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81025" y="1020763"/>
            <a:ext cx="11123613" cy="14747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l-GR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ΥΠΟΔΕΙΓΜΑ</a:t>
            </a:r>
            <a:r>
              <a:rPr lang="en-US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IS – LM</a:t>
            </a:r>
            <a:r>
              <a:rPr lang="el-GR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l-GR" sz="40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el-GR" sz="32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Η ΚΑΜΠΥΛΗ </a:t>
            </a:r>
            <a:r>
              <a:rPr lang="en-US" sz="32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LM</a:t>
            </a:r>
            <a:endParaRPr lang="el-GR" sz="32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581025" y="2495550"/>
            <a:ext cx="10993438" cy="590550"/>
          </a:xfrm>
        </p:spPr>
        <p:txBody>
          <a:bodyPr/>
          <a:lstStyle/>
          <a:p>
            <a:pPr algn="r" eaLnBrk="1" hangingPunct="1"/>
            <a:r>
              <a:rPr lang="el-GR" cap="none" dirty="0" smtClean="0">
                <a:latin typeface="Calibri" pitchFamily="34" charset="0"/>
                <a:cs typeface="Calibri" pitchFamily="34" charset="0"/>
              </a:rPr>
              <a:t>20-12-2023</a:t>
            </a:r>
            <a:endParaRPr lang="el-GR" cap="none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84885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Λύση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III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61962" y="1843254"/>
                <a:ext cx="11268075" cy="48939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04800" indent="-304800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28650" indent="-304800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98525" indent="-269875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41425" indent="-233363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601788" indent="-233363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9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5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(1) ^ (2) =&gt; Y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(1 - b + 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t) = a + e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 + G =&gt; 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=&gt; Y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(1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 + 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t) = a + e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Y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G =&gt; 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=&gt; Y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(1 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 + 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 + 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) = a + e 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Πολλαπλασιαστής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Κρατικών 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Δαπανών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sz="2400" dirty="0">
                            <a:latin typeface="Times New Roman" pitchFamily="18" charset="0"/>
                            <a:cs typeface="Times New Roman" pitchFamily="18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Y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2400" dirty="0">
                            <a:latin typeface="Times New Roman" pitchFamily="18" charset="0"/>
                            <a:cs typeface="Times New Roman" pitchFamily="18" charset="0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G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cs typeface="Times New Roman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1 −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latin typeface="Times New Roman" pitchFamily="18" charset="0"/>
                            <a:cs typeface="Times New Roman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l-GR" sz="2400" baseline="-100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dirty="0">
                            <a:latin typeface="Times New Roman" pitchFamily="18" charset="0"/>
                            <a:cs typeface="Times New Roman" pitchFamily="18" charset="0"/>
                          </a:rPr>
                          <m:t>∗</m:t>
                        </m:r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4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h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400" dirty="0">
                                <a:latin typeface="Times New Roman" pitchFamily="18" charset="0"/>
                                <a:cs typeface="Times New Roman" pitchFamily="18" charset="0"/>
                              </a:rPr>
                              <m:t>m</m:t>
                            </m:r>
                          </m:den>
                        </m:f>
                      </m:den>
                    </m:f>
                  </m:oMath>
                </a14:m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= 1,6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Εφόσον ΔΥ = 40 =&gt;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sz="2400" u="sng" dirty="0">
                        <a:latin typeface="Times New Roman" pitchFamily="18" charset="0"/>
                        <a:cs typeface="Times New Roman" pitchFamily="18" charset="0"/>
                      </a:rPr>
                      <m:t>Δ</m:t>
                    </m:r>
                    <m:r>
                      <m:rPr>
                        <m:nor/>
                      </m:rPr>
                      <a:rPr lang="en-US" sz="2400" u="sng" dirty="0">
                        <a:latin typeface="Times New Roman" pitchFamily="18" charset="0"/>
                        <a:cs typeface="Times New Roman" pitchFamily="18" charset="0"/>
                      </a:rPr>
                      <m:t>G</m:t>
                    </m:r>
                  </m:oMath>
                </a14:m>
                <a:r>
                  <a:rPr lang="el-GR" sz="2400" u="sng" dirty="0" smtClean="0">
                    <a:latin typeface="Times New Roman" pitchFamily="18" charset="0"/>
                    <a:cs typeface="Times New Roman" pitchFamily="18" charset="0"/>
                  </a:rPr>
                  <a:t> = 25</a:t>
                </a: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1962" y="1843254"/>
                <a:ext cx="11268075" cy="4893976"/>
              </a:xfrm>
              <a:prstGeom prst="rect">
                <a:avLst/>
              </a:prstGeom>
              <a:blipFill>
                <a:blip r:embed="rId2"/>
                <a:stretch>
                  <a:fillRect l="-86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17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>
          <a:xfrm>
            <a:off x="539750" y="2316163"/>
            <a:ext cx="11029950" cy="2466975"/>
          </a:xfrm>
        </p:spPr>
        <p:txBody>
          <a:bodyPr anchor="t"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Font typeface="Wingdings 2" pitchFamily="18" charset="2"/>
              <a:buNone/>
            </a:pPr>
            <a:r>
              <a:rPr lang="el-GR" sz="2400" dirty="0" smtClean="0">
                <a:latin typeface="Times New Roman" pitchFamily="18" charset="0"/>
              </a:rPr>
              <a:t>Το υπόδειγμα δείχνει πως οι </a:t>
            </a:r>
            <a:r>
              <a:rPr lang="el-GR" sz="2400" dirty="0" err="1" smtClean="0">
                <a:latin typeface="Times New Roman" pitchFamily="18" charset="0"/>
              </a:rPr>
              <a:t>διαδράσεις</a:t>
            </a:r>
            <a:r>
              <a:rPr lang="el-GR" sz="2400" dirty="0" smtClean="0">
                <a:latin typeface="Times New Roman" pitchFamily="18" charset="0"/>
              </a:rPr>
              <a:t> ανάμεσα στην αγορά αγαθώ</a:t>
            </a:r>
            <a:r>
              <a:rPr lang="el-GR" sz="2400" dirty="0">
                <a:latin typeface="Times New Roman" pitchFamily="18" charset="0"/>
              </a:rPr>
              <a:t>ν</a:t>
            </a:r>
            <a:r>
              <a:rPr lang="el-GR" sz="2400" dirty="0" smtClean="0">
                <a:latin typeface="Times New Roman" pitchFamily="18" charset="0"/>
              </a:rPr>
              <a:t> και υπηρεσιών και την αγορά χρήματος καθορίζουν τη θέση και την κλίση της καμπύλης </a:t>
            </a:r>
            <a:r>
              <a:rPr lang="el-GR" sz="2400" dirty="0" err="1" smtClean="0">
                <a:latin typeface="Times New Roman" pitchFamily="18" charset="0"/>
              </a:rPr>
              <a:t>συναθροιστικής</a:t>
            </a:r>
            <a:r>
              <a:rPr lang="el-GR" sz="2400" dirty="0" smtClean="0">
                <a:latin typeface="Times New Roman" pitchFamily="18" charset="0"/>
              </a:rPr>
              <a:t> ζήτησης και άρα το επίπεδο του εθνικού εισοδήματος κατά τη βραχυχρόνια περίοδο.</a:t>
            </a:r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81025" y="627063"/>
            <a:ext cx="11029950" cy="795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Υπόδειγμα 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IS-LM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5" name="TextBox 146"/>
          <p:cNvSpPr txBox="1">
            <a:spLocks noChangeArrowheads="1"/>
          </p:cNvSpPr>
          <p:nvPr/>
        </p:nvSpPr>
        <p:spPr bwMode="auto">
          <a:xfrm>
            <a:off x="7481888" y="5730875"/>
            <a:ext cx="3286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l-GR" sz="1000"/>
              <a:t>0</a:t>
            </a:r>
            <a:endParaRPr lang="el-GR" sz="1000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39357" y="1871484"/>
            <a:ext cx="11319053" cy="473537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Θεωρία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Προτίμησης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Ρευστότητας </a:t>
            </a:r>
            <a:r>
              <a:rPr lang="el-GR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είναι δομικό στοιχείο για την κατασκευή της καμπύλης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LM</a:t>
            </a:r>
            <a:r>
              <a:rPr lang="el-GR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και διατυπώθηκε από τον </a:t>
            </a:r>
            <a:r>
              <a:rPr lang="en-US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Keynes</a:t>
            </a:r>
            <a:r>
              <a:rPr lang="el-GR" sz="2400" dirty="0" smtClean="0">
                <a:latin typeface="Times New Roman" pitchFamily="18" charset="0"/>
                <a:ea typeface="Calibri"/>
                <a:cs typeface="Times New Roman" pitchFamily="18" charset="0"/>
              </a:rPr>
              <a:t> για τον καθορισμό του επιτοκίου στη βραχυχρόνια περίοδο.</a:t>
            </a:r>
          </a:p>
          <a:p>
            <a:pPr marL="0" indent="0" algn="just">
              <a:buNone/>
            </a:pPr>
            <a:r>
              <a:rPr lang="el-GR" sz="2400" u="sng" dirty="0">
                <a:latin typeface="Times New Roman" pitchFamily="18" charset="0"/>
                <a:cs typeface="Times New Roman" pitchFamily="18" charset="0"/>
              </a:rPr>
              <a:t>Υποθέσεις</a:t>
            </a:r>
            <a:r>
              <a:rPr lang="el-GR" sz="2400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προσφορά πραγματικών χρηματικών διαθεσίμων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D" sz="2400" baseline="-1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είναι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σταθερή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στη βραχυχρόνια περίοδο και δεν εξαρτάται από το επιτόκιο (το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είναι εξωγενής μεταβλητή και ελέγχεται από την Κεντρική Τράπεζα και το επίπεδο τιμών σταθερό).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Η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ζήτηση πραγματικών χρηματικών διαθεσίμων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είναι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αρνητική συνάρτηση του επιτοκίου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)] επειδή το επιτόκιο αποτελεί το κόστος ευκαιρίας της διακράτησης χρήματος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3908" y="768350"/>
            <a:ext cx="11029950" cy="8556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Θεωρία </a:t>
            </a:r>
            <a:r>
              <a:rPr lang="el-GR" sz="3600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Π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ροτίμησης Ρευστότητας Ι</a:t>
            </a:r>
          </a:p>
        </p:txBody>
      </p:sp>
    </p:spTree>
    <p:extLst>
      <p:ext uri="{BB962C8B-B14F-4D97-AF65-F5344CB8AC3E}">
        <p14:creationId xmlns:p14="http://schemas.microsoft.com/office/powerpoint/2010/main" val="19730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6040192" y="1917991"/>
            <a:ext cx="5678240" cy="4035134"/>
          </a:xfrm>
        </p:spPr>
        <p:txBody>
          <a:bodyPr anchor="t" anchorCtr="0"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Σύμφωνα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 αυτή τη θεωρία το επιτόκιο προσαρμόζεται για να επιτευχθεί ισορροπία στην αγορά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χρήματος.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Έτσι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η Κεντρική Τράπεζα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αυξάνοντας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(μειώνοντας)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την προσφορά χρήματος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μετατοπίζει την καμπύλη προσφοράς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προς τα δεξιά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(αριστερά), με συνέπεια να μειώνεται (αυξάνεται) το επιτόκιο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629933" y="2220913"/>
            <a:ext cx="4656536" cy="3640134"/>
            <a:chOff x="1058707" y="2220646"/>
            <a:chExt cx="4656410" cy="3640955"/>
          </a:xfrm>
        </p:grpSpPr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1058707" y="2220646"/>
              <a:ext cx="4656410" cy="3501603"/>
              <a:chOff x="1058707" y="2220646"/>
              <a:chExt cx="4656410" cy="3501603"/>
            </a:xfrm>
          </p:grpSpPr>
          <p:grpSp>
            <p:nvGrpSpPr>
              <p:cNvPr id="14" name="Group 12"/>
              <p:cNvGrpSpPr>
                <a:grpSpLocks/>
              </p:cNvGrpSpPr>
              <p:nvPr/>
            </p:nvGrpSpPr>
            <p:grpSpPr bwMode="auto">
              <a:xfrm>
                <a:off x="1731522" y="2220646"/>
                <a:ext cx="3983595" cy="3325243"/>
                <a:chOff x="2314937" y="2843581"/>
                <a:chExt cx="3983595" cy="3325243"/>
              </a:xfrm>
            </p:grpSpPr>
            <p:grpSp>
              <p:nvGrpSpPr>
                <p:cNvPr id="23" name="Group 3"/>
                <p:cNvGrpSpPr>
                  <a:grpSpLocks/>
                </p:cNvGrpSpPr>
                <p:nvPr/>
              </p:nvGrpSpPr>
              <p:grpSpPr bwMode="auto">
                <a:xfrm>
                  <a:off x="2314937" y="2843581"/>
                  <a:ext cx="3983595" cy="3325243"/>
                  <a:chOff x="2314937" y="2843581"/>
                  <a:chExt cx="3983595" cy="3325243"/>
                </a:xfrm>
              </p:grpSpPr>
              <p:cxnSp>
                <p:nvCxnSpPr>
                  <p:cNvPr id="27" name="Straight Connector 2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315256" y="2843581"/>
                    <a:ext cx="11112" cy="3312274"/>
                  </a:xfrm>
                  <a:prstGeom prst="line">
                    <a:avLst/>
                  </a:prstGeom>
                  <a:noFill/>
                  <a:ln w="31750" cap="rnd" algn="ctr">
                    <a:solidFill>
                      <a:srgbClr val="172D56"/>
                    </a:solidFill>
                    <a:round/>
                    <a:headEnd type="triangle" w="med" len="med"/>
                    <a:tailEnd/>
                  </a:ln>
                </p:spPr>
              </p:cxnSp>
              <p:cxnSp>
                <p:nvCxnSpPr>
                  <p:cNvPr id="28" name="Straight Connector 5"/>
                  <p:cNvCxnSpPr>
                    <a:cxnSpLocks noChangeShapeType="1"/>
                  </p:cNvCxnSpPr>
                  <p:nvPr/>
                </p:nvCxnSpPr>
                <p:spPr bwMode="auto">
                  <a:xfrm rot="5400000" flipH="1">
                    <a:off x="4301956" y="4172330"/>
                    <a:ext cx="11116" cy="3981342"/>
                  </a:xfrm>
                  <a:prstGeom prst="line">
                    <a:avLst/>
                  </a:prstGeom>
                  <a:noFill/>
                  <a:ln w="31750" cap="rnd" algn="ctr">
                    <a:solidFill>
                      <a:srgbClr val="172D56"/>
                    </a:solidFill>
                    <a:round/>
                    <a:headEnd type="triangle" w="med" len="med"/>
                    <a:tailEnd/>
                  </a:ln>
                </p:spPr>
              </p:cxnSp>
            </p:grpSp>
            <p:cxnSp>
              <p:nvCxnSpPr>
                <p:cNvPr id="17" name="Straight Connector 16"/>
                <p:cNvCxnSpPr/>
                <p:nvPr/>
              </p:nvCxnSpPr>
              <p:spPr>
                <a:xfrm flipH="1">
                  <a:off x="3832865" y="3389334"/>
                  <a:ext cx="11112" cy="2772625"/>
                </a:xfrm>
                <a:prstGeom prst="line">
                  <a:avLst/>
                </a:prstGeom>
                <a:ln w="31750">
                  <a:solidFill>
                    <a:srgbClr val="00B050"/>
                  </a:solidFill>
                  <a:prstDash val="solid"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30"/>
              <p:cNvSpPr txBox="1">
                <a:spLocks noChangeArrowheads="1"/>
              </p:cNvSpPr>
              <p:nvPr/>
            </p:nvSpPr>
            <p:spPr bwMode="auto">
              <a:xfrm>
                <a:off x="1058707" y="2270487"/>
                <a:ext cx="711151" cy="4309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l-GR" sz="1100" i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  <a:endParaRPr lang="en-US" sz="1100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r"/>
                <a:r>
                  <a:rPr lang="el-GR" sz="110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Επιτόκιο</a:t>
                </a:r>
                <a:endParaRPr lang="en-US" sz="11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1" name="TextBox 32"/>
              <p:cNvSpPr txBox="1">
                <a:spLocks noChangeArrowheads="1"/>
              </p:cNvSpPr>
              <p:nvPr/>
            </p:nvSpPr>
            <p:spPr bwMode="auto">
              <a:xfrm>
                <a:off x="1539210" y="5506805"/>
                <a:ext cx="29718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/>
                <a:r>
                  <a:rPr lang="el-GR" sz="800"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80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7" name="TextBox 35"/>
            <p:cNvSpPr txBox="1">
              <a:spLocks noChangeArrowheads="1"/>
            </p:cNvSpPr>
            <p:nvPr/>
          </p:nvSpPr>
          <p:spPr bwMode="auto">
            <a:xfrm>
              <a:off x="2917671" y="5553755"/>
              <a:ext cx="685781" cy="307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/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/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el-GR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r>
                <a:rPr lang="en-ID" sz="1400" baseline="-30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0</a:t>
              </a:r>
              <a:endParaRPr lang="en-US" sz="1400" baseline="-30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Box 36"/>
            <p:cNvSpPr txBox="1">
              <a:spLocks noChangeArrowheads="1"/>
            </p:cNvSpPr>
            <p:nvPr/>
          </p:nvSpPr>
          <p:spPr bwMode="auto">
            <a:xfrm>
              <a:off x="3214682" y="2633917"/>
              <a:ext cx="683961" cy="307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M</a:t>
              </a:r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/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el-GR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r>
                <a:rPr lang="en-ID" sz="1400" baseline="-25000" dirty="0">
                  <a:latin typeface="Calibri" panose="020F0502020204030204" pitchFamily="34" charset="0"/>
                  <a:cs typeface="Calibri" panose="020F0502020204030204" pitchFamily="34" charset="0"/>
                </a:rPr>
                <a:t>S</a:t>
              </a:r>
              <a:endPara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9" name="TextBox 30"/>
          <p:cNvSpPr txBox="1">
            <a:spLocks noChangeArrowheads="1"/>
          </p:cNvSpPr>
          <p:nvPr/>
        </p:nvSpPr>
        <p:spPr bwMode="auto">
          <a:xfrm>
            <a:off x="4273082" y="5614026"/>
            <a:ext cx="9394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US" sz="11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/>
            <a:r>
              <a:rPr lang="el-GR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Πραγματικά χρηματικά διαθέσιμα</a:t>
            </a: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Arc 2"/>
          <p:cNvSpPr/>
          <p:nvPr/>
        </p:nvSpPr>
        <p:spPr>
          <a:xfrm rot="11252294">
            <a:off x="1914701" y="1320522"/>
            <a:ext cx="5779855" cy="3766569"/>
          </a:xfrm>
          <a:prstGeom prst="arc">
            <a:avLst>
              <a:gd name="adj1" fmla="val 15730861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6"/>
          <p:cNvSpPr txBox="1">
            <a:spLocks noChangeArrowheads="1"/>
          </p:cNvSpPr>
          <p:nvPr/>
        </p:nvSpPr>
        <p:spPr bwMode="auto">
          <a:xfrm>
            <a:off x="4804628" y="4848237"/>
            <a:ext cx="747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l-GR" sz="14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l-GR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303085" y="4423410"/>
            <a:ext cx="1517650" cy="0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0"/>
          <p:cNvSpPr txBox="1">
            <a:spLocks noChangeArrowheads="1"/>
          </p:cNvSpPr>
          <p:nvPr/>
        </p:nvSpPr>
        <p:spPr bwMode="auto">
          <a:xfrm>
            <a:off x="972273" y="4291439"/>
            <a:ext cx="3308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sz="1400" baseline="-25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30238" y="749300"/>
            <a:ext cx="11029950" cy="8556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Θεωρία </a:t>
            </a:r>
            <a:r>
              <a:rPr lang="el-GR" sz="3600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Π</a:t>
            </a: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ροτίμησης Ρευστότητας ΙΙ</a:t>
            </a:r>
          </a:p>
        </p:txBody>
      </p:sp>
    </p:spTree>
    <p:extLst>
      <p:ext uri="{BB962C8B-B14F-4D97-AF65-F5344CB8AC3E}">
        <p14:creationId xmlns:p14="http://schemas.microsoft.com/office/powerpoint/2010/main" val="42290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81025" y="704850"/>
            <a:ext cx="11029950" cy="8556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Η καμπύλη 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LM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569450" y="1990846"/>
            <a:ext cx="11029950" cy="3981691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</a:pP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καμπύλη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εκφράζει τη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σχέση ανάμεσα στο επίπεδο του εισοδήματος και το επιτόκιο: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υψηλότερο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επίπεδο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του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εισοδήματος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=&gt;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υψηλότερη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δαπάνη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υψηλότερη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ζήτηση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για πραγματικά χρηματικά διαθέσιμα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i="1" dirty="0">
                <a:latin typeface="Times New Roman" pitchFamily="18" charset="0"/>
                <a:cs typeface="Times New Roman" pitchFamily="18" charset="0"/>
              </a:rPr>
              <a:t>υψηλότερο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επιτόκιο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ισορροπίας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lnSpc>
                <a:spcPct val="150000"/>
              </a:lnSpc>
              <a:spcBef>
                <a:spcPts val="600"/>
              </a:spcBef>
            </a:pPr>
            <a:r>
              <a:rPr lang="en-I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 καμπύλη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σχεδιάζεται για μια δεδομένη προσφορά πραγματικών χρηματικών διαθεσίμων δηλ. για μια δεδομένη </a:t>
            </a:r>
            <a:r>
              <a:rPr lang="el-GR" sz="2400" i="1" u="sng" dirty="0">
                <a:latin typeface="Times New Roman" pitchFamily="18" charset="0"/>
                <a:cs typeface="Times New Roman" pitchFamily="18" charset="0"/>
              </a:rPr>
              <a:t>νομισματική πολιτική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1944548"/>
            <a:ext cx="5044104" cy="3914252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		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 			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l-GR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l-GR" sz="2400" u="sng" dirty="0">
                <a:latin typeface="Times New Roman" pitchFamily="18" charset="0"/>
                <a:cs typeface="Times New Roman" pitchFamily="18" charset="0"/>
              </a:rPr>
              <a:t>Εξωγενείς μεταβλητές: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και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ημοσιονομική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ολιτική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(Νομισματική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ολιτική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(επίπεδο τιμών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581193" y="672484"/>
            <a:ext cx="11029616" cy="1013800"/>
          </a:xfr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Βραχυχρόνια Ισορροπία</a:t>
            </a:r>
          </a:p>
        </p:txBody>
      </p:sp>
      <p:grpSp>
        <p:nvGrpSpPr>
          <p:cNvPr id="4" name="Ομάδα 3"/>
          <p:cNvGrpSpPr/>
          <p:nvPr/>
        </p:nvGrpSpPr>
        <p:grpSpPr>
          <a:xfrm>
            <a:off x="6098875" y="2144147"/>
            <a:ext cx="4673994" cy="3824000"/>
            <a:chOff x="6098875" y="2144147"/>
            <a:chExt cx="4673994" cy="3824000"/>
          </a:xfrm>
        </p:grpSpPr>
        <p:sp>
          <p:nvSpPr>
            <p:cNvPr id="20" name="TextBox 36"/>
            <p:cNvSpPr txBox="1">
              <a:spLocks noChangeArrowheads="1"/>
            </p:cNvSpPr>
            <p:nvPr/>
          </p:nvSpPr>
          <p:spPr bwMode="auto">
            <a:xfrm>
              <a:off x="10207353" y="4680858"/>
              <a:ext cx="51389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IS</a:t>
              </a:r>
              <a:endParaRPr lang="en-US" sz="1400" baseline="-10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2" name="Ομάδα 1"/>
            <p:cNvGrpSpPr/>
            <p:nvPr/>
          </p:nvGrpSpPr>
          <p:grpSpPr>
            <a:xfrm>
              <a:off x="6098875" y="2144147"/>
              <a:ext cx="4673994" cy="3824000"/>
              <a:chOff x="6098875" y="2144147"/>
              <a:chExt cx="4673994" cy="3824000"/>
            </a:xfrm>
          </p:grpSpPr>
          <p:grpSp>
            <p:nvGrpSpPr>
              <p:cNvPr id="6" name="Group 29"/>
              <p:cNvGrpSpPr>
                <a:grpSpLocks/>
              </p:cNvGrpSpPr>
              <p:nvPr/>
            </p:nvGrpSpPr>
            <p:grpSpPr bwMode="auto">
              <a:xfrm>
                <a:off x="6098875" y="2144147"/>
                <a:ext cx="4673994" cy="3824000"/>
                <a:chOff x="1041250" y="2220646"/>
                <a:chExt cx="4673867" cy="3824864"/>
              </a:xfrm>
            </p:grpSpPr>
            <p:grpSp>
              <p:nvGrpSpPr>
                <p:cNvPr id="7" name="Group 24"/>
                <p:cNvGrpSpPr>
                  <a:grpSpLocks/>
                </p:cNvGrpSpPr>
                <p:nvPr/>
              </p:nvGrpSpPr>
              <p:grpSpPr bwMode="auto">
                <a:xfrm>
                  <a:off x="1041250" y="2220646"/>
                  <a:ext cx="4673867" cy="3501603"/>
                  <a:chOff x="1041250" y="2220646"/>
                  <a:chExt cx="4673867" cy="3501603"/>
                </a:xfrm>
              </p:grpSpPr>
              <p:grpSp>
                <p:nvGrpSpPr>
                  <p:cNvPr id="13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1731522" y="2220646"/>
                    <a:ext cx="3983595" cy="3325243"/>
                    <a:chOff x="2314937" y="2843581"/>
                    <a:chExt cx="3983595" cy="3325243"/>
                  </a:xfrm>
                </p:grpSpPr>
                <p:cxnSp>
                  <p:nvCxnSpPr>
                    <p:cNvPr id="15" name="Straight Connector 2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2315256" y="2843581"/>
                      <a:ext cx="11112" cy="3312274"/>
                    </a:xfrm>
                    <a:prstGeom prst="line">
                      <a:avLst/>
                    </a:prstGeom>
                    <a:noFill/>
                    <a:ln w="31750" cap="rnd" algn="ctr">
                      <a:solidFill>
                        <a:srgbClr val="172D56"/>
                      </a:solidFill>
                      <a:round/>
                      <a:headEnd type="triangle" w="med" len="med"/>
                      <a:tailEnd/>
                    </a:ln>
                  </p:spPr>
                </p:cxnSp>
                <p:cxnSp>
                  <p:nvCxnSpPr>
                    <p:cNvPr id="16" name="Straight Connector 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>
                      <a:off x="4301956" y="4172330"/>
                      <a:ext cx="11116" cy="3981342"/>
                    </a:xfrm>
                    <a:prstGeom prst="line">
                      <a:avLst/>
                    </a:prstGeom>
                    <a:noFill/>
                    <a:ln w="31750" cap="rnd" algn="ctr">
                      <a:solidFill>
                        <a:srgbClr val="172D56"/>
                      </a:solidFill>
                      <a:round/>
                      <a:headEnd type="triangle" w="med" len="med"/>
                      <a:tailEnd/>
                    </a:ln>
                  </p:spPr>
                </p:cxnSp>
              </p:grpSp>
              <p:sp>
                <p:nvSpPr>
                  <p:cNvPr id="11" name="Text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041250" y="2270487"/>
                    <a:ext cx="728608" cy="4309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en-US" sz="11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r</a:t>
                    </a:r>
                    <a:r>
                      <a:rPr lang="el-GR" sz="11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,</a:t>
                    </a:r>
                    <a:endPara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  <a:p>
                    <a:pPr algn="r"/>
                    <a:r>
                      <a:rPr lang="el-GR" sz="1100" dirty="0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Επιτόκιο</a:t>
                    </a:r>
                    <a:endParaRPr lang="en-US" sz="1100" dirty="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  <p:sp>
                <p:nvSpPr>
                  <p:cNvPr id="12" name="Text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39210" y="5506805"/>
                    <a:ext cx="297180" cy="21544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r"/>
                    <a:r>
                      <a:rPr lang="el-GR" sz="80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0</a:t>
                    </a:r>
                    <a:endParaRPr lang="en-US" sz="800">
                      <a:latin typeface="Calibri" panose="020F0502020204030204" pitchFamily="34" charset="0"/>
                      <a:cs typeface="Calibri" panose="020F0502020204030204" pitchFamily="34" charset="0"/>
                    </a:endParaRPr>
                  </a:p>
                </p:txBody>
              </p:sp>
            </p:grpSp>
            <p:sp>
              <p:nvSpPr>
                <p:cNvPr id="8" name="TextBox 35"/>
                <p:cNvSpPr txBox="1">
                  <a:spLocks noChangeArrowheads="1"/>
                </p:cNvSpPr>
                <p:nvPr/>
              </p:nvSpPr>
              <p:spPr bwMode="auto">
                <a:xfrm>
                  <a:off x="5069677" y="5614526"/>
                  <a:ext cx="645093" cy="4309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en-US" sz="1100" i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Calibri" panose="020F0502020204030204" pitchFamily="34" charset="0"/>
                      <a:cs typeface="Calibri" panose="020F0502020204030204" pitchFamily="34" charset="0"/>
                    </a:rPr>
                    <a:t>Y, </a:t>
                  </a:r>
                  <a:r>
                    <a:rPr lang="el-GR" sz="11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Προϊόν</a:t>
                  </a:r>
                  <a:endParaRPr lang="en-US" sz="1100" baseline="-300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9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4850201" y="2939359"/>
                  <a:ext cx="521679" cy="30784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LM</a:t>
                  </a:r>
                  <a:endParaRPr lang="en-US" sz="1400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cxnSp>
            <p:nvCxnSpPr>
              <p:cNvPr id="18" name="Straight Connector 17"/>
              <p:cNvCxnSpPr/>
              <p:nvPr/>
            </p:nvCxnSpPr>
            <p:spPr>
              <a:xfrm flipV="1">
                <a:off x="7442522" y="2862698"/>
                <a:ext cx="2465407" cy="209126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7781992" y="2828028"/>
                <a:ext cx="2475725" cy="2125937"/>
              </a:xfrm>
              <a:prstGeom prst="line">
                <a:avLst/>
              </a:prstGeom>
              <a:ln w="508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6792033" y="3758905"/>
                <a:ext cx="2052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>
                <a:off x="8002953" y="4613005"/>
                <a:ext cx="1702800" cy="0"/>
              </a:xfrm>
              <a:prstGeom prst="line">
                <a:avLst/>
              </a:prstGeom>
              <a:ln w="635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30"/>
              <p:cNvSpPr txBox="1">
                <a:spLocks noChangeArrowheads="1"/>
              </p:cNvSpPr>
              <p:nvPr/>
            </p:nvSpPr>
            <p:spPr bwMode="auto">
              <a:xfrm>
                <a:off x="6462256" y="3625725"/>
                <a:ext cx="33081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r</a:t>
                </a:r>
                <a:r>
                  <a:rPr lang="en-US" sz="14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400" baseline="-25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" name="TextBox 30"/>
              <p:cNvSpPr txBox="1">
                <a:spLocks noChangeArrowheads="1"/>
              </p:cNvSpPr>
              <p:nvPr/>
            </p:nvSpPr>
            <p:spPr bwMode="auto">
              <a:xfrm>
                <a:off x="8637285" y="5489337"/>
                <a:ext cx="466533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Y</a:t>
                </a:r>
                <a:r>
                  <a:rPr lang="en-US" sz="1400" baseline="-250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0</a:t>
                </a:r>
                <a:endParaRPr lang="en-US" sz="1400" baseline="-25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731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8248"/>
            <a:ext cx="2856489" cy="3960551"/>
          </a:xfrm>
        </p:spPr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 = 10 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5/6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0,4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aseline="-1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40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 = 80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70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= 80 –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84885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Άσκηση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619500" y="2050648"/>
            <a:ext cx="8047781" cy="396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α) Να προσδιοριστεί το επίπεδο ισορροπίας του εισοδήματος και του επιτοκίου.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β) Ποια πρέπει να είναι η μεταβολή των δημοσίων δαπανών ώστε να επιτευχθεί εισόδημα πλήρους απασχόλησης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= 240, </a:t>
            </a:r>
            <a:r>
              <a:rPr lang="el-GR" sz="2400" u="sng" dirty="0">
                <a:latin typeface="Times New Roman" pitchFamily="18" charset="0"/>
                <a:cs typeface="Times New Roman" pitchFamily="18" charset="0"/>
              </a:rPr>
              <a:t>αν υποτεθεί ότι η προσφορά χρήματος παραμένει </a:t>
            </a:r>
            <a:r>
              <a:rPr lang="el-GR" sz="2400" u="sng" dirty="0" smtClean="0">
                <a:latin typeface="Times New Roman" pitchFamily="18" charset="0"/>
                <a:cs typeface="Times New Roman" pitchFamily="18" charset="0"/>
              </a:rPr>
              <a:t>σταθερή.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42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84885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Λύση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I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7675" y="2050648"/>
            <a:ext cx="11477625" cy="4264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0480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28650" indent="-3048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98525" indent="-269875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1425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1788" indent="-233363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= C + I</a:t>
            </a:r>
            <a:r>
              <a:rPr lang="en-US" sz="2400" baseline="-1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G = 10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+ 5/6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baseline="-10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+ 40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+ 80 = 5/6</a:t>
            </a:r>
            <a:r>
              <a:rPr lang="el-GR" sz="2400" baseline="-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(Y – T)</a:t>
            </a:r>
            <a:r>
              <a:rPr lang="en-US" sz="2400" baseline="-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130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5/6</a:t>
            </a:r>
            <a:r>
              <a:rPr lang="el-GR" sz="2400" baseline="-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(Y – 0,4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Y) 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+ 130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5/6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0,6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+ 130 = 1/2 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Y–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+ 130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 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1/2 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130 – 2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Y = 260 - 4</a:t>
            </a:r>
            <a:r>
              <a:rPr lang="el-GR" sz="2400" u="sng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	(</a:t>
            </a: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spcBef>
                <a:spcPts val="600"/>
              </a:spcBef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1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baseline="-10000" dirty="0">
                <a:latin typeface="Times New Roman" pitchFamily="18" charset="0"/>
                <a:cs typeface="Times New Roman" pitchFamily="18" charset="0"/>
              </a:rPr>
              <a:t>sp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70 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+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80 – 4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=&gt;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0,25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 – 10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Y = 16</a:t>
            </a:r>
            <a:r>
              <a:rPr lang="el-GR" sz="2400" u="sng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– 40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260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l-GR" sz="2400" baseline="-100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= 16</a:t>
            </a:r>
            <a:r>
              <a:rPr lang="el-GR" sz="2400" baseline="-10000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– 40 =&gt; 300 = 20 </a:t>
            </a:r>
            <a:r>
              <a:rPr lang="el-GR" sz="2400" baseline="-100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=&gt;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r = 15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260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l-GR" sz="2400" baseline="-10000" dirty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 =&gt; Y = 260 – 60 =&gt;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Y = 200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l-G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3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84885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l-GR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Λύση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cap="none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r>
              <a:rPr lang="en-US" sz="36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</a:t>
            </a:r>
            <a:endParaRPr lang="el-GR" sz="3600" cap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 bwMode="auto">
              <a:xfrm>
                <a:off x="421481" y="1850443"/>
                <a:ext cx="11349037" cy="4826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04800" indent="-304800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628650" indent="-304800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98525" indent="-269875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241425" indent="-233363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601788" indent="-233363" algn="l" defTabSz="457200" rtl="0" eaLnBrk="0" fontAlgn="base" hangingPunct="0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9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2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5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800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2"/>
                  </a:buClr>
                  <a:buSzPct val="92000"/>
                  <a:buFont typeface="Wingdings 2" panose="05020102010507070707" pitchFamily="18" charset="2"/>
                  <a:buChar char=""/>
                  <a:defRPr sz="1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β)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C = a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	(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όπου: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= 10 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και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 = 5/6)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T = t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				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όπου: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0,4)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		(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όπου: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e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40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και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2)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		(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όπου: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70)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	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	(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όπου: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0,25)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 smtClean="0">
                    <a:latin typeface="Times New Roman" pitchFamily="18" charset="0"/>
                    <a:cs typeface="Times New Roman" pitchFamily="18" charset="0"/>
                  </a:rPr>
                  <a:t>sp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		(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όπου: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k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80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και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4)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C + I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 =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a + 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(Y – t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Y) + e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 + G = a +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t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e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 =&gt;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=&gt; Y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+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t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Y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 a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e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 + G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=&gt; Y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(1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+ b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t) =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a + e 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		 	(1)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= M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+ M</a:t>
                </a:r>
                <a:r>
                  <a:rPr lang="en-US" sz="2400" baseline="-10000" dirty="0">
                    <a:latin typeface="Times New Roman" pitchFamily="18" charset="0"/>
                    <a:cs typeface="Times New Roman" pitchFamily="18" charset="0"/>
                  </a:rPr>
                  <a:t>sp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=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&gt;</a:t>
                </a:r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g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Y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k </a:t>
                </a:r>
                <a:r>
                  <a:rPr lang="el-GR" sz="2400" dirty="0" smtClean="0"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 =&gt; m</a:t>
                </a:r>
                <a:r>
                  <a:rPr lang="el-GR" sz="2400" baseline="-10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*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h</a:t>
                </a:r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Y +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k – g =&gt; 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h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l-GR" sz="2400" baseline="-10000" dirty="0">
                    <a:latin typeface="Times New Roman" pitchFamily="18" charset="0"/>
                    <a:cs typeface="Times New Roman" pitchFamily="18" charset="0"/>
                  </a:rPr>
                  <a:t> *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Y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k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  <m:r>
                      <a:rPr lang="en-US" sz="2400" b="0" i="0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l-GR" sz="2400" dirty="0"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g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>
                            <a:latin typeface="Times New Roman" pitchFamily="18" charset="0"/>
                            <a:cs typeface="Times New Roman" pitchFamily="18" charset="0"/>
                          </a:rPr>
                          <m:t>m</m:t>
                        </m:r>
                      </m:den>
                    </m:f>
                  </m:oMath>
                </a14:m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	(2)</a:t>
                </a:r>
                <a:endParaRPr lang="el-GR" sz="24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481" y="1850443"/>
                <a:ext cx="11349037" cy="4826402"/>
              </a:xfrm>
              <a:prstGeom prst="rect">
                <a:avLst/>
              </a:prstGeom>
              <a:blipFill>
                <a:blip r:embed="rId2"/>
                <a:stretch>
                  <a:fillRect l="-806" t="-1011" b="-10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46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έρισμ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TM03457464[[fn=Μέρισμα]]</Template>
  <TotalTime>2253</TotalTime>
  <Words>1096</Words>
  <Application>Microsoft Office PowerPoint</Application>
  <PresentationFormat>Ευρεία οθόνη</PresentationFormat>
  <Paragraphs>78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Corbel</vt:lpstr>
      <vt:lpstr>Gill Sans MT</vt:lpstr>
      <vt:lpstr>Times New Roman</vt:lpstr>
      <vt:lpstr>Wingdings 2</vt:lpstr>
      <vt:lpstr>Μέρισμα</vt:lpstr>
      <vt:lpstr>ΥΠΟΔΕΙΓΜΑ IS – LM Η ΚΑΜΠΥΛΗ LM</vt:lpstr>
      <vt:lpstr>Υπόδειγμα IS-LM</vt:lpstr>
      <vt:lpstr>Θεωρία Προτίμησης Ρευστότητας Ι</vt:lpstr>
      <vt:lpstr>Θεωρία Προτίμησης Ρευστότητας ΙΙ</vt:lpstr>
      <vt:lpstr>Η καμπύλη LM</vt:lpstr>
      <vt:lpstr>Βραχυχρόνια Ισορροπία</vt:lpstr>
      <vt:lpstr>Άσκηση</vt:lpstr>
      <vt:lpstr>Λύση I</vt:lpstr>
      <vt:lpstr>Λύση II</vt:lpstr>
      <vt:lpstr>Λύση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Ακαθαριστο εγχωριο προϊον</dc:title>
  <dc:creator>Windows User</dc:creator>
  <cp:lastModifiedBy>Windows User</cp:lastModifiedBy>
  <cp:revision>221</cp:revision>
  <dcterms:created xsi:type="dcterms:W3CDTF">2020-10-15T08:21:46Z</dcterms:created>
  <dcterms:modified xsi:type="dcterms:W3CDTF">2023-12-20T10:15:07Z</dcterms:modified>
</cp:coreProperties>
</file>