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7">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3" r:id="rId15"/>
    <p:sldId id="270" r:id="rId16"/>
    <p:sldId id="269" r:id="rId17"/>
    <p:sldId id="271" r:id="rId18"/>
    <p:sldId id="272" r:id="rId19"/>
    <p:sldId id="275" r:id="rId20"/>
    <p:sldId id="276" r:id="rId21"/>
    <p:sldId id="279" r:id="rId22"/>
    <p:sldId id="282" r:id="rId23"/>
    <p:sldId id="281" r:id="rId24"/>
    <p:sldId id="277" r:id="rId25"/>
    <p:sldId id="280" r:id="rId26"/>
    <p:sldId id="278" r:id="rId27"/>
    <p:sldId id="283" r:id="rId28"/>
    <p:sldId id="284" r:id="rId2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5" d="100"/>
          <a:sy n="95" d="100"/>
        </p:scale>
        <p:origin x="-44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4"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CCDAABB9-CA68-4BAE-94D1-8883CB53D349}" type="datetimeFigureOut">
              <a:rPr lang="el-GR" smtClean="0"/>
              <a:pPr/>
              <a:t>11/1/2016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A9079BE-B75F-4B3F-AC11-5DD194FA7F41}"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CCDAABB9-CA68-4BAE-94D1-8883CB53D349}" type="datetimeFigureOut">
              <a:rPr lang="el-GR" smtClean="0"/>
              <a:pPr/>
              <a:t>11/1/2016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A9079BE-B75F-4B3F-AC11-5DD194FA7F41}"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CCDAABB9-CA68-4BAE-94D1-8883CB53D349}" type="datetimeFigureOut">
              <a:rPr lang="el-GR" smtClean="0"/>
              <a:pPr/>
              <a:t>11/1/2016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A9079BE-B75F-4B3F-AC11-5DD194FA7F41}"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CCDAABB9-CA68-4BAE-94D1-8883CB53D349}" type="datetimeFigureOut">
              <a:rPr lang="el-GR" smtClean="0"/>
              <a:pPr/>
              <a:t>11/1/2016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A9079BE-B75F-4B3F-AC11-5DD194FA7F41}"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DAABB9-CA68-4BAE-94D1-8883CB53D349}" type="datetimeFigureOut">
              <a:rPr lang="el-GR" smtClean="0"/>
              <a:pPr/>
              <a:t>11/1/2016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A9079BE-B75F-4B3F-AC11-5DD194FA7F41}"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CCDAABB9-CA68-4BAE-94D1-8883CB53D349}" type="datetimeFigureOut">
              <a:rPr lang="el-GR" smtClean="0"/>
              <a:pPr/>
              <a:t>11/1/2016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A9079BE-B75F-4B3F-AC11-5DD194FA7F41}"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CCDAABB9-CA68-4BAE-94D1-8883CB53D349}" type="datetimeFigureOut">
              <a:rPr lang="el-GR" smtClean="0"/>
              <a:pPr/>
              <a:t>11/1/2016</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A9079BE-B75F-4B3F-AC11-5DD194FA7F41}"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CCDAABB9-CA68-4BAE-94D1-8883CB53D349}" type="datetimeFigureOut">
              <a:rPr lang="el-GR" smtClean="0"/>
              <a:pPr/>
              <a:t>11/1/2016</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2A9079BE-B75F-4B3F-AC11-5DD194FA7F41}"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DAABB9-CA68-4BAE-94D1-8883CB53D349}" type="datetimeFigureOut">
              <a:rPr lang="el-GR" smtClean="0"/>
              <a:pPr/>
              <a:t>11/1/2016</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2A9079BE-B75F-4B3F-AC11-5DD194FA7F41}"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DAABB9-CA68-4BAE-94D1-8883CB53D349}" type="datetimeFigureOut">
              <a:rPr lang="el-GR" smtClean="0"/>
              <a:pPr/>
              <a:t>11/1/2016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A9079BE-B75F-4B3F-AC11-5DD194FA7F41}"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DAABB9-CA68-4BAE-94D1-8883CB53D349}" type="datetimeFigureOut">
              <a:rPr lang="el-GR" smtClean="0"/>
              <a:pPr/>
              <a:t>11/1/2016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A9079BE-B75F-4B3F-AC11-5DD194FA7F41}"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DAABB9-CA68-4BAE-94D1-8883CB53D349}" type="datetimeFigureOut">
              <a:rPr lang="el-GR" smtClean="0"/>
              <a:pPr/>
              <a:t>11/1/2016</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9079BE-B75F-4B3F-AC11-5DD194FA7F41}"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oleObject" Target="../embeddings/oleObject9.bin"/><Relationship Id="rId7"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12.bin"/><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8.bin"/><Relationship Id="rId5" Type="http://schemas.openxmlformats.org/officeDocument/2006/relationships/oleObject" Target="../embeddings/oleObject17.bin"/><Relationship Id="rId4" Type="http://schemas.openxmlformats.org/officeDocument/2006/relationships/oleObject" Target="../embeddings/oleObject16.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5.v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23.bin"/><Relationship Id="rId5" Type="http://schemas.openxmlformats.org/officeDocument/2006/relationships/oleObject" Target="../embeddings/oleObject22.bin"/><Relationship Id="rId4" Type="http://schemas.openxmlformats.org/officeDocument/2006/relationships/oleObject" Target="../embeddings/oleObject21.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oleObject" Target="../embeddings/oleObject25.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7.xml"/><Relationship Id="rId1" Type="http://schemas.openxmlformats.org/officeDocument/2006/relationships/vmlDrawing" Target="../drawings/vmlDrawing8.v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ΓΡΑΜΜΙΚΟΣ ΠΡΟΓΡΑΜΜΑΤΙΣΜΟΣ</a:t>
            </a:r>
            <a:endParaRPr lang="el-GR" dirty="0"/>
          </a:p>
        </p:txBody>
      </p:sp>
      <p:sp>
        <p:nvSpPr>
          <p:cNvPr id="3" name="Subtitle 2"/>
          <p:cNvSpPr>
            <a:spLocks noGrp="1"/>
          </p:cNvSpPr>
          <p:nvPr>
            <p:ph type="subTitle" idx="1"/>
          </p:nvPr>
        </p:nvSpPr>
        <p:spPr/>
        <p:txBody>
          <a:bodyPr>
            <a:normAutofit/>
          </a:bodyPr>
          <a:lstStyle/>
          <a:p>
            <a:r>
              <a:rPr lang="el-GR" sz="2800" dirty="0" smtClean="0"/>
              <a:t>Κώστας </a:t>
            </a:r>
            <a:r>
              <a:rPr lang="el-GR" sz="2800" dirty="0" err="1" smtClean="0"/>
              <a:t>Τσιμπούκας</a:t>
            </a:r>
            <a:endParaRPr lang="el-GR"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591" name="Group 63"/>
          <p:cNvGrpSpPr>
            <a:grpSpLocks/>
          </p:cNvGrpSpPr>
          <p:nvPr/>
        </p:nvGrpSpPr>
        <p:grpSpPr bwMode="auto">
          <a:xfrm>
            <a:off x="1331640" y="836712"/>
            <a:ext cx="5505450" cy="5392737"/>
            <a:chOff x="0" y="-2"/>
            <a:chExt cx="20001" cy="20007"/>
          </a:xfrm>
        </p:grpSpPr>
        <p:sp>
          <p:nvSpPr>
            <p:cNvPr id="22592" name="AutoShape 64"/>
            <p:cNvSpPr>
              <a:spLocks noChangeArrowheads="1"/>
            </p:cNvSpPr>
            <p:nvPr/>
          </p:nvSpPr>
          <p:spPr bwMode="auto">
            <a:xfrm>
              <a:off x="1063" y="6907"/>
              <a:ext cx="999" cy="1020"/>
            </a:xfrm>
            <a:prstGeom prst="roundRect">
              <a:avLst>
                <a:gd name="adj" fmla="val 16667"/>
              </a:avLst>
            </a:prstGeom>
            <a:solidFill>
              <a:srgbClr val="FFFFFF"/>
            </a:solidFill>
            <a:ln w="9525">
              <a:solidFill>
                <a:srgbClr val="FFFFFF"/>
              </a:solidFill>
              <a:round/>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100" b="0" i="0" u="none" strike="noStrike" cap="none" normalizeH="0" baseline="0" smtClean="0">
                  <a:ln>
                    <a:noFill/>
                  </a:ln>
                  <a:solidFill>
                    <a:schemeClr val="tx1"/>
                  </a:solidFill>
                  <a:effectLst/>
                  <a:latin typeface="Calibri" pitchFamily="34" charset="0"/>
                </a:rPr>
                <a:t>100</a:t>
              </a:r>
              <a:endParaRPr kumimoji="0" lang="el-GR" sz="1800" b="0" i="0" u="none" strike="noStrike" cap="none" normalizeH="0" baseline="0" smtClean="0">
                <a:ln>
                  <a:noFill/>
                </a:ln>
                <a:solidFill>
                  <a:schemeClr val="tx1"/>
                </a:solidFill>
                <a:effectLst/>
                <a:latin typeface="Arial" pitchFamily="34" charset="0"/>
              </a:endParaRPr>
            </a:p>
          </p:txBody>
        </p:sp>
        <p:sp>
          <p:nvSpPr>
            <p:cNvPr id="22593" name="AutoShape 65"/>
            <p:cNvSpPr>
              <a:spLocks noChangeArrowheads="1"/>
            </p:cNvSpPr>
            <p:nvPr/>
          </p:nvSpPr>
          <p:spPr bwMode="auto">
            <a:xfrm>
              <a:off x="1063" y="2033"/>
              <a:ext cx="1001" cy="1020"/>
            </a:xfrm>
            <a:prstGeom prst="roundRect">
              <a:avLst>
                <a:gd name="adj" fmla="val 16667"/>
              </a:avLst>
            </a:prstGeom>
            <a:solidFill>
              <a:srgbClr val="FFFFFF"/>
            </a:solidFill>
            <a:ln w="9525">
              <a:solidFill>
                <a:srgbClr val="FFFFFF"/>
              </a:solidFill>
              <a:round/>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100" b="0" i="0" u="none" strike="noStrike" cap="none" normalizeH="0" baseline="0" smtClean="0">
                  <a:ln>
                    <a:noFill/>
                  </a:ln>
                  <a:solidFill>
                    <a:schemeClr val="tx1"/>
                  </a:solidFill>
                  <a:effectLst/>
                  <a:latin typeface="Calibri" pitchFamily="34" charset="0"/>
                </a:rPr>
                <a:t>150</a:t>
              </a:r>
              <a:endParaRPr kumimoji="0" lang="el-GR" sz="1800" b="0" i="0" u="none" strike="noStrike" cap="none" normalizeH="0" baseline="0" smtClean="0">
                <a:ln>
                  <a:noFill/>
                </a:ln>
                <a:solidFill>
                  <a:schemeClr val="tx1"/>
                </a:solidFill>
                <a:effectLst/>
                <a:latin typeface="Arial" pitchFamily="34" charset="0"/>
              </a:endParaRPr>
            </a:p>
          </p:txBody>
        </p:sp>
        <p:sp>
          <p:nvSpPr>
            <p:cNvPr id="22594" name="AutoShape 66"/>
            <p:cNvSpPr>
              <a:spLocks noChangeArrowheads="1"/>
            </p:cNvSpPr>
            <p:nvPr/>
          </p:nvSpPr>
          <p:spPr bwMode="auto">
            <a:xfrm>
              <a:off x="1397" y="-2"/>
              <a:ext cx="1327" cy="791"/>
            </a:xfrm>
            <a:prstGeom prst="roundRect">
              <a:avLst>
                <a:gd name="adj" fmla="val 16667"/>
              </a:avLst>
            </a:prstGeom>
            <a:solidFill>
              <a:srgbClr val="FFFFFF"/>
            </a:solidFill>
            <a:ln w="9525">
              <a:solidFill>
                <a:srgbClr val="FFFFFF"/>
              </a:solidFill>
              <a:round/>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1" i="0" u="none" strike="noStrike" cap="none" normalizeH="0" baseline="0" smtClean="0">
                  <a:ln>
                    <a:noFill/>
                  </a:ln>
                  <a:solidFill>
                    <a:schemeClr val="tx1"/>
                  </a:solidFill>
                  <a:effectLst/>
                  <a:latin typeface="Calibri" pitchFamily="34" charset="0"/>
                </a:rPr>
                <a:t>X</a:t>
              </a:r>
              <a:r>
                <a:rPr kumimoji="0" lang="el-GR" sz="1100" b="1" i="0" u="none" strike="noStrike" cap="none" normalizeH="0" baseline="-25000" smtClean="0">
                  <a:ln>
                    <a:noFill/>
                  </a:ln>
                  <a:solidFill>
                    <a:schemeClr val="tx1"/>
                  </a:solidFill>
                  <a:effectLst/>
                  <a:latin typeface="Calibri" pitchFamily="34" charset="0"/>
                </a:rPr>
                <a:t>1</a:t>
              </a:r>
              <a:endParaRPr kumimoji="0" lang="el-GR" sz="1800" b="0" i="0" u="none" strike="noStrike" cap="none" normalizeH="0" baseline="0" smtClean="0">
                <a:ln>
                  <a:noFill/>
                </a:ln>
                <a:solidFill>
                  <a:schemeClr val="tx1"/>
                </a:solidFill>
                <a:effectLst/>
                <a:latin typeface="Arial" pitchFamily="34" charset="0"/>
              </a:endParaRPr>
            </a:p>
          </p:txBody>
        </p:sp>
        <p:sp>
          <p:nvSpPr>
            <p:cNvPr id="22595" name="Rectangle 67"/>
            <p:cNvSpPr>
              <a:spLocks noChangeArrowheads="1"/>
            </p:cNvSpPr>
            <p:nvPr/>
          </p:nvSpPr>
          <p:spPr bwMode="auto">
            <a:xfrm>
              <a:off x="6378" y="3727"/>
              <a:ext cx="8640" cy="2377"/>
            </a:xfrm>
            <a:prstGeom prst="rect">
              <a:avLst/>
            </a:prstGeom>
            <a:solidFill>
              <a:srgbClr val="FFFFFF"/>
            </a:solidFill>
            <a:ln w="12700">
              <a:solidFill>
                <a:srgbClr val="000000"/>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ctr" defTabSz="914400" rtl="0" eaLnBrk="1" fontAlgn="base" latinLnBrk="0" hangingPunct="1">
                <a:lnSpc>
                  <a:spcPct val="100000"/>
                </a:lnSpc>
                <a:spcBef>
                  <a:spcPts val="600"/>
                </a:spcBef>
                <a:spcAft>
                  <a:spcPts val="1000"/>
                </a:spcAft>
                <a:buClrTx/>
                <a:buSzTx/>
                <a:buFontTx/>
                <a:buNone/>
                <a:tabLst/>
              </a:pPr>
              <a:r>
                <a:rPr kumimoji="0" lang="el-GR" sz="1100" b="1" i="0" u="none" strike="noStrike" cap="none" normalizeH="0" baseline="0" smtClean="0">
                  <a:ln>
                    <a:noFill/>
                  </a:ln>
                  <a:solidFill>
                    <a:schemeClr val="tx1"/>
                  </a:solidFill>
                  <a:effectLst/>
                  <a:latin typeface="Calibri" pitchFamily="34" charset="0"/>
                </a:rPr>
                <a:t>Σύνολο Εφικτών  Λύσεων (ή εφικτός  χώρος)</a:t>
              </a:r>
              <a:endParaRPr kumimoji="0" lang="el-GR" sz="1800" b="0" i="0" u="none" strike="noStrike" cap="none" normalizeH="0" baseline="0" smtClean="0">
                <a:ln>
                  <a:noFill/>
                </a:ln>
                <a:solidFill>
                  <a:schemeClr val="tx1"/>
                </a:solidFill>
                <a:effectLst/>
                <a:latin typeface="Arial" pitchFamily="34" charset="0"/>
              </a:endParaRPr>
            </a:p>
          </p:txBody>
        </p:sp>
        <p:grpSp>
          <p:nvGrpSpPr>
            <p:cNvPr id="22596" name="Group 68"/>
            <p:cNvGrpSpPr>
              <a:grpSpLocks/>
            </p:cNvGrpSpPr>
            <p:nvPr/>
          </p:nvGrpSpPr>
          <p:grpSpPr bwMode="auto">
            <a:xfrm>
              <a:off x="785" y="1939"/>
              <a:ext cx="19200" cy="14671"/>
              <a:chOff x="-131" y="0"/>
              <a:chExt cx="19200" cy="19984"/>
            </a:xfrm>
          </p:grpSpPr>
          <p:sp>
            <p:nvSpPr>
              <p:cNvPr id="22597" name="Line 69"/>
              <p:cNvSpPr>
                <a:spLocks noChangeShapeType="1"/>
              </p:cNvSpPr>
              <p:nvPr/>
            </p:nvSpPr>
            <p:spPr bwMode="auto">
              <a:xfrm>
                <a:off x="1379" y="0"/>
                <a:ext cx="3" cy="18777"/>
              </a:xfrm>
              <a:prstGeom prst="line">
                <a:avLst/>
              </a:prstGeom>
              <a:noFill/>
              <a:ln w="9525">
                <a:solidFill>
                  <a:srgbClr val="000000"/>
                </a:solidFill>
                <a:round/>
                <a:headEnd type="triangle" w="sm" len="sm"/>
                <a:tailEnd type="none" w="sm" len="sm"/>
              </a:ln>
              <a:effectLst/>
            </p:spPr>
            <p:txBody>
              <a:bodyPr vert="horz" wrap="square" lIns="91440" tIns="45720" rIns="91440" bIns="45720" numCol="1" anchor="t" anchorCtr="0" compatLnSpc="1">
                <a:prstTxWarp prst="textNoShape">
                  <a:avLst/>
                </a:prstTxWarp>
              </a:bodyPr>
              <a:lstStyle/>
              <a:p>
                <a:endParaRPr lang="el-GR"/>
              </a:p>
            </p:txBody>
          </p:sp>
          <p:sp>
            <p:nvSpPr>
              <p:cNvPr id="22598" name="Line 70"/>
              <p:cNvSpPr>
                <a:spLocks noChangeShapeType="1"/>
              </p:cNvSpPr>
              <p:nvPr/>
            </p:nvSpPr>
            <p:spPr bwMode="auto">
              <a:xfrm>
                <a:off x="1476" y="18611"/>
                <a:ext cx="17277" cy="3"/>
              </a:xfrm>
              <a:prstGeom prst="line">
                <a:avLst/>
              </a:prstGeom>
              <a:noFill/>
              <a:ln w="9525">
                <a:solidFill>
                  <a:srgbClr val="000000"/>
                </a:solidFill>
                <a:round/>
                <a:headEnd type="none" w="sm" len="sm"/>
                <a:tailEnd type="triangle" w="sm" len="sm"/>
              </a:ln>
              <a:effectLst/>
            </p:spPr>
            <p:txBody>
              <a:bodyPr vert="horz" wrap="square" lIns="91440" tIns="45720" rIns="91440" bIns="45720" numCol="1" anchor="t" anchorCtr="0" compatLnSpc="1">
                <a:prstTxWarp prst="textNoShape">
                  <a:avLst/>
                </a:prstTxWarp>
              </a:bodyPr>
              <a:lstStyle/>
              <a:p>
                <a:endParaRPr lang="el-GR">
                  <a:ln w="12700">
                    <a:solidFill>
                      <a:schemeClr val="tx1"/>
                    </a:solidFill>
                  </a:ln>
                </a:endParaRPr>
              </a:p>
            </p:txBody>
          </p:sp>
          <p:sp>
            <p:nvSpPr>
              <p:cNvPr id="22599" name="Line 71"/>
              <p:cNvSpPr>
                <a:spLocks noChangeShapeType="1"/>
              </p:cNvSpPr>
              <p:nvPr/>
            </p:nvSpPr>
            <p:spPr bwMode="auto">
              <a:xfrm>
                <a:off x="1379" y="10479"/>
                <a:ext cx="14052" cy="8135"/>
              </a:xfrm>
              <a:prstGeom prst="line">
                <a:avLst/>
              </a:prstGeom>
              <a:noFill/>
              <a:ln w="127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el-GR"/>
              </a:p>
            </p:txBody>
          </p:sp>
          <p:sp>
            <p:nvSpPr>
              <p:cNvPr id="22600" name="Line 72"/>
              <p:cNvSpPr>
                <a:spLocks noChangeShapeType="1"/>
              </p:cNvSpPr>
              <p:nvPr/>
            </p:nvSpPr>
            <p:spPr bwMode="auto">
              <a:xfrm>
                <a:off x="1379" y="5923"/>
                <a:ext cx="6554" cy="12761"/>
              </a:xfrm>
              <a:prstGeom prst="line">
                <a:avLst/>
              </a:prstGeom>
              <a:noFill/>
              <a:ln w="127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el-GR"/>
              </a:p>
            </p:txBody>
          </p:sp>
          <p:sp>
            <p:nvSpPr>
              <p:cNvPr id="22601" name="Line 73"/>
              <p:cNvSpPr>
                <a:spLocks noChangeShapeType="1"/>
              </p:cNvSpPr>
              <p:nvPr/>
            </p:nvSpPr>
            <p:spPr bwMode="auto">
              <a:xfrm>
                <a:off x="1379" y="6834"/>
                <a:ext cx="11062" cy="11780"/>
              </a:xfrm>
              <a:prstGeom prst="line">
                <a:avLst/>
              </a:prstGeom>
              <a:noFill/>
              <a:ln w="127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el-GR"/>
              </a:p>
            </p:txBody>
          </p:sp>
          <p:sp>
            <p:nvSpPr>
              <p:cNvPr id="22602" name="Line 74"/>
              <p:cNvSpPr>
                <a:spLocks noChangeShapeType="1"/>
              </p:cNvSpPr>
              <p:nvPr/>
            </p:nvSpPr>
            <p:spPr bwMode="auto">
              <a:xfrm>
                <a:off x="69" y="4097"/>
                <a:ext cx="16382" cy="15040"/>
              </a:xfrm>
              <a:prstGeom prst="line">
                <a:avLst/>
              </a:prstGeom>
              <a:noFill/>
              <a:ln w="6350">
                <a:solidFill>
                  <a:srgbClr val="000000"/>
                </a:solidFill>
                <a:prstDash val="sysDash"/>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el-GR">
                  <a:ln>
                    <a:solidFill>
                      <a:sysClr val="windowText" lastClr="000000"/>
                    </a:solidFill>
                  </a:ln>
                </a:endParaRPr>
              </a:p>
            </p:txBody>
          </p:sp>
          <p:sp>
            <p:nvSpPr>
              <p:cNvPr id="22603" name="Line 75"/>
              <p:cNvSpPr>
                <a:spLocks noChangeShapeType="1"/>
              </p:cNvSpPr>
              <p:nvPr/>
            </p:nvSpPr>
            <p:spPr bwMode="auto">
              <a:xfrm>
                <a:off x="397" y="2275"/>
                <a:ext cx="17692" cy="16407"/>
              </a:xfrm>
              <a:prstGeom prst="line">
                <a:avLst/>
              </a:prstGeom>
              <a:noFill/>
              <a:ln w="6350">
                <a:solidFill>
                  <a:srgbClr val="000000"/>
                </a:solidFill>
                <a:prstDash val="sysDash"/>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el-GR"/>
              </a:p>
            </p:txBody>
          </p:sp>
          <p:sp>
            <p:nvSpPr>
              <p:cNvPr id="22604" name="Line 76"/>
              <p:cNvSpPr>
                <a:spLocks noChangeShapeType="1"/>
              </p:cNvSpPr>
              <p:nvPr/>
            </p:nvSpPr>
            <p:spPr bwMode="auto">
              <a:xfrm>
                <a:off x="-131" y="6818"/>
                <a:ext cx="14698" cy="13166"/>
              </a:xfrm>
              <a:prstGeom prst="line">
                <a:avLst/>
              </a:prstGeom>
              <a:noFill/>
              <a:ln w="6350">
                <a:solidFill>
                  <a:srgbClr val="000000"/>
                </a:solidFill>
                <a:prstDash val="sysDash"/>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el-GR"/>
              </a:p>
            </p:txBody>
          </p:sp>
          <p:sp>
            <p:nvSpPr>
              <p:cNvPr id="22605" name="Line 77"/>
              <p:cNvSpPr>
                <a:spLocks noChangeShapeType="1"/>
              </p:cNvSpPr>
              <p:nvPr/>
            </p:nvSpPr>
            <p:spPr bwMode="auto">
              <a:xfrm>
                <a:off x="2687" y="8202"/>
                <a:ext cx="6554" cy="6838"/>
              </a:xfrm>
              <a:prstGeom prst="line">
                <a:avLst/>
              </a:prstGeom>
              <a:noFill/>
              <a:ln w="254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el-GR"/>
              </a:p>
            </p:txBody>
          </p:sp>
          <p:sp>
            <p:nvSpPr>
              <p:cNvPr id="22606" name="Line 78"/>
              <p:cNvSpPr>
                <a:spLocks noChangeShapeType="1"/>
              </p:cNvSpPr>
              <p:nvPr/>
            </p:nvSpPr>
            <p:spPr bwMode="auto">
              <a:xfrm flipV="1">
                <a:off x="5963" y="12299"/>
                <a:ext cx="8847" cy="916"/>
              </a:xfrm>
              <a:prstGeom prst="line">
                <a:avLst/>
              </a:prstGeom>
              <a:noFill/>
              <a:ln w="6350">
                <a:solidFill>
                  <a:srgbClr val="000000"/>
                </a:solidFill>
                <a:prstDash val="sysDot"/>
                <a:round/>
                <a:headEnd type="arrow" w="sm" len="sm"/>
                <a:tailEnd type="none" w="sm" len="sm"/>
              </a:ln>
              <a:effectLst/>
            </p:spPr>
            <p:txBody>
              <a:bodyPr vert="horz" wrap="square" lIns="91440" tIns="45720" rIns="91440" bIns="45720" numCol="1" anchor="t" anchorCtr="0" compatLnSpc="1">
                <a:prstTxWarp prst="textNoShape">
                  <a:avLst/>
                </a:prstTxWarp>
              </a:bodyPr>
              <a:lstStyle/>
              <a:p>
                <a:endParaRPr lang="el-GR"/>
              </a:p>
            </p:txBody>
          </p:sp>
          <p:sp>
            <p:nvSpPr>
              <p:cNvPr id="22607" name="Rectangle 79"/>
              <p:cNvSpPr>
                <a:spLocks noChangeArrowheads="1"/>
              </p:cNvSpPr>
              <p:nvPr/>
            </p:nvSpPr>
            <p:spPr bwMode="auto">
              <a:xfrm>
                <a:off x="14808" y="10933"/>
                <a:ext cx="4261" cy="4559"/>
              </a:xfrm>
              <a:prstGeom prst="rect">
                <a:avLst/>
              </a:prstGeom>
              <a:noFill/>
              <a:ln w="12700">
                <a:solidFill>
                  <a:srgbClr val="FFFFFF"/>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000" b="0" i="0" u="none" strike="noStrike" cap="none" normalizeH="0" baseline="0" smtClean="0">
                    <a:ln>
                      <a:noFill/>
                    </a:ln>
                    <a:solidFill>
                      <a:schemeClr val="tx1"/>
                    </a:solidFill>
                    <a:effectLst/>
                    <a:latin typeface="Calibri" pitchFamily="34" charset="0"/>
                  </a:rPr>
                  <a:t>Όριο Μονάδων Αμύλου</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l-GR" sz="1000" b="0" i="0" u="none" strike="noStrike" cap="none" normalizeH="0" baseline="-25000" smtClean="0">
                    <a:ln>
                      <a:noFill/>
                    </a:ln>
                    <a:solidFill>
                      <a:schemeClr val="tx1"/>
                    </a:solidFill>
                    <a:effectLst/>
                    <a:latin typeface="Calibri" pitchFamily="34" charset="0"/>
                  </a:rPr>
                  <a:t>Χ1</a:t>
                </a:r>
                <a:r>
                  <a:rPr kumimoji="0" lang="el-GR" sz="1000" b="0" i="0" u="none" strike="noStrike" cap="none" normalizeH="0" baseline="0" smtClean="0">
                    <a:ln>
                      <a:noFill/>
                    </a:ln>
                    <a:solidFill>
                      <a:schemeClr val="tx1"/>
                    </a:solidFill>
                    <a:effectLst/>
                    <a:latin typeface="Calibri" pitchFamily="34" charset="0"/>
                  </a:rPr>
                  <a:t>= -</a:t>
                </a:r>
                <a:r>
                  <a:rPr kumimoji="0" lang="el-GR" sz="1000" b="0" i="0" u="none" strike="noStrike" cap="none" normalizeH="0" baseline="-25000" smtClean="0">
                    <a:ln>
                      <a:noFill/>
                    </a:ln>
                    <a:solidFill>
                      <a:schemeClr val="tx1"/>
                    </a:solidFill>
                    <a:effectLst/>
                    <a:latin typeface="Calibri" pitchFamily="34" charset="0"/>
                  </a:rPr>
                  <a:t> Χ2</a:t>
                </a:r>
                <a:r>
                  <a:rPr kumimoji="0" lang="el-GR" sz="1000" b="0" i="0" u="none" strike="noStrike" cap="none" normalizeH="0" baseline="0" smtClean="0">
                    <a:ln>
                      <a:noFill/>
                    </a:ln>
                    <a:solidFill>
                      <a:schemeClr val="tx1"/>
                    </a:solidFill>
                    <a:effectLst/>
                    <a:latin typeface="Calibri" pitchFamily="34" charset="0"/>
                  </a:rPr>
                  <a:t> + 76</a:t>
                </a:r>
                <a:r>
                  <a:rPr kumimoji="0" lang="el-GR" sz="1000" b="0" i="0" u="none" strike="noStrike" cap="none" normalizeH="0" baseline="0" smtClean="0">
                    <a:ln>
                      <a:noFill/>
                    </a:ln>
                    <a:solidFill>
                      <a:schemeClr val="tx1"/>
                    </a:solidFill>
                    <a:effectLst/>
                    <a:latin typeface="Times New Roman" pitchFamily="18" charset="0"/>
                  </a:rPr>
                  <a:t>,</a:t>
                </a:r>
                <a:r>
                  <a:rPr kumimoji="0" lang="el-GR" sz="1000" b="0" i="0" u="none" strike="noStrike" cap="none" normalizeH="0" baseline="0" smtClean="0">
                    <a:ln>
                      <a:noFill/>
                    </a:ln>
                    <a:solidFill>
                      <a:schemeClr val="tx1"/>
                    </a:solidFill>
                    <a:effectLst/>
                    <a:latin typeface="Calibri" pitchFamily="34" charset="0"/>
                  </a:rPr>
                  <a:t>5</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endParaRPr>
              </a:p>
            </p:txBody>
          </p:sp>
          <p:sp>
            <p:nvSpPr>
              <p:cNvPr id="22608" name="Line 80"/>
              <p:cNvSpPr>
                <a:spLocks noChangeShapeType="1"/>
              </p:cNvSpPr>
              <p:nvPr/>
            </p:nvSpPr>
            <p:spPr bwMode="auto">
              <a:xfrm flipH="1">
                <a:off x="7601" y="7747"/>
                <a:ext cx="1968" cy="3648"/>
              </a:xfrm>
              <a:prstGeom prst="line">
                <a:avLst/>
              </a:prstGeom>
              <a:noFill/>
              <a:ln w="25400">
                <a:solidFill>
                  <a:srgbClr val="000000"/>
                </a:solidFill>
                <a:round/>
                <a:headEnd type="none" w="sm" len="sm"/>
                <a:tailEnd type="triangle" w="sm" len="sm"/>
              </a:ln>
              <a:effectLst/>
            </p:spPr>
            <p:txBody>
              <a:bodyPr vert="horz" wrap="square" lIns="91440" tIns="45720" rIns="91440" bIns="45720" numCol="1" anchor="t" anchorCtr="0" compatLnSpc="1">
                <a:prstTxWarp prst="textNoShape">
                  <a:avLst/>
                </a:prstTxWarp>
              </a:bodyPr>
              <a:lstStyle/>
              <a:p>
                <a:endParaRPr lang="el-GR"/>
              </a:p>
            </p:txBody>
          </p:sp>
          <p:sp>
            <p:nvSpPr>
              <p:cNvPr id="22609" name="Rectangle 81"/>
              <p:cNvSpPr>
                <a:spLocks noChangeArrowheads="1"/>
              </p:cNvSpPr>
              <p:nvPr/>
            </p:nvSpPr>
            <p:spPr bwMode="auto">
              <a:xfrm>
                <a:off x="9567" y="7290"/>
                <a:ext cx="6881" cy="2282"/>
              </a:xfrm>
              <a:prstGeom prst="rect">
                <a:avLst/>
              </a:prstGeom>
              <a:noFill/>
              <a:ln w="12700">
                <a:solidFill>
                  <a:srgbClr val="FFFFFF"/>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000" b="0" i="0" u="none" strike="noStrike" cap="none" normalizeH="0" baseline="0" smtClean="0">
                    <a:ln>
                      <a:noFill/>
                    </a:ln>
                    <a:solidFill>
                      <a:schemeClr val="tx1"/>
                    </a:solidFill>
                    <a:effectLst/>
                    <a:latin typeface="Calibri" pitchFamily="34" charset="0"/>
                  </a:rPr>
                  <a:t>Κατεύθυνση των μειούμενων </a:t>
                </a:r>
                <a:r>
                  <a:rPr kumimoji="0" lang="en-US" sz="1000" b="0" i="0" u="none" strike="noStrike" cap="none" normalizeH="0" baseline="0" smtClean="0">
                    <a:ln>
                      <a:noFill/>
                    </a:ln>
                    <a:solidFill>
                      <a:schemeClr val="tx1"/>
                    </a:solidFill>
                    <a:effectLst/>
                    <a:latin typeface="Calibri" pitchFamily="34" charset="0"/>
                  </a:rPr>
                  <a:t>K</a:t>
                </a:r>
                <a:endParaRPr kumimoji="0" lang="el-GR" sz="1000" b="0" i="0" u="none" strike="noStrike" cap="none" normalizeH="0" baseline="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l-GR" sz="1000" b="0" i="0" u="none" strike="noStrike" cap="none" normalizeH="0" baseline="0" smtClean="0">
                    <a:ln>
                      <a:noFill/>
                    </a:ln>
                    <a:solidFill>
                      <a:schemeClr val="tx1"/>
                    </a:solidFill>
                    <a:effectLst/>
                    <a:latin typeface="Calibri" pitchFamily="34" charset="0"/>
                  </a:rPr>
                  <a:t>Ζ = 0,35χ</a:t>
                </a:r>
                <a:r>
                  <a:rPr kumimoji="0" lang="el-GR" sz="1000" b="0" i="0" u="none" strike="noStrike" cap="none" normalizeH="0" baseline="-25000" smtClean="0">
                    <a:ln>
                      <a:noFill/>
                    </a:ln>
                    <a:solidFill>
                      <a:schemeClr val="tx1"/>
                    </a:solidFill>
                    <a:effectLst/>
                    <a:latin typeface="Calibri" pitchFamily="34" charset="0"/>
                  </a:rPr>
                  <a:t>1</a:t>
                </a:r>
                <a:r>
                  <a:rPr kumimoji="0" lang="el-GR" sz="1000" b="0" i="0" u="none" strike="noStrike" cap="none" normalizeH="0" baseline="0" smtClean="0">
                    <a:ln>
                      <a:noFill/>
                    </a:ln>
                    <a:solidFill>
                      <a:schemeClr val="tx1"/>
                    </a:solidFill>
                    <a:effectLst/>
                    <a:latin typeface="Calibri" pitchFamily="34" charset="0"/>
                  </a:rPr>
                  <a:t> + 0,30 χ</a:t>
                </a:r>
                <a:r>
                  <a:rPr kumimoji="0" lang="el-GR" sz="1000" b="0" i="0" u="none" strike="noStrike" cap="none" normalizeH="0" baseline="-25000" smtClean="0">
                    <a:ln>
                      <a:noFill/>
                    </a:ln>
                    <a:solidFill>
                      <a:schemeClr val="tx1"/>
                    </a:solidFill>
                    <a:effectLst/>
                    <a:latin typeface="Calibri" pitchFamily="34" charset="0"/>
                  </a:rPr>
                  <a:t>2</a:t>
                </a:r>
                <a:endParaRPr kumimoji="0" lang="el-GR" sz="1800" b="0" i="0" u="none" strike="noStrike" cap="none" normalizeH="0" baseline="0" smtClean="0">
                  <a:ln>
                    <a:noFill/>
                  </a:ln>
                  <a:solidFill>
                    <a:schemeClr val="tx1"/>
                  </a:solidFill>
                  <a:effectLst/>
                  <a:latin typeface="Arial" pitchFamily="34" charset="0"/>
                </a:endParaRPr>
              </a:p>
            </p:txBody>
          </p:sp>
        </p:grpSp>
        <p:sp>
          <p:nvSpPr>
            <p:cNvPr id="22610" name="Rectangle 82"/>
            <p:cNvSpPr>
              <a:spLocks noChangeArrowheads="1"/>
            </p:cNvSpPr>
            <p:nvPr/>
          </p:nvSpPr>
          <p:spPr bwMode="auto">
            <a:xfrm>
              <a:off x="0" y="7727"/>
              <a:ext cx="1640" cy="1006"/>
            </a:xfrm>
            <a:prstGeom prst="rect">
              <a:avLst/>
            </a:prstGeom>
            <a:noFill/>
            <a:ln w="12700">
              <a:solidFill>
                <a:srgbClr val="FFFFFF"/>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000" b="0" i="0" u="none" strike="noStrike" cap="none" normalizeH="0" baseline="0" smtClean="0">
                  <a:ln>
                    <a:noFill/>
                  </a:ln>
                  <a:solidFill>
                    <a:schemeClr val="tx1"/>
                  </a:solidFill>
                  <a:effectLst/>
                  <a:latin typeface="Calibri" pitchFamily="34" charset="0"/>
                </a:rPr>
                <a:t>98;4</a:t>
              </a:r>
              <a:endParaRPr kumimoji="0" lang="el-GR" sz="1800" b="0" i="0" u="none" strike="noStrike" cap="none" normalizeH="0" baseline="0" smtClean="0">
                <a:ln>
                  <a:noFill/>
                </a:ln>
                <a:solidFill>
                  <a:schemeClr val="tx1"/>
                </a:solidFill>
                <a:effectLst/>
                <a:latin typeface="Arial" pitchFamily="34" charset="0"/>
              </a:endParaRPr>
            </a:p>
          </p:txBody>
        </p:sp>
        <p:grpSp>
          <p:nvGrpSpPr>
            <p:cNvPr id="22611" name="Group 83"/>
            <p:cNvGrpSpPr>
              <a:grpSpLocks/>
            </p:cNvGrpSpPr>
            <p:nvPr/>
          </p:nvGrpSpPr>
          <p:grpSpPr bwMode="auto">
            <a:xfrm>
              <a:off x="1638" y="13647"/>
              <a:ext cx="18363" cy="6358"/>
              <a:chOff x="0" y="1"/>
              <a:chExt cx="19999" cy="19997"/>
            </a:xfrm>
          </p:grpSpPr>
          <p:sp>
            <p:nvSpPr>
              <p:cNvPr id="22612" name="AutoShape 84"/>
              <p:cNvSpPr>
                <a:spLocks noChangeArrowheads="1"/>
              </p:cNvSpPr>
              <p:nvPr/>
            </p:nvSpPr>
            <p:spPr bwMode="auto">
              <a:xfrm>
                <a:off x="5525" y="7216"/>
                <a:ext cx="1088" cy="2142"/>
              </a:xfrm>
              <a:prstGeom prst="roundRect">
                <a:avLst>
                  <a:gd name="adj" fmla="val 16667"/>
                </a:avLst>
              </a:prstGeom>
              <a:solidFill>
                <a:srgbClr val="FFFFFF"/>
              </a:solidFill>
              <a:ln w="9525">
                <a:solidFill>
                  <a:srgbClr val="FFFFFF"/>
                </a:solidFill>
                <a:round/>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100" b="0" i="0" u="none" strike="noStrike" cap="none" normalizeH="0" baseline="0" smtClean="0">
                    <a:ln>
                      <a:noFill/>
                    </a:ln>
                    <a:solidFill>
                      <a:schemeClr val="tx1"/>
                    </a:solidFill>
                    <a:effectLst/>
                    <a:latin typeface="Calibri" pitchFamily="34" charset="0"/>
                  </a:rPr>
                  <a:t>50</a:t>
                </a:r>
                <a:endParaRPr kumimoji="0" lang="el-GR" sz="1800" b="0" i="0" u="none" strike="noStrike" cap="none" normalizeH="0" baseline="0" smtClean="0">
                  <a:ln>
                    <a:noFill/>
                  </a:ln>
                  <a:solidFill>
                    <a:schemeClr val="tx1"/>
                  </a:solidFill>
                  <a:effectLst/>
                  <a:latin typeface="Arial" pitchFamily="34" charset="0"/>
                </a:endParaRPr>
              </a:p>
            </p:txBody>
          </p:sp>
          <p:sp>
            <p:nvSpPr>
              <p:cNvPr id="22613" name="AutoShape 85"/>
              <p:cNvSpPr>
                <a:spLocks noChangeArrowheads="1"/>
              </p:cNvSpPr>
              <p:nvPr/>
            </p:nvSpPr>
            <p:spPr bwMode="auto">
              <a:xfrm>
                <a:off x="12399" y="7216"/>
                <a:ext cx="1088" cy="3208"/>
              </a:xfrm>
              <a:prstGeom prst="roundRect">
                <a:avLst>
                  <a:gd name="adj" fmla="val 16667"/>
                </a:avLst>
              </a:prstGeom>
              <a:solidFill>
                <a:srgbClr val="FFFFFF"/>
              </a:solidFill>
              <a:ln w="9525">
                <a:solidFill>
                  <a:srgbClr val="FFFFFF"/>
                </a:solidFill>
                <a:round/>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100" b="0" i="0" u="none" strike="noStrike" cap="none" normalizeH="0" baseline="0" smtClean="0">
                    <a:ln>
                      <a:noFill/>
                    </a:ln>
                    <a:solidFill>
                      <a:schemeClr val="tx1"/>
                    </a:solidFill>
                    <a:effectLst/>
                    <a:latin typeface="Calibri" pitchFamily="34" charset="0"/>
                  </a:rPr>
                  <a:t>100</a:t>
                </a:r>
                <a:endParaRPr kumimoji="0" lang="el-GR" sz="1800" b="0" i="0" u="none" strike="noStrike" cap="none" normalizeH="0" baseline="0" smtClean="0">
                  <a:ln>
                    <a:noFill/>
                  </a:ln>
                  <a:solidFill>
                    <a:schemeClr val="tx1"/>
                  </a:solidFill>
                  <a:effectLst/>
                  <a:latin typeface="Arial" pitchFamily="34" charset="0"/>
                </a:endParaRPr>
              </a:p>
            </p:txBody>
          </p:sp>
          <p:sp>
            <p:nvSpPr>
              <p:cNvPr id="22614" name="AutoShape 86"/>
              <p:cNvSpPr>
                <a:spLocks noChangeArrowheads="1"/>
              </p:cNvSpPr>
              <p:nvPr/>
            </p:nvSpPr>
            <p:spPr bwMode="auto">
              <a:xfrm>
                <a:off x="18185" y="7210"/>
                <a:ext cx="1450" cy="4268"/>
              </a:xfrm>
              <a:prstGeom prst="roundRect">
                <a:avLst>
                  <a:gd name="adj" fmla="val 16667"/>
                </a:avLst>
              </a:prstGeom>
              <a:solidFill>
                <a:srgbClr val="FFFFFF"/>
              </a:solidFill>
              <a:ln w="9525">
                <a:solidFill>
                  <a:srgbClr val="FFFFFF"/>
                </a:solidFill>
                <a:round/>
                <a:headEnd/>
                <a:tailEnd/>
              </a:ln>
              <a:effectLst/>
            </p:spPr>
            <p:txBody>
              <a:bodyPr vert="horz" wrap="square" lIns="12700" tIns="12700" rIns="12700" bIns="127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100" b="0" i="0" u="none" strike="noStrike" cap="none" normalizeH="0" baseline="0" smtClean="0">
                    <a:ln>
                      <a:noFill/>
                    </a:ln>
                    <a:solidFill>
                      <a:schemeClr val="tx1"/>
                    </a:solidFill>
                    <a:effectLst/>
                    <a:latin typeface="Calibri" pitchFamily="34" charset="0"/>
                  </a:rPr>
                  <a:t>150</a:t>
                </a:r>
                <a:endParaRPr kumimoji="0" lang="el-GR" sz="1800" b="0" i="0" u="none" strike="noStrike" cap="none" normalizeH="0" baseline="0" smtClean="0">
                  <a:ln>
                    <a:noFill/>
                  </a:ln>
                  <a:solidFill>
                    <a:schemeClr val="tx1"/>
                  </a:solidFill>
                  <a:effectLst/>
                  <a:latin typeface="Arial" pitchFamily="34" charset="0"/>
                </a:endParaRPr>
              </a:p>
            </p:txBody>
          </p:sp>
          <p:sp>
            <p:nvSpPr>
              <p:cNvPr id="22615" name="Rectangle 87"/>
              <p:cNvSpPr>
                <a:spLocks noChangeArrowheads="1"/>
              </p:cNvSpPr>
              <p:nvPr/>
            </p:nvSpPr>
            <p:spPr bwMode="auto">
              <a:xfrm>
                <a:off x="0" y="9471"/>
                <a:ext cx="6067" cy="10527"/>
              </a:xfrm>
              <a:prstGeom prst="rect">
                <a:avLst/>
              </a:prstGeom>
              <a:noFill/>
              <a:ln w="12700">
                <a:solidFill>
                  <a:srgbClr val="FFFFFF"/>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900" b="0" i="0" u="none" strike="noStrike" cap="none" normalizeH="0" baseline="0" smtClean="0">
                    <a:ln>
                      <a:noFill/>
                    </a:ln>
                    <a:solidFill>
                      <a:schemeClr val="tx1"/>
                    </a:solidFill>
                    <a:effectLst/>
                    <a:latin typeface="Calibri" pitchFamily="34" charset="0"/>
                  </a:rPr>
                  <a:t>Όριο Πεπτών Αζωτούχων Ουσιών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l-GR" sz="1000" b="0" i="0" u="none" strike="noStrike" cap="none" normalizeH="0" baseline="-25000" smtClean="0">
                    <a:ln>
                      <a:noFill/>
                    </a:ln>
                    <a:solidFill>
                      <a:schemeClr val="tx1"/>
                    </a:solidFill>
                    <a:effectLst/>
                    <a:latin typeface="Calibri" pitchFamily="34" charset="0"/>
                  </a:rPr>
                  <a:t>Χ1</a:t>
                </a:r>
                <a:r>
                  <a:rPr kumimoji="0" lang="el-GR" sz="1000" b="0" i="0" u="none" strike="noStrike" cap="none" normalizeH="0" baseline="0" smtClean="0">
                    <a:ln>
                      <a:noFill/>
                    </a:ln>
                    <a:solidFill>
                      <a:schemeClr val="tx1"/>
                    </a:solidFill>
                    <a:effectLst/>
                    <a:latin typeface="Calibri" pitchFamily="34" charset="0"/>
                  </a:rPr>
                  <a:t>= -</a:t>
                </a:r>
                <a:r>
                  <a:rPr kumimoji="0" lang="el-GR" sz="1000" b="0" i="0" u="none" strike="noStrike" cap="none" normalizeH="0" baseline="-25000" smtClean="0">
                    <a:ln>
                      <a:noFill/>
                    </a:ln>
                    <a:solidFill>
                      <a:schemeClr val="tx1"/>
                    </a:solidFill>
                    <a:effectLst/>
                    <a:latin typeface="Calibri" pitchFamily="34" charset="0"/>
                  </a:rPr>
                  <a:t> Χ2</a:t>
                </a:r>
                <a:r>
                  <a:rPr kumimoji="0" lang="el-GR" sz="1000" b="0" i="0" u="none" strike="noStrike" cap="none" normalizeH="0" baseline="0" smtClean="0">
                    <a:ln>
                      <a:noFill/>
                    </a:ln>
                    <a:solidFill>
                      <a:schemeClr val="tx1"/>
                    </a:solidFill>
                    <a:effectLst/>
                    <a:latin typeface="Calibri" pitchFamily="34" charset="0"/>
                  </a:rPr>
                  <a:t> + 105</a:t>
                </a:r>
                <a:r>
                  <a:rPr kumimoji="0" lang="el-GR" sz="1000" b="0" i="0" u="none" strike="noStrike" cap="none" normalizeH="0" baseline="0" smtClean="0">
                    <a:ln>
                      <a:noFill/>
                    </a:ln>
                    <a:solidFill>
                      <a:schemeClr val="tx1"/>
                    </a:solidFill>
                    <a:effectLst/>
                    <a:latin typeface="Times New Roman" pitchFamily="18" charset="0"/>
                  </a:rPr>
                  <a:t>,</a:t>
                </a:r>
                <a:r>
                  <a:rPr kumimoji="0" lang="el-GR" sz="1000" b="0" i="0" u="none" strike="noStrike" cap="none" normalizeH="0" baseline="0" smtClean="0">
                    <a:ln>
                      <a:noFill/>
                    </a:ln>
                    <a:solidFill>
                      <a:schemeClr val="tx1"/>
                    </a:solidFill>
                    <a:effectLst/>
                    <a:latin typeface="Calibri" pitchFamily="34" charset="0"/>
                  </a:rPr>
                  <a:t>3</a:t>
                </a:r>
                <a:endParaRPr kumimoji="0" lang="el-GR" sz="1800" b="0" i="0" u="none" strike="noStrike" cap="none" normalizeH="0" baseline="0" smtClean="0">
                  <a:ln>
                    <a:noFill/>
                  </a:ln>
                  <a:solidFill>
                    <a:schemeClr val="tx1"/>
                  </a:solidFill>
                  <a:effectLst/>
                  <a:latin typeface="Arial" pitchFamily="34" charset="0"/>
                </a:endParaRPr>
              </a:p>
            </p:txBody>
          </p:sp>
          <p:sp>
            <p:nvSpPr>
              <p:cNvPr id="22616" name="Line 88"/>
              <p:cNvSpPr>
                <a:spLocks noChangeShapeType="1"/>
              </p:cNvSpPr>
              <p:nvPr/>
            </p:nvSpPr>
            <p:spPr bwMode="auto">
              <a:xfrm flipV="1">
                <a:off x="2497" y="1"/>
                <a:ext cx="3927" cy="9477"/>
              </a:xfrm>
              <a:prstGeom prst="line">
                <a:avLst/>
              </a:prstGeom>
              <a:noFill/>
              <a:ln w="6350">
                <a:solidFill>
                  <a:srgbClr val="000000"/>
                </a:solidFill>
                <a:prstDash val="sysDot"/>
                <a:round/>
                <a:headEnd type="none" w="sm" len="sm"/>
                <a:tailEnd type="arrow" w="sm" len="sm"/>
              </a:ln>
              <a:effectLst/>
            </p:spPr>
            <p:txBody>
              <a:bodyPr vert="horz" wrap="square" lIns="91440" tIns="45720" rIns="91440" bIns="45720" numCol="1" anchor="t" anchorCtr="0" compatLnSpc="1">
                <a:prstTxWarp prst="textNoShape">
                  <a:avLst/>
                </a:prstTxWarp>
              </a:bodyPr>
              <a:lstStyle/>
              <a:p>
                <a:endParaRPr lang="el-GR"/>
              </a:p>
            </p:txBody>
          </p:sp>
          <p:sp>
            <p:nvSpPr>
              <p:cNvPr id="22617" name="Line 89"/>
              <p:cNvSpPr>
                <a:spLocks noChangeShapeType="1"/>
              </p:cNvSpPr>
              <p:nvPr/>
            </p:nvSpPr>
            <p:spPr bwMode="auto">
              <a:xfrm flipH="1">
                <a:off x="9633" y="1"/>
                <a:ext cx="359" cy="9476"/>
              </a:xfrm>
              <a:prstGeom prst="line">
                <a:avLst/>
              </a:prstGeom>
              <a:noFill/>
              <a:ln w="6350">
                <a:solidFill>
                  <a:srgbClr val="000000"/>
                </a:solidFill>
                <a:prstDash val="sysDot"/>
                <a:round/>
                <a:headEnd type="arrow" w="sm" len="sm"/>
                <a:tailEnd type="none" w="sm" len="sm"/>
              </a:ln>
              <a:effectLst/>
            </p:spPr>
            <p:txBody>
              <a:bodyPr vert="horz" wrap="square" lIns="91440" tIns="45720" rIns="91440" bIns="45720" numCol="1" anchor="t" anchorCtr="0" compatLnSpc="1">
                <a:prstTxWarp prst="textNoShape">
                  <a:avLst/>
                </a:prstTxWarp>
              </a:bodyPr>
              <a:lstStyle/>
              <a:p>
                <a:endParaRPr lang="el-GR"/>
              </a:p>
            </p:txBody>
          </p:sp>
          <p:sp>
            <p:nvSpPr>
              <p:cNvPr id="22618" name="Rectangle 90"/>
              <p:cNvSpPr>
                <a:spLocks noChangeArrowheads="1"/>
              </p:cNvSpPr>
              <p:nvPr/>
            </p:nvSpPr>
            <p:spPr bwMode="auto">
              <a:xfrm>
                <a:off x="8562" y="9462"/>
                <a:ext cx="4641" cy="10530"/>
              </a:xfrm>
              <a:prstGeom prst="rect">
                <a:avLst/>
              </a:prstGeom>
              <a:noFill/>
              <a:ln w="12700">
                <a:solidFill>
                  <a:srgbClr val="FFFFFF"/>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000" b="0" i="0" u="none" strike="noStrike" cap="none" normalizeH="0" baseline="0" smtClean="0">
                    <a:ln>
                      <a:noFill/>
                    </a:ln>
                    <a:solidFill>
                      <a:schemeClr val="tx1"/>
                    </a:solidFill>
                    <a:effectLst/>
                    <a:latin typeface="Calibri" pitchFamily="34" charset="0"/>
                  </a:rPr>
                  <a:t>Όριο Ξηράς Ουσίας</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l-GR" sz="1000" b="0" i="0" u="none" strike="noStrike" cap="none" normalizeH="0" baseline="-25000" smtClean="0">
                    <a:ln>
                      <a:noFill/>
                    </a:ln>
                    <a:solidFill>
                      <a:schemeClr val="tx1"/>
                    </a:solidFill>
                    <a:effectLst/>
                    <a:latin typeface="Calibri" pitchFamily="34" charset="0"/>
                  </a:rPr>
                  <a:t>Χ1</a:t>
                </a:r>
                <a:r>
                  <a:rPr kumimoji="0" lang="el-GR" sz="1000" b="0" i="0" u="none" strike="noStrike" cap="none" normalizeH="0" baseline="0" smtClean="0">
                    <a:ln>
                      <a:noFill/>
                    </a:ln>
                    <a:solidFill>
                      <a:schemeClr val="tx1"/>
                    </a:solidFill>
                    <a:effectLst/>
                    <a:latin typeface="Calibri" pitchFamily="34" charset="0"/>
                  </a:rPr>
                  <a:t>= -</a:t>
                </a:r>
                <a:r>
                  <a:rPr kumimoji="0" lang="el-GR" sz="1000" b="0" i="0" u="none" strike="noStrike" cap="none" normalizeH="0" baseline="-25000" smtClean="0">
                    <a:ln>
                      <a:noFill/>
                    </a:ln>
                    <a:solidFill>
                      <a:schemeClr val="tx1"/>
                    </a:solidFill>
                    <a:effectLst/>
                    <a:latin typeface="Calibri" pitchFamily="34" charset="0"/>
                  </a:rPr>
                  <a:t>Χ2</a:t>
                </a:r>
                <a:r>
                  <a:rPr kumimoji="0" lang="el-GR" sz="1000" b="0" i="0" u="none" strike="noStrike" cap="none" normalizeH="0" baseline="0" smtClean="0">
                    <a:ln>
                      <a:noFill/>
                    </a:ln>
                    <a:solidFill>
                      <a:schemeClr val="tx1"/>
                    </a:solidFill>
                    <a:effectLst/>
                    <a:latin typeface="Calibri" pitchFamily="34" charset="0"/>
                  </a:rPr>
                  <a:t> + 101,1</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endParaRPr>
              </a:p>
            </p:txBody>
          </p:sp>
          <p:sp>
            <p:nvSpPr>
              <p:cNvPr id="22619" name="AutoShape 91"/>
              <p:cNvSpPr>
                <a:spLocks noChangeArrowheads="1"/>
              </p:cNvSpPr>
              <p:nvPr/>
            </p:nvSpPr>
            <p:spPr bwMode="auto">
              <a:xfrm>
                <a:off x="18555" y="10849"/>
                <a:ext cx="1444" cy="2488"/>
              </a:xfrm>
              <a:prstGeom prst="roundRect">
                <a:avLst>
                  <a:gd name="adj" fmla="val 16667"/>
                </a:avLst>
              </a:prstGeom>
              <a:solidFill>
                <a:srgbClr val="FFFFFF"/>
              </a:solidFill>
              <a:ln w="9525">
                <a:solidFill>
                  <a:srgbClr val="FFFFFF"/>
                </a:solidFill>
                <a:round/>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1" i="0" u="none" strike="noStrike" cap="none" normalizeH="0" baseline="0" smtClean="0">
                    <a:ln>
                      <a:noFill/>
                    </a:ln>
                    <a:solidFill>
                      <a:schemeClr val="tx1"/>
                    </a:solidFill>
                    <a:effectLst/>
                    <a:latin typeface="Calibri" pitchFamily="34" charset="0"/>
                  </a:rPr>
                  <a:t>X</a:t>
                </a:r>
                <a:r>
                  <a:rPr kumimoji="0" lang="el-GR" sz="1100" b="1" i="0" u="none" strike="noStrike" cap="none" normalizeH="0" baseline="-25000" smtClean="0">
                    <a:ln>
                      <a:noFill/>
                    </a:ln>
                    <a:solidFill>
                      <a:schemeClr val="tx1"/>
                    </a:solidFill>
                    <a:effectLst/>
                    <a:latin typeface="Calibri" pitchFamily="34" charset="0"/>
                  </a:rPr>
                  <a:t>2</a:t>
                </a:r>
                <a:endParaRPr kumimoji="0" lang="el-GR" sz="1800" b="0" i="0" u="none" strike="noStrike" cap="none" normalizeH="0" baseline="0" smtClean="0">
                  <a:ln>
                    <a:noFill/>
                  </a:ln>
                  <a:solidFill>
                    <a:schemeClr val="tx1"/>
                  </a:solidFill>
                  <a:effectLst/>
                  <a:latin typeface="Arial" pitchFamily="34" charset="0"/>
                </a:endParaRPr>
              </a:p>
            </p:txBody>
          </p:sp>
        </p:gr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20" name="Rectangle 16"/>
          <p:cNvSpPr>
            <a:spLocks noChangeArrowheads="1"/>
          </p:cNvSpPr>
          <p:nvPr/>
        </p:nvSpPr>
        <p:spPr bwMode="auto">
          <a:xfrm>
            <a:off x="611560" y="65172"/>
            <a:ext cx="8064896"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ea typeface="Times New Roman" pitchFamily="18" charset="0"/>
                <a:cs typeface="Arial" pitchFamily="34" charset="0"/>
              </a:rPr>
              <a:t>Επίλυση γραμμικών προγραμμάτων με τη μέθοδο </a:t>
            </a:r>
            <a:r>
              <a:rPr kumimoji="0" lang="en-US" b="1" i="0" u="none" strike="noStrike" cap="none" normalizeH="0" baseline="0" dirty="0" smtClean="0">
                <a:ln>
                  <a:noFill/>
                </a:ln>
                <a:solidFill>
                  <a:schemeClr val="tx1"/>
                </a:solidFill>
                <a:effectLst/>
                <a:ea typeface="Times New Roman" pitchFamily="18" charset="0"/>
                <a:cs typeface="Arial" pitchFamily="34" charset="0"/>
              </a:rPr>
              <a:t>SIMPLEX</a:t>
            </a:r>
            <a:endParaRPr kumimoji="0" lang="el-GR" b="1"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Για να επιλυθεί ένα πρόβλημα γραμμικού προγραμματισμού με τη μέθοδο </a:t>
            </a:r>
            <a:r>
              <a:rPr kumimoji="0" lang="en-US" b="0" i="0" u="none" strike="noStrike" cap="none" normalizeH="0" baseline="0" dirty="0" smtClean="0">
                <a:ln>
                  <a:noFill/>
                </a:ln>
                <a:solidFill>
                  <a:schemeClr val="tx1"/>
                </a:solidFill>
                <a:effectLst/>
                <a:ea typeface="Times New Roman" pitchFamily="18" charset="0"/>
                <a:cs typeface="Arial" pitchFamily="34" charset="0"/>
              </a:rPr>
              <a:t>Sim</a:t>
            </a:r>
            <a:r>
              <a:rPr lang="en-US" dirty="0" smtClean="0">
                <a:ea typeface="Times New Roman" pitchFamily="18" charset="0"/>
                <a:cs typeface="Arial" pitchFamily="34" charset="0"/>
              </a:rPr>
              <a:t>p</a:t>
            </a:r>
            <a:r>
              <a:rPr kumimoji="0" lang="en-US" b="0" i="0" u="none" strike="noStrike" cap="none" normalizeH="0" baseline="0" dirty="0" smtClean="0">
                <a:ln>
                  <a:noFill/>
                </a:ln>
                <a:solidFill>
                  <a:schemeClr val="tx1"/>
                </a:solidFill>
                <a:effectLst/>
                <a:ea typeface="Times New Roman" pitchFamily="18" charset="0"/>
                <a:cs typeface="Arial" pitchFamily="34" charset="0"/>
              </a:rPr>
              <a:t>lex </a:t>
            </a:r>
            <a:r>
              <a:rPr kumimoji="0" lang="el-GR" b="0" i="0" u="none" strike="noStrike" cap="none" normalizeH="0" baseline="0" dirty="0" smtClean="0">
                <a:ln>
                  <a:noFill/>
                </a:ln>
                <a:solidFill>
                  <a:schemeClr val="tx1"/>
                </a:solidFill>
                <a:effectLst/>
                <a:ea typeface="Times New Roman" pitchFamily="18" charset="0"/>
                <a:cs typeface="Arial" pitchFamily="34" charset="0"/>
              </a:rPr>
              <a:t>πρέπει πρώτα να έλθει στην κανονική του μορφή, δηλαδή όλοι οι περιορισμοί (οι οποίοι μέχρι τη παρούσα φάση παρουσιάζονται σαν </a:t>
            </a:r>
            <a:r>
              <a:rPr kumimoji="0" lang="el-GR" b="0" i="0" u="none" strike="noStrike" cap="none" normalizeH="0" baseline="0" dirty="0" err="1" smtClean="0">
                <a:ln>
                  <a:noFill/>
                </a:ln>
                <a:solidFill>
                  <a:schemeClr val="tx1"/>
                </a:solidFill>
                <a:effectLst/>
                <a:ea typeface="Times New Roman" pitchFamily="18" charset="0"/>
                <a:cs typeface="Arial" pitchFamily="34" charset="0"/>
              </a:rPr>
              <a:t>ανισοεξισώσεις</a:t>
            </a:r>
            <a:r>
              <a:rPr kumimoji="0" lang="el-GR" b="0" i="0" u="none" strike="noStrike" cap="none" normalizeH="0" baseline="0" dirty="0" smtClean="0">
                <a:ln>
                  <a:noFill/>
                </a:ln>
                <a:solidFill>
                  <a:schemeClr val="tx1"/>
                </a:solidFill>
                <a:effectLst/>
                <a:ea typeface="Times New Roman" pitchFamily="18" charset="0"/>
                <a:cs typeface="Arial" pitchFamily="34" charset="0"/>
              </a:rPr>
              <a:t>), να μετατραπούν σε εξισώσεις (ισότητες).</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Είναι δυνατό να παρουσιάζονται οι περιορισμοί με την μορφή ισοτήτων, εισάγοντας τις </a:t>
            </a:r>
            <a:r>
              <a:rPr kumimoji="0" lang="el-GR" b="0" i="0" u="sng" strike="noStrike" cap="none" normalizeH="0" baseline="0" dirty="0" smtClean="0">
                <a:ln>
                  <a:noFill/>
                </a:ln>
                <a:solidFill>
                  <a:schemeClr val="tx1"/>
                </a:solidFill>
                <a:effectLst/>
                <a:ea typeface="Times New Roman" pitchFamily="18" charset="0"/>
                <a:cs typeface="Arial" pitchFamily="34" charset="0"/>
              </a:rPr>
              <a:t>μεταβλητές απόκλισης</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r>
              <a:rPr kumimoji="0" lang="el-GR" b="0" i="0" u="none" strike="noStrike" cap="none" normalizeH="0" baseline="0" dirty="0" err="1" smtClean="0">
                <a:ln>
                  <a:noFill/>
                </a:ln>
                <a:solidFill>
                  <a:schemeClr val="tx1"/>
                </a:solidFill>
                <a:effectLst/>
                <a:ea typeface="Times New Roman" pitchFamily="18" charset="0"/>
                <a:cs typeface="Arial" pitchFamily="34" charset="0"/>
              </a:rPr>
              <a:t>t</a:t>
            </a:r>
            <a:r>
              <a:rPr kumimoji="0" lang="el-GR" b="0" i="0" u="none" strike="noStrike" cap="none" normalizeH="0" baseline="-30000" dirty="0" err="1" smtClean="0">
                <a:ln>
                  <a:noFill/>
                </a:ln>
                <a:solidFill>
                  <a:schemeClr val="tx1"/>
                </a:solidFill>
                <a:effectLst/>
                <a:ea typeface="Times New Roman" pitchFamily="18" charset="0"/>
                <a:cs typeface="Arial" pitchFamily="34" charset="0"/>
              </a:rPr>
              <a:t>i</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r>
              <a:rPr kumimoji="0" lang="en-US" b="0" i="0" u="none" strike="noStrike" cap="none" normalizeH="0" baseline="0" dirty="0" smtClean="0">
                <a:ln>
                  <a:noFill/>
                </a:ln>
                <a:solidFill>
                  <a:schemeClr val="tx1"/>
                </a:solidFill>
                <a:effectLst/>
                <a:ea typeface="Times New Roman" pitchFamily="18" charset="0"/>
                <a:cs typeface="Arial" pitchFamily="34" charset="0"/>
              </a:rPr>
              <a:t>slack variable</a:t>
            </a:r>
            <a:r>
              <a:rPr kumimoji="0" lang="el-GR" b="0" i="0" u="none" strike="noStrike" cap="none" normalizeH="0" baseline="0" dirty="0" smtClean="0">
                <a:ln>
                  <a:noFill/>
                </a:ln>
                <a:solidFill>
                  <a:schemeClr val="tx1"/>
                </a:solidFill>
                <a:effectLst/>
                <a:ea typeface="Times New Roman" pitchFamily="18" charset="0"/>
                <a:cs typeface="Arial" pitchFamily="34" charset="0"/>
              </a:rPr>
              <a:t> ή </a:t>
            </a:r>
            <a:r>
              <a:rPr kumimoji="0" lang="en-US" b="0" i="0" u="none" strike="noStrike" cap="none" normalizeH="0" baseline="0" dirty="0" smtClean="0">
                <a:ln>
                  <a:noFill/>
                </a:ln>
                <a:solidFill>
                  <a:schemeClr val="tx1"/>
                </a:solidFill>
                <a:effectLst/>
                <a:ea typeface="Times New Roman" pitchFamily="18" charset="0"/>
                <a:cs typeface="Arial" pitchFamily="34" charset="0"/>
              </a:rPr>
              <a:t>variables d</a:t>
            </a:r>
            <a:r>
              <a:rPr kumimoji="0" lang="el-GR" b="0" i="0" u="none" strike="noStrike" cap="none" normalizeH="0" baseline="0" dirty="0" smtClean="0">
                <a:ln>
                  <a:noFill/>
                </a:ln>
                <a:solidFill>
                  <a:schemeClr val="tx1"/>
                </a:solidFill>
                <a:effectLst/>
                <a:ea typeface="Times New Roman" pitchFamily="18" charset="0"/>
                <a:cs typeface="Arial" pitchFamily="34" charset="0"/>
              </a:rPr>
              <a:t>’é</a:t>
            </a:r>
            <a:r>
              <a:rPr kumimoji="0" lang="en-US" b="0" i="0" u="none" strike="noStrike" cap="none" normalizeH="0" baseline="0" dirty="0" smtClean="0">
                <a:ln>
                  <a:noFill/>
                </a:ln>
                <a:solidFill>
                  <a:schemeClr val="tx1"/>
                </a:solidFill>
                <a:effectLst/>
                <a:ea typeface="Times New Roman" pitchFamily="18" charset="0"/>
                <a:cs typeface="Arial" pitchFamily="34" charset="0"/>
              </a:rPr>
              <a:t>cart</a:t>
            </a:r>
            <a:r>
              <a:rPr kumimoji="0" lang="el-GR" b="0" i="0" u="none" strike="noStrike" cap="none" normalizeH="0" baseline="0" dirty="0" smtClean="0">
                <a:ln>
                  <a:noFill/>
                </a:ln>
                <a:solidFill>
                  <a:schemeClr val="tx1"/>
                </a:solidFill>
                <a:effectLst/>
                <a:ea typeface="Times New Roman" pitchFamily="18" charset="0"/>
                <a:cs typeface="Arial" pitchFamily="34" charset="0"/>
              </a:rPr>
              <a:t>). Οι μεταβλητές απόκλισης έχουν μηδενικό οικονομικό συντελεστή στην αντικειμενική συνάρτηση.</a:t>
            </a:r>
            <a:endParaRPr kumimoji="0" lang="el-GR" b="0" i="0" u="none" strike="noStrike" cap="none" normalizeH="0" baseline="0" dirty="0" smtClean="0">
              <a:ln>
                <a:noFill/>
              </a:ln>
              <a:solidFill>
                <a:schemeClr val="tx1"/>
              </a:solidFill>
              <a:effectLst/>
            </a:endParaRPr>
          </a:p>
        </p:txBody>
      </p:sp>
      <p:graphicFrame>
        <p:nvGraphicFramePr>
          <p:cNvPr id="18" name="Table 17"/>
          <p:cNvGraphicFramePr>
            <a:graphicFrameLocks noGrp="1"/>
          </p:cNvGraphicFramePr>
          <p:nvPr/>
        </p:nvGraphicFramePr>
        <p:xfrm>
          <a:off x="827584" y="3501008"/>
          <a:ext cx="6984776" cy="1962150"/>
        </p:xfrm>
        <a:graphic>
          <a:graphicData uri="http://schemas.openxmlformats.org/drawingml/2006/table">
            <a:tbl>
              <a:tblPr/>
              <a:tblGrid>
                <a:gridCol w="3510577"/>
                <a:gridCol w="418359"/>
                <a:gridCol w="3055840"/>
              </a:tblGrid>
              <a:tr h="200025">
                <a:tc>
                  <a:txBody>
                    <a:bodyPr/>
                    <a:lstStyle/>
                    <a:p>
                      <a:pPr algn="just" fontAlgn="b"/>
                      <a:r>
                        <a:rPr lang="el-GR" sz="1600" b="0" i="0" u="none" strike="noStrike" dirty="0">
                          <a:solidFill>
                            <a:srgbClr val="000000"/>
                          </a:solidFill>
                          <a:latin typeface="Arial"/>
                          <a:cs typeface="Arial"/>
                        </a:rPr>
                        <a:t>α) </a:t>
                      </a:r>
                      <a:r>
                        <a:rPr lang="el-GR" sz="1600" b="0" i="0" u="none" strike="noStrike" dirty="0" err="1">
                          <a:solidFill>
                            <a:srgbClr val="000000"/>
                          </a:solidFill>
                          <a:latin typeface="Arial"/>
                          <a:cs typeface="Arial"/>
                        </a:rPr>
                        <a:t>Mεγιστοποίηση</a:t>
                      </a:r>
                      <a:endParaRPr lang="el-GR" sz="1600" b="0" i="0" u="none" strike="noStrike" dirty="0">
                        <a:solidFill>
                          <a:srgbClr val="000000"/>
                        </a:solidFill>
                        <a:latin typeface="Arial"/>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just" fontAlgn="b"/>
                      <a:endParaRPr lang="el-GR" sz="1600" b="0" i="0" u="none" strike="noStrike">
                        <a:solidFill>
                          <a:srgbClr val="000000"/>
                        </a:solidFill>
                        <a:latin typeface="Arial"/>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just" fontAlgn="b"/>
                      <a:r>
                        <a:rPr lang="el-GR" sz="1600" b="0" i="0" u="none" strike="noStrike">
                          <a:solidFill>
                            <a:srgbClr val="000000"/>
                          </a:solidFill>
                          <a:latin typeface="Arial"/>
                        </a:rPr>
                        <a:t>β) Eλαχιστοποίηση</a:t>
                      </a:r>
                    </a:p>
                  </a:txBody>
                  <a:tcPr marL="0" marR="0" marT="0" marB="0" anchor="b">
                    <a:lnL>
                      <a:noFill/>
                    </a:lnL>
                    <a:lnR>
                      <a:noFill/>
                    </a:lnR>
                    <a:lnT>
                      <a:noFill/>
                    </a:lnT>
                    <a:lnB>
                      <a:noFill/>
                    </a:lnB>
                  </a:tcPr>
                </a:tc>
              </a:tr>
              <a:tr h="200025">
                <a:tc>
                  <a:txBody>
                    <a:bodyPr/>
                    <a:lstStyle/>
                    <a:p>
                      <a:pPr algn="just" fontAlgn="b"/>
                      <a:r>
                        <a:rPr lang="el-GR" sz="1600" b="0" i="0" u="none" strike="noStrike">
                          <a:solidFill>
                            <a:srgbClr val="000000"/>
                          </a:solidFill>
                          <a:latin typeface="Arial"/>
                          <a:cs typeface="Arial"/>
                        </a:rPr>
                        <a:t>maximum</a:t>
                      </a:r>
                      <a:endParaRPr lang="el-GR" sz="1600" b="0" i="0" u="none" strike="noStrike">
                        <a:solidFill>
                          <a:srgbClr val="000000"/>
                        </a:solidFill>
                        <a:latin typeface="Arial"/>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just" fontAlgn="b"/>
                      <a:endParaRPr lang="el-GR" sz="1600" b="0" i="0" u="none" strike="noStrike">
                        <a:solidFill>
                          <a:srgbClr val="000000"/>
                        </a:solidFill>
                        <a:latin typeface="Arial"/>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just" fontAlgn="b"/>
                      <a:r>
                        <a:rPr lang="el-GR" sz="1600" b="0" i="0" u="none" strike="noStrike">
                          <a:solidFill>
                            <a:srgbClr val="000000"/>
                          </a:solidFill>
                          <a:latin typeface="Arial"/>
                        </a:rPr>
                        <a:t>minimum</a:t>
                      </a:r>
                    </a:p>
                  </a:txBody>
                  <a:tcPr marL="0" marR="0" marT="0" marB="0" anchor="b">
                    <a:lnL>
                      <a:noFill/>
                    </a:lnL>
                    <a:lnR>
                      <a:noFill/>
                    </a:lnR>
                    <a:lnT>
                      <a:noFill/>
                    </a:lnT>
                    <a:lnB>
                      <a:noFill/>
                    </a:lnB>
                  </a:tcPr>
                </a:tc>
              </a:tr>
              <a:tr h="190500">
                <a:tc>
                  <a:txBody>
                    <a:bodyPr/>
                    <a:lstStyle/>
                    <a:p>
                      <a:pPr algn="l" fontAlgn="b"/>
                      <a:r>
                        <a:rPr lang="el-GR" sz="1600" b="0" i="0" u="none" strike="noStrike">
                          <a:solidFill>
                            <a:srgbClr val="000000"/>
                          </a:solidFill>
                          <a:latin typeface="Calibri"/>
                          <a:cs typeface="Arial"/>
                        </a:rPr>
                        <a:t> </a:t>
                      </a:r>
                      <a:endParaRPr lang="el-GR" sz="1600" b="0" i="0" u="none" strike="noStrike">
                        <a:solidFill>
                          <a:srgbClr val="000000"/>
                        </a:solidFill>
                        <a:latin typeface="Calibri"/>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l-GR" sz="1600" b="0" i="0" u="none" strike="noStrike">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l-GR" sz="1600" b="0" i="0" u="none" strike="noStrike">
                        <a:solidFill>
                          <a:srgbClr val="000000"/>
                        </a:solidFill>
                        <a:latin typeface="Calibri"/>
                      </a:endParaRPr>
                    </a:p>
                  </a:txBody>
                  <a:tcPr marL="0" marR="0" marT="0" marB="0" anchor="b">
                    <a:lnL>
                      <a:noFill/>
                    </a:lnL>
                    <a:lnR>
                      <a:noFill/>
                    </a:lnR>
                    <a:lnT>
                      <a:noFill/>
                    </a:lnT>
                    <a:lnB>
                      <a:noFill/>
                    </a:lnB>
                  </a:tcPr>
                </a:tc>
              </a:tr>
              <a:tr h="247650">
                <a:tc>
                  <a:txBody>
                    <a:bodyPr/>
                    <a:lstStyle/>
                    <a:p>
                      <a:pPr algn="l" fontAlgn="b"/>
                      <a:r>
                        <a:rPr lang="el-GR" sz="1600" b="0" i="0" u="none" strike="noStrike" dirty="0" smtClean="0">
                          <a:solidFill>
                            <a:srgbClr val="000000"/>
                          </a:solidFill>
                          <a:latin typeface="Arial"/>
                        </a:rPr>
                        <a:t>      </a:t>
                      </a:r>
                      <a:r>
                        <a:rPr lang="en-GB" sz="1600" b="0" i="0" u="none" strike="noStrike" dirty="0" err="1" smtClean="0">
                          <a:solidFill>
                            <a:srgbClr val="000000"/>
                          </a:solidFill>
                          <a:latin typeface="Arial"/>
                        </a:rPr>
                        <a:t>a</a:t>
                      </a:r>
                      <a:r>
                        <a:rPr lang="en-GB" sz="1600" b="0" i="0" u="none" strike="noStrike" baseline="-25000" dirty="0" err="1" smtClean="0">
                          <a:solidFill>
                            <a:srgbClr val="000000"/>
                          </a:solidFill>
                          <a:latin typeface="Arial"/>
                        </a:rPr>
                        <a:t>ij</a:t>
                      </a:r>
                      <a:r>
                        <a:rPr lang="en-GB" sz="1600" b="0" i="0" u="none" strike="noStrike" dirty="0" smtClean="0">
                          <a:solidFill>
                            <a:srgbClr val="000000"/>
                          </a:solidFill>
                          <a:latin typeface="Arial"/>
                        </a:rPr>
                        <a:t> </a:t>
                      </a:r>
                      <a:r>
                        <a:rPr lang="en-GB" sz="1600" b="0" i="0" u="none" strike="noStrike" dirty="0" err="1">
                          <a:solidFill>
                            <a:srgbClr val="000000"/>
                          </a:solidFill>
                          <a:latin typeface="Arial"/>
                        </a:rPr>
                        <a:t>x</a:t>
                      </a:r>
                      <a:r>
                        <a:rPr lang="en-GB" sz="1600" b="0" i="0" u="none" strike="noStrike" baseline="-25000" dirty="0" err="1">
                          <a:solidFill>
                            <a:srgbClr val="000000"/>
                          </a:solidFill>
                          <a:latin typeface="Arial"/>
                        </a:rPr>
                        <a:t>j</a:t>
                      </a:r>
                      <a:r>
                        <a:rPr lang="en-GB" sz="1600" b="0" i="0" u="none" strike="noStrike" baseline="-25000" dirty="0">
                          <a:solidFill>
                            <a:srgbClr val="000000"/>
                          </a:solidFill>
                          <a:latin typeface="Arial"/>
                        </a:rPr>
                        <a:t> </a:t>
                      </a:r>
                      <a:r>
                        <a:rPr lang="en-GB" sz="1600" b="0" i="0" u="none" strike="noStrike" dirty="0">
                          <a:solidFill>
                            <a:srgbClr val="000000"/>
                          </a:solidFill>
                          <a:latin typeface="Arial"/>
                        </a:rPr>
                        <a:t>+ </a:t>
                      </a:r>
                      <a:r>
                        <a:rPr lang="en-GB" sz="1600" b="0" i="0" u="none" strike="noStrike" dirty="0" err="1">
                          <a:solidFill>
                            <a:srgbClr val="000000"/>
                          </a:solidFill>
                          <a:latin typeface="Arial"/>
                        </a:rPr>
                        <a:t>t</a:t>
                      </a:r>
                      <a:r>
                        <a:rPr lang="en-GB" sz="1600" b="0" i="0" u="none" strike="noStrike" baseline="-25000" dirty="0" err="1">
                          <a:solidFill>
                            <a:srgbClr val="000000"/>
                          </a:solidFill>
                          <a:latin typeface="Arial"/>
                        </a:rPr>
                        <a:t>i</a:t>
                      </a:r>
                      <a:r>
                        <a:rPr lang="en-GB" sz="1600" b="0" i="0" u="none" strike="noStrike" dirty="0">
                          <a:solidFill>
                            <a:srgbClr val="000000"/>
                          </a:solidFill>
                          <a:latin typeface="Arial"/>
                        </a:rPr>
                        <a:t> = b</a:t>
                      </a:r>
                      <a:r>
                        <a:rPr lang="en-GB" sz="1600" b="0" i="0" u="none" strike="noStrike" baseline="-25000" dirty="0">
                          <a:solidFill>
                            <a:srgbClr val="000000"/>
                          </a:solidFill>
                          <a:latin typeface="Arial"/>
                        </a:rPr>
                        <a:t>i</a:t>
                      </a:r>
                      <a:r>
                        <a:rPr lang="en-GB" sz="1600" b="0" i="0" u="none" strike="noStrike" dirty="0">
                          <a:solidFill>
                            <a:srgbClr val="000000"/>
                          </a:solidFill>
                          <a:latin typeface="Arial"/>
                        </a:rPr>
                        <a:t>,     </a:t>
                      </a:r>
                      <a:r>
                        <a:rPr lang="en-GB" sz="1600" b="0" i="0" u="none" strike="noStrike" dirty="0" err="1">
                          <a:solidFill>
                            <a:srgbClr val="000000"/>
                          </a:solidFill>
                          <a:latin typeface="Arial"/>
                        </a:rPr>
                        <a:t>i</a:t>
                      </a:r>
                      <a:r>
                        <a:rPr lang="en-GB" sz="1600" b="0" i="0" u="none" strike="noStrike" dirty="0">
                          <a:solidFill>
                            <a:srgbClr val="000000"/>
                          </a:solidFill>
                          <a:latin typeface="Arial"/>
                        </a:rPr>
                        <a:t>=1,......,μ </a:t>
                      </a:r>
                      <a:endParaRPr lang="el-GR" sz="1600" b="0" i="0" u="none" strike="noStrike" dirty="0">
                        <a:solidFill>
                          <a:srgbClr val="000000"/>
                        </a:solidFill>
                        <a:latin typeface="Arial"/>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l-GR" sz="1600" b="0" i="0" u="none" strike="noStrike">
                        <a:solidFill>
                          <a:srgbClr val="000000"/>
                        </a:solidFill>
                        <a:latin typeface="Arial"/>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l-GR" sz="1600" b="0" i="0" u="none" strike="noStrike" dirty="0" smtClean="0">
                          <a:solidFill>
                            <a:srgbClr val="000000"/>
                          </a:solidFill>
                          <a:latin typeface="Arial"/>
                        </a:rPr>
                        <a:t>    </a:t>
                      </a:r>
                      <a:r>
                        <a:rPr lang="en-GB" sz="1600" b="0" i="0" u="none" strike="noStrike" dirty="0" err="1" smtClean="0">
                          <a:solidFill>
                            <a:srgbClr val="000000"/>
                          </a:solidFill>
                          <a:latin typeface="Arial"/>
                        </a:rPr>
                        <a:t>a</a:t>
                      </a:r>
                      <a:r>
                        <a:rPr lang="en-GB" sz="1600" b="0" i="0" u="none" strike="noStrike" baseline="-25000" dirty="0" err="1" smtClean="0">
                          <a:solidFill>
                            <a:srgbClr val="000000"/>
                          </a:solidFill>
                          <a:latin typeface="Arial"/>
                        </a:rPr>
                        <a:t>ij</a:t>
                      </a:r>
                      <a:r>
                        <a:rPr lang="en-GB" sz="1600" b="0" i="0" u="none" strike="noStrike" dirty="0" smtClean="0">
                          <a:solidFill>
                            <a:srgbClr val="000000"/>
                          </a:solidFill>
                          <a:latin typeface="Arial"/>
                        </a:rPr>
                        <a:t> </a:t>
                      </a:r>
                      <a:r>
                        <a:rPr lang="en-GB" sz="1600" b="0" i="0" u="none" strike="noStrike" dirty="0" err="1">
                          <a:solidFill>
                            <a:srgbClr val="000000"/>
                          </a:solidFill>
                          <a:latin typeface="Arial"/>
                        </a:rPr>
                        <a:t>x</a:t>
                      </a:r>
                      <a:r>
                        <a:rPr lang="en-GB" sz="1600" b="0" i="0" u="none" strike="noStrike" baseline="-25000" dirty="0" err="1">
                          <a:solidFill>
                            <a:srgbClr val="000000"/>
                          </a:solidFill>
                          <a:latin typeface="Arial"/>
                        </a:rPr>
                        <a:t>j</a:t>
                      </a:r>
                      <a:r>
                        <a:rPr lang="en-GB" sz="1600" b="0" i="0" u="none" strike="noStrike" baseline="-25000" dirty="0">
                          <a:solidFill>
                            <a:srgbClr val="000000"/>
                          </a:solidFill>
                          <a:latin typeface="Arial"/>
                        </a:rPr>
                        <a:t>  </a:t>
                      </a:r>
                      <a:r>
                        <a:rPr lang="en-GB" sz="1600" b="0" i="0" u="none" strike="noStrike" dirty="0">
                          <a:solidFill>
                            <a:srgbClr val="000000"/>
                          </a:solidFill>
                          <a:latin typeface="Calibri"/>
                        </a:rPr>
                        <a:t>-</a:t>
                      </a:r>
                      <a:r>
                        <a:rPr lang="en-GB" sz="1600" b="0" i="0" u="none" strike="noStrike" dirty="0">
                          <a:solidFill>
                            <a:srgbClr val="000000"/>
                          </a:solidFill>
                          <a:latin typeface="Arial"/>
                        </a:rPr>
                        <a:t> </a:t>
                      </a:r>
                      <a:r>
                        <a:rPr lang="en-GB" sz="1600" b="0" i="0" u="none" strike="noStrike" dirty="0" err="1">
                          <a:solidFill>
                            <a:srgbClr val="000000"/>
                          </a:solidFill>
                          <a:latin typeface="Arial"/>
                        </a:rPr>
                        <a:t>t</a:t>
                      </a:r>
                      <a:r>
                        <a:rPr lang="en-GB" sz="1600" b="0" i="0" u="none" strike="noStrike" baseline="-25000" dirty="0" err="1">
                          <a:solidFill>
                            <a:srgbClr val="000000"/>
                          </a:solidFill>
                          <a:latin typeface="Arial"/>
                        </a:rPr>
                        <a:t>i</a:t>
                      </a:r>
                      <a:r>
                        <a:rPr lang="en-GB" sz="1600" b="0" i="0" u="none" strike="noStrike" baseline="-25000" dirty="0">
                          <a:solidFill>
                            <a:srgbClr val="000000"/>
                          </a:solidFill>
                          <a:latin typeface="Arial"/>
                        </a:rPr>
                        <a:t>  </a:t>
                      </a:r>
                      <a:r>
                        <a:rPr lang="en-GB" sz="1600" b="0" i="0" u="none" strike="noStrike" dirty="0">
                          <a:solidFill>
                            <a:srgbClr val="000000"/>
                          </a:solidFill>
                          <a:latin typeface="Arial"/>
                        </a:rPr>
                        <a:t>= b</a:t>
                      </a:r>
                      <a:r>
                        <a:rPr lang="en-GB" sz="1600" b="0" i="0" u="none" strike="noStrike" baseline="-25000" dirty="0">
                          <a:solidFill>
                            <a:srgbClr val="000000"/>
                          </a:solidFill>
                          <a:latin typeface="Arial"/>
                        </a:rPr>
                        <a:t>i</a:t>
                      </a:r>
                      <a:r>
                        <a:rPr lang="en-GB" sz="1600" b="0" i="0" u="none" strike="noStrike" dirty="0">
                          <a:solidFill>
                            <a:srgbClr val="000000"/>
                          </a:solidFill>
                          <a:latin typeface="Arial"/>
                        </a:rPr>
                        <a:t>, </a:t>
                      </a:r>
                      <a:r>
                        <a:rPr lang="en-GB" sz="1600" b="0" i="0" u="none" strike="noStrike" dirty="0" err="1">
                          <a:solidFill>
                            <a:srgbClr val="000000"/>
                          </a:solidFill>
                          <a:latin typeface="Arial"/>
                        </a:rPr>
                        <a:t>i</a:t>
                      </a:r>
                      <a:r>
                        <a:rPr lang="en-GB" sz="1600" b="0" i="0" u="none" strike="noStrike" dirty="0">
                          <a:solidFill>
                            <a:srgbClr val="000000"/>
                          </a:solidFill>
                          <a:latin typeface="Arial"/>
                        </a:rPr>
                        <a:t>=1,.. .......,μ     </a:t>
                      </a:r>
                      <a:endParaRPr lang="el-GR" sz="1600" b="0" i="0" u="none" strike="noStrike" dirty="0">
                        <a:solidFill>
                          <a:srgbClr val="000000"/>
                        </a:solidFill>
                        <a:latin typeface="Arial"/>
                      </a:endParaRPr>
                    </a:p>
                  </a:txBody>
                  <a:tcPr marL="0" marR="0" marT="0" marB="0" anchor="b">
                    <a:lnL>
                      <a:noFill/>
                    </a:lnL>
                    <a:lnR>
                      <a:noFill/>
                    </a:lnR>
                    <a:lnT>
                      <a:noFill/>
                    </a:lnT>
                    <a:lnB>
                      <a:noFill/>
                    </a:lnB>
                  </a:tcPr>
                </a:tc>
              </a:tr>
              <a:tr h="190500">
                <a:tc>
                  <a:txBody>
                    <a:bodyPr/>
                    <a:lstStyle/>
                    <a:p>
                      <a:pPr algn="l" fontAlgn="b"/>
                      <a:r>
                        <a:rPr lang="el-GR" sz="1600" b="0" i="0" u="none" strike="noStrike" dirty="0">
                          <a:solidFill>
                            <a:srgbClr val="000000"/>
                          </a:solidFill>
                          <a:latin typeface="Calibri"/>
                          <a:cs typeface="Arial"/>
                        </a:rPr>
                        <a:t> </a:t>
                      </a:r>
                      <a:endParaRPr lang="el-GR" sz="1600" b="0" i="0" u="none" strike="noStrike" dirty="0">
                        <a:solidFill>
                          <a:srgbClr val="000000"/>
                        </a:solidFill>
                        <a:latin typeface="Calibri"/>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l-GR" sz="1600" b="0" i="0" u="none" strike="noStrike">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l-GR" sz="1600" b="0" i="0" u="none" strike="noStrike" dirty="0">
                        <a:solidFill>
                          <a:srgbClr val="000000"/>
                        </a:solidFill>
                        <a:latin typeface="Calibri"/>
                      </a:endParaRPr>
                    </a:p>
                  </a:txBody>
                  <a:tcPr marL="0" marR="0" marT="0" marB="0" anchor="b">
                    <a:lnL>
                      <a:noFill/>
                    </a:lnL>
                    <a:lnR>
                      <a:noFill/>
                    </a:lnR>
                    <a:lnT>
                      <a:noFill/>
                    </a:lnT>
                    <a:lnB>
                      <a:noFill/>
                    </a:lnB>
                  </a:tcPr>
                </a:tc>
              </a:tr>
              <a:tr h="247650">
                <a:tc>
                  <a:txBody>
                    <a:bodyPr/>
                    <a:lstStyle/>
                    <a:p>
                      <a:pPr algn="l" fontAlgn="b"/>
                      <a:r>
                        <a:rPr lang="el-GR" sz="1600" b="0" i="0" u="none" strike="noStrike" dirty="0" err="1">
                          <a:solidFill>
                            <a:srgbClr val="000000"/>
                          </a:solidFill>
                          <a:latin typeface="Arial"/>
                        </a:rPr>
                        <a:t>x</a:t>
                      </a:r>
                      <a:r>
                        <a:rPr lang="el-GR" sz="1600" b="0" i="0" u="none" strike="noStrike" baseline="-25000" dirty="0" err="1">
                          <a:solidFill>
                            <a:srgbClr val="000000"/>
                          </a:solidFill>
                          <a:latin typeface="Arial"/>
                        </a:rPr>
                        <a:t>j</a:t>
                      </a:r>
                      <a:r>
                        <a:rPr lang="el-GR" sz="1600" b="0" i="0" u="none" strike="noStrike" dirty="0">
                          <a:solidFill>
                            <a:srgbClr val="000000"/>
                          </a:solidFill>
                          <a:latin typeface="Arial"/>
                        </a:rPr>
                        <a:t>    0 ,            j=1,......,ν</a:t>
                      </a:r>
                      <a:endParaRPr lang="el-GR" sz="1600" b="0" i="0" u="none" strike="noStrike" dirty="0">
                        <a:solidFill>
                          <a:srgbClr val="000000"/>
                        </a:solidFill>
                        <a:latin typeface="Calibri"/>
                      </a:endParaRPr>
                    </a:p>
                  </a:txBody>
                  <a:tcPr marL="0" marR="0" marT="0"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l-GR" sz="1600" b="0" i="0" u="none" strike="noStrike">
                        <a:solidFill>
                          <a:srgbClr val="000000"/>
                        </a:solidFill>
                        <a:latin typeface="Arial"/>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l-GR" sz="1600" b="0" i="0" u="none" strike="noStrike" dirty="0" err="1">
                          <a:solidFill>
                            <a:srgbClr val="000000"/>
                          </a:solidFill>
                          <a:latin typeface="Arial"/>
                        </a:rPr>
                        <a:t>x</a:t>
                      </a:r>
                      <a:r>
                        <a:rPr lang="el-GR" sz="1600" b="0" i="0" u="none" strike="noStrike" baseline="-25000" dirty="0" err="1">
                          <a:solidFill>
                            <a:srgbClr val="000000"/>
                          </a:solidFill>
                          <a:latin typeface="Arial"/>
                        </a:rPr>
                        <a:t>j</a:t>
                      </a:r>
                      <a:r>
                        <a:rPr lang="el-GR" sz="1600" b="0" i="0" u="none" strike="noStrike" dirty="0">
                          <a:solidFill>
                            <a:srgbClr val="000000"/>
                          </a:solidFill>
                          <a:latin typeface="Arial"/>
                        </a:rPr>
                        <a:t>    0 ,            j=1,......,ν</a:t>
                      </a:r>
                      <a:endParaRPr lang="el-GR" sz="1600" b="0" i="0" u="none" strike="noStrike" dirty="0">
                        <a:solidFill>
                          <a:srgbClr val="000000"/>
                        </a:solidFill>
                        <a:latin typeface="Calibri"/>
                      </a:endParaRPr>
                    </a:p>
                  </a:txBody>
                  <a:tcPr marL="0" marR="0" marT="0" marB="0">
                    <a:lnL>
                      <a:noFill/>
                    </a:lnL>
                    <a:lnR>
                      <a:noFill/>
                    </a:lnR>
                    <a:lnT>
                      <a:noFill/>
                    </a:lnT>
                    <a:lnB>
                      <a:noFill/>
                    </a:lnB>
                  </a:tcPr>
                </a:tc>
              </a:tr>
              <a:tr h="190500">
                <a:tc>
                  <a:txBody>
                    <a:bodyPr/>
                    <a:lstStyle/>
                    <a:p>
                      <a:pPr algn="l" fontAlgn="b"/>
                      <a:r>
                        <a:rPr lang="el-GR" sz="16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l-GR" sz="1600" b="0" i="0" u="none" strike="noStrike">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l-GR" sz="1600" b="0" i="0" u="none" strike="noStrike">
                        <a:solidFill>
                          <a:srgbClr val="000000"/>
                        </a:solidFill>
                        <a:latin typeface="Calibri"/>
                      </a:endParaRPr>
                    </a:p>
                  </a:txBody>
                  <a:tcPr marL="0" marR="0" marT="0" marB="0" anchor="b">
                    <a:lnL>
                      <a:noFill/>
                    </a:lnL>
                    <a:lnR>
                      <a:noFill/>
                    </a:lnR>
                    <a:lnT>
                      <a:noFill/>
                    </a:lnT>
                    <a:lnB>
                      <a:noFill/>
                    </a:lnB>
                  </a:tcPr>
                </a:tc>
              </a:tr>
              <a:tr h="247650">
                <a:tc>
                  <a:txBody>
                    <a:bodyPr/>
                    <a:lstStyle/>
                    <a:p>
                      <a:pPr algn="l" fontAlgn="b"/>
                      <a:r>
                        <a:rPr lang="el-GR" sz="1600" b="0" i="0" u="none" strike="noStrike" dirty="0" err="1">
                          <a:solidFill>
                            <a:srgbClr val="000000"/>
                          </a:solidFill>
                          <a:latin typeface="Arial"/>
                        </a:rPr>
                        <a:t>t</a:t>
                      </a:r>
                      <a:r>
                        <a:rPr lang="el-GR" sz="1600" b="0" i="0" u="none" strike="noStrike" baseline="-25000" dirty="0" err="1">
                          <a:solidFill>
                            <a:srgbClr val="000000"/>
                          </a:solidFill>
                          <a:latin typeface="Arial"/>
                        </a:rPr>
                        <a:t>i</a:t>
                      </a:r>
                      <a:r>
                        <a:rPr lang="el-GR" sz="1600" b="0" i="0" u="none" strike="noStrike" dirty="0">
                          <a:solidFill>
                            <a:srgbClr val="000000"/>
                          </a:solidFill>
                          <a:latin typeface="Arial"/>
                        </a:rPr>
                        <a:t>     0 ,    i= 1,...,μ     </a:t>
                      </a:r>
                      <a:endParaRPr lang="el-GR" sz="1600" b="0" i="0" u="none" strike="noStrike" dirty="0">
                        <a:solidFill>
                          <a:srgbClr val="000000"/>
                        </a:solidFill>
                        <a:latin typeface="Calibri"/>
                      </a:endParaRPr>
                    </a:p>
                  </a:txBody>
                  <a:tcPr marL="0" marR="0" marT="0"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l-GR" sz="1600" b="0" i="0" u="none" strike="noStrike">
                        <a:solidFill>
                          <a:srgbClr val="000000"/>
                        </a:solidFill>
                        <a:latin typeface="Arial"/>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l-GR" sz="1600" b="0" i="0" u="none" strike="noStrike" dirty="0" err="1">
                          <a:solidFill>
                            <a:srgbClr val="000000"/>
                          </a:solidFill>
                          <a:latin typeface="Arial"/>
                        </a:rPr>
                        <a:t>t</a:t>
                      </a:r>
                      <a:r>
                        <a:rPr lang="el-GR" sz="1600" b="0" i="0" u="none" strike="noStrike" baseline="-25000" dirty="0" err="1">
                          <a:solidFill>
                            <a:srgbClr val="000000"/>
                          </a:solidFill>
                          <a:latin typeface="Arial"/>
                        </a:rPr>
                        <a:t>i</a:t>
                      </a:r>
                      <a:r>
                        <a:rPr lang="el-GR" sz="1600" b="0" i="0" u="none" strike="noStrike" dirty="0">
                          <a:solidFill>
                            <a:srgbClr val="000000"/>
                          </a:solidFill>
                          <a:latin typeface="Arial"/>
                        </a:rPr>
                        <a:t>     0 ,    i= 1,...,μ     </a:t>
                      </a:r>
                      <a:endParaRPr lang="el-GR" sz="1600" b="0" i="0" u="none" strike="noStrike" dirty="0">
                        <a:solidFill>
                          <a:srgbClr val="000000"/>
                        </a:solidFill>
                        <a:latin typeface="Calibri"/>
                      </a:endParaRPr>
                    </a:p>
                  </a:txBody>
                  <a:tcPr marL="0" marR="0" marT="0" marB="0">
                    <a:lnL>
                      <a:noFill/>
                    </a:lnL>
                    <a:lnR>
                      <a:noFill/>
                    </a:lnR>
                    <a:lnT>
                      <a:noFill/>
                    </a:lnT>
                    <a:lnB>
                      <a:noFill/>
                    </a:lnB>
                  </a:tcPr>
                </a:tc>
              </a:tr>
            </a:tbl>
          </a:graphicData>
        </a:graphic>
      </p:graphicFrame>
      <p:graphicFrame>
        <p:nvGraphicFramePr>
          <p:cNvPr id="21527" name="Object 23"/>
          <p:cNvGraphicFramePr>
            <a:graphicFrameLocks noChangeAspect="1"/>
          </p:cNvGraphicFramePr>
          <p:nvPr/>
        </p:nvGraphicFramePr>
        <p:xfrm>
          <a:off x="827584" y="4149080"/>
          <a:ext cx="295275" cy="466725"/>
        </p:xfrm>
        <a:graphic>
          <a:graphicData uri="http://schemas.openxmlformats.org/presentationml/2006/ole">
            <p:oleObj spid="_x0000_s21527" name="Εξίσωση" r:id="rId3" imgW="291960" imgH="444240" progId="Equation.3">
              <p:embed/>
            </p:oleObj>
          </a:graphicData>
        </a:graphic>
      </p:graphicFrame>
      <p:graphicFrame>
        <p:nvGraphicFramePr>
          <p:cNvPr id="21528" name="Object 24"/>
          <p:cNvGraphicFramePr>
            <a:graphicFrameLocks noChangeAspect="1"/>
          </p:cNvGraphicFramePr>
          <p:nvPr/>
        </p:nvGraphicFramePr>
        <p:xfrm>
          <a:off x="4716016" y="4149080"/>
          <a:ext cx="295275" cy="466725"/>
        </p:xfrm>
        <a:graphic>
          <a:graphicData uri="http://schemas.openxmlformats.org/presentationml/2006/ole">
            <p:oleObj spid="_x0000_s21528" name="Εξίσωση" r:id="rId4" imgW="291960" imgH="444240" progId="Equation.3">
              <p:embed/>
            </p:oleObj>
          </a:graphicData>
        </a:graphic>
      </p:graphicFrame>
      <p:graphicFrame>
        <p:nvGraphicFramePr>
          <p:cNvPr id="21529" name="Object 25"/>
          <p:cNvGraphicFramePr>
            <a:graphicFrameLocks noChangeAspect="1"/>
          </p:cNvGraphicFramePr>
          <p:nvPr/>
        </p:nvGraphicFramePr>
        <p:xfrm>
          <a:off x="1043608" y="4797152"/>
          <a:ext cx="114300" cy="123825"/>
        </p:xfrm>
        <a:graphic>
          <a:graphicData uri="http://schemas.openxmlformats.org/presentationml/2006/ole">
            <p:oleObj spid="_x0000_s21529" name="Εξίσωση" r:id="rId5" imgW="126720" imgH="152280" progId="Equation.3">
              <p:embed/>
            </p:oleObj>
          </a:graphicData>
        </a:graphic>
      </p:graphicFrame>
      <p:graphicFrame>
        <p:nvGraphicFramePr>
          <p:cNvPr id="21530" name="Object 26"/>
          <p:cNvGraphicFramePr>
            <a:graphicFrameLocks noChangeAspect="1"/>
          </p:cNvGraphicFramePr>
          <p:nvPr/>
        </p:nvGraphicFramePr>
        <p:xfrm>
          <a:off x="4932040" y="4797152"/>
          <a:ext cx="114300" cy="123825"/>
        </p:xfrm>
        <a:graphic>
          <a:graphicData uri="http://schemas.openxmlformats.org/presentationml/2006/ole">
            <p:oleObj spid="_x0000_s21530" name="Εξίσωση" r:id="rId6" imgW="126720" imgH="152280" progId="Equation.3">
              <p:embed/>
            </p:oleObj>
          </a:graphicData>
        </a:graphic>
      </p:graphicFrame>
      <p:graphicFrame>
        <p:nvGraphicFramePr>
          <p:cNvPr id="21531" name="Object 27"/>
          <p:cNvGraphicFramePr>
            <a:graphicFrameLocks noChangeAspect="1"/>
          </p:cNvGraphicFramePr>
          <p:nvPr/>
        </p:nvGraphicFramePr>
        <p:xfrm>
          <a:off x="1043608" y="5301208"/>
          <a:ext cx="114300" cy="123825"/>
        </p:xfrm>
        <a:graphic>
          <a:graphicData uri="http://schemas.openxmlformats.org/presentationml/2006/ole">
            <p:oleObj spid="_x0000_s21531" name="Εξίσωση" r:id="rId7" imgW="126720" imgH="152280" progId="Equation.3">
              <p:embed/>
            </p:oleObj>
          </a:graphicData>
        </a:graphic>
      </p:graphicFrame>
      <p:graphicFrame>
        <p:nvGraphicFramePr>
          <p:cNvPr id="21532" name="Object 28"/>
          <p:cNvGraphicFramePr>
            <a:graphicFrameLocks noChangeAspect="1"/>
          </p:cNvGraphicFramePr>
          <p:nvPr/>
        </p:nvGraphicFramePr>
        <p:xfrm>
          <a:off x="4932040" y="5301208"/>
          <a:ext cx="114300" cy="123825"/>
        </p:xfrm>
        <a:graphic>
          <a:graphicData uri="http://schemas.openxmlformats.org/presentationml/2006/ole">
            <p:oleObj spid="_x0000_s21532" name="Εξίσωση" r:id="rId8" imgW="126720" imgH="152280" progId="Equation.3">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251520" y="0"/>
            <a:ext cx="8640960" cy="64633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Όπως φάνηκε και με την γραφική επίλυση των γραμμικών προβλημάτων, όταν το σύνολο των εφικτών λύσεων αποτελεί πολύεδρο</a:t>
            </a:r>
            <a:r>
              <a:rPr kumimoji="0" lang="el-GR" b="0" i="0" u="none" strike="noStrike" cap="none" normalizeH="0" baseline="30000" dirty="0" smtClean="0">
                <a:ln>
                  <a:noFill/>
                </a:ln>
                <a:solidFill>
                  <a:schemeClr val="tx1"/>
                </a:solidFill>
                <a:effectLst/>
                <a:ea typeface="Times New Roman" pitchFamily="18" charset="0"/>
                <a:cs typeface="Arial" pitchFamily="34" charset="0"/>
                <a:hlinkClick r:id=""/>
              </a:rPr>
              <a:t>[</a:t>
            </a:r>
            <a:r>
              <a:rPr kumimoji="0" lang="el-GR" b="0" i="0" u="none" strike="noStrike" cap="none" normalizeH="0" baseline="30000" dirty="0" smtClean="0" bmk="">
                <a:ln>
                  <a:noFill/>
                </a:ln>
                <a:solidFill>
                  <a:schemeClr val="tx1"/>
                </a:solidFill>
                <a:effectLst/>
                <a:ea typeface="Times New Roman" pitchFamily="18" charset="0"/>
                <a:cs typeface="Arial" pitchFamily="34" charset="0"/>
                <a:hlinkClick r:id=""/>
              </a:rPr>
              <a:t>1]</a:t>
            </a:r>
            <a:r>
              <a:rPr kumimoji="0" lang="el-GR" b="0" i="0" u="none" strike="noStrike" cap="none" normalizeH="0" baseline="0" dirty="0" smtClean="0" bmk="">
                <a:ln>
                  <a:noFill/>
                </a:ln>
                <a:solidFill>
                  <a:schemeClr val="tx1"/>
                </a:solidFill>
                <a:effectLst/>
                <a:ea typeface="Times New Roman" pitchFamily="18" charset="0"/>
                <a:cs typeface="Arial" pitchFamily="34" charset="0"/>
              </a:rPr>
              <a:t> κυρτό, η άριστη λύση θα είναι μία κορυφή του πολύεδρου. Συνεπώς για να την προσδιορίσουμε, με τον αλγόριθμο του </a:t>
            </a:r>
            <a:r>
              <a:rPr kumimoji="0" lang="en-US" b="0" i="0" u="none" strike="noStrike" cap="none" normalizeH="0" baseline="0" dirty="0" smtClean="0" bmk="">
                <a:ln>
                  <a:noFill/>
                </a:ln>
                <a:solidFill>
                  <a:schemeClr val="tx1"/>
                </a:solidFill>
                <a:effectLst/>
                <a:ea typeface="Times New Roman" pitchFamily="18" charset="0"/>
                <a:cs typeface="Arial" pitchFamily="34" charset="0"/>
              </a:rPr>
              <a:t>Simplex </a:t>
            </a:r>
            <a:r>
              <a:rPr kumimoji="0" lang="el-GR" b="0" i="0" u="none" strike="noStrike" cap="none" normalizeH="0" baseline="0" dirty="0" smtClean="0" bmk="">
                <a:ln>
                  <a:noFill/>
                </a:ln>
                <a:solidFill>
                  <a:schemeClr val="tx1"/>
                </a:solidFill>
                <a:effectLst/>
                <a:ea typeface="Times New Roman" pitchFamily="18" charset="0"/>
                <a:cs typeface="Arial" pitchFamily="34" charset="0"/>
              </a:rPr>
              <a:t>εξετάζονται μόνο τις κορυφές του πολύεδρου.</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bmk="">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bmk="">
                <a:ln>
                  <a:noFill/>
                </a:ln>
                <a:solidFill>
                  <a:schemeClr val="tx1"/>
                </a:solidFill>
                <a:effectLst/>
                <a:ea typeface="Times New Roman" pitchFamily="18" charset="0"/>
                <a:cs typeface="Arial" pitchFamily="34" charset="0"/>
              </a:rPr>
              <a:t>Επειδή υπάρχει ταυτότητα μεταξύ των εννοιών κορυφή και βασική εφικτή λύση, για να φτάσουμε στο άριστο (</a:t>
            </a:r>
            <a:r>
              <a:rPr kumimoji="0" lang="el-GR" b="0" i="0" u="none" strike="noStrike" cap="none" normalizeH="0" baseline="0" dirty="0" err="1" smtClean="0" bmk="">
                <a:ln>
                  <a:noFill/>
                </a:ln>
                <a:solidFill>
                  <a:schemeClr val="tx1"/>
                </a:solidFill>
                <a:effectLst/>
                <a:ea typeface="Times New Roman" pitchFamily="18" charset="0"/>
                <a:cs typeface="Arial" pitchFamily="34" charset="0"/>
              </a:rPr>
              <a:t>optimum</a:t>
            </a:r>
            <a:r>
              <a:rPr kumimoji="0" lang="el-GR" b="0" i="0" u="none" strike="noStrike" cap="none" normalizeH="0" baseline="0" dirty="0" smtClean="0" bmk="">
                <a:ln>
                  <a:noFill/>
                </a:ln>
                <a:solidFill>
                  <a:schemeClr val="tx1"/>
                </a:solidFill>
                <a:effectLst/>
                <a:ea typeface="Times New Roman" pitchFamily="18" charset="0"/>
                <a:cs typeface="Arial" pitchFamily="34" charset="0"/>
              </a:rPr>
              <a:t>) αρκεί να μελετήσουμε τις βασικές εφικτές λύσεις.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bmk="">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bmk="">
                <a:ln>
                  <a:noFill/>
                </a:ln>
                <a:solidFill>
                  <a:schemeClr val="tx1"/>
                </a:solidFill>
                <a:effectLst/>
                <a:ea typeface="Times New Roman" pitchFamily="18" charset="0"/>
                <a:cs typeface="Arial" pitchFamily="34" charset="0"/>
              </a:rPr>
              <a:t>Οι αρχές του αλγορίθμου είναι:</a:t>
            </a:r>
            <a:endParaRPr kumimoji="0" lang="el-GR" b="0" i="0" u="none" strike="noStrike" cap="none" normalizeH="0" baseline="0" dirty="0" smtClean="0" bmk="">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bmk="">
                <a:ln>
                  <a:noFill/>
                </a:ln>
                <a:solidFill>
                  <a:schemeClr val="tx1"/>
                </a:solidFill>
                <a:effectLst/>
                <a:ea typeface="Times New Roman" pitchFamily="18" charset="0"/>
                <a:cs typeface="Arial" pitchFamily="34" charset="0"/>
              </a:rPr>
              <a:t>α) Να προσδιορισθεί μία πρώτη βασική εφικτή λύση</a:t>
            </a:r>
            <a:endParaRPr kumimoji="0" lang="el-GR" b="0" i="0" u="none" strike="noStrike" cap="none" normalizeH="0" baseline="0" dirty="0" smtClean="0" bmk="">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bmk="">
                <a:ln>
                  <a:noFill/>
                </a:ln>
                <a:solidFill>
                  <a:schemeClr val="tx1"/>
                </a:solidFill>
                <a:effectLst/>
                <a:ea typeface="Times New Roman" pitchFamily="18" charset="0"/>
                <a:cs typeface="Arial" pitchFamily="34" charset="0"/>
              </a:rPr>
              <a:t>β) Να μεταπηδήσουμε από μία βασική εφικτή λύση σε άλλη, αυξάνοντας</a:t>
            </a:r>
            <a:r>
              <a:rPr kumimoji="0" lang="el-GR" b="0" i="0" u="none" strike="noStrike" cap="none" normalizeH="0" baseline="30000" dirty="0" smtClean="0" bmk="">
                <a:ln>
                  <a:noFill/>
                </a:ln>
                <a:solidFill>
                  <a:schemeClr val="tx1"/>
                </a:solidFill>
                <a:effectLst/>
                <a:ea typeface="Times New Roman" pitchFamily="18" charset="0"/>
                <a:cs typeface="Arial" pitchFamily="34" charset="0"/>
                <a:hlinkClick r:id=""/>
              </a:rPr>
              <a:t>[2]</a:t>
            </a:r>
            <a:r>
              <a:rPr kumimoji="0" lang="el-GR" b="0" i="0" u="none" strike="noStrike" cap="none" normalizeH="0" baseline="0" dirty="0" smtClean="0">
                <a:ln>
                  <a:noFill/>
                </a:ln>
                <a:solidFill>
                  <a:schemeClr val="tx1"/>
                </a:solidFill>
                <a:effectLst/>
                <a:ea typeface="Times New Roman" pitchFamily="18" charset="0"/>
                <a:cs typeface="Arial" pitchFamily="34" charset="0"/>
              </a:rPr>
              <a:t> κάθε φορά την τιμή της αντικειμενικής συνάρτησης (αυτή η μετακίνηση πραγματοποιείται από κορυφή σε κορυφή του πολυέδρου).</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γ) Η διαδικασία σταματά όταν δεν είναι  δυνατόν πλέον να αυξηθεί η τιμή της αντικειμενικής συνάρτησης</a:t>
            </a:r>
            <a:r>
              <a:rPr kumimoji="0" lang="el-GR" b="0" i="0" u="none" strike="noStrike" cap="none" normalizeH="0" baseline="30000" dirty="0" smtClean="0">
                <a:ln>
                  <a:noFill/>
                </a:ln>
                <a:solidFill>
                  <a:schemeClr val="tx1"/>
                </a:solidFill>
                <a:effectLst/>
                <a:ea typeface="Times New Roman" pitchFamily="18" charset="0"/>
                <a:cs typeface="Arial" pitchFamily="34" charset="0"/>
              </a:rPr>
              <a:t>4</a:t>
            </a:r>
            <a:r>
              <a:rPr kumimoji="0" lang="el-GR" b="0" i="0" u="none" strike="noStrike" cap="none" normalizeH="0" baseline="0" dirty="0" smtClean="0">
                <a:ln>
                  <a:noFill/>
                </a:ln>
                <a:solidFill>
                  <a:schemeClr val="tx1"/>
                </a:solidFill>
                <a:effectLst/>
                <a:ea typeface="Times New Roman" pitchFamily="18" charset="0"/>
                <a:cs typeface="Arial" pitchFamily="34" charset="0"/>
              </a:rPr>
              <a:t>. Η τελευταία βασική  εφικτή λύση που λαμβάνεται είναι η άριστη λύση.</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Η ίδια διαδικασία εφαρμόζεται και όταν το πολυεδρικό κυρτό σύνολο των εφικτών λύσεων δεν είναι κλειστό.</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Η επίλυση ενός γραμμικού προγράμματος με την μέθοδο </a:t>
            </a:r>
            <a:r>
              <a:rPr kumimoji="0" lang="en-US" b="0" i="0" u="none" strike="noStrike" cap="none" normalizeH="0" baseline="0" dirty="0" smtClean="0">
                <a:ln>
                  <a:noFill/>
                </a:ln>
                <a:solidFill>
                  <a:schemeClr val="tx1"/>
                </a:solidFill>
                <a:effectLst/>
                <a:ea typeface="Times New Roman" pitchFamily="18" charset="0"/>
                <a:cs typeface="Arial" pitchFamily="34" charset="0"/>
              </a:rPr>
              <a:t>S</a:t>
            </a:r>
            <a:r>
              <a:rPr kumimoji="0" lang="el-GR" b="0" i="0" u="none" strike="noStrike" cap="none" normalizeH="0" baseline="0" dirty="0" err="1" smtClean="0">
                <a:ln>
                  <a:noFill/>
                </a:ln>
                <a:solidFill>
                  <a:schemeClr val="tx1"/>
                </a:solidFill>
                <a:effectLst/>
                <a:ea typeface="Times New Roman" pitchFamily="18" charset="0"/>
                <a:cs typeface="Arial" pitchFamily="34" charset="0"/>
              </a:rPr>
              <a:t>implex</a:t>
            </a:r>
            <a:r>
              <a:rPr kumimoji="0" lang="el-GR" b="0" i="0" u="none" strike="noStrike" cap="none" normalizeH="0" baseline="0" dirty="0" smtClean="0">
                <a:ln>
                  <a:noFill/>
                </a:ln>
                <a:solidFill>
                  <a:schemeClr val="tx1"/>
                </a:solidFill>
                <a:effectLst/>
                <a:ea typeface="Times New Roman" pitchFamily="18" charset="0"/>
                <a:cs typeface="Arial" pitchFamily="34" charset="0"/>
              </a:rPr>
              <a:t> παρουσιάζεται με την μορφή διαδοχικών πινάκων, που ονομάζονται πίνακες </a:t>
            </a:r>
            <a:r>
              <a:rPr kumimoji="0" lang="el-GR" b="0" i="0" u="none" strike="noStrike" cap="none" normalizeH="0" baseline="0" dirty="0" err="1" smtClean="0">
                <a:ln>
                  <a:noFill/>
                </a:ln>
                <a:solidFill>
                  <a:schemeClr val="tx1"/>
                </a:solidFill>
                <a:effectLst/>
                <a:ea typeface="Times New Roman" pitchFamily="18" charset="0"/>
                <a:cs typeface="Arial" pitchFamily="34" charset="0"/>
              </a:rPr>
              <a:t>simplex</a:t>
            </a:r>
            <a:r>
              <a:rPr kumimoji="0" lang="el-GR" b="0" i="0" u="none" strike="noStrike" cap="none" normalizeH="0" baseline="0" dirty="0" smtClean="0">
                <a:ln>
                  <a:noFill/>
                </a:ln>
                <a:solidFill>
                  <a:schemeClr val="tx1"/>
                </a:solidFill>
                <a:effectLst/>
                <a:ea typeface="Times New Roman" pitchFamily="18" charset="0"/>
                <a:cs typeface="Arial" pitchFamily="34" charset="0"/>
              </a:rPr>
              <a:t>.</a:t>
            </a:r>
            <a:endParaRPr kumimoji="0" lang="el-GR"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800" b="0" i="0" u="none" strike="noStrike" cap="none" normalizeH="0" baseline="0" dirty="0" smtClean="0">
                <a:ln>
                  <a:noFill/>
                </a:ln>
                <a:solidFill>
                  <a:schemeClr val="tx1"/>
                </a:solidFill>
                <a:effectLst/>
                <a:latin typeface="Arial" pitchFamily="34" charset="0"/>
              </a:rPr>
              <a:t/>
            </a:r>
            <a:br>
              <a:rPr kumimoji="0" lang="el-GR" sz="1800" b="0" i="0" u="none" strike="noStrike" cap="none" normalizeH="0" baseline="0" dirty="0" smtClean="0">
                <a:ln>
                  <a:noFill/>
                </a:ln>
                <a:solidFill>
                  <a:schemeClr val="tx1"/>
                </a:solidFill>
                <a:effectLst/>
                <a:latin typeface="Arial" pitchFamily="34" charset="0"/>
              </a:rPr>
            </a:br>
            <a:endParaRPr kumimoji="0" lang="el-GR" sz="1800" b="0" i="0" u="none" strike="noStrike" cap="none" normalizeH="0" baseline="0" dirty="0" smtClean="0">
              <a:ln>
                <a:noFill/>
              </a:ln>
              <a:solidFill>
                <a:schemeClr val="tx1"/>
              </a:solidFill>
              <a:effectLst/>
              <a:latin typeface="Arial" pitchFamily="34" charset="0"/>
            </a:endParaRPr>
          </a:p>
        </p:txBody>
      </p:sp>
      <p:sp>
        <p:nvSpPr>
          <p:cNvPr id="20483" name="Rectangle 3"/>
          <p:cNvSpPr>
            <a:spLocks noChangeArrowheads="1"/>
          </p:cNvSpPr>
          <p:nvPr/>
        </p:nvSpPr>
        <p:spPr bwMode="auto">
          <a:xfrm>
            <a:off x="251520" y="5915048"/>
            <a:ext cx="8568952"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600" b="0" i="1" u="none" strike="noStrike" cap="none" normalizeH="0" baseline="30000" dirty="0" smtClean="0">
                <a:ln>
                  <a:noFill/>
                </a:ln>
                <a:solidFill>
                  <a:schemeClr val="tx1"/>
                </a:solidFill>
                <a:effectLst/>
                <a:ea typeface="Times New Roman" pitchFamily="18" charset="0"/>
                <a:cs typeface="Times New Roman" pitchFamily="18" charset="0"/>
                <a:hlinkClick r:id=""/>
              </a:rPr>
              <a:t>[</a:t>
            </a:r>
            <a:r>
              <a:rPr kumimoji="0" lang="el-GR" sz="1600" b="0" i="1" u="none" strike="noStrike" cap="none" normalizeH="0" baseline="30000" dirty="0" smtClean="0" bmk="">
                <a:ln>
                  <a:noFill/>
                </a:ln>
                <a:solidFill>
                  <a:schemeClr val="tx1"/>
                </a:solidFill>
                <a:effectLst/>
                <a:ea typeface="Times New Roman" pitchFamily="18" charset="0"/>
                <a:cs typeface="Times New Roman" pitchFamily="18" charset="0"/>
                <a:hlinkClick r:id=""/>
              </a:rPr>
              <a:t>1]</a:t>
            </a:r>
            <a:r>
              <a:rPr kumimoji="0" lang="el-GR" sz="1600" b="0" i="1" u="none" strike="noStrike" cap="none" normalizeH="0" baseline="0" dirty="0" smtClean="0" bmk="">
                <a:ln>
                  <a:noFill/>
                </a:ln>
                <a:solidFill>
                  <a:schemeClr val="tx1"/>
                </a:solidFill>
                <a:effectLst/>
                <a:ea typeface="Times New Roman" pitchFamily="18" charset="0"/>
                <a:cs typeface="Times New Roman" pitchFamily="18" charset="0"/>
              </a:rPr>
              <a:t> Όταν οι μεταβλητές απόφασης είναι περισσότερες των τριών, τότε το σύνολο των εφικτών λύσεων (εφικτός χώρος) είναι ένα </a:t>
            </a:r>
            <a:r>
              <a:rPr kumimoji="0" lang="el-GR" sz="1600" b="0" i="1" u="none" strike="noStrike" cap="none" normalizeH="0" baseline="0" dirty="0" err="1" smtClean="0" bmk="">
                <a:ln>
                  <a:noFill/>
                </a:ln>
                <a:solidFill>
                  <a:schemeClr val="tx1"/>
                </a:solidFill>
                <a:effectLst/>
                <a:ea typeface="Times New Roman" pitchFamily="18" charset="0"/>
                <a:cs typeface="Times New Roman" pitchFamily="18" charset="0"/>
              </a:rPr>
              <a:t>υπερπολύεδρο</a:t>
            </a:r>
            <a:r>
              <a:rPr kumimoji="0" lang="el-GR" sz="1600" b="0" i="1" u="none" strike="noStrike" cap="none" normalizeH="0" baseline="0" dirty="0" smtClean="0" bmk="">
                <a:ln>
                  <a:noFill/>
                </a:ln>
                <a:solidFill>
                  <a:schemeClr val="tx1"/>
                </a:solidFill>
                <a:effectLst/>
                <a:ea typeface="Times New Roman" pitchFamily="18" charset="0"/>
                <a:cs typeface="Times New Roman" pitchFamily="18" charset="0"/>
              </a:rPr>
              <a:t>, που δεν μπορεί να αναπαρασταθεί γραφικά.</a:t>
            </a:r>
            <a:endParaRPr kumimoji="0" lang="el-GR" sz="1600" b="0" i="1" u="none" strike="noStrike" cap="none" normalizeH="0" baseline="0" dirty="0" smtClean="0" bmk="">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0" i="1" u="none" strike="noStrike" cap="none" normalizeH="0" baseline="30000" dirty="0" smtClean="0" bmk="">
                <a:ln>
                  <a:noFill/>
                </a:ln>
                <a:solidFill>
                  <a:schemeClr val="tx1"/>
                </a:solidFill>
                <a:effectLst/>
                <a:ea typeface="Times New Roman" pitchFamily="18" charset="0"/>
                <a:cs typeface="Times New Roman" pitchFamily="18" charset="0"/>
                <a:hlinkClick r:id=""/>
              </a:rPr>
              <a:t>[2]</a:t>
            </a:r>
            <a:r>
              <a:rPr kumimoji="0" lang="el-GR" sz="1600" b="0" i="1" u="none" strike="noStrike" cap="none" normalizeH="0" baseline="0" dirty="0" smtClean="0">
                <a:ln>
                  <a:noFill/>
                </a:ln>
                <a:solidFill>
                  <a:schemeClr val="tx1"/>
                </a:solidFill>
                <a:effectLst/>
                <a:ea typeface="Times New Roman" pitchFamily="18" charset="0"/>
                <a:cs typeface="Times New Roman" pitchFamily="18" charset="0"/>
              </a:rPr>
              <a:t>για ένα πρόβλημα μεγιστοποίησης. Κάποιες φορές η αύξηση είναι μηδενική</a:t>
            </a:r>
            <a:endParaRPr kumimoji="0" lang="el-GR" sz="1600" b="0" i="1"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39552" y="3573016"/>
          <a:ext cx="8136905" cy="1935480"/>
        </p:xfrm>
        <a:graphic>
          <a:graphicData uri="http://schemas.openxmlformats.org/drawingml/2006/table">
            <a:tbl>
              <a:tblPr/>
              <a:tblGrid>
                <a:gridCol w="1397829"/>
                <a:gridCol w="1428058"/>
                <a:gridCol w="1688204"/>
                <a:gridCol w="1962090"/>
                <a:gridCol w="1660724"/>
              </a:tblGrid>
              <a:tr h="0">
                <a:tc>
                  <a:txBody>
                    <a:bodyPr/>
                    <a:lstStyle/>
                    <a:p>
                      <a:pPr algn="just">
                        <a:lnSpc>
                          <a:spcPts val="2400"/>
                        </a:lnSpc>
                        <a:spcAft>
                          <a:spcPts val="0"/>
                        </a:spcAft>
                      </a:pPr>
                      <a:endParaRPr lang="el-GR" sz="1800" dirty="0">
                        <a:latin typeface="+mn-lt"/>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3">
                  <a:txBody>
                    <a:bodyPr/>
                    <a:lstStyle/>
                    <a:p>
                      <a:pPr algn="ctr">
                        <a:lnSpc>
                          <a:spcPts val="2400"/>
                        </a:lnSpc>
                        <a:spcAft>
                          <a:spcPts val="0"/>
                        </a:spcAft>
                      </a:pPr>
                      <a:r>
                        <a:rPr lang="el-GR" sz="1800" b="1" dirty="0">
                          <a:latin typeface="+mn-lt"/>
                          <a:ea typeface="Times New Roman"/>
                          <a:cs typeface="Arial"/>
                        </a:rPr>
                        <a:t>Απαιτούμενοι συντελεστές παραγωγής </a:t>
                      </a:r>
                      <a:endParaRPr lang="el-GR" sz="1800" dirty="0">
                        <a:latin typeface="+mn-lt"/>
                        <a:ea typeface="Times New Roman"/>
                        <a:cs typeface="Times New Roman"/>
                      </a:endParaRPr>
                    </a:p>
                    <a:p>
                      <a:pPr algn="ctr">
                        <a:lnSpc>
                          <a:spcPts val="2400"/>
                        </a:lnSpc>
                        <a:spcAft>
                          <a:spcPts val="0"/>
                        </a:spcAft>
                      </a:pPr>
                      <a:r>
                        <a:rPr lang="el-GR" sz="1800" b="1" dirty="0">
                          <a:latin typeface="+mn-lt"/>
                          <a:ea typeface="Times New Roman"/>
                          <a:cs typeface="Arial"/>
                        </a:rPr>
                        <a:t>ανά στρέμμα</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a:txBody>
                    <a:bodyPr/>
                    <a:lstStyle/>
                    <a:p>
                      <a:pPr algn="just">
                        <a:lnSpc>
                          <a:spcPts val="2400"/>
                        </a:lnSpc>
                        <a:spcAft>
                          <a:spcPts val="0"/>
                        </a:spcAft>
                      </a:pPr>
                      <a:endParaRPr lang="el-GR" sz="1800">
                        <a:latin typeface="+mn-lt"/>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588010">
                <a:tc>
                  <a:txBody>
                    <a:bodyPr/>
                    <a:lstStyle/>
                    <a:p>
                      <a:pPr algn="ctr">
                        <a:lnSpc>
                          <a:spcPts val="2400"/>
                        </a:lnSpc>
                        <a:spcAft>
                          <a:spcPts val="0"/>
                        </a:spcAft>
                      </a:pPr>
                      <a:r>
                        <a:rPr lang="el-GR" sz="1800" b="1">
                          <a:latin typeface="+mn-lt"/>
                          <a:ea typeface="Times New Roman"/>
                          <a:cs typeface="Times New Roman"/>
                        </a:rPr>
                        <a:t>Κλάδος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1800">
                          <a:latin typeface="+mn-lt"/>
                          <a:ea typeface="Times New Roman"/>
                          <a:cs typeface="Arial"/>
                        </a:rPr>
                        <a:t>Έδαφος</a:t>
                      </a:r>
                      <a:endParaRPr lang="el-GR" sz="1800">
                        <a:latin typeface="+mn-lt"/>
                        <a:ea typeface="Times New Roman"/>
                        <a:cs typeface="Times New Roman"/>
                      </a:endParaRPr>
                    </a:p>
                    <a:p>
                      <a:pPr algn="just">
                        <a:lnSpc>
                          <a:spcPct val="150000"/>
                        </a:lnSpc>
                        <a:spcAft>
                          <a:spcPts val="0"/>
                        </a:spcAft>
                      </a:pPr>
                      <a:r>
                        <a:rPr lang="el-GR" sz="1800">
                          <a:latin typeface="+mn-lt"/>
                          <a:ea typeface="Times New Roman"/>
                          <a:cs typeface="Arial"/>
                        </a:rPr>
                        <a:t>(στρέμματα)</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1800">
                          <a:latin typeface="+mn-lt"/>
                          <a:ea typeface="Times New Roman"/>
                          <a:cs typeface="Arial"/>
                        </a:rPr>
                        <a:t>Εργασία</a:t>
                      </a:r>
                      <a:endParaRPr lang="el-GR" sz="1800">
                        <a:latin typeface="+mn-lt"/>
                        <a:ea typeface="Times New Roman"/>
                        <a:cs typeface="Times New Roman"/>
                      </a:endParaRPr>
                    </a:p>
                    <a:p>
                      <a:pPr algn="ctr">
                        <a:lnSpc>
                          <a:spcPts val="2400"/>
                        </a:lnSpc>
                        <a:spcAft>
                          <a:spcPts val="0"/>
                        </a:spcAft>
                      </a:pPr>
                      <a:r>
                        <a:rPr lang="el-GR" sz="1800">
                          <a:latin typeface="+mn-lt"/>
                          <a:ea typeface="Times New Roman"/>
                          <a:cs typeface="Arial"/>
                        </a:rPr>
                        <a:t>(</a:t>
                      </a:r>
                      <a:r>
                        <a:rPr lang="el-GR" sz="1800" spc="-50">
                          <a:latin typeface="+mn-lt"/>
                          <a:ea typeface="Times New Roman"/>
                          <a:cs typeface="Arial"/>
                        </a:rPr>
                        <a:t>ανθρωποώρες)</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1800" dirty="0">
                          <a:latin typeface="+mn-lt"/>
                          <a:ea typeface="Times New Roman"/>
                          <a:cs typeface="Arial"/>
                        </a:rPr>
                        <a:t>Μεταβλητές δαπάνες   (€)</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1800" b="1" dirty="0" err="1">
                          <a:latin typeface="+mn-lt"/>
                          <a:ea typeface="Times New Roman"/>
                          <a:cs typeface="Arial"/>
                        </a:rPr>
                        <a:t>Ακαθ</a:t>
                      </a:r>
                      <a:r>
                        <a:rPr lang="el-GR" sz="1800" b="1" dirty="0">
                          <a:latin typeface="+mn-lt"/>
                          <a:ea typeface="Times New Roman"/>
                          <a:cs typeface="Arial"/>
                        </a:rPr>
                        <a:t>. Κέρδος</a:t>
                      </a:r>
                      <a:endParaRPr lang="el-GR" sz="1800" dirty="0">
                        <a:latin typeface="+mn-lt"/>
                        <a:ea typeface="Times New Roman"/>
                        <a:cs typeface="Times New Roman"/>
                      </a:endParaRPr>
                    </a:p>
                    <a:p>
                      <a:pPr algn="ctr">
                        <a:lnSpc>
                          <a:spcPts val="2400"/>
                        </a:lnSpc>
                        <a:spcAft>
                          <a:spcPts val="0"/>
                        </a:spcAft>
                      </a:pPr>
                      <a:r>
                        <a:rPr lang="el-GR" sz="1800" b="1" dirty="0">
                          <a:latin typeface="+mn-lt"/>
                          <a:ea typeface="Times New Roman"/>
                          <a:cs typeface="Arial"/>
                        </a:rPr>
                        <a:t>(€/</a:t>
                      </a:r>
                      <a:r>
                        <a:rPr lang="el-GR" sz="1800" b="1" dirty="0" err="1">
                          <a:latin typeface="+mn-lt"/>
                          <a:ea typeface="Times New Roman"/>
                          <a:cs typeface="Arial"/>
                        </a:rPr>
                        <a:t>στρέμμα</a:t>
                      </a:r>
                      <a:r>
                        <a:rPr lang="el-GR" sz="1800" b="1" dirty="0">
                          <a:latin typeface="+mn-lt"/>
                          <a:ea typeface="Times New Roman"/>
                          <a:cs typeface="Arial"/>
                        </a:rPr>
                        <a:t>)</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0">
                <a:tc>
                  <a:txBody>
                    <a:bodyPr/>
                    <a:lstStyle/>
                    <a:p>
                      <a:pPr algn="just">
                        <a:lnSpc>
                          <a:spcPts val="2400"/>
                        </a:lnSpc>
                        <a:spcAft>
                          <a:spcPts val="0"/>
                        </a:spcAft>
                      </a:pPr>
                      <a:r>
                        <a:rPr lang="el-GR" sz="1800">
                          <a:latin typeface="+mn-lt"/>
                          <a:ea typeface="Times New Roman"/>
                          <a:cs typeface="Arial"/>
                        </a:rPr>
                        <a:t>Αραβόσιτος</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1800">
                          <a:latin typeface="+mn-lt"/>
                          <a:ea typeface="Times New Roman"/>
                          <a:cs typeface="Arial"/>
                        </a:rPr>
                        <a:t>1</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1800">
                          <a:latin typeface="+mn-lt"/>
                          <a:ea typeface="Times New Roman"/>
                          <a:cs typeface="Arial"/>
                        </a:rPr>
                        <a:t>70</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1800">
                          <a:latin typeface="+mn-lt"/>
                          <a:ea typeface="Times New Roman"/>
                          <a:cs typeface="Arial"/>
                        </a:rPr>
                        <a:t>90</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1800" dirty="0">
                          <a:latin typeface="+mn-lt"/>
                          <a:ea typeface="Times New Roman"/>
                          <a:cs typeface="Arial"/>
                        </a:rPr>
                        <a:t>144</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ts val="2400"/>
                        </a:lnSpc>
                        <a:spcAft>
                          <a:spcPts val="0"/>
                        </a:spcAft>
                      </a:pPr>
                      <a:r>
                        <a:rPr lang="el-GR" sz="1800">
                          <a:latin typeface="+mn-lt"/>
                          <a:ea typeface="Times New Roman"/>
                          <a:cs typeface="Arial"/>
                        </a:rPr>
                        <a:t>Βαμβάκι</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1800">
                          <a:latin typeface="+mn-lt"/>
                          <a:ea typeface="Times New Roman"/>
                          <a:cs typeface="Arial"/>
                        </a:rPr>
                        <a:t>1</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1800">
                          <a:latin typeface="+mn-lt"/>
                          <a:ea typeface="Times New Roman"/>
                          <a:cs typeface="Arial"/>
                        </a:rPr>
                        <a:t>25</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1800">
                          <a:latin typeface="+mn-lt"/>
                          <a:ea typeface="Times New Roman"/>
                          <a:cs typeface="Arial"/>
                        </a:rPr>
                        <a:t>60</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1800" dirty="0">
                          <a:latin typeface="+mn-lt"/>
                          <a:ea typeface="Times New Roman"/>
                          <a:cs typeface="Arial"/>
                        </a:rPr>
                        <a:t>90</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0721" name="Rectangle 1"/>
          <p:cNvSpPr>
            <a:spLocks noChangeArrowheads="1"/>
          </p:cNvSpPr>
          <p:nvPr/>
        </p:nvSpPr>
        <p:spPr bwMode="auto">
          <a:xfrm>
            <a:off x="251520" y="184832"/>
            <a:ext cx="864096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ea typeface="Times New Roman" pitchFamily="18" charset="0"/>
                <a:cs typeface="Arial" pitchFamily="34" charset="0"/>
              </a:rPr>
              <a:t> Παράδειγμα επίλυσης γραμμικού προγράμματος μεγιστοποίησης (</a:t>
            </a:r>
            <a:r>
              <a:rPr kumimoji="0" lang="en-US" b="1" i="0" u="none" strike="noStrike" cap="none" normalizeH="0" baseline="0" dirty="0" smtClean="0">
                <a:ln>
                  <a:noFill/>
                </a:ln>
                <a:solidFill>
                  <a:schemeClr val="tx1"/>
                </a:solidFill>
                <a:effectLst/>
                <a:ea typeface="Times New Roman" pitchFamily="18" charset="0"/>
                <a:cs typeface="Arial" pitchFamily="34" charset="0"/>
              </a:rPr>
              <a:t>max)</a:t>
            </a:r>
            <a:endParaRPr kumimoji="0" lang="el-GR"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ea typeface="Times New Roman" pitchFamily="18" charset="0"/>
                <a:cs typeface="Arial" pitchFamily="34" charset="0"/>
              </a:rPr>
              <a:t>με την χρήση του αλγόριθμου του </a:t>
            </a:r>
            <a:r>
              <a:rPr kumimoji="0" lang="el-GR" b="1" i="0" u="none" strike="noStrike" cap="none" normalizeH="0" baseline="0" dirty="0" err="1" smtClean="0">
                <a:ln>
                  <a:noFill/>
                </a:ln>
                <a:solidFill>
                  <a:schemeClr val="tx1"/>
                </a:solidFill>
                <a:effectLst/>
                <a:ea typeface="Times New Roman" pitchFamily="18" charset="0"/>
                <a:cs typeface="Arial" pitchFamily="34" charset="0"/>
              </a:rPr>
              <a:t>Simplex</a:t>
            </a:r>
            <a:endParaRPr lang="en-US" b="1" dirty="0" smtClean="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Γεωργική ε</a:t>
            </a:r>
            <a:r>
              <a:rPr lang="el-GR" dirty="0" smtClean="0">
                <a:ea typeface="Times New Roman" pitchFamily="18" charset="0"/>
                <a:cs typeface="Arial" pitchFamily="34" charset="0"/>
              </a:rPr>
              <a:t>πιχείρηση</a:t>
            </a:r>
            <a:r>
              <a:rPr kumimoji="0" lang="el-GR" b="0" i="0" u="none" strike="noStrike" cap="none" normalizeH="0" baseline="0" dirty="0" smtClean="0">
                <a:ln>
                  <a:noFill/>
                </a:ln>
                <a:solidFill>
                  <a:schemeClr val="tx1"/>
                </a:solidFill>
                <a:effectLst/>
                <a:ea typeface="Times New Roman" pitchFamily="18" charset="0"/>
                <a:cs typeface="Arial" pitchFamily="34" charset="0"/>
              </a:rPr>
              <a:t> διαθέτει 60 στρέμματα εδάφους, 2000 ανθρωποώρες εργασίας ετησίως και 4.500 € διαθέσιμο κυκλοφοριακό κεφάλαιο. Το έδαφος μπορεί να αξιοποιηθεί από δύο παραγωγικές δραστηριότητες, τις καλλιέργειες αραβοσίτου και βαμβακιού. </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Δίδονται: </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Ζητείται ο άριστος συνδυασμός των δύο κλάδων για να επιτύχει η γεωργική επιχείρηση το μέγιστο συνολικό Ακαθάριστο Κέρδος (πρόκειται για την πρώτη άσκηση που επιλύθηκε προηγουμένως με την γραφική μέθοδο ). </a:t>
            </a:r>
            <a:endParaRPr kumimoji="0" lang="el-GR" b="0" i="0" u="none" strike="noStrike" cap="none" normalizeH="0" baseline="0" dirty="0" smtClean="0">
              <a:ln>
                <a:noFill/>
              </a:ln>
              <a:solidFill>
                <a:schemeClr val="tx1"/>
              </a:solidFill>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7" name="Rectangle 19"/>
          <p:cNvSpPr>
            <a:spLocks noChangeArrowheads="1"/>
          </p:cNvSpPr>
          <p:nvPr/>
        </p:nvSpPr>
        <p:spPr bwMode="auto">
          <a:xfrm>
            <a:off x="323528" y="187138"/>
            <a:ext cx="8496944"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Η αντικειμενική συνάρτηση είναι:</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_tradnl" b="0" i="0" u="none" strike="noStrike" cap="none" normalizeH="0" baseline="0" dirty="0" smtClean="0">
                <a:ln>
                  <a:noFill/>
                </a:ln>
                <a:solidFill>
                  <a:schemeClr val="tx1"/>
                </a:solidFill>
                <a:effectLst/>
                <a:ea typeface="Times New Roman" pitchFamily="18" charset="0"/>
                <a:cs typeface="Arial" pitchFamily="34" charset="0"/>
              </a:rPr>
              <a:t>       </a:t>
            </a:r>
            <a:r>
              <a:rPr kumimoji="0" lang="es-ES_tradnl" b="0" i="0" u="none" strike="noStrike" cap="none" normalizeH="0" baseline="0" dirty="0" err="1" smtClean="0">
                <a:ln>
                  <a:noFill/>
                </a:ln>
                <a:solidFill>
                  <a:schemeClr val="tx1"/>
                </a:solidFill>
                <a:effectLst/>
                <a:ea typeface="Times New Roman" pitchFamily="18" charset="0"/>
                <a:cs typeface="Arial" pitchFamily="34" charset="0"/>
              </a:rPr>
              <a:t>max</a:t>
            </a:r>
            <a:r>
              <a:rPr kumimoji="0" lang="es-ES_tradnl" b="0" i="0" u="none" strike="noStrike" cap="none" normalizeH="0" baseline="0" dirty="0" smtClean="0">
                <a:ln>
                  <a:noFill/>
                </a:ln>
                <a:solidFill>
                  <a:schemeClr val="tx1"/>
                </a:solidFill>
                <a:effectLst/>
                <a:ea typeface="Times New Roman" pitchFamily="18" charset="0"/>
                <a:cs typeface="Arial" pitchFamily="34" charset="0"/>
              </a:rPr>
              <a:t> g(X)=</a:t>
            </a:r>
            <a:r>
              <a:rPr kumimoji="0" lang="es-ES_tradnl" b="0" i="0" u="none" strike="noStrike" cap="none" normalizeH="0" baseline="0" dirty="0" err="1" smtClean="0">
                <a:ln>
                  <a:noFill/>
                </a:ln>
                <a:solidFill>
                  <a:schemeClr val="tx1"/>
                </a:solidFill>
                <a:effectLst/>
                <a:ea typeface="Times New Roman" pitchFamily="18" charset="0"/>
                <a:cs typeface="Arial" pitchFamily="34" charset="0"/>
              </a:rPr>
              <a:t>max</a:t>
            </a:r>
            <a:r>
              <a:rPr kumimoji="0" lang="es-ES_tradnl" b="0" i="0" u="none" strike="noStrike" cap="none" normalizeH="0" baseline="0" dirty="0" smtClean="0">
                <a:ln>
                  <a:noFill/>
                </a:ln>
                <a:solidFill>
                  <a:schemeClr val="tx1"/>
                </a:solidFill>
                <a:effectLst/>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Ζ</a:t>
            </a:r>
            <a:r>
              <a:rPr kumimoji="0" lang="es-ES_tradnl" b="0" i="0" u="none" strike="noStrike" cap="none" normalizeH="0" baseline="0" dirty="0" smtClean="0">
                <a:ln>
                  <a:noFill/>
                </a:ln>
                <a:solidFill>
                  <a:schemeClr val="tx1"/>
                </a:solidFill>
                <a:effectLst/>
                <a:ea typeface="Times New Roman" pitchFamily="18" charset="0"/>
                <a:cs typeface="Arial" pitchFamily="34" charset="0"/>
              </a:rPr>
              <a:t>= 144 x</a:t>
            </a:r>
            <a:r>
              <a:rPr kumimoji="0" lang="es-ES_tradnl" b="0" i="0" u="none" strike="noStrike" cap="none" normalizeH="0" baseline="-30000" dirty="0" smtClean="0">
                <a:ln>
                  <a:noFill/>
                </a:ln>
                <a:solidFill>
                  <a:schemeClr val="tx1"/>
                </a:solidFill>
                <a:effectLst/>
                <a:ea typeface="Times New Roman" pitchFamily="18" charset="0"/>
                <a:cs typeface="Arial" pitchFamily="34" charset="0"/>
              </a:rPr>
              <a:t>1</a:t>
            </a:r>
            <a:r>
              <a:rPr kumimoji="0" lang="es-ES_tradnl" b="0" i="0" u="none" strike="noStrike" cap="none" normalizeH="0" baseline="0" dirty="0" smtClean="0">
                <a:ln>
                  <a:noFill/>
                </a:ln>
                <a:solidFill>
                  <a:schemeClr val="tx1"/>
                </a:solidFill>
                <a:effectLst/>
                <a:ea typeface="Times New Roman" pitchFamily="18" charset="0"/>
                <a:cs typeface="Arial" pitchFamily="34" charset="0"/>
              </a:rPr>
              <a:t> + 90 x</a:t>
            </a:r>
            <a:r>
              <a:rPr kumimoji="0" lang="es-ES_tradnl" b="0" i="0" u="none" strike="noStrike" cap="none" normalizeH="0" baseline="-30000" dirty="0" smtClean="0">
                <a:ln>
                  <a:noFill/>
                </a:ln>
                <a:solidFill>
                  <a:schemeClr val="tx1"/>
                </a:solidFill>
                <a:effectLst/>
                <a:ea typeface="Times New Roman" pitchFamily="18" charset="0"/>
                <a:cs typeface="Arial" pitchFamily="34" charset="0"/>
              </a:rPr>
              <a:t>2 </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υπό τους περιορισμούς</a:t>
            </a:r>
            <a:r>
              <a:rPr kumimoji="0" lang="en-US" b="0" i="0" u="none" strike="noStrike" cap="none" normalizeH="0" baseline="0" dirty="0" smtClean="0">
                <a:ln>
                  <a:noFill/>
                </a:ln>
                <a:solidFill>
                  <a:schemeClr val="tx1"/>
                </a:solidFill>
                <a:effectLst/>
                <a:ea typeface="Times New Roman" pitchFamily="18" charset="0"/>
                <a:cs typeface="Arial" pitchFamily="34" charset="0"/>
              </a:rPr>
              <a:t>:</a:t>
            </a:r>
            <a:endParaRPr kumimoji="0" lang="en-US" b="0" i="0" u="none" strike="noStrike" cap="none" normalizeH="0" baseline="0" dirty="0" smtClean="0">
              <a:ln>
                <a:noFill/>
              </a:ln>
              <a:solidFill>
                <a:schemeClr val="tx1"/>
              </a:solidFill>
              <a:effectLst/>
            </a:endParaRPr>
          </a:p>
        </p:txBody>
      </p:sp>
      <p:sp>
        <p:nvSpPr>
          <p:cNvPr id="2078" name="Rectangle 30"/>
          <p:cNvSpPr>
            <a:spLocks noChangeArrowheads="1"/>
          </p:cNvSpPr>
          <p:nvPr/>
        </p:nvSpPr>
        <p:spPr bwMode="auto">
          <a:xfrm>
            <a:off x="0" y="2030573"/>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620838"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1</a:t>
            </a:r>
            <a:r>
              <a:rPr kumimoji="0" lang="el-GR" b="0" i="0" u="none" strike="noStrike" cap="none" normalizeH="0" baseline="0" dirty="0" smtClean="0">
                <a:ln>
                  <a:noFill/>
                </a:ln>
                <a:solidFill>
                  <a:schemeClr val="tx1"/>
                </a:solidFill>
                <a:effectLst/>
                <a:ea typeface="Times New Roman" pitchFamily="18" charset="0"/>
                <a:cs typeface="Arial" pitchFamily="34" charset="0"/>
              </a:rPr>
              <a:t>   +   </a:t>
            </a:r>
            <a:r>
              <a:rPr kumimoji="0" lang="en-US"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2</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endParaRPr kumimoji="0" lang="el-GR" b="0" i="0" u="none" strike="noStrike" cap="none" normalizeH="0" baseline="0" dirty="0" smtClean="0">
              <a:ln>
                <a:noFill/>
              </a:ln>
              <a:solidFill>
                <a:schemeClr val="tx1"/>
              </a:solidFill>
              <a:effectLst/>
            </a:endParaRPr>
          </a:p>
        </p:txBody>
      </p:sp>
      <p:graphicFrame>
        <p:nvGraphicFramePr>
          <p:cNvPr id="2077" name="Object 29"/>
          <p:cNvGraphicFramePr>
            <a:graphicFrameLocks noChangeAspect="1"/>
          </p:cNvGraphicFramePr>
          <p:nvPr/>
        </p:nvGraphicFramePr>
        <p:xfrm>
          <a:off x="3059832" y="2204864"/>
          <a:ext cx="432048" cy="123825"/>
        </p:xfrm>
        <a:graphic>
          <a:graphicData uri="http://schemas.openxmlformats.org/presentationml/2006/ole">
            <p:oleObj spid="_x0000_s31746" name="Εξίσωση" r:id="rId3" imgW="101424" imgH="126780" progId="Equation.3">
              <p:embed/>
            </p:oleObj>
          </a:graphicData>
        </a:graphic>
      </p:graphicFrame>
      <p:sp>
        <p:nvSpPr>
          <p:cNvPr id="2079" name="Rectangle 31"/>
          <p:cNvSpPr>
            <a:spLocks noChangeArrowheads="1"/>
          </p:cNvSpPr>
          <p:nvPr/>
        </p:nvSpPr>
        <p:spPr bwMode="auto">
          <a:xfrm>
            <a:off x="0" y="2044920"/>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620838"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60 στρέμματα </a:t>
            </a:r>
            <a:endParaRPr kumimoji="0" lang="el-GR" b="0" i="0" u="none" strike="noStrike" cap="none" normalizeH="0" baseline="0" dirty="0" smtClean="0">
              <a:ln>
                <a:noFill/>
              </a:ln>
              <a:solidFill>
                <a:schemeClr val="tx1"/>
              </a:solidFill>
              <a:effectLst/>
            </a:endParaRPr>
          </a:p>
        </p:txBody>
      </p:sp>
      <p:sp>
        <p:nvSpPr>
          <p:cNvPr id="2081" name="Rectangle 33"/>
          <p:cNvSpPr>
            <a:spLocks noChangeArrowheads="1"/>
          </p:cNvSpPr>
          <p:nvPr/>
        </p:nvSpPr>
        <p:spPr bwMode="auto">
          <a:xfrm>
            <a:off x="0" y="2454676"/>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620838"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  70</a:t>
            </a:r>
            <a:r>
              <a:rPr kumimoji="0" lang="en-US"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1</a:t>
            </a:r>
            <a:r>
              <a:rPr kumimoji="0" lang="el-GR" b="0" i="0" u="none" strike="noStrike" cap="none" normalizeH="0" baseline="0" dirty="0" smtClean="0">
                <a:ln>
                  <a:noFill/>
                </a:ln>
                <a:solidFill>
                  <a:schemeClr val="tx1"/>
                </a:solidFill>
                <a:effectLst/>
                <a:ea typeface="Times New Roman" pitchFamily="18" charset="0"/>
                <a:cs typeface="Arial" pitchFamily="34" charset="0"/>
              </a:rPr>
              <a:t>  +  25</a:t>
            </a:r>
            <a:r>
              <a:rPr kumimoji="0" lang="en-US"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2</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endParaRPr kumimoji="0" lang="el-GR" b="0" i="0" u="none" strike="noStrike" cap="none" normalizeH="0" baseline="0" dirty="0" smtClean="0">
              <a:ln>
                <a:noFill/>
              </a:ln>
              <a:solidFill>
                <a:schemeClr val="tx1"/>
              </a:solidFill>
              <a:effectLst/>
            </a:endParaRPr>
          </a:p>
        </p:txBody>
      </p:sp>
      <p:graphicFrame>
        <p:nvGraphicFramePr>
          <p:cNvPr id="2080" name="Object 32"/>
          <p:cNvGraphicFramePr>
            <a:graphicFrameLocks noChangeAspect="1"/>
          </p:cNvGraphicFramePr>
          <p:nvPr/>
        </p:nvGraphicFramePr>
        <p:xfrm>
          <a:off x="3131840" y="2564904"/>
          <a:ext cx="72008" cy="123825"/>
        </p:xfrm>
        <a:graphic>
          <a:graphicData uri="http://schemas.openxmlformats.org/presentationml/2006/ole">
            <p:oleObj spid="_x0000_s31747" name="Εξίσωση" r:id="rId4" imgW="101424" imgH="126780" progId="Equation.3">
              <p:embed/>
            </p:oleObj>
          </a:graphicData>
        </a:graphic>
      </p:graphicFrame>
      <p:sp>
        <p:nvSpPr>
          <p:cNvPr id="2082" name="Rectangle 34"/>
          <p:cNvSpPr>
            <a:spLocks noChangeArrowheads="1"/>
          </p:cNvSpPr>
          <p:nvPr/>
        </p:nvSpPr>
        <p:spPr bwMode="auto">
          <a:xfrm>
            <a:off x="0" y="2454180"/>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620838"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 2.000 ώρες εργασίας</a:t>
            </a:r>
            <a:endParaRPr kumimoji="0" lang="el-GR" b="0" i="0" u="none" strike="noStrike" cap="none" normalizeH="0" baseline="0" dirty="0" smtClean="0">
              <a:ln>
                <a:noFill/>
              </a:ln>
              <a:solidFill>
                <a:schemeClr val="tx1"/>
              </a:solidFill>
              <a:effectLst/>
            </a:endParaRPr>
          </a:p>
        </p:txBody>
      </p:sp>
      <p:sp>
        <p:nvSpPr>
          <p:cNvPr id="2084" name="Rectangle 36"/>
          <p:cNvSpPr>
            <a:spLocks noChangeArrowheads="1"/>
          </p:cNvSpPr>
          <p:nvPr/>
        </p:nvSpPr>
        <p:spPr bwMode="auto">
          <a:xfrm>
            <a:off x="0" y="2982158"/>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620838"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  90</a:t>
            </a:r>
            <a:r>
              <a:rPr kumimoji="0" lang="en-US"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1</a:t>
            </a:r>
            <a:r>
              <a:rPr kumimoji="0" lang="el-GR" b="0" i="0" u="none" strike="noStrike" cap="none" normalizeH="0" baseline="0" dirty="0" smtClean="0">
                <a:ln>
                  <a:noFill/>
                </a:ln>
                <a:solidFill>
                  <a:schemeClr val="tx1"/>
                </a:solidFill>
                <a:effectLst/>
                <a:ea typeface="Times New Roman" pitchFamily="18" charset="0"/>
                <a:cs typeface="Arial" pitchFamily="34" charset="0"/>
              </a:rPr>
              <a:t>  +  60</a:t>
            </a:r>
            <a:r>
              <a:rPr kumimoji="0" lang="en-US"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2</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endParaRPr kumimoji="0" lang="el-GR" b="0" i="0" u="none" strike="noStrike" cap="none" normalizeH="0" baseline="0" dirty="0" smtClean="0">
              <a:ln>
                <a:noFill/>
              </a:ln>
              <a:solidFill>
                <a:schemeClr val="tx1"/>
              </a:solidFill>
              <a:effectLst/>
            </a:endParaRPr>
          </a:p>
        </p:txBody>
      </p:sp>
      <p:sp>
        <p:nvSpPr>
          <p:cNvPr id="2085" name="Rectangle 37"/>
          <p:cNvSpPr>
            <a:spLocks noChangeArrowheads="1"/>
          </p:cNvSpPr>
          <p:nvPr/>
        </p:nvSpPr>
        <p:spPr bwMode="auto">
          <a:xfrm>
            <a:off x="0" y="2985960"/>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620838"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4.500 € κυκλοφοριακού κεφαλαίου</a:t>
            </a:r>
            <a:endParaRPr kumimoji="0" lang="el-GR" b="0" i="0" u="none" strike="noStrike" cap="none" normalizeH="0" baseline="0" dirty="0" smtClean="0">
              <a:ln>
                <a:noFill/>
              </a:ln>
              <a:solidFill>
                <a:schemeClr val="tx1"/>
              </a:solidFill>
              <a:effectLst/>
            </a:endParaRPr>
          </a:p>
        </p:txBody>
      </p:sp>
      <p:sp>
        <p:nvSpPr>
          <p:cNvPr id="2087" name="Rectangle 3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2086" name="Object 38"/>
          <p:cNvGraphicFramePr>
            <a:graphicFrameLocks noChangeAspect="1"/>
          </p:cNvGraphicFramePr>
          <p:nvPr/>
        </p:nvGraphicFramePr>
        <p:xfrm>
          <a:off x="3131840" y="3140968"/>
          <a:ext cx="114300" cy="123825"/>
        </p:xfrm>
        <a:graphic>
          <a:graphicData uri="http://schemas.openxmlformats.org/presentationml/2006/ole">
            <p:oleObj spid="_x0000_s31748" name="Εξίσωση" r:id="rId5" imgW="101424" imgH="126780" progId="Equation.3">
              <p:embed/>
            </p:oleObj>
          </a:graphicData>
        </a:graphic>
      </p:graphicFrame>
      <p:sp>
        <p:nvSpPr>
          <p:cNvPr id="2089" name="Rectangle 41"/>
          <p:cNvSpPr>
            <a:spLocks noChangeArrowheads="1"/>
          </p:cNvSpPr>
          <p:nvPr/>
        </p:nvSpPr>
        <p:spPr bwMode="auto">
          <a:xfrm>
            <a:off x="0" y="3452731"/>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90713"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1</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r>
              <a:rPr kumimoji="0" lang="en-US"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2</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endParaRPr kumimoji="0" lang="el-GR" b="0" i="0" u="none" strike="noStrike" cap="none" normalizeH="0" baseline="0" dirty="0" smtClean="0">
              <a:ln>
                <a:noFill/>
              </a:ln>
              <a:solidFill>
                <a:schemeClr val="tx1"/>
              </a:solidFill>
              <a:effectLst/>
            </a:endParaRPr>
          </a:p>
        </p:txBody>
      </p:sp>
      <p:graphicFrame>
        <p:nvGraphicFramePr>
          <p:cNvPr id="2088" name="Object 40"/>
          <p:cNvGraphicFramePr>
            <a:graphicFrameLocks noChangeAspect="1"/>
          </p:cNvGraphicFramePr>
          <p:nvPr/>
        </p:nvGraphicFramePr>
        <p:xfrm>
          <a:off x="2699792" y="3645024"/>
          <a:ext cx="114300" cy="123825"/>
        </p:xfrm>
        <a:graphic>
          <a:graphicData uri="http://schemas.openxmlformats.org/presentationml/2006/ole">
            <p:oleObj spid="_x0000_s31749" name="Εξίσωση" r:id="rId6" imgW="101424" imgH="126780" progId="Equation.3">
              <p:embed/>
            </p:oleObj>
          </a:graphicData>
        </a:graphic>
      </p:graphicFrame>
      <p:sp>
        <p:nvSpPr>
          <p:cNvPr id="2090" name="Rectangle 42"/>
          <p:cNvSpPr>
            <a:spLocks noChangeArrowheads="1"/>
          </p:cNvSpPr>
          <p:nvPr/>
        </p:nvSpPr>
        <p:spPr bwMode="auto">
          <a:xfrm flipV="1">
            <a:off x="3059832" y="3467782"/>
            <a:ext cx="2016224"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90713" algn="just" defTabSz="914400" rtl="0" eaLnBrk="1" fontAlgn="base" latinLnBrk="0" hangingPunct="1">
              <a:lnSpc>
                <a:spcPct val="100000"/>
              </a:lnSpc>
              <a:spcBef>
                <a:spcPct val="0"/>
              </a:spcBef>
              <a:spcAft>
                <a:spcPct val="0"/>
              </a:spcAft>
              <a:buClrTx/>
              <a:buSzTx/>
              <a:buFontTx/>
              <a:buNone/>
              <a:tabLst/>
            </a:pPr>
            <a:r>
              <a:rPr lang="el-GR" dirty="0">
                <a:cs typeface="Arial" pitchFamily="34" charset="0"/>
              </a:rPr>
              <a:t>0</a:t>
            </a:r>
            <a:endParaRPr kumimoji="0" lang="el-GR" b="0" i="0" u="none" strike="noStrike" cap="none" normalizeH="0" baseline="0" dirty="0" smtClean="0">
              <a:ln>
                <a:noFill/>
              </a:ln>
              <a:solidFill>
                <a:schemeClr val="tx1"/>
              </a:solidFill>
              <a:effectLst/>
            </a:endParaRPr>
          </a:p>
        </p:txBody>
      </p:sp>
      <p:sp>
        <p:nvSpPr>
          <p:cNvPr id="31750" name="Rectangle 6"/>
          <p:cNvSpPr>
            <a:spLocks noChangeArrowheads="1"/>
          </p:cNvSpPr>
          <p:nvPr/>
        </p:nvSpPr>
        <p:spPr bwMode="auto">
          <a:xfrm>
            <a:off x="467544" y="4128745"/>
            <a:ext cx="828092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Για την επίλυση του προβλήματος πρέπει να προσδιορισθεί η πρώτη βασική εφικτή λύση. Για το σκοπό αυτό το πρόβλημα πρέπει να γραφτεί στην κανονική του μορφή εισάγοντας τις μεταβλητές αποκλίσεως (</a:t>
            </a:r>
            <a:r>
              <a:rPr kumimoji="0" lang="el-GR" b="0" i="0" u="none" strike="noStrike" cap="none" normalizeH="0" baseline="0" dirty="0" err="1" smtClean="0">
                <a:ln>
                  <a:noFill/>
                </a:ln>
                <a:solidFill>
                  <a:schemeClr val="tx1"/>
                </a:solidFill>
                <a:effectLst/>
                <a:ea typeface="Times New Roman" pitchFamily="18" charset="0"/>
                <a:cs typeface="Arial" pitchFamily="34" charset="0"/>
              </a:rPr>
              <a:t>ti</a:t>
            </a:r>
            <a:r>
              <a:rPr kumimoji="0" lang="el-GR" b="0" i="0" u="none" strike="noStrike" cap="none" normalizeH="0" baseline="0" dirty="0" smtClean="0">
                <a:ln>
                  <a:noFill/>
                </a:ln>
                <a:solidFill>
                  <a:schemeClr val="tx1"/>
                </a:solidFill>
                <a:effectLst/>
                <a:ea typeface="Times New Roman" pitchFamily="18" charset="0"/>
                <a:cs typeface="Arial" pitchFamily="34" charset="0"/>
              </a:rPr>
              <a:t>). Οπότε το πρόβλημα μετασχηματίζεται ως ακολούθως:</a:t>
            </a:r>
            <a:endParaRPr kumimoji="0" lang="el-GR" b="0" i="0" u="none" strike="noStrike" cap="none" normalizeH="0" baseline="0" dirty="0" smtClean="0">
              <a:ln>
                <a:noFill/>
              </a:ln>
              <a:solidFill>
                <a:schemeClr val="tx1"/>
              </a:solidFill>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395536" y="1129413"/>
            <a:ext cx="8352928"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kumimoji="0" lang="el-G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l-G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600" dirty="0" smtClean="0">
                <a:latin typeface="Arial" pitchFamily="34" charset="0"/>
                <a:ea typeface="Times New Roman" pitchFamily="18" charset="0"/>
                <a:cs typeface="Arial" pitchFamily="34" charset="0"/>
              </a:rPr>
              <a:t>max Z</a:t>
            </a:r>
            <a:r>
              <a:rPr lang="el-GR" sz="1600" dirty="0" smtClean="0">
                <a:latin typeface="Arial" pitchFamily="34" charset="0"/>
                <a:ea typeface="Times New Roman" pitchFamily="18" charset="0"/>
                <a:cs typeface="Arial" pitchFamily="34" charset="0"/>
              </a:rPr>
              <a:t>= 144 </a:t>
            </a:r>
            <a:r>
              <a:rPr lang="en-US" sz="1600" dirty="0" smtClean="0">
                <a:latin typeface="Arial" pitchFamily="34" charset="0"/>
                <a:ea typeface="Times New Roman" pitchFamily="18" charset="0"/>
                <a:cs typeface="Arial" pitchFamily="34" charset="0"/>
              </a:rPr>
              <a:t>x</a:t>
            </a:r>
            <a:r>
              <a:rPr lang="el-GR" sz="1600" baseline="-30000" dirty="0" smtClean="0">
                <a:latin typeface="Arial" pitchFamily="34" charset="0"/>
                <a:ea typeface="Times New Roman" pitchFamily="18" charset="0"/>
                <a:cs typeface="Arial" pitchFamily="34" charset="0"/>
              </a:rPr>
              <a:t>1</a:t>
            </a:r>
            <a:r>
              <a:rPr lang="el-GR" sz="1600" dirty="0" smtClean="0">
                <a:latin typeface="Arial" pitchFamily="34" charset="0"/>
                <a:ea typeface="Times New Roman" pitchFamily="18" charset="0"/>
                <a:cs typeface="Arial" pitchFamily="34" charset="0"/>
              </a:rPr>
              <a:t> + 90 </a:t>
            </a:r>
            <a:r>
              <a:rPr lang="en-US" sz="1600" dirty="0" smtClean="0">
                <a:latin typeface="Arial" pitchFamily="34" charset="0"/>
                <a:ea typeface="Times New Roman" pitchFamily="18" charset="0"/>
                <a:cs typeface="Arial" pitchFamily="34" charset="0"/>
              </a:rPr>
              <a:t>x</a:t>
            </a:r>
            <a:r>
              <a:rPr lang="el-GR" sz="1600" baseline="-30000" dirty="0" smtClean="0">
                <a:latin typeface="Arial" pitchFamily="34" charset="0"/>
                <a:ea typeface="Times New Roman" pitchFamily="18" charset="0"/>
                <a:cs typeface="Arial" pitchFamily="34" charset="0"/>
              </a:rPr>
              <a:t>2 </a:t>
            </a:r>
            <a:endParaRPr lang="el-GR" sz="1600" dirty="0" smtClean="0">
              <a:latin typeface="Arial" pitchFamily="34" charset="0"/>
            </a:endParaRPr>
          </a:p>
          <a:p>
            <a:pPr lvl="0" algn="just" eaLnBrk="0" fontAlgn="base" hangingPunct="0">
              <a:spcBef>
                <a:spcPct val="0"/>
              </a:spcBef>
              <a:spcAft>
                <a:spcPct val="0"/>
              </a:spcAft>
            </a:pPr>
            <a:r>
              <a:rPr lang="el-GR" sz="1600" dirty="0" smtClean="0">
                <a:latin typeface="Arial" pitchFamily="34" charset="0"/>
                <a:ea typeface="Times New Roman" pitchFamily="18" charset="0"/>
                <a:cs typeface="Arial" pitchFamily="34" charset="0"/>
              </a:rPr>
              <a:t>		</a:t>
            </a:r>
            <a:endParaRPr lang="en-US" sz="1600" dirty="0" smtClean="0">
              <a:latin typeface="Arial" pitchFamily="34" charset="0"/>
              <a:ea typeface="Times New Roman" pitchFamily="18" charset="0"/>
              <a:cs typeface="Arial" pitchFamily="34" charset="0"/>
            </a:endParaRPr>
          </a:p>
          <a:p>
            <a:pPr lvl="0" algn="just" eaLnBrk="0" fontAlgn="base" hangingPunct="0">
              <a:spcBef>
                <a:spcPct val="0"/>
              </a:spcBef>
              <a:spcAft>
                <a:spcPct val="0"/>
              </a:spcAft>
            </a:pPr>
            <a:r>
              <a:rPr lang="el-GR" sz="1600" dirty="0" smtClean="0">
                <a:latin typeface="Arial" pitchFamily="34" charset="0"/>
                <a:ea typeface="Times New Roman" pitchFamily="18" charset="0"/>
                <a:cs typeface="Arial" pitchFamily="34" charset="0"/>
              </a:rPr>
              <a:t>υπό τους περιορισμούς;</a:t>
            </a:r>
            <a:endParaRPr lang="el-GR" sz="1600" dirty="0" smtClean="0">
              <a:latin typeface="Arial" pitchFamily="34" charset="0"/>
            </a:endParaRPr>
          </a:p>
          <a:p>
            <a:pPr lvl="0" algn="just" eaLnBrk="0" fontAlgn="base" hangingPunct="0">
              <a:spcBef>
                <a:spcPct val="0"/>
              </a:spcBef>
              <a:spcAft>
                <a:spcPct val="0"/>
              </a:spcAft>
            </a:pPr>
            <a:r>
              <a:rPr lang="el-GR" sz="1600" dirty="0" smtClean="0">
                <a:latin typeface="Arial" pitchFamily="34" charset="0"/>
                <a:ea typeface="Times New Roman" pitchFamily="18" charset="0"/>
                <a:cs typeface="Arial" pitchFamily="34" charset="0"/>
              </a:rPr>
              <a:t>	</a:t>
            </a:r>
            <a:r>
              <a:rPr lang="en-US" sz="1600" dirty="0" smtClean="0">
                <a:latin typeface="Arial" pitchFamily="34" charset="0"/>
                <a:ea typeface="Times New Roman" pitchFamily="18" charset="0"/>
                <a:cs typeface="Arial" pitchFamily="34" charset="0"/>
              </a:rPr>
              <a:t>	</a:t>
            </a:r>
            <a:r>
              <a:rPr lang="el-GR" sz="1600" dirty="0" smtClean="0">
                <a:latin typeface="Arial" pitchFamily="34" charset="0"/>
                <a:ea typeface="Times New Roman" pitchFamily="18" charset="0"/>
                <a:cs typeface="Arial" pitchFamily="34" charset="0"/>
              </a:rPr>
              <a:t>    </a:t>
            </a:r>
            <a:r>
              <a:rPr lang="en-US" sz="1600" dirty="0" smtClean="0">
                <a:latin typeface="Arial" pitchFamily="34" charset="0"/>
                <a:ea typeface="Times New Roman" pitchFamily="18" charset="0"/>
                <a:cs typeface="Arial" pitchFamily="34" charset="0"/>
              </a:rPr>
              <a:t>x</a:t>
            </a:r>
            <a:r>
              <a:rPr lang="el-GR" sz="1600" baseline="-30000" dirty="0" smtClean="0">
                <a:latin typeface="Arial" pitchFamily="34" charset="0"/>
                <a:ea typeface="Times New Roman" pitchFamily="18" charset="0"/>
                <a:cs typeface="Arial" pitchFamily="34" charset="0"/>
              </a:rPr>
              <a:t>1</a:t>
            </a:r>
            <a:r>
              <a:rPr lang="el-GR" sz="1600" dirty="0" smtClean="0">
                <a:latin typeface="Arial" pitchFamily="34" charset="0"/>
                <a:ea typeface="Times New Roman" pitchFamily="18" charset="0"/>
                <a:cs typeface="Arial" pitchFamily="34" charset="0"/>
              </a:rPr>
              <a:t>  +   </a:t>
            </a:r>
            <a:r>
              <a:rPr lang="en-US" sz="1600" dirty="0" smtClean="0">
                <a:latin typeface="Arial" pitchFamily="34" charset="0"/>
                <a:ea typeface="Times New Roman" pitchFamily="18" charset="0"/>
                <a:cs typeface="Arial" pitchFamily="34" charset="0"/>
              </a:rPr>
              <a:t>x</a:t>
            </a:r>
            <a:r>
              <a:rPr lang="el-GR" sz="1600" baseline="-30000" dirty="0" smtClean="0">
                <a:latin typeface="Arial" pitchFamily="34" charset="0"/>
                <a:ea typeface="Times New Roman" pitchFamily="18" charset="0"/>
                <a:cs typeface="Arial" pitchFamily="34" charset="0"/>
              </a:rPr>
              <a:t>2</a:t>
            </a:r>
            <a:r>
              <a:rPr lang="el-GR" sz="1600" dirty="0" smtClean="0">
                <a:latin typeface="Arial" pitchFamily="34" charset="0"/>
                <a:ea typeface="Times New Roman" pitchFamily="18" charset="0"/>
                <a:cs typeface="Arial" pitchFamily="34" charset="0"/>
              </a:rPr>
              <a:t> + </a:t>
            </a:r>
            <a:r>
              <a:rPr lang="en-US" sz="1600" dirty="0" smtClean="0">
                <a:latin typeface="Arial" pitchFamily="34" charset="0"/>
                <a:ea typeface="Times New Roman" pitchFamily="18" charset="0"/>
                <a:cs typeface="Arial" pitchFamily="34" charset="0"/>
              </a:rPr>
              <a:t>t</a:t>
            </a:r>
            <a:r>
              <a:rPr lang="el-GR" sz="1600" baseline="-30000" dirty="0" smtClean="0">
                <a:latin typeface="Arial" pitchFamily="34" charset="0"/>
                <a:ea typeface="Times New Roman" pitchFamily="18" charset="0"/>
                <a:cs typeface="Arial" pitchFamily="34" charset="0"/>
              </a:rPr>
              <a:t>1</a:t>
            </a:r>
            <a:r>
              <a:rPr lang="el-GR" sz="1600" dirty="0" smtClean="0">
                <a:latin typeface="Arial" pitchFamily="34" charset="0"/>
                <a:ea typeface="Times New Roman" pitchFamily="18" charset="0"/>
                <a:cs typeface="Arial" pitchFamily="34" charset="0"/>
              </a:rPr>
              <a:t>	      =60 στρέμματα</a:t>
            </a:r>
            <a:endParaRPr lang="en-US" sz="1600" dirty="0" smtClean="0">
              <a:latin typeface="Arial" pitchFamily="34" charset="0"/>
              <a:ea typeface="Times New Roman" pitchFamily="18" charset="0"/>
              <a:cs typeface="Arial" pitchFamily="34" charset="0"/>
            </a:endParaRPr>
          </a:p>
          <a:p>
            <a:pPr lvl="0" algn="just" eaLnBrk="0" fontAlgn="base" hangingPunct="0">
              <a:spcBef>
                <a:spcPct val="0"/>
              </a:spcBef>
              <a:spcAft>
                <a:spcPct val="0"/>
              </a:spcAft>
            </a:pPr>
            <a:endParaRPr lang="el-GR" sz="1600" dirty="0" smtClean="0">
              <a:latin typeface="Arial" pitchFamily="34" charset="0"/>
            </a:endParaRPr>
          </a:p>
          <a:p>
            <a:pPr lvl="0" algn="just" eaLnBrk="0" fontAlgn="base" hangingPunct="0">
              <a:spcBef>
                <a:spcPct val="0"/>
              </a:spcBef>
              <a:spcAft>
                <a:spcPct val="0"/>
              </a:spcAft>
            </a:pPr>
            <a:r>
              <a:rPr lang="el-GR" sz="1600" dirty="0" smtClean="0">
                <a:latin typeface="Arial" pitchFamily="34" charset="0"/>
                <a:ea typeface="Times New Roman" pitchFamily="18" charset="0"/>
                <a:cs typeface="Arial" pitchFamily="34" charset="0"/>
              </a:rPr>
              <a:t>	</a:t>
            </a:r>
            <a:r>
              <a:rPr lang="en-US" sz="1600" dirty="0" smtClean="0">
                <a:latin typeface="Arial" pitchFamily="34" charset="0"/>
                <a:ea typeface="Times New Roman" pitchFamily="18" charset="0"/>
                <a:cs typeface="Arial" pitchFamily="34" charset="0"/>
              </a:rPr>
              <a:t>	</a:t>
            </a:r>
            <a:r>
              <a:rPr lang="el-GR" sz="1600" dirty="0" smtClean="0">
                <a:latin typeface="Arial" pitchFamily="34" charset="0"/>
                <a:ea typeface="Times New Roman" pitchFamily="18" charset="0"/>
                <a:cs typeface="Arial" pitchFamily="34" charset="0"/>
              </a:rPr>
              <a:t>70</a:t>
            </a:r>
            <a:r>
              <a:rPr lang="en-US" sz="1600" dirty="0" smtClean="0">
                <a:latin typeface="Arial" pitchFamily="34" charset="0"/>
                <a:ea typeface="Times New Roman" pitchFamily="18" charset="0"/>
                <a:cs typeface="Arial" pitchFamily="34" charset="0"/>
              </a:rPr>
              <a:t>x</a:t>
            </a:r>
            <a:r>
              <a:rPr lang="el-GR" sz="1600" baseline="-30000" dirty="0" smtClean="0">
                <a:latin typeface="Arial" pitchFamily="34" charset="0"/>
                <a:ea typeface="Times New Roman" pitchFamily="18" charset="0"/>
                <a:cs typeface="Arial" pitchFamily="34" charset="0"/>
              </a:rPr>
              <a:t>1</a:t>
            </a:r>
            <a:r>
              <a:rPr lang="el-GR" sz="1600" dirty="0" smtClean="0">
                <a:latin typeface="Arial" pitchFamily="34" charset="0"/>
                <a:ea typeface="Times New Roman" pitchFamily="18" charset="0"/>
                <a:cs typeface="Arial" pitchFamily="34" charset="0"/>
              </a:rPr>
              <a:t>  + 25</a:t>
            </a:r>
            <a:r>
              <a:rPr lang="en-US" sz="1600" dirty="0" smtClean="0">
                <a:latin typeface="Arial" pitchFamily="34" charset="0"/>
                <a:ea typeface="Times New Roman" pitchFamily="18" charset="0"/>
                <a:cs typeface="Arial" pitchFamily="34" charset="0"/>
              </a:rPr>
              <a:t>x</a:t>
            </a:r>
            <a:r>
              <a:rPr lang="el-GR" sz="1600" baseline="-30000" dirty="0" smtClean="0">
                <a:latin typeface="Arial" pitchFamily="34" charset="0"/>
                <a:ea typeface="Times New Roman" pitchFamily="18" charset="0"/>
                <a:cs typeface="Arial" pitchFamily="34" charset="0"/>
              </a:rPr>
              <a:t>2</a:t>
            </a:r>
            <a:r>
              <a:rPr lang="el-GR" sz="1600" dirty="0" smtClean="0">
                <a:latin typeface="Arial" pitchFamily="34" charset="0"/>
                <a:ea typeface="Times New Roman" pitchFamily="18" charset="0"/>
                <a:cs typeface="Arial" pitchFamily="34" charset="0"/>
              </a:rPr>
              <a:t>       + </a:t>
            </a:r>
            <a:r>
              <a:rPr lang="en-US" sz="1600" dirty="0" smtClean="0">
                <a:latin typeface="Arial" pitchFamily="34" charset="0"/>
                <a:ea typeface="Times New Roman" pitchFamily="18" charset="0"/>
                <a:cs typeface="Arial" pitchFamily="34" charset="0"/>
              </a:rPr>
              <a:t>t</a:t>
            </a:r>
            <a:r>
              <a:rPr lang="el-GR" sz="1600" baseline="-30000" dirty="0" smtClean="0">
                <a:latin typeface="Arial" pitchFamily="34" charset="0"/>
                <a:ea typeface="Times New Roman" pitchFamily="18" charset="0"/>
                <a:cs typeface="Arial" pitchFamily="34" charset="0"/>
              </a:rPr>
              <a:t>2</a:t>
            </a:r>
            <a:r>
              <a:rPr lang="el-GR" sz="1600" dirty="0" smtClean="0">
                <a:latin typeface="Arial" pitchFamily="34" charset="0"/>
                <a:ea typeface="Times New Roman" pitchFamily="18" charset="0"/>
                <a:cs typeface="Arial" pitchFamily="34" charset="0"/>
              </a:rPr>
              <a:t>       =2.000 ώρες εργασίας</a:t>
            </a:r>
            <a:endParaRPr lang="en-US" sz="1600" dirty="0" smtClean="0">
              <a:latin typeface="Arial" pitchFamily="34" charset="0"/>
              <a:ea typeface="Times New Roman" pitchFamily="18" charset="0"/>
              <a:cs typeface="Arial" pitchFamily="34" charset="0"/>
            </a:endParaRPr>
          </a:p>
          <a:p>
            <a:pPr lvl="0" algn="just" eaLnBrk="0" fontAlgn="base" hangingPunct="0">
              <a:spcBef>
                <a:spcPct val="0"/>
              </a:spcBef>
              <a:spcAft>
                <a:spcPct val="0"/>
              </a:spcAft>
            </a:pPr>
            <a:endParaRPr lang="el-GR" sz="1600" dirty="0" smtClean="0">
              <a:latin typeface="Arial" pitchFamily="34" charset="0"/>
            </a:endParaRPr>
          </a:p>
          <a:p>
            <a:pPr lvl="0" algn="just" eaLnBrk="0" fontAlgn="base" hangingPunct="0">
              <a:spcBef>
                <a:spcPct val="0"/>
              </a:spcBef>
              <a:spcAft>
                <a:spcPct val="0"/>
              </a:spcAft>
            </a:pPr>
            <a:r>
              <a:rPr lang="el-GR" sz="1600" dirty="0" smtClean="0">
                <a:latin typeface="Arial" pitchFamily="34" charset="0"/>
                <a:ea typeface="Times New Roman" pitchFamily="18" charset="0"/>
                <a:cs typeface="Arial" pitchFamily="34" charset="0"/>
              </a:rPr>
              <a:t>	</a:t>
            </a:r>
            <a:r>
              <a:rPr lang="en-US" sz="1600" dirty="0" smtClean="0">
                <a:latin typeface="Arial" pitchFamily="34" charset="0"/>
                <a:ea typeface="Times New Roman" pitchFamily="18" charset="0"/>
                <a:cs typeface="Arial" pitchFamily="34" charset="0"/>
              </a:rPr>
              <a:t>	</a:t>
            </a:r>
            <a:r>
              <a:rPr lang="el-GR" sz="1600" dirty="0" smtClean="0">
                <a:latin typeface="Arial" pitchFamily="34" charset="0"/>
                <a:ea typeface="Times New Roman" pitchFamily="18" charset="0"/>
                <a:cs typeface="Arial" pitchFamily="34" charset="0"/>
              </a:rPr>
              <a:t>90</a:t>
            </a:r>
            <a:r>
              <a:rPr lang="en-US" sz="1600" dirty="0" smtClean="0">
                <a:latin typeface="Arial" pitchFamily="34" charset="0"/>
                <a:ea typeface="Times New Roman" pitchFamily="18" charset="0"/>
                <a:cs typeface="Arial" pitchFamily="34" charset="0"/>
              </a:rPr>
              <a:t>x</a:t>
            </a:r>
            <a:r>
              <a:rPr lang="el-GR" sz="1600" baseline="-30000" dirty="0" smtClean="0">
                <a:latin typeface="Arial" pitchFamily="34" charset="0"/>
                <a:ea typeface="Times New Roman" pitchFamily="18" charset="0"/>
                <a:cs typeface="Arial" pitchFamily="34" charset="0"/>
              </a:rPr>
              <a:t>1</a:t>
            </a:r>
            <a:r>
              <a:rPr lang="el-GR" sz="1600" dirty="0" smtClean="0">
                <a:latin typeface="Arial" pitchFamily="34" charset="0"/>
                <a:ea typeface="Times New Roman" pitchFamily="18" charset="0"/>
                <a:cs typeface="Arial" pitchFamily="34" charset="0"/>
              </a:rPr>
              <a:t>  + 60</a:t>
            </a:r>
            <a:r>
              <a:rPr lang="en-US" sz="1600" dirty="0" smtClean="0">
                <a:latin typeface="Arial" pitchFamily="34" charset="0"/>
                <a:ea typeface="Times New Roman" pitchFamily="18" charset="0"/>
                <a:cs typeface="Arial" pitchFamily="34" charset="0"/>
              </a:rPr>
              <a:t>x</a:t>
            </a:r>
            <a:r>
              <a:rPr lang="el-GR" sz="1600" baseline="-30000" dirty="0" smtClean="0">
                <a:latin typeface="Arial" pitchFamily="34" charset="0"/>
                <a:ea typeface="Times New Roman" pitchFamily="18" charset="0"/>
                <a:cs typeface="Arial" pitchFamily="34" charset="0"/>
              </a:rPr>
              <a:t>2</a:t>
            </a:r>
            <a:r>
              <a:rPr lang="el-GR" sz="1600" dirty="0" smtClean="0">
                <a:latin typeface="Arial" pitchFamily="34" charset="0"/>
                <a:ea typeface="Times New Roman" pitchFamily="18" charset="0"/>
                <a:cs typeface="Arial" pitchFamily="34" charset="0"/>
              </a:rPr>
              <a:t>             + </a:t>
            </a:r>
            <a:r>
              <a:rPr lang="en-US" sz="1600" dirty="0" smtClean="0">
                <a:latin typeface="Arial" pitchFamily="34" charset="0"/>
                <a:ea typeface="Times New Roman" pitchFamily="18" charset="0"/>
                <a:cs typeface="Arial" pitchFamily="34" charset="0"/>
              </a:rPr>
              <a:t>t</a:t>
            </a:r>
            <a:r>
              <a:rPr lang="el-GR" sz="1600" baseline="-30000" dirty="0" smtClean="0">
                <a:latin typeface="Arial" pitchFamily="34" charset="0"/>
                <a:ea typeface="Times New Roman" pitchFamily="18" charset="0"/>
                <a:cs typeface="Arial" pitchFamily="34" charset="0"/>
              </a:rPr>
              <a:t>3</a:t>
            </a:r>
            <a:r>
              <a:rPr lang="el-GR" sz="1600" dirty="0" smtClean="0">
                <a:latin typeface="Arial" pitchFamily="34" charset="0"/>
                <a:ea typeface="Times New Roman" pitchFamily="18" charset="0"/>
                <a:cs typeface="Arial" pitchFamily="34" charset="0"/>
              </a:rPr>
              <a:t>  =4.500 € κυκλοφοριακού κεφαλαίου</a:t>
            </a:r>
            <a:endParaRPr lang="en-US" sz="1600" dirty="0" smtClean="0">
              <a:latin typeface="Arial" pitchFamily="34" charset="0"/>
              <a:ea typeface="Times New Roman" pitchFamily="18" charset="0"/>
              <a:cs typeface="Arial" pitchFamily="34" charset="0"/>
            </a:endParaRPr>
          </a:p>
          <a:p>
            <a:pPr lvl="0" algn="just" eaLnBrk="0" fontAlgn="base" hangingPunct="0">
              <a:spcBef>
                <a:spcPct val="0"/>
              </a:spcBef>
              <a:spcAft>
                <a:spcPct val="0"/>
              </a:spcAft>
            </a:pPr>
            <a:endParaRPr lang="el-GR" sz="1600" dirty="0" smtClean="0">
              <a:latin typeface="Arial" pitchFamily="34" charset="0"/>
            </a:endParaRPr>
          </a:p>
          <a:p>
            <a:pPr lvl="0" algn="just" eaLnBrk="0" fontAlgn="base" hangingPunct="0">
              <a:spcBef>
                <a:spcPct val="0"/>
              </a:spcBef>
              <a:spcAft>
                <a:spcPct val="0"/>
              </a:spcAft>
            </a:pPr>
            <a:r>
              <a:rPr lang="el-GR" sz="1600" dirty="0" smtClean="0">
                <a:latin typeface="Arial" pitchFamily="34" charset="0"/>
                <a:ea typeface="Times New Roman" pitchFamily="18" charset="0"/>
                <a:cs typeface="Arial" pitchFamily="34" charset="0"/>
              </a:rPr>
              <a:t>	</a:t>
            </a:r>
            <a:r>
              <a:rPr lang="en-US" sz="1600" dirty="0" smtClean="0">
                <a:latin typeface="Arial" pitchFamily="34" charset="0"/>
                <a:ea typeface="Times New Roman" pitchFamily="18" charset="0"/>
                <a:cs typeface="Arial" pitchFamily="34" charset="0"/>
              </a:rPr>
              <a:t>x</a:t>
            </a:r>
            <a:r>
              <a:rPr lang="el-GR" sz="1600" baseline="-30000" dirty="0" smtClean="0">
                <a:latin typeface="Arial" pitchFamily="34" charset="0"/>
                <a:ea typeface="Times New Roman" pitchFamily="18" charset="0"/>
                <a:cs typeface="Arial" pitchFamily="34" charset="0"/>
              </a:rPr>
              <a:t>1</a:t>
            </a:r>
            <a:r>
              <a:rPr lang="el-GR" sz="1600" dirty="0" smtClean="0">
                <a:latin typeface="Arial" pitchFamily="34" charset="0"/>
                <a:ea typeface="Times New Roman" pitchFamily="18" charset="0"/>
                <a:cs typeface="Arial" pitchFamily="34" charset="0"/>
              </a:rPr>
              <a:t>, </a:t>
            </a:r>
            <a:r>
              <a:rPr lang="en-US" sz="1600" dirty="0" smtClean="0">
                <a:latin typeface="Arial" pitchFamily="34" charset="0"/>
                <a:ea typeface="Times New Roman" pitchFamily="18" charset="0"/>
                <a:cs typeface="Arial" pitchFamily="34" charset="0"/>
              </a:rPr>
              <a:t>x</a:t>
            </a:r>
            <a:r>
              <a:rPr lang="el-GR" sz="1600" baseline="-30000" dirty="0" smtClean="0">
                <a:latin typeface="Arial" pitchFamily="34" charset="0"/>
                <a:ea typeface="Times New Roman" pitchFamily="18" charset="0"/>
                <a:cs typeface="Arial" pitchFamily="34" charset="0"/>
              </a:rPr>
              <a:t>2</a:t>
            </a:r>
            <a:r>
              <a:rPr lang="el-GR" sz="1600" dirty="0" smtClean="0">
                <a:latin typeface="Arial" pitchFamily="34" charset="0"/>
                <a:ea typeface="Times New Roman" pitchFamily="18" charset="0"/>
                <a:cs typeface="Arial" pitchFamily="34" charset="0"/>
              </a:rPr>
              <a:t>, </a:t>
            </a:r>
            <a:r>
              <a:rPr lang="en-US" sz="1600" dirty="0" smtClean="0">
                <a:latin typeface="Arial" pitchFamily="34" charset="0"/>
                <a:ea typeface="Times New Roman" pitchFamily="18" charset="0"/>
                <a:cs typeface="Arial" pitchFamily="34" charset="0"/>
              </a:rPr>
              <a:t>t</a:t>
            </a:r>
            <a:r>
              <a:rPr lang="el-GR" sz="1600" baseline="-30000" dirty="0" smtClean="0">
                <a:latin typeface="Arial" pitchFamily="34" charset="0"/>
                <a:ea typeface="Times New Roman" pitchFamily="18" charset="0"/>
                <a:cs typeface="Arial" pitchFamily="34" charset="0"/>
              </a:rPr>
              <a:t>1</a:t>
            </a:r>
            <a:r>
              <a:rPr lang="el-GR" sz="1600" dirty="0" smtClean="0">
                <a:latin typeface="Arial" pitchFamily="34" charset="0"/>
                <a:ea typeface="Times New Roman" pitchFamily="18" charset="0"/>
                <a:cs typeface="Arial" pitchFamily="34" charset="0"/>
              </a:rPr>
              <a:t>, </a:t>
            </a:r>
            <a:r>
              <a:rPr lang="en-US" sz="1600" dirty="0" smtClean="0">
                <a:latin typeface="Arial" pitchFamily="34" charset="0"/>
                <a:ea typeface="Times New Roman" pitchFamily="18" charset="0"/>
                <a:cs typeface="Arial" pitchFamily="34" charset="0"/>
              </a:rPr>
              <a:t>t</a:t>
            </a:r>
            <a:r>
              <a:rPr lang="el-GR" sz="1600" baseline="-30000" dirty="0" smtClean="0">
                <a:latin typeface="Arial" pitchFamily="34" charset="0"/>
                <a:ea typeface="Times New Roman" pitchFamily="18" charset="0"/>
                <a:cs typeface="Arial" pitchFamily="34" charset="0"/>
              </a:rPr>
              <a:t>2</a:t>
            </a:r>
            <a:r>
              <a:rPr lang="el-GR" sz="1600" dirty="0" smtClean="0">
                <a:latin typeface="Arial" pitchFamily="34" charset="0"/>
                <a:ea typeface="Times New Roman" pitchFamily="18" charset="0"/>
                <a:cs typeface="Arial" pitchFamily="34" charset="0"/>
              </a:rPr>
              <a:t>, </a:t>
            </a:r>
            <a:r>
              <a:rPr lang="en-US" sz="1600" dirty="0" smtClean="0">
                <a:latin typeface="Arial" pitchFamily="34" charset="0"/>
                <a:ea typeface="Times New Roman" pitchFamily="18" charset="0"/>
                <a:cs typeface="Arial" pitchFamily="34" charset="0"/>
              </a:rPr>
              <a:t>t</a:t>
            </a:r>
            <a:r>
              <a:rPr lang="el-GR" sz="1600" baseline="-30000" dirty="0" smtClean="0">
                <a:latin typeface="Arial" pitchFamily="34" charset="0"/>
                <a:ea typeface="Times New Roman" pitchFamily="18" charset="0"/>
                <a:cs typeface="Arial" pitchFamily="34" charset="0"/>
              </a:rPr>
              <a:t>3</a:t>
            </a:r>
            <a:r>
              <a:rPr lang="el-GR" sz="1600" dirty="0" smtClean="0">
                <a:latin typeface="Arial" pitchFamily="34" charset="0"/>
                <a:ea typeface="Times New Roman" pitchFamily="18" charset="0"/>
                <a:cs typeface="Arial" pitchFamily="34" charset="0"/>
              </a:rPr>
              <a:t> </a:t>
            </a:r>
            <a:endParaRPr lang="el-GR" sz="1600" dirty="0" smtClean="0">
              <a:latin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l-GR" sz="1600" b="0" i="0" u="none" strike="noStrike" cap="none" normalizeH="0" baseline="0" dirty="0" smtClean="0">
              <a:ln>
                <a:noFill/>
              </a:ln>
              <a:solidFill>
                <a:schemeClr val="tx1"/>
              </a:solidFill>
              <a:effectLst/>
              <a:latin typeface="Arial" pitchFamily="34" charset="0"/>
            </a:endParaRPr>
          </a:p>
        </p:txBody>
      </p:sp>
      <p:graphicFrame>
        <p:nvGraphicFramePr>
          <p:cNvPr id="28673" name="Object 1"/>
          <p:cNvGraphicFramePr>
            <a:graphicFrameLocks noChangeAspect="1"/>
          </p:cNvGraphicFramePr>
          <p:nvPr/>
        </p:nvGraphicFramePr>
        <p:xfrm>
          <a:off x="2771800" y="3501008"/>
          <a:ext cx="114300" cy="123825"/>
        </p:xfrm>
        <a:graphic>
          <a:graphicData uri="http://schemas.openxmlformats.org/presentationml/2006/ole">
            <p:oleObj spid="_x0000_s28673" name="Εξίσωση" r:id="rId3" imgW="101424" imgH="126780" progId="Equation.3">
              <p:embed/>
            </p:oleObj>
          </a:graphicData>
        </a:graphic>
      </p:graphicFrame>
      <p:sp>
        <p:nvSpPr>
          <p:cNvPr id="28675" name="Rectangle 3"/>
          <p:cNvSpPr>
            <a:spLocks noChangeArrowheads="1"/>
          </p:cNvSpPr>
          <p:nvPr/>
        </p:nvSpPr>
        <p:spPr bwMode="auto">
          <a:xfrm>
            <a:off x="2987824" y="3377607"/>
            <a:ext cx="8424936"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l-G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0</a:t>
            </a:r>
            <a:endParaRPr kumimoji="0" lang="el-GR" sz="1600" b="0" i="0" u="none" strike="noStrike" cap="none" normalizeH="0" baseline="0" dirty="0" smtClean="0">
              <a:ln>
                <a:noFill/>
              </a:ln>
              <a:solidFill>
                <a:schemeClr val="tx1"/>
              </a:solidFill>
              <a:effectLst/>
              <a:latin typeface="Arial" pitchFamily="34" charset="0"/>
            </a:endParaRPr>
          </a:p>
        </p:txBody>
      </p:sp>
      <p:sp>
        <p:nvSpPr>
          <p:cNvPr id="28676" name="Rectangle 4"/>
          <p:cNvSpPr>
            <a:spLocks noChangeArrowheads="1"/>
          </p:cNvSpPr>
          <p:nvPr/>
        </p:nvSpPr>
        <p:spPr bwMode="auto">
          <a:xfrm>
            <a:off x="395536" y="4228308"/>
            <a:ext cx="8352928"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Εάν μηδενισθούν οι τιμές των μεταβλητών απόφασης τότε λαμβάνουμε την πρώτη βασική εφικτή λύση:</a:t>
            </a:r>
            <a:endParaRPr kumimoji="0" lang="en-US"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1</a:t>
            </a:r>
            <a:r>
              <a:rPr kumimoji="0" lang="el-GR" b="0" i="0" u="none" strike="noStrike" cap="none" normalizeH="0" baseline="0" dirty="0" smtClean="0">
                <a:ln>
                  <a:noFill/>
                </a:ln>
                <a:solidFill>
                  <a:schemeClr val="tx1"/>
                </a:solidFill>
                <a:effectLst/>
                <a:ea typeface="Times New Roman" pitchFamily="18" charset="0"/>
                <a:cs typeface="Arial" pitchFamily="34" charset="0"/>
              </a:rPr>
              <a:t> = </a:t>
            </a:r>
            <a:r>
              <a:rPr kumimoji="0" lang="en-US"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2</a:t>
            </a:r>
            <a:r>
              <a:rPr kumimoji="0" lang="el-GR" b="0" i="0" u="none" strike="noStrike" cap="none" normalizeH="0" baseline="0" dirty="0" smtClean="0">
                <a:ln>
                  <a:noFill/>
                </a:ln>
                <a:solidFill>
                  <a:schemeClr val="tx1"/>
                </a:solidFill>
                <a:effectLst/>
                <a:ea typeface="Times New Roman" pitchFamily="18" charset="0"/>
                <a:cs typeface="Arial" pitchFamily="34" charset="0"/>
              </a:rPr>
              <a:t> = 0 : </a:t>
            </a:r>
            <a:r>
              <a:rPr kumimoji="0" lang="en-US" b="0" i="0" u="none" strike="noStrike" cap="none" normalizeH="0" baseline="0" dirty="0" smtClean="0">
                <a:ln>
                  <a:noFill/>
                </a:ln>
                <a:solidFill>
                  <a:schemeClr val="tx1"/>
                </a:solidFill>
                <a:effectLst/>
                <a:ea typeface="Times New Roman" pitchFamily="18" charset="0"/>
                <a:cs typeface="Arial" pitchFamily="34" charset="0"/>
              </a:rPr>
              <a:t>t</a:t>
            </a:r>
            <a:r>
              <a:rPr kumimoji="0" lang="el-GR" b="0" i="0" u="none" strike="noStrike" cap="none" normalizeH="0" baseline="-30000" dirty="0" smtClean="0">
                <a:ln>
                  <a:noFill/>
                </a:ln>
                <a:solidFill>
                  <a:schemeClr val="tx1"/>
                </a:solidFill>
                <a:effectLst/>
                <a:ea typeface="Times New Roman" pitchFamily="18" charset="0"/>
                <a:cs typeface="Arial" pitchFamily="34" charset="0"/>
              </a:rPr>
              <a:t>1</a:t>
            </a:r>
            <a:r>
              <a:rPr kumimoji="0" lang="el-GR" b="0" i="0" u="none" strike="noStrike" cap="none" normalizeH="0" baseline="0" dirty="0" smtClean="0">
                <a:ln>
                  <a:noFill/>
                </a:ln>
                <a:solidFill>
                  <a:schemeClr val="tx1"/>
                </a:solidFill>
                <a:effectLst/>
                <a:ea typeface="Times New Roman" pitchFamily="18" charset="0"/>
                <a:cs typeface="Arial" pitchFamily="34" charset="0"/>
              </a:rPr>
              <a:t> = 60, </a:t>
            </a:r>
            <a:r>
              <a:rPr kumimoji="0" lang="en-US" b="0" i="0" u="none" strike="noStrike" cap="none" normalizeH="0" baseline="0" dirty="0" smtClean="0">
                <a:ln>
                  <a:noFill/>
                </a:ln>
                <a:solidFill>
                  <a:schemeClr val="tx1"/>
                </a:solidFill>
                <a:effectLst/>
                <a:ea typeface="Times New Roman" pitchFamily="18" charset="0"/>
                <a:cs typeface="Arial" pitchFamily="34" charset="0"/>
              </a:rPr>
              <a:t>t</a:t>
            </a:r>
            <a:r>
              <a:rPr kumimoji="0" lang="el-GR" b="0" i="0" u="none" strike="noStrike" cap="none" normalizeH="0" baseline="-30000" dirty="0" smtClean="0">
                <a:ln>
                  <a:noFill/>
                </a:ln>
                <a:solidFill>
                  <a:schemeClr val="tx1"/>
                </a:solidFill>
                <a:effectLst/>
                <a:ea typeface="Times New Roman" pitchFamily="18" charset="0"/>
                <a:cs typeface="Arial" pitchFamily="34" charset="0"/>
              </a:rPr>
              <a:t>2</a:t>
            </a:r>
            <a:r>
              <a:rPr kumimoji="0" lang="el-GR" b="0" i="0" u="none" strike="noStrike" cap="none" normalizeH="0" baseline="0" dirty="0" smtClean="0">
                <a:ln>
                  <a:noFill/>
                </a:ln>
                <a:solidFill>
                  <a:schemeClr val="tx1"/>
                </a:solidFill>
                <a:effectLst/>
                <a:ea typeface="Times New Roman" pitchFamily="18" charset="0"/>
                <a:cs typeface="Arial" pitchFamily="34" charset="0"/>
              </a:rPr>
              <a:t> = 2000, </a:t>
            </a:r>
            <a:r>
              <a:rPr kumimoji="0" lang="en-US" b="0" i="0" u="none" strike="noStrike" cap="none" normalizeH="0" baseline="0" dirty="0" smtClean="0">
                <a:ln>
                  <a:noFill/>
                </a:ln>
                <a:solidFill>
                  <a:schemeClr val="tx1"/>
                </a:solidFill>
                <a:effectLst/>
                <a:ea typeface="Times New Roman" pitchFamily="18" charset="0"/>
                <a:cs typeface="Arial" pitchFamily="34" charset="0"/>
              </a:rPr>
              <a:t>t</a:t>
            </a:r>
            <a:r>
              <a:rPr kumimoji="0" lang="el-GR" b="0" i="0" u="none" strike="noStrike" cap="none" normalizeH="0" baseline="-30000" dirty="0" smtClean="0">
                <a:ln>
                  <a:noFill/>
                </a:ln>
                <a:solidFill>
                  <a:schemeClr val="tx1"/>
                </a:solidFill>
                <a:effectLst/>
                <a:ea typeface="Times New Roman" pitchFamily="18" charset="0"/>
                <a:cs typeface="Arial" pitchFamily="34" charset="0"/>
              </a:rPr>
              <a:t>3</a:t>
            </a:r>
            <a:r>
              <a:rPr kumimoji="0" lang="el-GR" b="0" i="0" u="none" strike="noStrike" cap="none" normalizeH="0" baseline="0" dirty="0" smtClean="0">
                <a:ln>
                  <a:noFill/>
                </a:ln>
                <a:solidFill>
                  <a:schemeClr val="tx1"/>
                </a:solidFill>
                <a:effectLst/>
                <a:ea typeface="Times New Roman" pitchFamily="18" charset="0"/>
                <a:cs typeface="Arial" pitchFamily="34" charset="0"/>
              </a:rPr>
              <a:t> = 4.500</a:t>
            </a:r>
            <a:endParaRPr kumimoji="0" lang="el-GR" b="0" i="0" u="none" strike="noStrike" cap="none" normalizeH="0" baseline="0" dirty="0" smtClean="0">
              <a:ln>
                <a:noFill/>
              </a:ln>
              <a:solidFill>
                <a:schemeClr val="tx1"/>
              </a:solidFill>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95536" y="2240280"/>
          <a:ext cx="8748463" cy="2042160"/>
        </p:xfrm>
        <a:graphic>
          <a:graphicData uri="http://schemas.openxmlformats.org/drawingml/2006/table">
            <a:tbl>
              <a:tblPr/>
              <a:tblGrid>
                <a:gridCol w="978687"/>
                <a:gridCol w="1041424"/>
                <a:gridCol w="957452"/>
                <a:gridCol w="957452"/>
                <a:gridCol w="958419"/>
                <a:gridCol w="957452"/>
                <a:gridCol w="957452"/>
                <a:gridCol w="968526"/>
                <a:gridCol w="668409"/>
                <a:gridCol w="151595"/>
                <a:gridCol w="151595"/>
              </a:tblGrid>
              <a:tr h="0">
                <a:tc gridSpan="3">
                  <a:txBody>
                    <a:bodyPr/>
                    <a:lstStyle/>
                    <a:p>
                      <a:pPr algn="ctr">
                        <a:lnSpc>
                          <a:spcPts val="2400"/>
                        </a:lnSpc>
                        <a:spcAft>
                          <a:spcPts val="0"/>
                        </a:spcAft>
                      </a:pPr>
                      <a:r>
                        <a:rPr lang="el-GR" sz="2000" dirty="0" err="1">
                          <a:latin typeface="+mn-lt"/>
                          <a:ea typeface="Times New Roman"/>
                          <a:cs typeface="Arial"/>
                        </a:rPr>
                        <a:t>Max</a:t>
                      </a:r>
                      <a:endParaRPr lang="el-GR" sz="2000" dirty="0">
                        <a:latin typeface="+mn-lt"/>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a:txBody>
                    <a:bodyPr/>
                    <a:lstStyle/>
                    <a:p>
                      <a:pPr algn="ctr">
                        <a:lnSpc>
                          <a:spcPts val="2400"/>
                        </a:lnSpc>
                        <a:spcAft>
                          <a:spcPts val="0"/>
                        </a:spcAft>
                      </a:pPr>
                      <a:r>
                        <a:rPr lang="el-GR" sz="2000">
                          <a:latin typeface="+mn-lt"/>
                          <a:ea typeface="Times New Roman"/>
                          <a:cs typeface="Arial"/>
                        </a:rPr>
                        <a:t>0</a:t>
                      </a:r>
                      <a:endParaRPr lang="el-GR" sz="20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2000">
                          <a:latin typeface="+mn-lt"/>
                          <a:ea typeface="Times New Roman"/>
                          <a:cs typeface="Arial"/>
                        </a:rPr>
                        <a:t>0</a:t>
                      </a:r>
                      <a:endParaRPr lang="el-GR" sz="20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2000">
                          <a:latin typeface="+mn-lt"/>
                          <a:ea typeface="Times New Roman"/>
                          <a:cs typeface="Arial"/>
                        </a:rPr>
                        <a:t>0</a:t>
                      </a:r>
                      <a:endParaRPr lang="el-GR" sz="20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2000">
                          <a:latin typeface="+mn-lt"/>
                          <a:ea typeface="Times New Roman"/>
                          <a:cs typeface="Arial"/>
                        </a:rPr>
                        <a:t>144</a:t>
                      </a:r>
                      <a:endParaRPr lang="el-GR" sz="20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2000">
                          <a:latin typeface="+mn-lt"/>
                          <a:ea typeface="Times New Roman"/>
                          <a:cs typeface="Arial"/>
                        </a:rPr>
                        <a:t>90</a:t>
                      </a:r>
                      <a:endParaRPr lang="el-GR" sz="20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ts val="2400"/>
                        </a:lnSpc>
                        <a:spcAft>
                          <a:spcPts val="0"/>
                        </a:spcAft>
                      </a:pPr>
                      <a:endParaRPr lang="el-GR" sz="2000">
                        <a:latin typeface="+mn-lt"/>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l-GR"/>
                    </a:p>
                  </a:txBody>
                  <a:tcPr/>
                </a:tc>
                <a:tc hMerge="1">
                  <a:txBody>
                    <a:bodyPr/>
                    <a:lstStyle/>
                    <a:p>
                      <a:endParaRPr lang="el-GR"/>
                    </a:p>
                  </a:txBody>
                  <a:tcPr/>
                </a:tc>
              </a:tr>
              <a:tr h="0">
                <a:tc>
                  <a:txBody>
                    <a:bodyPr/>
                    <a:lstStyle/>
                    <a:p>
                      <a:pPr algn="ctr">
                        <a:lnSpc>
                          <a:spcPts val="2400"/>
                        </a:lnSpc>
                        <a:spcAft>
                          <a:spcPts val="0"/>
                        </a:spcAft>
                      </a:pPr>
                      <a:r>
                        <a:rPr lang="en-US" sz="2000">
                          <a:latin typeface="+mn-lt"/>
                          <a:ea typeface="Times New Roman"/>
                          <a:cs typeface="Arial"/>
                        </a:rPr>
                        <a:t>c</a:t>
                      </a:r>
                      <a:r>
                        <a:rPr lang="el-GR" sz="2000" baseline="-25000">
                          <a:latin typeface="+mn-lt"/>
                          <a:ea typeface="Times New Roman"/>
                          <a:cs typeface="Arial"/>
                        </a:rPr>
                        <a:t>B</a:t>
                      </a:r>
                      <a:endParaRPr lang="el-GR" sz="2000">
                        <a:latin typeface="+mn-lt"/>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2000">
                          <a:latin typeface="+mn-lt"/>
                          <a:ea typeface="Times New Roman"/>
                          <a:cs typeface="Arial"/>
                        </a:rPr>
                        <a:t>B</a:t>
                      </a:r>
                      <a:endParaRPr lang="el-GR" sz="20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2000" dirty="0" err="1">
                          <a:latin typeface="+mn-lt"/>
                          <a:ea typeface="Times New Roman"/>
                          <a:cs typeface="Arial"/>
                        </a:rPr>
                        <a:t>P</a:t>
                      </a:r>
                      <a:r>
                        <a:rPr lang="el-GR" sz="2000" baseline="-25000" dirty="0" err="1">
                          <a:latin typeface="+mn-lt"/>
                          <a:ea typeface="Times New Roman"/>
                          <a:cs typeface="Arial"/>
                        </a:rPr>
                        <a:t>o</a:t>
                      </a:r>
                      <a:endParaRPr lang="el-GR" sz="20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2000" dirty="0">
                          <a:latin typeface="+mn-lt"/>
                          <a:ea typeface="Times New Roman"/>
                          <a:cs typeface="Arial"/>
                        </a:rPr>
                        <a:t>t</a:t>
                      </a:r>
                      <a:r>
                        <a:rPr lang="el-GR" sz="2000" baseline="-25000" dirty="0">
                          <a:latin typeface="+mn-lt"/>
                          <a:ea typeface="Times New Roman"/>
                          <a:cs typeface="Arial"/>
                        </a:rPr>
                        <a:t>1</a:t>
                      </a:r>
                      <a:endParaRPr lang="el-GR" sz="20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2000" dirty="0">
                          <a:latin typeface="+mn-lt"/>
                          <a:ea typeface="Times New Roman"/>
                          <a:cs typeface="Arial"/>
                        </a:rPr>
                        <a:t>t</a:t>
                      </a:r>
                      <a:r>
                        <a:rPr lang="el-GR" sz="2000" baseline="-25000" dirty="0">
                          <a:latin typeface="+mn-lt"/>
                          <a:ea typeface="Times New Roman"/>
                          <a:cs typeface="Arial"/>
                        </a:rPr>
                        <a:t>2</a:t>
                      </a:r>
                      <a:endParaRPr lang="el-GR" sz="20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2000" dirty="0">
                          <a:latin typeface="+mn-lt"/>
                          <a:ea typeface="Times New Roman"/>
                          <a:cs typeface="Arial"/>
                        </a:rPr>
                        <a:t>t</a:t>
                      </a:r>
                      <a:r>
                        <a:rPr lang="el-GR" sz="2000" baseline="-25000" dirty="0">
                          <a:latin typeface="+mn-lt"/>
                          <a:ea typeface="Times New Roman"/>
                          <a:cs typeface="Arial"/>
                        </a:rPr>
                        <a:t>3</a:t>
                      </a:r>
                      <a:endParaRPr lang="el-GR" sz="20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n-US" sz="2000" dirty="0">
                          <a:latin typeface="+mn-lt"/>
                          <a:ea typeface="Times New Roman"/>
                          <a:cs typeface="Arial"/>
                        </a:rPr>
                        <a:t>x</a:t>
                      </a:r>
                      <a:r>
                        <a:rPr lang="el-GR" sz="2000" baseline="-25000" dirty="0">
                          <a:latin typeface="+mn-lt"/>
                          <a:ea typeface="Times New Roman"/>
                          <a:cs typeface="Arial"/>
                        </a:rPr>
                        <a:t>1</a:t>
                      </a:r>
                      <a:endParaRPr lang="el-GR" sz="20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n-US" sz="2000">
                          <a:latin typeface="+mn-lt"/>
                          <a:ea typeface="Times New Roman"/>
                          <a:cs typeface="Arial"/>
                        </a:rPr>
                        <a:t>x</a:t>
                      </a:r>
                      <a:r>
                        <a:rPr lang="en-US" sz="2000" baseline="-25000">
                          <a:latin typeface="+mn-lt"/>
                          <a:ea typeface="Times New Roman"/>
                          <a:cs typeface="Arial"/>
                        </a:rPr>
                        <a:t>2</a:t>
                      </a:r>
                      <a:endParaRPr lang="el-GR" sz="20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ts val="2400"/>
                        </a:lnSpc>
                        <a:spcAft>
                          <a:spcPts val="0"/>
                        </a:spcAft>
                      </a:pPr>
                      <a:r>
                        <a:rPr lang="el-GR" sz="2000" b="1">
                          <a:latin typeface="+mn-lt"/>
                          <a:ea typeface="Times New Roman"/>
                          <a:cs typeface="Arial"/>
                        </a:rPr>
                        <a:t>P</a:t>
                      </a:r>
                      <a:r>
                        <a:rPr lang="el-GR" sz="2000" b="1" baseline="-25000">
                          <a:latin typeface="+mn-lt"/>
                          <a:ea typeface="Times New Roman"/>
                          <a:cs typeface="Arial"/>
                        </a:rPr>
                        <a:t>o</a:t>
                      </a:r>
                      <a:r>
                        <a:rPr lang="el-GR" sz="2000" b="1">
                          <a:latin typeface="+mn-lt"/>
                          <a:ea typeface="Times New Roman"/>
                          <a:cs typeface="Arial"/>
                        </a:rPr>
                        <a:t>/aij</a:t>
                      </a:r>
                      <a:endParaRPr lang="el-GR" sz="2000">
                        <a:latin typeface="+mn-lt"/>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l-GR"/>
                    </a:p>
                  </a:txBody>
                  <a:tcPr/>
                </a:tc>
                <a:tc>
                  <a:txBody>
                    <a:bodyPr/>
                    <a:lstStyle/>
                    <a:p>
                      <a:pPr algn="just">
                        <a:lnSpc>
                          <a:spcPct val="150000"/>
                        </a:lnSpc>
                        <a:spcAft>
                          <a:spcPts val="0"/>
                        </a:spcAft>
                      </a:pPr>
                      <a:r>
                        <a:rPr lang="el-GR" sz="1200">
                          <a:latin typeface="Arial"/>
                          <a:ea typeface="Times New Roman"/>
                          <a:cs typeface="Times New Roman"/>
                        </a:rPr>
                        <a:t> </a:t>
                      </a:r>
                    </a:p>
                  </a:txBody>
                  <a:tcPr marL="0" marR="0" marT="0" marB="0" anchor="ctr">
                    <a:lnL>
                      <a:noFill/>
                    </a:lnL>
                    <a:lnR>
                      <a:noFill/>
                    </a:lnR>
                    <a:lnT>
                      <a:noFill/>
                    </a:lnT>
                    <a:lnB>
                      <a:noFill/>
                    </a:lnB>
                  </a:tcPr>
                </a:tc>
              </a:tr>
              <a:tr h="0">
                <a:tc>
                  <a:txBody>
                    <a:bodyPr/>
                    <a:lstStyle/>
                    <a:p>
                      <a:pPr algn="ctr">
                        <a:lnSpc>
                          <a:spcPts val="2400"/>
                        </a:lnSpc>
                        <a:spcAft>
                          <a:spcPts val="0"/>
                        </a:spcAft>
                      </a:pPr>
                      <a:r>
                        <a:rPr lang="el-GR" sz="2000">
                          <a:latin typeface="+mn-lt"/>
                          <a:ea typeface="Times New Roman"/>
                          <a:cs typeface="Arial"/>
                        </a:rPr>
                        <a:t>0</a:t>
                      </a:r>
                      <a:endParaRPr lang="el-GR" sz="2000">
                        <a:latin typeface="+mn-lt"/>
                        <a:ea typeface="Times New Roman"/>
                        <a:cs typeface="Times New Roman"/>
                      </a:endParaRPr>
                    </a:p>
                    <a:p>
                      <a:pPr algn="ctr">
                        <a:lnSpc>
                          <a:spcPts val="2400"/>
                        </a:lnSpc>
                        <a:spcAft>
                          <a:spcPts val="0"/>
                        </a:spcAft>
                      </a:pPr>
                      <a:r>
                        <a:rPr lang="el-GR" sz="2000">
                          <a:latin typeface="+mn-lt"/>
                          <a:ea typeface="Times New Roman"/>
                          <a:cs typeface="Arial"/>
                        </a:rPr>
                        <a:t>0</a:t>
                      </a:r>
                      <a:endParaRPr lang="el-GR" sz="2000">
                        <a:latin typeface="+mn-lt"/>
                        <a:ea typeface="Times New Roman"/>
                        <a:cs typeface="Times New Roman"/>
                      </a:endParaRPr>
                    </a:p>
                    <a:p>
                      <a:pPr algn="ctr">
                        <a:lnSpc>
                          <a:spcPts val="2400"/>
                        </a:lnSpc>
                        <a:spcAft>
                          <a:spcPts val="0"/>
                        </a:spcAft>
                      </a:pPr>
                      <a:r>
                        <a:rPr lang="el-GR" sz="2000">
                          <a:latin typeface="+mn-lt"/>
                          <a:ea typeface="Times New Roman"/>
                          <a:cs typeface="Arial"/>
                        </a:rPr>
                        <a:t>0</a:t>
                      </a:r>
                      <a:endParaRPr lang="el-GR" sz="2000">
                        <a:latin typeface="+mn-lt"/>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2000">
                          <a:latin typeface="+mn-lt"/>
                          <a:ea typeface="Times New Roman"/>
                          <a:cs typeface="Arial"/>
                        </a:rPr>
                        <a:t>t</a:t>
                      </a:r>
                      <a:r>
                        <a:rPr lang="en-US" sz="2000" baseline="-25000">
                          <a:latin typeface="+mn-lt"/>
                          <a:ea typeface="Times New Roman"/>
                          <a:cs typeface="Arial"/>
                        </a:rPr>
                        <a:t>1</a:t>
                      </a:r>
                      <a:endParaRPr lang="el-GR" sz="2000">
                        <a:latin typeface="+mn-lt"/>
                        <a:ea typeface="Times New Roman"/>
                        <a:cs typeface="Times New Roman"/>
                      </a:endParaRPr>
                    </a:p>
                    <a:p>
                      <a:pPr algn="ctr">
                        <a:lnSpc>
                          <a:spcPts val="2400"/>
                        </a:lnSpc>
                        <a:spcAft>
                          <a:spcPts val="0"/>
                        </a:spcAft>
                      </a:pPr>
                      <a:r>
                        <a:rPr lang="el-GR" sz="2000">
                          <a:latin typeface="+mn-lt"/>
                          <a:ea typeface="Times New Roman"/>
                          <a:cs typeface="Arial"/>
                        </a:rPr>
                        <a:t>t</a:t>
                      </a:r>
                      <a:r>
                        <a:rPr lang="en-US" sz="2000" baseline="-25000">
                          <a:latin typeface="+mn-lt"/>
                          <a:ea typeface="Times New Roman"/>
                          <a:cs typeface="Arial"/>
                        </a:rPr>
                        <a:t>2</a:t>
                      </a:r>
                      <a:endParaRPr lang="el-GR" sz="2000">
                        <a:latin typeface="+mn-lt"/>
                        <a:ea typeface="Times New Roman"/>
                        <a:cs typeface="Times New Roman"/>
                      </a:endParaRPr>
                    </a:p>
                    <a:p>
                      <a:pPr algn="ctr">
                        <a:lnSpc>
                          <a:spcPts val="2400"/>
                        </a:lnSpc>
                        <a:spcAft>
                          <a:spcPts val="0"/>
                        </a:spcAft>
                      </a:pPr>
                      <a:r>
                        <a:rPr lang="el-GR" sz="2000">
                          <a:latin typeface="+mn-lt"/>
                          <a:ea typeface="Times New Roman"/>
                          <a:cs typeface="Arial"/>
                        </a:rPr>
                        <a:t>t</a:t>
                      </a:r>
                      <a:r>
                        <a:rPr lang="en-US" sz="2000" baseline="-25000">
                          <a:latin typeface="+mn-lt"/>
                          <a:ea typeface="Times New Roman"/>
                          <a:cs typeface="Arial"/>
                        </a:rPr>
                        <a:t>3</a:t>
                      </a:r>
                      <a:endParaRPr lang="el-GR" sz="20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2000">
                          <a:latin typeface="+mn-lt"/>
                          <a:ea typeface="Times New Roman"/>
                          <a:cs typeface="Arial"/>
                        </a:rPr>
                        <a:t>60</a:t>
                      </a:r>
                      <a:endParaRPr lang="el-GR" sz="2000">
                        <a:latin typeface="+mn-lt"/>
                        <a:ea typeface="Times New Roman"/>
                        <a:cs typeface="Times New Roman"/>
                      </a:endParaRPr>
                    </a:p>
                    <a:p>
                      <a:pPr algn="ctr">
                        <a:lnSpc>
                          <a:spcPts val="2400"/>
                        </a:lnSpc>
                        <a:spcAft>
                          <a:spcPts val="0"/>
                        </a:spcAft>
                      </a:pPr>
                      <a:r>
                        <a:rPr lang="el-GR" sz="2000">
                          <a:latin typeface="+mn-lt"/>
                          <a:ea typeface="Times New Roman"/>
                          <a:cs typeface="Arial"/>
                        </a:rPr>
                        <a:t>2000</a:t>
                      </a:r>
                      <a:endParaRPr lang="el-GR" sz="2000">
                        <a:latin typeface="+mn-lt"/>
                        <a:ea typeface="Times New Roman"/>
                        <a:cs typeface="Times New Roman"/>
                      </a:endParaRPr>
                    </a:p>
                    <a:p>
                      <a:pPr algn="ctr">
                        <a:lnSpc>
                          <a:spcPts val="2400"/>
                        </a:lnSpc>
                        <a:spcAft>
                          <a:spcPts val="0"/>
                        </a:spcAft>
                      </a:pPr>
                      <a:r>
                        <a:rPr lang="el-GR" sz="2000">
                          <a:latin typeface="+mn-lt"/>
                          <a:ea typeface="Times New Roman"/>
                          <a:cs typeface="Arial"/>
                        </a:rPr>
                        <a:t>4500</a:t>
                      </a:r>
                      <a:endParaRPr lang="el-GR" sz="20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2000">
                          <a:latin typeface="+mn-lt"/>
                          <a:ea typeface="Times New Roman"/>
                          <a:cs typeface="Arial"/>
                        </a:rPr>
                        <a:t>1</a:t>
                      </a:r>
                      <a:endParaRPr lang="el-GR" sz="2000">
                        <a:latin typeface="+mn-lt"/>
                        <a:ea typeface="Times New Roman"/>
                        <a:cs typeface="Times New Roman"/>
                      </a:endParaRPr>
                    </a:p>
                    <a:p>
                      <a:pPr algn="ctr">
                        <a:lnSpc>
                          <a:spcPts val="2400"/>
                        </a:lnSpc>
                        <a:spcAft>
                          <a:spcPts val="0"/>
                        </a:spcAft>
                      </a:pPr>
                      <a:r>
                        <a:rPr lang="el-GR" sz="2000">
                          <a:latin typeface="+mn-lt"/>
                          <a:ea typeface="Times New Roman"/>
                          <a:cs typeface="Arial"/>
                        </a:rPr>
                        <a:t>0</a:t>
                      </a:r>
                      <a:endParaRPr lang="el-GR" sz="2000">
                        <a:latin typeface="+mn-lt"/>
                        <a:ea typeface="Times New Roman"/>
                        <a:cs typeface="Times New Roman"/>
                      </a:endParaRPr>
                    </a:p>
                    <a:p>
                      <a:pPr algn="ctr">
                        <a:lnSpc>
                          <a:spcPts val="2400"/>
                        </a:lnSpc>
                        <a:spcAft>
                          <a:spcPts val="0"/>
                        </a:spcAft>
                      </a:pPr>
                      <a:r>
                        <a:rPr lang="el-GR" sz="2000">
                          <a:latin typeface="+mn-lt"/>
                          <a:ea typeface="Times New Roman"/>
                          <a:cs typeface="Arial"/>
                        </a:rPr>
                        <a:t>0</a:t>
                      </a:r>
                      <a:endParaRPr lang="el-GR" sz="20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2000">
                          <a:latin typeface="+mn-lt"/>
                          <a:ea typeface="Times New Roman"/>
                          <a:cs typeface="Arial"/>
                        </a:rPr>
                        <a:t>0</a:t>
                      </a:r>
                      <a:endParaRPr lang="el-GR" sz="2000">
                        <a:latin typeface="+mn-lt"/>
                        <a:ea typeface="Times New Roman"/>
                        <a:cs typeface="Times New Roman"/>
                      </a:endParaRPr>
                    </a:p>
                    <a:p>
                      <a:pPr algn="ctr">
                        <a:lnSpc>
                          <a:spcPts val="2400"/>
                        </a:lnSpc>
                        <a:spcAft>
                          <a:spcPts val="0"/>
                        </a:spcAft>
                      </a:pPr>
                      <a:r>
                        <a:rPr lang="el-GR" sz="2000">
                          <a:latin typeface="+mn-lt"/>
                          <a:ea typeface="Times New Roman"/>
                          <a:cs typeface="Arial"/>
                        </a:rPr>
                        <a:t>1</a:t>
                      </a:r>
                      <a:endParaRPr lang="el-GR" sz="2000">
                        <a:latin typeface="+mn-lt"/>
                        <a:ea typeface="Times New Roman"/>
                        <a:cs typeface="Times New Roman"/>
                      </a:endParaRPr>
                    </a:p>
                    <a:p>
                      <a:pPr algn="ctr">
                        <a:lnSpc>
                          <a:spcPts val="2400"/>
                        </a:lnSpc>
                        <a:spcAft>
                          <a:spcPts val="0"/>
                        </a:spcAft>
                      </a:pPr>
                      <a:r>
                        <a:rPr lang="el-GR" sz="2000">
                          <a:latin typeface="+mn-lt"/>
                          <a:ea typeface="Times New Roman"/>
                          <a:cs typeface="Arial"/>
                        </a:rPr>
                        <a:t>0</a:t>
                      </a:r>
                      <a:endParaRPr lang="el-GR" sz="20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2000" dirty="0">
                          <a:latin typeface="+mn-lt"/>
                          <a:ea typeface="Times New Roman"/>
                          <a:cs typeface="Arial"/>
                        </a:rPr>
                        <a:t>0</a:t>
                      </a:r>
                      <a:endParaRPr lang="el-GR" sz="2000" dirty="0">
                        <a:latin typeface="+mn-lt"/>
                        <a:ea typeface="Times New Roman"/>
                        <a:cs typeface="Times New Roman"/>
                      </a:endParaRPr>
                    </a:p>
                    <a:p>
                      <a:pPr algn="ctr">
                        <a:lnSpc>
                          <a:spcPts val="2400"/>
                        </a:lnSpc>
                        <a:spcAft>
                          <a:spcPts val="0"/>
                        </a:spcAft>
                      </a:pPr>
                      <a:r>
                        <a:rPr lang="el-GR" sz="2000" dirty="0">
                          <a:latin typeface="+mn-lt"/>
                          <a:ea typeface="Times New Roman"/>
                          <a:cs typeface="Arial"/>
                        </a:rPr>
                        <a:t>0</a:t>
                      </a:r>
                      <a:endParaRPr lang="el-GR" sz="2000" dirty="0">
                        <a:latin typeface="+mn-lt"/>
                        <a:ea typeface="Times New Roman"/>
                        <a:cs typeface="Times New Roman"/>
                      </a:endParaRPr>
                    </a:p>
                    <a:p>
                      <a:pPr algn="ctr">
                        <a:lnSpc>
                          <a:spcPts val="2400"/>
                        </a:lnSpc>
                        <a:spcAft>
                          <a:spcPts val="0"/>
                        </a:spcAft>
                      </a:pPr>
                      <a:r>
                        <a:rPr lang="el-GR" sz="2000" dirty="0">
                          <a:latin typeface="+mn-lt"/>
                          <a:ea typeface="Times New Roman"/>
                          <a:cs typeface="Arial"/>
                        </a:rPr>
                        <a:t>1</a:t>
                      </a:r>
                      <a:endParaRPr lang="el-GR" sz="20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2000" dirty="0">
                          <a:latin typeface="+mn-lt"/>
                          <a:ea typeface="Times New Roman"/>
                          <a:cs typeface="Arial"/>
                        </a:rPr>
                        <a:t>1</a:t>
                      </a:r>
                      <a:endParaRPr lang="el-GR" sz="2000" dirty="0">
                        <a:latin typeface="+mn-lt"/>
                        <a:ea typeface="Times New Roman"/>
                        <a:cs typeface="Times New Roman"/>
                      </a:endParaRPr>
                    </a:p>
                    <a:p>
                      <a:pPr algn="ctr">
                        <a:lnSpc>
                          <a:spcPts val="2400"/>
                        </a:lnSpc>
                        <a:spcAft>
                          <a:spcPts val="0"/>
                        </a:spcAft>
                      </a:pPr>
                      <a:r>
                        <a:rPr lang="el-GR" sz="2000" b="1" dirty="0">
                          <a:solidFill>
                            <a:srgbClr val="FF0000"/>
                          </a:solidFill>
                          <a:latin typeface="+mn-lt"/>
                          <a:ea typeface="Times New Roman"/>
                          <a:cs typeface="Arial"/>
                        </a:rPr>
                        <a:t>70</a:t>
                      </a:r>
                      <a:endParaRPr lang="el-GR" sz="2000" dirty="0">
                        <a:solidFill>
                          <a:srgbClr val="FF0000"/>
                        </a:solidFill>
                        <a:latin typeface="+mn-lt"/>
                        <a:ea typeface="Times New Roman"/>
                        <a:cs typeface="Times New Roman"/>
                      </a:endParaRPr>
                    </a:p>
                    <a:p>
                      <a:pPr algn="ctr">
                        <a:lnSpc>
                          <a:spcPts val="2400"/>
                        </a:lnSpc>
                        <a:spcAft>
                          <a:spcPts val="0"/>
                        </a:spcAft>
                      </a:pPr>
                      <a:r>
                        <a:rPr lang="el-GR" sz="2000" dirty="0">
                          <a:latin typeface="+mn-lt"/>
                          <a:ea typeface="Times New Roman"/>
                          <a:cs typeface="Arial"/>
                        </a:rPr>
                        <a:t>90</a:t>
                      </a:r>
                      <a:endParaRPr lang="el-GR" sz="20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2000" dirty="0">
                          <a:latin typeface="+mn-lt"/>
                          <a:ea typeface="Times New Roman"/>
                          <a:cs typeface="Arial"/>
                        </a:rPr>
                        <a:t>1</a:t>
                      </a:r>
                      <a:endParaRPr lang="el-GR" sz="2000" dirty="0">
                        <a:latin typeface="+mn-lt"/>
                        <a:ea typeface="Times New Roman"/>
                        <a:cs typeface="Times New Roman"/>
                      </a:endParaRPr>
                    </a:p>
                    <a:p>
                      <a:pPr algn="ctr">
                        <a:lnSpc>
                          <a:spcPts val="2400"/>
                        </a:lnSpc>
                        <a:spcAft>
                          <a:spcPts val="0"/>
                        </a:spcAft>
                      </a:pPr>
                      <a:r>
                        <a:rPr lang="el-GR" sz="2000" dirty="0">
                          <a:latin typeface="+mn-lt"/>
                          <a:ea typeface="Times New Roman"/>
                          <a:cs typeface="Arial"/>
                        </a:rPr>
                        <a:t>25</a:t>
                      </a:r>
                      <a:endParaRPr lang="el-GR" sz="2000" dirty="0">
                        <a:latin typeface="+mn-lt"/>
                        <a:ea typeface="Times New Roman"/>
                        <a:cs typeface="Times New Roman"/>
                      </a:endParaRPr>
                    </a:p>
                    <a:p>
                      <a:pPr algn="ctr">
                        <a:lnSpc>
                          <a:spcPts val="2400"/>
                        </a:lnSpc>
                        <a:spcAft>
                          <a:spcPts val="0"/>
                        </a:spcAft>
                      </a:pPr>
                      <a:r>
                        <a:rPr lang="el-GR" sz="2000" dirty="0">
                          <a:latin typeface="+mn-lt"/>
                          <a:ea typeface="Times New Roman"/>
                          <a:cs typeface="Arial"/>
                        </a:rPr>
                        <a:t>60</a:t>
                      </a:r>
                      <a:endParaRPr lang="el-GR" sz="20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0000"/>
                        </a:lnSpc>
                        <a:spcAft>
                          <a:spcPts val="0"/>
                        </a:spcAft>
                      </a:pPr>
                      <a:r>
                        <a:rPr lang="el-GR" sz="1800" dirty="0">
                          <a:latin typeface="+mn-lt"/>
                          <a:ea typeface="Times New Roman"/>
                          <a:cs typeface="Arial"/>
                        </a:rPr>
                        <a:t>60</a:t>
                      </a:r>
                      <a:endParaRPr lang="el-GR" sz="1800" dirty="0">
                        <a:latin typeface="+mn-lt"/>
                        <a:ea typeface="Times New Roman"/>
                        <a:cs typeface="Times New Roman"/>
                      </a:endParaRPr>
                    </a:p>
                    <a:p>
                      <a:pPr algn="ctr">
                        <a:lnSpc>
                          <a:spcPct val="100000"/>
                        </a:lnSpc>
                        <a:spcAft>
                          <a:spcPts val="0"/>
                        </a:spcAft>
                      </a:pPr>
                      <a:r>
                        <a:rPr lang="en-US" sz="1400" b="1" dirty="0">
                          <a:solidFill>
                            <a:srgbClr val="FF0000"/>
                          </a:solidFill>
                          <a:latin typeface="+mn-lt"/>
                          <a:ea typeface="Times New Roman"/>
                          <a:cs typeface="Times New Roman"/>
                        </a:rPr>
                        <a:t>pivot </a:t>
                      </a:r>
                      <a:r>
                        <a:rPr lang="en-US" sz="1400" b="0" dirty="0">
                          <a:solidFill>
                            <a:srgbClr val="FF0000"/>
                          </a:solidFill>
                          <a:latin typeface="+mn-lt"/>
                          <a:ea typeface="Times New Roman"/>
                          <a:cs typeface="Times New Roman"/>
                        </a:rPr>
                        <a:t>28,6</a:t>
                      </a:r>
                      <a:endParaRPr lang="el-GR" sz="1400" b="1" dirty="0">
                        <a:solidFill>
                          <a:srgbClr val="FF0000"/>
                        </a:solidFill>
                        <a:latin typeface="+mn-lt"/>
                        <a:ea typeface="Times New Roman"/>
                        <a:cs typeface="Times New Roman"/>
                      </a:endParaRPr>
                    </a:p>
                    <a:p>
                      <a:pPr algn="ctr">
                        <a:lnSpc>
                          <a:spcPct val="100000"/>
                        </a:lnSpc>
                        <a:spcAft>
                          <a:spcPts val="0"/>
                        </a:spcAft>
                      </a:pPr>
                      <a:r>
                        <a:rPr lang="el-GR" sz="1800" dirty="0">
                          <a:latin typeface="+mn-lt"/>
                          <a:ea typeface="Times New Roman"/>
                          <a:cs typeface="Arial"/>
                        </a:rPr>
                        <a:t>50</a:t>
                      </a:r>
                      <a:endParaRPr lang="el-GR" sz="1800" dirty="0">
                        <a:latin typeface="+mn-lt"/>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l-GR"/>
                    </a:p>
                  </a:txBody>
                  <a:tcPr/>
                </a:tc>
                <a:tc>
                  <a:txBody>
                    <a:bodyPr/>
                    <a:lstStyle/>
                    <a:p>
                      <a:pPr algn="just">
                        <a:lnSpc>
                          <a:spcPct val="150000"/>
                        </a:lnSpc>
                        <a:spcAft>
                          <a:spcPts val="0"/>
                        </a:spcAft>
                      </a:pPr>
                      <a:r>
                        <a:rPr lang="el-GR" sz="1200">
                          <a:latin typeface="Arial"/>
                          <a:ea typeface="Times New Roman"/>
                          <a:cs typeface="Times New Roman"/>
                        </a:rPr>
                        <a:t> </a:t>
                      </a:r>
                    </a:p>
                  </a:txBody>
                  <a:tcPr marL="0" marR="0" marT="0" marB="0" anchor="ctr">
                    <a:lnL>
                      <a:noFill/>
                    </a:lnL>
                    <a:lnR>
                      <a:noFill/>
                    </a:lnR>
                    <a:lnT>
                      <a:noFill/>
                    </a:lnT>
                    <a:lnB>
                      <a:noFill/>
                    </a:lnB>
                  </a:tcPr>
                </a:tc>
              </a:tr>
              <a:tr h="0">
                <a:tc gridSpan="2">
                  <a:txBody>
                    <a:bodyPr/>
                    <a:lstStyle/>
                    <a:p>
                      <a:pPr algn="ctr">
                        <a:lnSpc>
                          <a:spcPct val="100000"/>
                        </a:lnSpc>
                        <a:spcAft>
                          <a:spcPts val="0"/>
                        </a:spcAft>
                      </a:pPr>
                      <a:r>
                        <a:rPr lang="el-GR" sz="2000" dirty="0">
                          <a:latin typeface="+mn-lt"/>
                          <a:ea typeface="Times New Roman"/>
                          <a:cs typeface="Arial"/>
                        </a:rPr>
                        <a:t>-</a:t>
                      </a:r>
                      <a:r>
                        <a:rPr lang="en-US" sz="2000" dirty="0">
                          <a:latin typeface="+mn-lt"/>
                          <a:ea typeface="Times New Roman"/>
                          <a:cs typeface="Arial"/>
                        </a:rPr>
                        <a:t>Z</a:t>
                      </a:r>
                      <a:r>
                        <a:rPr lang="en-US" sz="2000" baseline="-25000" dirty="0">
                          <a:latin typeface="+mn-lt"/>
                          <a:ea typeface="Times New Roman"/>
                          <a:cs typeface="Arial"/>
                        </a:rPr>
                        <a:t>0</a:t>
                      </a:r>
                      <a:endParaRPr lang="el-GR" sz="2000" dirty="0">
                        <a:latin typeface="+mn-lt"/>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lgn="ctr">
                        <a:lnSpc>
                          <a:spcPct val="100000"/>
                        </a:lnSpc>
                        <a:spcAft>
                          <a:spcPts val="0"/>
                        </a:spcAft>
                      </a:pPr>
                      <a:r>
                        <a:rPr lang="el-GR" sz="2000" dirty="0">
                          <a:latin typeface="+mn-lt"/>
                          <a:ea typeface="Times New Roman"/>
                          <a:cs typeface="Arial"/>
                        </a:rPr>
                        <a:t>0</a:t>
                      </a:r>
                      <a:endParaRPr lang="el-GR" sz="20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US" sz="2000" dirty="0" err="1">
                          <a:latin typeface="+mn-lt"/>
                          <a:ea typeface="Times New Roman"/>
                          <a:cs typeface="Arial"/>
                        </a:rPr>
                        <a:t>c</a:t>
                      </a:r>
                      <a:r>
                        <a:rPr lang="en-US" sz="2000" baseline="-25000" dirty="0" err="1">
                          <a:latin typeface="+mn-lt"/>
                          <a:ea typeface="Times New Roman"/>
                          <a:cs typeface="Arial"/>
                        </a:rPr>
                        <a:t>j</a:t>
                      </a:r>
                      <a:r>
                        <a:rPr lang="el-GR" sz="2000" dirty="0">
                          <a:latin typeface="+mn-lt"/>
                          <a:ea typeface="Times New Roman"/>
                          <a:cs typeface="Arial"/>
                        </a:rPr>
                        <a:t>-</a:t>
                      </a:r>
                      <a:r>
                        <a:rPr lang="en-US" sz="2000" dirty="0" err="1">
                          <a:latin typeface="+mn-lt"/>
                          <a:ea typeface="Times New Roman"/>
                          <a:cs typeface="Arial"/>
                        </a:rPr>
                        <a:t>z</a:t>
                      </a:r>
                      <a:r>
                        <a:rPr lang="en-US" sz="2000" baseline="-25000" dirty="0" err="1">
                          <a:latin typeface="+mn-lt"/>
                          <a:ea typeface="Times New Roman"/>
                          <a:cs typeface="Arial"/>
                        </a:rPr>
                        <a:t>j</a:t>
                      </a:r>
                      <a:r>
                        <a:rPr lang="en-US" sz="2000" dirty="0">
                          <a:latin typeface="+mn-lt"/>
                          <a:ea typeface="Times New Roman"/>
                          <a:cs typeface="Arial"/>
                        </a:rPr>
                        <a:t> </a:t>
                      </a:r>
                      <a:r>
                        <a:rPr lang="en-US" sz="2000" dirty="0" smtClean="0">
                          <a:latin typeface="Calibri"/>
                          <a:ea typeface="Times New Roman"/>
                          <a:cs typeface="Arial"/>
                        </a:rPr>
                        <a:t>|</a:t>
                      </a:r>
                      <a:r>
                        <a:rPr lang="el-GR" sz="2000" dirty="0" smtClean="0">
                          <a:latin typeface="+mn-lt"/>
                          <a:ea typeface="Times New Roman"/>
                          <a:cs typeface="Arial"/>
                        </a:rPr>
                        <a:t>0</a:t>
                      </a:r>
                      <a:endParaRPr lang="el-GR" sz="20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l-GR" sz="2000" dirty="0">
                          <a:latin typeface="+mn-lt"/>
                          <a:ea typeface="Times New Roman"/>
                          <a:cs typeface="Arial"/>
                        </a:rPr>
                        <a:t>0</a:t>
                      </a:r>
                      <a:endParaRPr lang="el-GR" sz="20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l-GR" sz="2000" dirty="0">
                          <a:latin typeface="+mn-lt"/>
                          <a:ea typeface="Times New Roman"/>
                          <a:cs typeface="Arial"/>
                        </a:rPr>
                        <a:t>0</a:t>
                      </a:r>
                      <a:endParaRPr lang="el-GR" sz="20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l-GR" sz="2000" dirty="0">
                          <a:solidFill>
                            <a:srgbClr val="0070C0"/>
                          </a:solidFill>
                          <a:latin typeface="+mn-lt"/>
                          <a:ea typeface="Times New Roman"/>
                          <a:cs typeface="Arial"/>
                        </a:rPr>
                        <a:t>144</a:t>
                      </a:r>
                      <a:endParaRPr lang="el-GR" sz="2000" dirty="0">
                        <a:solidFill>
                          <a:srgbClr val="0070C0"/>
                        </a:solidFill>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l-GR" sz="2000" dirty="0">
                          <a:latin typeface="+mn-lt"/>
                          <a:ea typeface="Times New Roman"/>
                          <a:cs typeface="Arial"/>
                        </a:rPr>
                        <a:t>90</a:t>
                      </a:r>
                      <a:endParaRPr lang="el-GR" sz="20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ts val="2400"/>
                        </a:lnSpc>
                        <a:spcAft>
                          <a:spcPts val="0"/>
                        </a:spcAft>
                      </a:pPr>
                      <a:endParaRPr lang="el-GR" sz="2000" dirty="0">
                        <a:latin typeface="+mn-lt"/>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a:noFill/>
                    </a:lnR>
                    <a:lnT>
                      <a:noFill/>
                    </a:lnT>
                    <a:lnB>
                      <a:noFill/>
                    </a:lnB>
                  </a:tcPr>
                </a:tc>
                <a:tc gridSpan="2">
                  <a:txBody>
                    <a:bodyPr/>
                    <a:lstStyle/>
                    <a:p>
                      <a:pPr algn="just">
                        <a:lnSpc>
                          <a:spcPct val="150000"/>
                        </a:lnSpc>
                        <a:spcAft>
                          <a:spcPts val="0"/>
                        </a:spcAft>
                      </a:pPr>
                      <a:r>
                        <a:rPr lang="el-GR" sz="2000" dirty="0">
                          <a:latin typeface="+mn-lt"/>
                          <a:ea typeface="Times New Roman"/>
                          <a:cs typeface="Times New Roman"/>
                        </a:rPr>
                        <a:t> </a:t>
                      </a:r>
                    </a:p>
                  </a:txBody>
                  <a:tcPr marL="0" marR="0" marT="0" marB="0" anchor="ctr">
                    <a:lnL>
                      <a:noFill/>
                    </a:lnL>
                    <a:lnR>
                      <a:noFill/>
                    </a:lnR>
                    <a:lnT>
                      <a:noFill/>
                    </a:lnT>
                    <a:lnB>
                      <a:noFill/>
                    </a:lnB>
                  </a:tcPr>
                </a:tc>
                <a:tc hMerge="1">
                  <a:txBody>
                    <a:bodyPr/>
                    <a:lstStyle/>
                    <a:p>
                      <a:endParaRPr lang="el-GR"/>
                    </a:p>
                  </a:txBody>
                  <a:tcPr/>
                </a:tc>
              </a:tr>
            </a:tbl>
          </a:graphicData>
        </a:graphic>
      </p:graphicFrame>
      <p:sp>
        <p:nvSpPr>
          <p:cNvPr id="29697" name="Rectangle 1"/>
          <p:cNvSpPr>
            <a:spLocks noChangeArrowheads="1"/>
          </p:cNvSpPr>
          <p:nvPr/>
        </p:nvSpPr>
        <p:spPr bwMode="auto">
          <a:xfrm>
            <a:off x="3851920" y="1124744"/>
            <a:ext cx="1303114"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sng" strike="noStrike" cap="none" normalizeH="0" baseline="0" dirty="0" smtClean="0">
                <a:ln>
                  <a:noFill/>
                </a:ln>
                <a:solidFill>
                  <a:schemeClr val="tx1"/>
                </a:solidFill>
                <a:effectLst/>
                <a:ea typeface="Times New Roman" pitchFamily="18" charset="0"/>
                <a:cs typeface="Arial" pitchFamily="34" charset="0"/>
              </a:rPr>
              <a:t>Πίνακας I  </a:t>
            </a:r>
            <a:endParaRPr kumimoji="0" lang="el-GR" sz="20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000" b="1" i="0" u="none" strike="noStrike" cap="none" normalizeH="0" baseline="0" dirty="0" smtClean="0">
              <a:ln>
                <a:noFill/>
              </a:ln>
              <a:solidFill>
                <a:schemeClr val="tx1"/>
              </a:solidFill>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23528" y="2204864"/>
          <a:ext cx="8424935" cy="2286000"/>
        </p:xfrm>
        <a:graphic>
          <a:graphicData uri="http://schemas.openxmlformats.org/drawingml/2006/table">
            <a:tbl>
              <a:tblPr/>
              <a:tblGrid>
                <a:gridCol w="866343"/>
                <a:gridCol w="867245"/>
                <a:gridCol w="1280995"/>
                <a:gridCol w="1161881"/>
                <a:gridCol w="1027013"/>
                <a:gridCol w="618817"/>
                <a:gridCol w="867245"/>
                <a:gridCol w="867245"/>
                <a:gridCol w="868151"/>
              </a:tblGrid>
              <a:tr h="0">
                <a:tc gridSpan="3">
                  <a:txBody>
                    <a:bodyPr/>
                    <a:lstStyle/>
                    <a:p>
                      <a:pPr algn="ctr">
                        <a:lnSpc>
                          <a:spcPts val="2400"/>
                        </a:lnSpc>
                        <a:spcAft>
                          <a:spcPts val="0"/>
                        </a:spcAft>
                      </a:pPr>
                      <a:r>
                        <a:rPr lang="el-GR" sz="2000" dirty="0" err="1">
                          <a:latin typeface="+mn-lt"/>
                          <a:ea typeface="Times New Roman"/>
                          <a:cs typeface="Arial"/>
                        </a:rPr>
                        <a:t>Max</a:t>
                      </a:r>
                      <a:endParaRPr lang="el-GR" sz="2000" dirty="0">
                        <a:latin typeface="+mn-lt"/>
                        <a:ea typeface="Times New Roman"/>
                        <a:cs typeface="Times New Roman"/>
                      </a:endParaRPr>
                    </a:p>
                  </a:txBody>
                  <a:tcPr marL="63500" marR="6350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a:txBody>
                    <a:bodyPr/>
                    <a:lstStyle/>
                    <a:p>
                      <a:pPr algn="ctr">
                        <a:lnSpc>
                          <a:spcPts val="2400"/>
                        </a:lnSpc>
                        <a:spcAft>
                          <a:spcPts val="0"/>
                        </a:spcAft>
                      </a:pPr>
                      <a:r>
                        <a:rPr lang="el-GR" sz="2000" dirty="0">
                          <a:latin typeface="+mn-lt"/>
                          <a:ea typeface="Times New Roman"/>
                          <a:cs typeface="Arial"/>
                        </a:rPr>
                        <a:t>0</a:t>
                      </a:r>
                      <a:endParaRPr lang="el-GR" sz="2000" dirty="0">
                        <a:latin typeface="+mn-lt"/>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2000" dirty="0">
                          <a:latin typeface="+mn-lt"/>
                          <a:ea typeface="Times New Roman"/>
                          <a:cs typeface="Arial"/>
                        </a:rPr>
                        <a:t>0</a:t>
                      </a:r>
                      <a:endParaRPr lang="el-GR" sz="2000" dirty="0">
                        <a:latin typeface="+mn-lt"/>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2000">
                          <a:latin typeface="+mn-lt"/>
                          <a:ea typeface="Times New Roman"/>
                          <a:cs typeface="Arial"/>
                        </a:rPr>
                        <a:t>0</a:t>
                      </a:r>
                      <a:endParaRPr lang="el-GR" sz="2000">
                        <a:latin typeface="+mn-lt"/>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2000">
                          <a:latin typeface="+mn-lt"/>
                          <a:ea typeface="Times New Roman"/>
                          <a:cs typeface="Arial"/>
                        </a:rPr>
                        <a:t>144</a:t>
                      </a:r>
                      <a:endParaRPr lang="el-GR" sz="2000">
                        <a:latin typeface="+mn-lt"/>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2000">
                          <a:latin typeface="+mn-lt"/>
                          <a:ea typeface="Times New Roman"/>
                          <a:cs typeface="Arial"/>
                        </a:rPr>
                        <a:t>90</a:t>
                      </a:r>
                      <a:endParaRPr lang="el-GR" sz="2000">
                        <a:latin typeface="+mn-lt"/>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400"/>
                        </a:lnSpc>
                        <a:spcAft>
                          <a:spcPts val="0"/>
                        </a:spcAft>
                      </a:pPr>
                      <a:endParaRPr lang="el-GR" sz="2000">
                        <a:latin typeface="+mn-lt"/>
                        <a:ea typeface="Times New Roman"/>
                        <a:cs typeface="Arial"/>
                      </a:endParaRPr>
                    </a:p>
                  </a:txBody>
                  <a:tcPr marL="63500" marR="63500" marT="0" marB="0">
                    <a:lnL w="19050" cap="flat" cmpd="sng" algn="ctr">
                      <a:solidFill>
                        <a:srgbClr val="000000"/>
                      </a:solidFill>
                      <a:prstDash val="solid"/>
                      <a:round/>
                      <a:headEnd type="none" w="med" len="med"/>
                      <a:tailEnd type="none" w="med" len="med"/>
                    </a:lnL>
                    <a:lnR>
                      <a:noFill/>
                    </a:lnR>
                    <a:lnT>
                      <a:noFill/>
                    </a:lnT>
                    <a:lnB>
                      <a:noFill/>
                    </a:lnB>
                  </a:tcPr>
                </a:tc>
              </a:tr>
              <a:tr h="0">
                <a:tc>
                  <a:txBody>
                    <a:bodyPr/>
                    <a:lstStyle/>
                    <a:p>
                      <a:pPr algn="ctr">
                        <a:lnSpc>
                          <a:spcPts val="2400"/>
                        </a:lnSpc>
                        <a:spcAft>
                          <a:spcPts val="0"/>
                        </a:spcAft>
                      </a:pPr>
                      <a:r>
                        <a:rPr lang="el-GR" sz="2000">
                          <a:latin typeface="+mn-lt"/>
                          <a:ea typeface="Times New Roman"/>
                          <a:cs typeface="Arial"/>
                        </a:rPr>
                        <a:t>CB</a:t>
                      </a:r>
                      <a:endParaRPr lang="el-GR" sz="2000">
                        <a:latin typeface="+mn-lt"/>
                        <a:ea typeface="Times New Roman"/>
                        <a:cs typeface="Times New Roman"/>
                      </a:endParaRPr>
                    </a:p>
                  </a:txBody>
                  <a:tcPr marL="63500" marR="6350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2000">
                          <a:latin typeface="+mn-lt"/>
                          <a:ea typeface="Times New Roman"/>
                          <a:cs typeface="Arial"/>
                        </a:rPr>
                        <a:t>B</a:t>
                      </a:r>
                      <a:endParaRPr lang="el-GR" sz="2000">
                        <a:latin typeface="+mn-lt"/>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2000">
                          <a:latin typeface="+mn-lt"/>
                          <a:ea typeface="Times New Roman"/>
                          <a:cs typeface="Arial"/>
                        </a:rPr>
                        <a:t>Po</a:t>
                      </a:r>
                      <a:endParaRPr lang="el-GR" sz="2000">
                        <a:latin typeface="+mn-lt"/>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n-US" sz="2000">
                          <a:latin typeface="+mn-lt"/>
                          <a:ea typeface="Times New Roman"/>
                          <a:cs typeface="Arial"/>
                        </a:rPr>
                        <a:t>t</a:t>
                      </a:r>
                      <a:r>
                        <a:rPr lang="en-US" sz="2000" baseline="-25000">
                          <a:latin typeface="+mn-lt"/>
                          <a:ea typeface="Times New Roman"/>
                          <a:cs typeface="Arial"/>
                        </a:rPr>
                        <a:t>1</a:t>
                      </a:r>
                      <a:endParaRPr lang="el-GR" sz="2000">
                        <a:latin typeface="+mn-lt"/>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n-US" sz="2000" dirty="0">
                          <a:latin typeface="+mn-lt"/>
                          <a:ea typeface="Times New Roman"/>
                          <a:cs typeface="Arial"/>
                        </a:rPr>
                        <a:t>t</a:t>
                      </a:r>
                      <a:r>
                        <a:rPr lang="en-US" sz="2000" baseline="-25000" dirty="0">
                          <a:latin typeface="+mn-lt"/>
                          <a:ea typeface="Times New Roman"/>
                          <a:cs typeface="Arial"/>
                        </a:rPr>
                        <a:t>2</a:t>
                      </a:r>
                      <a:endParaRPr lang="el-GR" sz="2000" dirty="0">
                        <a:latin typeface="+mn-lt"/>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n-US" sz="2000" dirty="0">
                          <a:latin typeface="+mn-lt"/>
                          <a:ea typeface="Times New Roman"/>
                          <a:cs typeface="Arial"/>
                        </a:rPr>
                        <a:t>t</a:t>
                      </a:r>
                      <a:r>
                        <a:rPr lang="en-US" sz="2000" baseline="-25000" dirty="0">
                          <a:latin typeface="+mn-lt"/>
                          <a:ea typeface="Times New Roman"/>
                          <a:cs typeface="Arial"/>
                        </a:rPr>
                        <a:t>3</a:t>
                      </a:r>
                      <a:endParaRPr lang="el-GR" sz="2000" dirty="0">
                        <a:latin typeface="+mn-lt"/>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n-US" sz="2000">
                          <a:latin typeface="+mn-lt"/>
                          <a:ea typeface="Times New Roman"/>
                          <a:cs typeface="Arial"/>
                        </a:rPr>
                        <a:t>x</a:t>
                      </a:r>
                      <a:r>
                        <a:rPr lang="en-US" sz="2000" baseline="-25000">
                          <a:latin typeface="+mn-lt"/>
                          <a:ea typeface="Times New Roman"/>
                          <a:cs typeface="Arial"/>
                        </a:rPr>
                        <a:t>1</a:t>
                      </a:r>
                      <a:endParaRPr lang="el-GR" sz="2000">
                        <a:latin typeface="+mn-lt"/>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n-US" sz="2000">
                          <a:latin typeface="+mn-lt"/>
                          <a:ea typeface="Times New Roman"/>
                          <a:cs typeface="Arial"/>
                        </a:rPr>
                        <a:t>x</a:t>
                      </a:r>
                      <a:r>
                        <a:rPr lang="en-US" sz="2000" baseline="-25000">
                          <a:latin typeface="+mn-lt"/>
                          <a:ea typeface="Times New Roman"/>
                          <a:cs typeface="Arial"/>
                        </a:rPr>
                        <a:t>2</a:t>
                      </a:r>
                      <a:endParaRPr lang="el-GR" sz="2000">
                        <a:latin typeface="+mn-lt"/>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2000" b="1">
                          <a:latin typeface="+mn-lt"/>
                          <a:ea typeface="Times New Roman"/>
                          <a:cs typeface="Arial"/>
                        </a:rPr>
                        <a:t>Po/aij</a:t>
                      </a:r>
                      <a:endParaRPr lang="el-GR" sz="2000">
                        <a:latin typeface="+mn-lt"/>
                        <a:ea typeface="Times New Roman"/>
                        <a:cs typeface="Times New Roman"/>
                      </a:endParaRPr>
                    </a:p>
                  </a:txBody>
                  <a:tcPr marL="63500" marR="63500" marT="0" marB="0">
                    <a:lnL w="19050" cap="flat" cmpd="sng" algn="ctr">
                      <a:solidFill>
                        <a:srgbClr val="000000"/>
                      </a:solidFill>
                      <a:prstDash val="solid"/>
                      <a:round/>
                      <a:headEnd type="none" w="med" len="med"/>
                      <a:tailEnd type="none" w="med" len="med"/>
                    </a:lnL>
                    <a:lnR>
                      <a:noFill/>
                    </a:lnR>
                    <a:lnT>
                      <a:noFill/>
                    </a:lnT>
                    <a:lnB>
                      <a:noFill/>
                    </a:lnB>
                  </a:tcPr>
                </a:tc>
              </a:tr>
              <a:tr h="974576">
                <a:tc>
                  <a:txBody>
                    <a:bodyPr/>
                    <a:lstStyle/>
                    <a:p>
                      <a:pPr algn="ctr">
                        <a:lnSpc>
                          <a:spcPts val="2400"/>
                        </a:lnSpc>
                        <a:spcAft>
                          <a:spcPts val="0"/>
                        </a:spcAft>
                      </a:pPr>
                      <a:endParaRPr lang="en-US" sz="2000" dirty="0" smtClean="0">
                        <a:latin typeface="+mn-lt"/>
                        <a:ea typeface="Times New Roman"/>
                        <a:cs typeface="Arial"/>
                      </a:endParaRPr>
                    </a:p>
                    <a:p>
                      <a:pPr algn="ctr">
                        <a:lnSpc>
                          <a:spcPts val="2400"/>
                        </a:lnSpc>
                        <a:spcAft>
                          <a:spcPts val="0"/>
                        </a:spcAft>
                      </a:pPr>
                      <a:r>
                        <a:rPr lang="el-GR" sz="2000" dirty="0" smtClean="0">
                          <a:latin typeface="+mn-lt"/>
                          <a:ea typeface="Times New Roman"/>
                          <a:cs typeface="Arial"/>
                        </a:rPr>
                        <a:t>0</a:t>
                      </a:r>
                      <a:endParaRPr lang="el-GR" sz="2000" dirty="0">
                        <a:latin typeface="+mn-lt"/>
                        <a:ea typeface="Times New Roman"/>
                        <a:cs typeface="Times New Roman"/>
                      </a:endParaRPr>
                    </a:p>
                    <a:p>
                      <a:pPr algn="ctr">
                        <a:lnSpc>
                          <a:spcPts val="2400"/>
                        </a:lnSpc>
                        <a:spcAft>
                          <a:spcPts val="0"/>
                        </a:spcAft>
                      </a:pPr>
                      <a:r>
                        <a:rPr lang="el-GR" sz="2000" dirty="0">
                          <a:latin typeface="+mn-lt"/>
                          <a:ea typeface="Times New Roman"/>
                          <a:cs typeface="Arial"/>
                        </a:rPr>
                        <a:t>144</a:t>
                      </a:r>
                      <a:endParaRPr lang="el-GR" sz="2000" dirty="0">
                        <a:latin typeface="+mn-lt"/>
                        <a:ea typeface="Times New Roman"/>
                        <a:cs typeface="Times New Roman"/>
                      </a:endParaRPr>
                    </a:p>
                    <a:p>
                      <a:pPr algn="ctr">
                        <a:lnSpc>
                          <a:spcPts val="2400"/>
                        </a:lnSpc>
                        <a:spcAft>
                          <a:spcPts val="0"/>
                        </a:spcAft>
                      </a:pPr>
                      <a:r>
                        <a:rPr lang="el-GR" sz="2000" dirty="0">
                          <a:latin typeface="+mn-lt"/>
                          <a:ea typeface="Times New Roman"/>
                          <a:cs typeface="Arial"/>
                        </a:rPr>
                        <a:t>0</a:t>
                      </a:r>
                      <a:endParaRPr lang="el-GR" sz="2000" dirty="0">
                        <a:latin typeface="+mn-lt"/>
                        <a:ea typeface="Times New Roman"/>
                        <a:cs typeface="Times New Roman"/>
                      </a:endParaRPr>
                    </a:p>
                  </a:txBody>
                  <a:tcPr marL="63500" marR="6350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endParaRPr lang="en-US" sz="2000" dirty="0" smtClean="0">
                        <a:latin typeface="+mn-lt"/>
                        <a:ea typeface="Times New Roman"/>
                        <a:cs typeface="Arial"/>
                      </a:endParaRPr>
                    </a:p>
                    <a:p>
                      <a:pPr algn="ctr">
                        <a:lnSpc>
                          <a:spcPts val="2400"/>
                        </a:lnSpc>
                        <a:spcAft>
                          <a:spcPts val="0"/>
                        </a:spcAft>
                      </a:pPr>
                      <a:r>
                        <a:rPr lang="en-US" sz="2000" dirty="0" smtClean="0">
                          <a:latin typeface="+mn-lt"/>
                          <a:ea typeface="Times New Roman"/>
                          <a:cs typeface="Arial"/>
                        </a:rPr>
                        <a:t>t</a:t>
                      </a:r>
                      <a:r>
                        <a:rPr lang="en-US" sz="2000" baseline="-25000" dirty="0" smtClean="0">
                          <a:latin typeface="+mn-lt"/>
                          <a:ea typeface="Times New Roman"/>
                          <a:cs typeface="Arial"/>
                        </a:rPr>
                        <a:t>1</a:t>
                      </a:r>
                      <a:endParaRPr lang="el-GR" sz="2000" dirty="0">
                        <a:latin typeface="+mn-lt"/>
                        <a:ea typeface="Times New Roman"/>
                        <a:cs typeface="Times New Roman"/>
                      </a:endParaRPr>
                    </a:p>
                    <a:p>
                      <a:pPr algn="ctr">
                        <a:lnSpc>
                          <a:spcPts val="2400"/>
                        </a:lnSpc>
                        <a:spcAft>
                          <a:spcPts val="0"/>
                        </a:spcAft>
                      </a:pPr>
                      <a:r>
                        <a:rPr lang="en-US" sz="2000" b="1" dirty="0">
                          <a:solidFill>
                            <a:srgbClr val="FF0000"/>
                          </a:solidFill>
                          <a:latin typeface="+mn-lt"/>
                          <a:ea typeface="Times New Roman"/>
                          <a:cs typeface="Arial"/>
                        </a:rPr>
                        <a:t>x</a:t>
                      </a:r>
                      <a:r>
                        <a:rPr lang="en-US" sz="2000" b="1" baseline="-25000" dirty="0">
                          <a:solidFill>
                            <a:srgbClr val="FF0000"/>
                          </a:solidFill>
                          <a:latin typeface="+mn-lt"/>
                          <a:ea typeface="Times New Roman"/>
                          <a:cs typeface="Arial"/>
                        </a:rPr>
                        <a:t>1</a:t>
                      </a:r>
                      <a:endParaRPr lang="el-GR" sz="2000" b="1" dirty="0">
                        <a:solidFill>
                          <a:srgbClr val="FF0000"/>
                        </a:solidFill>
                        <a:latin typeface="+mn-lt"/>
                        <a:ea typeface="Times New Roman"/>
                        <a:cs typeface="Times New Roman"/>
                      </a:endParaRPr>
                    </a:p>
                    <a:p>
                      <a:pPr algn="ctr">
                        <a:lnSpc>
                          <a:spcPts val="2400"/>
                        </a:lnSpc>
                        <a:spcAft>
                          <a:spcPts val="0"/>
                        </a:spcAft>
                      </a:pPr>
                      <a:r>
                        <a:rPr lang="en-US" sz="2000" dirty="0">
                          <a:latin typeface="+mn-lt"/>
                          <a:ea typeface="Times New Roman"/>
                          <a:cs typeface="Arial"/>
                        </a:rPr>
                        <a:t>t</a:t>
                      </a:r>
                      <a:r>
                        <a:rPr lang="en-US" sz="2000" baseline="-25000" dirty="0">
                          <a:latin typeface="+mn-lt"/>
                          <a:ea typeface="Times New Roman"/>
                          <a:cs typeface="Arial"/>
                        </a:rPr>
                        <a:t>3</a:t>
                      </a:r>
                      <a:endParaRPr lang="el-GR" sz="2000" dirty="0">
                        <a:latin typeface="+mn-lt"/>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endParaRPr lang="en-US" sz="2000" dirty="0" smtClean="0">
                        <a:latin typeface="+mn-lt"/>
                        <a:ea typeface="Times New Roman"/>
                        <a:cs typeface="Arial"/>
                      </a:endParaRPr>
                    </a:p>
                    <a:p>
                      <a:pPr algn="ctr">
                        <a:lnSpc>
                          <a:spcPts val="2400"/>
                        </a:lnSpc>
                        <a:spcAft>
                          <a:spcPts val="0"/>
                        </a:spcAft>
                      </a:pPr>
                      <a:r>
                        <a:rPr lang="el-GR" sz="2000" dirty="0" smtClean="0">
                          <a:latin typeface="+mn-lt"/>
                          <a:ea typeface="Times New Roman"/>
                          <a:cs typeface="Arial"/>
                        </a:rPr>
                        <a:t>31,429</a:t>
                      </a:r>
                      <a:endParaRPr lang="el-GR" sz="2000" dirty="0">
                        <a:latin typeface="+mn-lt"/>
                        <a:ea typeface="Times New Roman"/>
                        <a:cs typeface="Times New Roman"/>
                      </a:endParaRPr>
                    </a:p>
                    <a:p>
                      <a:pPr algn="ctr">
                        <a:lnSpc>
                          <a:spcPts val="2400"/>
                        </a:lnSpc>
                        <a:spcAft>
                          <a:spcPts val="0"/>
                        </a:spcAft>
                      </a:pPr>
                      <a:r>
                        <a:rPr lang="el-GR" sz="2000" dirty="0">
                          <a:latin typeface="+mn-lt"/>
                          <a:ea typeface="Times New Roman"/>
                          <a:cs typeface="Arial"/>
                        </a:rPr>
                        <a:t>28,571</a:t>
                      </a:r>
                      <a:endParaRPr lang="el-GR" sz="2000" dirty="0">
                        <a:latin typeface="+mn-lt"/>
                        <a:ea typeface="Times New Roman"/>
                        <a:cs typeface="Times New Roman"/>
                      </a:endParaRPr>
                    </a:p>
                    <a:p>
                      <a:pPr algn="ctr">
                        <a:lnSpc>
                          <a:spcPts val="2400"/>
                        </a:lnSpc>
                        <a:spcAft>
                          <a:spcPts val="0"/>
                        </a:spcAft>
                      </a:pPr>
                      <a:r>
                        <a:rPr lang="el-GR" sz="2000" dirty="0">
                          <a:latin typeface="+mn-lt"/>
                          <a:ea typeface="Times New Roman"/>
                          <a:cs typeface="Arial"/>
                        </a:rPr>
                        <a:t>1928,57</a:t>
                      </a:r>
                      <a:endParaRPr lang="el-GR" sz="2000" dirty="0">
                        <a:latin typeface="+mn-lt"/>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endParaRPr lang="en-US" sz="2000" dirty="0" smtClean="0">
                        <a:latin typeface="+mn-lt"/>
                        <a:ea typeface="Times New Roman"/>
                        <a:cs typeface="Arial"/>
                      </a:endParaRPr>
                    </a:p>
                    <a:p>
                      <a:pPr algn="ctr">
                        <a:lnSpc>
                          <a:spcPts val="2400"/>
                        </a:lnSpc>
                        <a:spcAft>
                          <a:spcPts val="0"/>
                        </a:spcAft>
                      </a:pPr>
                      <a:r>
                        <a:rPr lang="el-GR" sz="2000" dirty="0" smtClean="0">
                          <a:latin typeface="+mn-lt"/>
                          <a:ea typeface="Times New Roman"/>
                          <a:cs typeface="Arial"/>
                        </a:rPr>
                        <a:t>1</a:t>
                      </a:r>
                      <a:endParaRPr lang="el-GR" sz="2000" dirty="0">
                        <a:latin typeface="+mn-lt"/>
                        <a:ea typeface="Times New Roman"/>
                        <a:cs typeface="Times New Roman"/>
                      </a:endParaRPr>
                    </a:p>
                    <a:p>
                      <a:pPr algn="ctr">
                        <a:lnSpc>
                          <a:spcPts val="2400"/>
                        </a:lnSpc>
                        <a:spcAft>
                          <a:spcPts val="0"/>
                        </a:spcAft>
                      </a:pPr>
                      <a:r>
                        <a:rPr lang="el-GR" sz="2000" dirty="0">
                          <a:latin typeface="+mn-lt"/>
                          <a:ea typeface="Times New Roman"/>
                          <a:cs typeface="Arial"/>
                        </a:rPr>
                        <a:t>0</a:t>
                      </a:r>
                      <a:endParaRPr lang="el-GR" sz="2000" dirty="0">
                        <a:latin typeface="+mn-lt"/>
                        <a:ea typeface="Times New Roman"/>
                        <a:cs typeface="Times New Roman"/>
                      </a:endParaRPr>
                    </a:p>
                    <a:p>
                      <a:pPr algn="ctr">
                        <a:lnSpc>
                          <a:spcPts val="2400"/>
                        </a:lnSpc>
                        <a:spcAft>
                          <a:spcPts val="0"/>
                        </a:spcAft>
                      </a:pPr>
                      <a:r>
                        <a:rPr lang="el-GR" sz="2000" dirty="0">
                          <a:latin typeface="+mn-lt"/>
                          <a:ea typeface="Times New Roman"/>
                          <a:cs typeface="Arial"/>
                        </a:rPr>
                        <a:t>0</a:t>
                      </a:r>
                      <a:endParaRPr lang="el-GR" sz="2000" dirty="0">
                        <a:latin typeface="+mn-lt"/>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endParaRPr lang="en-US" sz="2000" dirty="0" smtClean="0">
                        <a:latin typeface="+mn-lt"/>
                        <a:ea typeface="Times New Roman"/>
                        <a:cs typeface="Arial"/>
                      </a:endParaRPr>
                    </a:p>
                    <a:p>
                      <a:pPr algn="ctr">
                        <a:lnSpc>
                          <a:spcPts val="2400"/>
                        </a:lnSpc>
                        <a:spcAft>
                          <a:spcPts val="0"/>
                        </a:spcAft>
                      </a:pPr>
                      <a:r>
                        <a:rPr lang="en-US" sz="2000" dirty="0" smtClean="0">
                          <a:latin typeface="+mn-lt"/>
                          <a:ea typeface="Times New Roman"/>
                          <a:cs typeface="Arial"/>
                        </a:rPr>
                        <a:t>-</a:t>
                      </a:r>
                      <a:r>
                        <a:rPr lang="el-GR" sz="2000" dirty="0">
                          <a:latin typeface="+mn-lt"/>
                          <a:ea typeface="Times New Roman"/>
                          <a:cs typeface="Arial"/>
                        </a:rPr>
                        <a:t>0,0143</a:t>
                      </a:r>
                      <a:endParaRPr lang="el-GR" sz="2000" dirty="0">
                        <a:latin typeface="+mn-lt"/>
                        <a:ea typeface="Times New Roman"/>
                        <a:cs typeface="Times New Roman"/>
                      </a:endParaRPr>
                    </a:p>
                    <a:p>
                      <a:pPr algn="ctr">
                        <a:lnSpc>
                          <a:spcPts val="2400"/>
                        </a:lnSpc>
                        <a:spcAft>
                          <a:spcPts val="0"/>
                        </a:spcAft>
                      </a:pPr>
                      <a:r>
                        <a:rPr lang="el-GR" sz="2000" dirty="0">
                          <a:latin typeface="+mn-lt"/>
                          <a:ea typeface="Times New Roman"/>
                          <a:cs typeface="Arial"/>
                        </a:rPr>
                        <a:t>0,0143</a:t>
                      </a:r>
                      <a:endParaRPr lang="el-GR" sz="2000" dirty="0">
                        <a:latin typeface="+mn-lt"/>
                        <a:ea typeface="Times New Roman"/>
                        <a:cs typeface="Times New Roman"/>
                      </a:endParaRPr>
                    </a:p>
                    <a:p>
                      <a:pPr algn="ctr">
                        <a:lnSpc>
                          <a:spcPts val="2400"/>
                        </a:lnSpc>
                        <a:spcAft>
                          <a:spcPts val="0"/>
                        </a:spcAft>
                      </a:pPr>
                      <a:r>
                        <a:rPr lang="en-US" sz="2000" dirty="0">
                          <a:latin typeface="+mn-lt"/>
                          <a:ea typeface="Times New Roman"/>
                          <a:cs typeface="Arial"/>
                        </a:rPr>
                        <a:t>-</a:t>
                      </a:r>
                      <a:r>
                        <a:rPr lang="el-GR" sz="2000" dirty="0">
                          <a:latin typeface="+mn-lt"/>
                          <a:ea typeface="Times New Roman"/>
                          <a:cs typeface="Arial"/>
                        </a:rPr>
                        <a:t>1,29</a:t>
                      </a:r>
                      <a:endParaRPr lang="el-GR" sz="2000" dirty="0">
                        <a:latin typeface="+mn-lt"/>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endParaRPr lang="en-US" sz="2000" dirty="0" smtClean="0">
                        <a:latin typeface="+mn-lt"/>
                        <a:ea typeface="Times New Roman"/>
                        <a:cs typeface="Arial"/>
                      </a:endParaRPr>
                    </a:p>
                    <a:p>
                      <a:pPr algn="ctr">
                        <a:lnSpc>
                          <a:spcPts val="2400"/>
                        </a:lnSpc>
                        <a:spcAft>
                          <a:spcPts val="0"/>
                        </a:spcAft>
                      </a:pPr>
                      <a:r>
                        <a:rPr lang="el-GR" sz="2000" dirty="0" smtClean="0">
                          <a:latin typeface="+mn-lt"/>
                          <a:ea typeface="Times New Roman"/>
                          <a:cs typeface="Arial"/>
                        </a:rPr>
                        <a:t>0</a:t>
                      </a:r>
                      <a:endParaRPr lang="el-GR" sz="2000" dirty="0">
                        <a:latin typeface="+mn-lt"/>
                        <a:ea typeface="Times New Roman"/>
                        <a:cs typeface="Times New Roman"/>
                      </a:endParaRPr>
                    </a:p>
                    <a:p>
                      <a:pPr algn="ctr">
                        <a:lnSpc>
                          <a:spcPts val="2400"/>
                        </a:lnSpc>
                        <a:spcAft>
                          <a:spcPts val="0"/>
                        </a:spcAft>
                      </a:pPr>
                      <a:r>
                        <a:rPr lang="el-GR" sz="2000" dirty="0">
                          <a:latin typeface="+mn-lt"/>
                          <a:ea typeface="Times New Roman"/>
                          <a:cs typeface="Arial"/>
                        </a:rPr>
                        <a:t>0</a:t>
                      </a:r>
                      <a:endParaRPr lang="el-GR" sz="2000" dirty="0">
                        <a:latin typeface="+mn-lt"/>
                        <a:ea typeface="Times New Roman"/>
                        <a:cs typeface="Times New Roman"/>
                      </a:endParaRPr>
                    </a:p>
                    <a:p>
                      <a:pPr algn="ctr">
                        <a:lnSpc>
                          <a:spcPts val="2400"/>
                        </a:lnSpc>
                        <a:spcAft>
                          <a:spcPts val="0"/>
                        </a:spcAft>
                      </a:pPr>
                      <a:r>
                        <a:rPr lang="el-GR" sz="2000" dirty="0">
                          <a:latin typeface="+mn-lt"/>
                          <a:ea typeface="Times New Roman"/>
                          <a:cs typeface="Arial"/>
                        </a:rPr>
                        <a:t>1</a:t>
                      </a:r>
                      <a:endParaRPr lang="el-GR" sz="2000" dirty="0">
                        <a:latin typeface="+mn-lt"/>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endParaRPr lang="en-US" sz="2000" dirty="0" smtClean="0">
                        <a:latin typeface="+mn-lt"/>
                        <a:ea typeface="Times New Roman"/>
                        <a:cs typeface="Arial"/>
                      </a:endParaRPr>
                    </a:p>
                    <a:p>
                      <a:pPr algn="ctr">
                        <a:lnSpc>
                          <a:spcPts val="2400"/>
                        </a:lnSpc>
                        <a:spcAft>
                          <a:spcPts val="0"/>
                        </a:spcAft>
                      </a:pPr>
                      <a:r>
                        <a:rPr lang="el-GR" sz="2000" dirty="0" smtClean="0">
                          <a:latin typeface="+mn-lt"/>
                          <a:ea typeface="Times New Roman"/>
                          <a:cs typeface="Arial"/>
                        </a:rPr>
                        <a:t>0</a:t>
                      </a:r>
                      <a:endParaRPr lang="el-GR" sz="2000" dirty="0">
                        <a:latin typeface="+mn-lt"/>
                        <a:ea typeface="Times New Roman"/>
                        <a:cs typeface="Times New Roman"/>
                      </a:endParaRPr>
                    </a:p>
                    <a:p>
                      <a:pPr algn="ctr">
                        <a:lnSpc>
                          <a:spcPts val="2400"/>
                        </a:lnSpc>
                        <a:spcAft>
                          <a:spcPts val="0"/>
                        </a:spcAft>
                      </a:pPr>
                      <a:r>
                        <a:rPr lang="el-GR" sz="2000" dirty="0">
                          <a:latin typeface="+mn-lt"/>
                          <a:ea typeface="Times New Roman"/>
                          <a:cs typeface="Arial"/>
                        </a:rPr>
                        <a:t>1</a:t>
                      </a:r>
                      <a:endParaRPr lang="el-GR" sz="2000" dirty="0">
                        <a:latin typeface="+mn-lt"/>
                        <a:ea typeface="Times New Roman"/>
                        <a:cs typeface="Times New Roman"/>
                      </a:endParaRPr>
                    </a:p>
                    <a:p>
                      <a:pPr algn="ctr">
                        <a:lnSpc>
                          <a:spcPts val="2400"/>
                        </a:lnSpc>
                        <a:spcAft>
                          <a:spcPts val="0"/>
                        </a:spcAft>
                      </a:pPr>
                      <a:r>
                        <a:rPr lang="el-GR" sz="2000" dirty="0">
                          <a:latin typeface="+mn-lt"/>
                          <a:ea typeface="Times New Roman"/>
                          <a:cs typeface="Arial"/>
                        </a:rPr>
                        <a:t>0</a:t>
                      </a:r>
                      <a:endParaRPr lang="el-GR" sz="2000" dirty="0">
                        <a:latin typeface="+mn-lt"/>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endParaRPr lang="en-US" sz="2000" b="1" dirty="0" smtClean="0">
                        <a:latin typeface="+mn-lt"/>
                        <a:ea typeface="Times New Roman"/>
                        <a:cs typeface="Arial"/>
                      </a:endParaRPr>
                    </a:p>
                    <a:p>
                      <a:pPr algn="ctr">
                        <a:lnSpc>
                          <a:spcPts val="2400"/>
                        </a:lnSpc>
                        <a:spcAft>
                          <a:spcPts val="0"/>
                        </a:spcAft>
                      </a:pPr>
                      <a:r>
                        <a:rPr lang="el-GR" sz="2000" b="1" dirty="0" smtClean="0">
                          <a:solidFill>
                            <a:srgbClr val="FF0000"/>
                          </a:solidFill>
                          <a:latin typeface="+mn-lt"/>
                          <a:ea typeface="Times New Roman"/>
                          <a:cs typeface="Arial"/>
                        </a:rPr>
                        <a:t>0,643</a:t>
                      </a:r>
                      <a:endParaRPr lang="el-GR" sz="2000" dirty="0">
                        <a:solidFill>
                          <a:srgbClr val="FF0000"/>
                        </a:solidFill>
                        <a:latin typeface="+mn-lt"/>
                        <a:ea typeface="Times New Roman"/>
                        <a:cs typeface="Times New Roman"/>
                      </a:endParaRPr>
                    </a:p>
                    <a:p>
                      <a:pPr algn="ctr">
                        <a:lnSpc>
                          <a:spcPts val="2400"/>
                        </a:lnSpc>
                        <a:spcAft>
                          <a:spcPts val="0"/>
                        </a:spcAft>
                      </a:pPr>
                      <a:r>
                        <a:rPr lang="el-GR" sz="2000" dirty="0">
                          <a:latin typeface="+mn-lt"/>
                          <a:ea typeface="Times New Roman"/>
                          <a:cs typeface="Arial"/>
                        </a:rPr>
                        <a:t>0,357</a:t>
                      </a:r>
                      <a:endParaRPr lang="el-GR" sz="2000" dirty="0">
                        <a:latin typeface="+mn-lt"/>
                        <a:ea typeface="Times New Roman"/>
                        <a:cs typeface="Times New Roman"/>
                      </a:endParaRPr>
                    </a:p>
                    <a:p>
                      <a:pPr algn="ctr">
                        <a:lnSpc>
                          <a:spcPts val="2400"/>
                        </a:lnSpc>
                        <a:spcAft>
                          <a:spcPts val="0"/>
                        </a:spcAft>
                      </a:pPr>
                      <a:r>
                        <a:rPr lang="el-GR" sz="2000" dirty="0">
                          <a:latin typeface="+mn-lt"/>
                          <a:ea typeface="Times New Roman"/>
                          <a:cs typeface="Arial"/>
                        </a:rPr>
                        <a:t>27,86</a:t>
                      </a:r>
                      <a:endParaRPr lang="el-GR" sz="2000" dirty="0">
                        <a:latin typeface="+mn-lt"/>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b="1" dirty="0">
                          <a:solidFill>
                            <a:srgbClr val="FF0000"/>
                          </a:solidFill>
                          <a:latin typeface="+mn-lt"/>
                          <a:ea typeface="Times New Roman"/>
                          <a:cs typeface="Arial"/>
                        </a:rPr>
                        <a:t>Pivot</a:t>
                      </a:r>
                      <a:r>
                        <a:rPr lang="el-GR" sz="1400" dirty="0">
                          <a:solidFill>
                            <a:srgbClr val="FF0000"/>
                          </a:solidFill>
                          <a:latin typeface="+mn-lt"/>
                          <a:ea typeface="Times New Roman"/>
                          <a:cs typeface="Arial"/>
                        </a:rPr>
                        <a:t> </a:t>
                      </a:r>
                      <a:r>
                        <a:rPr lang="el-GR" sz="1400" dirty="0" smtClean="0">
                          <a:solidFill>
                            <a:srgbClr val="FF0000"/>
                          </a:solidFill>
                          <a:latin typeface="+mn-lt"/>
                          <a:ea typeface="Times New Roman"/>
                          <a:cs typeface="Arial"/>
                        </a:rPr>
                        <a:t>48,89</a:t>
                      </a:r>
                      <a:endParaRPr lang="el-GR" sz="1400" dirty="0">
                        <a:solidFill>
                          <a:srgbClr val="FF0000"/>
                        </a:solidFill>
                        <a:latin typeface="+mn-lt"/>
                        <a:ea typeface="Times New Roman"/>
                        <a:cs typeface="Times New Roman"/>
                      </a:endParaRPr>
                    </a:p>
                    <a:p>
                      <a:pPr algn="ctr">
                        <a:lnSpc>
                          <a:spcPct val="150000"/>
                        </a:lnSpc>
                        <a:spcAft>
                          <a:spcPts val="0"/>
                        </a:spcAft>
                      </a:pPr>
                      <a:r>
                        <a:rPr lang="el-GR" sz="1600" dirty="0" smtClean="0">
                          <a:latin typeface="+mn-lt"/>
                          <a:ea typeface="Times New Roman"/>
                          <a:cs typeface="Arial"/>
                        </a:rPr>
                        <a:t>  80,00      69,23</a:t>
                      </a:r>
                      <a:endParaRPr lang="el-GR" sz="1600" dirty="0">
                        <a:latin typeface="+mn-lt"/>
                        <a:ea typeface="Times New Roman"/>
                        <a:cs typeface="Times New Roman"/>
                      </a:endParaRPr>
                    </a:p>
                  </a:txBody>
                  <a:tcPr marL="63500" marR="63500" marT="0" marB="0">
                    <a:lnL w="19050" cap="flat" cmpd="sng" algn="ctr">
                      <a:solidFill>
                        <a:srgbClr val="000000"/>
                      </a:solidFill>
                      <a:prstDash val="solid"/>
                      <a:round/>
                      <a:headEnd type="none" w="med" len="med"/>
                      <a:tailEnd type="none" w="med" len="med"/>
                    </a:lnL>
                    <a:lnR>
                      <a:noFill/>
                    </a:lnR>
                    <a:lnT>
                      <a:noFill/>
                    </a:lnT>
                    <a:lnB>
                      <a:noFill/>
                    </a:lnB>
                  </a:tcPr>
                </a:tc>
              </a:tr>
              <a:tr h="50800">
                <a:tc gridSpan="2">
                  <a:txBody>
                    <a:bodyPr/>
                    <a:lstStyle/>
                    <a:p>
                      <a:pPr algn="ctr">
                        <a:lnSpc>
                          <a:spcPts val="2400"/>
                        </a:lnSpc>
                        <a:spcAft>
                          <a:spcPts val="0"/>
                        </a:spcAft>
                      </a:pPr>
                      <a:r>
                        <a:rPr lang="el-GR" sz="2000">
                          <a:latin typeface="+mn-lt"/>
                          <a:ea typeface="Times New Roman"/>
                          <a:cs typeface="Arial"/>
                        </a:rPr>
                        <a:t>-</a:t>
                      </a:r>
                      <a:r>
                        <a:rPr lang="en-US" sz="2000">
                          <a:latin typeface="+mn-lt"/>
                          <a:ea typeface="Times New Roman"/>
                          <a:cs typeface="Arial"/>
                        </a:rPr>
                        <a:t>Z</a:t>
                      </a:r>
                      <a:r>
                        <a:rPr lang="en-US" sz="2000" baseline="-25000">
                          <a:latin typeface="+mn-lt"/>
                          <a:ea typeface="Times New Roman"/>
                          <a:cs typeface="Arial"/>
                        </a:rPr>
                        <a:t>0</a:t>
                      </a:r>
                      <a:endParaRPr lang="el-GR" sz="2000">
                        <a:latin typeface="+mn-lt"/>
                        <a:ea typeface="Times New Roman"/>
                        <a:cs typeface="Times New Roman"/>
                      </a:endParaRPr>
                    </a:p>
                  </a:txBody>
                  <a:tcPr marL="63500" marR="6350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lgn="ctr">
                        <a:lnSpc>
                          <a:spcPts val="2400"/>
                        </a:lnSpc>
                        <a:spcAft>
                          <a:spcPts val="0"/>
                        </a:spcAft>
                      </a:pPr>
                      <a:r>
                        <a:rPr lang="el-GR" sz="2000">
                          <a:latin typeface="+mn-lt"/>
                          <a:ea typeface="Times New Roman"/>
                          <a:cs typeface="Arial"/>
                        </a:rPr>
                        <a:t>-4114,29</a:t>
                      </a:r>
                      <a:endParaRPr lang="el-GR" sz="2000">
                        <a:latin typeface="+mn-lt"/>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ts val="2400"/>
                        </a:lnSpc>
                        <a:spcAft>
                          <a:spcPts val="0"/>
                        </a:spcAft>
                      </a:pPr>
                      <a:r>
                        <a:rPr lang="en-US" sz="2000" dirty="0" err="1">
                          <a:latin typeface="+mn-lt"/>
                          <a:ea typeface="Times New Roman"/>
                          <a:cs typeface="Arial"/>
                        </a:rPr>
                        <a:t>c</a:t>
                      </a:r>
                      <a:r>
                        <a:rPr lang="en-US" sz="2000" baseline="-25000" dirty="0" err="1">
                          <a:latin typeface="+mn-lt"/>
                          <a:ea typeface="Times New Roman"/>
                          <a:cs typeface="Arial"/>
                        </a:rPr>
                        <a:t>j</a:t>
                      </a:r>
                      <a:r>
                        <a:rPr lang="el-GR" sz="2000" dirty="0">
                          <a:latin typeface="+mn-lt"/>
                          <a:ea typeface="Times New Roman"/>
                          <a:cs typeface="Arial"/>
                        </a:rPr>
                        <a:t>-</a:t>
                      </a:r>
                      <a:r>
                        <a:rPr lang="en-US" sz="2000" dirty="0" err="1" smtClean="0">
                          <a:latin typeface="+mn-lt"/>
                          <a:ea typeface="Times New Roman"/>
                          <a:cs typeface="Arial"/>
                        </a:rPr>
                        <a:t>z</a:t>
                      </a:r>
                      <a:r>
                        <a:rPr lang="en-US" sz="2000" baseline="-25000" dirty="0" err="1" smtClean="0">
                          <a:latin typeface="+mn-lt"/>
                          <a:ea typeface="Times New Roman"/>
                          <a:cs typeface="Arial"/>
                        </a:rPr>
                        <a:t>j</a:t>
                      </a:r>
                      <a:r>
                        <a:rPr lang="en-US" sz="2000" baseline="-25000" dirty="0" smtClean="0">
                          <a:latin typeface="+mn-lt"/>
                          <a:ea typeface="Times New Roman"/>
                          <a:cs typeface="Arial"/>
                        </a:rPr>
                        <a:t> </a:t>
                      </a:r>
                      <a:r>
                        <a:rPr lang="en-US" sz="2000" dirty="0" smtClean="0">
                          <a:latin typeface="+mn-lt"/>
                          <a:ea typeface="Times New Roman"/>
                          <a:cs typeface="Arial"/>
                        </a:rPr>
                        <a:t>|</a:t>
                      </a:r>
                      <a:r>
                        <a:rPr lang="el-GR" sz="2000" dirty="0" smtClean="0">
                          <a:latin typeface="+mn-lt"/>
                          <a:ea typeface="Times New Roman"/>
                          <a:cs typeface="Arial"/>
                        </a:rPr>
                        <a:t>0</a:t>
                      </a:r>
                      <a:endParaRPr lang="el-GR" sz="2000" dirty="0">
                        <a:latin typeface="+mn-lt"/>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2000">
                          <a:latin typeface="+mn-lt"/>
                          <a:ea typeface="Times New Roman"/>
                          <a:cs typeface="Arial"/>
                        </a:rPr>
                        <a:t>-2,06</a:t>
                      </a:r>
                      <a:endParaRPr lang="el-GR" sz="2000">
                        <a:latin typeface="+mn-lt"/>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2000">
                          <a:latin typeface="+mn-lt"/>
                          <a:ea typeface="Times New Roman"/>
                          <a:cs typeface="Arial"/>
                        </a:rPr>
                        <a:t>0</a:t>
                      </a:r>
                      <a:endParaRPr lang="el-GR" sz="2000">
                        <a:latin typeface="+mn-lt"/>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2000">
                          <a:latin typeface="+mn-lt"/>
                          <a:ea typeface="Times New Roman"/>
                          <a:cs typeface="Arial"/>
                        </a:rPr>
                        <a:t>0</a:t>
                      </a:r>
                      <a:endParaRPr lang="el-GR" sz="2000">
                        <a:latin typeface="+mn-lt"/>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2000" dirty="0">
                          <a:solidFill>
                            <a:srgbClr val="0070C0"/>
                          </a:solidFill>
                          <a:latin typeface="+mn-lt"/>
                          <a:ea typeface="Times New Roman"/>
                          <a:cs typeface="Arial"/>
                        </a:rPr>
                        <a:t>38,57</a:t>
                      </a:r>
                      <a:endParaRPr lang="el-GR" sz="2000" dirty="0">
                        <a:solidFill>
                          <a:srgbClr val="0070C0"/>
                        </a:solidFill>
                        <a:latin typeface="+mn-lt"/>
                        <a:ea typeface="Times New Roman"/>
                        <a:cs typeface="Times New Roman"/>
                      </a:endParaRPr>
                    </a:p>
                  </a:txBody>
                  <a:tcPr marL="63500" marR="6350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ts val="2400"/>
                        </a:lnSpc>
                        <a:spcAft>
                          <a:spcPts val="0"/>
                        </a:spcAft>
                      </a:pPr>
                      <a:endParaRPr lang="el-GR" sz="2000" dirty="0">
                        <a:latin typeface="+mn-lt"/>
                        <a:ea typeface="Times New Roman"/>
                        <a:cs typeface="Arial"/>
                      </a:endParaRPr>
                    </a:p>
                  </a:txBody>
                  <a:tcPr marL="63500" marR="63500" marT="0" marB="0">
                    <a:lnL w="19050" cap="flat" cmpd="sng" algn="ctr">
                      <a:solidFill>
                        <a:srgbClr val="000000"/>
                      </a:solidFill>
                      <a:prstDash val="solid"/>
                      <a:round/>
                      <a:headEnd type="none" w="med" len="med"/>
                      <a:tailEnd type="none" w="med" len="med"/>
                    </a:lnL>
                    <a:lnR>
                      <a:noFill/>
                    </a:lnR>
                    <a:lnT>
                      <a:noFill/>
                    </a:lnT>
                    <a:lnB>
                      <a:noFill/>
                    </a:lnB>
                  </a:tcPr>
                </a:tc>
              </a:tr>
            </a:tbl>
          </a:graphicData>
        </a:graphic>
      </p:graphicFrame>
      <p:sp>
        <p:nvSpPr>
          <p:cNvPr id="27649" name="Rectangle 1"/>
          <p:cNvSpPr>
            <a:spLocks noChangeArrowheads="1"/>
          </p:cNvSpPr>
          <p:nvPr/>
        </p:nvSpPr>
        <p:spPr bwMode="auto">
          <a:xfrm>
            <a:off x="3851920" y="1340768"/>
            <a:ext cx="1372042"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000" b="1" i="0" u="sng" strike="noStrike" cap="none" normalizeH="0" baseline="0" dirty="0" smtClean="0">
                <a:ln>
                  <a:noFill/>
                </a:ln>
                <a:solidFill>
                  <a:schemeClr val="tx1"/>
                </a:solidFill>
                <a:effectLst/>
                <a:ea typeface="Times New Roman" pitchFamily="18" charset="0"/>
                <a:cs typeface="Arial" pitchFamily="34" charset="0"/>
              </a:rPr>
              <a:t>Πίνακας II  </a:t>
            </a:r>
            <a:endParaRPr kumimoji="0" lang="el-GR" sz="2000" b="1" i="0" u="none" strike="noStrike" cap="none" normalizeH="0" baseline="0" dirty="0" smtClean="0">
              <a:ln>
                <a:noFill/>
              </a:ln>
              <a:solidFill>
                <a:schemeClr val="tx1"/>
              </a:solidFill>
              <a:effectLs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95535" y="2514600"/>
          <a:ext cx="8208912" cy="1828800"/>
        </p:xfrm>
        <a:graphic>
          <a:graphicData uri="http://schemas.openxmlformats.org/drawingml/2006/table">
            <a:tbl>
              <a:tblPr/>
              <a:tblGrid>
                <a:gridCol w="914645"/>
                <a:gridCol w="946118"/>
                <a:gridCol w="1216983"/>
                <a:gridCol w="1616603"/>
                <a:gridCol w="1216983"/>
                <a:gridCol w="810686"/>
                <a:gridCol w="676208"/>
                <a:gridCol w="810686"/>
              </a:tblGrid>
              <a:tr h="0">
                <a:tc gridSpan="3">
                  <a:txBody>
                    <a:bodyPr/>
                    <a:lstStyle/>
                    <a:p>
                      <a:pPr algn="ctr">
                        <a:lnSpc>
                          <a:spcPts val="2400"/>
                        </a:lnSpc>
                        <a:spcAft>
                          <a:spcPts val="0"/>
                        </a:spcAft>
                      </a:pPr>
                      <a:r>
                        <a:rPr lang="el-GR" sz="1800" dirty="0" err="1">
                          <a:latin typeface="+mn-lt"/>
                          <a:ea typeface="Times New Roman"/>
                          <a:cs typeface="Arial"/>
                        </a:rPr>
                        <a:t>Max</a:t>
                      </a:r>
                      <a:endParaRPr lang="el-GR" sz="1800" dirty="0">
                        <a:latin typeface="+mn-lt"/>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a:txBody>
                    <a:bodyPr/>
                    <a:lstStyle/>
                    <a:p>
                      <a:pPr algn="ctr">
                        <a:lnSpc>
                          <a:spcPts val="2400"/>
                        </a:lnSpc>
                        <a:spcAft>
                          <a:spcPts val="0"/>
                        </a:spcAft>
                      </a:pPr>
                      <a:r>
                        <a:rPr lang="el-GR" sz="1800" dirty="0">
                          <a:latin typeface="+mn-lt"/>
                          <a:ea typeface="Times New Roman"/>
                          <a:cs typeface="Arial"/>
                        </a:rPr>
                        <a:t>0</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1800" dirty="0">
                          <a:latin typeface="+mn-lt"/>
                          <a:ea typeface="Times New Roman"/>
                          <a:cs typeface="Arial"/>
                        </a:rPr>
                        <a:t>0</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1800">
                          <a:latin typeface="+mn-lt"/>
                          <a:ea typeface="Times New Roman"/>
                          <a:cs typeface="Arial"/>
                        </a:rPr>
                        <a:t>144</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1800">
                          <a:latin typeface="+mn-lt"/>
                          <a:ea typeface="Times New Roman"/>
                          <a:cs typeface="Arial"/>
                        </a:rPr>
                        <a:t>90</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ts val="2400"/>
                        </a:lnSpc>
                        <a:spcAft>
                          <a:spcPts val="0"/>
                        </a:spcAft>
                      </a:pPr>
                      <a:r>
                        <a:rPr lang="el-GR" sz="1800">
                          <a:latin typeface="+mn-lt"/>
                          <a:ea typeface="Times New Roman"/>
                          <a:cs typeface="Arial"/>
                        </a:rPr>
                        <a:t>CB</a:t>
                      </a:r>
                      <a:endParaRPr lang="el-GR" sz="1800">
                        <a:latin typeface="+mn-lt"/>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1800">
                          <a:latin typeface="+mn-lt"/>
                          <a:ea typeface="Times New Roman"/>
                          <a:cs typeface="Arial"/>
                        </a:rPr>
                        <a:t>B</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1800">
                          <a:latin typeface="+mn-lt"/>
                          <a:ea typeface="Times New Roman"/>
                          <a:cs typeface="Arial"/>
                        </a:rPr>
                        <a:t>Po</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n-US" sz="1800">
                          <a:latin typeface="+mn-lt"/>
                          <a:ea typeface="Times New Roman"/>
                          <a:cs typeface="Arial"/>
                        </a:rPr>
                        <a:t>t</a:t>
                      </a:r>
                      <a:r>
                        <a:rPr lang="en-US" sz="1800" baseline="-25000">
                          <a:latin typeface="+mn-lt"/>
                          <a:ea typeface="Times New Roman"/>
                          <a:cs typeface="Arial"/>
                        </a:rPr>
                        <a:t>1</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n-US" sz="1800" dirty="0">
                          <a:latin typeface="+mn-lt"/>
                          <a:ea typeface="Times New Roman"/>
                          <a:cs typeface="Arial"/>
                        </a:rPr>
                        <a:t>t</a:t>
                      </a:r>
                      <a:r>
                        <a:rPr lang="en-US" sz="1800" baseline="-25000" dirty="0">
                          <a:latin typeface="+mn-lt"/>
                          <a:ea typeface="Times New Roman"/>
                          <a:cs typeface="Arial"/>
                        </a:rPr>
                        <a:t>2</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n-US" sz="1800" dirty="0">
                          <a:latin typeface="+mn-lt"/>
                          <a:ea typeface="Times New Roman"/>
                          <a:cs typeface="Arial"/>
                        </a:rPr>
                        <a:t>t</a:t>
                      </a:r>
                      <a:r>
                        <a:rPr lang="en-US" sz="1800" baseline="-25000" dirty="0">
                          <a:latin typeface="+mn-lt"/>
                          <a:ea typeface="Times New Roman"/>
                          <a:cs typeface="Arial"/>
                        </a:rPr>
                        <a:t>3</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n-US" sz="1800" dirty="0">
                          <a:latin typeface="+mn-lt"/>
                          <a:ea typeface="Times New Roman"/>
                          <a:cs typeface="Arial"/>
                        </a:rPr>
                        <a:t>x</a:t>
                      </a:r>
                      <a:r>
                        <a:rPr lang="en-US" sz="1800" baseline="-25000" dirty="0">
                          <a:latin typeface="+mn-lt"/>
                          <a:ea typeface="Times New Roman"/>
                          <a:cs typeface="Arial"/>
                        </a:rPr>
                        <a:t>1</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n-US" sz="1800" dirty="0">
                          <a:latin typeface="+mn-lt"/>
                          <a:ea typeface="Times New Roman"/>
                          <a:cs typeface="Arial"/>
                        </a:rPr>
                        <a:t>x</a:t>
                      </a:r>
                      <a:r>
                        <a:rPr lang="en-US" sz="1800" baseline="-25000" dirty="0">
                          <a:latin typeface="+mn-lt"/>
                          <a:ea typeface="Times New Roman"/>
                          <a:cs typeface="Arial"/>
                        </a:rPr>
                        <a:t>2</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ts val="2400"/>
                        </a:lnSpc>
                        <a:spcAft>
                          <a:spcPts val="0"/>
                        </a:spcAft>
                      </a:pPr>
                      <a:r>
                        <a:rPr lang="el-GR" sz="1800">
                          <a:latin typeface="+mn-lt"/>
                          <a:ea typeface="Times New Roman"/>
                          <a:cs typeface="Arial"/>
                        </a:rPr>
                        <a:t>90</a:t>
                      </a:r>
                      <a:endParaRPr lang="el-GR" sz="1800">
                        <a:latin typeface="+mn-lt"/>
                        <a:ea typeface="Times New Roman"/>
                        <a:cs typeface="Times New Roman"/>
                      </a:endParaRPr>
                    </a:p>
                    <a:p>
                      <a:pPr algn="ctr">
                        <a:lnSpc>
                          <a:spcPts val="2400"/>
                        </a:lnSpc>
                        <a:spcAft>
                          <a:spcPts val="0"/>
                        </a:spcAft>
                      </a:pPr>
                      <a:r>
                        <a:rPr lang="el-GR" sz="1800">
                          <a:latin typeface="+mn-lt"/>
                          <a:ea typeface="Times New Roman"/>
                          <a:cs typeface="Arial"/>
                        </a:rPr>
                        <a:t>144</a:t>
                      </a:r>
                      <a:endParaRPr lang="el-GR" sz="1800">
                        <a:latin typeface="+mn-lt"/>
                        <a:ea typeface="Times New Roman"/>
                        <a:cs typeface="Times New Roman"/>
                      </a:endParaRPr>
                    </a:p>
                    <a:p>
                      <a:pPr algn="ctr">
                        <a:lnSpc>
                          <a:spcPts val="24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n-US" sz="1800" dirty="0">
                          <a:solidFill>
                            <a:srgbClr val="FF0000"/>
                          </a:solidFill>
                          <a:latin typeface="+mn-lt"/>
                          <a:ea typeface="Times New Roman"/>
                          <a:cs typeface="Arial"/>
                        </a:rPr>
                        <a:t>x</a:t>
                      </a:r>
                      <a:r>
                        <a:rPr lang="en-US" sz="1800" baseline="-25000" dirty="0">
                          <a:solidFill>
                            <a:srgbClr val="FF0000"/>
                          </a:solidFill>
                          <a:latin typeface="+mn-lt"/>
                          <a:ea typeface="Times New Roman"/>
                          <a:cs typeface="Arial"/>
                        </a:rPr>
                        <a:t>2</a:t>
                      </a:r>
                      <a:endParaRPr lang="el-GR" sz="1800" dirty="0">
                        <a:solidFill>
                          <a:srgbClr val="FF0000"/>
                        </a:solidFill>
                        <a:latin typeface="+mn-lt"/>
                        <a:ea typeface="Times New Roman"/>
                        <a:cs typeface="Times New Roman"/>
                      </a:endParaRPr>
                    </a:p>
                    <a:p>
                      <a:pPr algn="ctr">
                        <a:lnSpc>
                          <a:spcPts val="2400"/>
                        </a:lnSpc>
                        <a:spcAft>
                          <a:spcPts val="0"/>
                        </a:spcAft>
                      </a:pPr>
                      <a:r>
                        <a:rPr lang="en-US" sz="1800" dirty="0">
                          <a:solidFill>
                            <a:srgbClr val="FF0000"/>
                          </a:solidFill>
                          <a:latin typeface="+mn-lt"/>
                          <a:ea typeface="Times New Roman"/>
                          <a:cs typeface="Arial"/>
                        </a:rPr>
                        <a:t>x</a:t>
                      </a:r>
                      <a:r>
                        <a:rPr lang="en-US" sz="1800" baseline="-25000" dirty="0">
                          <a:solidFill>
                            <a:srgbClr val="FF0000"/>
                          </a:solidFill>
                          <a:latin typeface="+mn-lt"/>
                          <a:ea typeface="Times New Roman"/>
                          <a:cs typeface="Arial"/>
                        </a:rPr>
                        <a:t>1</a:t>
                      </a:r>
                      <a:endParaRPr lang="el-GR" sz="1800" dirty="0">
                        <a:solidFill>
                          <a:srgbClr val="FF0000"/>
                        </a:solidFill>
                        <a:latin typeface="+mn-lt"/>
                        <a:ea typeface="Times New Roman"/>
                        <a:cs typeface="Times New Roman"/>
                      </a:endParaRPr>
                    </a:p>
                    <a:p>
                      <a:pPr algn="ctr">
                        <a:lnSpc>
                          <a:spcPts val="2400"/>
                        </a:lnSpc>
                        <a:spcAft>
                          <a:spcPts val="0"/>
                        </a:spcAft>
                      </a:pPr>
                      <a:r>
                        <a:rPr lang="en-US" sz="1800" dirty="0">
                          <a:solidFill>
                            <a:schemeClr val="tx1">
                              <a:lumMod val="95000"/>
                              <a:lumOff val="5000"/>
                            </a:schemeClr>
                          </a:solidFill>
                          <a:latin typeface="+mn-lt"/>
                          <a:ea typeface="Times New Roman"/>
                          <a:cs typeface="Arial"/>
                        </a:rPr>
                        <a:t>t</a:t>
                      </a:r>
                      <a:r>
                        <a:rPr lang="en-US" sz="1800" baseline="-25000" dirty="0">
                          <a:solidFill>
                            <a:schemeClr val="tx1">
                              <a:lumMod val="95000"/>
                              <a:lumOff val="5000"/>
                            </a:schemeClr>
                          </a:solidFill>
                          <a:latin typeface="+mn-lt"/>
                          <a:ea typeface="Times New Roman"/>
                          <a:cs typeface="Arial"/>
                        </a:rPr>
                        <a:t>3</a:t>
                      </a:r>
                      <a:endParaRPr lang="el-GR" sz="1800" dirty="0">
                        <a:solidFill>
                          <a:schemeClr val="tx1">
                            <a:lumMod val="95000"/>
                            <a:lumOff val="5000"/>
                          </a:schemeClr>
                        </a:solidFill>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1800" dirty="0">
                          <a:solidFill>
                            <a:srgbClr val="FF0000"/>
                          </a:solidFill>
                          <a:latin typeface="+mn-lt"/>
                          <a:ea typeface="Times New Roman"/>
                          <a:cs typeface="Arial"/>
                        </a:rPr>
                        <a:t>48,88</a:t>
                      </a:r>
                      <a:r>
                        <a:rPr lang="en-US" sz="1800" dirty="0">
                          <a:solidFill>
                            <a:srgbClr val="FF0000"/>
                          </a:solidFill>
                          <a:latin typeface="+mn-lt"/>
                          <a:ea typeface="Times New Roman"/>
                          <a:cs typeface="Arial"/>
                        </a:rPr>
                        <a:t>9</a:t>
                      </a:r>
                      <a:endParaRPr lang="el-GR" sz="1800" dirty="0">
                        <a:solidFill>
                          <a:srgbClr val="FF0000"/>
                        </a:solidFill>
                        <a:latin typeface="+mn-lt"/>
                        <a:ea typeface="Times New Roman"/>
                        <a:cs typeface="Times New Roman"/>
                      </a:endParaRPr>
                    </a:p>
                    <a:p>
                      <a:pPr algn="ctr">
                        <a:lnSpc>
                          <a:spcPts val="2400"/>
                        </a:lnSpc>
                        <a:spcAft>
                          <a:spcPts val="0"/>
                        </a:spcAft>
                      </a:pPr>
                      <a:r>
                        <a:rPr lang="el-GR" sz="1800" dirty="0">
                          <a:solidFill>
                            <a:srgbClr val="FF0000"/>
                          </a:solidFill>
                          <a:latin typeface="+mn-lt"/>
                          <a:ea typeface="Times New Roman"/>
                          <a:cs typeface="Arial"/>
                        </a:rPr>
                        <a:t>11,111</a:t>
                      </a:r>
                      <a:endParaRPr lang="el-GR" sz="1800" dirty="0">
                        <a:solidFill>
                          <a:srgbClr val="FF0000"/>
                        </a:solidFill>
                        <a:latin typeface="+mn-lt"/>
                        <a:ea typeface="Times New Roman"/>
                        <a:cs typeface="Times New Roman"/>
                      </a:endParaRPr>
                    </a:p>
                    <a:p>
                      <a:pPr algn="ctr">
                        <a:lnSpc>
                          <a:spcPts val="2400"/>
                        </a:lnSpc>
                        <a:spcAft>
                          <a:spcPts val="0"/>
                        </a:spcAft>
                      </a:pPr>
                      <a:r>
                        <a:rPr lang="el-GR" sz="1800" dirty="0">
                          <a:solidFill>
                            <a:srgbClr val="FF0000"/>
                          </a:solidFill>
                          <a:latin typeface="+mn-lt"/>
                          <a:ea typeface="Times New Roman"/>
                          <a:cs typeface="Arial"/>
                        </a:rPr>
                        <a:t>566,667</a:t>
                      </a:r>
                      <a:endParaRPr lang="el-GR" sz="1800" dirty="0">
                        <a:solidFill>
                          <a:srgbClr val="FF0000"/>
                        </a:solidFill>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n-US" sz="1800">
                          <a:latin typeface="+mn-lt"/>
                          <a:ea typeface="Times New Roman"/>
                          <a:cs typeface="Arial"/>
                        </a:rPr>
                        <a:t>          </a:t>
                      </a:r>
                      <a:r>
                        <a:rPr lang="el-GR" sz="1800">
                          <a:latin typeface="+mn-lt"/>
                          <a:ea typeface="Times New Roman"/>
                          <a:cs typeface="Arial"/>
                        </a:rPr>
                        <a:t>1,5</a:t>
                      </a:r>
                      <a:r>
                        <a:rPr lang="en-US" sz="1800">
                          <a:latin typeface="+mn-lt"/>
                          <a:ea typeface="Times New Roman"/>
                          <a:cs typeface="Arial"/>
                        </a:rPr>
                        <a:t>5</a:t>
                      </a:r>
                      <a:r>
                        <a:rPr lang="el-GR" sz="1800">
                          <a:latin typeface="+mn-lt"/>
                          <a:ea typeface="Times New Roman"/>
                          <a:cs typeface="Arial"/>
                        </a:rPr>
                        <a:t>6</a:t>
                      </a:r>
                      <a:endParaRPr lang="el-GR" sz="1800">
                        <a:latin typeface="+mn-lt"/>
                        <a:ea typeface="Times New Roman"/>
                        <a:cs typeface="Times New Roman"/>
                      </a:endParaRPr>
                    </a:p>
                    <a:p>
                      <a:pPr algn="ctr">
                        <a:lnSpc>
                          <a:spcPts val="2400"/>
                        </a:lnSpc>
                        <a:spcAft>
                          <a:spcPts val="0"/>
                        </a:spcAft>
                      </a:pPr>
                      <a:r>
                        <a:rPr lang="en-US" sz="1800">
                          <a:latin typeface="+mn-lt"/>
                          <a:ea typeface="Times New Roman"/>
                          <a:cs typeface="Arial"/>
                        </a:rPr>
                        <a:t>         </a:t>
                      </a:r>
                      <a:r>
                        <a:rPr lang="el-GR" sz="1800">
                          <a:latin typeface="+mn-lt"/>
                          <a:ea typeface="Times New Roman"/>
                          <a:cs typeface="Arial"/>
                        </a:rPr>
                        <a:t>-0,5</a:t>
                      </a:r>
                      <a:r>
                        <a:rPr lang="en-US" sz="1800">
                          <a:latin typeface="+mn-lt"/>
                          <a:ea typeface="Times New Roman"/>
                          <a:cs typeface="Arial"/>
                        </a:rPr>
                        <a:t>5</a:t>
                      </a:r>
                      <a:r>
                        <a:rPr lang="el-GR" sz="1800">
                          <a:latin typeface="+mn-lt"/>
                          <a:ea typeface="Times New Roman"/>
                          <a:cs typeface="Arial"/>
                        </a:rPr>
                        <a:t>6</a:t>
                      </a:r>
                      <a:endParaRPr lang="el-GR" sz="1800">
                        <a:latin typeface="+mn-lt"/>
                        <a:ea typeface="Times New Roman"/>
                        <a:cs typeface="Times New Roman"/>
                      </a:endParaRPr>
                    </a:p>
                    <a:p>
                      <a:pPr algn="ctr">
                        <a:lnSpc>
                          <a:spcPts val="2400"/>
                        </a:lnSpc>
                        <a:spcAft>
                          <a:spcPts val="0"/>
                        </a:spcAft>
                      </a:pPr>
                      <a:r>
                        <a:rPr lang="en-US" sz="1800">
                          <a:latin typeface="+mn-lt"/>
                          <a:ea typeface="Times New Roman"/>
                          <a:cs typeface="Arial"/>
                        </a:rPr>
                        <a:t>         </a:t>
                      </a:r>
                      <a:r>
                        <a:rPr lang="el-GR" sz="1800">
                          <a:latin typeface="+mn-lt"/>
                          <a:ea typeface="Times New Roman"/>
                          <a:cs typeface="Arial"/>
                        </a:rPr>
                        <a:t>-43,333</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n-US" sz="1800" dirty="0">
                          <a:latin typeface="+mn-lt"/>
                          <a:ea typeface="Times New Roman"/>
                          <a:cs typeface="Arial"/>
                        </a:rPr>
                        <a:t>  </a:t>
                      </a:r>
                      <a:r>
                        <a:rPr lang="el-GR" sz="1800" dirty="0">
                          <a:latin typeface="+mn-lt"/>
                          <a:ea typeface="Times New Roman"/>
                          <a:cs typeface="Arial"/>
                        </a:rPr>
                        <a:t>-</a:t>
                      </a:r>
                      <a:r>
                        <a:rPr lang="el-GR" sz="1800" dirty="0" smtClean="0">
                          <a:latin typeface="+mn-lt"/>
                          <a:ea typeface="Times New Roman"/>
                          <a:cs typeface="Arial"/>
                        </a:rPr>
                        <a:t>0,022</a:t>
                      </a:r>
                      <a:r>
                        <a:rPr lang="en-US" sz="1800" dirty="0" smtClean="0">
                          <a:latin typeface="+mn-lt"/>
                          <a:ea typeface="Times New Roman"/>
                          <a:cs typeface="Arial"/>
                        </a:rPr>
                        <a:t>2</a:t>
                      </a:r>
                      <a:endParaRPr lang="el-GR" sz="1800" dirty="0">
                        <a:latin typeface="+mn-lt"/>
                        <a:ea typeface="Times New Roman"/>
                        <a:cs typeface="Times New Roman"/>
                      </a:endParaRPr>
                    </a:p>
                    <a:p>
                      <a:pPr algn="ctr">
                        <a:lnSpc>
                          <a:spcPts val="2400"/>
                        </a:lnSpc>
                        <a:spcAft>
                          <a:spcPts val="0"/>
                        </a:spcAft>
                      </a:pPr>
                      <a:r>
                        <a:rPr lang="en-US" sz="1800" dirty="0">
                          <a:latin typeface="+mn-lt"/>
                          <a:ea typeface="Times New Roman"/>
                          <a:cs typeface="Arial"/>
                        </a:rPr>
                        <a:t>    </a:t>
                      </a:r>
                      <a:r>
                        <a:rPr lang="el-GR" sz="1800" dirty="0">
                          <a:latin typeface="+mn-lt"/>
                          <a:ea typeface="Times New Roman"/>
                          <a:cs typeface="Arial"/>
                        </a:rPr>
                        <a:t>0,022</a:t>
                      </a:r>
                      <a:r>
                        <a:rPr lang="en-US" sz="1800" dirty="0">
                          <a:latin typeface="+mn-lt"/>
                          <a:ea typeface="Times New Roman"/>
                          <a:cs typeface="Arial"/>
                        </a:rPr>
                        <a:t>2</a:t>
                      </a:r>
                      <a:endParaRPr lang="el-GR" sz="1800" dirty="0">
                        <a:latin typeface="+mn-lt"/>
                        <a:ea typeface="Times New Roman"/>
                        <a:cs typeface="Times New Roman"/>
                      </a:endParaRPr>
                    </a:p>
                    <a:p>
                      <a:pPr algn="ctr">
                        <a:lnSpc>
                          <a:spcPts val="2400"/>
                        </a:lnSpc>
                        <a:spcAft>
                          <a:spcPts val="0"/>
                        </a:spcAft>
                      </a:pPr>
                      <a:r>
                        <a:rPr lang="en-US" sz="1800" dirty="0">
                          <a:latin typeface="+mn-lt"/>
                          <a:ea typeface="Times New Roman"/>
                          <a:cs typeface="Arial"/>
                        </a:rPr>
                        <a:t>   </a:t>
                      </a:r>
                      <a:r>
                        <a:rPr lang="el-GR" sz="1800" dirty="0">
                          <a:latin typeface="+mn-lt"/>
                          <a:ea typeface="Times New Roman"/>
                          <a:cs typeface="Arial"/>
                        </a:rPr>
                        <a:t>-</a:t>
                      </a:r>
                      <a:r>
                        <a:rPr lang="en-US" sz="1800" dirty="0">
                          <a:latin typeface="+mn-lt"/>
                          <a:ea typeface="Times New Roman"/>
                          <a:cs typeface="Arial"/>
                        </a:rPr>
                        <a:t>0,</a:t>
                      </a:r>
                      <a:r>
                        <a:rPr lang="el-GR" sz="1800" dirty="0">
                          <a:latin typeface="+mn-lt"/>
                          <a:ea typeface="Times New Roman"/>
                          <a:cs typeface="Arial"/>
                        </a:rPr>
                        <a:t>6667</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1800">
                          <a:latin typeface="+mn-lt"/>
                          <a:ea typeface="Times New Roman"/>
                          <a:cs typeface="Arial"/>
                        </a:rPr>
                        <a:t>0</a:t>
                      </a:r>
                      <a:endParaRPr lang="el-GR" sz="1800">
                        <a:latin typeface="+mn-lt"/>
                        <a:ea typeface="Times New Roman"/>
                        <a:cs typeface="Times New Roman"/>
                      </a:endParaRPr>
                    </a:p>
                    <a:p>
                      <a:pPr algn="ctr">
                        <a:lnSpc>
                          <a:spcPts val="2400"/>
                        </a:lnSpc>
                        <a:spcAft>
                          <a:spcPts val="0"/>
                        </a:spcAft>
                      </a:pPr>
                      <a:r>
                        <a:rPr lang="el-GR" sz="1800">
                          <a:latin typeface="+mn-lt"/>
                          <a:ea typeface="Times New Roman"/>
                          <a:cs typeface="Arial"/>
                        </a:rPr>
                        <a:t>0</a:t>
                      </a:r>
                      <a:endParaRPr lang="el-GR" sz="1800">
                        <a:latin typeface="+mn-lt"/>
                        <a:ea typeface="Times New Roman"/>
                        <a:cs typeface="Times New Roman"/>
                      </a:endParaRPr>
                    </a:p>
                    <a:p>
                      <a:pPr algn="ctr">
                        <a:lnSpc>
                          <a:spcPts val="2400"/>
                        </a:lnSpc>
                        <a:spcAft>
                          <a:spcPts val="0"/>
                        </a:spcAft>
                      </a:pPr>
                      <a:r>
                        <a:rPr lang="el-GR" sz="1800">
                          <a:latin typeface="+mn-lt"/>
                          <a:ea typeface="Times New Roman"/>
                          <a:cs typeface="Arial"/>
                        </a:rPr>
                        <a:t>1</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1800">
                          <a:latin typeface="+mn-lt"/>
                          <a:ea typeface="Times New Roman"/>
                          <a:cs typeface="Arial"/>
                        </a:rPr>
                        <a:t>0</a:t>
                      </a:r>
                      <a:endParaRPr lang="el-GR" sz="1800">
                        <a:latin typeface="+mn-lt"/>
                        <a:ea typeface="Times New Roman"/>
                        <a:cs typeface="Times New Roman"/>
                      </a:endParaRPr>
                    </a:p>
                    <a:p>
                      <a:pPr algn="ctr">
                        <a:lnSpc>
                          <a:spcPts val="2400"/>
                        </a:lnSpc>
                        <a:spcAft>
                          <a:spcPts val="0"/>
                        </a:spcAft>
                      </a:pPr>
                      <a:r>
                        <a:rPr lang="el-GR" sz="1800">
                          <a:latin typeface="+mn-lt"/>
                          <a:ea typeface="Times New Roman"/>
                          <a:cs typeface="Arial"/>
                        </a:rPr>
                        <a:t>1</a:t>
                      </a:r>
                      <a:endParaRPr lang="el-GR" sz="1800">
                        <a:latin typeface="+mn-lt"/>
                        <a:ea typeface="Times New Roman"/>
                        <a:cs typeface="Times New Roman"/>
                      </a:endParaRPr>
                    </a:p>
                    <a:p>
                      <a:pPr algn="ctr">
                        <a:lnSpc>
                          <a:spcPts val="24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1800" dirty="0">
                          <a:latin typeface="+mn-lt"/>
                          <a:ea typeface="Times New Roman"/>
                          <a:cs typeface="Arial"/>
                        </a:rPr>
                        <a:t>1</a:t>
                      </a:r>
                      <a:endParaRPr lang="el-GR" sz="1800" dirty="0">
                        <a:latin typeface="+mn-lt"/>
                        <a:ea typeface="Times New Roman"/>
                        <a:cs typeface="Times New Roman"/>
                      </a:endParaRPr>
                    </a:p>
                    <a:p>
                      <a:pPr algn="ctr">
                        <a:lnSpc>
                          <a:spcPts val="2400"/>
                        </a:lnSpc>
                        <a:spcAft>
                          <a:spcPts val="0"/>
                        </a:spcAft>
                      </a:pPr>
                      <a:r>
                        <a:rPr lang="el-GR" sz="1800" dirty="0">
                          <a:latin typeface="+mn-lt"/>
                          <a:ea typeface="Times New Roman"/>
                          <a:cs typeface="Arial"/>
                        </a:rPr>
                        <a:t>0</a:t>
                      </a:r>
                      <a:endParaRPr lang="el-GR" sz="1800" dirty="0">
                        <a:latin typeface="+mn-lt"/>
                        <a:ea typeface="Times New Roman"/>
                        <a:cs typeface="Times New Roman"/>
                      </a:endParaRPr>
                    </a:p>
                    <a:p>
                      <a:pPr algn="ctr">
                        <a:lnSpc>
                          <a:spcPts val="2400"/>
                        </a:lnSpc>
                        <a:spcAft>
                          <a:spcPts val="0"/>
                        </a:spcAft>
                      </a:pPr>
                      <a:r>
                        <a:rPr lang="el-GR" sz="1800" dirty="0">
                          <a:latin typeface="+mn-lt"/>
                          <a:ea typeface="Times New Roman"/>
                          <a:cs typeface="Arial"/>
                        </a:rPr>
                        <a:t>0</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gridSpan="2">
                  <a:txBody>
                    <a:bodyPr/>
                    <a:lstStyle/>
                    <a:p>
                      <a:pPr algn="ctr">
                        <a:lnSpc>
                          <a:spcPts val="2400"/>
                        </a:lnSpc>
                        <a:spcAft>
                          <a:spcPts val="0"/>
                        </a:spcAft>
                      </a:pPr>
                      <a:r>
                        <a:rPr lang="el-GR" sz="1800" dirty="0">
                          <a:latin typeface="+mn-lt"/>
                          <a:ea typeface="Times New Roman"/>
                          <a:cs typeface="Arial"/>
                        </a:rPr>
                        <a:t>-</a:t>
                      </a:r>
                      <a:r>
                        <a:rPr lang="en-US" sz="1800" dirty="0">
                          <a:latin typeface="+mn-lt"/>
                          <a:ea typeface="Times New Roman"/>
                          <a:cs typeface="Arial"/>
                        </a:rPr>
                        <a:t>Z</a:t>
                      </a:r>
                      <a:r>
                        <a:rPr lang="en-US" sz="1800" baseline="-25000" dirty="0">
                          <a:latin typeface="+mn-lt"/>
                          <a:ea typeface="Times New Roman"/>
                          <a:cs typeface="Arial"/>
                        </a:rPr>
                        <a:t>0</a:t>
                      </a:r>
                      <a:endParaRPr lang="el-GR" sz="1800" dirty="0">
                        <a:latin typeface="+mn-lt"/>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lgn="ctr">
                        <a:lnSpc>
                          <a:spcPts val="2400"/>
                        </a:lnSpc>
                        <a:spcAft>
                          <a:spcPts val="0"/>
                        </a:spcAft>
                      </a:pPr>
                      <a:r>
                        <a:rPr lang="el-GR" sz="1800" dirty="0">
                          <a:latin typeface="+mn-lt"/>
                          <a:ea typeface="Times New Roman"/>
                          <a:cs typeface="Arial"/>
                        </a:rPr>
                        <a:t>-</a:t>
                      </a:r>
                      <a:r>
                        <a:rPr lang="el-GR" sz="1800" dirty="0">
                          <a:solidFill>
                            <a:srgbClr val="FF0000"/>
                          </a:solidFill>
                          <a:latin typeface="+mn-lt"/>
                          <a:ea typeface="Times New Roman"/>
                          <a:cs typeface="Arial"/>
                        </a:rPr>
                        <a:t>6</a:t>
                      </a:r>
                      <a:r>
                        <a:rPr lang="en-US" sz="1800" dirty="0">
                          <a:solidFill>
                            <a:srgbClr val="FF0000"/>
                          </a:solidFill>
                          <a:latin typeface="+mn-lt"/>
                          <a:ea typeface="Times New Roman"/>
                          <a:cs typeface="Arial"/>
                        </a:rPr>
                        <a:t>000,00</a:t>
                      </a:r>
                      <a:endParaRPr lang="el-GR" sz="1800" dirty="0">
                        <a:solidFill>
                          <a:srgbClr val="FF0000"/>
                        </a:solidFill>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ts val="2400"/>
                        </a:lnSpc>
                        <a:spcAft>
                          <a:spcPts val="0"/>
                        </a:spcAft>
                      </a:pPr>
                      <a:r>
                        <a:rPr lang="en-US" sz="1800" dirty="0" err="1" smtClean="0">
                          <a:latin typeface="+mn-lt"/>
                          <a:ea typeface="Times New Roman"/>
                          <a:cs typeface="Arial"/>
                        </a:rPr>
                        <a:t>c</a:t>
                      </a:r>
                      <a:r>
                        <a:rPr lang="en-US" sz="1800" baseline="-25000" dirty="0" err="1" smtClean="0">
                          <a:latin typeface="+mn-lt"/>
                          <a:ea typeface="Times New Roman"/>
                          <a:cs typeface="Arial"/>
                        </a:rPr>
                        <a:t>j</a:t>
                      </a:r>
                      <a:r>
                        <a:rPr lang="en-US" sz="1800" dirty="0" err="1" smtClean="0">
                          <a:latin typeface="+mn-lt"/>
                          <a:ea typeface="Times New Roman"/>
                          <a:cs typeface="Arial"/>
                        </a:rPr>
                        <a:t>-z</a:t>
                      </a:r>
                      <a:r>
                        <a:rPr lang="en-US" sz="1800" baseline="-25000" dirty="0" err="1" smtClean="0">
                          <a:latin typeface="+mn-lt"/>
                          <a:ea typeface="Times New Roman"/>
                          <a:cs typeface="Arial"/>
                        </a:rPr>
                        <a:t>j</a:t>
                      </a:r>
                      <a:r>
                        <a:rPr lang="en-US" sz="1800" dirty="0" smtClean="0">
                          <a:latin typeface="+mn-lt"/>
                          <a:ea typeface="Times New Roman"/>
                          <a:cs typeface="Arial"/>
                        </a:rPr>
                        <a:t>|</a:t>
                      </a:r>
                      <a:r>
                        <a:rPr lang="el-GR" sz="1800" dirty="0" smtClean="0">
                          <a:solidFill>
                            <a:srgbClr val="FF0000"/>
                          </a:solidFill>
                          <a:latin typeface="+mn-lt"/>
                          <a:ea typeface="Times New Roman"/>
                          <a:cs typeface="Arial"/>
                        </a:rPr>
                        <a:t>-6</a:t>
                      </a:r>
                      <a:r>
                        <a:rPr lang="en-US" sz="1800" dirty="0">
                          <a:solidFill>
                            <a:srgbClr val="FF0000"/>
                          </a:solidFill>
                          <a:latin typeface="+mn-lt"/>
                          <a:ea typeface="Times New Roman"/>
                          <a:cs typeface="Arial"/>
                        </a:rPr>
                        <a:t>0,00</a:t>
                      </a:r>
                      <a:endParaRPr lang="el-GR" sz="1800" dirty="0">
                        <a:solidFill>
                          <a:srgbClr val="FF0000"/>
                        </a:solidFill>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1800" dirty="0">
                          <a:solidFill>
                            <a:srgbClr val="FF0000"/>
                          </a:solidFill>
                          <a:latin typeface="+mn-lt"/>
                          <a:ea typeface="Times New Roman"/>
                          <a:cs typeface="Arial"/>
                        </a:rPr>
                        <a:t>-1</a:t>
                      </a:r>
                      <a:r>
                        <a:rPr lang="en-US" sz="1800" dirty="0">
                          <a:solidFill>
                            <a:srgbClr val="FF0000"/>
                          </a:solidFill>
                          <a:latin typeface="+mn-lt"/>
                          <a:ea typeface="Times New Roman"/>
                          <a:cs typeface="Arial"/>
                        </a:rPr>
                        <a:t>,200</a:t>
                      </a:r>
                      <a:endParaRPr lang="el-GR" sz="1800" dirty="0">
                        <a:solidFill>
                          <a:srgbClr val="FF0000"/>
                        </a:solidFill>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2400"/>
                        </a:lnSpc>
                        <a:spcAft>
                          <a:spcPts val="0"/>
                        </a:spcAft>
                      </a:pPr>
                      <a:r>
                        <a:rPr lang="el-GR" sz="1800" dirty="0">
                          <a:latin typeface="+mn-lt"/>
                          <a:ea typeface="Times New Roman"/>
                          <a:cs typeface="Arial"/>
                        </a:rPr>
                        <a:t>0</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26625" name="Rectangle 1"/>
          <p:cNvSpPr>
            <a:spLocks noChangeArrowheads="1"/>
          </p:cNvSpPr>
          <p:nvPr/>
        </p:nvSpPr>
        <p:spPr bwMode="auto">
          <a:xfrm>
            <a:off x="3563888" y="1484784"/>
            <a:ext cx="2432717"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sng" strike="noStrike" cap="none" normalizeH="0" baseline="0" dirty="0" smtClean="0">
                <a:ln>
                  <a:noFill/>
                </a:ln>
                <a:solidFill>
                  <a:schemeClr val="tx1"/>
                </a:solidFill>
                <a:effectLst/>
                <a:ea typeface="Times New Roman" pitchFamily="18" charset="0"/>
                <a:cs typeface="Arial" pitchFamily="34" charset="0"/>
              </a:rPr>
              <a:t>Πίνακας III  </a:t>
            </a:r>
            <a:r>
              <a:rPr kumimoji="0" lang="en-US" sz="2000" b="1" i="0" u="sng" strike="noStrike" cap="none" normalizeH="0" baseline="0" dirty="0" smtClean="0">
                <a:ln>
                  <a:noFill/>
                </a:ln>
                <a:solidFill>
                  <a:schemeClr val="tx1"/>
                </a:solidFill>
                <a:effectLst/>
                <a:ea typeface="Times New Roman" pitchFamily="18" charset="0"/>
                <a:cs typeface="Arial" pitchFamily="34" charset="0"/>
              </a:rPr>
              <a:t> (</a:t>
            </a:r>
            <a:r>
              <a:rPr kumimoji="0" lang="el-GR" sz="2000" b="1" i="0" u="sng" strike="noStrike" cap="none" normalizeH="0" baseline="0" dirty="0" smtClean="0">
                <a:ln>
                  <a:noFill/>
                </a:ln>
                <a:solidFill>
                  <a:schemeClr val="tx1"/>
                </a:solidFill>
                <a:effectLst/>
                <a:ea typeface="Times New Roman" pitchFamily="18" charset="0"/>
                <a:cs typeface="Arial" pitchFamily="34" charset="0"/>
              </a:rPr>
              <a:t>τελικός)</a:t>
            </a:r>
            <a:endParaRPr kumimoji="0" lang="el-GR" sz="20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000" b="1" i="0" u="none" strike="noStrike" cap="none" normalizeH="0" baseline="0" dirty="0" smtClean="0">
              <a:ln>
                <a:noFill/>
              </a:ln>
              <a:solidFill>
                <a:schemeClr val="tx1"/>
              </a:solidFill>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179512" y="-77858"/>
            <a:ext cx="8784976" cy="68326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ea typeface="Times New Roman" pitchFamily="18" charset="0"/>
                <a:cs typeface="Arial" pitchFamily="34" charset="0"/>
              </a:rPr>
              <a:t>Απόκτηση της πρώτης βασικής εφικτής λύσης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Η εφαρμογή της μεθόδου </a:t>
            </a:r>
            <a:r>
              <a:rPr kumimoji="0" lang="el-GR" b="0" i="0" u="none" strike="noStrike" cap="none" normalizeH="0" baseline="0" dirty="0" err="1" smtClean="0">
                <a:ln>
                  <a:noFill/>
                </a:ln>
                <a:solidFill>
                  <a:schemeClr val="tx1"/>
                </a:solidFill>
                <a:effectLst/>
                <a:ea typeface="Times New Roman" pitchFamily="18" charset="0"/>
                <a:cs typeface="Arial" pitchFamily="34" charset="0"/>
              </a:rPr>
              <a:t>Simplex</a:t>
            </a:r>
            <a:r>
              <a:rPr kumimoji="0" lang="el-GR" b="0" i="0" u="none" strike="noStrike" cap="none" normalizeH="0" baseline="0" dirty="0" smtClean="0">
                <a:ln>
                  <a:noFill/>
                </a:ln>
                <a:solidFill>
                  <a:schemeClr val="tx1"/>
                </a:solidFill>
                <a:effectLst/>
                <a:ea typeface="Times New Roman" pitchFamily="18" charset="0"/>
                <a:cs typeface="Arial" pitchFamily="34" charset="0"/>
              </a:rPr>
              <a:t> προϋποθέτει την άμεση εξεύρεση της πρώτης βασικής εφικτής λύσης, σε προβλήματα είτε μεγιστοποίησης είτε ελαχιστοποίησης. Όμως η εξεύρεση της πρώτης βασικής εφικτής λύσης δεν είναι εφικτή, με τη μέθοδο που παρουσιάσθηκε στα προηγούμενα, σε γραμμικά προγράμματα με πρόσημο «</a:t>
            </a:r>
            <a:r>
              <a:rPr kumimoji="0" lang="el-GR" b="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a:t>
            </a:r>
            <a:r>
              <a:rPr kumimoji="0" lang="el-GR" b="0" i="0" u="none" strike="noStrike" cap="none" normalizeH="0" baseline="0" dirty="0" smtClean="0">
                <a:ln>
                  <a:noFill/>
                </a:ln>
                <a:solidFill>
                  <a:schemeClr val="tx1"/>
                </a:solidFill>
                <a:effectLst/>
                <a:ea typeface="Times New Roman" pitchFamily="18" charset="0"/>
                <a:cs typeface="Arial" pitchFamily="34" charset="0"/>
              </a:rPr>
              <a:t>» ή «</a:t>
            </a:r>
            <a:r>
              <a:rPr kumimoji="0" lang="el-GR" b="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a:t>
            </a:r>
            <a:r>
              <a:rPr kumimoji="0" lang="el-GR" b="0" i="0" u="none" strike="noStrike" cap="none" normalizeH="0" baseline="0" dirty="0" smtClean="0">
                <a:ln>
                  <a:noFill/>
                </a:ln>
                <a:solidFill>
                  <a:schemeClr val="tx1"/>
                </a:solidFill>
                <a:effectLst/>
                <a:ea typeface="Times New Roman" pitchFamily="18" charset="0"/>
                <a:cs typeface="Arial" pitchFamily="34" charset="0"/>
              </a:rPr>
              <a:t>», στους περιορισμούς τους. Κατά το μετασχηματισμό γραμμικών προγραμμάτων αυτής της μορφής, στην κανονική τους μορφή, στους περιορισμούς του τύπου « </a:t>
            </a:r>
            <a:r>
              <a:rPr kumimoji="0" lang="el-GR" b="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a:t>
            </a:r>
            <a:r>
              <a:rPr kumimoji="0" lang="el-GR" b="0" i="0" u="none" strike="noStrike" cap="none" normalizeH="0" baseline="0" dirty="0" smtClean="0">
                <a:ln>
                  <a:noFill/>
                </a:ln>
                <a:solidFill>
                  <a:schemeClr val="tx1"/>
                </a:solidFill>
                <a:effectLst/>
                <a:ea typeface="Times New Roman" pitchFamily="18" charset="0"/>
                <a:cs typeface="Arial" pitchFamily="34" charset="0"/>
              </a:rPr>
              <a:t> » η μεταβλητή αποκλίσεως λαμβάνει αρνητικό πρόσημο (-</a:t>
            </a:r>
            <a:r>
              <a:rPr kumimoji="0" lang="en-US" b="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t</a:t>
            </a:r>
            <a:r>
              <a:rPr kumimoji="0" lang="en-US" b="0" i="0" u="none" strike="noStrike" cap="none" normalizeH="0" baseline="-30000" dirty="0" err="1" smtClean="0">
                <a:ln>
                  <a:noFill/>
                </a:ln>
                <a:solidFill>
                  <a:schemeClr val="tx1"/>
                </a:solidFill>
                <a:effectLst/>
                <a:ea typeface="Times New Roman" pitchFamily="18" charset="0"/>
                <a:cs typeface="Arial" pitchFamily="34" charset="0"/>
                <a:sym typeface="Symbol" pitchFamily="18" charset="2"/>
              </a:rPr>
              <a:t>i</a:t>
            </a:r>
            <a:r>
              <a:rPr kumimoji="0" lang="el-GR" b="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ενώ στους περιορισμούς του τύπου « </a:t>
            </a:r>
            <a:r>
              <a:rPr kumimoji="0" lang="el-GR" b="0" i="0" u="none" strike="noStrike" cap="none" normalizeH="0" baseline="0" dirty="0" smtClean="0">
                <a:ln>
                  <a:noFill/>
                </a:ln>
                <a:solidFill>
                  <a:schemeClr val="tx1"/>
                </a:solidFill>
                <a:effectLst/>
                <a:ea typeface="Times New Roman" pitchFamily="18" charset="0"/>
                <a:cs typeface="Arial" pitchFamily="34" charset="0"/>
              </a:rPr>
              <a:t> » δεν εισάγεται καθόλου μεταβλητή απόκλισης.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sym typeface="Symbol" pitchFamily="18" charset="2"/>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Στις περιπτώσεις αυτές εισάγονται στο υπόδειγμα του γραμμικού προγραμματισμού οι </a:t>
            </a:r>
            <a:r>
              <a:rPr kumimoji="0" lang="el-GR" b="0" i="0" u="sng" strike="noStrike" cap="none" normalizeH="0" baseline="0" dirty="0" smtClean="0">
                <a:ln>
                  <a:noFill/>
                </a:ln>
                <a:solidFill>
                  <a:schemeClr val="tx1"/>
                </a:solidFill>
                <a:effectLst/>
                <a:ea typeface="Times New Roman" pitchFamily="18" charset="0"/>
                <a:cs typeface="Arial" pitchFamily="34" charset="0"/>
                <a:sym typeface="Symbol" pitchFamily="18" charset="2"/>
              </a:rPr>
              <a:t>τεχνητές μεταβλητές </a:t>
            </a:r>
            <a:r>
              <a:rPr kumimoji="0" lang="el-GR" b="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v</a:t>
            </a:r>
            <a:r>
              <a:rPr kumimoji="0" lang="el-GR" b="0" i="0" u="none" strike="noStrike" cap="none" normalizeH="0" baseline="-30000" dirty="0" smtClean="0">
                <a:ln>
                  <a:noFill/>
                </a:ln>
                <a:solidFill>
                  <a:schemeClr val="tx1"/>
                </a:solidFill>
                <a:effectLst/>
                <a:ea typeface="Times New Roman" pitchFamily="18" charset="0"/>
                <a:cs typeface="Arial" pitchFamily="34" charset="0"/>
                <a:sym typeface="Symbol" pitchFamily="18" charset="2"/>
              </a:rPr>
              <a:t>i</a:t>
            </a:r>
            <a:r>
              <a:rPr kumimoji="0" lang="el-GR" b="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δηλαδή μεταβλητές με θετικό πρόσημο (μία για κάθε περιορισμό) και  χρησιμοποιείται συνήθως </a:t>
            </a:r>
            <a:r>
              <a:rPr kumimoji="0" lang="el-GR" b="0" i="0" u="sng" strike="noStrike" cap="none" normalizeH="0" baseline="0" dirty="0" smtClean="0">
                <a:ln>
                  <a:noFill/>
                </a:ln>
                <a:solidFill>
                  <a:schemeClr val="tx1"/>
                </a:solidFill>
                <a:effectLst/>
                <a:ea typeface="Times New Roman" pitchFamily="18" charset="0"/>
                <a:cs typeface="Arial" pitchFamily="34" charset="0"/>
                <a:sym typeface="Symbol" pitchFamily="18" charset="2"/>
              </a:rPr>
              <a:t>η μέθοδος Μ</a:t>
            </a:r>
            <a:r>
              <a:rPr kumimoji="0" lang="el-GR" b="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για την εύρεση μιας πρώτης βασικής εφικτής λύσης. Δηλαδή οι τεχνητές μεταβλητές χρησιμοποιούν στην αντικειμενική συνάρτηση ως οικονομικό συντελεστή τον αριθμό Μ που παίρνει τιμή αυθαίρετα πολύ μεγάλη. Στην περίπτωση μεγιστοποίησης του προβλήματος ο αριθμός Μ παίρνει αρνητικό πρόσημο, ενώ στην περίπτωση της ελαχιστοποίησης ο αριθμός Μ παίρνει θετικό πρόσημο. Τέλος κάτω από την γραμμή υπολογισμού της τιμής της αντικειμενικής συνάρτησης </a:t>
            </a:r>
            <a:r>
              <a:rPr kumimoji="0" lang="en-US" b="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Z</a:t>
            </a:r>
            <a:r>
              <a:rPr kumimoji="0" lang="el-GR" b="0" i="0" u="none" strike="noStrike" cap="none" normalizeH="0" baseline="-30000" dirty="0" smtClean="0">
                <a:ln>
                  <a:noFill/>
                </a:ln>
                <a:solidFill>
                  <a:schemeClr val="tx1"/>
                </a:solidFill>
                <a:effectLst/>
                <a:ea typeface="Times New Roman" pitchFamily="18" charset="0"/>
                <a:cs typeface="Arial" pitchFamily="34" charset="0"/>
                <a:sym typeface="Symbol" pitchFamily="18" charset="2"/>
              </a:rPr>
              <a:t>0</a:t>
            </a:r>
            <a:r>
              <a:rPr kumimoji="0" lang="el-GR" b="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και του υπολογισμού της σχέσης </a:t>
            </a:r>
            <a:r>
              <a:rPr kumimoji="0" lang="en-US" b="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c</a:t>
            </a:r>
            <a:r>
              <a:rPr kumimoji="0" lang="en-US" b="0" i="0" u="none" strike="noStrike" cap="none" normalizeH="0" baseline="-30000" dirty="0" err="1" smtClean="0">
                <a:ln>
                  <a:noFill/>
                </a:ln>
                <a:solidFill>
                  <a:schemeClr val="tx1"/>
                </a:solidFill>
                <a:effectLst/>
                <a:ea typeface="Times New Roman" pitchFamily="18" charset="0"/>
                <a:cs typeface="Arial" pitchFamily="34" charset="0"/>
                <a:sym typeface="Symbol" pitchFamily="18" charset="2"/>
              </a:rPr>
              <a:t>j</a:t>
            </a:r>
            <a:r>
              <a:rPr kumimoji="0" lang="el-GR" b="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a:t>
            </a:r>
            <a:r>
              <a:rPr kumimoji="0" lang="en-US" b="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z</a:t>
            </a:r>
            <a:r>
              <a:rPr kumimoji="0" lang="en-US" b="0" i="0" u="none" strike="noStrike" cap="none" normalizeH="0" baseline="-30000" dirty="0" err="1" smtClean="0">
                <a:ln>
                  <a:noFill/>
                </a:ln>
                <a:solidFill>
                  <a:schemeClr val="tx1"/>
                </a:solidFill>
                <a:effectLst/>
                <a:ea typeface="Times New Roman" pitchFamily="18" charset="0"/>
                <a:cs typeface="Arial" pitchFamily="34" charset="0"/>
                <a:sym typeface="Symbol" pitchFamily="18" charset="2"/>
              </a:rPr>
              <a:t>j</a:t>
            </a:r>
            <a:r>
              <a:rPr kumimoji="0" lang="en-US" b="0" i="0" u="none" strike="noStrike" cap="none" normalizeH="0" baseline="30000" dirty="0" smtClean="0">
                <a:ln>
                  <a:noFill/>
                </a:ln>
                <a:solidFill>
                  <a:schemeClr val="tx1"/>
                </a:solidFill>
                <a:effectLst/>
                <a:ea typeface="Times New Roman" pitchFamily="18" charset="0"/>
                <a:cs typeface="Arial" pitchFamily="34" charset="0"/>
                <a:sym typeface="Symbol" pitchFamily="18" charset="2"/>
                <a:hlinkClick r:id=""/>
              </a:rPr>
              <a:t>[</a:t>
            </a:r>
            <a:r>
              <a:rPr kumimoji="0" lang="en-US" b="0" i="0" u="none" strike="noStrike" cap="none" normalizeH="0" baseline="30000" dirty="0" smtClean="0" bmk="">
                <a:ln>
                  <a:noFill/>
                </a:ln>
                <a:solidFill>
                  <a:schemeClr val="tx1"/>
                </a:solidFill>
                <a:effectLst/>
                <a:ea typeface="Times New Roman" pitchFamily="18" charset="0"/>
                <a:cs typeface="Arial" pitchFamily="34" charset="0"/>
                <a:sym typeface="Symbol" pitchFamily="18" charset="2"/>
                <a:hlinkClick r:id=""/>
              </a:rPr>
              <a:t>1]</a:t>
            </a:r>
            <a:r>
              <a:rPr kumimoji="0" lang="el-GR" b="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(όπου οι αριθμοί Μ θεωρούνται ότι λαμβάνουν μηδενική τιμή), προστίθεται μια νέα γραμμή (η γραμμή Μ), στην οποία πραγματοποιούνται οι ίδιοι υπολογισμοί, κατά τους οποίους όμως λαμβάνονται υπόψη μόνον οι αριθμοί Μ, ως οικονομικοί συντελεστές</a:t>
            </a:r>
            <a:r>
              <a:rPr kumimoji="0" lang="el-GR" b="0" i="0" u="none" strike="noStrike" cap="none" normalizeH="0" baseline="0" dirty="0" smtClean="0">
                <a:ln>
                  <a:noFill/>
                </a:ln>
                <a:solidFill>
                  <a:schemeClr val="tx1"/>
                </a:solidFill>
                <a:effectLst/>
                <a:cs typeface="Arial" pitchFamily="34" charset="0"/>
                <a:sym typeface="Symbol" pitchFamily="18" charset="2"/>
              </a:rPr>
              <a:t> </a:t>
            </a:r>
            <a:endParaRPr kumimoji="0" lang="el-GR" b="0" i="0" u="none" strike="noStrike" cap="none" normalizeH="0" baseline="0" dirty="0" smtClean="0">
              <a:ln>
                <a:noFill/>
              </a:ln>
              <a:solidFill>
                <a:schemeClr val="tx1"/>
              </a:solidFill>
              <a:effectLst/>
              <a:ea typeface="Times New Roman" pitchFamily="18" charset="0"/>
              <a:cs typeface="Arial" pitchFamily="34" charset="0"/>
              <a:sym typeface="Symbol"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Symbol" pitchFamily="18" charset="2"/>
              </a:rPr>
              <a:t/>
            </a:r>
            <a:br>
              <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Symbol" pitchFamily="18" charset="2"/>
              </a:rPr>
            </a:br>
            <a:endPar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Symbol" pitchFamily="18" charset="2"/>
            </a:endParaRPr>
          </a:p>
        </p:txBody>
      </p:sp>
      <p:sp>
        <p:nvSpPr>
          <p:cNvPr id="35843" name="Rectangle 3"/>
          <p:cNvSpPr>
            <a:spLocks noChangeArrowheads="1"/>
          </p:cNvSpPr>
          <p:nvPr/>
        </p:nvSpPr>
        <p:spPr bwMode="auto">
          <a:xfrm>
            <a:off x="0" y="6362389"/>
            <a:ext cx="91440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600" i="1" u="none" strike="noStrike" cap="none" normalizeH="0" baseline="30000" dirty="0" smtClean="0">
                <a:ln>
                  <a:noFill/>
                </a:ln>
                <a:solidFill>
                  <a:schemeClr val="tx1"/>
                </a:solidFill>
                <a:effectLst/>
                <a:ea typeface="Times New Roman" pitchFamily="18" charset="0"/>
                <a:cs typeface="Times New Roman" pitchFamily="18" charset="0"/>
                <a:hlinkClick r:id=""/>
              </a:rPr>
              <a:t>[</a:t>
            </a:r>
            <a:r>
              <a:rPr kumimoji="0" lang="el-GR" sz="1600" i="1" u="none" strike="noStrike" cap="none" normalizeH="0" baseline="30000" dirty="0" smtClean="0" bmk="">
                <a:ln>
                  <a:noFill/>
                </a:ln>
                <a:solidFill>
                  <a:schemeClr val="tx1"/>
                </a:solidFill>
                <a:effectLst/>
                <a:ea typeface="Times New Roman" pitchFamily="18" charset="0"/>
                <a:cs typeface="Times New Roman" pitchFamily="18" charset="0"/>
                <a:hlinkClick r:id=""/>
              </a:rPr>
              <a:t>1]</a:t>
            </a:r>
            <a:r>
              <a:rPr kumimoji="0" lang="el-GR" sz="1600" i="1" u="none" strike="noStrike" cap="none" normalizeH="0" baseline="0" dirty="0" smtClean="0">
                <a:ln>
                  <a:noFill/>
                </a:ln>
                <a:solidFill>
                  <a:schemeClr val="tx1"/>
                </a:solidFill>
                <a:effectLst/>
                <a:ea typeface="Times New Roman" pitchFamily="18" charset="0"/>
                <a:cs typeface="Times New Roman" pitchFamily="18" charset="0"/>
              </a:rPr>
              <a:t> ή  </a:t>
            </a:r>
            <a:r>
              <a:rPr kumimoji="0" lang="en-US" sz="1600" i="1" u="none" strike="noStrike" cap="none" normalizeH="0" baseline="0" dirty="0" err="1" smtClean="0">
                <a:ln>
                  <a:noFill/>
                </a:ln>
                <a:solidFill>
                  <a:schemeClr val="tx1"/>
                </a:solidFill>
                <a:effectLst/>
                <a:ea typeface="Times New Roman" pitchFamily="18" charset="0"/>
                <a:cs typeface="Times New Roman" pitchFamily="18" charset="0"/>
              </a:rPr>
              <a:t>z</a:t>
            </a:r>
            <a:r>
              <a:rPr kumimoji="0" lang="en-US" sz="1600" i="1" u="none" strike="noStrike" cap="none" normalizeH="0" baseline="-30000" dirty="0" err="1" smtClean="0">
                <a:ln>
                  <a:noFill/>
                </a:ln>
                <a:solidFill>
                  <a:schemeClr val="tx1"/>
                </a:solidFill>
                <a:effectLst/>
                <a:ea typeface="Times New Roman" pitchFamily="18" charset="0"/>
                <a:cs typeface="Arial" pitchFamily="34" charset="0"/>
              </a:rPr>
              <a:t>j</a:t>
            </a:r>
            <a:r>
              <a:rPr kumimoji="0" lang="el-GR" sz="1600" i="1" u="none" strike="noStrike" cap="none" normalizeH="0" baseline="0" dirty="0" smtClean="0">
                <a:ln>
                  <a:noFill/>
                </a:ln>
                <a:solidFill>
                  <a:schemeClr val="tx1"/>
                </a:solidFill>
                <a:effectLst/>
                <a:ea typeface="Times New Roman" pitchFamily="18" charset="0"/>
                <a:cs typeface="Arial" pitchFamily="34" charset="0"/>
              </a:rPr>
              <a:t>-</a:t>
            </a:r>
            <a:r>
              <a:rPr kumimoji="0" lang="en-US" sz="1600" i="1" u="none" strike="noStrike" cap="none" normalizeH="0" baseline="0" dirty="0" err="1" smtClean="0">
                <a:ln>
                  <a:noFill/>
                </a:ln>
                <a:solidFill>
                  <a:schemeClr val="tx1"/>
                </a:solidFill>
                <a:effectLst/>
                <a:ea typeface="Times New Roman" pitchFamily="18" charset="0"/>
                <a:cs typeface="Arial" pitchFamily="34" charset="0"/>
              </a:rPr>
              <a:t>c</a:t>
            </a:r>
            <a:r>
              <a:rPr kumimoji="0" lang="en-US" sz="1600" i="1" u="none" strike="noStrike" cap="none" normalizeH="0" baseline="-30000" dirty="0" err="1" smtClean="0">
                <a:ln>
                  <a:noFill/>
                </a:ln>
                <a:solidFill>
                  <a:schemeClr val="tx1"/>
                </a:solidFill>
                <a:effectLst/>
                <a:ea typeface="Times New Roman" pitchFamily="18" charset="0"/>
                <a:cs typeface="Arial" pitchFamily="34" charset="0"/>
              </a:rPr>
              <a:t>j</a:t>
            </a:r>
            <a:r>
              <a:rPr kumimoji="0" lang="el-GR" sz="1600" i="1" u="none" strike="noStrike" cap="none" normalizeH="0" baseline="0" dirty="0" smtClean="0">
                <a:ln>
                  <a:noFill/>
                </a:ln>
                <a:solidFill>
                  <a:schemeClr val="tx1"/>
                </a:solidFill>
                <a:effectLst/>
                <a:ea typeface="Times New Roman" pitchFamily="18" charset="0"/>
                <a:cs typeface="Arial" pitchFamily="34" charset="0"/>
              </a:rPr>
              <a:t> εάν πρόκειται για πρόβλημα ελαχιστοποίησης</a:t>
            </a:r>
            <a:endParaRPr kumimoji="0" lang="el-GR" sz="1600" i="1"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179512" y="1162486"/>
            <a:ext cx="8712968"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Times New Roman" pitchFamily="18" charset="0"/>
              </a:rPr>
              <a:t>Μια από τις σπουδαιότερες εφαρμογές του γραμμικού προγραμματισμού είναι στη λήψη αποφάσεων που αφορούν στην παραγωγή. Οι αποφάσεις αυτές μπορεί να αφορούν προβλήματα μεγιστοποίησης (π.χ. επιλογή του ύψους της παραγωγής δυο ή περισσότερων προϊόντων ώστε να μεγιστοποιηθεί το συνολικό κέρδος) ή προβλήματα ελαχιστοποίησης (π.χ. επιλογή συνδυασμού ποσοτήτων ζωοτροφών ώστε να ελαχιστοποιηθεί το κόστος της διατροφής).</a:t>
            </a:r>
            <a:endParaRPr kumimoji="0" lang="en-US" b="0"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Times New Roman" pitchFamily="18" charset="0"/>
              </a:rPr>
              <a:t>Όμως, οι αποφάσεις αυτές λαμβάνονται συνήθως μέσα στο πλαίσιο διαφόρων περιορισμών. Οι περιορισμοί αυτοί μπορεί για παράδειγμα να αφορούν τις μέγιστες διαθέσιμες ποσότητες συντελεστών παραγωγής ή τις ελάχιστες ποσότητες ή θρεπτικά στοιχεία που είναι αναγκαία για την διατροφή ενός ζώου.</a:t>
            </a:r>
            <a:endParaRPr kumimoji="0" lang="el-GR" b="0" i="0" u="none" strike="noStrike" cap="none" normalizeH="0" baseline="0" dirty="0" smtClean="0">
              <a:ln>
                <a:noFill/>
              </a:ln>
              <a:solidFill>
                <a:schemeClr val="tx1"/>
              </a:solidFill>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251520" y="588380"/>
            <a:ext cx="864096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Η διαδικασία μετασχηματισμού σε επόμενους πίνακες προχωρά με βάση τα προαναφερθέντα  (με την χρήση του αλγόριθμου </a:t>
            </a:r>
            <a:r>
              <a:rPr kumimoji="0" lang="en-US" b="0" i="0" u="none" strike="noStrike" cap="none" normalizeH="0" baseline="0" dirty="0" smtClean="0">
                <a:ln>
                  <a:noFill/>
                </a:ln>
                <a:solidFill>
                  <a:schemeClr val="tx1"/>
                </a:solidFill>
                <a:effectLst/>
                <a:ea typeface="Times New Roman" pitchFamily="18" charset="0"/>
                <a:cs typeface="Arial" pitchFamily="34" charset="0"/>
              </a:rPr>
              <a:t>Simplex</a:t>
            </a:r>
            <a:r>
              <a:rPr kumimoji="0" lang="el-GR" b="0" i="0" u="none" strike="noStrike" cap="none" normalizeH="0" baseline="0" dirty="0" smtClean="0">
                <a:ln>
                  <a:noFill/>
                </a:ln>
                <a:solidFill>
                  <a:schemeClr val="tx1"/>
                </a:solidFill>
                <a:effectLst/>
                <a:ea typeface="Times New Roman" pitchFamily="18" charset="0"/>
                <a:cs typeface="Arial" pitchFamily="34" charset="0"/>
              </a:rPr>
              <a:t>) έως ότου  στην γραμμή Μ, καμία από τις τιμές που υπολογίζονται από την σχέση </a:t>
            </a:r>
            <a:r>
              <a:rPr kumimoji="0" lang="en-US" b="0" i="0" u="none" strike="noStrike" cap="none" normalizeH="0" baseline="0" dirty="0" err="1" smtClean="0">
                <a:ln>
                  <a:noFill/>
                </a:ln>
                <a:solidFill>
                  <a:schemeClr val="tx1"/>
                </a:solidFill>
                <a:effectLst/>
                <a:ea typeface="Times New Roman" pitchFamily="18" charset="0"/>
                <a:cs typeface="Arial" pitchFamily="34" charset="0"/>
              </a:rPr>
              <a:t>c</a:t>
            </a:r>
            <a:r>
              <a:rPr kumimoji="0" lang="en-US" b="0" i="0" u="none" strike="noStrike" cap="none" normalizeH="0" baseline="-30000" dirty="0" err="1" smtClean="0">
                <a:ln>
                  <a:noFill/>
                </a:ln>
                <a:solidFill>
                  <a:schemeClr val="tx1"/>
                </a:solidFill>
                <a:effectLst/>
                <a:ea typeface="Times New Roman" pitchFamily="18" charset="0"/>
                <a:cs typeface="Arial" pitchFamily="34" charset="0"/>
              </a:rPr>
              <a:t>j</a:t>
            </a:r>
            <a:r>
              <a:rPr kumimoji="0" lang="el-GR" b="0" i="0" u="none" strike="noStrike" cap="none" normalizeH="0" baseline="0" dirty="0" smtClean="0">
                <a:ln>
                  <a:noFill/>
                </a:ln>
                <a:solidFill>
                  <a:schemeClr val="tx1"/>
                </a:solidFill>
                <a:effectLst/>
                <a:ea typeface="Times New Roman" pitchFamily="18" charset="0"/>
                <a:cs typeface="Arial" pitchFamily="34" charset="0"/>
              </a:rPr>
              <a:t>-</a:t>
            </a:r>
            <a:r>
              <a:rPr kumimoji="0" lang="en-US" b="0" i="0" u="none" strike="noStrike" cap="none" normalizeH="0" baseline="0" dirty="0" err="1" smtClean="0">
                <a:ln>
                  <a:noFill/>
                </a:ln>
                <a:solidFill>
                  <a:schemeClr val="tx1"/>
                </a:solidFill>
                <a:effectLst/>
                <a:ea typeface="Times New Roman" pitchFamily="18" charset="0"/>
                <a:cs typeface="Arial" pitchFamily="34" charset="0"/>
              </a:rPr>
              <a:t>z</a:t>
            </a:r>
            <a:r>
              <a:rPr kumimoji="0" lang="en-US" b="0" i="0" u="none" strike="noStrike" cap="none" normalizeH="0" baseline="-30000" dirty="0" err="1" smtClean="0">
                <a:ln>
                  <a:noFill/>
                </a:ln>
                <a:solidFill>
                  <a:schemeClr val="tx1"/>
                </a:solidFill>
                <a:effectLst/>
                <a:ea typeface="Times New Roman" pitchFamily="18" charset="0"/>
                <a:cs typeface="Arial" pitchFamily="34" charset="0"/>
              </a:rPr>
              <a:t>j</a:t>
            </a:r>
            <a:r>
              <a:rPr kumimoji="0" lang="en-US" b="0" i="0" u="none" strike="noStrike" cap="none" normalizeH="0" baseline="0" dirty="0" smtClean="0">
                <a:ln>
                  <a:noFill/>
                </a:ln>
                <a:solidFill>
                  <a:schemeClr val="tx1"/>
                </a:solidFill>
                <a:effectLst/>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(ή </a:t>
            </a:r>
            <a:r>
              <a:rPr kumimoji="0" lang="en-US" b="0" i="0" u="none" strike="noStrike" cap="none" normalizeH="0" baseline="0" dirty="0" err="1" smtClean="0">
                <a:ln>
                  <a:noFill/>
                </a:ln>
                <a:solidFill>
                  <a:schemeClr val="tx1"/>
                </a:solidFill>
                <a:effectLst/>
                <a:ea typeface="Times New Roman" pitchFamily="18" charset="0"/>
                <a:cs typeface="Arial" pitchFamily="34" charset="0"/>
              </a:rPr>
              <a:t>z</a:t>
            </a:r>
            <a:r>
              <a:rPr kumimoji="0" lang="en-US" b="0" i="0" u="none" strike="noStrike" cap="none" normalizeH="0" baseline="-30000" dirty="0" err="1" smtClean="0">
                <a:ln>
                  <a:noFill/>
                </a:ln>
                <a:solidFill>
                  <a:schemeClr val="tx1"/>
                </a:solidFill>
                <a:effectLst/>
                <a:ea typeface="Times New Roman" pitchFamily="18" charset="0"/>
                <a:cs typeface="Arial" pitchFamily="34" charset="0"/>
              </a:rPr>
              <a:t>j</a:t>
            </a:r>
            <a:r>
              <a:rPr kumimoji="0" lang="el-GR" b="0" i="0" u="none" strike="noStrike" cap="none" normalizeH="0" baseline="0" dirty="0" smtClean="0">
                <a:ln>
                  <a:noFill/>
                </a:ln>
                <a:solidFill>
                  <a:schemeClr val="tx1"/>
                </a:solidFill>
                <a:effectLst/>
                <a:ea typeface="Times New Roman" pitchFamily="18" charset="0"/>
                <a:cs typeface="Arial" pitchFamily="34" charset="0"/>
              </a:rPr>
              <a:t>-</a:t>
            </a:r>
            <a:r>
              <a:rPr kumimoji="0" lang="en-US" b="0" i="0" u="none" strike="noStrike" cap="none" normalizeH="0" baseline="0" dirty="0" err="1" smtClean="0">
                <a:ln>
                  <a:noFill/>
                </a:ln>
                <a:solidFill>
                  <a:schemeClr val="tx1"/>
                </a:solidFill>
                <a:effectLst/>
                <a:ea typeface="Times New Roman" pitchFamily="18" charset="0"/>
                <a:cs typeface="Arial" pitchFamily="34" charset="0"/>
              </a:rPr>
              <a:t>c</a:t>
            </a:r>
            <a:r>
              <a:rPr kumimoji="0" lang="en-US" b="0" i="0" u="none" strike="noStrike" cap="none" normalizeH="0" baseline="-30000" dirty="0" err="1" smtClean="0">
                <a:ln>
                  <a:noFill/>
                </a:ln>
                <a:solidFill>
                  <a:schemeClr val="tx1"/>
                </a:solidFill>
                <a:effectLst/>
                <a:ea typeface="Times New Roman" pitchFamily="18" charset="0"/>
                <a:cs typeface="Arial" pitchFamily="34" charset="0"/>
              </a:rPr>
              <a:t>j</a:t>
            </a:r>
            <a:r>
              <a:rPr kumimoji="0" lang="el-GR" b="0" i="0" u="none" strike="noStrike" cap="none" normalizeH="0" baseline="0" dirty="0" smtClean="0">
                <a:ln>
                  <a:noFill/>
                </a:ln>
                <a:solidFill>
                  <a:schemeClr val="tx1"/>
                </a:solidFill>
                <a:effectLst/>
                <a:ea typeface="Times New Roman" pitchFamily="18" charset="0"/>
                <a:cs typeface="Arial" pitchFamily="34" charset="0"/>
              </a:rPr>
              <a:t>  εάν πρόκειται για ελαχιστοποίηση) δεν  είναι θετικές</a:t>
            </a:r>
            <a:r>
              <a:rPr kumimoji="0" lang="el-GR" b="0" i="0" u="none" strike="noStrike" cap="none" normalizeH="0" baseline="30000" dirty="0" smtClean="0">
                <a:ln>
                  <a:noFill/>
                </a:ln>
                <a:solidFill>
                  <a:schemeClr val="tx1"/>
                </a:solidFill>
                <a:effectLst/>
                <a:ea typeface="Times New Roman" pitchFamily="18" charset="0"/>
                <a:cs typeface="Arial" pitchFamily="34" charset="0"/>
                <a:hlinkClick r:id=""/>
              </a:rPr>
              <a:t>[</a:t>
            </a:r>
            <a:r>
              <a:rPr kumimoji="0" lang="el-GR" b="0" i="0" u="none" strike="noStrike" cap="none" normalizeH="0" baseline="30000" dirty="0" smtClean="0" bmk="">
                <a:ln>
                  <a:noFill/>
                </a:ln>
                <a:solidFill>
                  <a:schemeClr val="tx1"/>
                </a:solidFill>
                <a:effectLst/>
                <a:ea typeface="Times New Roman" pitchFamily="18" charset="0"/>
                <a:cs typeface="Arial" pitchFamily="34" charset="0"/>
                <a:hlinkClick r:id=""/>
              </a:rPr>
              <a:t>1]</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Τότε καταργείται η γραμμή Μ και συνεχίζεται η διαδικασία μετασχηματισμού σε επόμενους πίνακες, με βάση την προηγούμενη γραμμή υπολογισμού της τιμής της </a:t>
            </a:r>
            <a:r>
              <a:rPr kumimoji="0" lang="en-US" b="0" i="0" u="none" strike="noStrike" cap="none" normalizeH="0" baseline="0" dirty="0" smtClean="0">
                <a:ln>
                  <a:noFill/>
                </a:ln>
                <a:solidFill>
                  <a:schemeClr val="tx1"/>
                </a:solidFill>
                <a:effectLst/>
                <a:ea typeface="Times New Roman" pitchFamily="18" charset="0"/>
                <a:cs typeface="Arial" pitchFamily="34" charset="0"/>
              </a:rPr>
              <a:t>Z</a:t>
            </a:r>
            <a:r>
              <a:rPr kumimoji="0" lang="el-GR" b="0" i="0" u="none" strike="noStrike" cap="none" normalizeH="0" baseline="-30000" dirty="0" smtClean="0">
                <a:ln>
                  <a:noFill/>
                </a:ln>
                <a:solidFill>
                  <a:schemeClr val="tx1"/>
                </a:solidFill>
                <a:effectLst/>
                <a:ea typeface="Times New Roman" pitchFamily="18" charset="0"/>
                <a:cs typeface="Arial" pitchFamily="34" charset="0"/>
              </a:rPr>
              <a:t>0</a:t>
            </a:r>
            <a:r>
              <a:rPr kumimoji="0" lang="el-GR" b="0" i="0" u="none" strike="noStrike" cap="none" normalizeH="0" baseline="0" dirty="0" smtClean="0">
                <a:ln>
                  <a:noFill/>
                </a:ln>
                <a:solidFill>
                  <a:schemeClr val="tx1"/>
                </a:solidFill>
                <a:effectLst/>
                <a:ea typeface="Times New Roman" pitchFamily="18" charset="0"/>
                <a:cs typeface="Arial" pitchFamily="34" charset="0"/>
              </a:rPr>
              <a:t> και του υπολογισμού της σχέσης </a:t>
            </a:r>
            <a:r>
              <a:rPr kumimoji="0" lang="en-US" b="0" i="0" u="none" strike="noStrike" cap="none" normalizeH="0" baseline="0" dirty="0" err="1" smtClean="0">
                <a:ln>
                  <a:noFill/>
                </a:ln>
                <a:solidFill>
                  <a:schemeClr val="tx1"/>
                </a:solidFill>
                <a:effectLst/>
                <a:ea typeface="Times New Roman" pitchFamily="18" charset="0"/>
                <a:cs typeface="Arial" pitchFamily="34" charset="0"/>
              </a:rPr>
              <a:t>c</a:t>
            </a:r>
            <a:r>
              <a:rPr kumimoji="0" lang="en-US" b="0" i="0" u="none" strike="noStrike" cap="none" normalizeH="0" baseline="-30000" dirty="0" err="1" smtClean="0">
                <a:ln>
                  <a:noFill/>
                </a:ln>
                <a:solidFill>
                  <a:schemeClr val="tx1"/>
                </a:solidFill>
                <a:effectLst/>
                <a:ea typeface="Times New Roman" pitchFamily="18" charset="0"/>
                <a:cs typeface="Arial" pitchFamily="34" charset="0"/>
              </a:rPr>
              <a:t>j</a:t>
            </a:r>
            <a:r>
              <a:rPr kumimoji="0" lang="el-GR" b="0" i="0" u="none" strike="noStrike" cap="none" normalizeH="0" baseline="0" dirty="0" smtClean="0">
                <a:ln>
                  <a:noFill/>
                </a:ln>
                <a:solidFill>
                  <a:schemeClr val="tx1"/>
                </a:solidFill>
                <a:effectLst/>
                <a:ea typeface="Times New Roman" pitchFamily="18" charset="0"/>
                <a:cs typeface="Arial" pitchFamily="34" charset="0"/>
              </a:rPr>
              <a:t>-</a:t>
            </a:r>
            <a:r>
              <a:rPr kumimoji="0" lang="en-US" b="0" i="0" u="none" strike="noStrike" cap="none" normalizeH="0" baseline="0" dirty="0" err="1" smtClean="0">
                <a:ln>
                  <a:noFill/>
                </a:ln>
                <a:solidFill>
                  <a:schemeClr val="tx1"/>
                </a:solidFill>
                <a:effectLst/>
                <a:ea typeface="Times New Roman" pitchFamily="18" charset="0"/>
                <a:cs typeface="Arial" pitchFamily="34" charset="0"/>
              </a:rPr>
              <a:t>z</a:t>
            </a:r>
            <a:r>
              <a:rPr kumimoji="0" lang="en-US" b="0" i="0" u="none" strike="noStrike" cap="none" normalizeH="0" baseline="-30000" dirty="0" err="1" smtClean="0">
                <a:ln>
                  <a:noFill/>
                </a:ln>
                <a:solidFill>
                  <a:schemeClr val="tx1"/>
                </a:solidFill>
                <a:effectLst/>
                <a:ea typeface="Times New Roman" pitchFamily="18" charset="0"/>
                <a:cs typeface="Arial" pitchFamily="34" charset="0"/>
              </a:rPr>
              <a:t>j</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Όταν και </a:t>
            </a:r>
            <a:r>
              <a:rPr kumimoji="0" lang="el-GR" b="0" i="0" u="none" strike="noStrike" cap="none" normalizeH="0" baseline="0" dirty="0" err="1" smtClean="0">
                <a:ln>
                  <a:noFill/>
                </a:ln>
                <a:solidFill>
                  <a:schemeClr val="tx1"/>
                </a:solidFill>
                <a:effectLst/>
                <a:ea typeface="Times New Roman" pitchFamily="18" charset="0"/>
                <a:cs typeface="Arial" pitchFamily="34" charset="0"/>
              </a:rPr>
              <a:t>σ’αυτή</a:t>
            </a:r>
            <a:r>
              <a:rPr kumimoji="0" lang="el-GR" b="0" i="0" u="none" strike="noStrike" cap="none" normalizeH="0" baseline="0" dirty="0" smtClean="0">
                <a:ln>
                  <a:noFill/>
                </a:ln>
                <a:solidFill>
                  <a:schemeClr val="tx1"/>
                </a:solidFill>
                <a:effectLst/>
                <a:ea typeface="Times New Roman" pitchFamily="18" charset="0"/>
                <a:cs typeface="Arial" pitchFamily="34" charset="0"/>
              </a:rPr>
              <a:t> την γραμμή καμία από τις τιμές του υπολογισμού της σχέσης </a:t>
            </a:r>
            <a:r>
              <a:rPr kumimoji="0" lang="en-US" b="0" i="0" u="none" strike="noStrike" cap="none" normalizeH="0" baseline="0" dirty="0" err="1" smtClean="0">
                <a:ln>
                  <a:noFill/>
                </a:ln>
                <a:solidFill>
                  <a:schemeClr val="tx1"/>
                </a:solidFill>
                <a:effectLst/>
                <a:ea typeface="Times New Roman" pitchFamily="18" charset="0"/>
                <a:cs typeface="Arial" pitchFamily="34" charset="0"/>
              </a:rPr>
              <a:t>c</a:t>
            </a:r>
            <a:r>
              <a:rPr kumimoji="0" lang="en-US" b="0" i="0" u="none" strike="noStrike" cap="none" normalizeH="0" baseline="-30000" dirty="0" err="1" smtClean="0">
                <a:ln>
                  <a:noFill/>
                </a:ln>
                <a:solidFill>
                  <a:schemeClr val="tx1"/>
                </a:solidFill>
                <a:effectLst/>
                <a:ea typeface="Times New Roman" pitchFamily="18" charset="0"/>
                <a:cs typeface="Arial" pitchFamily="34" charset="0"/>
              </a:rPr>
              <a:t>j</a:t>
            </a:r>
            <a:r>
              <a:rPr kumimoji="0" lang="el-GR" b="0" i="0" u="none" strike="noStrike" cap="none" normalizeH="0" baseline="0" dirty="0" smtClean="0">
                <a:ln>
                  <a:noFill/>
                </a:ln>
                <a:solidFill>
                  <a:schemeClr val="tx1"/>
                </a:solidFill>
                <a:effectLst/>
                <a:ea typeface="Times New Roman" pitchFamily="18" charset="0"/>
                <a:cs typeface="Arial" pitchFamily="34" charset="0"/>
              </a:rPr>
              <a:t>-</a:t>
            </a:r>
            <a:r>
              <a:rPr kumimoji="0" lang="en-US" b="0" i="0" u="none" strike="noStrike" cap="none" normalizeH="0" baseline="0" dirty="0" err="1" smtClean="0">
                <a:ln>
                  <a:noFill/>
                </a:ln>
                <a:solidFill>
                  <a:schemeClr val="tx1"/>
                </a:solidFill>
                <a:effectLst/>
                <a:ea typeface="Times New Roman" pitchFamily="18" charset="0"/>
                <a:cs typeface="Arial" pitchFamily="34" charset="0"/>
              </a:rPr>
              <a:t>z</a:t>
            </a:r>
            <a:r>
              <a:rPr kumimoji="0" lang="en-US" b="0" i="0" u="none" strike="noStrike" cap="none" normalizeH="0" baseline="-30000" dirty="0" err="1" smtClean="0">
                <a:ln>
                  <a:noFill/>
                </a:ln>
                <a:solidFill>
                  <a:schemeClr val="tx1"/>
                </a:solidFill>
                <a:effectLst/>
                <a:ea typeface="Times New Roman" pitchFamily="18" charset="0"/>
                <a:cs typeface="Arial" pitchFamily="34" charset="0"/>
              </a:rPr>
              <a:t>j</a:t>
            </a:r>
            <a:r>
              <a:rPr kumimoji="0" lang="en-US" b="0" i="0" u="none" strike="noStrike" cap="none" normalizeH="0" baseline="0" dirty="0" smtClean="0">
                <a:ln>
                  <a:noFill/>
                </a:ln>
                <a:solidFill>
                  <a:schemeClr val="tx1"/>
                </a:solidFill>
                <a:effectLst/>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(ή </a:t>
            </a:r>
            <a:r>
              <a:rPr kumimoji="0" lang="en-US" b="0" i="0" u="none" strike="noStrike" cap="none" normalizeH="0" baseline="0" dirty="0" err="1" smtClean="0">
                <a:ln>
                  <a:noFill/>
                </a:ln>
                <a:solidFill>
                  <a:schemeClr val="tx1"/>
                </a:solidFill>
                <a:effectLst/>
                <a:ea typeface="Times New Roman" pitchFamily="18" charset="0"/>
                <a:cs typeface="Arial" pitchFamily="34" charset="0"/>
              </a:rPr>
              <a:t>z</a:t>
            </a:r>
            <a:r>
              <a:rPr kumimoji="0" lang="en-US" b="0" i="0" u="none" strike="noStrike" cap="none" normalizeH="0" baseline="-30000" dirty="0" err="1" smtClean="0">
                <a:ln>
                  <a:noFill/>
                </a:ln>
                <a:solidFill>
                  <a:schemeClr val="tx1"/>
                </a:solidFill>
                <a:effectLst/>
                <a:ea typeface="Times New Roman" pitchFamily="18" charset="0"/>
                <a:cs typeface="Arial" pitchFamily="34" charset="0"/>
              </a:rPr>
              <a:t>j</a:t>
            </a:r>
            <a:r>
              <a:rPr kumimoji="0" lang="el-GR" b="0" i="0" u="none" strike="noStrike" cap="none" normalizeH="0" baseline="0" dirty="0" smtClean="0">
                <a:ln>
                  <a:noFill/>
                </a:ln>
                <a:solidFill>
                  <a:schemeClr val="tx1"/>
                </a:solidFill>
                <a:effectLst/>
                <a:ea typeface="Times New Roman" pitchFamily="18" charset="0"/>
                <a:cs typeface="Arial" pitchFamily="34" charset="0"/>
              </a:rPr>
              <a:t>-</a:t>
            </a:r>
            <a:r>
              <a:rPr kumimoji="0" lang="en-US" b="0" i="0" u="none" strike="noStrike" cap="none" normalizeH="0" baseline="0" dirty="0" err="1" smtClean="0">
                <a:ln>
                  <a:noFill/>
                </a:ln>
                <a:solidFill>
                  <a:schemeClr val="tx1"/>
                </a:solidFill>
                <a:effectLst/>
                <a:ea typeface="Times New Roman" pitchFamily="18" charset="0"/>
                <a:cs typeface="Arial" pitchFamily="34" charset="0"/>
              </a:rPr>
              <a:t>c</a:t>
            </a:r>
            <a:r>
              <a:rPr kumimoji="0" lang="en-US" b="0" i="0" u="none" strike="noStrike" cap="none" normalizeH="0" baseline="-30000" dirty="0" err="1" smtClean="0">
                <a:ln>
                  <a:noFill/>
                </a:ln>
                <a:solidFill>
                  <a:schemeClr val="tx1"/>
                </a:solidFill>
                <a:effectLst/>
                <a:ea typeface="Times New Roman" pitchFamily="18" charset="0"/>
                <a:cs typeface="Arial" pitchFamily="34" charset="0"/>
              </a:rPr>
              <a:t>j</a:t>
            </a:r>
            <a:r>
              <a:rPr kumimoji="0" lang="el-GR" b="0" i="0" u="none" strike="noStrike" cap="none" normalizeH="0" baseline="0" dirty="0" smtClean="0">
                <a:ln>
                  <a:noFill/>
                </a:ln>
                <a:solidFill>
                  <a:schemeClr val="tx1"/>
                </a:solidFill>
                <a:effectLst/>
                <a:ea typeface="Times New Roman" pitchFamily="18" charset="0"/>
                <a:cs typeface="Arial" pitchFamily="34" charset="0"/>
              </a:rPr>
              <a:t>  εάν πρόκειται για ελαχιστοποίηση) δεν  είναι θετική, τότε σταματά η διαδικασία και έχει βρεθεί η άριστη λύση.</a:t>
            </a:r>
            <a:endParaRPr kumimoji="0" lang="el-GR"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800" b="0" i="0" u="none" strike="noStrike" cap="none" normalizeH="0" baseline="0" dirty="0" smtClean="0">
                <a:ln>
                  <a:noFill/>
                </a:ln>
                <a:solidFill>
                  <a:schemeClr val="tx1"/>
                </a:solidFill>
                <a:effectLst/>
                <a:latin typeface="Arial" pitchFamily="34" charset="0"/>
              </a:rPr>
              <a:t/>
            </a:r>
            <a:br>
              <a:rPr kumimoji="0" lang="el-GR" sz="1800" b="0" i="0" u="none" strike="noStrike" cap="none" normalizeH="0" baseline="0" dirty="0" smtClean="0">
                <a:ln>
                  <a:noFill/>
                </a:ln>
                <a:solidFill>
                  <a:schemeClr val="tx1"/>
                </a:solidFill>
                <a:effectLst/>
                <a:latin typeface="Arial" pitchFamily="34" charset="0"/>
              </a:rPr>
            </a:br>
            <a:endParaRPr kumimoji="0" lang="el-GR" sz="1800" b="0" i="0" u="none" strike="noStrike" cap="none" normalizeH="0" baseline="0" dirty="0" smtClean="0">
              <a:ln>
                <a:noFill/>
              </a:ln>
              <a:solidFill>
                <a:schemeClr val="tx1"/>
              </a:solidFill>
              <a:effectLst/>
              <a:latin typeface="Arial" pitchFamily="34" charset="0"/>
            </a:endParaRPr>
          </a:p>
        </p:txBody>
      </p:sp>
      <p:sp>
        <p:nvSpPr>
          <p:cNvPr id="34819" name="Rectangle 3"/>
          <p:cNvSpPr>
            <a:spLocks noChangeArrowheads="1"/>
          </p:cNvSpPr>
          <p:nvPr/>
        </p:nvSpPr>
        <p:spPr bwMode="auto">
          <a:xfrm>
            <a:off x="251520" y="5446760"/>
            <a:ext cx="8568952"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30000" dirty="0" smtClean="0">
                <a:ln>
                  <a:noFill/>
                </a:ln>
                <a:solidFill>
                  <a:schemeClr val="tx1"/>
                </a:solidFill>
                <a:effectLst/>
                <a:latin typeface="Arial" pitchFamily="34" charset="0"/>
                <a:ea typeface="Times New Roman" pitchFamily="18" charset="0"/>
                <a:cs typeface="Times New Roman" pitchFamily="18" charset="0"/>
                <a:hlinkClick r:id=""/>
              </a:rPr>
              <a:t>[</a:t>
            </a:r>
            <a:r>
              <a:rPr kumimoji="0" lang="el-GR" sz="1600" b="0" i="1" u="none" strike="noStrike" cap="none" normalizeH="0" baseline="30000" dirty="0" smtClean="0" bmk="">
                <a:ln>
                  <a:noFill/>
                </a:ln>
                <a:solidFill>
                  <a:schemeClr val="tx1"/>
                </a:solidFill>
                <a:effectLst/>
                <a:ea typeface="Times New Roman" pitchFamily="18" charset="0"/>
                <a:cs typeface="Times New Roman" pitchFamily="18" charset="0"/>
                <a:hlinkClick r:id=""/>
              </a:rPr>
              <a:t>1]</a:t>
            </a:r>
            <a:r>
              <a:rPr kumimoji="0" lang="el-GR" sz="1600" b="0" i="1" u="none" strike="noStrike" cap="none" normalizeH="0" baseline="0" dirty="0" smtClean="0">
                <a:ln>
                  <a:noFill/>
                </a:ln>
                <a:solidFill>
                  <a:schemeClr val="tx1"/>
                </a:solidFill>
                <a:effectLst/>
                <a:ea typeface="Times New Roman" pitchFamily="18" charset="0"/>
                <a:cs typeface="Times New Roman" pitchFamily="18" charset="0"/>
              </a:rPr>
              <a:t> </a:t>
            </a:r>
            <a:r>
              <a:rPr kumimoji="0" lang="el-GR" sz="1600" b="0" i="1" u="none" strike="noStrike" cap="none" normalizeH="0" baseline="0" dirty="0" smtClean="0">
                <a:ln>
                  <a:noFill/>
                </a:ln>
                <a:solidFill>
                  <a:schemeClr val="tx1"/>
                </a:solidFill>
                <a:effectLst/>
                <a:ea typeface="Times New Roman" pitchFamily="18" charset="0"/>
                <a:cs typeface="Arial" pitchFamily="34" charset="0"/>
              </a:rPr>
              <a:t>Κάθε φορά που μια </a:t>
            </a:r>
            <a:r>
              <a:rPr kumimoji="0" lang="el-GR" sz="1600" b="1" i="1" u="none" strike="noStrike" cap="none" normalizeH="0" baseline="0" dirty="0" smtClean="0">
                <a:ln>
                  <a:noFill/>
                </a:ln>
                <a:solidFill>
                  <a:schemeClr val="tx1"/>
                </a:solidFill>
                <a:effectLst/>
                <a:ea typeface="Times New Roman" pitchFamily="18" charset="0"/>
                <a:cs typeface="Arial" pitchFamily="34" charset="0"/>
              </a:rPr>
              <a:t>τεχνητή μεταβλητή v</a:t>
            </a:r>
            <a:r>
              <a:rPr kumimoji="0" lang="el-GR" sz="1600" b="0" i="1" u="none" strike="noStrike" cap="none" normalizeH="0" baseline="-30000" dirty="0" smtClean="0">
                <a:ln>
                  <a:noFill/>
                </a:ln>
                <a:solidFill>
                  <a:schemeClr val="tx1"/>
                </a:solidFill>
                <a:effectLst/>
                <a:ea typeface="Times New Roman" pitchFamily="18" charset="0"/>
                <a:cs typeface="Arial" pitchFamily="34" charset="0"/>
              </a:rPr>
              <a:t>i</a:t>
            </a:r>
            <a:r>
              <a:rPr kumimoji="0" lang="el-GR" sz="1600" b="0" i="1" u="none" strike="noStrike" cap="none" normalizeH="0" baseline="0" dirty="0" smtClean="0">
                <a:ln>
                  <a:noFill/>
                </a:ln>
                <a:solidFill>
                  <a:schemeClr val="tx1"/>
                </a:solidFill>
                <a:effectLst/>
                <a:ea typeface="Times New Roman" pitchFamily="18" charset="0"/>
                <a:cs typeface="Arial" pitchFamily="34" charset="0"/>
              </a:rPr>
              <a:t> που είχε εισέλθει στη βάση </a:t>
            </a:r>
            <a:r>
              <a:rPr kumimoji="0" lang="el-GR" sz="1600" b="1" i="1" u="none" strike="noStrike" cap="none" normalizeH="0" baseline="0" dirty="0" smtClean="0">
                <a:ln>
                  <a:noFill/>
                </a:ln>
                <a:solidFill>
                  <a:schemeClr val="tx1"/>
                </a:solidFill>
                <a:effectLst/>
                <a:ea typeface="Times New Roman" pitchFamily="18" charset="0"/>
                <a:cs typeface="Arial" pitchFamily="34" charset="0"/>
              </a:rPr>
              <a:t>εξέρχεται</a:t>
            </a:r>
            <a:r>
              <a:rPr kumimoji="0" lang="el-GR" sz="1600" b="0" i="1" u="none" strike="noStrike" cap="none" normalizeH="0" baseline="0" dirty="0" smtClean="0">
                <a:ln>
                  <a:noFill/>
                </a:ln>
                <a:solidFill>
                  <a:schemeClr val="tx1"/>
                </a:solidFill>
                <a:effectLst/>
                <a:ea typeface="Times New Roman" pitchFamily="18" charset="0"/>
                <a:cs typeface="Arial" pitchFamily="34" charset="0"/>
              </a:rPr>
              <a:t>, </a:t>
            </a:r>
            <a:r>
              <a:rPr kumimoji="0" lang="el-GR" sz="1600" b="1" i="1" u="none" strike="noStrike" cap="none" normalizeH="0" baseline="0" dirty="0" smtClean="0">
                <a:ln>
                  <a:noFill/>
                </a:ln>
                <a:solidFill>
                  <a:schemeClr val="tx1"/>
                </a:solidFill>
                <a:effectLst/>
                <a:ea typeface="Times New Roman" pitchFamily="18" charset="0"/>
                <a:cs typeface="Arial" pitchFamily="34" charset="0"/>
              </a:rPr>
              <a:t>τότε όλη η στήλη που αντιστοιχεί </a:t>
            </a:r>
            <a:r>
              <a:rPr kumimoji="0" lang="el-GR" sz="1600" b="1" i="1" u="none" strike="noStrike" cap="none" normalizeH="0" baseline="0" dirty="0" err="1" smtClean="0">
                <a:ln>
                  <a:noFill/>
                </a:ln>
                <a:solidFill>
                  <a:schemeClr val="tx1"/>
                </a:solidFill>
                <a:effectLst/>
                <a:ea typeface="Times New Roman" pitchFamily="18" charset="0"/>
                <a:cs typeface="Arial" pitchFamily="34" charset="0"/>
              </a:rPr>
              <a:t>σ’αυτή</a:t>
            </a:r>
            <a:r>
              <a:rPr kumimoji="0" lang="el-GR" sz="1600" b="1" i="1" u="none" strike="noStrike" cap="none" normalizeH="0" baseline="0" dirty="0" smtClean="0">
                <a:ln>
                  <a:noFill/>
                </a:ln>
                <a:solidFill>
                  <a:schemeClr val="tx1"/>
                </a:solidFill>
                <a:effectLst/>
                <a:ea typeface="Times New Roman" pitchFamily="18" charset="0"/>
                <a:cs typeface="Arial" pitchFamily="34" charset="0"/>
              </a:rPr>
              <a:t> την μεταβλητή, δεν λαμβάνεται υπόψη στην περεταίρω διαδικασία.</a:t>
            </a:r>
            <a:endParaRPr kumimoji="0" lang="el-GR" sz="1600" b="1" i="1"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899592" y="3429000"/>
          <a:ext cx="6624736" cy="2057400"/>
        </p:xfrm>
        <a:graphic>
          <a:graphicData uri="http://schemas.openxmlformats.org/drawingml/2006/table">
            <a:tbl>
              <a:tblPr/>
              <a:tblGrid>
                <a:gridCol w="3517531"/>
                <a:gridCol w="1627732"/>
                <a:gridCol w="1479473"/>
              </a:tblGrid>
              <a:tr h="0">
                <a:tc>
                  <a:txBody>
                    <a:bodyPr/>
                    <a:lstStyle/>
                    <a:p>
                      <a:pPr algn="just">
                        <a:lnSpc>
                          <a:spcPct val="150000"/>
                        </a:lnSpc>
                        <a:spcBef>
                          <a:spcPts val="1200"/>
                        </a:spcBef>
                        <a:spcAft>
                          <a:spcPts val="0"/>
                        </a:spcAft>
                      </a:pPr>
                      <a:endParaRPr lang="el-GR" sz="1800" dirty="0">
                        <a:latin typeface="+mn-lt"/>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algn="just">
                        <a:lnSpc>
                          <a:spcPct val="150000"/>
                        </a:lnSpc>
                        <a:spcBef>
                          <a:spcPts val="1200"/>
                        </a:spcBef>
                        <a:spcAft>
                          <a:spcPts val="0"/>
                        </a:spcAft>
                      </a:pPr>
                      <a:r>
                        <a:rPr lang="el-GR" sz="1800" dirty="0">
                          <a:latin typeface="+mn-lt"/>
                          <a:ea typeface="Times New Roman"/>
                          <a:cs typeface="Arial"/>
                        </a:rPr>
                        <a:t>Αραβόσιτος</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Bef>
                          <a:spcPts val="1200"/>
                        </a:spcBef>
                        <a:spcAft>
                          <a:spcPts val="0"/>
                        </a:spcAft>
                      </a:pPr>
                      <a:r>
                        <a:rPr lang="el-GR" sz="1800">
                          <a:latin typeface="+mn-lt"/>
                          <a:ea typeface="Times New Roman"/>
                          <a:cs typeface="Arial"/>
                        </a:rPr>
                        <a:t>Πίτυρα</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0">
                <a:tc>
                  <a:txBody>
                    <a:bodyPr/>
                    <a:lstStyle/>
                    <a:p>
                      <a:pPr algn="just">
                        <a:lnSpc>
                          <a:spcPct val="150000"/>
                        </a:lnSpc>
                        <a:spcBef>
                          <a:spcPts val="1200"/>
                        </a:spcBef>
                        <a:spcAft>
                          <a:spcPts val="0"/>
                        </a:spcAft>
                      </a:pPr>
                      <a:r>
                        <a:rPr lang="el-GR" sz="1800" dirty="0">
                          <a:latin typeface="+mn-lt"/>
                          <a:ea typeface="Times New Roman"/>
                          <a:cs typeface="Arial"/>
                        </a:rPr>
                        <a:t>Τιμή αγοράς (€/</a:t>
                      </a:r>
                      <a:r>
                        <a:rPr lang="en-US" sz="1800" dirty="0" err="1">
                          <a:latin typeface="+mn-lt"/>
                          <a:ea typeface="Times New Roman"/>
                          <a:cs typeface="Arial"/>
                        </a:rPr>
                        <a:t>Kgr</a:t>
                      </a:r>
                      <a:r>
                        <a:rPr lang="el-GR" sz="1800" dirty="0">
                          <a:latin typeface="+mn-lt"/>
                          <a:ea typeface="Times New Roman"/>
                          <a:cs typeface="Arial"/>
                        </a:rPr>
                        <a:t>)</a:t>
                      </a:r>
                      <a:endParaRPr lang="el-GR" sz="1800" dirty="0">
                        <a:latin typeface="+mn-lt"/>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1200"/>
                        </a:spcBef>
                        <a:spcAft>
                          <a:spcPts val="0"/>
                        </a:spcAft>
                      </a:pPr>
                      <a:r>
                        <a:rPr lang="el-GR" sz="1800" dirty="0">
                          <a:latin typeface="+mn-lt"/>
                          <a:ea typeface="Times New Roman"/>
                          <a:cs typeface="Arial"/>
                        </a:rPr>
                        <a:t>0,35</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1200"/>
                        </a:spcBef>
                        <a:spcAft>
                          <a:spcPts val="0"/>
                        </a:spcAft>
                      </a:pPr>
                      <a:r>
                        <a:rPr lang="el-GR" sz="1800">
                          <a:latin typeface="+mn-lt"/>
                          <a:ea typeface="Times New Roman"/>
                          <a:cs typeface="Arial"/>
                        </a:rPr>
                        <a:t>0,30</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50000"/>
                        </a:lnSpc>
                        <a:spcBef>
                          <a:spcPts val="1200"/>
                        </a:spcBef>
                        <a:spcAft>
                          <a:spcPts val="0"/>
                        </a:spcAft>
                      </a:pPr>
                      <a:r>
                        <a:rPr lang="el-GR" sz="1800">
                          <a:latin typeface="+mn-lt"/>
                          <a:ea typeface="Times New Roman"/>
                          <a:cs typeface="Arial"/>
                        </a:rPr>
                        <a:t>Μονάδες αμύλου ανά Kgr</a:t>
                      </a:r>
                      <a:endParaRPr lang="el-GR" sz="1800">
                        <a:latin typeface="+mn-lt"/>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1200"/>
                        </a:spcBef>
                        <a:spcAft>
                          <a:spcPts val="0"/>
                        </a:spcAft>
                      </a:pPr>
                      <a:r>
                        <a:rPr lang="el-GR" sz="1800" dirty="0">
                          <a:latin typeface="+mn-lt"/>
                          <a:ea typeface="Times New Roman"/>
                          <a:cs typeface="Arial"/>
                        </a:rPr>
                        <a:t>810</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1200"/>
                        </a:spcBef>
                        <a:spcAft>
                          <a:spcPts val="0"/>
                        </a:spcAft>
                      </a:pPr>
                      <a:r>
                        <a:rPr lang="el-GR" sz="1800" dirty="0">
                          <a:latin typeface="+mn-lt"/>
                          <a:ea typeface="Times New Roman"/>
                          <a:cs typeface="Arial"/>
                        </a:rPr>
                        <a:t>495</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50000"/>
                        </a:lnSpc>
                        <a:spcBef>
                          <a:spcPts val="1200"/>
                        </a:spcBef>
                        <a:spcAft>
                          <a:spcPts val="0"/>
                        </a:spcAft>
                      </a:pPr>
                      <a:r>
                        <a:rPr lang="el-GR" sz="1800">
                          <a:latin typeface="+mn-lt"/>
                          <a:ea typeface="Times New Roman"/>
                          <a:cs typeface="Arial"/>
                        </a:rPr>
                        <a:t>Πεπτές Αζωτούχες (gr/Kgr)</a:t>
                      </a:r>
                      <a:endParaRPr lang="el-GR" sz="1800">
                        <a:latin typeface="+mn-lt"/>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1200"/>
                        </a:spcBef>
                        <a:spcAft>
                          <a:spcPts val="0"/>
                        </a:spcAft>
                      </a:pPr>
                      <a:r>
                        <a:rPr lang="el-GR" sz="1800">
                          <a:latin typeface="+mn-lt"/>
                          <a:ea typeface="Times New Roman"/>
                          <a:cs typeface="Arial"/>
                        </a:rPr>
                        <a:t>76</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1200"/>
                        </a:spcBef>
                        <a:spcAft>
                          <a:spcPts val="0"/>
                        </a:spcAft>
                      </a:pPr>
                      <a:r>
                        <a:rPr lang="el-GR" sz="1800" dirty="0">
                          <a:latin typeface="+mn-lt"/>
                          <a:ea typeface="Times New Roman"/>
                          <a:cs typeface="Arial"/>
                        </a:rPr>
                        <a:t>117</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50000"/>
                        </a:lnSpc>
                        <a:spcBef>
                          <a:spcPts val="1200"/>
                        </a:spcBef>
                        <a:spcAft>
                          <a:spcPts val="0"/>
                        </a:spcAft>
                      </a:pPr>
                      <a:r>
                        <a:rPr lang="el-GR" sz="1800">
                          <a:latin typeface="+mn-lt"/>
                          <a:ea typeface="Times New Roman"/>
                          <a:cs typeface="Arial"/>
                        </a:rPr>
                        <a:t>Ξηρά Ουσία (gr/Kgr)</a:t>
                      </a:r>
                      <a:endParaRPr lang="el-GR" sz="1800">
                        <a:latin typeface="+mn-lt"/>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Bef>
                          <a:spcPts val="1200"/>
                        </a:spcBef>
                        <a:spcAft>
                          <a:spcPts val="0"/>
                        </a:spcAft>
                      </a:pPr>
                      <a:r>
                        <a:rPr lang="el-GR" sz="1800">
                          <a:latin typeface="+mn-lt"/>
                          <a:ea typeface="Times New Roman"/>
                          <a:cs typeface="Arial"/>
                        </a:rPr>
                        <a:t>860</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Bef>
                          <a:spcPts val="1200"/>
                        </a:spcBef>
                        <a:spcAft>
                          <a:spcPts val="0"/>
                        </a:spcAft>
                      </a:pPr>
                      <a:r>
                        <a:rPr lang="el-GR" sz="1800" dirty="0">
                          <a:latin typeface="+mn-lt"/>
                          <a:ea typeface="Times New Roman"/>
                          <a:cs typeface="Arial"/>
                        </a:rPr>
                        <a:t>880</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39937" name="Rectangle 1"/>
          <p:cNvSpPr>
            <a:spLocks noChangeArrowheads="1"/>
          </p:cNvSpPr>
          <p:nvPr/>
        </p:nvSpPr>
        <p:spPr bwMode="auto">
          <a:xfrm>
            <a:off x="179512" y="176757"/>
            <a:ext cx="8784976"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ea typeface="Times New Roman" pitchFamily="18" charset="0"/>
                <a:cs typeface="Times New Roman" pitchFamily="18" charset="0"/>
              </a:rPr>
              <a:t>Παράδειγμα επίλυσης γραμμικού προγράμματος ελαχιστοποίησης με την χρήση της μεθόδου Μ</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Από γεωργική επιχείρηση πρέπει να κατασκευασθεί μίγμα το οποίο θα καλύψει μέρος των διατροφικών αναγκών </a:t>
            </a:r>
            <a:r>
              <a:rPr kumimoji="0" lang="el-GR" b="0" i="0" u="none" strike="noStrike" cap="none" normalizeH="0" baseline="0" dirty="0" err="1" smtClean="0">
                <a:ln>
                  <a:noFill/>
                </a:ln>
                <a:solidFill>
                  <a:schemeClr val="tx1"/>
                </a:solidFill>
                <a:effectLst/>
                <a:ea typeface="Times New Roman" pitchFamily="18" charset="0"/>
                <a:cs typeface="Arial" pitchFamily="34" charset="0"/>
              </a:rPr>
              <a:t>παχυνομένων</a:t>
            </a:r>
            <a:r>
              <a:rPr kumimoji="0" lang="el-GR" b="0" i="0" u="none" strike="noStrike" cap="none" normalizeH="0" baseline="0" dirty="0" smtClean="0">
                <a:ln>
                  <a:noFill/>
                </a:ln>
                <a:solidFill>
                  <a:schemeClr val="tx1"/>
                </a:solidFill>
                <a:effectLst/>
                <a:ea typeface="Times New Roman" pitchFamily="18" charset="0"/>
                <a:cs typeface="Arial" pitchFamily="34" charset="0"/>
              </a:rPr>
              <a:t> αρνιών, για χρονικό διάστημα 150 ημερών (οι υπόλοιπες ανάγκες θα καλυφθούν με χονδροειδείς ζωοτροφές). Γι αυτό το χρονικό διάστημα οι συνολικές  ανάγκες ενός ζώου που θα καλυφθούν τουλάχιστον από το μίγμα, όσον αφορά την ενέργεια ανέρχονται σε 62.000 Μονάδες Αμύλου, σε 8.000 </a:t>
            </a:r>
            <a:r>
              <a:rPr kumimoji="0" lang="el-GR" b="0" i="0" u="none" strike="noStrike" cap="none" normalizeH="0" baseline="0" dirty="0" err="1" smtClean="0">
                <a:ln>
                  <a:noFill/>
                </a:ln>
                <a:solidFill>
                  <a:schemeClr val="tx1"/>
                </a:solidFill>
                <a:effectLst/>
                <a:ea typeface="Times New Roman" pitchFamily="18" charset="0"/>
                <a:cs typeface="Arial" pitchFamily="34" charset="0"/>
              </a:rPr>
              <a:t>gr</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r>
              <a:rPr kumimoji="0" lang="el-GR" b="0" i="0" u="none" strike="noStrike" cap="none" normalizeH="0" baseline="0" dirty="0" err="1" smtClean="0">
                <a:ln>
                  <a:noFill/>
                </a:ln>
                <a:solidFill>
                  <a:schemeClr val="tx1"/>
                </a:solidFill>
                <a:effectLst/>
                <a:ea typeface="Times New Roman" pitchFamily="18" charset="0"/>
                <a:cs typeface="Arial" pitchFamily="34" charset="0"/>
              </a:rPr>
              <a:t>Πεπτές</a:t>
            </a:r>
            <a:r>
              <a:rPr kumimoji="0" lang="el-GR" b="0" i="0" u="none" strike="noStrike" cap="none" normalizeH="0" baseline="0" dirty="0" smtClean="0">
                <a:ln>
                  <a:noFill/>
                </a:ln>
                <a:solidFill>
                  <a:schemeClr val="tx1"/>
                </a:solidFill>
                <a:effectLst/>
                <a:ea typeface="Times New Roman" pitchFamily="18" charset="0"/>
                <a:cs typeface="Arial" pitchFamily="34" charset="0"/>
              </a:rPr>
              <a:t> Αζωτούχες Ουσίες και σε 87.000 </a:t>
            </a:r>
            <a:r>
              <a:rPr kumimoji="0" lang="el-GR" b="0" i="0" u="none" strike="noStrike" cap="none" normalizeH="0" baseline="0" dirty="0" err="1" smtClean="0">
                <a:ln>
                  <a:noFill/>
                </a:ln>
                <a:solidFill>
                  <a:schemeClr val="tx1"/>
                </a:solidFill>
                <a:effectLst/>
                <a:ea typeface="Times New Roman" pitchFamily="18" charset="0"/>
                <a:cs typeface="Arial" pitchFamily="34" charset="0"/>
              </a:rPr>
              <a:t>gr</a:t>
            </a:r>
            <a:r>
              <a:rPr kumimoji="0" lang="el-GR" b="0" i="0" u="none" strike="noStrike" cap="none" normalizeH="0" baseline="0" dirty="0" smtClean="0">
                <a:ln>
                  <a:noFill/>
                </a:ln>
                <a:solidFill>
                  <a:schemeClr val="tx1"/>
                </a:solidFill>
                <a:effectLst/>
                <a:ea typeface="Times New Roman" pitchFamily="18" charset="0"/>
                <a:cs typeface="Arial" pitchFamily="34" charset="0"/>
              </a:rPr>
              <a:t> Ξηράς Ουσίας. Το μίγμα  θα αποτελείται από Αραβόσιτο και Πίτυρα, που αγοράζονται από το εμπόριο:</a:t>
            </a:r>
            <a:endParaRPr kumimoji="0" lang="el-GR"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2" name="Rectangle 10"/>
          <p:cNvSpPr>
            <a:spLocks noChangeArrowheads="1"/>
          </p:cNvSpPr>
          <p:nvPr/>
        </p:nvSpPr>
        <p:spPr bwMode="auto">
          <a:xfrm>
            <a:off x="899592" y="93617"/>
            <a:ext cx="7776864"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Η αντικειμενική συνάρτηση θα είναι:</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err="1" smtClean="0">
                <a:ln>
                  <a:noFill/>
                </a:ln>
                <a:solidFill>
                  <a:schemeClr val="tx1"/>
                </a:solidFill>
                <a:effectLst/>
                <a:ea typeface="Times New Roman" pitchFamily="18" charset="0"/>
                <a:cs typeface="Arial" pitchFamily="34" charset="0"/>
              </a:rPr>
              <a:t>min</a:t>
            </a:r>
            <a:r>
              <a:rPr kumimoji="0" lang="el-GR" b="0" i="0" u="none" strike="noStrike" cap="none" normalizeH="0" baseline="0" dirty="0" smtClean="0">
                <a:ln>
                  <a:noFill/>
                </a:ln>
                <a:solidFill>
                  <a:schemeClr val="tx1"/>
                </a:solidFill>
                <a:effectLst/>
                <a:ea typeface="Times New Roman" pitchFamily="18" charset="0"/>
                <a:cs typeface="Arial" pitchFamily="34" charset="0"/>
              </a:rPr>
              <a:t> Ζ = 0,35</a:t>
            </a:r>
            <a:r>
              <a:rPr kumimoji="0" lang="es-ES_tradnl" b="0" i="0" u="none" strike="noStrike" cap="none" normalizeH="0" baseline="0" dirty="0" smtClean="0">
                <a:ln>
                  <a:noFill/>
                </a:ln>
                <a:solidFill>
                  <a:schemeClr val="tx1"/>
                </a:solidFill>
                <a:effectLst/>
                <a:ea typeface="Times New Roman" pitchFamily="18" charset="0"/>
                <a:cs typeface="Arial" pitchFamily="34" charset="0"/>
              </a:rPr>
              <a:t> x</a:t>
            </a:r>
            <a:r>
              <a:rPr kumimoji="0" lang="es-ES_tradnl" b="0" i="0" u="none" strike="noStrike" cap="none" normalizeH="0" baseline="-30000" dirty="0" smtClean="0">
                <a:ln>
                  <a:noFill/>
                </a:ln>
                <a:solidFill>
                  <a:schemeClr val="tx1"/>
                </a:solidFill>
                <a:effectLst/>
                <a:ea typeface="Times New Roman" pitchFamily="18" charset="0"/>
                <a:cs typeface="Arial" pitchFamily="34" charset="0"/>
              </a:rPr>
              <a:t>1</a:t>
            </a:r>
            <a:r>
              <a:rPr kumimoji="0" lang="el-GR" b="0" i="0" u="none" strike="noStrike" cap="none" normalizeH="0" baseline="0" dirty="0" smtClean="0">
                <a:ln>
                  <a:noFill/>
                </a:ln>
                <a:solidFill>
                  <a:schemeClr val="tx1"/>
                </a:solidFill>
                <a:effectLst/>
                <a:ea typeface="Times New Roman" pitchFamily="18" charset="0"/>
                <a:cs typeface="Arial" pitchFamily="34" charset="0"/>
              </a:rPr>
              <a:t> + </a:t>
            </a:r>
            <a:r>
              <a:rPr kumimoji="0" lang="en-US" b="0" i="0" u="none" strike="noStrike" cap="none" normalizeH="0" baseline="0" dirty="0" smtClean="0">
                <a:ln>
                  <a:noFill/>
                </a:ln>
                <a:solidFill>
                  <a:schemeClr val="tx1"/>
                </a:solidFill>
                <a:effectLst/>
                <a:ea typeface="Times New Roman" pitchFamily="18" charset="0"/>
                <a:cs typeface="Arial" pitchFamily="34" charset="0"/>
              </a:rPr>
              <a:t>0,</a:t>
            </a:r>
            <a:r>
              <a:rPr kumimoji="0" lang="el-GR" b="0" i="0" u="none" strike="noStrike" cap="none" normalizeH="0" baseline="0" dirty="0" smtClean="0">
                <a:ln>
                  <a:noFill/>
                </a:ln>
                <a:solidFill>
                  <a:schemeClr val="tx1"/>
                </a:solidFill>
                <a:effectLst/>
                <a:ea typeface="Times New Roman" pitchFamily="18" charset="0"/>
                <a:cs typeface="Arial" pitchFamily="34" charset="0"/>
              </a:rPr>
              <a:t>30</a:t>
            </a:r>
            <a:r>
              <a:rPr kumimoji="0" lang="en-US" b="0" i="0" u="none" strike="noStrike" cap="none" normalizeH="0" baseline="0" dirty="0" smtClean="0">
                <a:ln>
                  <a:noFill/>
                </a:ln>
                <a:solidFill>
                  <a:schemeClr val="tx1"/>
                </a:solidFill>
                <a:effectLst/>
                <a:ea typeface="Times New Roman" pitchFamily="18" charset="0"/>
                <a:cs typeface="Arial" pitchFamily="34" charset="0"/>
              </a:rPr>
              <a:t> x</a:t>
            </a:r>
            <a:r>
              <a:rPr kumimoji="0" lang="el-GR" b="0" i="0" u="none" strike="noStrike" cap="none" normalizeH="0" baseline="-30000" dirty="0" smtClean="0">
                <a:ln>
                  <a:noFill/>
                </a:ln>
                <a:solidFill>
                  <a:schemeClr val="tx1"/>
                </a:solidFill>
                <a:effectLst/>
                <a:ea typeface="Times New Roman" pitchFamily="18" charset="0"/>
                <a:cs typeface="Arial" pitchFamily="34" charset="0"/>
              </a:rPr>
              <a:t>2</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υπό τους περιορισμούς</a:t>
            </a:r>
            <a:endParaRPr kumimoji="0" lang="el-GR" b="0" i="0" u="none" strike="noStrike" cap="none" normalizeH="0" baseline="0" dirty="0" smtClean="0">
              <a:ln>
                <a:noFill/>
              </a:ln>
              <a:solidFill>
                <a:schemeClr val="tx1"/>
              </a:solidFill>
              <a:effectLst/>
            </a:endParaRPr>
          </a:p>
        </p:txBody>
      </p:sp>
      <p:sp>
        <p:nvSpPr>
          <p:cNvPr id="23564" name="Rectangle 12"/>
          <p:cNvSpPr>
            <a:spLocks noChangeArrowheads="1"/>
          </p:cNvSpPr>
          <p:nvPr/>
        </p:nvSpPr>
        <p:spPr bwMode="auto">
          <a:xfrm>
            <a:off x="1547664" y="1767643"/>
            <a:ext cx="7596336"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810</a:t>
            </a:r>
            <a:r>
              <a:rPr kumimoji="0" lang="es-ES_tradnl" b="0" i="0" u="none" strike="noStrike" cap="none" normalizeH="0" baseline="0" dirty="0" smtClean="0">
                <a:ln>
                  <a:noFill/>
                </a:ln>
                <a:solidFill>
                  <a:schemeClr val="tx1"/>
                </a:solidFill>
                <a:effectLst/>
                <a:ea typeface="Times New Roman" pitchFamily="18" charset="0"/>
                <a:cs typeface="Arial" pitchFamily="34" charset="0"/>
              </a:rPr>
              <a:t> x</a:t>
            </a:r>
            <a:r>
              <a:rPr kumimoji="0" lang="es-ES_tradnl" b="0" i="0" u="none" strike="noStrike" cap="none" normalizeH="0" baseline="-30000" dirty="0" smtClean="0">
                <a:ln>
                  <a:noFill/>
                </a:ln>
                <a:solidFill>
                  <a:schemeClr val="tx1"/>
                </a:solidFill>
                <a:effectLst/>
                <a:ea typeface="Times New Roman" pitchFamily="18" charset="0"/>
                <a:cs typeface="Arial" pitchFamily="34" charset="0"/>
              </a:rPr>
              <a:t>1 </a:t>
            </a:r>
            <a:r>
              <a:rPr kumimoji="0" lang="el-GR" b="0" i="0" u="none" strike="noStrike" cap="none" normalizeH="0" baseline="0" dirty="0" smtClean="0">
                <a:ln>
                  <a:noFill/>
                </a:ln>
                <a:solidFill>
                  <a:schemeClr val="tx1"/>
                </a:solidFill>
                <a:effectLst/>
                <a:ea typeface="Times New Roman" pitchFamily="18" charset="0"/>
                <a:cs typeface="Arial" pitchFamily="34" charset="0"/>
              </a:rPr>
              <a:t>+ 495 </a:t>
            </a:r>
            <a:r>
              <a:rPr kumimoji="0" lang="en-US"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2</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endParaRPr kumimoji="0" lang="el-GR" b="0" i="0" u="none" strike="noStrike" cap="none" normalizeH="0" baseline="0" dirty="0" smtClean="0">
              <a:ln>
                <a:noFill/>
              </a:ln>
              <a:solidFill>
                <a:schemeClr val="tx1"/>
              </a:solidFill>
              <a:effectLst/>
            </a:endParaRPr>
          </a:p>
        </p:txBody>
      </p:sp>
      <p:graphicFrame>
        <p:nvGraphicFramePr>
          <p:cNvPr id="23563" name="Object 11"/>
          <p:cNvGraphicFramePr>
            <a:graphicFrameLocks noChangeAspect="1"/>
          </p:cNvGraphicFramePr>
          <p:nvPr/>
        </p:nvGraphicFramePr>
        <p:xfrm>
          <a:off x="3275856" y="1916832"/>
          <a:ext cx="114300" cy="123825"/>
        </p:xfrm>
        <a:graphic>
          <a:graphicData uri="http://schemas.openxmlformats.org/presentationml/2006/ole">
            <p:oleObj spid="_x0000_s40962" name="Εξίσωση" r:id="rId3" imgW="101424" imgH="126780" progId="Equation.3">
              <p:embed/>
            </p:oleObj>
          </a:graphicData>
        </a:graphic>
      </p:graphicFrame>
      <p:sp>
        <p:nvSpPr>
          <p:cNvPr id="23565" name="Rectangle 13"/>
          <p:cNvSpPr>
            <a:spLocks noChangeArrowheads="1"/>
          </p:cNvSpPr>
          <p:nvPr/>
        </p:nvSpPr>
        <p:spPr bwMode="auto">
          <a:xfrm>
            <a:off x="3491880" y="1772816"/>
            <a:ext cx="4824536"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62.000 Μονάδες Αμύλου</a:t>
            </a:r>
            <a:endParaRPr kumimoji="0" lang="el-GR" b="0" i="0" u="none" strike="noStrike" cap="none" normalizeH="0" baseline="0" dirty="0" smtClean="0">
              <a:ln>
                <a:noFill/>
              </a:ln>
              <a:solidFill>
                <a:schemeClr val="tx1"/>
              </a:solidFill>
              <a:effectLst/>
            </a:endParaRPr>
          </a:p>
        </p:txBody>
      </p:sp>
      <p:sp>
        <p:nvSpPr>
          <p:cNvPr id="23567" name="Rectangle 15"/>
          <p:cNvSpPr>
            <a:spLocks noChangeArrowheads="1"/>
          </p:cNvSpPr>
          <p:nvPr/>
        </p:nvSpPr>
        <p:spPr bwMode="auto">
          <a:xfrm>
            <a:off x="1619672" y="2449131"/>
            <a:ext cx="4968552"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el-GR" b="0" i="0" u="none" strike="noStrike" cap="none" normalizeH="0" baseline="0" dirty="0" smtClean="0">
                <a:ln>
                  <a:noFill/>
                </a:ln>
                <a:solidFill>
                  <a:schemeClr val="tx1"/>
                </a:solidFill>
                <a:effectLst/>
                <a:ea typeface="Times New Roman" pitchFamily="18" charset="0"/>
              </a:rPr>
              <a:t>76</a:t>
            </a:r>
            <a:r>
              <a:rPr kumimoji="0" lang="es-ES_tradnl" b="0" i="0" u="none" strike="noStrike" cap="none" normalizeH="0" baseline="0" dirty="0" smtClean="0">
                <a:ln>
                  <a:noFill/>
                </a:ln>
                <a:solidFill>
                  <a:schemeClr val="tx1"/>
                </a:solidFill>
                <a:effectLst/>
                <a:ea typeface="Times New Roman" pitchFamily="18" charset="0"/>
              </a:rPr>
              <a:t> x</a:t>
            </a:r>
            <a:r>
              <a:rPr kumimoji="0" lang="es-ES_tradnl" b="0" i="0" u="none" strike="noStrike" cap="none" normalizeH="0" baseline="-30000" dirty="0" smtClean="0">
                <a:ln>
                  <a:noFill/>
                </a:ln>
                <a:solidFill>
                  <a:schemeClr val="tx1"/>
                </a:solidFill>
                <a:effectLst/>
                <a:ea typeface="Times New Roman" pitchFamily="18" charset="0"/>
              </a:rPr>
              <a:t>1</a:t>
            </a:r>
            <a:r>
              <a:rPr kumimoji="0" lang="es-ES_tradnl" b="0" i="0" u="none" strike="noStrike" cap="none" normalizeH="0" baseline="0" dirty="0" smtClean="0">
                <a:ln>
                  <a:noFill/>
                </a:ln>
                <a:solidFill>
                  <a:schemeClr val="tx1"/>
                </a:solidFill>
                <a:effectLst/>
                <a:ea typeface="Times New Roman" pitchFamily="18" charset="0"/>
              </a:rPr>
              <a:t> </a:t>
            </a:r>
            <a:r>
              <a:rPr kumimoji="0" lang="el-GR" b="0" i="0" u="none" strike="noStrike" cap="none" normalizeH="0" baseline="0" dirty="0" smtClean="0">
                <a:ln>
                  <a:noFill/>
                </a:ln>
                <a:solidFill>
                  <a:schemeClr val="tx1"/>
                </a:solidFill>
                <a:effectLst/>
                <a:ea typeface="Times New Roman" pitchFamily="18" charset="0"/>
              </a:rPr>
              <a:t> + 117 </a:t>
            </a:r>
            <a:r>
              <a:rPr kumimoji="0" lang="en-US" b="0" i="0" u="none" strike="noStrike" cap="none" normalizeH="0" baseline="0" dirty="0" smtClean="0">
                <a:ln>
                  <a:noFill/>
                </a:ln>
                <a:solidFill>
                  <a:schemeClr val="tx1"/>
                </a:solidFill>
                <a:effectLst/>
                <a:ea typeface="Times New Roman" pitchFamily="18" charset="0"/>
              </a:rPr>
              <a:t>x</a:t>
            </a:r>
            <a:r>
              <a:rPr kumimoji="0" lang="el-GR" b="0" i="0" u="none" strike="noStrike" cap="none" normalizeH="0" baseline="-30000" dirty="0" smtClean="0">
                <a:ln>
                  <a:noFill/>
                </a:ln>
                <a:solidFill>
                  <a:schemeClr val="tx1"/>
                </a:solidFill>
                <a:effectLst/>
                <a:ea typeface="Times New Roman" pitchFamily="18" charset="0"/>
              </a:rPr>
              <a:t>2</a:t>
            </a:r>
            <a:r>
              <a:rPr kumimoji="0" lang="el-GR" b="0" i="0" u="none" strike="noStrike" cap="none" normalizeH="0" baseline="0" dirty="0" smtClean="0">
                <a:ln>
                  <a:noFill/>
                </a:ln>
                <a:solidFill>
                  <a:schemeClr val="tx1"/>
                </a:solidFill>
                <a:effectLst/>
                <a:ea typeface="Times New Roman" pitchFamily="18" charset="0"/>
              </a:rPr>
              <a:t> </a:t>
            </a:r>
            <a:endParaRPr kumimoji="0" lang="el-GR" b="0" i="0" u="none" strike="noStrike" cap="none" normalizeH="0" baseline="0" dirty="0" smtClean="0">
              <a:ln>
                <a:noFill/>
              </a:ln>
              <a:solidFill>
                <a:schemeClr val="tx1"/>
              </a:solidFill>
              <a:effectLst/>
            </a:endParaRPr>
          </a:p>
        </p:txBody>
      </p:sp>
      <p:graphicFrame>
        <p:nvGraphicFramePr>
          <p:cNvPr id="23566" name="Object 14"/>
          <p:cNvGraphicFramePr>
            <a:graphicFrameLocks noChangeAspect="1"/>
          </p:cNvGraphicFramePr>
          <p:nvPr/>
        </p:nvGraphicFramePr>
        <p:xfrm>
          <a:off x="3347864" y="2564904"/>
          <a:ext cx="114300" cy="123825"/>
        </p:xfrm>
        <a:graphic>
          <a:graphicData uri="http://schemas.openxmlformats.org/presentationml/2006/ole">
            <p:oleObj spid="_x0000_s40963" name="Εξίσωση" r:id="rId4" imgW="101424" imgH="126780" progId="Equation.3">
              <p:embed/>
            </p:oleObj>
          </a:graphicData>
        </a:graphic>
      </p:graphicFrame>
      <p:sp>
        <p:nvSpPr>
          <p:cNvPr id="23568" name="Rectangle 16"/>
          <p:cNvSpPr>
            <a:spLocks noChangeArrowheads="1"/>
          </p:cNvSpPr>
          <p:nvPr/>
        </p:nvSpPr>
        <p:spPr bwMode="auto">
          <a:xfrm>
            <a:off x="3635896" y="2434367"/>
            <a:ext cx="5508104"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el-GR" b="0" i="0" u="none" strike="noStrike" cap="none" normalizeH="0" baseline="0" dirty="0" smtClean="0">
                <a:ln>
                  <a:noFill/>
                </a:ln>
                <a:solidFill>
                  <a:schemeClr val="tx1"/>
                </a:solidFill>
                <a:effectLst/>
                <a:ea typeface="Times New Roman" pitchFamily="18" charset="0"/>
              </a:rPr>
              <a:t>8.000 </a:t>
            </a:r>
            <a:r>
              <a:rPr kumimoji="0" lang="el-GR" b="0" i="0" u="none" strike="noStrike" cap="none" normalizeH="0" baseline="0" dirty="0" err="1" smtClean="0">
                <a:ln>
                  <a:noFill/>
                </a:ln>
                <a:solidFill>
                  <a:schemeClr val="tx1"/>
                </a:solidFill>
                <a:effectLst/>
                <a:ea typeface="Times New Roman" pitchFamily="18" charset="0"/>
              </a:rPr>
              <a:t>gr</a:t>
            </a:r>
            <a:r>
              <a:rPr kumimoji="0" lang="el-GR" b="0" i="0" u="none" strike="noStrike" cap="none" normalizeH="0" baseline="0" dirty="0" smtClean="0">
                <a:ln>
                  <a:noFill/>
                </a:ln>
                <a:solidFill>
                  <a:schemeClr val="tx1"/>
                </a:solidFill>
                <a:effectLst/>
                <a:ea typeface="Times New Roman" pitchFamily="18" charset="0"/>
              </a:rPr>
              <a:t> </a:t>
            </a:r>
            <a:r>
              <a:rPr kumimoji="0" lang="el-GR" b="0" i="0" u="none" strike="noStrike" cap="none" normalizeH="0" baseline="0" dirty="0" err="1" smtClean="0">
                <a:ln>
                  <a:noFill/>
                </a:ln>
                <a:solidFill>
                  <a:schemeClr val="tx1"/>
                </a:solidFill>
                <a:effectLst/>
                <a:ea typeface="Times New Roman" pitchFamily="18" charset="0"/>
              </a:rPr>
              <a:t>Πεπτές</a:t>
            </a:r>
            <a:r>
              <a:rPr kumimoji="0" lang="el-GR" b="0" i="0" u="none" strike="noStrike" cap="none" normalizeH="0" baseline="0" dirty="0" smtClean="0">
                <a:ln>
                  <a:noFill/>
                </a:ln>
                <a:solidFill>
                  <a:schemeClr val="tx1"/>
                </a:solidFill>
                <a:effectLst/>
                <a:ea typeface="Times New Roman" pitchFamily="18" charset="0"/>
              </a:rPr>
              <a:t> Αζωτούχες Ουσίες</a:t>
            </a:r>
            <a:r>
              <a:rPr kumimoji="0" lang="el-GR" b="0" i="0" u="none" strike="noStrike" cap="none" normalizeH="0" baseline="0" dirty="0" smtClean="0">
                <a:ln>
                  <a:noFill/>
                </a:ln>
                <a:solidFill>
                  <a:schemeClr val="tx1"/>
                </a:solidFill>
                <a:effectLst/>
              </a:rPr>
              <a:t> </a:t>
            </a:r>
          </a:p>
        </p:txBody>
      </p:sp>
      <p:sp>
        <p:nvSpPr>
          <p:cNvPr id="23570" name="Rectangle 18"/>
          <p:cNvSpPr>
            <a:spLocks noChangeArrowheads="1"/>
          </p:cNvSpPr>
          <p:nvPr/>
        </p:nvSpPr>
        <p:spPr bwMode="auto">
          <a:xfrm>
            <a:off x="1619672" y="3061391"/>
            <a:ext cx="2304256"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860 </a:t>
            </a:r>
            <a:r>
              <a:rPr kumimoji="0" lang="es-ES_tradnl" b="0" i="0" u="none" strike="noStrike" cap="none" normalizeH="0" baseline="0" dirty="0" smtClean="0">
                <a:ln>
                  <a:noFill/>
                </a:ln>
                <a:solidFill>
                  <a:schemeClr val="tx1"/>
                </a:solidFill>
                <a:effectLst/>
                <a:ea typeface="Times New Roman" pitchFamily="18" charset="0"/>
                <a:cs typeface="Arial" pitchFamily="34" charset="0"/>
              </a:rPr>
              <a:t>x</a:t>
            </a:r>
            <a:r>
              <a:rPr kumimoji="0" lang="es-ES_tradnl" b="0" i="0" u="none" strike="noStrike" cap="none" normalizeH="0" baseline="-30000" dirty="0" smtClean="0">
                <a:ln>
                  <a:noFill/>
                </a:ln>
                <a:solidFill>
                  <a:schemeClr val="tx1"/>
                </a:solidFill>
                <a:effectLst/>
                <a:ea typeface="Times New Roman" pitchFamily="18" charset="0"/>
                <a:cs typeface="Arial" pitchFamily="34" charset="0"/>
              </a:rPr>
              <a:t>1</a:t>
            </a:r>
            <a:r>
              <a:rPr kumimoji="0" lang="es-ES_tradnl" b="0" i="0" u="none" strike="noStrike" cap="none" normalizeH="0" baseline="0" dirty="0" smtClean="0">
                <a:ln>
                  <a:noFill/>
                </a:ln>
                <a:solidFill>
                  <a:schemeClr val="tx1"/>
                </a:solidFill>
                <a:effectLst/>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+ 880 </a:t>
            </a:r>
            <a:r>
              <a:rPr kumimoji="0" lang="en-US"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2</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endParaRPr kumimoji="0" lang="el-GR" b="0" i="0" u="none" strike="noStrike" cap="none" normalizeH="0" baseline="0" dirty="0" smtClean="0">
              <a:ln>
                <a:noFill/>
              </a:ln>
              <a:solidFill>
                <a:schemeClr val="tx1"/>
              </a:solidFill>
              <a:effectLst/>
            </a:endParaRPr>
          </a:p>
        </p:txBody>
      </p:sp>
      <p:graphicFrame>
        <p:nvGraphicFramePr>
          <p:cNvPr id="23569" name="Object 17"/>
          <p:cNvGraphicFramePr>
            <a:graphicFrameLocks noChangeAspect="1"/>
          </p:cNvGraphicFramePr>
          <p:nvPr/>
        </p:nvGraphicFramePr>
        <p:xfrm>
          <a:off x="3419872" y="3140968"/>
          <a:ext cx="114300" cy="123825"/>
        </p:xfrm>
        <a:graphic>
          <a:graphicData uri="http://schemas.openxmlformats.org/presentationml/2006/ole">
            <p:oleObj spid="_x0000_s40964" name="Εξίσωση" r:id="rId5" imgW="101424" imgH="126780" progId="Equation.3">
              <p:embed/>
            </p:oleObj>
          </a:graphicData>
        </a:graphic>
      </p:graphicFrame>
      <p:sp>
        <p:nvSpPr>
          <p:cNvPr id="23571" name="Rectangle 19"/>
          <p:cNvSpPr>
            <a:spLocks noChangeArrowheads="1"/>
          </p:cNvSpPr>
          <p:nvPr/>
        </p:nvSpPr>
        <p:spPr bwMode="auto">
          <a:xfrm>
            <a:off x="3707904" y="3006990"/>
            <a:ext cx="5436096"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87.000 </a:t>
            </a:r>
            <a:r>
              <a:rPr kumimoji="0" lang="fr-FR" b="0" i="0" u="none" strike="noStrike" cap="none" normalizeH="0" baseline="0" dirty="0" smtClean="0">
                <a:ln>
                  <a:noFill/>
                </a:ln>
                <a:solidFill>
                  <a:schemeClr val="tx1"/>
                </a:solidFill>
                <a:effectLst/>
                <a:ea typeface="Times New Roman" pitchFamily="18" charset="0"/>
                <a:cs typeface="Arial" pitchFamily="34" charset="0"/>
              </a:rPr>
              <a:t>gr </a:t>
            </a:r>
            <a:r>
              <a:rPr kumimoji="0" lang="el-GR" b="0" i="0" u="none" strike="noStrike" cap="none" normalizeH="0" baseline="0" dirty="0" smtClean="0">
                <a:ln>
                  <a:noFill/>
                </a:ln>
                <a:solidFill>
                  <a:schemeClr val="tx1"/>
                </a:solidFill>
                <a:effectLst/>
                <a:ea typeface="Times New Roman" pitchFamily="18" charset="0"/>
                <a:cs typeface="Arial" pitchFamily="34" charset="0"/>
              </a:rPr>
              <a:t>Ξηράς Ουσίας</a:t>
            </a:r>
            <a:endParaRPr kumimoji="0" lang="el-GR" b="0" i="0" u="none" strike="noStrike" cap="none" normalizeH="0" baseline="0" dirty="0" smtClean="0">
              <a:ln>
                <a:noFill/>
              </a:ln>
              <a:solidFill>
                <a:schemeClr val="tx1"/>
              </a:solidFill>
              <a:effectLst/>
            </a:endParaRPr>
          </a:p>
        </p:txBody>
      </p:sp>
      <p:sp>
        <p:nvSpPr>
          <p:cNvPr id="23573" name="Rectangle 21"/>
          <p:cNvSpPr>
            <a:spLocks noChangeArrowheads="1"/>
          </p:cNvSpPr>
          <p:nvPr/>
        </p:nvSpPr>
        <p:spPr bwMode="auto">
          <a:xfrm>
            <a:off x="2339752" y="3727630"/>
            <a:ext cx="6804248"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_tradnl" b="0" i="0" u="none" strike="noStrike" cap="none" normalizeH="0" baseline="0" dirty="0" smtClean="0">
                <a:ln>
                  <a:noFill/>
                </a:ln>
                <a:solidFill>
                  <a:schemeClr val="tx1"/>
                </a:solidFill>
                <a:effectLst/>
                <a:ea typeface="Times New Roman" pitchFamily="18" charset="0"/>
                <a:cs typeface="Arial" pitchFamily="34" charset="0"/>
              </a:rPr>
              <a:t>x</a:t>
            </a:r>
            <a:r>
              <a:rPr kumimoji="0" lang="es-ES_tradnl" b="0" i="0" u="none" strike="noStrike" cap="none" normalizeH="0" baseline="-30000" dirty="0" smtClean="0">
                <a:ln>
                  <a:noFill/>
                </a:ln>
                <a:solidFill>
                  <a:schemeClr val="tx1"/>
                </a:solidFill>
                <a:effectLst/>
                <a:ea typeface="Times New Roman" pitchFamily="18" charset="0"/>
                <a:cs typeface="Arial" pitchFamily="34" charset="0"/>
              </a:rPr>
              <a:t>1</a:t>
            </a:r>
            <a:r>
              <a:rPr kumimoji="0" lang="es-ES_tradnl" b="0" i="0" u="none" strike="noStrike" cap="none" normalizeH="0" baseline="0" dirty="0" smtClean="0">
                <a:ln>
                  <a:noFill/>
                </a:ln>
                <a:solidFill>
                  <a:schemeClr val="tx1"/>
                </a:solidFill>
                <a:effectLst/>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r>
              <a:rPr kumimoji="0" lang="en-US"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2</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endParaRPr kumimoji="0" lang="el-GR" b="0" i="0" u="none" strike="noStrike" cap="none" normalizeH="0" baseline="0" dirty="0" smtClean="0">
              <a:ln>
                <a:noFill/>
              </a:ln>
              <a:solidFill>
                <a:schemeClr val="tx1"/>
              </a:solidFill>
              <a:effectLst/>
            </a:endParaRPr>
          </a:p>
        </p:txBody>
      </p:sp>
      <p:graphicFrame>
        <p:nvGraphicFramePr>
          <p:cNvPr id="23572" name="Object 20"/>
          <p:cNvGraphicFramePr>
            <a:graphicFrameLocks noChangeAspect="1"/>
          </p:cNvGraphicFramePr>
          <p:nvPr/>
        </p:nvGraphicFramePr>
        <p:xfrm>
          <a:off x="3491880" y="3861048"/>
          <a:ext cx="114300" cy="123825"/>
        </p:xfrm>
        <a:graphic>
          <a:graphicData uri="http://schemas.openxmlformats.org/presentationml/2006/ole">
            <p:oleObj spid="_x0000_s40965" name="Εξίσωση" r:id="rId6" imgW="101424" imgH="126780" progId="Equation.3">
              <p:embed/>
            </p:oleObj>
          </a:graphicData>
        </a:graphic>
      </p:graphicFrame>
      <p:sp>
        <p:nvSpPr>
          <p:cNvPr id="23574" name="Rectangle 22"/>
          <p:cNvSpPr>
            <a:spLocks noChangeArrowheads="1"/>
          </p:cNvSpPr>
          <p:nvPr/>
        </p:nvSpPr>
        <p:spPr bwMode="auto">
          <a:xfrm flipV="1">
            <a:off x="2267744" y="3742874"/>
            <a:ext cx="1944216"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0</a:t>
            </a:r>
            <a:endParaRPr kumimoji="0" lang="el-GR" b="0" i="0" u="none" strike="noStrike" cap="none" normalizeH="0" baseline="0" dirty="0" smtClean="0">
              <a:ln>
                <a:noFill/>
              </a:ln>
              <a:solidFill>
                <a:schemeClr val="tx1"/>
              </a:solidFill>
              <a:effectLs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323528" y="231244"/>
            <a:ext cx="864096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Προσπαθώντας να εξευρεθεί η πρώτη βασική εφικτή λύση εισάγονται οι μεταβλητές αποκλίσεως (</a:t>
            </a:r>
            <a:r>
              <a:rPr kumimoji="0" lang="el-GR" b="0" i="0" u="none" strike="noStrike" cap="none" normalizeH="0" baseline="0" dirty="0" err="1" smtClean="0">
                <a:ln>
                  <a:noFill/>
                </a:ln>
                <a:solidFill>
                  <a:schemeClr val="tx1"/>
                </a:solidFill>
                <a:effectLst/>
                <a:ea typeface="Times New Roman" pitchFamily="18" charset="0"/>
                <a:cs typeface="Arial" pitchFamily="34" charset="0"/>
              </a:rPr>
              <a:t>ti</a:t>
            </a:r>
            <a:r>
              <a:rPr kumimoji="0" lang="el-GR" b="0" i="0" u="none" strike="noStrike" cap="none" normalizeH="0" baseline="0" dirty="0" smtClean="0">
                <a:ln>
                  <a:noFill/>
                </a:ln>
                <a:solidFill>
                  <a:schemeClr val="tx1"/>
                </a:solidFill>
                <a:effectLst/>
                <a:ea typeface="Times New Roman" pitchFamily="18" charset="0"/>
                <a:cs typeface="Arial" pitchFamily="34" charset="0"/>
              </a:rPr>
              <a:t>). Οπότε το πρόβλημα μετασχηματίζεται ως ακολούθως:</a:t>
            </a:r>
            <a:endParaRPr kumimoji="0" lang="el-GR" b="0" i="0" u="none" strike="noStrike" cap="none" normalizeH="0" baseline="0" dirty="0" smtClean="0">
              <a:ln>
                <a:noFill/>
              </a:ln>
              <a:solidFill>
                <a:schemeClr val="tx1"/>
              </a:solidFill>
              <a:effectLst/>
            </a:endParaRPr>
          </a:p>
        </p:txBody>
      </p:sp>
      <p:sp>
        <p:nvSpPr>
          <p:cNvPr id="37891" name="Rectangle 3"/>
          <p:cNvSpPr>
            <a:spLocks noChangeArrowheads="1"/>
          </p:cNvSpPr>
          <p:nvPr/>
        </p:nvSpPr>
        <p:spPr bwMode="auto">
          <a:xfrm>
            <a:off x="467544" y="922328"/>
            <a:ext cx="8280920"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err="1" smtClean="0">
                <a:ln>
                  <a:noFill/>
                </a:ln>
                <a:solidFill>
                  <a:schemeClr val="tx1"/>
                </a:solidFill>
                <a:effectLst/>
                <a:ea typeface="Times New Roman" pitchFamily="18" charset="0"/>
                <a:cs typeface="Arial" pitchFamily="34" charset="0"/>
              </a:rPr>
              <a:t>min</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r>
              <a:rPr kumimoji="0" lang="en-US" b="0" i="0" u="none" strike="noStrike" cap="none" normalizeH="0" baseline="0" dirty="0" smtClean="0">
                <a:ln>
                  <a:noFill/>
                </a:ln>
                <a:solidFill>
                  <a:schemeClr val="tx1"/>
                </a:solidFill>
                <a:effectLst/>
                <a:ea typeface="Times New Roman" pitchFamily="18" charset="0"/>
                <a:cs typeface="Arial" pitchFamily="34" charset="0"/>
              </a:rPr>
              <a:t>Z</a:t>
            </a:r>
            <a:r>
              <a:rPr kumimoji="0" lang="el-GR" b="0" i="0" u="none" strike="noStrike" cap="none" normalizeH="0" baseline="0" dirty="0" smtClean="0">
                <a:ln>
                  <a:noFill/>
                </a:ln>
                <a:solidFill>
                  <a:schemeClr val="tx1"/>
                </a:solidFill>
                <a:effectLst/>
                <a:ea typeface="Times New Roman" pitchFamily="18" charset="0"/>
                <a:cs typeface="Arial" pitchFamily="34" charset="0"/>
              </a:rPr>
              <a:t> = 0,35</a:t>
            </a:r>
            <a:r>
              <a:rPr kumimoji="0" lang="en-US"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1</a:t>
            </a:r>
            <a:r>
              <a:rPr kumimoji="0" lang="el-GR" b="0" i="0" u="none" strike="noStrike" cap="none" normalizeH="0" baseline="0" dirty="0" smtClean="0">
                <a:ln>
                  <a:noFill/>
                </a:ln>
                <a:solidFill>
                  <a:schemeClr val="tx1"/>
                </a:solidFill>
                <a:effectLst/>
                <a:ea typeface="Times New Roman" pitchFamily="18" charset="0"/>
                <a:cs typeface="Arial" pitchFamily="34" charset="0"/>
              </a:rPr>
              <a:t> + 0,30</a:t>
            </a:r>
            <a:r>
              <a:rPr kumimoji="0" lang="en-US"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2</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υπό τους περιορισμούς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           </a:t>
            </a:r>
            <a:r>
              <a:rPr kumimoji="0" lang="fr-FR" b="0" i="0" u="none" strike="noStrike" cap="none" normalizeH="0" baseline="0" dirty="0" smtClean="0">
                <a:ln>
                  <a:noFill/>
                </a:ln>
                <a:solidFill>
                  <a:schemeClr val="tx1"/>
                </a:solidFill>
                <a:effectLst/>
                <a:ea typeface="Times New Roman" pitchFamily="18" charset="0"/>
                <a:cs typeface="Arial" pitchFamily="34" charset="0"/>
              </a:rPr>
              <a:t>810 x</a:t>
            </a:r>
            <a:r>
              <a:rPr kumimoji="0" lang="fr-FR" b="0" i="0" u="none" strike="noStrike" cap="none" normalizeH="0" baseline="-30000" dirty="0" smtClean="0">
                <a:ln>
                  <a:noFill/>
                </a:ln>
                <a:solidFill>
                  <a:schemeClr val="tx1"/>
                </a:solidFill>
                <a:effectLst/>
                <a:ea typeface="Times New Roman" pitchFamily="18" charset="0"/>
                <a:cs typeface="Arial" pitchFamily="34" charset="0"/>
              </a:rPr>
              <a:t>1</a:t>
            </a:r>
            <a:r>
              <a:rPr kumimoji="0" lang="fr-FR" b="0" i="0" u="none" strike="noStrike" cap="none" normalizeH="0" baseline="0" dirty="0" smtClean="0">
                <a:ln>
                  <a:noFill/>
                </a:ln>
                <a:solidFill>
                  <a:schemeClr val="tx1"/>
                </a:solidFill>
                <a:effectLst/>
                <a:ea typeface="Times New Roman" pitchFamily="18" charset="0"/>
                <a:cs typeface="Arial" pitchFamily="34" charset="0"/>
              </a:rPr>
              <a:t> + 495 x</a:t>
            </a:r>
            <a:r>
              <a:rPr kumimoji="0" lang="fr-FR" b="0" i="0" u="none" strike="noStrike" cap="none" normalizeH="0" baseline="-30000" dirty="0" smtClean="0">
                <a:ln>
                  <a:noFill/>
                </a:ln>
                <a:solidFill>
                  <a:schemeClr val="tx1"/>
                </a:solidFill>
                <a:effectLst/>
                <a:ea typeface="Times New Roman" pitchFamily="18" charset="0"/>
                <a:cs typeface="Arial" pitchFamily="34" charset="0"/>
              </a:rPr>
              <a:t>2</a:t>
            </a:r>
            <a:r>
              <a:rPr kumimoji="0" lang="fr-FR" b="0" i="0" u="none" strike="noStrike" cap="none" normalizeH="0" baseline="0" dirty="0" smtClean="0">
                <a:ln>
                  <a:noFill/>
                </a:ln>
                <a:solidFill>
                  <a:schemeClr val="tx1"/>
                </a:solidFill>
                <a:effectLst/>
                <a:ea typeface="Times New Roman" pitchFamily="18" charset="0"/>
                <a:cs typeface="Arial" pitchFamily="34" charset="0"/>
              </a:rPr>
              <a:t> - t</a:t>
            </a:r>
            <a:r>
              <a:rPr kumimoji="0" lang="fr-FR" b="0" i="0" u="none" strike="noStrike" cap="none" normalizeH="0" baseline="-30000" dirty="0" smtClean="0">
                <a:ln>
                  <a:noFill/>
                </a:ln>
                <a:solidFill>
                  <a:schemeClr val="tx1"/>
                </a:solidFill>
                <a:effectLst/>
                <a:ea typeface="Times New Roman" pitchFamily="18" charset="0"/>
                <a:cs typeface="Arial" pitchFamily="34" charset="0"/>
              </a:rPr>
              <a:t>1</a:t>
            </a:r>
            <a:r>
              <a:rPr kumimoji="0" lang="fr-FR" b="0" i="0" u="none" strike="noStrike" cap="none" normalizeH="0" baseline="0" dirty="0" smtClean="0">
                <a:ln>
                  <a:noFill/>
                </a:ln>
                <a:solidFill>
                  <a:schemeClr val="tx1"/>
                </a:solidFill>
                <a:effectLst/>
                <a:ea typeface="Times New Roman" pitchFamily="18" charset="0"/>
                <a:cs typeface="Arial" pitchFamily="34" charset="0"/>
              </a:rPr>
              <a:t>	         =62.000</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r>
              <a:rPr kumimoji="0" lang="fr-FR" b="0" i="0" u="none" strike="noStrike" cap="none" normalizeH="0" baseline="0" dirty="0" smtClean="0">
                <a:ln>
                  <a:noFill/>
                </a:ln>
                <a:solidFill>
                  <a:schemeClr val="tx1"/>
                </a:solidFill>
                <a:effectLst/>
                <a:ea typeface="Times New Roman" pitchFamily="18" charset="0"/>
                <a:cs typeface="Arial" pitchFamily="34" charset="0"/>
              </a:rPr>
              <a:t>76 x</a:t>
            </a:r>
            <a:r>
              <a:rPr kumimoji="0" lang="fr-FR" b="0" i="0" u="none" strike="noStrike" cap="none" normalizeH="0" baseline="-30000" dirty="0" smtClean="0">
                <a:ln>
                  <a:noFill/>
                </a:ln>
                <a:solidFill>
                  <a:schemeClr val="tx1"/>
                </a:solidFill>
                <a:effectLst/>
                <a:ea typeface="Times New Roman" pitchFamily="18" charset="0"/>
                <a:cs typeface="Arial" pitchFamily="34" charset="0"/>
              </a:rPr>
              <a:t>1</a:t>
            </a:r>
            <a:r>
              <a:rPr kumimoji="0" lang="fr-FR" b="0" i="0" u="none" strike="noStrike" cap="none" normalizeH="0" baseline="0" dirty="0" smtClean="0">
                <a:ln>
                  <a:noFill/>
                </a:ln>
                <a:solidFill>
                  <a:schemeClr val="tx1"/>
                </a:solidFill>
                <a:effectLst/>
                <a:ea typeface="Times New Roman" pitchFamily="18" charset="0"/>
                <a:cs typeface="Arial" pitchFamily="34" charset="0"/>
              </a:rPr>
              <a:t> + 117 x</a:t>
            </a:r>
            <a:r>
              <a:rPr kumimoji="0" lang="fr-FR" b="0" i="0" u="none" strike="noStrike" cap="none" normalizeH="0" baseline="-30000" dirty="0" smtClean="0">
                <a:ln>
                  <a:noFill/>
                </a:ln>
                <a:solidFill>
                  <a:schemeClr val="tx1"/>
                </a:solidFill>
                <a:effectLst/>
                <a:ea typeface="Times New Roman" pitchFamily="18" charset="0"/>
                <a:cs typeface="Arial" pitchFamily="34" charset="0"/>
              </a:rPr>
              <a:t>2</a:t>
            </a:r>
            <a:r>
              <a:rPr kumimoji="0" lang="fr-FR" b="0" i="0" u="none" strike="noStrike" cap="none" normalizeH="0" baseline="0" dirty="0" smtClean="0">
                <a:ln>
                  <a:noFill/>
                </a:ln>
                <a:solidFill>
                  <a:schemeClr val="tx1"/>
                </a:solidFill>
                <a:effectLst/>
                <a:ea typeface="Times New Roman" pitchFamily="18" charset="0"/>
                <a:cs typeface="Arial" pitchFamily="34" charset="0"/>
              </a:rPr>
              <a:t>    -   t</a:t>
            </a:r>
            <a:r>
              <a:rPr kumimoji="0" lang="fr-FR" b="0" i="0" u="none" strike="noStrike" cap="none" normalizeH="0" baseline="-30000" dirty="0" smtClean="0">
                <a:ln>
                  <a:noFill/>
                </a:ln>
                <a:solidFill>
                  <a:schemeClr val="tx1"/>
                </a:solidFill>
                <a:effectLst/>
                <a:ea typeface="Times New Roman" pitchFamily="18" charset="0"/>
                <a:cs typeface="Arial" pitchFamily="34" charset="0"/>
              </a:rPr>
              <a:t>2</a:t>
            </a:r>
            <a:r>
              <a:rPr kumimoji="0" lang="fr-FR" b="0" i="0" u="none" strike="noStrike" cap="none" normalizeH="0" baseline="0" dirty="0" smtClean="0">
                <a:ln>
                  <a:noFill/>
                </a:ln>
                <a:solidFill>
                  <a:schemeClr val="tx1"/>
                </a:solidFill>
                <a:effectLst/>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r>
              <a:rPr kumimoji="0" lang="fr-FR" b="0" i="0" u="none" strike="noStrike" cap="none" normalizeH="0" baseline="0" dirty="0" smtClean="0">
                <a:ln>
                  <a:noFill/>
                </a:ln>
                <a:solidFill>
                  <a:schemeClr val="tx1"/>
                </a:solidFill>
                <a:effectLst/>
                <a:ea typeface="Times New Roman" pitchFamily="18" charset="0"/>
                <a:cs typeface="Arial" pitchFamily="34" charset="0"/>
              </a:rPr>
              <a:t>=  8.000</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            </a:t>
            </a:r>
            <a:r>
              <a:rPr kumimoji="0" lang="fr-FR" b="0" i="0" u="none" strike="noStrike" cap="none" normalizeH="0" baseline="0" dirty="0" smtClean="0">
                <a:ln>
                  <a:noFill/>
                </a:ln>
                <a:solidFill>
                  <a:schemeClr val="tx1"/>
                </a:solidFill>
                <a:effectLst/>
                <a:ea typeface="Times New Roman" pitchFamily="18" charset="0"/>
                <a:cs typeface="Arial" pitchFamily="34" charset="0"/>
              </a:rPr>
              <a:t>860 x</a:t>
            </a:r>
            <a:r>
              <a:rPr kumimoji="0" lang="fr-FR" b="0" i="0" u="none" strike="noStrike" cap="none" normalizeH="0" baseline="-30000" dirty="0" smtClean="0">
                <a:ln>
                  <a:noFill/>
                </a:ln>
                <a:solidFill>
                  <a:schemeClr val="tx1"/>
                </a:solidFill>
                <a:effectLst/>
                <a:ea typeface="Times New Roman" pitchFamily="18" charset="0"/>
                <a:cs typeface="Arial" pitchFamily="34" charset="0"/>
              </a:rPr>
              <a:t>1</a:t>
            </a:r>
            <a:r>
              <a:rPr kumimoji="0" lang="fr-FR" b="0" i="0" u="none" strike="noStrike" cap="none" normalizeH="0" baseline="0" dirty="0" smtClean="0">
                <a:ln>
                  <a:noFill/>
                </a:ln>
                <a:solidFill>
                  <a:schemeClr val="tx1"/>
                </a:solidFill>
                <a:effectLst/>
                <a:ea typeface="Times New Roman" pitchFamily="18" charset="0"/>
                <a:cs typeface="Arial" pitchFamily="34" charset="0"/>
              </a:rPr>
              <a:t> + 880 x</a:t>
            </a:r>
            <a:r>
              <a:rPr kumimoji="0" lang="fr-FR" b="0" i="0" u="none" strike="noStrike" cap="none" normalizeH="0" baseline="-30000" dirty="0" smtClean="0">
                <a:ln>
                  <a:noFill/>
                </a:ln>
                <a:solidFill>
                  <a:schemeClr val="tx1"/>
                </a:solidFill>
                <a:effectLst/>
                <a:ea typeface="Times New Roman" pitchFamily="18" charset="0"/>
                <a:cs typeface="Arial" pitchFamily="34" charset="0"/>
              </a:rPr>
              <a:t>2</a:t>
            </a:r>
            <a:r>
              <a:rPr kumimoji="0" lang="fr-FR" b="0" i="0" u="none" strike="noStrike" cap="none" normalizeH="0" baseline="0" dirty="0" smtClean="0">
                <a:ln>
                  <a:noFill/>
                </a:ln>
                <a:solidFill>
                  <a:schemeClr val="tx1"/>
                </a:solidFill>
                <a:effectLst/>
                <a:ea typeface="Times New Roman" pitchFamily="18" charset="0"/>
                <a:cs typeface="Arial" pitchFamily="34" charset="0"/>
              </a:rPr>
              <a:t>     -        t</a:t>
            </a:r>
            <a:r>
              <a:rPr kumimoji="0" lang="fr-FR" b="0" i="0" u="none" strike="noStrike" cap="none" normalizeH="0" baseline="-30000" dirty="0" smtClean="0">
                <a:ln>
                  <a:noFill/>
                </a:ln>
                <a:solidFill>
                  <a:schemeClr val="tx1"/>
                </a:solidFill>
                <a:effectLst/>
                <a:ea typeface="Times New Roman" pitchFamily="18" charset="0"/>
                <a:cs typeface="Arial" pitchFamily="34" charset="0"/>
              </a:rPr>
              <a:t>3</a:t>
            </a:r>
            <a:r>
              <a:rPr kumimoji="0" lang="fr-FR" b="0" i="0" u="none" strike="noStrike" cap="none" normalizeH="0" baseline="0" dirty="0" smtClean="0">
                <a:ln>
                  <a:noFill/>
                </a:ln>
                <a:solidFill>
                  <a:schemeClr val="tx1"/>
                </a:solidFill>
                <a:effectLst/>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r>
              <a:rPr kumimoji="0" lang="fr-FR" b="0" i="0" u="none" strike="noStrike" cap="none" normalizeH="0" baseline="0" dirty="0" smtClean="0">
                <a:ln>
                  <a:noFill/>
                </a:ln>
                <a:solidFill>
                  <a:schemeClr val="tx1"/>
                </a:solidFill>
                <a:effectLst/>
                <a:ea typeface="Times New Roman" pitchFamily="18" charset="0"/>
                <a:cs typeface="Arial" pitchFamily="34" charset="0"/>
              </a:rPr>
              <a:t>=87.000</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ea typeface="Times New Roman" pitchFamily="18" charset="0"/>
                <a:cs typeface="Arial" pitchFamily="34" charset="0"/>
              </a:rPr>
              <a:t>x</a:t>
            </a:r>
            <a:r>
              <a:rPr kumimoji="0" lang="fr-FR" b="0" i="0" u="none" strike="noStrike" cap="none" normalizeH="0" baseline="-30000" dirty="0" smtClean="0">
                <a:ln>
                  <a:noFill/>
                </a:ln>
                <a:solidFill>
                  <a:schemeClr val="tx1"/>
                </a:solidFill>
                <a:effectLst/>
                <a:ea typeface="Times New Roman" pitchFamily="18" charset="0"/>
                <a:cs typeface="Arial" pitchFamily="34" charset="0"/>
              </a:rPr>
              <a:t>1</a:t>
            </a:r>
            <a:r>
              <a:rPr kumimoji="0" lang="fr-FR" b="0" i="0" u="none" strike="noStrike" cap="none" normalizeH="0" baseline="0" dirty="0" smtClean="0">
                <a:ln>
                  <a:noFill/>
                </a:ln>
                <a:solidFill>
                  <a:schemeClr val="tx1"/>
                </a:solidFill>
                <a:effectLst/>
                <a:ea typeface="Times New Roman" pitchFamily="18" charset="0"/>
                <a:cs typeface="Arial" pitchFamily="34" charset="0"/>
              </a:rPr>
              <a:t>, x</a:t>
            </a:r>
            <a:r>
              <a:rPr kumimoji="0" lang="fr-FR" b="0" i="0" u="none" strike="noStrike" cap="none" normalizeH="0" baseline="-30000" dirty="0" smtClean="0">
                <a:ln>
                  <a:noFill/>
                </a:ln>
                <a:solidFill>
                  <a:schemeClr val="tx1"/>
                </a:solidFill>
                <a:effectLst/>
                <a:ea typeface="Times New Roman" pitchFamily="18" charset="0"/>
                <a:cs typeface="Arial" pitchFamily="34" charset="0"/>
              </a:rPr>
              <a:t>2</a:t>
            </a:r>
            <a:r>
              <a:rPr kumimoji="0" lang="fr-FR" b="0" i="0" u="none" strike="noStrike" cap="none" normalizeH="0" baseline="0" dirty="0" smtClean="0">
                <a:ln>
                  <a:noFill/>
                </a:ln>
                <a:solidFill>
                  <a:schemeClr val="tx1"/>
                </a:solidFill>
                <a:effectLst/>
                <a:ea typeface="Times New Roman" pitchFamily="18" charset="0"/>
                <a:cs typeface="Arial" pitchFamily="34" charset="0"/>
              </a:rPr>
              <a:t>, t</a:t>
            </a:r>
            <a:r>
              <a:rPr kumimoji="0" lang="fr-FR" b="0" i="0" u="none" strike="noStrike" cap="none" normalizeH="0" baseline="-30000" dirty="0" smtClean="0">
                <a:ln>
                  <a:noFill/>
                </a:ln>
                <a:solidFill>
                  <a:schemeClr val="tx1"/>
                </a:solidFill>
                <a:effectLst/>
                <a:ea typeface="Times New Roman" pitchFamily="18" charset="0"/>
                <a:cs typeface="Arial" pitchFamily="34" charset="0"/>
              </a:rPr>
              <a:t>1</a:t>
            </a:r>
            <a:r>
              <a:rPr kumimoji="0" lang="fr-FR" b="0" i="0" u="none" strike="noStrike" cap="none" normalizeH="0" baseline="0" dirty="0" smtClean="0">
                <a:ln>
                  <a:noFill/>
                </a:ln>
                <a:solidFill>
                  <a:schemeClr val="tx1"/>
                </a:solidFill>
                <a:effectLst/>
                <a:ea typeface="Times New Roman" pitchFamily="18" charset="0"/>
                <a:cs typeface="Arial" pitchFamily="34" charset="0"/>
              </a:rPr>
              <a:t>, t</a:t>
            </a:r>
            <a:r>
              <a:rPr kumimoji="0" lang="fr-FR" b="0" i="0" u="none" strike="noStrike" cap="none" normalizeH="0" baseline="-30000" dirty="0" smtClean="0">
                <a:ln>
                  <a:noFill/>
                </a:ln>
                <a:solidFill>
                  <a:schemeClr val="tx1"/>
                </a:solidFill>
                <a:effectLst/>
                <a:ea typeface="Times New Roman" pitchFamily="18" charset="0"/>
                <a:cs typeface="Arial" pitchFamily="34" charset="0"/>
              </a:rPr>
              <a:t>2</a:t>
            </a:r>
            <a:r>
              <a:rPr kumimoji="0" lang="fr-FR" b="0" i="0" u="none" strike="noStrike" cap="none" normalizeH="0" baseline="0" dirty="0" smtClean="0">
                <a:ln>
                  <a:noFill/>
                </a:ln>
                <a:solidFill>
                  <a:schemeClr val="tx1"/>
                </a:solidFill>
                <a:effectLst/>
                <a:ea typeface="Times New Roman" pitchFamily="18" charset="0"/>
                <a:cs typeface="Arial" pitchFamily="34" charset="0"/>
              </a:rPr>
              <a:t>, t</a:t>
            </a:r>
            <a:r>
              <a:rPr kumimoji="0" lang="fr-FR" b="0" i="0" u="none" strike="noStrike" cap="none" normalizeH="0" baseline="-30000" dirty="0" smtClean="0">
                <a:ln>
                  <a:noFill/>
                </a:ln>
                <a:solidFill>
                  <a:schemeClr val="tx1"/>
                </a:solidFill>
                <a:effectLst/>
                <a:ea typeface="Times New Roman" pitchFamily="18" charset="0"/>
                <a:cs typeface="Arial" pitchFamily="34" charset="0"/>
              </a:rPr>
              <a:t>3</a:t>
            </a:r>
            <a:r>
              <a:rPr kumimoji="0" lang="fr-FR" b="0" i="0" u="none" strike="noStrike" cap="none" normalizeH="0" baseline="0" dirty="0" smtClean="0">
                <a:ln>
                  <a:noFill/>
                </a:ln>
                <a:solidFill>
                  <a:schemeClr val="tx1"/>
                </a:solidFill>
                <a:effectLst/>
                <a:ea typeface="Times New Roman" pitchFamily="18" charset="0"/>
                <a:cs typeface="Arial" pitchFamily="34" charset="0"/>
              </a:rPr>
              <a:t> </a:t>
            </a:r>
            <a:endParaRPr kumimoji="0" lang="fr-FR" b="0" i="0" u="none" strike="noStrike" cap="none" normalizeH="0" baseline="0" dirty="0" smtClean="0">
              <a:ln>
                <a:noFill/>
              </a:ln>
              <a:solidFill>
                <a:schemeClr val="tx1"/>
              </a:solidFill>
              <a:effectLst/>
            </a:endParaRPr>
          </a:p>
        </p:txBody>
      </p:sp>
      <p:graphicFrame>
        <p:nvGraphicFramePr>
          <p:cNvPr id="37890" name="Object 2"/>
          <p:cNvGraphicFramePr>
            <a:graphicFrameLocks noChangeAspect="1"/>
          </p:cNvGraphicFramePr>
          <p:nvPr/>
        </p:nvGraphicFramePr>
        <p:xfrm>
          <a:off x="1907704" y="3284984"/>
          <a:ext cx="114300" cy="123825"/>
        </p:xfrm>
        <a:graphic>
          <a:graphicData uri="http://schemas.openxmlformats.org/presentationml/2006/ole">
            <p:oleObj spid="_x0000_s37890" name="Εξίσωση" r:id="rId3" imgW="101424" imgH="126780" progId="Equation.3">
              <p:embed/>
            </p:oleObj>
          </a:graphicData>
        </a:graphic>
      </p:graphicFrame>
      <p:sp>
        <p:nvSpPr>
          <p:cNvPr id="37892" name="Rectangle 4"/>
          <p:cNvSpPr>
            <a:spLocks noChangeArrowheads="1"/>
          </p:cNvSpPr>
          <p:nvPr/>
        </p:nvSpPr>
        <p:spPr bwMode="auto">
          <a:xfrm>
            <a:off x="2123728" y="3166810"/>
            <a:ext cx="2448272"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fr-FR" b="0" i="0" u="none" strike="noStrike" cap="none" normalizeH="0" baseline="0" dirty="0" smtClean="0">
                <a:ln>
                  <a:noFill/>
                </a:ln>
                <a:solidFill>
                  <a:schemeClr val="tx1"/>
                </a:solidFill>
                <a:effectLst/>
                <a:ea typeface="Times New Roman" pitchFamily="18" charset="0"/>
                <a:cs typeface="Arial" pitchFamily="34" charset="0"/>
              </a:rPr>
              <a:t>0</a:t>
            </a:r>
            <a:endParaRPr kumimoji="0" lang="fr-FR" b="0" i="0" u="none" strike="noStrike" cap="none" normalizeH="0" baseline="0" dirty="0" smtClean="0">
              <a:ln>
                <a:noFill/>
              </a:ln>
              <a:solidFill>
                <a:schemeClr val="tx1"/>
              </a:solidFill>
              <a:effectLst/>
            </a:endParaRPr>
          </a:p>
        </p:txBody>
      </p:sp>
      <p:sp>
        <p:nvSpPr>
          <p:cNvPr id="37894" name="Rectangle 6"/>
          <p:cNvSpPr>
            <a:spLocks noChangeArrowheads="1"/>
          </p:cNvSpPr>
          <p:nvPr/>
        </p:nvSpPr>
        <p:spPr bwMode="auto">
          <a:xfrm>
            <a:off x="395536" y="3959980"/>
            <a:ext cx="8208912"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Εάν μηδενισθούν οι τιμές που λαμβάνουν οι μεταβλητές απόφασης (</a:t>
            </a:r>
            <a:r>
              <a:rPr kumimoji="0" lang="en-US"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1</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r>
              <a:rPr kumimoji="0" lang="en-US"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2</a:t>
            </a:r>
            <a:r>
              <a:rPr kumimoji="0" lang="el-GR" b="0" i="0" u="none" strike="noStrike" cap="none" normalizeH="0" baseline="0" dirty="0" smtClean="0">
                <a:ln>
                  <a:noFill/>
                </a:ln>
                <a:solidFill>
                  <a:schemeClr val="tx1"/>
                </a:solidFill>
                <a:effectLst/>
                <a:ea typeface="Times New Roman" pitchFamily="18" charset="0"/>
                <a:cs typeface="Arial" pitchFamily="34" charset="0"/>
              </a:rPr>
              <a:t>) τότε επιλύοντας το σύστημα των τριών εξισώσεων, οι μεταβλητές αποκλίσεως θα λάβουν αρνητικές τιμές, αποτέλεσμα που δεν καλύπτει τον τελευταίο περιορισμό (</a:t>
            </a:r>
            <a:r>
              <a:rPr kumimoji="0" lang="de-DE" b="0" i="0" u="none" strike="noStrike" cap="none" normalizeH="0" baseline="0" dirty="0" smtClean="0">
                <a:ln>
                  <a:noFill/>
                </a:ln>
                <a:solidFill>
                  <a:schemeClr val="tx1"/>
                </a:solidFill>
                <a:effectLst/>
                <a:ea typeface="Times New Roman" pitchFamily="18" charset="0"/>
                <a:cs typeface="Arial" pitchFamily="34" charset="0"/>
              </a:rPr>
              <a:t>t</a:t>
            </a:r>
            <a:r>
              <a:rPr kumimoji="0" lang="el-GR" b="0" i="0" u="none" strike="noStrike" cap="none" normalizeH="0" baseline="-30000" dirty="0" smtClean="0">
                <a:ln>
                  <a:noFill/>
                </a:ln>
                <a:solidFill>
                  <a:schemeClr val="tx1"/>
                </a:solidFill>
                <a:effectLst/>
                <a:ea typeface="Times New Roman" pitchFamily="18" charset="0"/>
                <a:cs typeface="Arial" pitchFamily="34" charset="0"/>
              </a:rPr>
              <a:t>1</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r>
              <a:rPr kumimoji="0" lang="de-DE" b="0" i="0" u="none" strike="noStrike" cap="none" normalizeH="0" baseline="0" dirty="0" smtClean="0">
                <a:ln>
                  <a:noFill/>
                </a:ln>
                <a:solidFill>
                  <a:schemeClr val="tx1"/>
                </a:solidFill>
                <a:effectLst/>
                <a:ea typeface="Times New Roman" pitchFamily="18" charset="0"/>
                <a:cs typeface="Arial" pitchFamily="34" charset="0"/>
              </a:rPr>
              <a:t>t</a:t>
            </a:r>
            <a:r>
              <a:rPr kumimoji="0" lang="el-GR" b="0" i="0" u="none" strike="noStrike" cap="none" normalizeH="0" baseline="-30000" dirty="0" smtClean="0">
                <a:ln>
                  <a:noFill/>
                </a:ln>
                <a:solidFill>
                  <a:schemeClr val="tx1"/>
                </a:solidFill>
                <a:effectLst/>
                <a:ea typeface="Times New Roman" pitchFamily="18" charset="0"/>
                <a:cs typeface="Arial" pitchFamily="34" charset="0"/>
              </a:rPr>
              <a:t>2</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r>
              <a:rPr kumimoji="0" lang="de-DE" b="0" i="0" u="none" strike="noStrike" cap="none" normalizeH="0" baseline="0" dirty="0" smtClean="0">
                <a:ln>
                  <a:noFill/>
                </a:ln>
                <a:solidFill>
                  <a:schemeClr val="tx1"/>
                </a:solidFill>
                <a:effectLst/>
                <a:ea typeface="Times New Roman" pitchFamily="18" charset="0"/>
                <a:cs typeface="Arial" pitchFamily="34" charset="0"/>
              </a:rPr>
              <a:t>t</a:t>
            </a:r>
            <a:r>
              <a:rPr kumimoji="0" lang="el-GR" b="0" i="0" u="none" strike="noStrike" cap="none" normalizeH="0" baseline="-30000" dirty="0" smtClean="0">
                <a:ln>
                  <a:noFill/>
                </a:ln>
                <a:solidFill>
                  <a:schemeClr val="tx1"/>
                </a:solidFill>
                <a:effectLst/>
                <a:ea typeface="Times New Roman" pitchFamily="18" charset="0"/>
                <a:cs typeface="Arial" pitchFamily="34" charset="0"/>
              </a:rPr>
              <a:t>3</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endParaRPr kumimoji="0" lang="el-GR" b="0" i="0" u="none" strike="noStrike" cap="none" normalizeH="0" baseline="0" dirty="0" smtClean="0">
              <a:ln>
                <a:noFill/>
              </a:ln>
              <a:solidFill>
                <a:schemeClr val="tx1"/>
              </a:solidFill>
              <a:effectLst/>
            </a:endParaRPr>
          </a:p>
        </p:txBody>
      </p:sp>
      <p:graphicFrame>
        <p:nvGraphicFramePr>
          <p:cNvPr id="37893" name="Object 5"/>
          <p:cNvGraphicFramePr>
            <a:graphicFrameLocks noChangeAspect="1"/>
          </p:cNvGraphicFramePr>
          <p:nvPr/>
        </p:nvGraphicFramePr>
        <p:xfrm>
          <a:off x="8316416" y="4653136"/>
          <a:ext cx="114300" cy="123825"/>
        </p:xfrm>
        <a:graphic>
          <a:graphicData uri="http://schemas.openxmlformats.org/presentationml/2006/ole">
            <p:oleObj spid="_x0000_s37893" name="Εξίσωση" r:id="rId4" imgW="101424" imgH="126780" progId="Equation.3">
              <p:embed/>
            </p:oleObj>
          </a:graphicData>
        </a:graphic>
      </p:graphicFrame>
      <p:sp>
        <p:nvSpPr>
          <p:cNvPr id="37895" name="Rectangle 7"/>
          <p:cNvSpPr>
            <a:spLocks noChangeArrowheads="1"/>
          </p:cNvSpPr>
          <p:nvPr/>
        </p:nvSpPr>
        <p:spPr bwMode="auto">
          <a:xfrm>
            <a:off x="8316416" y="4506526"/>
            <a:ext cx="1284784"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 0)</a:t>
            </a:r>
            <a:endParaRPr kumimoji="0" lang="el-GR" b="0" i="0" u="none" strike="noStrike" cap="none" normalizeH="0" baseline="0" dirty="0" smtClean="0">
              <a:ln>
                <a:noFill/>
              </a:ln>
              <a:solidFill>
                <a:schemeClr val="tx1"/>
              </a:solidFill>
              <a:effectLs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179512" y="967416"/>
            <a:ext cx="8712968"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Κατόπιν εισάγονται οι τεχνητές μεταβλητές v</a:t>
            </a:r>
            <a:r>
              <a:rPr kumimoji="0" lang="el-GR" b="0" i="0" u="none" strike="noStrike" cap="none" normalizeH="0" baseline="-30000" dirty="0" smtClean="0">
                <a:ln>
                  <a:noFill/>
                </a:ln>
                <a:solidFill>
                  <a:schemeClr val="tx1"/>
                </a:solidFill>
                <a:effectLst/>
                <a:ea typeface="Times New Roman" pitchFamily="18" charset="0"/>
                <a:cs typeface="Arial" pitchFamily="34" charset="0"/>
              </a:rPr>
              <a:t>i</a:t>
            </a:r>
            <a:r>
              <a:rPr kumimoji="0" lang="el-GR" b="0" i="0" u="none" strike="noStrike" cap="none" normalizeH="0" baseline="0" dirty="0" smtClean="0">
                <a:ln>
                  <a:noFill/>
                </a:ln>
                <a:solidFill>
                  <a:schemeClr val="tx1"/>
                </a:solidFill>
                <a:effectLst/>
                <a:ea typeface="Times New Roman" pitchFamily="18" charset="0"/>
                <a:cs typeface="Arial" pitchFamily="34" charset="0"/>
              </a:rPr>
              <a:t> , με οικονομικό συντελεστή Μ, όποτε το πρόβλημα γράφεται:</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ea typeface="Times New Roman" pitchFamily="18" charset="0"/>
                <a:cs typeface="Arial" pitchFamily="34" charset="0"/>
              </a:rPr>
              <a:t>min Z = 0,35x</a:t>
            </a:r>
            <a:r>
              <a:rPr kumimoji="0" lang="fr-FR" b="0" i="0" u="none" strike="noStrike" cap="none" normalizeH="0" baseline="-30000" dirty="0" smtClean="0">
                <a:ln>
                  <a:noFill/>
                </a:ln>
                <a:solidFill>
                  <a:schemeClr val="tx1"/>
                </a:solidFill>
                <a:effectLst/>
                <a:ea typeface="Times New Roman" pitchFamily="18" charset="0"/>
                <a:cs typeface="Arial" pitchFamily="34" charset="0"/>
              </a:rPr>
              <a:t>1</a:t>
            </a:r>
            <a:r>
              <a:rPr kumimoji="0" lang="fr-FR" b="0" i="0" u="none" strike="noStrike" cap="none" normalizeH="0" baseline="0" dirty="0" smtClean="0">
                <a:ln>
                  <a:noFill/>
                </a:ln>
                <a:solidFill>
                  <a:schemeClr val="tx1"/>
                </a:solidFill>
                <a:effectLst/>
                <a:ea typeface="Times New Roman" pitchFamily="18" charset="0"/>
                <a:cs typeface="Arial" pitchFamily="34" charset="0"/>
              </a:rPr>
              <a:t> + 0,30x</a:t>
            </a:r>
            <a:r>
              <a:rPr kumimoji="0" lang="fr-FR" b="0" i="0" u="none" strike="noStrike" cap="none" normalizeH="0" baseline="-30000" dirty="0" smtClean="0">
                <a:ln>
                  <a:noFill/>
                </a:ln>
                <a:solidFill>
                  <a:schemeClr val="tx1"/>
                </a:solidFill>
                <a:effectLst/>
                <a:ea typeface="Times New Roman" pitchFamily="18" charset="0"/>
                <a:cs typeface="Arial" pitchFamily="34" charset="0"/>
              </a:rPr>
              <a:t>2</a:t>
            </a:r>
            <a:r>
              <a:rPr kumimoji="0" lang="fr-FR" b="0" i="0" u="none" strike="noStrike" cap="none" normalizeH="0" baseline="0" dirty="0" smtClean="0">
                <a:ln>
                  <a:noFill/>
                </a:ln>
                <a:solidFill>
                  <a:schemeClr val="tx1"/>
                </a:solidFill>
                <a:effectLst/>
                <a:ea typeface="Times New Roman" pitchFamily="18" charset="0"/>
                <a:cs typeface="Arial" pitchFamily="34" charset="0"/>
              </a:rPr>
              <a:t>+ Mv</a:t>
            </a:r>
            <a:r>
              <a:rPr kumimoji="0" lang="fr-FR" b="0" i="0" u="none" strike="noStrike" cap="none" normalizeH="0" baseline="-30000" dirty="0" smtClean="0">
                <a:ln>
                  <a:noFill/>
                </a:ln>
                <a:solidFill>
                  <a:schemeClr val="tx1"/>
                </a:solidFill>
                <a:effectLst/>
                <a:ea typeface="Times New Roman" pitchFamily="18" charset="0"/>
                <a:cs typeface="Arial" pitchFamily="34" charset="0"/>
              </a:rPr>
              <a:t>1</a:t>
            </a:r>
            <a:r>
              <a:rPr kumimoji="0" lang="fr-FR" b="0" i="0" u="none" strike="noStrike" cap="none" normalizeH="0" baseline="0" dirty="0" smtClean="0">
                <a:ln>
                  <a:noFill/>
                </a:ln>
                <a:solidFill>
                  <a:schemeClr val="tx1"/>
                </a:solidFill>
                <a:effectLst/>
                <a:ea typeface="Times New Roman" pitchFamily="18" charset="0"/>
                <a:cs typeface="Arial" pitchFamily="34" charset="0"/>
              </a:rPr>
              <a:t> + Mv</a:t>
            </a:r>
            <a:r>
              <a:rPr kumimoji="0" lang="fr-FR" b="0" i="0" u="none" strike="noStrike" cap="none" normalizeH="0" baseline="-30000" dirty="0" smtClean="0">
                <a:ln>
                  <a:noFill/>
                </a:ln>
                <a:solidFill>
                  <a:schemeClr val="tx1"/>
                </a:solidFill>
                <a:effectLst/>
                <a:ea typeface="Times New Roman" pitchFamily="18" charset="0"/>
                <a:cs typeface="Arial" pitchFamily="34" charset="0"/>
              </a:rPr>
              <a:t>2</a:t>
            </a:r>
            <a:r>
              <a:rPr kumimoji="0" lang="fr-FR" b="0" i="0" u="none" strike="noStrike" cap="none" normalizeH="0" baseline="0" dirty="0" smtClean="0">
                <a:ln>
                  <a:noFill/>
                </a:ln>
                <a:solidFill>
                  <a:schemeClr val="tx1"/>
                </a:solidFill>
                <a:effectLst/>
                <a:ea typeface="Times New Roman" pitchFamily="18" charset="0"/>
                <a:cs typeface="Arial" pitchFamily="34" charset="0"/>
              </a:rPr>
              <a:t> + Mv</a:t>
            </a:r>
            <a:r>
              <a:rPr kumimoji="0" lang="fr-FR" b="0" i="0" u="none" strike="noStrike" cap="none" normalizeH="0" baseline="-30000" dirty="0" smtClean="0">
                <a:ln>
                  <a:noFill/>
                </a:ln>
                <a:solidFill>
                  <a:schemeClr val="tx1"/>
                </a:solidFill>
                <a:effectLst/>
                <a:ea typeface="Times New Roman" pitchFamily="18" charset="0"/>
                <a:cs typeface="Arial" pitchFamily="34" charset="0"/>
              </a:rPr>
              <a:t>3</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υπό τους περιορισμούς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             </a:t>
            </a:r>
            <a:r>
              <a:rPr kumimoji="0" lang="fr-FR" b="0" i="0" u="none" strike="noStrike" cap="none" normalizeH="0" baseline="0" dirty="0" smtClean="0">
                <a:ln>
                  <a:noFill/>
                </a:ln>
                <a:solidFill>
                  <a:schemeClr val="tx1"/>
                </a:solidFill>
                <a:effectLst/>
                <a:ea typeface="Times New Roman" pitchFamily="18" charset="0"/>
                <a:cs typeface="Arial" pitchFamily="34" charset="0"/>
              </a:rPr>
              <a:t>810 x</a:t>
            </a:r>
            <a:r>
              <a:rPr kumimoji="0" lang="fr-FR" b="0" i="0" u="none" strike="noStrike" cap="none" normalizeH="0" baseline="-30000" dirty="0" smtClean="0">
                <a:ln>
                  <a:noFill/>
                </a:ln>
                <a:solidFill>
                  <a:schemeClr val="tx1"/>
                </a:solidFill>
                <a:effectLst/>
                <a:ea typeface="Times New Roman" pitchFamily="18" charset="0"/>
                <a:cs typeface="Arial" pitchFamily="34" charset="0"/>
              </a:rPr>
              <a:t>1</a:t>
            </a:r>
            <a:r>
              <a:rPr kumimoji="0" lang="fr-FR" b="0" i="0" u="none" strike="noStrike" cap="none" normalizeH="0" baseline="0" dirty="0" smtClean="0">
                <a:ln>
                  <a:noFill/>
                </a:ln>
                <a:solidFill>
                  <a:schemeClr val="tx1"/>
                </a:solidFill>
                <a:effectLst/>
                <a:ea typeface="Times New Roman" pitchFamily="18" charset="0"/>
                <a:cs typeface="Arial" pitchFamily="34" charset="0"/>
              </a:rPr>
              <a:t> + 495 x</a:t>
            </a:r>
            <a:r>
              <a:rPr kumimoji="0" lang="fr-FR" b="0" i="0" u="none" strike="noStrike" cap="none" normalizeH="0" baseline="-30000" dirty="0" smtClean="0">
                <a:ln>
                  <a:noFill/>
                </a:ln>
                <a:solidFill>
                  <a:schemeClr val="tx1"/>
                </a:solidFill>
                <a:effectLst/>
                <a:ea typeface="Times New Roman" pitchFamily="18" charset="0"/>
                <a:cs typeface="Arial" pitchFamily="34" charset="0"/>
              </a:rPr>
              <a:t>2</a:t>
            </a:r>
            <a:r>
              <a:rPr kumimoji="0" lang="fr-FR" b="0" i="0" u="none" strike="noStrike" cap="none" normalizeH="0" baseline="0" dirty="0" smtClean="0">
                <a:ln>
                  <a:noFill/>
                </a:ln>
                <a:solidFill>
                  <a:schemeClr val="tx1"/>
                </a:solidFill>
                <a:effectLst/>
                <a:ea typeface="Times New Roman" pitchFamily="18" charset="0"/>
                <a:cs typeface="Arial" pitchFamily="34" charset="0"/>
              </a:rPr>
              <a:t> - t</a:t>
            </a:r>
            <a:r>
              <a:rPr kumimoji="0" lang="fr-FR" b="0" i="0" u="none" strike="noStrike" cap="none" normalizeH="0" baseline="-30000" dirty="0" smtClean="0">
                <a:ln>
                  <a:noFill/>
                </a:ln>
                <a:solidFill>
                  <a:schemeClr val="tx1"/>
                </a:solidFill>
                <a:effectLst/>
                <a:ea typeface="Times New Roman" pitchFamily="18" charset="0"/>
                <a:cs typeface="Arial" pitchFamily="34" charset="0"/>
              </a:rPr>
              <a:t>1</a:t>
            </a:r>
            <a:r>
              <a:rPr kumimoji="0" lang="fr-FR" b="0" i="0" u="none" strike="noStrike" cap="none" normalizeH="0" baseline="0" dirty="0" smtClean="0">
                <a:ln>
                  <a:noFill/>
                </a:ln>
                <a:solidFill>
                  <a:schemeClr val="tx1"/>
                </a:solidFill>
                <a:effectLst/>
                <a:ea typeface="Times New Roman" pitchFamily="18" charset="0"/>
                <a:cs typeface="Arial" pitchFamily="34" charset="0"/>
              </a:rPr>
              <a:t> +  v</a:t>
            </a:r>
            <a:r>
              <a:rPr kumimoji="0" lang="fr-FR" b="0" i="0" u="none" strike="noStrike" cap="none" normalizeH="0" baseline="-30000" dirty="0" smtClean="0">
                <a:ln>
                  <a:noFill/>
                </a:ln>
                <a:solidFill>
                  <a:schemeClr val="tx1"/>
                </a:solidFill>
                <a:effectLst/>
                <a:ea typeface="Times New Roman" pitchFamily="18" charset="0"/>
                <a:cs typeface="Arial" pitchFamily="34" charset="0"/>
              </a:rPr>
              <a:t>1</a:t>
            </a:r>
            <a:r>
              <a:rPr kumimoji="0" lang="fr-FR" b="0" i="0" u="none" strike="noStrike" cap="none" normalizeH="0" baseline="0" dirty="0" smtClean="0">
                <a:ln>
                  <a:noFill/>
                </a:ln>
                <a:solidFill>
                  <a:schemeClr val="tx1"/>
                </a:solidFill>
                <a:effectLst/>
                <a:ea typeface="Times New Roman" pitchFamily="18" charset="0"/>
                <a:cs typeface="Arial" pitchFamily="34" charset="0"/>
              </a:rPr>
              <a:t>                       = 	62.000</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r>
              <a:rPr kumimoji="0" lang="fr-FR" b="0" i="0" u="none" strike="noStrike" cap="none" normalizeH="0" baseline="0" dirty="0" smtClean="0">
                <a:ln>
                  <a:noFill/>
                </a:ln>
                <a:solidFill>
                  <a:schemeClr val="tx1"/>
                </a:solidFill>
                <a:effectLst/>
                <a:ea typeface="Times New Roman" pitchFamily="18" charset="0"/>
                <a:cs typeface="Arial" pitchFamily="34" charset="0"/>
              </a:rPr>
              <a:t>76 x</a:t>
            </a:r>
            <a:r>
              <a:rPr kumimoji="0" lang="fr-FR" b="0" i="0" u="none" strike="noStrike" cap="none" normalizeH="0" baseline="-30000" dirty="0" smtClean="0">
                <a:ln>
                  <a:noFill/>
                </a:ln>
                <a:solidFill>
                  <a:schemeClr val="tx1"/>
                </a:solidFill>
                <a:effectLst/>
                <a:ea typeface="Times New Roman" pitchFamily="18" charset="0"/>
                <a:cs typeface="Arial" pitchFamily="34" charset="0"/>
              </a:rPr>
              <a:t>1</a:t>
            </a:r>
            <a:r>
              <a:rPr kumimoji="0" lang="fr-FR" b="0" i="0" u="none" strike="noStrike" cap="none" normalizeH="0" baseline="0" dirty="0" smtClean="0">
                <a:ln>
                  <a:noFill/>
                </a:ln>
                <a:solidFill>
                  <a:schemeClr val="tx1"/>
                </a:solidFill>
                <a:effectLst/>
                <a:ea typeface="Times New Roman" pitchFamily="18" charset="0"/>
                <a:cs typeface="Arial" pitchFamily="34" charset="0"/>
              </a:rPr>
              <a:t> + 117 x</a:t>
            </a:r>
            <a:r>
              <a:rPr kumimoji="0" lang="fr-FR" b="0" i="0" u="none" strike="noStrike" cap="none" normalizeH="0" baseline="-30000" dirty="0" smtClean="0">
                <a:ln>
                  <a:noFill/>
                </a:ln>
                <a:solidFill>
                  <a:schemeClr val="tx1"/>
                </a:solidFill>
                <a:effectLst/>
                <a:ea typeface="Times New Roman" pitchFamily="18" charset="0"/>
                <a:cs typeface="Arial" pitchFamily="34" charset="0"/>
              </a:rPr>
              <a:t>2</a:t>
            </a:r>
            <a:r>
              <a:rPr kumimoji="0" lang="fr-FR" b="0" i="0" u="none" strike="noStrike" cap="none" normalizeH="0" baseline="0" dirty="0" smtClean="0">
                <a:ln>
                  <a:noFill/>
                </a:ln>
                <a:solidFill>
                  <a:schemeClr val="tx1"/>
                </a:solidFill>
                <a:effectLst/>
                <a:ea typeface="Times New Roman" pitchFamily="18" charset="0"/>
                <a:cs typeface="Arial" pitchFamily="34" charset="0"/>
              </a:rPr>
              <a:t> -   t</a:t>
            </a:r>
            <a:r>
              <a:rPr kumimoji="0" lang="fr-FR" b="0" i="0" u="none" strike="noStrike" cap="none" normalizeH="0" baseline="-30000" dirty="0" smtClean="0">
                <a:ln>
                  <a:noFill/>
                </a:ln>
                <a:solidFill>
                  <a:schemeClr val="tx1"/>
                </a:solidFill>
                <a:effectLst/>
                <a:ea typeface="Times New Roman" pitchFamily="18" charset="0"/>
                <a:cs typeface="Arial" pitchFamily="34" charset="0"/>
              </a:rPr>
              <a:t>2</a:t>
            </a:r>
            <a:r>
              <a:rPr kumimoji="0" lang="fr-FR" b="0" i="0" u="none" strike="noStrike" cap="none" normalizeH="0" baseline="0" dirty="0" smtClean="0">
                <a:ln>
                  <a:noFill/>
                </a:ln>
                <a:solidFill>
                  <a:schemeClr val="tx1"/>
                </a:solidFill>
                <a:effectLst/>
                <a:ea typeface="Times New Roman" pitchFamily="18" charset="0"/>
                <a:cs typeface="Arial" pitchFamily="34" charset="0"/>
              </a:rPr>
              <a:t> +        v</a:t>
            </a:r>
            <a:r>
              <a:rPr kumimoji="0" lang="fr-FR" b="0" i="0" u="none" strike="noStrike" cap="none" normalizeH="0" baseline="-30000" dirty="0" smtClean="0">
                <a:ln>
                  <a:noFill/>
                </a:ln>
                <a:solidFill>
                  <a:schemeClr val="tx1"/>
                </a:solidFill>
                <a:effectLst/>
                <a:ea typeface="Times New Roman" pitchFamily="18" charset="0"/>
                <a:cs typeface="Arial" pitchFamily="34" charset="0"/>
              </a:rPr>
              <a:t>2</a:t>
            </a:r>
            <a:r>
              <a:rPr kumimoji="0" lang="fr-FR" b="0" i="0" u="none" strike="noStrike" cap="none" normalizeH="0" baseline="0" dirty="0" smtClean="0">
                <a:ln>
                  <a:noFill/>
                </a:ln>
                <a:solidFill>
                  <a:schemeClr val="tx1"/>
                </a:solidFill>
                <a:effectLst/>
                <a:ea typeface="Times New Roman" pitchFamily="18" charset="0"/>
                <a:cs typeface="Arial" pitchFamily="34" charset="0"/>
              </a:rPr>
              <a:t>               = 	  8.000</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             </a:t>
            </a:r>
            <a:r>
              <a:rPr kumimoji="0" lang="fr-FR" b="0" i="0" u="none" strike="noStrike" cap="none" normalizeH="0" baseline="0" dirty="0" smtClean="0">
                <a:ln>
                  <a:noFill/>
                </a:ln>
                <a:solidFill>
                  <a:schemeClr val="tx1"/>
                </a:solidFill>
                <a:effectLst/>
                <a:ea typeface="Times New Roman" pitchFamily="18" charset="0"/>
                <a:cs typeface="Arial" pitchFamily="34" charset="0"/>
              </a:rPr>
              <a:t>860 x</a:t>
            </a:r>
            <a:r>
              <a:rPr kumimoji="0" lang="fr-FR" b="0" i="0" u="none" strike="noStrike" cap="none" normalizeH="0" baseline="-30000" dirty="0" smtClean="0">
                <a:ln>
                  <a:noFill/>
                </a:ln>
                <a:solidFill>
                  <a:schemeClr val="tx1"/>
                </a:solidFill>
                <a:effectLst/>
                <a:ea typeface="Times New Roman" pitchFamily="18" charset="0"/>
                <a:cs typeface="Arial" pitchFamily="34" charset="0"/>
              </a:rPr>
              <a:t>1</a:t>
            </a:r>
            <a:r>
              <a:rPr kumimoji="0" lang="fr-FR" b="0" i="0" u="none" strike="noStrike" cap="none" normalizeH="0" baseline="0" dirty="0" smtClean="0">
                <a:ln>
                  <a:noFill/>
                </a:ln>
                <a:solidFill>
                  <a:schemeClr val="tx1"/>
                </a:solidFill>
                <a:effectLst/>
                <a:ea typeface="Times New Roman" pitchFamily="18" charset="0"/>
                <a:cs typeface="Arial" pitchFamily="34" charset="0"/>
              </a:rPr>
              <a:t> + 880 x</a:t>
            </a:r>
            <a:r>
              <a:rPr kumimoji="0" lang="fr-FR" b="0" i="0" u="none" strike="noStrike" cap="none" normalizeH="0" baseline="-30000" dirty="0" smtClean="0">
                <a:ln>
                  <a:noFill/>
                </a:ln>
                <a:solidFill>
                  <a:schemeClr val="tx1"/>
                </a:solidFill>
                <a:effectLst/>
                <a:ea typeface="Times New Roman" pitchFamily="18" charset="0"/>
                <a:cs typeface="Arial" pitchFamily="34" charset="0"/>
              </a:rPr>
              <a:t>2</a:t>
            </a:r>
            <a:r>
              <a:rPr kumimoji="0" lang="fr-FR" b="0" i="0" u="none" strike="noStrike" cap="none" normalizeH="0" baseline="0" dirty="0" smtClean="0">
                <a:ln>
                  <a:noFill/>
                </a:ln>
                <a:solidFill>
                  <a:schemeClr val="tx1"/>
                </a:solidFill>
                <a:effectLst/>
                <a:ea typeface="Times New Roman" pitchFamily="18" charset="0"/>
                <a:cs typeface="Arial" pitchFamily="34" charset="0"/>
              </a:rPr>
              <a:t> -     t</a:t>
            </a:r>
            <a:r>
              <a:rPr kumimoji="0" lang="fr-FR" b="0" i="0" u="none" strike="noStrike" cap="none" normalizeH="0" baseline="-30000" dirty="0" smtClean="0">
                <a:ln>
                  <a:noFill/>
                </a:ln>
                <a:solidFill>
                  <a:schemeClr val="tx1"/>
                </a:solidFill>
                <a:effectLst/>
                <a:ea typeface="Times New Roman" pitchFamily="18" charset="0"/>
                <a:cs typeface="Arial" pitchFamily="34" charset="0"/>
              </a:rPr>
              <a:t>3</a:t>
            </a:r>
            <a:r>
              <a:rPr kumimoji="0" lang="fr-FR" b="0" i="0" u="none" strike="noStrike" cap="none" normalizeH="0" baseline="0" dirty="0" smtClean="0">
                <a:ln>
                  <a:noFill/>
                </a:ln>
                <a:solidFill>
                  <a:schemeClr val="tx1"/>
                </a:solidFill>
                <a:effectLst/>
                <a:ea typeface="Times New Roman" pitchFamily="18" charset="0"/>
                <a:cs typeface="Arial" pitchFamily="34" charset="0"/>
              </a:rPr>
              <a:t> +                v</a:t>
            </a:r>
            <a:r>
              <a:rPr kumimoji="0" lang="fr-FR" b="0" i="0" u="none" strike="noStrike" cap="none" normalizeH="0" baseline="-30000" dirty="0" smtClean="0">
                <a:ln>
                  <a:noFill/>
                </a:ln>
                <a:solidFill>
                  <a:schemeClr val="tx1"/>
                </a:solidFill>
                <a:effectLst/>
                <a:ea typeface="Times New Roman" pitchFamily="18" charset="0"/>
                <a:cs typeface="Arial" pitchFamily="34" charset="0"/>
              </a:rPr>
              <a:t>3</a:t>
            </a:r>
            <a:r>
              <a:rPr kumimoji="0" lang="fr-FR" b="0" i="0" u="none" strike="noStrike" cap="none" normalizeH="0" baseline="0" dirty="0" smtClean="0">
                <a:ln>
                  <a:noFill/>
                </a:ln>
                <a:solidFill>
                  <a:schemeClr val="tx1"/>
                </a:solidFill>
                <a:effectLst/>
                <a:ea typeface="Times New Roman" pitchFamily="18" charset="0"/>
                <a:cs typeface="Arial" pitchFamily="34" charset="0"/>
              </a:rPr>
              <a:t>     =	87.000</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1</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r>
              <a:rPr kumimoji="0" lang="en-US"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2</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r>
              <a:rPr kumimoji="0" lang="de-DE" b="0" i="0" u="none" strike="noStrike" cap="none" normalizeH="0" baseline="0" dirty="0" smtClean="0">
                <a:ln>
                  <a:noFill/>
                </a:ln>
                <a:solidFill>
                  <a:schemeClr val="tx1"/>
                </a:solidFill>
                <a:effectLst/>
                <a:ea typeface="Times New Roman" pitchFamily="18" charset="0"/>
                <a:cs typeface="Arial" pitchFamily="34" charset="0"/>
              </a:rPr>
              <a:t>t</a:t>
            </a:r>
            <a:r>
              <a:rPr kumimoji="0" lang="el-GR" b="0" i="0" u="none" strike="noStrike" cap="none" normalizeH="0" baseline="-30000" dirty="0" smtClean="0">
                <a:ln>
                  <a:noFill/>
                </a:ln>
                <a:solidFill>
                  <a:schemeClr val="tx1"/>
                </a:solidFill>
                <a:effectLst/>
                <a:ea typeface="Times New Roman" pitchFamily="18" charset="0"/>
                <a:cs typeface="Arial" pitchFamily="34" charset="0"/>
              </a:rPr>
              <a:t>1</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r>
              <a:rPr kumimoji="0" lang="de-DE" b="0" i="0" u="none" strike="noStrike" cap="none" normalizeH="0" baseline="0" dirty="0" smtClean="0">
                <a:ln>
                  <a:noFill/>
                </a:ln>
                <a:solidFill>
                  <a:schemeClr val="tx1"/>
                </a:solidFill>
                <a:effectLst/>
                <a:ea typeface="Times New Roman" pitchFamily="18" charset="0"/>
                <a:cs typeface="Arial" pitchFamily="34" charset="0"/>
              </a:rPr>
              <a:t>t</a:t>
            </a:r>
            <a:r>
              <a:rPr kumimoji="0" lang="el-GR" b="0" i="0" u="none" strike="noStrike" cap="none" normalizeH="0" baseline="-30000" dirty="0" smtClean="0">
                <a:ln>
                  <a:noFill/>
                </a:ln>
                <a:solidFill>
                  <a:schemeClr val="tx1"/>
                </a:solidFill>
                <a:effectLst/>
                <a:ea typeface="Times New Roman" pitchFamily="18" charset="0"/>
                <a:cs typeface="Arial" pitchFamily="34" charset="0"/>
              </a:rPr>
              <a:t>2</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r>
              <a:rPr kumimoji="0" lang="de-DE" b="0" i="0" u="none" strike="noStrike" cap="none" normalizeH="0" baseline="0" dirty="0" smtClean="0">
                <a:ln>
                  <a:noFill/>
                </a:ln>
                <a:solidFill>
                  <a:schemeClr val="tx1"/>
                </a:solidFill>
                <a:effectLst/>
                <a:ea typeface="Times New Roman" pitchFamily="18" charset="0"/>
                <a:cs typeface="Arial" pitchFamily="34" charset="0"/>
              </a:rPr>
              <a:t>t</a:t>
            </a:r>
            <a:r>
              <a:rPr kumimoji="0" lang="el-GR" b="0" i="0" u="none" strike="noStrike" cap="none" normalizeH="0" baseline="-30000" dirty="0" smtClean="0">
                <a:ln>
                  <a:noFill/>
                </a:ln>
                <a:solidFill>
                  <a:schemeClr val="tx1"/>
                </a:solidFill>
                <a:effectLst/>
                <a:ea typeface="Times New Roman" pitchFamily="18" charset="0"/>
                <a:cs typeface="Arial" pitchFamily="34" charset="0"/>
              </a:rPr>
              <a:t>3</a:t>
            </a:r>
            <a:r>
              <a:rPr kumimoji="0" lang="el-GR" b="0" i="0" u="none" strike="noStrike" cap="none" normalizeH="0" baseline="0" dirty="0" smtClean="0">
                <a:ln>
                  <a:noFill/>
                </a:ln>
                <a:solidFill>
                  <a:schemeClr val="tx1"/>
                </a:solidFill>
                <a:effectLst/>
                <a:ea typeface="Times New Roman" pitchFamily="18" charset="0"/>
                <a:cs typeface="Arial" pitchFamily="34" charset="0"/>
              </a:rPr>
              <a:t>, v</a:t>
            </a:r>
            <a:r>
              <a:rPr kumimoji="0" lang="el-GR" b="0" i="0" u="none" strike="noStrike" cap="none" normalizeH="0" baseline="-30000" dirty="0" smtClean="0">
                <a:ln>
                  <a:noFill/>
                </a:ln>
                <a:solidFill>
                  <a:schemeClr val="tx1"/>
                </a:solidFill>
                <a:effectLst/>
                <a:ea typeface="Times New Roman" pitchFamily="18" charset="0"/>
                <a:cs typeface="Arial" pitchFamily="34" charset="0"/>
              </a:rPr>
              <a:t>1</a:t>
            </a:r>
            <a:r>
              <a:rPr kumimoji="0" lang="el-GR" b="0" i="0" u="none" strike="noStrike" cap="none" normalizeH="0" baseline="0" dirty="0" smtClean="0">
                <a:ln>
                  <a:noFill/>
                </a:ln>
                <a:solidFill>
                  <a:schemeClr val="tx1"/>
                </a:solidFill>
                <a:effectLst/>
                <a:ea typeface="Times New Roman" pitchFamily="18" charset="0"/>
                <a:cs typeface="Arial" pitchFamily="34" charset="0"/>
              </a:rPr>
              <a:t>, v</a:t>
            </a:r>
            <a:r>
              <a:rPr kumimoji="0" lang="el-GR" b="0" i="0" u="none" strike="noStrike" cap="none" normalizeH="0" baseline="-30000" dirty="0" smtClean="0">
                <a:ln>
                  <a:noFill/>
                </a:ln>
                <a:solidFill>
                  <a:schemeClr val="tx1"/>
                </a:solidFill>
                <a:effectLst/>
                <a:ea typeface="Times New Roman" pitchFamily="18" charset="0"/>
                <a:cs typeface="Arial" pitchFamily="34" charset="0"/>
              </a:rPr>
              <a:t>2</a:t>
            </a:r>
            <a:r>
              <a:rPr kumimoji="0" lang="el-GR" b="0" i="0" u="none" strike="noStrike" cap="none" normalizeH="0" baseline="0" dirty="0" smtClean="0">
                <a:ln>
                  <a:noFill/>
                </a:ln>
                <a:solidFill>
                  <a:schemeClr val="tx1"/>
                </a:solidFill>
                <a:effectLst/>
                <a:ea typeface="Times New Roman" pitchFamily="18" charset="0"/>
                <a:cs typeface="Arial" pitchFamily="34" charset="0"/>
              </a:rPr>
              <a:t>, v</a:t>
            </a:r>
            <a:r>
              <a:rPr kumimoji="0" lang="el-GR" b="0" i="0" u="none" strike="noStrike" cap="none" normalizeH="0" baseline="-30000" dirty="0" smtClean="0">
                <a:ln>
                  <a:noFill/>
                </a:ln>
                <a:solidFill>
                  <a:schemeClr val="tx1"/>
                </a:solidFill>
                <a:effectLst/>
                <a:ea typeface="Times New Roman" pitchFamily="18" charset="0"/>
                <a:cs typeface="Arial" pitchFamily="34" charset="0"/>
              </a:rPr>
              <a:t>3</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endParaRPr kumimoji="0" lang="el-GR" b="0" i="0" u="none" strike="noStrike" cap="none" normalizeH="0" baseline="0" dirty="0" smtClean="0">
              <a:ln>
                <a:noFill/>
              </a:ln>
              <a:solidFill>
                <a:schemeClr val="tx1"/>
              </a:solidFill>
              <a:effectLst/>
            </a:endParaRPr>
          </a:p>
        </p:txBody>
      </p:sp>
      <p:graphicFrame>
        <p:nvGraphicFramePr>
          <p:cNvPr id="33793" name="Object 1"/>
          <p:cNvGraphicFramePr>
            <a:graphicFrameLocks noChangeAspect="1"/>
          </p:cNvGraphicFramePr>
          <p:nvPr/>
        </p:nvGraphicFramePr>
        <p:xfrm>
          <a:off x="2555776" y="3645024"/>
          <a:ext cx="114300" cy="123825"/>
        </p:xfrm>
        <a:graphic>
          <a:graphicData uri="http://schemas.openxmlformats.org/presentationml/2006/ole">
            <p:oleObj spid="_x0000_s33793" name="Εξίσωση" r:id="rId3" imgW="101424" imgH="126780" progId="Equation.3">
              <p:embed/>
            </p:oleObj>
          </a:graphicData>
        </a:graphic>
      </p:graphicFrame>
      <p:sp>
        <p:nvSpPr>
          <p:cNvPr id="33795" name="Rectangle 3"/>
          <p:cNvSpPr>
            <a:spLocks noChangeArrowheads="1"/>
          </p:cNvSpPr>
          <p:nvPr/>
        </p:nvSpPr>
        <p:spPr bwMode="auto">
          <a:xfrm>
            <a:off x="467544" y="3471021"/>
            <a:ext cx="9133656"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                                         0</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Συνεπώς η πρώτη βασική εφικτή λύση είναι η ακόλουθη:</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ea typeface="Times New Roman" pitchFamily="18" charset="0"/>
                <a:cs typeface="Arial" pitchFamily="34" charset="0"/>
              </a:rPr>
              <a:t>x</a:t>
            </a:r>
            <a:r>
              <a:rPr kumimoji="0" lang="fr-FR" b="0" i="0" u="none" strike="noStrike" cap="none" normalizeH="0" baseline="-30000" dirty="0" smtClean="0">
                <a:ln>
                  <a:noFill/>
                </a:ln>
                <a:solidFill>
                  <a:schemeClr val="tx1"/>
                </a:solidFill>
                <a:effectLst/>
                <a:ea typeface="Times New Roman" pitchFamily="18" charset="0"/>
                <a:cs typeface="Arial" pitchFamily="34" charset="0"/>
              </a:rPr>
              <a:t>1</a:t>
            </a:r>
            <a:r>
              <a:rPr kumimoji="0" lang="fr-FR" b="0" i="0" u="none" strike="noStrike" cap="none" normalizeH="0" baseline="0" dirty="0" smtClean="0">
                <a:ln>
                  <a:noFill/>
                </a:ln>
                <a:solidFill>
                  <a:schemeClr val="tx1"/>
                </a:solidFill>
                <a:effectLst/>
                <a:ea typeface="Times New Roman" pitchFamily="18" charset="0"/>
                <a:cs typeface="Arial" pitchFamily="34" charset="0"/>
              </a:rPr>
              <a:t> = 0, x</a:t>
            </a:r>
            <a:r>
              <a:rPr kumimoji="0" lang="fr-FR" b="0" i="0" u="none" strike="noStrike" cap="none" normalizeH="0" baseline="-30000" dirty="0" smtClean="0">
                <a:ln>
                  <a:noFill/>
                </a:ln>
                <a:solidFill>
                  <a:schemeClr val="tx1"/>
                </a:solidFill>
                <a:effectLst/>
                <a:ea typeface="Times New Roman" pitchFamily="18" charset="0"/>
                <a:cs typeface="Arial" pitchFamily="34" charset="0"/>
              </a:rPr>
              <a:t>2</a:t>
            </a:r>
            <a:r>
              <a:rPr kumimoji="0" lang="fr-FR" b="0" i="0" u="none" strike="noStrike" cap="none" normalizeH="0" baseline="0" dirty="0" smtClean="0">
                <a:ln>
                  <a:noFill/>
                </a:ln>
                <a:solidFill>
                  <a:schemeClr val="tx1"/>
                </a:solidFill>
                <a:effectLst/>
                <a:ea typeface="Times New Roman" pitchFamily="18" charset="0"/>
                <a:cs typeface="Arial" pitchFamily="34" charset="0"/>
              </a:rPr>
              <a:t> = 0, t</a:t>
            </a:r>
            <a:r>
              <a:rPr kumimoji="0" lang="fr-FR" b="0" i="0" u="none" strike="noStrike" cap="none" normalizeH="0" baseline="-30000" dirty="0" smtClean="0">
                <a:ln>
                  <a:noFill/>
                </a:ln>
                <a:solidFill>
                  <a:schemeClr val="tx1"/>
                </a:solidFill>
                <a:effectLst/>
                <a:ea typeface="Times New Roman" pitchFamily="18" charset="0"/>
                <a:cs typeface="Arial" pitchFamily="34" charset="0"/>
              </a:rPr>
              <a:t>1</a:t>
            </a:r>
            <a:r>
              <a:rPr kumimoji="0" lang="fr-FR" b="0" i="0" u="none" strike="noStrike" cap="none" normalizeH="0" baseline="0" dirty="0" smtClean="0">
                <a:ln>
                  <a:noFill/>
                </a:ln>
                <a:solidFill>
                  <a:schemeClr val="tx1"/>
                </a:solidFill>
                <a:effectLst/>
                <a:ea typeface="Times New Roman" pitchFamily="18" charset="0"/>
                <a:cs typeface="Arial" pitchFamily="34" charset="0"/>
              </a:rPr>
              <a:t> = 0, t</a:t>
            </a:r>
            <a:r>
              <a:rPr kumimoji="0" lang="fr-FR" b="0" i="0" u="none" strike="noStrike" cap="none" normalizeH="0" baseline="-30000" dirty="0" smtClean="0">
                <a:ln>
                  <a:noFill/>
                </a:ln>
                <a:solidFill>
                  <a:schemeClr val="tx1"/>
                </a:solidFill>
                <a:effectLst/>
                <a:ea typeface="Times New Roman" pitchFamily="18" charset="0"/>
                <a:cs typeface="Arial" pitchFamily="34" charset="0"/>
              </a:rPr>
              <a:t>2</a:t>
            </a:r>
            <a:r>
              <a:rPr kumimoji="0" lang="fr-FR" b="0" i="0" u="none" strike="noStrike" cap="none" normalizeH="0" baseline="0" dirty="0" smtClean="0">
                <a:ln>
                  <a:noFill/>
                </a:ln>
                <a:solidFill>
                  <a:schemeClr val="tx1"/>
                </a:solidFill>
                <a:effectLst/>
                <a:ea typeface="Times New Roman" pitchFamily="18" charset="0"/>
                <a:cs typeface="Arial" pitchFamily="34" charset="0"/>
              </a:rPr>
              <a:t>  = 0, t</a:t>
            </a:r>
            <a:r>
              <a:rPr kumimoji="0" lang="fr-FR" b="0" i="0" u="none" strike="noStrike" cap="none" normalizeH="0" baseline="-30000" dirty="0" smtClean="0">
                <a:ln>
                  <a:noFill/>
                </a:ln>
                <a:solidFill>
                  <a:schemeClr val="tx1"/>
                </a:solidFill>
                <a:effectLst/>
                <a:ea typeface="Times New Roman" pitchFamily="18" charset="0"/>
                <a:cs typeface="Arial" pitchFamily="34" charset="0"/>
              </a:rPr>
              <a:t>3</a:t>
            </a:r>
            <a:r>
              <a:rPr kumimoji="0" lang="fr-FR" b="0" i="0" u="none" strike="noStrike" cap="none" normalizeH="0" baseline="0" dirty="0" smtClean="0">
                <a:ln>
                  <a:noFill/>
                </a:ln>
                <a:solidFill>
                  <a:schemeClr val="tx1"/>
                </a:solidFill>
                <a:effectLst/>
                <a:ea typeface="Times New Roman" pitchFamily="18" charset="0"/>
                <a:cs typeface="Arial" pitchFamily="34" charset="0"/>
              </a:rPr>
              <a:t>  = 0, v</a:t>
            </a:r>
            <a:r>
              <a:rPr kumimoji="0" lang="fr-FR" b="0" i="0" u="none" strike="noStrike" cap="none" normalizeH="0" baseline="-30000" dirty="0" smtClean="0">
                <a:ln>
                  <a:noFill/>
                </a:ln>
                <a:solidFill>
                  <a:schemeClr val="tx1"/>
                </a:solidFill>
                <a:effectLst/>
                <a:ea typeface="Times New Roman" pitchFamily="18" charset="0"/>
                <a:cs typeface="Arial" pitchFamily="34" charset="0"/>
              </a:rPr>
              <a:t>1</a:t>
            </a:r>
            <a:r>
              <a:rPr kumimoji="0" lang="fr-FR" b="0" i="0" u="none" strike="noStrike" cap="none" normalizeH="0" baseline="0" dirty="0" smtClean="0">
                <a:ln>
                  <a:noFill/>
                </a:ln>
                <a:solidFill>
                  <a:schemeClr val="tx1"/>
                </a:solidFill>
                <a:effectLst/>
                <a:ea typeface="Times New Roman" pitchFamily="18" charset="0"/>
                <a:cs typeface="Arial" pitchFamily="34" charset="0"/>
              </a:rPr>
              <a:t>  = 62.000, v</a:t>
            </a:r>
            <a:r>
              <a:rPr kumimoji="0" lang="fr-FR" b="0" i="0" u="none" strike="noStrike" cap="none" normalizeH="0" baseline="-30000" dirty="0" smtClean="0">
                <a:ln>
                  <a:noFill/>
                </a:ln>
                <a:solidFill>
                  <a:schemeClr val="tx1"/>
                </a:solidFill>
                <a:effectLst/>
                <a:ea typeface="Times New Roman" pitchFamily="18" charset="0"/>
                <a:cs typeface="Arial" pitchFamily="34" charset="0"/>
              </a:rPr>
              <a:t>2</a:t>
            </a:r>
            <a:r>
              <a:rPr kumimoji="0" lang="fr-FR" b="0" i="0" u="none" strike="noStrike" cap="none" normalizeH="0" baseline="0" dirty="0" smtClean="0">
                <a:ln>
                  <a:noFill/>
                </a:ln>
                <a:solidFill>
                  <a:schemeClr val="tx1"/>
                </a:solidFill>
                <a:effectLst/>
                <a:ea typeface="Times New Roman" pitchFamily="18" charset="0"/>
                <a:cs typeface="Arial" pitchFamily="34" charset="0"/>
              </a:rPr>
              <a:t>  = 8.000 </a:t>
            </a:r>
            <a:r>
              <a:rPr kumimoji="0" lang="el-GR" b="0" i="0" u="none" strike="noStrike" cap="none" normalizeH="0" baseline="0" dirty="0" smtClean="0">
                <a:ln>
                  <a:noFill/>
                </a:ln>
                <a:solidFill>
                  <a:schemeClr val="tx1"/>
                </a:solidFill>
                <a:effectLst/>
                <a:ea typeface="Times New Roman" pitchFamily="18" charset="0"/>
                <a:cs typeface="Arial" pitchFamily="34" charset="0"/>
              </a:rPr>
              <a:t>και</a:t>
            </a:r>
            <a:r>
              <a:rPr kumimoji="0" lang="fr-FR" b="0" i="0" u="none" strike="noStrike" cap="none" normalizeH="0" baseline="0" dirty="0" smtClean="0">
                <a:ln>
                  <a:noFill/>
                </a:ln>
                <a:solidFill>
                  <a:schemeClr val="tx1"/>
                </a:solidFill>
                <a:effectLst/>
                <a:ea typeface="Times New Roman" pitchFamily="18" charset="0"/>
                <a:cs typeface="Arial" pitchFamily="34" charset="0"/>
              </a:rPr>
              <a:t> </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v</a:t>
            </a:r>
            <a:r>
              <a:rPr kumimoji="0" lang="el-GR" b="0" i="0" u="none" strike="noStrike" cap="none" normalizeH="0" baseline="-30000" dirty="0" smtClean="0">
                <a:ln>
                  <a:noFill/>
                </a:ln>
                <a:solidFill>
                  <a:schemeClr val="tx1"/>
                </a:solidFill>
                <a:effectLst/>
                <a:ea typeface="Times New Roman" pitchFamily="18" charset="0"/>
                <a:cs typeface="Arial" pitchFamily="34" charset="0"/>
              </a:rPr>
              <a:t>3</a:t>
            </a:r>
            <a:r>
              <a:rPr kumimoji="0" lang="el-GR" b="0" i="0" u="none" strike="noStrike" cap="none" normalizeH="0" baseline="0" dirty="0" smtClean="0">
                <a:ln>
                  <a:noFill/>
                </a:ln>
                <a:solidFill>
                  <a:schemeClr val="tx1"/>
                </a:solidFill>
                <a:effectLst/>
                <a:ea typeface="Times New Roman" pitchFamily="18" charset="0"/>
                <a:cs typeface="Arial" pitchFamily="34" charset="0"/>
              </a:rPr>
              <a:t>  = 87.000</a:t>
            </a:r>
            <a:endParaRPr kumimoji="0" lang="el-GR" b="0" i="0" u="none" strike="noStrike" cap="none" normalizeH="0" baseline="0" dirty="0" smtClean="0">
              <a:ln>
                <a:noFill/>
              </a:ln>
              <a:solidFill>
                <a:schemeClr val="tx1"/>
              </a:solidFill>
              <a:effectLs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23528" y="1700808"/>
          <a:ext cx="8496945" cy="3154680"/>
        </p:xfrm>
        <a:graphic>
          <a:graphicData uri="http://schemas.openxmlformats.org/drawingml/2006/table">
            <a:tbl>
              <a:tblPr/>
              <a:tblGrid>
                <a:gridCol w="337320"/>
                <a:gridCol w="382762"/>
                <a:gridCol w="1159663"/>
                <a:gridCol w="493740"/>
                <a:gridCol w="373366"/>
                <a:gridCol w="387647"/>
                <a:gridCol w="387647"/>
                <a:gridCol w="482178"/>
                <a:gridCol w="482178"/>
                <a:gridCol w="482178"/>
                <a:gridCol w="963676"/>
                <a:gridCol w="964356"/>
                <a:gridCol w="993601"/>
                <a:gridCol w="606633"/>
              </a:tblGrid>
              <a:tr h="210779">
                <a:tc gridSpan="3">
                  <a:txBody>
                    <a:bodyPr/>
                    <a:lstStyle/>
                    <a:p>
                      <a:pPr algn="ctr">
                        <a:lnSpc>
                          <a:spcPct val="150000"/>
                        </a:lnSpc>
                        <a:spcAft>
                          <a:spcPts val="0"/>
                        </a:spcAft>
                      </a:pPr>
                      <a:r>
                        <a:rPr lang="el-GR" sz="1800" dirty="0" err="1">
                          <a:latin typeface="+mn-lt"/>
                          <a:ea typeface="Times New Roman"/>
                          <a:cs typeface="Arial"/>
                        </a:rPr>
                        <a:t>Min</a:t>
                      </a:r>
                      <a:endParaRPr lang="el-GR" sz="1800" dirty="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gridSpan="2">
                  <a:txBody>
                    <a:bodyPr/>
                    <a:lstStyle/>
                    <a:p>
                      <a:pPr algn="ctr">
                        <a:lnSpc>
                          <a:spcPct val="150000"/>
                        </a:lnSpc>
                        <a:spcAft>
                          <a:spcPts val="0"/>
                        </a:spcAft>
                      </a:pPr>
                      <a:r>
                        <a:rPr lang="el-GR" sz="1800" dirty="0">
                          <a:latin typeface="+mn-lt"/>
                          <a:ea typeface="Times New Roman"/>
                          <a:cs typeface="Arial"/>
                        </a:rPr>
                        <a:t>0</a:t>
                      </a:r>
                      <a:endParaRPr lang="el-GR" sz="1800" dirty="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M</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M</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M</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dirty="0">
                          <a:latin typeface="+mn-lt"/>
                          <a:ea typeface="Times New Roman"/>
                          <a:cs typeface="Arial"/>
                        </a:rPr>
                        <a:t>0,</a:t>
                      </a:r>
                      <a:r>
                        <a:rPr lang="el-GR" sz="1800" dirty="0">
                          <a:latin typeface="+mn-lt"/>
                          <a:ea typeface="Times New Roman"/>
                          <a:cs typeface="Arial"/>
                        </a:rPr>
                        <a:t>35</a:t>
                      </a:r>
                      <a:endParaRPr lang="el-GR" sz="1800" dirty="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a:latin typeface="+mn-lt"/>
                          <a:ea typeface="Times New Roman"/>
                          <a:cs typeface="Arial"/>
                        </a:rPr>
                        <a:t>0,</a:t>
                      </a:r>
                      <a:r>
                        <a:rPr lang="el-GR" sz="1800">
                          <a:latin typeface="+mn-lt"/>
                          <a:ea typeface="Times New Roman"/>
                          <a:cs typeface="Arial"/>
                        </a:rPr>
                        <a:t>30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l-GR" sz="1800">
                        <a:latin typeface="+mn-lt"/>
                        <a:ea typeface="Times New Roman"/>
                        <a:cs typeface="Arial"/>
                      </a:endParaRPr>
                    </a:p>
                  </a:txBody>
                  <a:tcPr marL="34154" marR="34154"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50000"/>
                        </a:lnSpc>
                        <a:spcAft>
                          <a:spcPts val="0"/>
                        </a:spcAft>
                      </a:pPr>
                      <a:endParaRPr lang="el-GR" sz="1800">
                        <a:latin typeface="+mn-lt"/>
                        <a:ea typeface="Times New Roman"/>
                        <a:cs typeface="Arial"/>
                      </a:endParaRPr>
                    </a:p>
                  </a:txBody>
                  <a:tcPr marL="34154" marR="34154" marT="0" marB="0">
                    <a:lnL>
                      <a:noFill/>
                    </a:lnL>
                    <a:lnR>
                      <a:noFill/>
                    </a:lnR>
                    <a:lnT>
                      <a:noFill/>
                    </a:lnT>
                    <a:lnB>
                      <a:noFill/>
                    </a:lnB>
                  </a:tcPr>
                </a:tc>
              </a:tr>
              <a:tr h="210779">
                <a:tc>
                  <a:txBody>
                    <a:bodyPr/>
                    <a:lstStyle/>
                    <a:p>
                      <a:pPr algn="ctr">
                        <a:lnSpc>
                          <a:spcPct val="150000"/>
                        </a:lnSpc>
                        <a:spcAft>
                          <a:spcPts val="0"/>
                        </a:spcAft>
                      </a:pPr>
                      <a:r>
                        <a:rPr lang="el-GR" sz="1800">
                          <a:latin typeface="+mn-lt"/>
                          <a:ea typeface="Times New Roman"/>
                          <a:cs typeface="Arial"/>
                        </a:rPr>
                        <a:t>C</a:t>
                      </a:r>
                      <a:r>
                        <a:rPr lang="el-GR" sz="1800" baseline="-25000">
                          <a:latin typeface="+mn-lt"/>
                          <a:ea typeface="Times New Roman"/>
                          <a:cs typeface="Arial"/>
                        </a:rPr>
                        <a:t>B</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B</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Po</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50000"/>
                        </a:lnSpc>
                        <a:spcAft>
                          <a:spcPts val="0"/>
                        </a:spcAft>
                      </a:pPr>
                      <a:r>
                        <a:rPr lang="el-GR" sz="1800" dirty="0">
                          <a:latin typeface="+mn-lt"/>
                          <a:ea typeface="Times New Roman"/>
                          <a:cs typeface="Arial"/>
                        </a:rPr>
                        <a:t>t</a:t>
                      </a:r>
                      <a:r>
                        <a:rPr lang="el-GR" sz="1800" baseline="-25000" dirty="0">
                          <a:latin typeface="+mn-lt"/>
                          <a:ea typeface="Times New Roman"/>
                          <a:cs typeface="Arial"/>
                        </a:rPr>
                        <a:t>1</a:t>
                      </a:r>
                      <a:endParaRPr lang="el-GR" sz="1800" dirty="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lgn="ctr">
                        <a:lnSpc>
                          <a:spcPct val="150000"/>
                        </a:lnSpc>
                        <a:spcAft>
                          <a:spcPts val="0"/>
                        </a:spcAft>
                      </a:pPr>
                      <a:r>
                        <a:rPr lang="el-GR" sz="1800" dirty="0">
                          <a:latin typeface="+mn-lt"/>
                          <a:ea typeface="Times New Roman"/>
                          <a:cs typeface="Arial"/>
                        </a:rPr>
                        <a:t>t</a:t>
                      </a:r>
                      <a:r>
                        <a:rPr lang="el-GR" sz="1800" baseline="-25000" dirty="0">
                          <a:latin typeface="+mn-lt"/>
                          <a:ea typeface="Times New Roman"/>
                          <a:cs typeface="Arial"/>
                        </a:rPr>
                        <a:t>2</a:t>
                      </a:r>
                      <a:endParaRPr lang="el-GR" sz="1800" dirty="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dirty="0">
                          <a:latin typeface="+mn-lt"/>
                          <a:ea typeface="Times New Roman"/>
                          <a:cs typeface="Arial"/>
                        </a:rPr>
                        <a:t>t</a:t>
                      </a:r>
                      <a:r>
                        <a:rPr lang="el-GR" sz="1800" baseline="-25000" dirty="0">
                          <a:latin typeface="+mn-lt"/>
                          <a:ea typeface="Times New Roman"/>
                          <a:cs typeface="Arial"/>
                        </a:rPr>
                        <a:t>3</a:t>
                      </a:r>
                      <a:endParaRPr lang="el-GR" sz="1800" dirty="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dirty="0">
                          <a:latin typeface="+mn-lt"/>
                          <a:ea typeface="Times New Roman"/>
                          <a:cs typeface="Arial"/>
                        </a:rPr>
                        <a:t>v</a:t>
                      </a:r>
                      <a:r>
                        <a:rPr lang="el-GR" sz="1800" baseline="-25000" dirty="0">
                          <a:latin typeface="+mn-lt"/>
                          <a:ea typeface="Times New Roman"/>
                          <a:cs typeface="Arial"/>
                        </a:rPr>
                        <a:t>1</a:t>
                      </a:r>
                      <a:endParaRPr lang="el-GR" sz="1800" dirty="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dirty="0">
                          <a:latin typeface="+mn-lt"/>
                          <a:ea typeface="Times New Roman"/>
                          <a:cs typeface="Arial"/>
                        </a:rPr>
                        <a:t>v</a:t>
                      </a:r>
                      <a:r>
                        <a:rPr lang="el-GR" sz="1800" baseline="-25000" dirty="0">
                          <a:latin typeface="+mn-lt"/>
                          <a:ea typeface="Times New Roman"/>
                          <a:cs typeface="Arial"/>
                        </a:rPr>
                        <a:t>2</a:t>
                      </a:r>
                      <a:endParaRPr lang="el-GR" sz="1800" dirty="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dirty="0">
                          <a:latin typeface="+mn-lt"/>
                          <a:ea typeface="Times New Roman"/>
                          <a:cs typeface="Arial"/>
                        </a:rPr>
                        <a:t>v</a:t>
                      </a:r>
                      <a:r>
                        <a:rPr lang="el-GR" sz="1800" baseline="-25000" dirty="0">
                          <a:latin typeface="+mn-lt"/>
                          <a:ea typeface="Times New Roman"/>
                          <a:cs typeface="Arial"/>
                        </a:rPr>
                        <a:t>3</a:t>
                      </a:r>
                      <a:endParaRPr lang="el-GR" sz="1800" dirty="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dirty="0">
                          <a:latin typeface="+mn-lt"/>
                          <a:ea typeface="Times New Roman"/>
                          <a:cs typeface="Arial"/>
                        </a:rPr>
                        <a:t>x</a:t>
                      </a:r>
                      <a:r>
                        <a:rPr lang="el-GR" sz="1800" baseline="-25000" dirty="0">
                          <a:latin typeface="+mn-lt"/>
                          <a:ea typeface="Times New Roman"/>
                          <a:cs typeface="Arial"/>
                        </a:rPr>
                        <a:t>1</a:t>
                      </a:r>
                      <a:endParaRPr lang="el-GR" sz="1800" dirty="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dirty="0">
                          <a:latin typeface="+mn-lt"/>
                          <a:ea typeface="Times New Roman"/>
                          <a:cs typeface="Arial"/>
                        </a:rPr>
                        <a:t>x</a:t>
                      </a:r>
                      <a:r>
                        <a:rPr lang="el-GR" sz="1800" baseline="-25000" dirty="0">
                          <a:latin typeface="+mn-lt"/>
                          <a:ea typeface="Times New Roman"/>
                          <a:cs typeface="Arial"/>
                        </a:rPr>
                        <a:t>2</a:t>
                      </a:r>
                      <a:endParaRPr lang="el-GR" sz="1800" dirty="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765175" algn="l"/>
                        </a:tabLst>
                      </a:pPr>
                      <a:r>
                        <a:rPr lang="el-GR" sz="1800" b="1" dirty="0" err="1">
                          <a:latin typeface="+mn-lt"/>
                          <a:ea typeface="Times New Roman"/>
                          <a:cs typeface="Arial"/>
                        </a:rPr>
                        <a:t>Po</a:t>
                      </a:r>
                      <a:r>
                        <a:rPr lang="el-GR" sz="1800" b="1" dirty="0">
                          <a:latin typeface="+mn-lt"/>
                          <a:ea typeface="Times New Roman"/>
                          <a:cs typeface="Arial"/>
                        </a:rPr>
                        <a:t>/</a:t>
                      </a:r>
                      <a:r>
                        <a:rPr lang="el-GR" sz="1800" b="1" dirty="0" err="1">
                          <a:latin typeface="+mn-lt"/>
                          <a:ea typeface="Times New Roman"/>
                          <a:cs typeface="Arial"/>
                        </a:rPr>
                        <a:t>α</a:t>
                      </a:r>
                      <a:r>
                        <a:rPr lang="el-GR" sz="1800" b="1" baseline="-25000" dirty="0" err="1">
                          <a:latin typeface="+mn-lt"/>
                          <a:ea typeface="Times New Roman"/>
                          <a:cs typeface="Arial"/>
                        </a:rPr>
                        <a:t>ij</a:t>
                      </a:r>
                      <a:endParaRPr lang="el-GR" sz="1800" dirty="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50000"/>
                        </a:lnSpc>
                        <a:spcAft>
                          <a:spcPts val="0"/>
                        </a:spcAft>
                      </a:pPr>
                      <a:endParaRPr lang="el-GR" sz="1800">
                        <a:latin typeface="+mn-lt"/>
                        <a:ea typeface="Times New Roman"/>
                        <a:cs typeface="Arial"/>
                      </a:endParaRPr>
                    </a:p>
                  </a:txBody>
                  <a:tcPr marL="34154" marR="34154" marT="0" marB="0">
                    <a:lnL>
                      <a:noFill/>
                    </a:lnL>
                    <a:lnR>
                      <a:noFill/>
                    </a:lnR>
                    <a:lnT>
                      <a:noFill/>
                    </a:lnT>
                    <a:lnB>
                      <a:noFill/>
                    </a:lnB>
                  </a:tcPr>
                </a:tc>
              </a:tr>
              <a:tr h="210779">
                <a:tc>
                  <a:txBody>
                    <a:bodyPr/>
                    <a:lstStyle/>
                    <a:p>
                      <a:pPr algn="ctr">
                        <a:lnSpc>
                          <a:spcPct val="150000"/>
                        </a:lnSpc>
                        <a:spcAft>
                          <a:spcPts val="0"/>
                        </a:spcAft>
                      </a:pPr>
                      <a:r>
                        <a:rPr lang="el-GR" sz="1800">
                          <a:latin typeface="+mn-lt"/>
                          <a:ea typeface="Times New Roman"/>
                          <a:cs typeface="Arial"/>
                        </a:rPr>
                        <a:t>M</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l-GR" sz="1800">
                          <a:latin typeface="+mn-lt"/>
                          <a:ea typeface="Times New Roman"/>
                          <a:cs typeface="Arial"/>
                        </a:rPr>
                        <a:t>v</a:t>
                      </a:r>
                      <a:r>
                        <a:rPr lang="el-GR" sz="1800" baseline="-25000">
                          <a:latin typeface="+mn-lt"/>
                          <a:ea typeface="Times New Roman"/>
                          <a:cs typeface="Arial"/>
                        </a:rPr>
                        <a:t>1</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l-GR" sz="1800">
                          <a:latin typeface="+mn-lt"/>
                          <a:ea typeface="Times New Roman"/>
                          <a:cs typeface="Arial"/>
                        </a:rPr>
                        <a:t>62.000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a:lnSpc>
                          <a:spcPct val="150000"/>
                        </a:lnSpc>
                        <a:spcAft>
                          <a:spcPts val="0"/>
                        </a:spcAft>
                      </a:pPr>
                      <a:r>
                        <a:rPr lang="el-GR" sz="1800" dirty="0">
                          <a:latin typeface="+mn-lt"/>
                          <a:ea typeface="Times New Roman"/>
                          <a:cs typeface="Arial"/>
                        </a:rPr>
                        <a:t>-1</a:t>
                      </a:r>
                      <a:endParaRPr lang="el-GR" sz="1800" dirty="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l-GR"/>
                    </a:p>
                  </a:txBody>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l-GR" sz="1800">
                          <a:latin typeface="+mn-lt"/>
                          <a:ea typeface="Times New Roman"/>
                          <a:cs typeface="Arial"/>
                        </a:rPr>
                        <a:t>1</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l-GR" sz="1800" b="1" dirty="0">
                          <a:solidFill>
                            <a:srgbClr val="C00000"/>
                          </a:solidFill>
                          <a:latin typeface="+mn-lt"/>
                          <a:ea typeface="Times New Roman"/>
                          <a:cs typeface="Arial"/>
                        </a:rPr>
                        <a:t>810</a:t>
                      </a:r>
                      <a:endParaRPr lang="el-GR" sz="1800" dirty="0">
                        <a:solidFill>
                          <a:srgbClr val="C00000"/>
                        </a:solidFill>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l-GR" sz="1800">
                          <a:latin typeface="+mn-lt"/>
                          <a:ea typeface="Times New Roman"/>
                          <a:cs typeface="Arial"/>
                        </a:rPr>
                        <a:t>495</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l-GR" sz="1800" dirty="0">
                          <a:solidFill>
                            <a:srgbClr val="C00000"/>
                          </a:solidFill>
                          <a:latin typeface="+mn-lt"/>
                          <a:ea typeface="Times New Roman"/>
                          <a:cs typeface="Arial"/>
                        </a:rPr>
                        <a:t>76,5</a:t>
                      </a:r>
                      <a:endParaRPr lang="el-GR" sz="1800" dirty="0">
                        <a:solidFill>
                          <a:srgbClr val="C00000"/>
                        </a:solidFill>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50000"/>
                        </a:lnSpc>
                        <a:spcAft>
                          <a:spcPts val="0"/>
                        </a:spcAft>
                      </a:pPr>
                      <a:r>
                        <a:rPr lang="en-US" sz="1800" b="1" dirty="0">
                          <a:solidFill>
                            <a:srgbClr val="C00000"/>
                          </a:solidFill>
                          <a:latin typeface="+mn-lt"/>
                          <a:ea typeface="Times New Roman"/>
                          <a:cs typeface="Arial"/>
                        </a:rPr>
                        <a:t>pivot</a:t>
                      </a:r>
                      <a:endParaRPr lang="el-GR" sz="1800" dirty="0">
                        <a:solidFill>
                          <a:srgbClr val="C00000"/>
                        </a:solidFill>
                        <a:latin typeface="+mn-lt"/>
                        <a:ea typeface="Times New Roman"/>
                        <a:cs typeface="Times New Roman"/>
                      </a:endParaRPr>
                    </a:p>
                  </a:txBody>
                  <a:tcPr marL="34154" marR="34154" marT="0" marB="0">
                    <a:lnL>
                      <a:noFill/>
                    </a:lnL>
                    <a:lnR>
                      <a:noFill/>
                    </a:lnR>
                    <a:lnT>
                      <a:noFill/>
                    </a:lnT>
                    <a:lnB>
                      <a:noFill/>
                    </a:lnB>
                  </a:tcPr>
                </a:tc>
              </a:tr>
              <a:tr h="210779">
                <a:tc>
                  <a:txBody>
                    <a:bodyPr/>
                    <a:lstStyle/>
                    <a:p>
                      <a:pPr algn="ctr">
                        <a:lnSpc>
                          <a:spcPct val="150000"/>
                        </a:lnSpc>
                        <a:spcAft>
                          <a:spcPts val="0"/>
                        </a:spcAft>
                      </a:pPr>
                      <a:r>
                        <a:rPr lang="el-GR" sz="1800">
                          <a:latin typeface="+mn-lt"/>
                          <a:ea typeface="Times New Roman"/>
                          <a:cs typeface="Arial"/>
                        </a:rPr>
                        <a:t>M</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50000"/>
                        </a:lnSpc>
                        <a:spcAft>
                          <a:spcPts val="0"/>
                        </a:spcAft>
                      </a:pPr>
                      <a:r>
                        <a:rPr lang="el-GR" sz="1800">
                          <a:latin typeface="+mn-lt"/>
                          <a:ea typeface="Times New Roman"/>
                          <a:cs typeface="Arial"/>
                        </a:rPr>
                        <a:t>v</a:t>
                      </a:r>
                      <a:r>
                        <a:rPr lang="el-GR" sz="1800" baseline="-25000">
                          <a:latin typeface="+mn-lt"/>
                          <a:ea typeface="Times New Roman"/>
                          <a:cs typeface="Arial"/>
                        </a:rPr>
                        <a:t>2</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50000"/>
                        </a:lnSpc>
                        <a:spcAft>
                          <a:spcPts val="0"/>
                        </a:spcAft>
                      </a:pPr>
                      <a:r>
                        <a:rPr lang="el-GR" sz="1800">
                          <a:latin typeface="+mn-lt"/>
                          <a:ea typeface="Times New Roman"/>
                          <a:cs typeface="Arial"/>
                        </a:rPr>
                        <a:t>8.000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l-GR"/>
                    </a:p>
                  </a:txBody>
                  <a:tcPr/>
                </a:tc>
                <a:tc>
                  <a:txBody>
                    <a:bodyPr/>
                    <a:lstStyle/>
                    <a:p>
                      <a:pPr algn="ctr">
                        <a:lnSpc>
                          <a:spcPct val="150000"/>
                        </a:lnSpc>
                        <a:spcAft>
                          <a:spcPts val="0"/>
                        </a:spcAft>
                      </a:pPr>
                      <a:r>
                        <a:rPr lang="el-GR" sz="1800">
                          <a:latin typeface="+mn-lt"/>
                          <a:ea typeface="Times New Roman"/>
                          <a:cs typeface="Arial"/>
                        </a:rPr>
                        <a:t>-1</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50000"/>
                        </a:lnSpc>
                        <a:spcAft>
                          <a:spcPts val="0"/>
                        </a:spcAft>
                      </a:pPr>
                      <a:r>
                        <a:rPr lang="el-GR" sz="1800">
                          <a:latin typeface="+mn-lt"/>
                          <a:ea typeface="Times New Roman"/>
                          <a:cs typeface="Arial"/>
                        </a:rPr>
                        <a:t>1</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50000"/>
                        </a:lnSpc>
                        <a:spcAft>
                          <a:spcPts val="0"/>
                        </a:spcAft>
                      </a:pPr>
                      <a:r>
                        <a:rPr lang="el-GR" sz="1800">
                          <a:latin typeface="+mn-lt"/>
                          <a:ea typeface="Times New Roman"/>
                          <a:cs typeface="Arial"/>
                        </a:rPr>
                        <a:t>76</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50000"/>
                        </a:lnSpc>
                        <a:spcAft>
                          <a:spcPts val="0"/>
                        </a:spcAft>
                      </a:pPr>
                      <a:r>
                        <a:rPr lang="el-GR" sz="1800">
                          <a:latin typeface="+mn-lt"/>
                          <a:ea typeface="Times New Roman"/>
                          <a:cs typeface="Arial"/>
                        </a:rPr>
                        <a:t>117</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50000"/>
                        </a:lnSpc>
                        <a:spcAft>
                          <a:spcPts val="0"/>
                        </a:spcAft>
                      </a:pPr>
                      <a:r>
                        <a:rPr lang="el-GR" sz="1800">
                          <a:latin typeface="+mn-lt"/>
                          <a:ea typeface="Times New Roman"/>
                          <a:cs typeface="Arial"/>
                        </a:rPr>
                        <a:t>105,3</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50000"/>
                        </a:lnSpc>
                        <a:spcAft>
                          <a:spcPts val="0"/>
                        </a:spcAft>
                      </a:pPr>
                      <a:endParaRPr lang="el-GR" sz="1800" dirty="0">
                        <a:latin typeface="+mn-lt"/>
                        <a:ea typeface="Times New Roman"/>
                        <a:cs typeface="Arial"/>
                      </a:endParaRPr>
                    </a:p>
                  </a:txBody>
                  <a:tcPr marL="34154" marR="34154" marT="0" marB="0">
                    <a:lnL>
                      <a:noFill/>
                    </a:lnL>
                    <a:lnR>
                      <a:noFill/>
                    </a:lnR>
                    <a:lnT>
                      <a:noFill/>
                    </a:lnT>
                    <a:lnB>
                      <a:noFill/>
                    </a:lnB>
                  </a:tcPr>
                </a:tc>
              </a:tr>
              <a:tr h="210779">
                <a:tc>
                  <a:txBody>
                    <a:bodyPr/>
                    <a:lstStyle/>
                    <a:p>
                      <a:pPr algn="ctr">
                        <a:lnSpc>
                          <a:spcPct val="150000"/>
                        </a:lnSpc>
                        <a:spcAft>
                          <a:spcPts val="0"/>
                        </a:spcAft>
                      </a:pPr>
                      <a:r>
                        <a:rPr lang="el-GR" sz="1800">
                          <a:latin typeface="+mn-lt"/>
                          <a:ea typeface="Times New Roman"/>
                          <a:cs typeface="Arial"/>
                        </a:rPr>
                        <a:t>M</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v</a:t>
                      </a:r>
                      <a:r>
                        <a:rPr lang="el-GR" sz="1800" baseline="-25000">
                          <a:latin typeface="+mn-lt"/>
                          <a:ea typeface="Times New Roman"/>
                          <a:cs typeface="Arial"/>
                        </a:rPr>
                        <a:t>3</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87.000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-1</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1</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860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880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101,2</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50000"/>
                        </a:lnSpc>
                        <a:spcAft>
                          <a:spcPts val="0"/>
                        </a:spcAft>
                      </a:pPr>
                      <a:endParaRPr lang="el-GR" sz="1800" dirty="0">
                        <a:latin typeface="+mn-lt"/>
                        <a:ea typeface="Times New Roman"/>
                        <a:cs typeface="Arial"/>
                      </a:endParaRPr>
                    </a:p>
                  </a:txBody>
                  <a:tcPr marL="34154" marR="34154" marT="0" marB="0">
                    <a:lnL>
                      <a:noFill/>
                    </a:lnL>
                    <a:lnR>
                      <a:noFill/>
                    </a:lnR>
                    <a:lnT>
                      <a:noFill/>
                    </a:lnT>
                    <a:lnB>
                      <a:noFill/>
                    </a:lnB>
                  </a:tcPr>
                </a:tc>
              </a:tr>
              <a:tr h="606896">
                <a:tc gridSpan="2">
                  <a:txBody>
                    <a:bodyPr/>
                    <a:lstStyle/>
                    <a:p>
                      <a:pPr algn="ctr">
                        <a:lnSpc>
                          <a:spcPct val="150000"/>
                        </a:lnSpc>
                        <a:spcAft>
                          <a:spcPts val="0"/>
                        </a:spcAft>
                      </a:pPr>
                      <a:r>
                        <a:rPr lang="en-US" sz="1800">
                          <a:latin typeface="+mn-lt"/>
                          <a:ea typeface="Times New Roman"/>
                          <a:cs typeface="Arial"/>
                        </a:rPr>
                        <a:t>Z</a:t>
                      </a:r>
                      <a:r>
                        <a:rPr lang="el-GR" sz="1800" baseline="-25000">
                          <a:latin typeface="+mn-lt"/>
                          <a:ea typeface="Times New Roman"/>
                          <a:cs typeface="Arial"/>
                        </a:rPr>
                        <a:t>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dirty="0" err="1">
                          <a:latin typeface="+mn-lt"/>
                          <a:ea typeface="Times New Roman"/>
                          <a:cs typeface="Arial"/>
                        </a:rPr>
                        <a:t>z</a:t>
                      </a:r>
                      <a:r>
                        <a:rPr lang="en-US" sz="1800" baseline="-25000" dirty="0" err="1">
                          <a:latin typeface="+mn-lt"/>
                          <a:ea typeface="Times New Roman"/>
                          <a:cs typeface="Arial"/>
                        </a:rPr>
                        <a:t>j</a:t>
                      </a:r>
                      <a:endParaRPr lang="el-GR" sz="1800" dirty="0">
                        <a:latin typeface="+mn-lt"/>
                        <a:ea typeface="Times New Roman"/>
                        <a:cs typeface="Times New Roman"/>
                      </a:endParaRPr>
                    </a:p>
                    <a:p>
                      <a:pPr algn="ctr">
                        <a:lnSpc>
                          <a:spcPct val="100000"/>
                        </a:lnSpc>
                        <a:spcAft>
                          <a:spcPts val="0"/>
                        </a:spcAft>
                      </a:pPr>
                      <a:r>
                        <a:rPr lang="el-GR" sz="1800" dirty="0">
                          <a:latin typeface="+mn-lt"/>
                          <a:ea typeface="Times New Roman"/>
                          <a:cs typeface="Arial"/>
                        </a:rPr>
                        <a:t>-</a:t>
                      </a:r>
                      <a:endParaRPr lang="el-GR" sz="1800" dirty="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a:t>
                      </a:r>
                      <a:r>
                        <a:rPr lang="en-US" sz="1800">
                          <a:latin typeface="+mn-lt"/>
                          <a:ea typeface="Times New Roman"/>
                          <a:cs typeface="Arial"/>
                        </a:rPr>
                        <a:t>0,</a:t>
                      </a:r>
                      <a:r>
                        <a:rPr lang="el-GR" sz="1800">
                          <a:latin typeface="+mn-lt"/>
                          <a:ea typeface="Times New Roman"/>
                          <a:cs typeface="Arial"/>
                        </a:rPr>
                        <a:t>35</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a:t>
                      </a:r>
                      <a:r>
                        <a:rPr lang="en-US" sz="1800">
                          <a:latin typeface="+mn-lt"/>
                          <a:ea typeface="Times New Roman"/>
                          <a:cs typeface="Arial"/>
                        </a:rPr>
                        <a:t>0,</a:t>
                      </a:r>
                      <a:r>
                        <a:rPr lang="el-GR" sz="1800">
                          <a:latin typeface="+mn-lt"/>
                          <a:ea typeface="Times New Roman"/>
                          <a:cs typeface="Arial"/>
                        </a:rPr>
                        <a:t>30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l-GR" sz="1800">
                        <a:latin typeface="+mn-lt"/>
                        <a:ea typeface="Times New Roman"/>
                        <a:cs typeface="Arial"/>
                      </a:endParaRPr>
                    </a:p>
                  </a:txBody>
                  <a:tcPr marL="34154" marR="34154"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50000"/>
                        </a:lnSpc>
                        <a:spcAft>
                          <a:spcPts val="0"/>
                        </a:spcAft>
                      </a:pPr>
                      <a:endParaRPr lang="el-GR" sz="1800" dirty="0">
                        <a:latin typeface="+mn-lt"/>
                        <a:ea typeface="Times New Roman"/>
                        <a:cs typeface="Arial"/>
                      </a:endParaRPr>
                    </a:p>
                  </a:txBody>
                  <a:tcPr marL="34154" marR="34154" marT="0" marB="0">
                    <a:lnL>
                      <a:noFill/>
                    </a:lnL>
                    <a:lnR>
                      <a:noFill/>
                    </a:lnR>
                    <a:lnT>
                      <a:noFill/>
                    </a:lnT>
                    <a:lnB>
                      <a:noFill/>
                    </a:lnB>
                  </a:tcPr>
                </a:tc>
              </a:tr>
              <a:tr h="210779">
                <a:tc gridSpan="2">
                  <a:txBody>
                    <a:bodyPr/>
                    <a:lstStyle/>
                    <a:p>
                      <a:pPr algn="ctr">
                        <a:lnSpc>
                          <a:spcPct val="150000"/>
                        </a:lnSpc>
                        <a:spcAft>
                          <a:spcPts val="0"/>
                        </a:spcAft>
                      </a:pPr>
                      <a:r>
                        <a:rPr lang="el-GR" sz="1800">
                          <a:latin typeface="+mn-lt"/>
                          <a:ea typeface="Times New Roman"/>
                          <a:cs typeface="Arial"/>
                        </a:rPr>
                        <a:t>M</a:t>
                      </a:r>
                      <a:r>
                        <a:rPr lang="el-GR" sz="1800" baseline="-25000">
                          <a:latin typeface="+mn-lt"/>
                          <a:ea typeface="Times New Roman"/>
                          <a:cs typeface="Arial"/>
                        </a:rPr>
                        <a:t>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lgn="ctr">
                        <a:lnSpc>
                          <a:spcPct val="150000"/>
                        </a:lnSpc>
                        <a:spcAft>
                          <a:spcPts val="0"/>
                        </a:spcAft>
                      </a:pPr>
                      <a:r>
                        <a:rPr lang="el-GR" sz="1800">
                          <a:latin typeface="+mn-lt"/>
                          <a:ea typeface="Times New Roman"/>
                          <a:cs typeface="Arial"/>
                        </a:rPr>
                        <a:t>157.000 M</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dirty="0" err="1">
                          <a:latin typeface="+mn-lt"/>
                          <a:ea typeface="Times New Roman"/>
                          <a:cs typeface="Arial"/>
                        </a:rPr>
                        <a:t>c</a:t>
                      </a:r>
                      <a:r>
                        <a:rPr lang="en-US" sz="1800" baseline="-25000" dirty="0" err="1">
                          <a:latin typeface="+mn-lt"/>
                          <a:ea typeface="Times New Roman"/>
                          <a:cs typeface="Arial"/>
                        </a:rPr>
                        <a:t>j</a:t>
                      </a:r>
                      <a:endParaRPr lang="el-GR" sz="1800" dirty="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-M</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-M</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-M</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b="1" dirty="0">
                          <a:solidFill>
                            <a:srgbClr val="0070C0"/>
                          </a:solidFill>
                          <a:latin typeface="+mn-lt"/>
                          <a:ea typeface="Times New Roman"/>
                          <a:cs typeface="Arial"/>
                        </a:rPr>
                        <a:t>1746 M</a:t>
                      </a:r>
                      <a:endParaRPr lang="el-GR" sz="1800" b="1" dirty="0">
                        <a:solidFill>
                          <a:srgbClr val="0070C0"/>
                        </a:solidFill>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dirty="0">
                          <a:latin typeface="+mn-lt"/>
                          <a:ea typeface="Times New Roman"/>
                          <a:cs typeface="Arial"/>
                        </a:rPr>
                        <a:t>1492M</a:t>
                      </a:r>
                      <a:endParaRPr lang="el-GR" sz="1800" dirty="0">
                        <a:latin typeface="+mn-lt"/>
                        <a:ea typeface="Times New Roman"/>
                        <a:cs typeface="Times New Roman"/>
                      </a:endParaRPr>
                    </a:p>
                  </a:txBody>
                  <a:tcPr marL="34154" marR="341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l-GR" sz="1800">
                        <a:latin typeface="+mn-lt"/>
                        <a:ea typeface="Times New Roman"/>
                        <a:cs typeface="Arial"/>
                      </a:endParaRPr>
                    </a:p>
                  </a:txBody>
                  <a:tcPr marL="34154" marR="34154"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50000"/>
                        </a:lnSpc>
                        <a:spcAft>
                          <a:spcPts val="0"/>
                        </a:spcAft>
                      </a:pPr>
                      <a:endParaRPr lang="el-GR" sz="1800" dirty="0">
                        <a:latin typeface="+mn-lt"/>
                        <a:ea typeface="Times New Roman"/>
                        <a:cs typeface="Arial"/>
                      </a:endParaRPr>
                    </a:p>
                  </a:txBody>
                  <a:tcPr marL="34154" marR="34154" marT="0" marB="0">
                    <a:lnL>
                      <a:noFill/>
                    </a:lnL>
                    <a:lnR>
                      <a:noFill/>
                    </a:lnR>
                    <a:lnT>
                      <a:noFill/>
                    </a:lnT>
                    <a:lnB>
                      <a:noFill/>
                    </a:lnB>
                  </a:tcPr>
                </a:tc>
              </a:tr>
            </a:tbl>
          </a:graphicData>
        </a:graphic>
      </p:graphicFrame>
      <p:sp>
        <p:nvSpPr>
          <p:cNvPr id="38913" name="Rectangle 1"/>
          <p:cNvSpPr>
            <a:spLocks noChangeArrowheads="1"/>
          </p:cNvSpPr>
          <p:nvPr/>
        </p:nvSpPr>
        <p:spPr bwMode="auto">
          <a:xfrm>
            <a:off x="3419872" y="836712"/>
            <a:ext cx="1710725"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765175" algn="l"/>
              </a:tabLst>
            </a:pPr>
            <a:r>
              <a:rPr kumimoji="0" lang="el-GR"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l-GR" b="1" i="0" u="none" strike="noStrike" cap="none" normalizeH="0" baseline="0" dirty="0" smtClean="0">
                <a:ln>
                  <a:noFill/>
                </a:ln>
                <a:solidFill>
                  <a:schemeClr val="tx1"/>
                </a:solidFill>
                <a:effectLst/>
                <a:ea typeface="Times New Roman" pitchFamily="18" charset="0"/>
                <a:cs typeface="Arial" pitchFamily="34" charset="0"/>
              </a:rPr>
              <a:t>ΠΙΝΑΚΑΣ  Ι</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tab pos="765175" algn="l"/>
              </a:tabLst>
            </a:pPr>
            <a:r>
              <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l-GR"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23528" y="980728"/>
          <a:ext cx="8496944" cy="3724696"/>
        </p:xfrm>
        <a:graphic>
          <a:graphicData uri="http://schemas.openxmlformats.org/drawingml/2006/table">
            <a:tbl>
              <a:tblPr/>
              <a:tblGrid>
                <a:gridCol w="447249"/>
                <a:gridCol w="267719"/>
                <a:gridCol w="892608"/>
                <a:gridCol w="359058"/>
                <a:gridCol w="1067728"/>
                <a:gridCol w="446620"/>
                <a:gridCol w="359058"/>
                <a:gridCol w="524318"/>
                <a:gridCol w="435280"/>
                <a:gridCol w="523687"/>
                <a:gridCol w="881269"/>
                <a:gridCol w="892608"/>
                <a:gridCol w="754024"/>
                <a:gridCol w="77698"/>
                <a:gridCol w="77698"/>
                <a:gridCol w="77698"/>
                <a:gridCol w="155396"/>
                <a:gridCol w="77698"/>
                <a:gridCol w="107522"/>
                <a:gridCol w="72008"/>
              </a:tblGrid>
              <a:tr h="190005">
                <a:tc gridSpan="3">
                  <a:txBody>
                    <a:bodyPr/>
                    <a:lstStyle/>
                    <a:p>
                      <a:pPr algn="ctr">
                        <a:lnSpc>
                          <a:spcPct val="150000"/>
                        </a:lnSpc>
                        <a:spcAft>
                          <a:spcPts val="0"/>
                        </a:spcAft>
                      </a:pPr>
                      <a:r>
                        <a:rPr lang="el-GR" sz="1800" dirty="0" err="1">
                          <a:latin typeface="+mn-lt"/>
                          <a:ea typeface="Times New Roman"/>
                          <a:cs typeface="Arial"/>
                        </a:rPr>
                        <a:t>Min</a:t>
                      </a:r>
                      <a:endParaRPr lang="el-GR" sz="1800" dirty="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gridSpan="2">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M</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FFFFFF"/>
                      </a:fgClr>
                      <a:bgClr>
                        <a:srgbClr val="DDDDDD"/>
                      </a:bgClr>
                    </a:pattFill>
                  </a:tcPr>
                </a:tc>
                <a:tc>
                  <a:txBody>
                    <a:bodyPr/>
                    <a:lstStyle/>
                    <a:p>
                      <a:pPr algn="ctr">
                        <a:lnSpc>
                          <a:spcPct val="150000"/>
                        </a:lnSpc>
                        <a:spcAft>
                          <a:spcPts val="0"/>
                        </a:spcAft>
                      </a:pPr>
                      <a:r>
                        <a:rPr lang="el-GR" sz="1800">
                          <a:latin typeface="+mn-lt"/>
                          <a:ea typeface="Times New Roman"/>
                          <a:cs typeface="Arial"/>
                        </a:rPr>
                        <a:t>M</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M</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a:latin typeface="+mn-lt"/>
                          <a:ea typeface="Times New Roman"/>
                          <a:cs typeface="Arial"/>
                        </a:rPr>
                        <a:t>0,</a:t>
                      </a:r>
                      <a:r>
                        <a:rPr lang="el-GR" sz="1800">
                          <a:latin typeface="+mn-lt"/>
                          <a:ea typeface="Times New Roman"/>
                          <a:cs typeface="Arial"/>
                        </a:rPr>
                        <a:t>35</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a:latin typeface="+mn-lt"/>
                          <a:ea typeface="Times New Roman"/>
                          <a:cs typeface="Arial"/>
                        </a:rPr>
                        <a:t>0,</a:t>
                      </a:r>
                      <a:r>
                        <a:rPr lang="el-GR" sz="1800">
                          <a:latin typeface="+mn-lt"/>
                          <a:ea typeface="Times New Roman"/>
                          <a:cs typeface="Arial"/>
                        </a:rPr>
                        <a:t>30</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a:lnSpc>
                          <a:spcPct val="150000"/>
                        </a:lnSpc>
                        <a:spcAft>
                          <a:spcPts val="0"/>
                        </a:spcAft>
                      </a:pPr>
                      <a:endParaRPr lang="el-GR" sz="1800">
                        <a:latin typeface="+mn-lt"/>
                        <a:ea typeface="Times New Roman"/>
                        <a:cs typeface="Arial"/>
                      </a:endParaRPr>
                    </a:p>
                  </a:txBody>
                  <a:tcPr marL="30788" marR="30788"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gn="ctr">
                        <a:lnSpc>
                          <a:spcPct val="150000"/>
                        </a:lnSpc>
                        <a:spcAft>
                          <a:spcPts val="0"/>
                        </a:spcAft>
                      </a:pPr>
                      <a:endParaRPr lang="el-GR" sz="1800">
                        <a:latin typeface="+mn-lt"/>
                        <a:ea typeface="Times New Roman"/>
                        <a:cs typeface="Arial"/>
                      </a:endParaRPr>
                    </a:p>
                  </a:txBody>
                  <a:tcPr marL="30788" marR="30788" marT="0" marB="0">
                    <a:lnL>
                      <a:noFill/>
                    </a:lnL>
                    <a:lnR>
                      <a:noFill/>
                    </a:lnR>
                    <a:lnT>
                      <a:noFill/>
                    </a:lnT>
                    <a:lnB>
                      <a:noFill/>
                    </a:lnB>
                  </a:tcPr>
                </a:tc>
                <a:tc hMerge="1">
                  <a:txBody>
                    <a:bodyPr/>
                    <a:lstStyle/>
                    <a:p>
                      <a:endParaRPr lang="el-GR"/>
                    </a:p>
                  </a:txBody>
                  <a:tcPr/>
                </a:tc>
                <a:tc gridSpan="2">
                  <a:txBody>
                    <a:bodyPr/>
                    <a:lstStyle/>
                    <a:p>
                      <a:pPr algn="just">
                        <a:lnSpc>
                          <a:spcPct val="150000"/>
                        </a:lnSpc>
                        <a:spcAft>
                          <a:spcPts val="0"/>
                        </a:spcAft>
                      </a:pPr>
                      <a:r>
                        <a:rPr lang="el-GR" sz="1800">
                          <a:latin typeface="+mn-lt"/>
                          <a:ea typeface="Times New Roman"/>
                          <a:cs typeface="Times New Roman"/>
                        </a:rPr>
                        <a:t> </a:t>
                      </a:r>
                    </a:p>
                  </a:txBody>
                  <a:tcPr marL="0" marR="0" marT="0" marB="0" anchor="ctr">
                    <a:lnL>
                      <a:noFill/>
                    </a:lnL>
                    <a:lnR>
                      <a:noFill/>
                    </a:lnR>
                    <a:lnT>
                      <a:noFill/>
                    </a:lnT>
                    <a:lnB>
                      <a:noFill/>
                    </a:lnB>
                  </a:tcPr>
                </a:tc>
                <a:tc hMerge="1">
                  <a:txBody>
                    <a:bodyPr/>
                    <a:lstStyle/>
                    <a:p>
                      <a:endParaRPr lang="el-GR"/>
                    </a:p>
                  </a:txBody>
                  <a:tcPr/>
                </a:tc>
              </a:tr>
              <a:tr h="190005">
                <a:tc>
                  <a:txBody>
                    <a:bodyPr/>
                    <a:lstStyle/>
                    <a:p>
                      <a:pPr algn="ctr">
                        <a:lnSpc>
                          <a:spcPct val="150000"/>
                        </a:lnSpc>
                        <a:spcAft>
                          <a:spcPts val="0"/>
                        </a:spcAft>
                      </a:pPr>
                      <a:r>
                        <a:rPr lang="el-GR" sz="1800">
                          <a:latin typeface="+mn-lt"/>
                          <a:ea typeface="Times New Roman"/>
                          <a:cs typeface="Arial"/>
                        </a:rPr>
                        <a:t>C</a:t>
                      </a:r>
                      <a:r>
                        <a:rPr lang="el-GR" sz="1800" baseline="-25000">
                          <a:latin typeface="+mn-lt"/>
                          <a:ea typeface="Times New Roman"/>
                          <a:cs typeface="Arial"/>
                        </a:rPr>
                        <a:t>B</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B</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Po</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50000"/>
                        </a:lnSpc>
                        <a:spcAft>
                          <a:spcPts val="0"/>
                        </a:spcAft>
                      </a:pPr>
                      <a:r>
                        <a:rPr lang="el-GR" sz="1800">
                          <a:latin typeface="+mn-lt"/>
                          <a:ea typeface="Times New Roman"/>
                          <a:cs typeface="Arial"/>
                        </a:rPr>
                        <a:t>t</a:t>
                      </a:r>
                      <a:r>
                        <a:rPr lang="el-GR" sz="1800" baseline="-25000">
                          <a:latin typeface="+mn-lt"/>
                          <a:ea typeface="Times New Roman"/>
                          <a:cs typeface="Arial"/>
                        </a:rPr>
                        <a:t>1</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lgn="ctr">
                        <a:lnSpc>
                          <a:spcPct val="150000"/>
                        </a:lnSpc>
                        <a:spcAft>
                          <a:spcPts val="0"/>
                        </a:spcAft>
                      </a:pPr>
                      <a:r>
                        <a:rPr lang="el-GR" sz="1800">
                          <a:latin typeface="+mn-lt"/>
                          <a:ea typeface="Times New Roman"/>
                          <a:cs typeface="Arial"/>
                        </a:rPr>
                        <a:t>t</a:t>
                      </a:r>
                      <a:r>
                        <a:rPr lang="el-GR" sz="1800" baseline="-25000">
                          <a:latin typeface="+mn-lt"/>
                          <a:ea typeface="Times New Roman"/>
                          <a:cs typeface="Arial"/>
                        </a:rPr>
                        <a:t>2</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t</a:t>
                      </a:r>
                      <a:r>
                        <a:rPr lang="el-GR" sz="1800" baseline="-25000">
                          <a:latin typeface="+mn-lt"/>
                          <a:ea typeface="Times New Roman"/>
                          <a:cs typeface="Arial"/>
                        </a:rPr>
                        <a:t>3</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v</a:t>
                      </a:r>
                      <a:r>
                        <a:rPr lang="el-GR" sz="1800" baseline="-25000">
                          <a:latin typeface="+mn-lt"/>
                          <a:ea typeface="Times New Roman"/>
                          <a:cs typeface="Arial"/>
                        </a:rPr>
                        <a:t>1</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FFFFFF"/>
                      </a:fgClr>
                      <a:bgClr>
                        <a:srgbClr val="DDDDDD"/>
                      </a:bgClr>
                    </a:pattFill>
                  </a:tcPr>
                </a:tc>
                <a:tc>
                  <a:txBody>
                    <a:bodyPr/>
                    <a:lstStyle/>
                    <a:p>
                      <a:pPr algn="ctr">
                        <a:lnSpc>
                          <a:spcPct val="150000"/>
                        </a:lnSpc>
                        <a:spcAft>
                          <a:spcPts val="0"/>
                        </a:spcAft>
                      </a:pPr>
                      <a:r>
                        <a:rPr lang="el-GR" sz="1800">
                          <a:latin typeface="+mn-lt"/>
                          <a:ea typeface="Times New Roman"/>
                          <a:cs typeface="Arial"/>
                        </a:rPr>
                        <a:t>v</a:t>
                      </a:r>
                      <a:r>
                        <a:rPr lang="el-GR" sz="1800" baseline="-25000">
                          <a:latin typeface="+mn-lt"/>
                          <a:ea typeface="Times New Roman"/>
                          <a:cs typeface="Arial"/>
                        </a:rPr>
                        <a:t>2</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v</a:t>
                      </a:r>
                      <a:r>
                        <a:rPr lang="el-GR" sz="1800" baseline="-25000">
                          <a:latin typeface="+mn-lt"/>
                          <a:ea typeface="Times New Roman"/>
                          <a:cs typeface="Arial"/>
                        </a:rPr>
                        <a:t>3</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a:latin typeface="+mn-lt"/>
                          <a:ea typeface="Times New Roman"/>
                          <a:cs typeface="Arial"/>
                        </a:rPr>
                        <a:t>x</a:t>
                      </a:r>
                      <a:r>
                        <a:rPr lang="el-GR" sz="1800" baseline="-25000">
                          <a:latin typeface="+mn-lt"/>
                          <a:ea typeface="Times New Roman"/>
                          <a:cs typeface="Arial"/>
                        </a:rPr>
                        <a:t>1</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a:latin typeface="+mn-lt"/>
                          <a:ea typeface="Times New Roman"/>
                          <a:cs typeface="Arial"/>
                        </a:rPr>
                        <a:t>x</a:t>
                      </a:r>
                      <a:r>
                        <a:rPr lang="el-GR" sz="1800" baseline="-25000">
                          <a:latin typeface="+mn-lt"/>
                          <a:ea typeface="Times New Roman"/>
                          <a:cs typeface="Arial"/>
                        </a:rPr>
                        <a:t>2</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50000"/>
                        </a:lnSpc>
                        <a:spcAft>
                          <a:spcPts val="0"/>
                        </a:spcAft>
                      </a:pPr>
                      <a:r>
                        <a:rPr lang="el-GR" sz="1800" b="1">
                          <a:latin typeface="+mn-lt"/>
                          <a:ea typeface="Times New Roman"/>
                          <a:cs typeface="Arial"/>
                        </a:rPr>
                        <a:t>Po/α</a:t>
                      </a:r>
                      <a:r>
                        <a:rPr lang="el-GR" sz="1800" b="1" baseline="-25000">
                          <a:latin typeface="+mn-lt"/>
                          <a:ea typeface="Times New Roman"/>
                          <a:cs typeface="Arial"/>
                        </a:rPr>
                        <a:t>ij</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l-GR"/>
                    </a:p>
                  </a:txBody>
                  <a:tcPr/>
                </a:tc>
                <a:tc gridSpan="6">
                  <a:txBody>
                    <a:bodyPr/>
                    <a:lstStyle/>
                    <a:p>
                      <a:pPr algn="ctr">
                        <a:lnSpc>
                          <a:spcPct val="150000"/>
                        </a:lnSpc>
                        <a:spcAft>
                          <a:spcPts val="0"/>
                        </a:spcAft>
                      </a:pPr>
                      <a:endParaRPr lang="el-GR" sz="1800">
                        <a:latin typeface="+mn-lt"/>
                        <a:ea typeface="Times New Roman"/>
                        <a:cs typeface="Arial"/>
                      </a:endParaRPr>
                    </a:p>
                  </a:txBody>
                  <a:tcPr marL="30788" marR="30788" marT="0" marB="0">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190005">
                <a:tc>
                  <a:txBody>
                    <a:bodyPr/>
                    <a:lstStyle/>
                    <a:p>
                      <a:pPr algn="ctr">
                        <a:lnSpc>
                          <a:spcPct val="150000"/>
                        </a:lnSpc>
                        <a:spcAft>
                          <a:spcPts val="0"/>
                        </a:spcAft>
                      </a:pPr>
                      <a:r>
                        <a:rPr lang="el-GR" sz="1800">
                          <a:latin typeface="+mn-lt"/>
                          <a:ea typeface="Times New Roman"/>
                          <a:cs typeface="Arial"/>
                        </a:rPr>
                        <a:t>0,35</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n-US" sz="1800" dirty="0">
                          <a:solidFill>
                            <a:srgbClr val="C00000"/>
                          </a:solidFill>
                          <a:latin typeface="+mn-lt"/>
                          <a:ea typeface="Times New Roman"/>
                          <a:cs typeface="Arial"/>
                        </a:rPr>
                        <a:t>x</a:t>
                      </a:r>
                      <a:r>
                        <a:rPr lang="el-GR" sz="1800" baseline="-25000" dirty="0">
                          <a:solidFill>
                            <a:srgbClr val="C00000"/>
                          </a:solidFill>
                          <a:latin typeface="+mn-lt"/>
                          <a:ea typeface="Times New Roman"/>
                          <a:cs typeface="Arial"/>
                        </a:rPr>
                        <a:t>1</a:t>
                      </a:r>
                      <a:endParaRPr lang="el-GR" sz="1800" dirty="0">
                        <a:solidFill>
                          <a:srgbClr val="C00000"/>
                        </a:solidFill>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l-GR" sz="1800">
                          <a:latin typeface="+mn-lt"/>
                          <a:ea typeface="Times New Roman"/>
                          <a:cs typeface="Arial"/>
                        </a:rPr>
                        <a:t>76,54</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a:lnSpc>
                          <a:spcPct val="150000"/>
                        </a:lnSpc>
                        <a:spcAft>
                          <a:spcPts val="0"/>
                        </a:spcAft>
                      </a:pPr>
                      <a:r>
                        <a:rPr lang="el-GR" sz="1800">
                          <a:latin typeface="+mn-lt"/>
                          <a:ea typeface="Times New Roman"/>
                          <a:cs typeface="Arial"/>
                        </a:rPr>
                        <a:t>-0,00123</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l-GR"/>
                    </a:p>
                  </a:txBody>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endParaRPr lang="el-GR" sz="1800">
                        <a:latin typeface="+mn-lt"/>
                        <a:ea typeface="Times New Roman"/>
                        <a:cs typeface="Arial"/>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pattFill prst="ltUpDiag">
                      <a:fgClr>
                        <a:srgbClr val="FFFFFF"/>
                      </a:fgClr>
                      <a:bgClr>
                        <a:srgbClr val="DDDDDD"/>
                      </a:bgClr>
                    </a:pattFill>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l-GR" sz="1800">
                          <a:latin typeface="+mn-lt"/>
                          <a:ea typeface="Times New Roman"/>
                          <a:cs typeface="Arial"/>
                        </a:rPr>
                        <a:t>1</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l-GR" sz="1800" dirty="0">
                          <a:latin typeface="+mn-lt"/>
                          <a:ea typeface="Times New Roman"/>
                          <a:cs typeface="Arial"/>
                        </a:rPr>
                        <a:t>0,611</a:t>
                      </a:r>
                      <a:endParaRPr lang="el-GR" sz="1800" dirty="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l-GR" sz="1800">
                          <a:latin typeface="+mn-lt"/>
                          <a:ea typeface="Times New Roman"/>
                          <a:cs typeface="Arial"/>
                        </a:rPr>
                        <a:t>125,3</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a:noFill/>
                    </a:lnR>
                    <a:lnT>
                      <a:noFill/>
                    </a:lnT>
                    <a:lnB>
                      <a:noFill/>
                    </a:lnB>
                  </a:tcPr>
                </a:tc>
                <a:tc gridSpan="6">
                  <a:txBody>
                    <a:bodyPr/>
                    <a:lstStyle/>
                    <a:p>
                      <a:pPr algn="ctr">
                        <a:lnSpc>
                          <a:spcPct val="150000"/>
                        </a:lnSpc>
                        <a:spcAft>
                          <a:spcPts val="0"/>
                        </a:spcAft>
                      </a:pPr>
                      <a:endParaRPr lang="el-GR" sz="1800">
                        <a:latin typeface="+mn-lt"/>
                        <a:ea typeface="Times New Roman"/>
                        <a:cs typeface="Arial"/>
                      </a:endParaRPr>
                    </a:p>
                  </a:txBody>
                  <a:tcPr marL="30788" marR="30788" marT="0" marB="0">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algn="just">
                        <a:lnSpc>
                          <a:spcPct val="150000"/>
                        </a:lnSpc>
                        <a:spcAft>
                          <a:spcPts val="0"/>
                        </a:spcAft>
                      </a:pPr>
                      <a:r>
                        <a:rPr lang="el-GR" sz="1800">
                          <a:latin typeface="+mn-lt"/>
                          <a:ea typeface="Times New Roman"/>
                          <a:cs typeface="Times New Roman"/>
                        </a:rPr>
                        <a:t> </a:t>
                      </a:r>
                    </a:p>
                  </a:txBody>
                  <a:tcPr marL="0" marR="0" marT="0" marB="0" anchor="ctr">
                    <a:lnL>
                      <a:noFill/>
                    </a:lnL>
                    <a:lnR>
                      <a:noFill/>
                    </a:lnR>
                    <a:lnT>
                      <a:noFill/>
                    </a:lnT>
                    <a:lnB>
                      <a:noFill/>
                    </a:lnB>
                  </a:tcPr>
                </a:tc>
              </a:tr>
              <a:tr h="570016">
                <a:tc>
                  <a:txBody>
                    <a:bodyPr/>
                    <a:lstStyle/>
                    <a:p>
                      <a:pPr algn="ctr">
                        <a:lnSpc>
                          <a:spcPct val="150000"/>
                        </a:lnSpc>
                        <a:spcAft>
                          <a:spcPts val="0"/>
                        </a:spcAft>
                      </a:pPr>
                      <a:r>
                        <a:rPr lang="el-GR" sz="1800">
                          <a:latin typeface="+mn-lt"/>
                          <a:ea typeface="Times New Roman"/>
                          <a:cs typeface="Arial"/>
                        </a:rPr>
                        <a:t>M</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50000"/>
                        </a:lnSpc>
                        <a:spcAft>
                          <a:spcPts val="0"/>
                        </a:spcAft>
                      </a:pPr>
                      <a:r>
                        <a:rPr lang="el-GR" sz="1800">
                          <a:latin typeface="+mn-lt"/>
                          <a:ea typeface="Times New Roman"/>
                          <a:cs typeface="Arial"/>
                        </a:rPr>
                        <a:t>v</a:t>
                      </a:r>
                      <a:r>
                        <a:rPr lang="el-GR" sz="1800" baseline="-25000">
                          <a:latin typeface="+mn-lt"/>
                          <a:ea typeface="Times New Roman"/>
                          <a:cs typeface="Arial"/>
                        </a:rPr>
                        <a:t>2</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50000"/>
                        </a:lnSpc>
                        <a:spcAft>
                          <a:spcPts val="0"/>
                        </a:spcAft>
                      </a:pPr>
                      <a:r>
                        <a:rPr lang="el-GR" sz="1800">
                          <a:latin typeface="+mn-lt"/>
                          <a:ea typeface="Times New Roman"/>
                          <a:cs typeface="Arial"/>
                        </a:rPr>
                        <a:t>2183</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ctr">
                        <a:lnSpc>
                          <a:spcPct val="150000"/>
                        </a:lnSpc>
                        <a:spcAft>
                          <a:spcPts val="0"/>
                        </a:spcAft>
                      </a:pPr>
                      <a:r>
                        <a:rPr lang="el-GR" sz="1800" dirty="0">
                          <a:latin typeface="+mn-lt"/>
                          <a:ea typeface="Times New Roman"/>
                          <a:cs typeface="Arial"/>
                        </a:rPr>
                        <a:t>0,09383</a:t>
                      </a:r>
                      <a:endParaRPr lang="el-GR" sz="1800" dirty="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l-GR"/>
                    </a:p>
                  </a:txBody>
                  <a:tcPr/>
                </a:tc>
                <a:tc>
                  <a:txBody>
                    <a:bodyPr/>
                    <a:lstStyle/>
                    <a:p>
                      <a:pPr algn="ctr">
                        <a:lnSpc>
                          <a:spcPct val="150000"/>
                        </a:lnSpc>
                        <a:spcAft>
                          <a:spcPts val="0"/>
                        </a:spcAft>
                      </a:pPr>
                      <a:r>
                        <a:rPr lang="el-GR" sz="1800">
                          <a:latin typeface="+mn-lt"/>
                          <a:ea typeface="Times New Roman"/>
                          <a:cs typeface="Arial"/>
                        </a:rPr>
                        <a:t>-1</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50000"/>
                        </a:lnSpc>
                        <a:spcAft>
                          <a:spcPts val="0"/>
                        </a:spcAft>
                      </a:pPr>
                      <a:endParaRPr lang="el-GR" sz="1800">
                        <a:latin typeface="+mn-lt"/>
                        <a:ea typeface="Times New Roman"/>
                        <a:cs typeface="Arial"/>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pattFill prst="ltUpDiag">
                      <a:fgClr>
                        <a:srgbClr val="FFFFFF"/>
                      </a:fgClr>
                      <a:bgClr>
                        <a:srgbClr val="DDDDDD"/>
                      </a:bgClr>
                    </a:pattFill>
                  </a:tcPr>
                </a:tc>
                <a:tc>
                  <a:txBody>
                    <a:bodyPr/>
                    <a:lstStyle/>
                    <a:p>
                      <a:pPr algn="ctr">
                        <a:lnSpc>
                          <a:spcPct val="150000"/>
                        </a:lnSpc>
                        <a:spcAft>
                          <a:spcPts val="0"/>
                        </a:spcAft>
                      </a:pPr>
                      <a:r>
                        <a:rPr lang="el-GR" sz="1800">
                          <a:latin typeface="+mn-lt"/>
                          <a:ea typeface="Times New Roman"/>
                          <a:cs typeface="Arial"/>
                        </a:rPr>
                        <a:t>1</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50000"/>
                        </a:lnSpc>
                        <a:spcAft>
                          <a:spcPts val="0"/>
                        </a:spcAft>
                      </a:pPr>
                      <a:r>
                        <a:rPr lang="el-GR" sz="1800" b="1" dirty="0">
                          <a:solidFill>
                            <a:srgbClr val="C00000"/>
                          </a:solidFill>
                          <a:latin typeface="+mn-lt"/>
                          <a:ea typeface="Times New Roman"/>
                          <a:cs typeface="Arial"/>
                        </a:rPr>
                        <a:t>70,56</a:t>
                      </a:r>
                      <a:endParaRPr lang="el-GR" sz="1800" dirty="0">
                        <a:solidFill>
                          <a:srgbClr val="C00000"/>
                        </a:solidFill>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50000"/>
                        </a:lnSpc>
                        <a:spcAft>
                          <a:spcPts val="0"/>
                        </a:spcAft>
                      </a:pPr>
                      <a:r>
                        <a:rPr lang="el-GR" sz="1800" dirty="0">
                          <a:solidFill>
                            <a:srgbClr val="C00000"/>
                          </a:solidFill>
                          <a:latin typeface="+mn-lt"/>
                          <a:ea typeface="Times New Roman"/>
                          <a:cs typeface="Arial"/>
                        </a:rPr>
                        <a:t>30,9</a:t>
                      </a:r>
                      <a:endParaRPr lang="el-GR" sz="1800" dirty="0">
                        <a:solidFill>
                          <a:srgbClr val="C00000"/>
                        </a:solidFill>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a:noFill/>
                    </a:lnR>
                    <a:lnT>
                      <a:noFill/>
                    </a:lnT>
                    <a:lnB>
                      <a:noFill/>
                    </a:lnB>
                  </a:tcPr>
                </a:tc>
                <a:tc gridSpan="6">
                  <a:txBody>
                    <a:bodyPr/>
                    <a:lstStyle/>
                    <a:p>
                      <a:pPr algn="ctr">
                        <a:lnSpc>
                          <a:spcPct val="150000"/>
                        </a:lnSpc>
                        <a:spcAft>
                          <a:spcPts val="0"/>
                        </a:spcAft>
                      </a:pPr>
                      <a:r>
                        <a:rPr lang="en-US" sz="1800" b="1" dirty="0">
                          <a:solidFill>
                            <a:srgbClr val="C00000"/>
                          </a:solidFill>
                          <a:latin typeface="+mn-lt"/>
                          <a:ea typeface="Times New Roman"/>
                          <a:cs typeface="Arial"/>
                        </a:rPr>
                        <a:t>pivot</a:t>
                      </a:r>
                      <a:endParaRPr lang="el-GR" sz="1800" dirty="0">
                        <a:solidFill>
                          <a:srgbClr val="C00000"/>
                        </a:solidFill>
                        <a:latin typeface="+mn-lt"/>
                        <a:ea typeface="Times New Roman"/>
                        <a:cs typeface="Times New Roman"/>
                      </a:endParaRPr>
                    </a:p>
                  </a:txBody>
                  <a:tcPr marL="30788" marR="30788" marT="0" marB="0">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algn="just">
                        <a:lnSpc>
                          <a:spcPct val="150000"/>
                        </a:lnSpc>
                        <a:spcAft>
                          <a:spcPts val="0"/>
                        </a:spcAft>
                      </a:pPr>
                      <a:r>
                        <a:rPr lang="el-GR" sz="1800">
                          <a:latin typeface="+mn-lt"/>
                          <a:ea typeface="Times New Roman"/>
                          <a:cs typeface="Times New Roman"/>
                        </a:rPr>
                        <a:t> </a:t>
                      </a:r>
                    </a:p>
                  </a:txBody>
                  <a:tcPr marL="0" marR="0" marT="0" marB="0" anchor="ctr">
                    <a:lnL>
                      <a:noFill/>
                    </a:lnL>
                    <a:lnR>
                      <a:noFill/>
                    </a:lnR>
                    <a:lnT>
                      <a:noFill/>
                    </a:lnT>
                    <a:lnB>
                      <a:noFill/>
                    </a:lnB>
                  </a:tcPr>
                </a:tc>
              </a:tr>
              <a:tr h="190005">
                <a:tc>
                  <a:txBody>
                    <a:bodyPr/>
                    <a:lstStyle/>
                    <a:p>
                      <a:pPr algn="ctr">
                        <a:lnSpc>
                          <a:spcPct val="150000"/>
                        </a:lnSpc>
                        <a:spcAft>
                          <a:spcPts val="0"/>
                        </a:spcAft>
                      </a:pPr>
                      <a:r>
                        <a:rPr lang="el-GR" sz="1800">
                          <a:latin typeface="+mn-lt"/>
                          <a:ea typeface="Times New Roman"/>
                          <a:cs typeface="Arial"/>
                        </a:rPr>
                        <a:t>M</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v</a:t>
                      </a:r>
                      <a:r>
                        <a:rPr lang="el-GR" sz="1800" baseline="-25000">
                          <a:latin typeface="+mn-lt"/>
                          <a:ea typeface="Times New Roman"/>
                          <a:cs typeface="Arial"/>
                        </a:rPr>
                        <a:t>3</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21173</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lgn="ctr">
                        <a:lnSpc>
                          <a:spcPct val="150000"/>
                        </a:lnSpc>
                        <a:spcAft>
                          <a:spcPts val="0"/>
                        </a:spcAft>
                      </a:pPr>
                      <a:r>
                        <a:rPr lang="el-GR" sz="1800">
                          <a:latin typeface="+mn-lt"/>
                          <a:ea typeface="Times New Roman"/>
                          <a:cs typeface="Arial"/>
                        </a:rPr>
                        <a:t>1,06173</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-1</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l-GR" sz="1800">
                        <a:latin typeface="+mn-lt"/>
                        <a:ea typeface="Times New Roman"/>
                        <a:cs typeface="Arial"/>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pattFill prst="ltUpDiag">
                      <a:fgClr>
                        <a:srgbClr val="FFFFFF"/>
                      </a:fgClr>
                      <a:bgClr>
                        <a:srgbClr val="DDDDDD"/>
                      </a:bgClr>
                    </a:pattFill>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1</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354,44</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59,7</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a:noFill/>
                    </a:lnR>
                    <a:lnT>
                      <a:noFill/>
                    </a:lnT>
                    <a:lnB>
                      <a:noFill/>
                    </a:lnB>
                  </a:tcPr>
                </a:tc>
                <a:tc gridSpan="6">
                  <a:txBody>
                    <a:bodyPr/>
                    <a:lstStyle/>
                    <a:p>
                      <a:pPr algn="ctr">
                        <a:lnSpc>
                          <a:spcPct val="150000"/>
                        </a:lnSpc>
                        <a:spcAft>
                          <a:spcPts val="0"/>
                        </a:spcAft>
                      </a:pPr>
                      <a:endParaRPr lang="el-GR" sz="1800">
                        <a:latin typeface="+mn-lt"/>
                        <a:ea typeface="Times New Roman"/>
                        <a:cs typeface="Arial"/>
                      </a:endParaRPr>
                    </a:p>
                  </a:txBody>
                  <a:tcPr marL="30788" marR="30788" marT="0" marB="0">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algn="just">
                        <a:lnSpc>
                          <a:spcPct val="150000"/>
                        </a:lnSpc>
                        <a:spcAft>
                          <a:spcPts val="0"/>
                        </a:spcAft>
                      </a:pPr>
                      <a:r>
                        <a:rPr lang="el-GR" sz="1800">
                          <a:latin typeface="+mn-lt"/>
                          <a:ea typeface="Times New Roman"/>
                          <a:cs typeface="Times New Roman"/>
                        </a:rPr>
                        <a:t> </a:t>
                      </a:r>
                    </a:p>
                  </a:txBody>
                  <a:tcPr marL="0" marR="0" marT="0" marB="0" anchor="ctr">
                    <a:lnL>
                      <a:noFill/>
                    </a:lnL>
                    <a:lnR>
                      <a:noFill/>
                    </a:lnR>
                    <a:lnT>
                      <a:noFill/>
                    </a:lnT>
                    <a:lnB>
                      <a:noFill/>
                    </a:lnB>
                  </a:tcPr>
                </a:tc>
              </a:tr>
              <a:tr h="540936">
                <a:tc gridSpan="2">
                  <a:txBody>
                    <a:bodyPr/>
                    <a:lstStyle/>
                    <a:p>
                      <a:pPr algn="ctr">
                        <a:lnSpc>
                          <a:spcPct val="150000"/>
                        </a:lnSpc>
                        <a:spcAft>
                          <a:spcPts val="0"/>
                        </a:spcAft>
                      </a:pPr>
                      <a:r>
                        <a:rPr lang="en-US" sz="1800">
                          <a:latin typeface="+mn-lt"/>
                          <a:ea typeface="Times New Roman"/>
                          <a:cs typeface="Arial"/>
                        </a:rPr>
                        <a:t>Z</a:t>
                      </a:r>
                      <a:r>
                        <a:rPr lang="el-GR" sz="1800" baseline="-25000">
                          <a:latin typeface="+mn-lt"/>
                          <a:ea typeface="Times New Roman"/>
                          <a:cs typeface="Arial"/>
                        </a:rPr>
                        <a:t>0</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lgn="ctr">
                        <a:lnSpc>
                          <a:spcPct val="150000"/>
                        </a:lnSpc>
                        <a:spcAft>
                          <a:spcPts val="0"/>
                        </a:spcAft>
                      </a:pPr>
                      <a:r>
                        <a:rPr lang="el-GR" sz="1800">
                          <a:latin typeface="+mn-lt"/>
                          <a:ea typeface="Times New Roman"/>
                          <a:cs typeface="Arial"/>
                        </a:rPr>
                        <a:t>26,79</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dirty="0" err="1">
                          <a:latin typeface="+mn-lt"/>
                          <a:ea typeface="Times New Roman"/>
                          <a:cs typeface="Arial"/>
                        </a:rPr>
                        <a:t>z</a:t>
                      </a:r>
                      <a:r>
                        <a:rPr lang="en-US" sz="1800" baseline="-25000" dirty="0" err="1">
                          <a:latin typeface="+mn-lt"/>
                          <a:ea typeface="Times New Roman"/>
                          <a:cs typeface="Arial"/>
                        </a:rPr>
                        <a:t>j</a:t>
                      </a:r>
                      <a:endParaRPr lang="el-GR" sz="1800" dirty="0">
                        <a:latin typeface="+mn-lt"/>
                        <a:ea typeface="Times New Roman"/>
                        <a:cs typeface="Times New Roman"/>
                      </a:endParaRPr>
                    </a:p>
                    <a:p>
                      <a:pPr algn="ctr">
                        <a:lnSpc>
                          <a:spcPct val="100000"/>
                        </a:lnSpc>
                        <a:spcAft>
                          <a:spcPts val="0"/>
                        </a:spcAft>
                      </a:pPr>
                      <a:r>
                        <a:rPr lang="el-GR" sz="1800" dirty="0">
                          <a:latin typeface="+mn-lt"/>
                          <a:ea typeface="Times New Roman"/>
                          <a:cs typeface="Arial"/>
                        </a:rPr>
                        <a:t>-</a:t>
                      </a:r>
                      <a:endParaRPr lang="el-GR" sz="1800" dirty="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l-GR" sz="1800">
                          <a:latin typeface="+mn-lt"/>
                          <a:ea typeface="Times New Roman"/>
                          <a:cs typeface="Arial"/>
                        </a:rPr>
                        <a:t>-0,00043</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l-GR" sz="1800">
                        <a:latin typeface="+mn-lt"/>
                        <a:ea typeface="Times New Roman"/>
                        <a:cs typeface="Arial"/>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FFFFFF"/>
                      </a:fgClr>
                      <a:bgClr>
                        <a:srgbClr val="DDDDDD"/>
                      </a:bgClr>
                    </a:pattFill>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-0,086</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50000"/>
                        </a:lnSpc>
                        <a:spcAft>
                          <a:spcPts val="0"/>
                        </a:spcAft>
                      </a:pPr>
                      <a:endParaRPr lang="el-GR" sz="1800">
                        <a:latin typeface="+mn-lt"/>
                        <a:ea typeface="Times New Roman"/>
                        <a:cs typeface="Arial"/>
                      </a:endParaRPr>
                    </a:p>
                  </a:txBody>
                  <a:tcPr marL="30788" marR="30788"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l-GR"/>
                    </a:p>
                  </a:txBody>
                  <a:tcPr/>
                </a:tc>
                <a:tc hMerge="1">
                  <a:txBody>
                    <a:bodyPr/>
                    <a:lstStyle/>
                    <a:p>
                      <a:endParaRPr lang="el-GR"/>
                    </a:p>
                  </a:txBody>
                  <a:tcPr/>
                </a:tc>
                <a:tc gridSpan="2">
                  <a:txBody>
                    <a:bodyPr/>
                    <a:lstStyle/>
                    <a:p>
                      <a:pPr algn="ctr">
                        <a:lnSpc>
                          <a:spcPct val="150000"/>
                        </a:lnSpc>
                        <a:spcAft>
                          <a:spcPts val="0"/>
                        </a:spcAft>
                      </a:pPr>
                      <a:endParaRPr lang="el-GR" sz="1800">
                        <a:latin typeface="+mn-lt"/>
                        <a:ea typeface="Times New Roman"/>
                        <a:cs typeface="Arial"/>
                      </a:endParaRPr>
                    </a:p>
                  </a:txBody>
                  <a:tcPr marL="30788" marR="30788" marT="0" marB="0">
                    <a:lnL>
                      <a:noFill/>
                    </a:lnL>
                    <a:lnR>
                      <a:noFill/>
                    </a:lnR>
                    <a:lnT>
                      <a:noFill/>
                    </a:lnT>
                    <a:lnB>
                      <a:noFill/>
                    </a:lnB>
                  </a:tcPr>
                </a:tc>
                <a:tc hMerge="1">
                  <a:txBody>
                    <a:bodyPr/>
                    <a:lstStyle/>
                    <a:p>
                      <a:endParaRPr lang="el-GR"/>
                    </a:p>
                  </a:txBody>
                  <a:tcPr/>
                </a:tc>
                <a:tc gridSpan="3">
                  <a:txBody>
                    <a:bodyPr/>
                    <a:lstStyle/>
                    <a:p>
                      <a:pPr algn="just">
                        <a:lnSpc>
                          <a:spcPct val="150000"/>
                        </a:lnSpc>
                        <a:spcAft>
                          <a:spcPts val="0"/>
                        </a:spcAft>
                      </a:pPr>
                      <a:r>
                        <a:rPr lang="el-GR" sz="1800">
                          <a:latin typeface="+mn-lt"/>
                          <a:ea typeface="Times New Roman"/>
                          <a:cs typeface="Times New Roman"/>
                        </a:rPr>
                        <a:t> </a:t>
                      </a:r>
                    </a:p>
                  </a:txBody>
                  <a:tcPr marL="0" marR="0" marT="0" marB="0" anchor="ctr">
                    <a:lnL>
                      <a:noFill/>
                    </a:lnL>
                    <a:lnR>
                      <a:noFill/>
                    </a:lnR>
                    <a:lnT>
                      <a:noFill/>
                    </a:lnT>
                    <a:lnB>
                      <a:noFill/>
                    </a:lnB>
                  </a:tcPr>
                </a:tc>
                <a:tc hMerge="1">
                  <a:txBody>
                    <a:bodyPr/>
                    <a:lstStyle/>
                    <a:p>
                      <a:endParaRPr lang="el-GR"/>
                    </a:p>
                  </a:txBody>
                  <a:tcPr/>
                </a:tc>
                <a:tc hMerge="1">
                  <a:txBody>
                    <a:bodyPr/>
                    <a:lstStyle/>
                    <a:p>
                      <a:endParaRPr lang="el-GR"/>
                    </a:p>
                  </a:txBody>
                  <a:tcPr/>
                </a:tc>
              </a:tr>
              <a:tr h="190005">
                <a:tc gridSpan="2">
                  <a:txBody>
                    <a:bodyPr/>
                    <a:lstStyle/>
                    <a:p>
                      <a:pPr algn="ctr">
                        <a:lnSpc>
                          <a:spcPct val="150000"/>
                        </a:lnSpc>
                        <a:spcAft>
                          <a:spcPts val="0"/>
                        </a:spcAft>
                      </a:pPr>
                      <a:r>
                        <a:rPr lang="el-GR" sz="1800">
                          <a:latin typeface="+mn-lt"/>
                          <a:ea typeface="Times New Roman"/>
                          <a:cs typeface="Arial"/>
                        </a:rPr>
                        <a:t>M</a:t>
                      </a:r>
                      <a:r>
                        <a:rPr lang="el-GR" sz="1800" baseline="-25000">
                          <a:latin typeface="+mn-lt"/>
                          <a:ea typeface="Times New Roman"/>
                          <a:cs typeface="Arial"/>
                        </a:rPr>
                        <a:t>0</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lgn="ctr">
                        <a:lnSpc>
                          <a:spcPct val="150000"/>
                        </a:lnSpc>
                        <a:spcAft>
                          <a:spcPts val="0"/>
                        </a:spcAft>
                      </a:pPr>
                      <a:r>
                        <a:rPr lang="el-GR" sz="1800">
                          <a:latin typeface="+mn-lt"/>
                          <a:ea typeface="Times New Roman"/>
                          <a:cs typeface="Arial"/>
                        </a:rPr>
                        <a:t>23356 M</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a:latin typeface="+mn-lt"/>
                          <a:ea typeface="Times New Roman"/>
                          <a:cs typeface="Arial"/>
                        </a:rPr>
                        <a:t>c</a:t>
                      </a:r>
                      <a:r>
                        <a:rPr lang="en-US" sz="1800" baseline="-25000">
                          <a:latin typeface="+mn-lt"/>
                          <a:ea typeface="Times New Roman"/>
                          <a:cs typeface="Arial"/>
                        </a:rPr>
                        <a:t>j</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l-GR" sz="1800">
                        <a:latin typeface="+mn-lt"/>
                        <a:ea typeface="Times New Roman"/>
                        <a:cs typeface="Arial"/>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-M</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-M</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l-GR" sz="1800">
                        <a:latin typeface="+mn-lt"/>
                        <a:ea typeface="Times New Roman"/>
                        <a:cs typeface="Arial"/>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FFFFFF"/>
                      </a:fgClr>
                      <a:bgClr>
                        <a:srgbClr val="DDDDDD"/>
                      </a:bgClr>
                    </a:pattFill>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b="1" dirty="0">
                          <a:solidFill>
                            <a:srgbClr val="0070C0"/>
                          </a:solidFill>
                          <a:latin typeface="+mn-lt"/>
                          <a:ea typeface="Times New Roman"/>
                          <a:cs typeface="Arial"/>
                        </a:rPr>
                        <a:t>425 M</a:t>
                      </a:r>
                      <a:endParaRPr lang="el-GR" sz="1800" b="1" dirty="0">
                        <a:solidFill>
                          <a:srgbClr val="0070C0"/>
                        </a:solidFill>
                        <a:latin typeface="+mn-lt"/>
                        <a:ea typeface="Times New Roman"/>
                        <a:cs typeface="Times New Roman"/>
                      </a:endParaRPr>
                    </a:p>
                  </a:txBody>
                  <a:tcPr marL="30788" marR="30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50000"/>
                        </a:lnSpc>
                        <a:spcAft>
                          <a:spcPts val="0"/>
                        </a:spcAft>
                      </a:pPr>
                      <a:endParaRPr lang="el-GR" sz="1800">
                        <a:latin typeface="+mn-lt"/>
                        <a:ea typeface="Times New Roman"/>
                        <a:cs typeface="Arial"/>
                      </a:endParaRPr>
                    </a:p>
                  </a:txBody>
                  <a:tcPr marL="30788" marR="30788"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l-GR"/>
                    </a:p>
                  </a:txBody>
                  <a:tcPr/>
                </a:tc>
                <a:tc hMerge="1">
                  <a:txBody>
                    <a:bodyPr/>
                    <a:lstStyle/>
                    <a:p>
                      <a:endParaRPr lang="el-GR"/>
                    </a:p>
                  </a:txBody>
                  <a:tcPr/>
                </a:tc>
                <a:tc gridSpan="2">
                  <a:txBody>
                    <a:bodyPr/>
                    <a:lstStyle/>
                    <a:p>
                      <a:pPr algn="ctr">
                        <a:lnSpc>
                          <a:spcPct val="150000"/>
                        </a:lnSpc>
                        <a:spcAft>
                          <a:spcPts val="0"/>
                        </a:spcAft>
                      </a:pPr>
                      <a:endParaRPr lang="el-GR" sz="1800">
                        <a:latin typeface="+mn-lt"/>
                        <a:ea typeface="Times New Roman"/>
                        <a:cs typeface="Arial"/>
                      </a:endParaRPr>
                    </a:p>
                  </a:txBody>
                  <a:tcPr marL="30788" marR="30788" marT="0" marB="0">
                    <a:lnL>
                      <a:noFill/>
                    </a:lnL>
                    <a:lnR>
                      <a:noFill/>
                    </a:lnR>
                    <a:lnT>
                      <a:noFill/>
                    </a:lnT>
                    <a:lnB>
                      <a:noFill/>
                    </a:lnB>
                  </a:tcPr>
                </a:tc>
                <a:tc hMerge="1">
                  <a:txBody>
                    <a:bodyPr/>
                    <a:lstStyle/>
                    <a:p>
                      <a:endParaRPr lang="el-GR"/>
                    </a:p>
                  </a:txBody>
                  <a:tcPr/>
                </a:tc>
                <a:tc gridSpan="3">
                  <a:txBody>
                    <a:bodyPr/>
                    <a:lstStyle/>
                    <a:p>
                      <a:pPr algn="just">
                        <a:lnSpc>
                          <a:spcPct val="150000"/>
                        </a:lnSpc>
                        <a:spcAft>
                          <a:spcPts val="0"/>
                        </a:spcAft>
                      </a:pPr>
                      <a:r>
                        <a:rPr lang="el-GR" sz="1800" dirty="0">
                          <a:latin typeface="+mn-lt"/>
                          <a:ea typeface="Times New Roman"/>
                          <a:cs typeface="Times New Roman"/>
                        </a:rPr>
                        <a:t> </a:t>
                      </a:r>
                    </a:p>
                  </a:txBody>
                  <a:tcPr marL="0" marR="0" marT="0" marB="0" anchor="ctr">
                    <a:lnL>
                      <a:noFill/>
                    </a:lnL>
                    <a:lnR>
                      <a:noFill/>
                    </a:lnR>
                    <a:lnT>
                      <a:noFill/>
                    </a:lnT>
                    <a:lnB>
                      <a:noFill/>
                    </a:lnB>
                  </a:tcPr>
                </a:tc>
                <a:tc hMerge="1">
                  <a:txBody>
                    <a:bodyPr/>
                    <a:lstStyle/>
                    <a:p>
                      <a:endParaRPr lang="el-GR"/>
                    </a:p>
                  </a:txBody>
                  <a:tcPr/>
                </a:tc>
                <a:tc hMerge="1">
                  <a:txBody>
                    <a:bodyPr/>
                    <a:lstStyle/>
                    <a:p>
                      <a:endParaRPr lang="el-GR"/>
                    </a:p>
                  </a:txBody>
                  <a:tcPr/>
                </a:tc>
              </a:tr>
            </a:tbl>
          </a:graphicData>
        </a:graphic>
      </p:graphicFrame>
      <p:sp>
        <p:nvSpPr>
          <p:cNvPr id="32769" name="Rectangle 1"/>
          <p:cNvSpPr>
            <a:spLocks noChangeArrowheads="1"/>
          </p:cNvSpPr>
          <p:nvPr/>
        </p:nvSpPr>
        <p:spPr bwMode="auto">
          <a:xfrm>
            <a:off x="739861" y="273396"/>
            <a:ext cx="7664278"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l-GR" b="1" i="0" u="none" strike="noStrike" cap="none" normalizeH="0" baseline="0" dirty="0" smtClean="0">
                <a:ln>
                  <a:noFill/>
                </a:ln>
                <a:solidFill>
                  <a:schemeClr val="tx1"/>
                </a:solidFill>
                <a:effectLst/>
                <a:ea typeface="Times New Roman" pitchFamily="18" charset="0"/>
                <a:cs typeface="Arial" pitchFamily="34" charset="0"/>
              </a:rPr>
              <a:t>ΠΙΝΑΚΑΣ ΙΙ</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Symbol" pitchFamily="18" charset="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79512" y="685800"/>
          <a:ext cx="8839404" cy="3131572"/>
        </p:xfrm>
        <a:graphic>
          <a:graphicData uri="http://schemas.openxmlformats.org/drawingml/2006/table">
            <a:tbl>
              <a:tblPr/>
              <a:tblGrid>
                <a:gridCol w="454106"/>
                <a:gridCol w="465278"/>
                <a:gridCol w="943698"/>
                <a:gridCol w="465278"/>
                <a:gridCol w="695976"/>
                <a:gridCol w="783318"/>
                <a:gridCol w="440818"/>
                <a:gridCol w="308356"/>
                <a:gridCol w="374587"/>
                <a:gridCol w="545815"/>
                <a:gridCol w="1003490"/>
                <a:gridCol w="792088"/>
                <a:gridCol w="922187"/>
                <a:gridCol w="161074"/>
                <a:gridCol w="161074"/>
                <a:gridCol w="194001"/>
                <a:gridCol w="56255"/>
                <a:gridCol w="72005"/>
              </a:tblGrid>
              <a:tr h="190417">
                <a:tc gridSpan="3">
                  <a:txBody>
                    <a:bodyPr/>
                    <a:lstStyle/>
                    <a:p>
                      <a:pPr algn="ctr">
                        <a:lnSpc>
                          <a:spcPct val="150000"/>
                        </a:lnSpc>
                        <a:spcAft>
                          <a:spcPts val="0"/>
                        </a:spcAft>
                      </a:pPr>
                      <a:r>
                        <a:rPr lang="el-GR" sz="1600" dirty="0" err="1">
                          <a:latin typeface="+mn-lt"/>
                          <a:ea typeface="Times New Roman"/>
                          <a:cs typeface="Arial"/>
                        </a:rPr>
                        <a:t>min</a:t>
                      </a:r>
                      <a:endParaRPr lang="el-GR" sz="1600" dirty="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gridSpan="2">
                  <a:txBody>
                    <a:bodyPr/>
                    <a:lstStyle/>
                    <a:p>
                      <a:pPr algn="ctr">
                        <a:lnSpc>
                          <a:spcPct val="150000"/>
                        </a:lnSpc>
                        <a:spcAft>
                          <a:spcPts val="0"/>
                        </a:spcAft>
                      </a:pPr>
                      <a:r>
                        <a:rPr lang="el-GR" sz="1600">
                          <a:latin typeface="+mn-lt"/>
                          <a:ea typeface="Times New Roman"/>
                          <a:cs typeface="Arial"/>
                        </a:rPr>
                        <a:t>0</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lgn="ctr">
                        <a:lnSpc>
                          <a:spcPct val="150000"/>
                        </a:lnSpc>
                        <a:spcAft>
                          <a:spcPts val="0"/>
                        </a:spcAft>
                      </a:pPr>
                      <a:r>
                        <a:rPr lang="el-GR" sz="1600">
                          <a:latin typeface="+mn-lt"/>
                          <a:ea typeface="Times New Roman"/>
                          <a:cs typeface="Arial"/>
                        </a:rPr>
                        <a:t>0</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mn-lt"/>
                          <a:ea typeface="Times New Roman"/>
                          <a:cs typeface="Arial"/>
                        </a:rPr>
                        <a:t>0</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mn-lt"/>
                          <a:ea typeface="Times New Roman"/>
                          <a:cs typeface="Arial"/>
                        </a:rPr>
                        <a:t>M</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FFFFFF"/>
                      </a:fgClr>
                      <a:bgClr>
                        <a:srgbClr val="DDDDDD"/>
                      </a:bgClr>
                    </a:pattFill>
                  </a:tcPr>
                </a:tc>
                <a:tc>
                  <a:txBody>
                    <a:bodyPr/>
                    <a:lstStyle/>
                    <a:p>
                      <a:pPr algn="ctr">
                        <a:lnSpc>
                          <a:spcPct val="150000"/>
                        </a:lnSpc>
                        <a:spcAft>
                          <a:spcPts val="0"/>
                        </a:spcAft>
                      </a:pPr>
                      <a:r>
                        <a:rPr lang="el-GR" sz="1600">
                          <a:latin typeface="+mn-lt"/>
                          <a:ea typeface="Times New Roman"/>
                          <a:cs typeface="Arial"/>
                        </a:rPr>
                        <a:t>M</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FFFFFF"/>
                      </a:fgClr>
                      <a:bgClr>
                        <a:srgbClr val="DDDDDD"/>
                      </a:bgClr>
                    </a:pattFill>
                  </a:tcPr>
                </a:tc>
                <a:tc>
                  <a:txBody>
                    <a:bodyPr/>
                    <a:lstStyle/>
                    <a:p>
                      <a:pPr algn="ctr">
                        <a:lnSpc>
                          <a:spcPct val="150000"/>
                        </a:lnSpc>
                        <a:spcAft>
                          <a:spcPts val="0"/>
                        </a:spcAft>
                      </a:pPr>
                      <a:r>
                        <a:rPr lang="el-GR" sz="1600">
                          <a:latin typeface="+mn-lt"/>
                          <a:ea typeface="Times New Roman"/>
                          <a:cs typeface="Arial"/>
                        </a:rPr>
                        <a:t>M</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600" dirty="0">
                          <a:latin typeface="+mn-lt"/>
                          <a:ea typeface="Times New Roman"/>
                          <a:cs typeface="Arial"/>
                        </a:rPr>
                        <a:t>0,</a:t>
                      </a:r>
                      <a:r>
                        <a:rPr lang="el-GR" sz="1600" dirty="0">
                          <a:latin typeface="+mn-lt"/>
                          <a:ea typeface="Times New Roman"/>
                          <a:cs typeface="Arial"/>
                        </a:rPr>
                        <a:t>35</a:t>
                      </a:r>
                      <a:endParaRPr lang="el-GR" sz="1600" dirty="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600">
                          <a:latin typeface="+mn-lt"/>
                          <a:ea typeface="Times New Roman"/>
                          <a:cs typeface="Arial"/>
                        </a:rPr>
                        <a:t>0,</a:t>
                      </a:r>
                      <a:r>
                        <a:rPr lang="el-GR" sz="1600">
                          <a:latin typeface="+mn-lt"/>
                          <a:ea typeface="Times New Roman"/>
                          <a:cs typeface="Arial"/>
                        </a:rPr>
                        <a:t>30</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50000"/>
                        </a:lnSpc>
                        <a:spcAft>
                          <a:spcPts val="0"/>
                        </a:spcAft>
                      </a:pPr>
                      <a:endParaRPr lang="el-GR" sz="1600">
                        <a:latin typeface="+mn-lt"/>
                        <a:ea typeface="Times New Roman"/>
                        <a:cs typeface="Arial"/>
                      </a:endParaRPr>
                    </a:p>
                  </a:txBody>
                  <a:tcPr marL="30855" marR="30855"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l-GR"/>
                    </a:p>
                  </a:txBody>
                  <a:tcPr/>
                </a:tc>
                <a:tc gridSpan="2">
                  <a:txBody>
                    <a:bodyPr/>
                    <a:lstStyle/>
                    <a:p>
                      <a:pPr algn="ctr">
                        <a:lnSpc>
                          <a:spcPct val="150000"/>
                        </a:lnSpc>
                        <a:spcAft>
                          <a:spcPts val="0"/>
                        </a:spcAft>
                      </a:pPr>
                      <a:endParaRPr lang="el-GR" sz="1600">
                        <a:latin typeface="+mn-lt"/>
                        <a:ea typeface="Times New Roman"/>
                        <a:cs typeface="Arial"/>
                      </a:endParaRPr>
                    </a:p>
                  </a:txBody>
                  <a:tcPr marL="30855" marR="30855" marT="0" marB="0">
                    <a:lnL>
                      <a:noFill/>
                    </a:lnL>
                    <a:lnR>
                      <a:noFill/>
                    </a:lnR>
                    <a:lnT>
                      <a:noFill/>
                    </a:lnT>
                    <a:lnB>
                      <a:noFill/>
                    </a:lnB>
                  </a:tcPr>
                </a:tc>
                <a:tc hMerge="1">
                  <a:txBody>
                    <a:bodyPr/>
                    <a:lstStyle/>
                    <a:p>
                      <a:endParaRPr lang="el-GR"/>
                    </a:p>
                  </a:txBody>
                  <a:tcPr/>
                </a:tc>
                <a:tc gridSpan="2">
                  <a:txBody>
                    <a:bodyPr/>
                    <a:lstStyle/>
                    <a:p>
                      <a:pPr algn="just">
                        <a:lnSpc>
                          <a:spcPct val="150000"/>
                        </a:lnSpc>
                        <a:spcAft>
                          <a:spcPts val="0"/>
                        </a:spcAft>
                      </a:pPr>
                      <a:r>
                        <a:rPr lang="el-GR" sz="1600">
                          <a:latin typeface="+mn-lt"/>
                          <a:ea typeface="Times New Roman"/>
                          <a:cs typeface="Times New Roman"/>
                        </a:rPr>
                        <a:t> </a:t>
                      </a:r>
                    </a:p>
                  </a:txBody>
                  <a:tcPr marL="0" marR="0" marT="0" marB="0" anchor="ctr">
                    <a:lnL>
                      <a:noFill/>
                    </a:lnL>
                    <a:lnR>
                      <a:noFill/>
                    </a:lnR>
                    <a:lnT>
                      <a:noFill/>
                    </a:lnT>
                    <a:lnB>
                      <a:noFill/>
                    </a:lnB>
                  </a:tcPr>
                </a:tc>
                <a:tc hMerge="1">
                  <a:txBody>
                    <a:bodyPr/>
                    <a:lstStyle/>
                    <a:p>
                      <a:endParaRPr lang="el-GR"/>
                    </a:p>
                  </a:txBody>
                  <a:tcPr/>
                </a:tc>
              </a:tr>
              <a:tr h="190417">
                <a:tc>
                  <a:txBody>
                    <a:bodyPr/>
                    <a:lstStyle/>
                    <a:p>
                      <a:pPr algn="ctr">
                        <a:lnSpc>
                          <a:spcPct val="150000"/>
                        </a:lnSpc>
                        <a:spcAft>
                          <a:spcPts val="0"/>
                        </a:spcAft>
                      </a:pPr>
                      <a:r>
                        <a:rPr lang="el-GR" sz="1600">
                          <a:latin typeface="+mn-lt"/>
                          <a:ea typeface="Times New Roman"/>
                          <a:cs typeface="Arial"/>
                        </a:rPr>
                        <a:t>C</a:t>
                      </a:r>
                      <a:r>
                        <a:rPr lang="el-GR" sz="1600" baseline="-25000">
                          <a:latin typeface="+mn-lt"/>
                          <a:ea typeface="Times New Roman"/>
                          <a:cs typeface="Arial"/>
                        </a:rPr>
                        <a:t>B</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mn-lt"/>
                          <a:ea typeface="Times New Roman"/>
                          <a:cs typeface="Arial"/>
                        </a:rPr>
                        <a:t>B</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mn-lt"/>
                          <a:ea typeface="Times New Roman"/>
                          <a:cs typeface="Arial"/>
                        </a:rPr>
                        <a:t>Po</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50000"/>
                        </a:lnSpc>
                        <a:spcAft>
                          <a:spcPts val="0"/>
                        </a:spcAft>
                      </a:pPr>
                      <a:r>
                        <a:rPr lang="el-GR" sz="1600">
                          <a:latin typeface="+mn-lt"/>
                          <a:ea typeface="Times New Roman"/>
                          <a:cs typeface="Arial"/>
                        </a:rPr>
                        <a:t>t</a:t>
                      </a:r>
                      <a:r>
                        <a:rPr lang="el-GR" sz="1600" baseline="-25000">
                          <a:latin typeface="+mn-lt"/>
                          <a:ea typeface="Times New Roman"/>
                          <a:cs typeface="Arial"/>
                        </a:rPr>
                        <a:t>1</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lgn="ctr">
                        <a:lnSpc>
                          <a:spcPct val="150000"/>
                        </a:lnSpc>
                        <a:spcAft>
                          <a:spcPts val="0"/>
                        </a:spcAft>
                      </a:pPr>
                      <a:r>
                        <a:rPr lang="el-GR" sz="1600">
                          <a:latin typeface="+mn-lt"/>
                          <a:ea typeface="Times New Roman"/>
                          <a:cs typeface="Arial"/>
                        </a:rPr>
                        <a:t>t</a:t>
                      </a:r>
                      <a:r>
                        <a:rPr lang="el-GR" sz="1600" baseline="-25000">
                          <a:latin typeface="+mn-lt"/>
                          <a:ea typeface="Times New Roman"/>
                          <a:cs typeface="Arial"/>
                        </a:rPr>
                        <a:t>2</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mn-lt"/>
                          <a:ea typeface="Times New Roman"/>
                          <a:cs typeface="Arial"/>
                        </a:rPr>
                        <a:t>t</a:t>
                      </a:r>
                      <a:r>
                        <a:rPr lang="el-GR" sz="1600" baseline="-25000">
                          <a:latin typeface="+mn-lt"/>
                          <a:ea typeface="Times New Roman"/>
                          <a:cs typeface="Arial"/>
                        </a:rPr>
                        <a:t>3</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mn-lt"/>
                          <a:ea typeface="Times New Roman"/>
                          <a:cs typeface="Arial"/>
                        </a:rPr>
                        <a:t>v</a:t>
                      </a:r>
                      <a:r>
                        <a:rPr lang="el-GR" sz="1600" baseline="-25000">
                          <a:latin typeface="+mn-lt"/>
                          <a:ea typeface="Times New Roman"/>
                          <a:cs typeface="Arial"/>
                        </a:rPr>
                        <a:t>1</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FFFFFF"/>
                      </a:fgClr>
                      <a:bgClr>
                        <a:srgbClr val="DDDDDD"/>
                      </a:bgClr>
                    </a:pattFill>
                  </a:tcPr>
                </a:tc>
                <a:tc>
                  <a:txBody>
                    <a:bodyPr/>
                    <a:lstStyle/>
                    <a:p>
                      <a:pPr algn="ctr">
                        <a:lnSpc>
                          <a:spcPct val="150000"/>
                        </a:lnSpc>
                        <a:spcAft>
                          <a:spcPts val="0"/>
                        </a:spcAft>
                      </a:pPr>
                      <a:r>
                        <a:rPr lang="el-GR" sz="1600">
                          <a:latin typeface="+mn-lt"/>
                          <a:ea typeface="Times New Roman"/>
                          <a:cs typeface="Arial"/>
                        </a:rPr>
                        <a:t>v</a:t>
                      </a:r>
                      <a:r>
                        <a:rPr lang="el-GR" sz="1600" baseline="-25000">
                          <a:latin typeface="+mn-lt"/>
                          <a:ea typeface="Times New Roman"/>
                          <a:cs typeface="Arial"/>
                        </a:rPr>
                        <a:t>2</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FFFFFF"/>
                      </a:fgClr>
                      <a:bgClr>
                        <a:srgbClr val="DDDDDD"/>
                      </a:bgClr>
                    </a:pattFill>
                  </a:tcPr>
                </a:tc>
                <a:tc>
                  <a:txBody>
                    <a:bodyPr/>
                    <a:lstStyle/>
                    <a:p>
                      <a:pPr algn="ctr">
                        <a:lnSpc>
                          <a:spcPct val="150000"/>
                        </a:lnSpc>
                        <a:spcAft>
                          <a:spcPts val="0"/>
                        </a:spcAft>
                      </a:pPr>
                      <a:r>
                        <a:rPr lang="el-GR" sz="1600">
                          <a:latin typeface="+mn-lt"/>
                          <a:ea typeface="Times New Roman"/>
                          <a:cs typeface="Arial"/>
                        </a:rPr>
                        <a:t>v</a:t>
                      </a:r>
                      <a:r>
                        <a:rPr lang="el-GR" sz="1600" baseline="-25000">
                          <a:latin typeface="+mn-lt"/>
                          <a:ea typeface="Times New Roman"/>
                          <a:cs typeface="Arial"/>
                        </a:rPr>
                        <a:t>3</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600">
                          <a:latin typeface="+mn-lt"/>
                          <a:ea typeface="Times New Roman"/>
                          <a:cs typeface="Arial"/>
                        </a:rPr>
                        <a:t>x</a:t>
                      </a:r>
                      <a:r>
                        <a:rPr lang="el-GR" sz="1600" baseline="-25000">
                          <a:latin typeface="+mn-lt"/>
                          <a:ea typeface="Times New Roman"/>
                          <a:cs typeface="Arial"/>
                        </a:rPr>
                        <a:t>1</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600">
                          <a:latin typeface="+mn-lt"/>
                          <a:ea typeface="Times New Roman"/>
                          <a:cs typeface="Arial"/>
                        </a:rPr>
                        <a:t>x</a:t>
                      </a:r>
                      <a:r>
                        <a:rPr lang="el-GR" sz="1600" baseline="-25000">
                          <a:latin typeface="+mn-lt"/>
                          <a:ea typeface="Times New Roman"/>
                          <a:cs typeface="Arial"/>
                        </a:rPr>
                        <a:t>2</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b="1">
                          <a:latin typeface="+mn-lt"/>
                          <a:ea typeface="Times New Roman"/>
                          <a:cs typeface="Arial"/>
                        </a:rPr>
                        <a:t>Po/α</a:t>
                      </a:r>
                      <a:r>
                        <a:rPr lang="el-GR" sz="1600" b="1" baseline="-25000">
                          <a:latin typeface="+mn-lt"/>
                          <a:ea typeface="Times New Roman"/>
                          <a:cs typeface="Arial"/>
                        </a:rPr>
                        <a:t>ij</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a:noFill/>
                    </a:lnR>
                    <a:lnT>
                      <a:noFill/>
                    </a:lnT>
                    <a:lnB>
                      <a:noFill/>
                    </a:lnB>
                  </a:tcPr>
                </a:tc>
                <a:tc gridSpan="5">
                  <a:txBody>
                    <a:bodyPr/>
                    <a:lstStyle/>
                    <a:p>
                      <a:pPr algn="ctr">
                        <a:lnSpc>
                          <a:spcPct val="150000"/>
                        </a:lnSpc>
                        <a:spcAft>
                          <a:spcPts val="0"/>
                        </a:spcAft>
                      </a:pPr>
                      <a:endParaRPr lang="el-GR" sz="1600">
                        <a:latin typeface="+mn-lt"/>
                        <a:ea typeface="Times New Roman"/>
                        <a:cs typeface="Arial"/>
                      </a:endParaRPr>
                    </a:p>
                  </a:txBody>
                  <a:tcPr marL="30855" marR="30855" marT="0" marB="0">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190417">
                <a:tc>
                  <a:txBody>
                    <a:bodyPr/>
                    <a:lstStyle/>
                    <a:p>
                      <a:pPr algn="ctr">
                        <a:lnSpc>
                          <a:spcPct val="150000"/>
                        </a:lnSpc>
                        <a:spcAft>
                          <a:spcPts val="0"/>
                        </a:spcAft>
                      </a:pPr>
                      <a:r>
                        <a:rPr lang="el-GR" sz="1600">
                          <a:latin typeface="+mn-lt"/>
                          <a:ea typeface="Times New Roman"/>
                          <a:cs typeface="Arial"/>
                        </a:rPr>
                        <a:t>0,35</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n-US" sz="1600" dirty="0">
                          <a:solidFill>
                            <a:srgbClr val="C00000"/>
                          </a:solidFill>
                          <a:latin typeface="+mn-lt"/>
                          <a:ea typeface="Times New Roman"/>
                          <a:cs typeface="Arial"/>
                        </a:rPr>
                        <a:t>x</a:t>
                      </a:r>
                      <a:r>
                        <a:rPr lang="el-GR" sz="1600" baseline="-25000" dirty="0">
                          <a:solidFill>
                            <a:srgbClr val="C00000"/>
                          </a:solidFill>
                          <a:latin typeface="+mn-lt"/>
                          <a:ea typeface="Times New Roman"/>
                          <a:cs typeface="Arial"/>
                        </a:rPr>
                        <a:t>1</a:t>
                      </a:r>
                      <a:endParaRPr lang="el-GR" sz="1600" dirty="0">
                        <a:solidFill>
                          <a:srgbClr val="C00000"/>
                        </a:solidFill>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l-GR" sz="1600">
                          <a:latin typeface="+mn-lt"/>
                          <a:ea typeface="Times New Roman"/>
                          <a:cs typeface="Arial"/>
                        </a:rPr>
                        <a:t>57,64</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a:lnSpc>
                          <a:spcPct val="150000"/>
                        </a:lnSpc>
                        <a:spcAft>
                          <a:spcPts val="0"/>
                        </a:spcAft>
                      </a:pPr>
                      <a:r>
                        <a:rPr lang="el-GR" sz="1600">
                          <a:latin typeface="+mn-lt"/>
                          <a:ea typeface="Times New Roman"/>
                          <a:cs typeface="Arial"/>
                        </a:rPr>
                        <a:t>-0,00205</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l-GR"/>
                    </a:p>
                  </a:txBody>
                  <a:tcPr/>
                </a:tc>
                <a:tc>
                  <a:txBody>
                    <a:bodyPr/>
                    <a:lstStyle/>
                    <a:p>
                      <a:pPr algn="ctr">
                        <a:lnSpc>
                          <a:spcPct val="150000"/>
                        </a:lnSpc>
                        <a:spcAft>
                          <a:spcPts val="0"/>
                        </a:spcAft>
                      </a:pPr>
                      <a:r>
                        <a:rPr lang="el-GR" sz="1600">
                          <a:latin typeface="+mn-lt"/>
                          <a:ea typeface="Times New Roman"/>
                          <a:cs typeface="Arial"/>
                        </a:rPr>
                        <a:t>0,0087</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l-GR" sz="1600">
                          <a:latin typeface="+mn-lt"/>
                          <a:ea typeface="Times New Roman"/>
                          <a:cs typeface="Arial"/>
                        </a:rPr>
                        <a:t>0</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endParaRPr lang="el-GR" sz="1600">
                        <a:latin typeface="+mn-lt"/>
                        <a:ea typeface="Times New Roman"/>
                        <a:cs typeface="Arial"/>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pattFill prst="ltUpDiag">
                      <a:fgClr>
                        <a:srgbClr val="FFFFFF"/>
                      </a:fgClr>
                      <a:bgClr>
                        <a:srgbClr val="DDDDDD"/>
                      </a:bgClr>
                    </a:pattFill>
                  </a:tcPr>
                </a:tc>
                <a:tc>
                  <a:txBody>
                    <a:bodyPr/>
                    <a:lstStyle/>
                    <a:p>
                      <a:pPr algn="ctr">
                        <a:lnSpc>
                          <a:spcPct val="150000"/>
                        </a:lnSpc>
                        <a:spcAft>
                          <a:spcPts val="0"/>
                        </a:spcAft>
                      </a:pPr>
                      <a:endParaRPr lang="el-GR" sz="1600">
                        <a:latin typeface="+mn-lt"/>
                        <a:ea typeface="Times New Roman"/>
                        <a:cs typeface="Arial"/>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pattFill prst="ltUpDiag">
                      <a:fgClr>
                        <a:srgbClr val="FFFFFF"/>
                      </a:fgClr>
                      <a:bgClr>
                        <a:srgbClr val="DDDDDD"/>
                      </a:bgClr>
                    </a:pattFill>
                  </a:tcPr>
                </a:tc>
                <a:tc>
                  <a:txBody>
                    <a:bodyPr/>
                    <a:lstStyle/>
                    <a:p>
                      <a:pPr algn="ctr">
                        <a:lnSpc>
                          <a:spcPct val="150000"/>
                        </a:lnSpc>
                        <a:spcAft>
                          <a:spcPts val="0"/>
                        </a:spcAft>
                      </a:pPr>
                      <a:r>
                        <a:rPr lang="el-GR" sz="1600">
                          <a:latin typeface="+mn-lt"/>
                          <a:ea typeface="Times New Roman"/>
                          <a:cs typeface="Arial"/>
                        </a:rPr>
                        <a:t>0</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l-GR" sz="1600">
                          <a:latin typeface="+mn-lt"/>
                          <a:ea typeface="Times New Roman"/>
                          <a:cs typeface="Arial"/>
                        </a:rPr>
                        <a:t>1</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l-GR" sz="1600">
                          <a:latin typeface="+mn-lt"/>
                          <a:ea typeface="Times New Roman"/>
                          <a:cs typeface="Arial"/>
                        </a:rPr>
                        <a:t>0</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l-GR" sz="1600">
                          <a:latin typeface="+mn-lt"/>
                          <a:ea typeface="Times New Roman"/>
                          <a:cs typeface="Arial"/>
                        </a:rPr>
                        <a:t>6.654,5</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a:noFill/>
                    </a:lnR>
                    <a:lnT>
                      <a:noFill/>
                    </a:lnT>
                    <a:lnB>
                      <a:noFill/>
                    </a:lnB>
                  </a:tcPr>
                </a:tc>
                <a:tc gridSpan="4">
                  <a:txBody>
                    <a:bodyPr/>
                    <a:lstStyle/>
                    <a:p>
                      <a:endParaRPr lang="el-GR" sz="1600" dirty="0"/>
                    </a:p>
                  </a:txBody>
                  <a:tcPr marL="30855" marR="30855" marT="0" marB="0">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pPr algn="just">
                        <a:lnSpc>
                          <a:spcPct val="150000"/>
                        </a:lnSpc>
                        <a:spcAft>
                          <a:spcPts val="0"/>
                        </a:spcAft>
                      </a:pPr>
                      <a:endParaRPr lang="el-GR" sz="1800">
                        <a:latin typeface="+mn-lt"/>
                        <a:ea typeface="Times New Roman"/>
                        <a:cs typeface="Times New Roman"/>
                      </a:endParaRPr>
                    </a:p>
                  </a:txBody>
                  <a:tcPr marL="0" marR="0" marT="0" marB="0" anchor="ctr">
                    <a:lnL>
                      <a:noFill/>
                    </a:lnL>
                    <a:lnR>
                      <a:noFill/>
                    </a:lnR>
                    <a:lnT>
                      <a:noFill/>
                    </a:lnT>
                    <a:lnB>
                      <a:noFill/>
                    </a:lnB>
                  </a:tcPr>
                </a:tc>
                <a:tc>
                  <a:txBody>
                    <a:bodyPr/>
                    <a:lstStyle/>
                    <a:p>
                      <a:pPr algn="just">
                        <a:lnSpc>
                          <a:spcPct val="150000"/>
                        </a:lnSpc>
                        <a:spcAft>
                          <a:spcPts val="0"/>
                        </a:spcAft>
                      </a:pPr>
                      <a:r>
                        <a:rPr lang="el-GR" sz="1600" dirty="0">
                          <a:latin typeface="+mn-lt"/>
                          <a:ea typeface="Times New Roman"/>
                          <a:cs typeface="Times New Roman"/>
                        </a:rPr>
                        <a:t> </a:t>
                      </a:r>
                    </a:p>
                  </a:txBody>
                  <a:tcPr marL="0" marR="0" marT="0" marB="0" anchor="ctr">
                    <a:lnL>
                      <a:noFill/>
                    </a:lnL>
                    <a:lnR>
                      <a:noFill/>
                    </a:lnR>
                    <a:lnT>
                      <a:noFill/>
                    </a:lnT>
                    <a:lnB>
                      <a:noFill/>
                    </a:lnB>
                  </a:tcPr>
                </a:tc>
              </a:tr>
              <a:tr h="317362">
                <a:tc>
                  <a:txBody>
                    <a:bodyPr/>
                    <a:lstStyle/>
                    <a:p>
                      <a:pPr algn="ctr">
                        <a:lnSpc>
                          <a:spcPct val="150000"/>
                        </a:lnSpc>
                        <a:spcAft>
                          <a:spcPts val="0"/>
                        </a:spcAft>
                      </a:pPr>
                      <a:r>
                        <a:rPr lang="el-GR" sz="1600">
                          <a:latin typeface="+mn-lt"/>
                          <a:ea typeface="Times New Roman"/>
                          <a:cs typeface="Arial"/>
                        </a:rPr>
                        <a:t>0,30</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50000"/>
                        </a:lnSpc>
                        <a:spcAft>
                          <a:spcPts val="0"/>
                        </a:spcAft>
                      </a:pPr>
                      <a:r>
                        <a:rPr lang="en-US" sz="1600" dirty="0">
                          <a:solidFill>
                            <a:srgbClr val="C00000"/>
                          </a:solidFill>
                          <a:latin typeface="+mn-lt"/>
                          <a:ea typeface="Times New Roman"/>
                          <a:cs typeface="Arial"/>
                        </a:rPr>
                        <a:t>x</a:t>
                      </a:r>
                      <a:r>
                        <a:rPr lang="el-GR" sz="1600" baseline="-25000" dirty="0">
                          <a:solidFill>
                            <a:srgbClr val="C00000"/>
                          </a:solidFill>
                          <a:latin typeface="+mn-lt"/>
                          <a:ea typeface="Times New Roman"/>
                          <a:cs typeface="Arial"/>
                        </a:rPr>
                        <a:t>2</a:t>
                      </a:r>
                      <a:endParaRPr lang="el-GR" sz="1600" dirty="0">
                        <a:solidFill>
                          <a:srgbClr val="C00000"/>
                        </a:solidFill>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50000"/>
                        </a:lnSpc>
                        <a:spcAft>
                          <a:spcPts val="0"/>
                        </a:spcAft>
                      </a:pPr>
                      <a:r>
                        <a:rPr lang="el-GR" sz="1600">
                          <a:latin typeface="+mn-lt"/>
                          <a:ea typeface="Times New Roman"/>
                          <a:cs typeface="Arial"/>
                        </a:rPr>
                        <a:t>31</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ctr">
                        <a:lnSpc>
                          <a:spcPct val="150000"/>
                        </a:lnSpc>
                        <a:spcAft>
                          <a:spcPts val="0"/>
                        </a:spcAft>
                      </a:pPr>
                      <a:r>
                        <a:rPr lang="el-GR" sz="1600" dirty="0">
                          <a:latin typeface="+mn-lt"/>
                          <a:ea typeface="Times New Roman"/>
                          <a:cs typeface="Arial"/>
                        </a:rPr>
                        <a:t>0,00133</a:t>
                      </a:r>
                      <a:endParaRPr lang="el-GR" sz="1600" dirty="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l-GR"/>
                    </a:p>
                  </a:txBody>
                  <a:tcPr/>
                </a:tc>
                <a:tc>
                  <a:txBody>
                    <a:bodyPr/>
                    <a:lstStyle/>
                    <a:p>
                      <a:pPr algn="ctr">
                        <a:lnSpc>
                          <a:spcPct val="150000"/>
                        </a:lnSpc>
                        <a:spcAft>
                          <a:spcPts val="0"/>
                        </a:spcAft>
                      </a:pPr>
                      <a:r>
                        <a:rPr lang="el-GR" sz="1600">
                          <a:latin typeface="+mn-lt"/>
                          <a:ea typeface="Times New Roman"/>
                          <a:cs typeface="Arial"/>
                        </a:rPr>
                        <a:t>-0,0142</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50000"/>
                        </a:lnSpc>
                        <a:spcAft>
                          <a:spcPts val="0"/>
                        </a:spcAft>
                      </a:pPr>
                      <a:r>
                        <a:rPr lang="el-GR" sz="1600">
                          <a:latin typeface="+mn-lt"/>
                          <a:ea typeface="Times New Roman"/>
                          <a:cs typeface="Arial"/>
                        </a:rPr>
                        <a:t>0</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50000"/>
                        </a:lnSpc>
                        <a:spcAft>
                          <a:spcPts val="0"/>
                        </a:spcAft>
                      </a:pPr>
                      <a:endParaRPr lang="el-GR" sz="1600">
                        <a:latin typeface="+mn-lt"/>
                        <a:ea typeface="Times New Roman"/>
                        <a:cs typeface="Arial"/>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pattFill prst="ltUpDiag">
                      <a:fgClr>
                        <a:srgbClr val="FFFFFF"/>
                      </a:fgClr>
                      <a:bgClr>
                        <a:srgbClr val="DDDDDD"/>
                      </a:bgClr>
                    </a:pattFill>
                  </a:tcPr>
                </a:tc>
                <a:tc>
                  <a:txBody>
                    <a:bodyPr/>
                    <a:lstStyle/>
                    <a:p>
                      <a:pPr algn="ctr">
                        <a:lnSpc>
                          <a:spcPct val="150000"/>
                        </a:lnSpc>
                        <a:spcAft>
                          <a:spcPts val="0"/>
                        </a:spcAft>
                      </a:pPr>
                      <a:endParaRPr lang="el-GR" sz="1600">
                        <a:latin typeface="+mn-lt"/>
                        <a:ea typeface="Times New Roman"/>
                        <a:cs typeface="Arial"/>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pattFill prst="ltUpDiag">
                      <a:fgClr>
                        <a:srgbClr val="FFFFFF"/>
                      </a:fgClr>
                      <a:bgClr>
                        <a:srgbClr val="DDDDDD"/>
                      </a:bgClr>
                    </a:pattFill>
                  </a:tcPr>
                </a:tc>
                <a:tc>
                  <a:txBody>
                    <a:bodyPr/>
                    <a:lstStyle/>
                    <a:p>
                      <a:pPr algn="ctr">
                        <a:lnSpc>
                          <a:spcPct val="150000"/>
                        </a:lnSpc>
                        <a:spcAft>
                          <a:spcPts val="0"/>
                        </a:spcAft>
                      </a:pPr>
                      <a:r>
                        <a:rPr lang="el-GR" sz="1600">
                          <a:latin typeface="+mn-lt"/>
                          <a:ea typeface="Times New Roman"/>
                          <a:cs typeface="Arial"/>
                        </a:rPr>
                        <a:t>0</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50000"/>
                        </a:lnSpc>
                        <a:spcAft>
                          <a:spcPts val="0"/>
                        </a:spcAft>
                      </a:pPr>
                      <a:r>
                        <a:rPr lang="el-GR" sz="1600">
                          <a:latin typeface="+mn-lt"/>
                          <a:ea typeface="Times New Roman"/>
                          <a:cs typeface="Arial"/>
                        </a:rPr>
                        <a:t>0</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50000"/>
                        </a:lnSpc>
                        <a:spcAft>
                          <a:spcPts val="0"/>
                        </a:spcAft>
                      </a:pPr>
                      <a:r>
                        <a:rPr lang="el-GR" sz="1600">
                          <a:latin typeface="+mn-lt"/>
                          <a:ea typeface="Times New Roman"/>
                          <a:cs typeface="Arial"/>
                        </a:rPr>
                        <a:t>1</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50000"/>
                        </a:lnSpc>
                        <a:spcAft>
                          <a:spcPts val="0"/>
                        </a:spcAft>
                      </a:pPr>
                      <a:r>
                        <a:rPr lang="el-GR" sz="1600" dirty="0" smtClean="0">
                          <a:latin typeface="Calibri"/>
                          <a:ea typeface="Times New Roman"/>
                          <a:cs typeface="Times New Roman"/>
                        </a:rPr>
                        <a:t>∞</a:t>
                      </a:r>
                      <a:endParaRPr lang="el-GR" sz="1600" dirty="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a:noFill/>
                    </a:lnR>
                    <a:lnT>
                      <a:noFill/>
                    </a:lnT>
                    <a:lnB>
                      <a:noFill/>
                    </a:lnB>
                  </a:tcPr>
                </a:tc>
                <a:tc gridSpan="4">
                  <a:txBody>
                    <a:bodyPr/>
                    <a:lstStyle/>
                    <a:p>
                      <a:endParaRPr lang="el-GR" sz="1600"/>
                    </a:p>
                  </a:txBody>
                  <a:tcPr marL="30855" marR="30855" marT="0" marB="0">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pPr algn="just">
                        <a:lnSpc>
                          <a:spcPct val="150000"/>
                        </a:lnSpc>
                        <a:spcAft>
                          <a:spcPts val="0"/>
                        </a:spcAft>
                      </a:pPr>
                      <a:endParaRPr lang="el-GR" sz="1800">
                        <a:latin typeface="+mn-lt"/>
                        <a:ea typeface="Times New Roman"/>
                        <a:cs typeface="Times New Roman"/>
                      </a:endParaRPr>
                    </a:p>
                  </a:txBody>
                  <a:tcPr marL="0" marR="0" marT="0" marB="0" anchor="ctr">
                    <a:lnL>
                      <a:noFill/>
                    </a:lnL>
                    <a:lnR>
                      <a:noFill/>
                    </a:lnR>
                    <a:lnT>
                      <a:noFill/>
                    </a:lnT>
                    <a:lnB>
                      <a:noFill/>
                    </a:lnB>
                  </a:tcPr>
                </a:tc>
                <a:tc>
                  <a:txBody>
                    <a:bodyPr/>
                    <a:lstStyle/>
                    <a:p>
                      <a:pPr algn="just">
                        <a:lnSpc>
                          <a:spcPct val="150000"/>
                        </a:lnSpc>
                        <a:spcAft>
                          <a:spcPts val="0"/>
                        </a:spcAft>
                      </a:pPr>
                      <a:r>
                        <a:rPr lang="el-GR" sz="1600">
                          <a:latin typeface="+mn-lt"/>
                          <a:ea typeface="Times New Roman"/>
                          <a:cs typeface="Times New Roman"/>
                        </a:rPr>
                        <a:t> </a:t>
                      </a:r>
                    </a:p>
                  </a:txBody>
                  <a:tcPr marL="0" marR="0" marT="0" marB="0" anchor="ctr">
                    <a:lnL>
                      <a:noFill/>
                    </a:lnL>
                    <a:lnR>
                      <a:noFill/>
                    </a:lnR>
                    <a:lnT>
                      <a:noFill/>
                    </a:lnT>
                    <a:lnB>
                      <a:noFill/>
                    </a:lnB>
                  </a:tcPr>
                </a:tc>
              </a:tr>
              <a:tr h="571252">
                <a:tc>
                  <a:txBody>
                    <a:bodyPr/>
                    <a:lstStyle/>
                    <a:p>
                      <a:pPr algn="ctr">
                        <a:lnSpc>
                          <a:spcPct val="150000"/>
                        </a:lnSpc>
                        <a:spcAft>
                          <a:spcPts val="0"/>
                        </a:spcAft>
                      </a:pPr>
                      <a:r>
                        <a:rPr lang="el-GR" sz="1600">
                          <a:latin typeface="+mn-lt"/>
                          <a:ea typeface="Times New Roman"/>
                          <a:cs typeface="Arial"/>
                        </a:rPr>
                        <a:t>M</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mn-lt"/>
                          <a:ea typeface="Times New Roman"/>
                          <a:cs typeface="Arial"/>
                        </a:rPr>
                        <a:t>v</a:t>
                      </a:r>
                      <a:r>
                        <a:rPr lang="el-GR" sz="1600" baseline="-25000">
                          <a:latin typeface="+mn-lt"/>
                          <a:ea typeface="Times New Roman"/>
                          <a:cs typeface="Arial"/>
                        </a:rPr>
                        <a:t>3</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mn-lt"/>
                          <a:ea typeface="Times New Roman"/>
                          <a:cs typeface="Arial"/>
                        </a:rPr>
                        <a:t>10208</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lgn="ctr">
                        <a:lnSpc>
                          <a:spcPct val="150000"/>
                        </a:lnSpc>
                        <a:spcAft>
                          <a:spcPts val="0"/>
                        </a:spcAft>
                      </a:pPr>
                      <a:r>
                        <a:rPr lang="el-GR" sz="1600">
                          <a:latin typeface="+mn-lt"/>
                          <a:ea typeface="Times New Roman"/>
                          <a:cs typeface="Arial"/>
                        </a:rPr>
                        <a:t>0,59</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lgn="ctr">
                        <a:lnSpc>
                          <a:spcPct val="150000"/>
                        </a:lnSpc>
                        <a:spcAft>
                          <a:spcPts val="0"/>
                        </a:spcAft>
                      </a:pPr>
                      <a:r>
                        <a:rPr lang="el-GR" sz="1600" b="1" dirty="0">
                          <a:solidFill>
                            <a:srgbClr val="C00000"/>
                          </a:solidFill>
                          <a:latin typeface="+mn-lt"/>
                          <a:ea typeface="Times New Roman"/>
                          <a:cs typeface="Arial"/>
                        </a:rPr>
                        <a:t>5,024</a:t>
                      </a:r>
                      <a:endParaRPr lang="el-GR" sz="1600" dirty="0">
                        <a:solidFill>
                          <a:srgbClr val="C00000"/>
                        </a:solidFill>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mn-lt"/>
                          <a:ea typeface="Times New Roman"/>
                          <a:cs typeface="Arial"/>
                        </a:rPr>
                        <a:t>-1</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l-GR" sz="1600">
                        <a:latin typeface="+mn-lt"/>
                        <a:ea typeface="Times New Roman"/>
                        <a:cs typeface="Arial"/>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pattFill prst="ltUpDiag">
                      <a:fgClr>
                        <a:srgbClr val="FFFFFF"/>
                      </a:fgClr>
                      <a:bgClr>
                        <a:srgbClr val="DDDDDD"/>
                      </a:bgClr>
                    </a:pattFill>
                  </a:tcPr>
                </a:tc>
                <a:tc>
                  <a:txBody>
                    <a:bodyPr/>
                    <a:lstStyle/>
                    <a:p>
                      <a:pPr algn="ctr">
                        <a:lnSpc>
                          <a:spcPct val="150000"/>
                        </a:lnSpc>
                        <a:spcAft>
                          <a:spcPts val="0"/>
                        </a:spcAft>
                      </a:pPr>
                      <a:endParaRPr lang="el-GR" sz="1600">
                        <a:latin typeface="+mn-lt"/>
                        <a:ea typeface="Times New Roman"/>
                        <a:cs typeface="Arial"/>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pattFill prst="ltUpDiag">
                      <a:fgClr>
                        <a:srgbClr val="FFFFFF"/>
                      </a:fgClr>
                      <a:bgClr>
                        <a:srgbClr val="DDDDDD"/>
                      </a:bgClr>
                    </a:pattFill>
                  </a:tcPr>
                </a:tc>
                <a:tc>
                  <a:txBody>
                    <a:bodyPr/>
                    <a:lstStyle/>
                    <a:p>
                      <a:pPr algn="ctr">
                        <a:lnSpc>
                          <a:spcPct val="150000"/>
                        </a:lnSpc>
                        <a:spcAft>
                          <a:spcPts val="0"/>
                        </a:spcAft>
                      </a:pPr>
                      <a:r>
                        <a:rPr lang="el-GR" sz="1600">
                          <a:latin typeface="+mn-lt"/>
                          <a:ea typeface="Times New Roman"/>
                          <a:cs typeface="Arial"/>
                        </a:rPr>
                        <a:t>1</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mn-lt"/>
                          <a:ea typeface="Times New Roman"/>
                          <a:cs typeface="Arial"/>
                        </a:rPr>
                        <a:t>0</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mn-lt"/>
                          <a:ea typeface="Times New Roman"/>
                          <a:cs typeface="Arial"/>
                        </a:rPr>
                        <a:t>0</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dirty="0">
                          <a:solidFill>
                            <a:srgbClr val="C00000"/>
                          </a:solidFill>
                          <a:latin typeface="+mn-lt"/>
                          <a:ea typeface="Times New Roman"/>
                          <a:cs typeface="Arial"/>
                        </a:rPr>
                        <a:t>2.031,9</a:t>
                      </a:r>
                      <a:endParaRPr lang="el-GR" sz="1600" dirty="0">
                        <a:solidFill>
                          <a:srgbClr val="C00000"/>
                        </a:solidFill>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a:noFill/>
                    </a:lnR>
                    <a:lnT>
                      <a:noFill/>
                    </a:lnT>
                    <a:lnB>
                      <a:noFill/>
                    </a:lnB>
                  </a:tcPr>
                </a:tc>
                <a:tc gridSpan="4">
                  <a:txBody>
                    <a:bodyPr/>
                    <a:lstStyle/>
                    <a:p>
                      <a:pPr algn="ctr">
                        <a:lnSpc>
                          <a:spcPct val="150000"/>
                        </a:lnSpc>
                        <a:spcAft>
                          <a:spcPts val="0"/>
                        </a:spcAft>
                      </a:pPr>
                      <a:r>
                        <a:rPr lang="en-US" sz="1600" b="1" dirty="0">
                          <a:solidFill>
                            <a:srgbClr val="C00000"/>
                          </a:solidFill>
                          <a:latin typeface="+mn-lt"/>
                          <a:ea typeface="Times New Roman"/>
                          <a:cs typeface="Arial"/>
                        </a:rPr>
                        <a:t>pivot</a:t>
                      </a:r>
                      <a:endParaRPr lang="el-GR" sz="1600" dirty="0">
                        <a:solidFill>
                          <a:srgbClr val="C00000"/>
                        </a:solidFill>
                        <a:latin typeface="+mn-lt"/>
                        <a:ea typeface="Times New Roman"/>
                        <a:cs typeface="Times New Roman"/>
                      </a:endParaRPr>
                    </a:p>
                  </a:txBody>
                  <a:tcPr marL="30855" marR="30855" marT="0" marB="0">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pPr algn="just">
                        <a:lnSpc>
                          <a:spcPct val="150000"/>
                        </a:lnSpc>
                        <a:spcAft>
                          <a:spcPts val="0"/>
                        </a:spcAft>
                      </a:pPr>
                      <a:endParaRPr lang="el-GR" sz="1800">
                        <a:latin typeface="+mn-lt"/>
                        <a:ea typeface="Times New Roman"/>
                        <a:cs typeface="Times New Roman"/>
                      </a:endParaRPr>
                    </a:p>
                  </a:txBody>
                  <a:tcPr marL="0" marR="0" marT="0" marB="0" anchor="ctr">
                    <a:lnL>
                      <a:noFill/>
                    </a:lnL>
                    <a:lnR>
                      <a:noFill/>
                    </a:lnR>
                    <a:lnT>
                      <a:noFill/>
                    </a:lnT>
                    <a:lnB>
                      <a:noFill/>
                    </a:lnB>
                  </a:tcPr>
                </a:tc>
                <a:tc>
                  <a:txBody>
                    <a:bodyPr/>
                    <a:lstStyle/>
                    <a:p>
                      <a:pPr algn="just">
                        <a:lnSpc>
                          <a:spcPct val="150000"/>
                        </a:lnSpc>
                        <a:spcAft>
                          <a:spcPts val="0"/>
                        </a:spcAft>
                      </a:pPr>
                      <a:r>
                        <a:rPr lang="el-GR" sz="1600" dirty="0">
                          <a:solidFill>
                            <a:srgbClr val="C00000"/>
                          </a:solidFill>
                          <a:latin typeface="+mn-lt"/>
                          <a:ea typeface="Times New Roman"/>
                          <a:cs typeface="Times New Roman"/>
                        </a:rPr>
                        <a:t> </a:t>
                      </a:r>
                    </a:p>
                  </a:txBody>
                  <a:tcPr marL="0" marR="0" marT="0" marB="0" anchor="ctr">
                    <a:lnL>
                      <a:noFill/>
                    </a:lnL>
                    <a:lnR>
                      <a:noFill/>
                    </a:lnR>
                    <a:lnT>
                      <a:noFill/>
                    </a:lnT>
                    <a:lnB>
                      <a:noFill/>
                    </a:lnB>
                  </a:tcPr>
                </a:tc>
              </a:tr>
              <a:tr h="380835">
                <a:tc gridSpan="2">
                  <a:txBody>
                    <a:bodyPr/>
                    <a:lstStyle/>
                    <a:p>
                      <a:pPr algn="ctr">
                        <a:lnSpc>
                          <a:spcPct val="150000"/>
                        </a:lnSpc>
                        <a:spcAft>
                          <a:spcPts val="0"/>
                        </a:spcAft>
                      </a:pPr>
                      <a:r>
                        <a:rPr lang="en-US" sz="1600">
                          <a:latin typeface="+mn-lt"/>
                          <a:ea typeface="Times New Roman"/>
                          <a:cs typeface="Arial"/>
                        </a:rPr>
                        <a:t>Z</a:t>
                      </a:r>
                      <a:r>
                        <a:rPr lang="el-GR" sz="1600" baseline="-25000">
                          <a:latin typeface="+mn-lt"/>
                          <a:ea typeface="Times New Roman"/>
                          <a:cs typeface="Arial"/>
                        </a:rPr>
                        <a:t>0</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lgn="ctr">
                        <a:lnSpc>
                          <a:spcPct val="150000"/>
                        </a:lnSpc>
                        <a:spcAft>
                          <a:spcPts val="0"/>
                        </a:spcAft>
                      </a:pPr>
                      <a:r>
                        <a:rPr lang="el-GR" sz="1600">
                          <a:latin typeface="+mn-lt"/>
                          <a:ea typeface="Times New Roman"/>
                          <a:cs typeface="Arial"/>
                        </a:rPr>
                        <a:t>29,45</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600">
                          <a:latin typeface="+mn-lt"/>
                          <a:ea typeface="Times New Roman"/>
                          <a:cs typeface="Arial"/>
                        </a:rPr>
                        <a:t>z</a:t>
                      </a:r>
                      <a:r>
                        <a:rPr lang="en-US" sz="1600" baseline="-25000">
                          <a:latin typeface="+mn-lt"/>
                          <a:ea typeface="Times New Roman"/>
                          <a:cs typeface="Arial"/>
                        </a:rPr>
                        <a:t>j</a:t>
                      </a:r>
                      <a:endParaRPr lang="el-GR" sz="1600">
                        <a:latin typeface="+mn-lt"/>
                        <a:ea typeface="Times New Roman"/>
                        <a:cs typeface="Times New Roman"/>
                      </a:endParaRPr>
                    </a:p>
                    <a:p>
                      <a:pPr algn="ctr">
                        <a:lnSpc>
                          <a:spcPct val="150000"/>
                        </a:lnSpc>
                        <a:spcAft>
                          <a:spcPts val="0"/>
                        </a:spcAft>
                      </a:pPr>
                      <a:r>
                        <a:rPr lang="el-GR" sz="1600">
                          <a:latin typeface="+mn-lt"/>
                          <a:ea typeface="Times New Roman"/>
                          <a:cs typeface="Arial"/>
                        </a:rPr>
                        <a:t>-</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l-GR" sz="1600">
                          <a:latin typeface="+mn-lt"/>
                          <a:ea typeface="Times New Roman"/>
                          <a:cs typeface="Arial"/>
                        </a:rPr>
                        <a:t>-0,0003</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dirty="0">
                          <a:latin typeface="+mn-lt"/>
                          <a:ea typeface="Times New Roman"/>
                          <a:cs typeface="Arial"/>
                        </a:rPr>
                        <a:t>-0,0012</a:t>
                      </a:r>
                      <a:endParaRPr lang="el-GR" sz="1600" dirty="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mn-lt"/>
                          <a:ea typeface="Times New Roman"/>
                          <a:cs typeface="Arial"/>
                        </a:rPr>
                        <a:t>0</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l-GR" sz="1600">
                        <a:latin typeface="+mn-lt"/>
                        <a:ea typeface="Times New Roman"/>
                        <a:cs typeface="Arial"/>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FFFFFF"/>
                      </a:fgClr>
                      <a:bgClr>
                        <a:srgbClr val="DDDDDD"/>
                      </a:bgClr>
                    </a:pattFill>
                  </a:tcPr>
                </a:tc>
                <a:tc>
                  <a:txBody>
                    <a:bodyPr/>
                    <a:lstStyle/>
                    <a:p>
                      <a:pPr algn="ctr">
                        <a:lnSpc>
                          <a:spcPct val="150000"/>
                        </a:lnSpc>
                        <a:spcAft>
                          <a:spcPts val="0"/>
                        </a:spcAft>
                      </a:pPr>
                      <a:endParaRPr lang="el-GR" sz="1600">
                        <a:latin typeface="+mn-lt"/>
                        <a:ea typeface="Times New Roman"/>
                        <a:cs typeface="Arial"/>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FFFFFF"/>
                      </a:fgClr>
                      <a:bgClr>
                        <a:srgbClr val="DDDDDD"/>
                      </a:bgClr>
                    </a:pattFill>
                  </a:tcPr>
                </a:tc>
                <a:tc>
                  <a:txBody>
                    <a:bodyPr/>
                    <a:lstStyle/>
                    <a:p>
                      <a:pPr algn="ctr">
                        <a:lnSpc>
                          <a:spcPct val="150000"/>
                        </a:lnSpc>
                        <a:spcAft>
                          <a:spcPts val="0"/>
                        </a:spcAft>
                      </a:pPr>
                      <a:r>
                        <a:rPr lang="el-GR" sz="1600">
                          <a:latin typeface="+mn-lt"/>
                          <a:ea typeface="Times New Roman"/>
                          <a:cs typeface="Arial"/>
                        </a:rPr>
                        <a:t>0</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mn-lt"/>
                          <a:ea typeface="Times New Roman"/>
                          <a:cs typeface="Arial"/>
                        </a:rPr>
                        <a:t>0</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mn-lt"/>
                          <a:ea typeface="Times New Roman"/>
                          <a:cs typeface="Arial"/>
                        </a:rPr>
                        <a:t>0</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l-GR" sz="1600" dirty="0">
                        <a:latin typeface="+mn-lt"/>
                        <a:ea typeface="Times New Roman"/>
                        <a:cs typeface="Arial"/>
                      </a:endParaRPr>
                    </a:p>
                  </a:txBody>
                  <a:tcPr marL="30855" marR="30855" marT="0" marB="0">
                    <a:lnL w="12700" cap="flat" cmpd="sng" algn="ctr">
                      <a:solidFill>
                        <a:srgbClr val="000000"/>
                      </a:solidFill>
                      <a:prstDash val="solid"/>
                      <a:round/>
                      <a:headEnd type="none" w="med" len="med"/>
                      <a:tailEnd type="none" w="med" len="med"/>
                    </a:lnL>
                    <a:lnR>
                      <a:noFill/>
                    </a:lnR>
                    <a:lnT>
                      <a:noFill/>
                    </a:lnT>
                    <a:lnB>
                      <a:noFill/>
                    </a:lnB>
                  </a:tcPr>
                </a:tc>
                <a:tc gridSpan="2">
                  <a:txBody>
                    <a:bodyPr/>
                    <a:lstStyle/>
                    <a:p>
                      <a:endParaRPr lang="el-GR" sz="1600"/>
                    </a:p>
                  </a:txBody>
                  <a:tcPr marL="30855" marR="30855" marT="0" marB="0">
                    <a:lnL>
                      <a:noFill/>
                    </a:lnL>
                    <a:lnR>
                      <a:noFill/>
                    </a:lnR>
                    <a:lnT>
                      <a:noFill/>
                    </a:lnT>
                    <a:lnB>
                      <a:noFill/>
                    </a:lnB>
                  </a:tcPr>
                </a:tc>
                <a:tc hMerge="1">
                  <a:txBody>
                    <a:bodyPr/>
                    <a:lstStyle/>
                    <a:p>
                      <a:endParaRPr lang="el-GR"/>
                    </a:p>
                  </a:txBody>
                  <a:tcPr/>
                </a:tc>
                <a:tc gridSpan="3">
                  <a:txBody>
                    <a:bodyPr/>
                    <a:lstStyle/>
                    <a:p>
                      <a:pPr algn="just">
                        <a:lnSpc>
                          <a:spcPct val="150000"/>
                        </a:lnSpc>
                        <a:spcAft>
                          <a:spcPts val="0"/>
                        </a:spcAft>
                      </a:pPr>
                      <a:r>
                        <a:rPr lang="el-GR" sz="1600">
                          <a:latin typeface="+mn-lt"/>
                          <a:ea typeface="Times New Roman"/>
                          <a:cs typeface="Times New Roman"/>
                        </a:rPr>
                        <a:t> </a:t>
                      </a:r>
                    </a:p>
                  </a:txBody>
                  <a:tcPr marL="0" marR="0" marT="0" marB="0" anchor="ctr">
                    <a:lnL>
                      <a:noFill/>
                    </a:lnL>
                    <a:lnR>
                      <a:noFill/>
                    </a:lnR>
                    <a:lnT>
                      <a:noFill/>
                    </a:lnT>
                    <a:lnB>
                      <a:noFill/>
                    </a:lnB>
                  </a:tcPr>
                </a:tc>
                <a:tc hMerge="1">
                  <a:txBody>
                    <a:bodyPr/>
                    <a:lstStyle/>
                    <a:p>
                      <a:endParaRPr lang="el-GR"/>
                    </a:p>
                  </a:txBody>
                  <a:tcPr/>
                </a:tc>
                <a:tc hMerge="1">
                  <a:txBody>
                    <a:bodyPr/>
                    <a:lstStyle/>
                    <a:p>
                      <a:endParaRPr lang="el-GR"/>
                    </a:p>
                  </a:txBody>
                  <a:tcPr/>
                </a:tc>
              </a:tr>
              <a:tr h="190417">
                <a:tc gridSpan="2">
                  <a:txBody>
                    <a:bodyPr/>
                    <a:lstStyle/>
                    <a:p>
                      <a:pPr algn="ctr">
                        <a:lnSpc>
                          <a:spcPct val="150000"/>
                        </a:lnSpc>
                        <a:spcAft>
                          <a:spcPts val="0"/>
                        </a:spcAft>
                      </a:pPr>
                      <a:r>
                        <a:rPr lang="el-GR" sz="1600">
                          <a:latin typeface="+mn-lt"/>
                          <a:ea typeface="Times New Roman"/>
                          <a:cs typeface="Arial"/>
                        </a:rPr>
                        <a:t>M</a:t>
                      </a:r>
                      <a:r>
                        <a:rPr lang="el-GR" sz="1600" baseline="-25000">
                          <a:latin typeface="+mn-lt"/>
                          <a:ea typeface="Times New Roman"/>
                          <a:cs typeface="Arial"/>
                        </a:rPr>
                        <a:t>0</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lgn="ctr">
                        <a:lnSpc>
                          <a:spcPct val="150000"/>
                        </a:lnSpc>
                        <a:spcAft>
                          <a:spcPts val="0"/>
                        </a:spcAft>
                      </a:pPr>
                      <a:r>
                        <a:rPr lang="el-GR" sz="1600">
                          <a:latin typeface="+mn-lt"/>
                          <a:ea typeface="Times New Roman"/>
                          <a:cs typeface="Arial"/>
                        </a:rPr>
                        <a:t>10208 M</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600">
                          <a:latin typeface="+mn-lt"/>
                          <a:ea typeface="Times New Roman"/>
                          <a:cs typeface="Arial"/>
                        </a:rPr>
                        <a:t>c</a:t>
                      </a:r>
                      <a:r>
                        <a:rPr lang="en-US" sz="1600" baseline="-25000">
                          <a:latin typeface="+mn-lt"/>
                          <a:ea typeface="Times New Roman"/>
                          <a:cs typeface="Arial"/>
                        </a:rPr>
                        <a:t>j</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kern="1200" dirty="0" smtClean="0">
                          <a:solidFill>
                            <a:schemeClr val="tx1"/>
                          </a:solidFill>
                          <a:latin typeface="+mn-lt"/>
                          <a:ea typeface="+mn-ea"/>
                          <a:cs typeface="+mn-cs"/>
                        </a:rPr>
                        <a:t>0,59 M</a:t>
                      </a:r>
                      <a:endParaRPr lang="el-GR" sz="1600" dirty="0">
                        <a:latin typeface="+mn-lt"/>
                        <a:ea typeface="Times New Roman"/>
                        <a:cs typeface="Arial"/>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b="1" kern="1200" dirty="0" smtClean="0">
                          <a:solidFill>
                            <a:srgbClr val="0070C0"/>
                          </a:solidFill>
                          <a:latin typeface="+mn-lt"/>
                          <a:ea typeface="+mn-ea"/>
                          <a:cs typeface="+mn-cs"/>
                        </a:rPr>
                        <a:t>5,024 M</a:t>
                      </a:r>
                      <a:endParaRPr lang="el-GR" sz="1600" b="1" dirty="0">
                        <a:solidFill>
                          <a:srgbClr val="0070C0"/>
                        </a:solidFill>
                        <a:latin typeface="+mn-lt"/>
                        <a:ea typeface="Times New Roman"/>
                        <a:cs typeface="Arial"/>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600">
                          <a:latin typeface="+mn-lt"/>
                          <a:ea typeface="Times New Roman"/>
                          <a:cs typeface="Arial"/>
                        </a:rPr>
                        <a:t>-</a:t>
                      </a:r>
                      <a:r>
                        <a:rPr lang="el-GR" sz="1600">
                          <a:latin typeface="+mn-lt"/>
                          <a:ea typeface="Times New Roman"/>
                          <a:cs typeface="Arial"/>
                        </a:rPr>
                        <a:t>1M</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l-GR" sz="1600">
                        <a:latin typeface="+mn-lt"/>
                        <a:ea typeface="Times New Roman"/>
                        <a:cs typeface="Arial"/>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FFFFFF"/>
                      </a:fgClr>
                      <a:bgClr>
                        <a:srgbClr val="DDDDDD"/>
                      </a:bgClr>
                    </a:pattFill>
                  </a:tcPr>
                </a:tc>
                <a:tc>
                  <a:txBody>
                    <a:bodyPr/>
                    <a:lstStyle/>
                    <a:p>
                      <a:pPr algn="ctr">
                        <a:lnSpc>
                          <a:spcPct val="150000"/>
                        </a:lnSpc>
                        <a:spcAft>
                          <a:spcPts val="0"/>
                        </a:spcAft>
                      </a:pPr>
                      <a:endParaRPr lang="el-GR" sz="1600">
                        <a:latin typeface="+mn-lt"/>
                        <a:ea typeface="Times New Roman"/>
                        <a:cs typeface="Arial"/>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FFFFFF"/>
                      </a:fgClr>
                      <a:bgClr>
                        <a:srgbClr val="DDDDDD"/>
                      </a:bgClr>
                    </a:pattFill>
                  </a:tcPr>
                </a:tc>
                <a:tc>
                  <a:txBody>
                    <a:bodyPr/>
                    <a:lstStyle/>
                    <a:p>
                      <a:pPr algn="ctr">
                        <a:lnSpc>
                          <a:spcPct val="150000"/>
                        </a:lnSpc>
                        <a:spcAft>
                          <a:spcPts val="0"/>
                        </a:spcAft>
                      </a:pPr>
                      <a:r>
                        <a:rPr lang="el-GR" sz="1600">
                          <a:latin typeface="+mn-lt"/>
                          <a:ea typeface="Times New Roman"/>
                          <a:cs typeface="Arial"/>
                        </a:rPr>
                        <a:t>0</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mn-lt"/>
                          <a:ea typeface="Times New Roman"/>
                          <a:cs typeface="Arial"/>
                        </a:rPr>
                        <a:t>0</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mn-lt"/>
                          <a:ea typeface="Times New Roman"/>
                          <a:cs typeface="Arial"/>
                        </a:rPr>
                        <a:t>0</a:t>
                      </a:r>
                      <a:endParaRPr lang="el-GR" sz="1600">
                        <a:latin typeface="+mn-lt"/>
                        <a:ea typeface="Times New Roman"/>
                        <a:cs typeface="Times New Roman"/>
                      </a:endParaRPr>
                    </a:p>
                  </a:txBody>
                  <a:tcPr marL="30855" marR="30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l-GR" sz="1600" dirty="0">
                        <a:latin typeface="+mn-lt"/>
                        <a:ea typeface="Times New Roman"/>
                        <a:cs typeface="Arial"/>
                      </a:endParaRPr>
                    </a:p>
                  </a:txBody>
                  <a:tcPr marL="30855" marR="30855" marT="0" marB="0">
                    <a:lnL w="12700" cap="flat" cmpd="sng" algn="ctr">
                      <a:solidFill>
                        <a:srgbClr val="000000"/>
                      </a:solidFill>
                      <a:prstDash val="solid"/>
                      <a:round/>
                      <a:headEnd type="none" w="med" len="med"/>
                      <a:tailEnd type="none" w="med" len="med"/>
                    </a:lnL>
                    <a:lnR>
                      <a:noFill/>
                    </a:lnR>
                    <a:lnT>
                      <a:noFill/>
                    </a:lnT>
                    <a:lnB>
                      <a:noFill/>
                    </a:lnB>
                  </a:tcPr>
                </a:tc>
                <a:tc gridSpan="2">
                  <a:txBody>
                    <a:bodyPr/>
                    <a:lstStyle/>
                    <a:p>
                      <a:endParaRPr lang="el-GR" sz="1600"/>
                    </a:p>
                  </a:txBody>
                  <a:tcPr marL="30855" marR="30855" marT="0" marB="0">
                    <a:lnL>
                      <a:noFill/>
                    </a:lnL>
                    <a:lnR>
                      <a:noFill/>
                    </a:lnR>
                    <a:lnT>
                      <a:noFill/>
                    </a:lnT>
                    <a:lnB>
                      <a:noFill/>
                    </a:lnB>
                  </a:tcPr>
                </a:tc>
                <a:tc hMerge="1">
                  <a:txBody>
                    <a:bodyPr/>
                    <a:lstStyle/>
                    <a:p>
                      <a:endParaRPr lang="el-GR"/>
                    </a:p>
                  </a:txBody>
                  <a:tcPr/>
                </a:tc>
                <a:tc gridSpan="3">
                  <a:txBody>
                    <a:bodyPr/>
                    <a:lstStyle/>
                    <a:p>
                      <a:pPr algn="just">
                        <a:lnSpc>
                          <a:spcPct val="150000"/>
                        </a:lnSpc>
                        <a:spcAft>
                          <a:spcPts val="0"/>
                        </a:spcAft>
                      </a:pPr>
                      <a:r>
                        <a:rPr lang="el-GR" sz="1600" dirty="0">
                          <a:latin typeface="+mn-lt"/>
                          <a:ea typeface="Times New Roman"/>
                          <a:cs typeface="Times New Roman"/>
                        </a:rPr>
                        <a:t> </a:t>
                      </a:r>
                    </a:p>
                  </a:txBody>
                  <a:tcPr marL="0" marR="0" marT="0" marB="0" anchor="ctr">
                    <a:lnL>
                      <a:noFill/>
                    </a:lnL>
                    <a:lnR>
                      <a:noFill/>
                    </a:lnR>
                    <a:lnT>
                      <a:noFill/>
                    </a:lnT>
                    <a:lnB>
                      <a:noFill/>
                    </a:lnB>
                  </a:tcPr>
                </a:tc>
                <a:tc hMerge="1">
                  <a:txBody>
                    <a:bodyPr/>
                    <a:lstStyle/>
                    <a:p>
                      <a:endParaRPr lang="el-GR"/>
                    </a:p>
                  </a:txBody>
                  <a:tcPr/>
                </a:tc>
                <a:tc hMerge="1">
                  <a:txBody>
                    <a:bodyPr/>
                    <a:lstStyle/>
                    <a:p>
                      <a:endParaRPr lang="el-GR"/>
                    </a:p>
                  </a:txBody>
                  <a:tcPr/>
                </a:tc>
              </a:tr>
            </a:tbl>
          </a:graphicData>
        </a:graphic>
      </p:graphicFrame>
      <p:sp>
        <p:nvSpPr>
          <p:cNvPr id="48129" name="Rectangle 1"/>
          <p:cNvSpPr>
            <a:spLocks noChangeArrowheads="1"/>
          </p:cNvSpPr>
          <p:nvPr/>
        </p:nvSpPr>
        <p:spPr bwMode="auto">
          <a:xfrm>
            <a:off x="3809226" y="47038"/>
            <a:ext cx="1525546"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ea typeface="Times New Roman" pitchFamily="18" charset="0"/>
                <a:cs typeface="Arial" pitchFamily="34" charset="0"/>
              </a:rPr>
              <a:t>ΠΙΝΑΚΑΣ  ΙΙΙ</a:t>
            </a:r>
            <a:endParaRPr kumimoji="0" lang="el-GR"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95536" y="1124744"/>
          <a:ext cx="8352929" cy="2468880"/>
        </p:xfrm>
        <a:graphic>
          <a:graphicData uri="http://schemas.openxmlformats.org/drawingml/2006/table">
            <a:tbl>
              <a:tblPr/>
              <a:tblGrid>
                <a:gridCol w="502444"/>
                <a:gridCol w="417524"/>
                <a:gridCol w="919968"/>
                <a:gridCol w="417524"/>
                <a:gridCol w="982900"/>
                <a:gridCol w="432048"/>
                <a:gridCol w="1008112"/>
                <a:gridCol w="432048"/>
                <a:gridCol w="504056"/>
                <a:gridCol w="504056"/>
                <a:gridCol w="792088"/>
                <a:gridCol w="792088"/>
                <a:gridCol w="104042"/>
                <a:gridCol w="74087"/>
                <a:gridCol w="74087"/>
                <a:gridCol w="74087"/>
                <a:gridCol w="74087"/>
                <a:gridCol w="247683"/>
              </a:tblGrid>
              <a:tr h="178783">
                <a:tc gridSpan="3">
                  <a:txBody>
                    <a:bodyPr/>
                    <a:lstStyle/>
                    <a:p>
                      <a:pPr algn="ctr">
                        <a:lnSpc>
                          <a:spcPct val="150000"/>
                        </a:lnSpc>
                        <a:spcAft>
                          <a:spcPts val="0"/>
                        </a:spcAft>
                      </a:pPr>
                      <a:r>
                        <a:rPr lang="el-GR" sz="1800" dirty="0" err="1">
                          <a:latin typeface="+mn-lt"/>
                          <a:ea typeface="Times New Roman"/>
                          <a:cs typeface="Arial"/>
                        </a:rPr>
                        <a:t>min</a:t>
                      </a:r>
                      <a:endParaRPr lang="el-GR" sz="1800" dirty="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gridSpan="2">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dirty="0">
                          <a:latin typeface="+mn-lt"/>
                          <a:ea typeface="Times New Roman"/>
                          <a:cs typeface="Arial"/>
                        </a:rPr>
                        <a:t>0</a:t>
                      </a:r>
                      <a:endParaRPr lang="el-GR" sz="1800" dirty="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M</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FFFFFF"/>
                      </a:fgClr>
                      <a:bgClr>
                        <a:srgbClr val="DDDDDD"/>
                      </a:bgClr>
                    </a:pattFill>
                  </a:tcPr>
                </a:tc>
                <a:tc>
                  <a:txBody>
                    <a:bodyPr/>
                    <a:lstStyle/>
                    <a:p>
                      <a:pPr algn="ctr">
                        <a:lnSpc>
                          <a:spcPct val="150000"/>
                        </a:lnSpc>
                        <a:spcAft>
                          <a:spcPts val="0"/>
                        </a:spcAft>
                      </a:pPr>
                      <a:r>
                        <a:rPr lang="el-GR" sz="1800">
                          <a:latin typeface="+mn-lt"/>
                          <a:ea typeface="Times New Roman"/>
                          <a:cs typeface="Arial"/>
                        </a:rPr>
                        <a:t>M</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FFFFFF"/>
                      </a:fgClr>
                      <a:bgClr>
                        <a:srgbClr val="DDDDDD"/>
                      </a:bgClr>
                    </a:pattFill>
                  </a:tcPr>
                </a:tc>
                <a:tc>
                  <a:txBody>
                    <a:bodyPr/>
                    <a:lstStyle/>
                    <a:p>
                      <a:pPr algn="ctr">
                        <a:lnSpc>
                          <a:spcPct val="150000"/>
                        </a:lnSpc>
                        <a:spcAft>
                          <a:spcPts val="0"/>
                        </a:spcAft>
                      </a:pPr>
                      <a:r>
                        <a:rPr lang="el-GR" sz="1800">
                          <a:latin typeface="+mn-lt"/>
                          <a:ea typeface="Times New Roman"/>
                          <a:cs typeface="Arial"/>
                        </a:rPr>
                        <a:t>M</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FFFFFF"/>
                      </a:fgClr>
                      <a:bgClr>
                        <a:srgbClr val="DDDDDD"/>
                      </a:bgClr>
                    </a:pattFill>
                  </a:tcPr>
                </a:tc>
                <a:tc>
                  <a:txBody>
                    <a:bodyPr/>
                    <a:lstStyle/>
                    <a:p>
                      <a:pPr algn="ctr">
                        <a:lnSpc>
                          <a:spcPct val="150000"/>
                        </a:lnSpc>
                        <a:spcAft>
                          <a:spcPts val="0"/>
                        </a:spcAft>
                      </a:pPr>
                      <a:r>
                        <a:rPr lang="en-US" sz="1800">
                          <a:latin typeface="+mn-lt"/>
                          <a:ea typeface="Times New Roman"/>
                          <a:cs typeface="Arial"/>
                        </a:rPr>
                        <a:t>0,</a:t>
                      </a:r>
                      <a:r>
                        <a:rPr lang="el-GR" sz="1800">
                          <a:latin typeface="+mn-lt"/>
                          <a:ea typeface="Times New Roman"/>
                          <a:cs typeface="Arial"/>
                        </a:rPr>
                        <a:t>35</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a:latin typeface="+mn-lt"/>
                          <a:ea typeface="Times New Roman"/>
                          <a:cs typeface="Arial"/>
                        </a:rPr>
                        <a:t>0,</a:t>
                      </a:r>
                      <a:r>
                        <a:rPr lang="el-GR" sz="1800">
                          <a:latin typeface="+mn-lt"/>
                          <a:ea typeface="Times New Roman"/>
                          <a:cs typeface="Arial"/>
                        </a:rPr>
                        <a:t>30</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50000"/>
                        </a:lnSpc>
                        <a:spcAft>
                          <a:spcPts val="0"/>
                        </a:spcAft>
                      </a:pPr>
                      <a:endParaRPr lang="el-GR" sz="1800">
                        <a:latin typeface="+mn-lt"/>
                        <a:ea typeface="Times New Roman"/>
                        <a:cs typeface="Arial"/>
                      </a:endParaRPr>
                    </a:p>
                  </a:txBody>
                  <a:tcPr marL="28969" marR="28969"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l-GR"/>
                    </a:p>
                  </a:txBody>
                  <a:tcPr/>
                </a:tc>
                <a:tc hMerge="1">
                  <a:txBody>
                    <a:bodyPr/>
                    <a:lstStyle/>
                    <a:p>
                      <a:endParaRPr lang="el-GR"/>
                    </a:p>
                  </a:txBody>
                  <a:tcPr/>
                </a:tc>
                <a:tc gridSpan="2">
                  <a:txBody>
                    <a:bodyPr/>
                    <a:lstStyle/>
                    <a:p>
                      <a:pPr algn="ctr">
                        <a:lnSpc>
                          <a:spcPct val="150000"/>
                        </a:lnSpc>
                        <a:spcAft>
                          <a:spcPts val="0"/>
                        </a:spcAft>
                      </a:pPr>
                      <a:endParaRPr lang="el-GR" sz="1800">
                        <a:latin typeface="+mn-lt"/>
                        <a:ea typeface="Times New Roman"/>
                        <a:cs typeface="Arial"/>
                      </a:endParaRPr>
                    </a:p>
                  </a:txBody>
                  <a:tcPr marL="28969" marR="28969" marT="0" marB="0">
                    <a:lnL>
                      <a:noFill/>
                    </a:lnL>
                    <a:lnR>
                      <a:noFill/>
                    </a:lnR>
                    <a:lnT>
                      <a:noFill/>
                    </a:lnT>
                    <a:lnB>
                      <a:noFill/>
                    </a:lnB>
                  </a:tcPr>
                </a:tc>
                <a:tc hMerge="1">
                  <a:txBody>
                    <a:bodyPr/>
                    <a:lstStyle/>
                    <a:p>
                      <a:endParaRPr lang="el-GR"/>
                    </a:p>
                  </a:txBody>
                  <a:tcPr/>
                </a:tc>
                <a:tc>
                  <a:txBody>
                    <a:bodyPr/>
                    <a:lstStyle/>
                    <a:p>
                      <a:pPr algn="just">
                        <a:lnSpc>
                          <a:spcPct val="150000"/>
                        </a:lnSpc>
                        <a:spcAft>
                          <a:spcPts val="0"/>
                        </a:spcAft>
                      </a:pPr>
                      <a:r>
                        <a:rPr lang="el-GR" sz="1800">
                          <a:latin typeface="+mn-lt"/>
                          <a:ea typeface="Times New Roman"/>
                          <a:cs typeface="Times New Roman"/>
                        </a:rPr>
                        <a:t> </a:t>
                      </a:r>
                    </a:p>
                  </a:txBody>
                  <a:tcPr marL="0" marR="0" marT="0" marB="0" anchor="ctr">
                    <a:lnL>
                      <a:noFill/>
                    </a:lnL>
                    <a:lnR>
                      <a:noFill/>
                    </a:lnR>
                    <a:lnT>
                      <a:noFill/>
                    </a:lnT>
                    <a:lnB>
                      <a:noFill/>
                    </a:lnB>
                  </a:tcPr>
                </a:tc>
              </a:tr>
              <a:tr h="178783">
                <a:tc>
                  <a:txBody>
                    <a:bodyPr/>
                    <a:lstStyle/>
                    <a:p>
                      <a:pPr algn="ctr">
                        <a:lnSpc>
                          <a:spcPct val="150000"/>
                        </a:lnSpc>
                        <a:spcAft>
                          <a:spcPts val="0"/>
                        </a:spcAft>
                      </a:pPr>
                      <a:r>
                        <a:rPr lang="el-GR" sz="1800">
                          <a:latin typeface="+mn-lt"/>
                          <a:ea typeface="Times New Roman"/>
                          <a:cs typeface="Arial"/>
                        </a:rPr>
                        <a:t>C</a:t>
                      </a:r>
                      <a:r>
                        <a:rPr lang="el-GR" sz="1800" baseline="-25000">
                          <a:latin typeface="+mn-lt"/>
                          <a:ea typeface="Times New Roman"/>
                          <a:cs typeface="Arial"/>
                        </a:rPr>
                        <a:t>B</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B</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Po</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50000"/>
                        </a:lnSpc>
                        <a:spcAft>
                          <a:spcPts val="0"/>
                        </a:spcAft>
                      </a:pPr>
                      <a:r>
                        <a:rPr lang="el-GR" sz="1800">
                          <a:latin typeface="+mn-lt"/>
                          <a:ea typeface="Times New Roman"/>
                          <a:cs typeface="Arial"/>
                        </a:rPr>
                        <a:t>t</a:t>
                      </a:r>
                      <a:r>
                        <a:rPr lang="el-GR" sz="1800" baseline="-25000">
                          <a:latin typeface="+mn-lt"/>
                          <a:ea typeface="Times New Roman"/>
                          <a:cs typeface="Arial"/>
                        </a:rPr>
                        <a:t>1</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lgn="ctr">
                        <a:lnSpc>
                          <a:spcPct val="150000"/>
                        </a:lnSpc>
                        <a:spcAft>
                          <a:spcPts val="0"/>
                        </a:spcAft>
                      </a:pPr>
                      <a:r>
                        <a:rPr lang="el-GR" sz="1800">
                          <a:latin typeface="+mn-lt"/>
                          <a:ea typeface="Times New Roman"/>
                          <a:cs typeface="Arial"/>
                        </a:rPr>
                        <a:t>t</a:t>
                      </a:r>
                      <a:r>
                        <a:rPr lang="el-GR" sz="1800" baseline="-25000">
                          <a:latin typeface="+mn-lt"/>
                          <a:ea typeface="Times New Roman"/>
                          <a:cs typeface="Arial"/>
                        </a:rPr>
                        <a:t>2</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t</a:t>
                      </a:r>
                      <a:r>
                        <a:rPr lang="el-GR" sz="1800" baseline="-25000">
                          <a:latin typeface="+mn-lt"/>
                          <a:ea typeface="Times New Roman"/>
                          <a:cs typeface="Arial"/>
                        </a:rPr>
                        <a:t>3</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v</a:t>
                      </a:r>
                      <a:r>
                        <a:rPr lang="el-GR" sz="1800" baseline="-25000">
                          <a:latin typeface="+mn-lt"/>
                          <a:ea typeface="Times New Roman"/>
                          <a:cs typeface="Arial"/>
                        </a:rPr>
                        <a:t>1</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FFFFFF"/>
                      </a:fgClr>
                      <a:bgClr>
                        <a:srgbClr val="DDDDDD"/>
                      </a:bgClr>
                    </a:pattFill>
                  </a:tcPr>
                </a:tc>
                <a:tc>
                  <a:txBody>
                    <a:bodyPr/>
                    <a:lstStyle/>
                    <a:p>
                      <a:pPr algn="ctr">
                        <a:lnSpc>
                          <a:spcPct val="150000"/>
                        </a:lnSpc>
                        <a:spcAft>
                          <a:spcPts val="0"/>
                        </a:spcAft>
                      </a:pPr>
                      <a:r>
                        <a:rPr lang="el-GR" sz="1800">
                          <a:latin typeface="+mn-lt"/>
                          <a:ea typeface="Times New Roman"/>
                          <a:cs typeface="Arial"/>
                        </a:rPr>
                        <a:t>v</a:t>
                      </a:r>
                      <a:r>
                        <a:rPr lang="el-GR" sz="1800" baseline="-25000">
                          <a:latin typeface="+mn-lt"/>
                          <a:ea typeface="Times New Roman"/>
                          <a:cs typeface="Arial"/>
                        </a:rPr>
                        <a:t>2</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FFFFFF"/>
                      </a:fgClr>
                      <a:bgClr>
                        <a:srgbClr val="DDDDDD"/>
                      </a:bgClr>
                    </a:pattFill>
                  </a:tcPr>
                </a:tc>
                <a:tc>
                  <a:txBody>
                    <a:bodyPr/>
                    <a:lstStyle/>
                    <a:p>
                      <a:pPr algn="ctr">
                        <a:lnSpc>
                          <a:spcPct val="150000"/>
                        </a:lnSpc>
                        <a:spcAft>
                          <a:spcPts val="0"/>
                        </a:spcAft>
                      </a:pPr>
                      <a:r>
                        <a:rPr lang="el-GR" sz="1800">
                          <a:latin typeface="+mn-lt"/>
                          <a:ea typeface="Times New Roman"/>
                          <a:cs typeface="Arial"/>
                        </a:rPr>
                        <a:t>v</a:t>
                      </a:r>
                      <a:r>
                        <a:rPr lang="el-GR" sz="1800" baseline="-25000">
                          <a:latin typeface="+mn-lt"/>
                          <a:ea typeface="Times New Roman"/>
                          <a:cs typeface="Arial"/>
                        </a:rPr>
                        <a:t>3</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FFFFFF"/>
                      </a:fgClr>
                      <a:bgClr>
                        <a:srgbClr val="DDDDDD"/>
                      </a:bgClr>
                    </a:pattFill>
                  </a:tcPr>
                </a:tc>
                <a:tc>
                  <a:txBody>
                    <a:bodyPr/>
                    <a:lstStyle/>
                    <a:p>
                      <a:pPr algn="ctr">
                        <a:lnSpc>
                          <a:spcPct val="150000"/>
                        </a:lnSpc>
                        <a:spcAft>
                          <a:spcPts val="0"/>
                        </a:spcAft>
                      </a:pPr>
                      <a:r>
                        <a:rPr lang="en-US" sz="1800">
                          <a:latin typeface="+mn-lt"/>
                          <a:ea typeface="Times New Roman"/>
                          <a:cs typeface="Arial"/>
                        </a:rPr>
                        <a:t>x</a:t>
                      </a:r>
                      <a:r>
                        <a:rPr lang="el-GR" sz="1800" baseline="-25000">
                          <a:latin typeface="+mn-lt"/>
                          <a:ea typeface="Times New Roman"/>
                          <a:cs typeface="Arial"/>
                        </a:rPr>
                        <a:t>1</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a:latin typeface="+mn-lt"/>
                          <a:ea typeface="Times New Roman"/>
                          <a:cs typeface="Arial"/>
                        </a:rPr>
                        <a:t>x</a:t>
                      </a:r>
                      <a:r>
                        <a:rPr lang="el-GR" sz="1800" baseline="-25000">
                          <a:latin typeface="+mn-lt"/>
                          <a:ea typeface="Times New Roman"/>
                          <a:cs typeface="Arial"/>
                        </a:rPr>
                        <a:t>2</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50000"/>
                        </a:lnSpc>
                        <a:spcAft>
                          <a:spcPts val="0"/>
                        </a:spcAft>
                      </a:pPr>
                      <a:endParaRPr lang="el-GR" sz="1800">
                        <a:latin typeface="+mn-lt"/>
                        <a:ea typeface="Times New Roman"/>
                        <a:cs typeface="Arial"/>
                      </a:endParaRPr>
                    </a:p>
                  </a:txBody>
                  <a:tcPr marL="28969" marR="28969"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l-GR"/>
                    </a:p>
                  </a:txBody>
                  <a:tcPr/>
                </a:tc>
                <a:tc gridSpan="4">
                  <a:txBody>
                    <a:bodyPr/>
                    <a:lstStyle/>
                    <a:p>
                      <a:pPr algn="ctr">
                        <a:lnSpc>
                          <a:spcPct val="150000"/>
                        </a:lnSpc>
                        <a:spcAft>
                          <a:spcPts val="0"/>
                        </a:spcAft>
                      </a:pPr>
                      <a:endParaRPr lang="el-GR" sz="1800">
                        <a:latin typeface="+mn-lt"/>
                        <a:ea typeface="Times New Roman"/>
                        <a:cs typeface="Arial"/>
                      </a:endParaRPr>
                    </a:p>
                  </a:txBody>
                  <a:tcPr marL="28969" marR="28969" marT="0" marB="0">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r>
              <a:tr h="178783">
                <a:tc>
                  <a:txBody>
                    <a:bodyPr/>
                    <a:lstStyle/>
                    <a:p>
                      <a:pPr algn="ctr">
                        <a:lnSpc>
                          <a:spcPct val="150000"/>
                        </a:lnSpc>
                        <a:spcAft>
                          <a:spcPts val="0"/>
                        </a:spcAft>
                      </a:pPr>
                      <a:r>
                        <a:rPr lang="el-GR" sz="1800">
                          <a:latin typeface="+mn-lt"/>
                          <a:ea typeface="Times New Roman"/>
                          <a:cs typeface="Arial"/>
                        </a:rPr>
                        <a:t>0,35</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n-US" sz="1800" dirty="0">
                          <a:solidFill>
                            <a:srgbClr val="C00000"/>
                          </a:solidFill>
                          <a:latin typeface="+mn-lt"/>
                          <a:ea typeface="Times New Roman"/>
                          <a:cs typeface="Arial"/>
                        </a:rPr>
                        <a:t>x</a:t>
                      </a:r>
                      <a:r>
                        <a:rPr lang="el-GR" sz="1800" baseline="-25000" dirty="0">
                          <a:solidFill>
                            <a:srgbClr val="C00000"/>
                          </a:solidFill>
                          <a:latin typeface="+mn-lt"/>
                          <a:ea typeface="Times New Roman"/>
                          <a:cs typeface="Arial"/>
                        </a:rPr>
                        <a:t>1</a:t>
                      </a:r>
                      <a:endParaRPr lang="el-GR" sz="1800" dirty="0">
                        <a:solidFill>
                          <a:srgbClr val="C00000"/>
                        </a:solidFill>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l-GR" sz="1800" dirty="0">
                          <a:solidFill>
                            <a:srgbClr val="C00000"/>
                          </a:solidFill>
                          <a:latin typeface="+mn-lt"/>
                          <a:ea typeface="Times New Roman"/>
                          <a:cs typeface="Arial"/>
                        </a:rPr>
                        <a:t>40,04</a:t>
                      </a:r>
                      <a:endParaRPr lang="el-GR" sz="1800" dirty="0">
                        <a:solidFill>
                          <a:srgbClr val="C00000"/>
                        </a:solidFill>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a:lnSpc>
                          <a:spcPct val="150000"/>
                        </a:lnSpc>
                        <a:spcAft>
                          <a:spcPts val="0"/>
                        </a:spcAft>
                      </a:pPr>
                      <a:r>
                        <a:rPr lang="el-GR" sz="1800">
                          <a:latin typeface="+mn-lt"/>
                          <a:ea typeface="Times New Roman"/>
                          <a:cs typeface="Arial"/>
                        </a:rPr>
                        <a:t>-0,00307</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l-GR"/>
                    </a:p>
                  </a:txBody>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l-GR" sz="1800">
                          <a:latin typeface="+mn-lt"/>
                          <a:ea typeface="Times New Roman"/>
                          <a:cs typeface="Arial"/>
                        </a:rPr>
                        <a:t>0,00172</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endParaRPr lang="el-GR" sz="1800" dirty="0">
                        <a:latin typeface="+mn-lt"/>
                        <a:ea typeface="Times New Roman"/>
                        <a:cs typeface="Arial"/>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pattFill prst="ltUpDiag">
                      <a:fgClr>
                        <a:srgbClr val="FFFFFF"/>
                      </a:fgClr>
                      <a:bgClr>
                        <a:srgbClr val="DDDDDD"/>
                      </a:bgClr>
                    </a:pattFill>
                  </a:tcPr>
                </a:tc>
                <a:tc>
                  <a:txBody>
                    <a:bodyPr/>
                    <a:lstStyle/>
                    <a:p>
                      <a:pPr algn="ctr">
                        <a:lnSpc>
                          <a:spcPct val="150000"/>
                        </a:lnSpc>
                        <a:spcAft>
                          <a:spcPts val="0"/>
                        </a:spcAft>
                      </a:pPr>
                      <a:endParaRPr lang="el-GR" sz="1800">
                        <a:latin typeface="+mn-lt"/>
                        <a:ea typeface="Times New Roman"/>
                        <a:cs typeface="Arial"/>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pattFill prst="ltUpDiag">
                      <a:fgClr>
                        <a:srgbClr val="FFFFFF"/>
                      </a:fgClr>
                      <a:bgClr>
                        <a:srgbClr val="DDDDDD"/>
                      </a:bgClr>
                    </a:pattFill>
                  </a:tcPr>
                </a:tc>
                <a:tc>
                  <a:txBody>
                    <a:bodyPr/>
                    <a:lstStyle/>
                    <a:p>
                      <a:pPr algn="ctr">
                        <a:lnSpc>
                          <a:spcPct val="150000"/>
                        </a:lnSpc>
                        <a:spcAft>
                          <a:spcPts val="0"/>
                        </a:spcAft>
                      </a:pPr>
                      <a:endParaRPr lang="el-GR" sz="1800">
                        <a:latin typeface="+mn-lt"/>
                        <a:ea typeface="Times New Roman"/>
                        <a:cs typeface="Arial"/>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pattFill prst="ltUpDiag">
                      <a:fgClr>
                        <a:srgbClr val="FFFFFF"/>
                      </a:fgClr>
                      <a:bgClr>
                        <a:srgbClr val="DDDDDD"/>
                      </a:bgClr>
                    </a:pattFill>
                  </a:tcPr>
                </a:tc>
                <a:tc>
                  <a:txBody>
                    <a:bodyPr/>
                    <a:lstStyle/>
                    <a:p>
                      <a:pPr algn="ctr">
                        <a:lnSpc>
                          <a:spcPct val="150000"/>
                        </a:lnSpc>
                        <a:spcAft>
                          <a:spcPts val="0"/>
                        </a:spcAft>
                      </a:pPr>
                      <a:r>
                        <a:rPr lang="el-GR" sz="1800">
                          <a:latin typeface="+mn-lt"/>
                          <a:ea typeface="Times New Roman"/>
                          <a:cs typeface="Arial"/>
                        </a:rPr>
                        <a:t>1</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endParaRPr lang="el-GR" sz="1800">
                        <a:latin typeface="+mn-lt"/>
                        <a:ea typeface="Times New Roman"/>
                        <a:cs typeface="Arial"/>
                      </a:endParaRPr>
                    </a:p>
                  </a:txBody>
                  <a:tcPr marL="28969" marR="28969" marT="0" marB="0">
                    <a:lnL w="12700" cap="flat" cmpd="sng" algn="ctr">
                      <a:solidFill>
                        <a:srgbClr val="000000"/>
                      </a:solidFill>
                      <a:prstDash val="solid"/>
                      <a:round/>
                      <a:headEnd type="none" w="med" len="med"/>
                      <a:tailEnd type="none" w="med" len="med"/>
                    </a:lnL>
                    <a:lnR>
                      <a:noFill/>
                    </a:lnR>
                    <a:lnT>
                      <a:noFill/>
                    </a:lnT>
                    <a:lnB>
                      <a:noFill/>
                    </a:lnB>
                  </a:tcPr>
                </a:tc>
                <a:tc gridSpan="3">
                  <a:txBody>
                    <a:bodyPr/>
                    <a:lstStyle/>
                    <a:p>
                      <a:pPr algn="ctr">
                        <a:lnSpc>
                          <a:spcPct val="150000"/>
                        </a:lnSpc>
                        <a:spcAft>
                          <a:spcPts val="0"/>
                        </a:spcAft>
                      </a:pPr>
                      <a:endParaRPr lang="el-GR" sz="1800">
                        <a:latin typeface="+mn-lt"/>
                        <a:ea typeface="Times New Roman"/>
                        <a:cs typeface="Arial"/>
                      </a:endParaRPr>
                    </a:p>
                  </a:txBody>
                  <a:tcPr marL="28969" marR="28969" marT="0" marB="0">
                    <a:lnL>
                      <a:noFill/>
                    </a:lnL>
                    <a:lnR>
                      <a:noFill/>
                    </a:lnR>
                    <a:lnT>
                      <a:noFill/>
                    </a:lnT>
                    <a:lnB>
                      <a:noFill/>
                    </a:lnB>
                  </a:tcPr>
                </a:tc>
                <a:tc hMerge="1">
                  <a:txBody>
                    <a:bodyPr/>
                    <a:lstStyle/>
                    <a:p>
                      <a:endParaRPr lang="el-GR"/>
                    </a:p>
                  </a:txBody>
                  <a:tcPr/>
                </a:tc>
                <a:tc hMerge="1">
                  <a:txBody>
                    <a:bodyPr/>
                    <a:lstStyle/>
                    <a:p>
                      <a:endParaRPr lang="el-GR"/>
                    </a:p>
                  </a:txBody>
                  <a:tcPr/>
                </a:tc>
                <a:tc gridSpan="2">
                  <a:txBody>
                    <a:bodyPr/>
                    <a:lstStyle/>
                    <a:p>
                      <a:pPr algn="just">
                        <a:lnSpc>
                          <a:spcPct val="150000"/>
                        </a:lnSpc>
                        <a:spcAft>
                          <a:spcPts val="0"/>
                        </a:spcAft>
                      </a:pPr>
                      <a:r>
                        <a:rPr lang="el-GR" sz="1800">
                          <a:latin typeface="+mn-lt"/>
                          <a:ea typeface="Times New Roman"/>
                          <a:cs typeface="Times New Roman"/>
                        </a:rPr>
                        <a:t> </a:t>
                      </a:r>
                    </a:p>
                  </a:txBody>
                  <a:tcPr marL="0" marR="0" marT="0" marB="0" anchor="ctr">
                    <a:lnL>
                      <a:noFill/>
                    </a:lnL>
                    <a:lnR>
                      <a:noFill/>
                    </a:lnR>
                    <a:lnT>
                      <a:noFill/>
                    </a:lnT>
                    <a:lnB>
                      <a:noFill/>
                    </a:lnB>
                  </a:tcPr>
                </a:tc>
                <a:tc hMerge="1">
                  <a:txBody>
                    <a:bodyPr/>
                    <a:lstStyle/>
                    <a:p>
                      <a:endParaRPr lang="el-GR"/>
                    </a:p>
                  </a:txBody>
                  <a:tcPr/>
                </a:tc>
              </a:tr>
              <a:tr h="178783">
                <a:tc>
                  <a:txBody>
                    <a:bodyPr/>
                    <a:lstStyle/>
                    <a:p>
                      <a:pPr algn="ctr">
                        <a:lnSpc>
                          <a:spcPct val="150000"/>
                        </a:lnSpc>
                        <a:spcAft>
                          <a:spcPts val="0"/>
                        </a:spcAft>
                      </a:pPr>
                      <a:r>
                        <a:rPr lang="el-GR" sz="1800">
                          <a:latin typeface="+mn-lt"/>
                          <a:ea typeface="Times New Roman"/>
                          <a:cs typeface="Arial"/>
                        </a:rPr>
                        <a:t>0,30</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50000"/>
                        </a:lnSpc>
                        <a:spcAft>
                          <a:spcPts val="0"/>
                        </a:spcAft>
                      </a:pPr>
                      <a:r>
                        <a:rPr lang="en-US" sz="1800" dirty="0">
                          <a:solidFill>
                            <a:srgbClr val="C00000"/>
                          </a:solidFill>
                          <a:latin typeface="+mn-lt"/>
                          <a:ea typeface="Times New Roman"/>
                          <a:cs typeface="Arial"/>
                        </a:rPr>
                        <a:t>x</a:t>
                      </a:r>
                      <a:r>
                        <a:rPr lang="el-GR" sz="1800" baseline="-25000" dirty="0">
                          <a:solidFill>
                            <a:srgbClr val="C00000"/>
                          </a:solidFill>
                          <a:latin typeface="+mn-lt"/>
                          <a:ea typeface="Times New Roman"/>
                          <a:cs typeface="Arial"/>
                        </a:rPr>
                        <a:t>2</a:t>
                      </a:r>
                      <a:endParaRPr lang="el-GR" sz="1800" dirty="0">
                        <a:solidFill>
                          <a:srgbClr val="C00000"/>
                        </a:solidFill>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50000"/>
                        </a:lnSpc>
                        <a:spcAft>
                          <a:spcPts val="0"/>
                        </a:spcAft>
                      </a:pPr>
                      <a:r>
                        <a:rPr lang="el-GR" sz="1800" dirty="0">
                          <a:solidFill>
                            <a:srgbClr val="C00000"/>
                          </a:solidFill>
                          <a:latin typeface="+mn-lt"/>
                          <a:ea typeface="Times New Roman"/>
                          <a:cs typeface="Arial"/>
                        </a:rPr>
                        <a:t>59,74</a:t>
                      </a:r>
                      <a:endParaRPr lang="el-GR" sz="1800" dirty="0">
                        <a:solidFill>
                          <a:srgbClr val="C00000"/>
                        </a:solidFill>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ctr">
                        <a:lnSpc>
                          <a:spcPct val="150000"/>
                        </a:lnSpc>
                        <a:spcAft>
                          <a:spcPts val="0"/>
                        </a:spcAft>
                      </a:pPr>
                      <a:r>
                        <a:rPr lang="el-GR" sz="1800">
                          <a:latin typeface="+mn-lt"/>
                          <a:ea typeface="Times New Roman"/>
                          <a:cs typeface="Arial"/>
                        </a:rPr>
                        <a:t>0,00300</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l-GR"/>
                    </a:p>
                  </a:txBody>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50000"/>
                        </a:lnSpc>
                        <a:spcAft>
                          <a:spcPts val="0"/>
                        </a:spcAft>
                      </a:pPr>
                      <a:r>
                        <a:rPr lang="el-GR" sz="1800">
                          <a:latin typeface="+mn-lt"/>
                          <a:ea typeface="Times New Roman"/>
                          <a:cs typeface="Arial"/>
                        </a:rPr>
                        <a:t>-0,00282</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50000"/>
                        </a:lnSpc>
                        <a:spcAft>
                          <a:spcPts val="0"/>
                        </a:spcAft>
                      </a:pPr>
                      <a:endParaRPr lang="el-GR" sz="1800">
                        <a:latin typeface="+mn-lt"/>
                        <a:ea typeface="Times New Roman"/>
                        <a:cs typeface="Arial"/>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pattFill prst="ltUpDiag">
                      <a:fgClr>
                        <a:srgbClr val="FFFFFF"/>
                      </a:fgClr>
                      <a:bgClr>
                        <a:srgbClr val="DDDDDD"/>
                      </a:bgClr>
                    </a:pattFill>
                  </a:tcPr>
                </a:tc>
                <a:tc>
                  <a:txBody>
                    <a:bodyPr/>
                    <a:lstStyle/>
                    <a:p>
                      <a:pPr algn="ctr">
                        <a:lnSpc>
                          <a:spcPct val="150000"/>
                        </a:lnSpc>
                        <a:spcAft>
                          <a:spcPts val="0"/>
                        </a:spcAft>
                      </a:pPr>
                      <a:endParaRPr lang="el-GR" sz="1800">
                        <a:latin typeface="+mn-lt"/>
                        <a:ea typeface="Times New Roman"/>
                        <a:cs typeface="Arial"/>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pattFill prst="ltUpDiag">
                      <a:fgClr>
                        <a:srgbClr val="FFFFFF"/>
                      </a:fgClr>
                      <a:bgClr>
                        <a:srgbClr val="DDDDDD"/>
                      </a:bgClr>
                    </a:pattFill>
                  </a:tcPr>
                </a:tc>
                <a:tc>
                  <a:txBody>
                    <a:bodyPr/>
                    <a:lstStyle/>
                    <a:p>
                      <a:pPr algn="ctr">
                        <a:lnSpc>
                          <a:spcPct val="150000"/>
                        </a:lnSpc>
                        <a:spcAft>
                          <a:spcPts val="0"/>
                        </a:spcAft>
                      </a:pPr>
                      <a:endParaRPr lang="el-GR" sz="1800">
                        <a:latin typeface="+mn-lt"/>
                        <a:ea typeface="Times New Roman"/>
                        <a:cs typeface="Arial"/>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pattFill prst="ltUpDiag">
                      <a:fgClr>
                        <a:srgbClr val="FFFFFF"/>
                      </a:fgClr>
                      <a:bgClr>
                        <a:srgbClr val="DDDDDD"/>
                      </a:bgClr>
                    </a:pattFill>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50000"/>
                        </a:lnSpc>
                        <a:spcAft>
                          <a:spcPts val="0"/>
                        </a:spcAft>
                      </a:pPr>
                      <a:r>
                        <a:rPr lang="el-GR" sz="1800">
                          <a:latin typeface="+mn-lt"/>
                          <a:ea typeface="Times New Roman"/>
                          <a:cs typeface="Arial"/>
                        </a:rPr>
                        <a:t>1</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50000"/>
                        </a:lnSpc>
                        <a:spcAft>
                          <a:spcPts val="0"/>
                        </a:spcAft>
                      </a:pPr>
                      <a:endParaRPr lang="el-GR" sz="1800" dirty="0">
                        <a:latin typeface="+mn-lt"/>
                        <a:ea typeface="Times New Roman"/>
                        <a:cs typeface="Arial"/>
                      </a:endParaRPr>
                    </a:p>
                  </a:txBody>
                  <a:tcPr marL="28969" marR="28969" marT="0" marB="0">
                    <a:lnL w="12700" cap="flat" cmpd="sng" algn="ctr">
                      <a:solidFill>
                        <a:srgbClr val="000000"/>
                      </a:solidFill>
                      <a:prstDash val="solid"/>
                      <a:round/>
                      <a:headEnd type="none" w="med" len="med"/>
                      <a:tailEnd type="none" w="med" len="med"/>
                    </a:lnL>
                    <a:lnR>
                      <a:noFill/>
                    </a:lnR>
                    <a:lnT>
                      <a:noFill/>
                    </a:lnT>
                    <a:lnB>
                      <a:noFill/>
                    </a:lnB>
                  </a:tcPr>
                </a:tc>
                <a:tc gridSpan="3">
                  <a:txBody>
                    <a:bodyPr/>
                    <a:lstStyle/>
                    <a:p>
                      <a:pPr algn="ctr">
                        <a:lnSpc>
                          <a:spcPct val="150000"/>
                        </a:lnSpc>
                        <a:spcAft>
                          <a:spcPts val="0"/>
                        </a:spcAft>
                      </a:pPr>
                      <a:endParaRPr lang="el-GR" sz="1800">
                        <a:latin typeface="+mn-lt"/>
                        <a:ea typeface="Times New Roman"/>
                        <a:cs typeface="Arial"/>
                      </a:endParaRPr>
                    </a:p>
                  </a:txBody>
                  <a:tcPr marL="28969" marR="28969" marT="0" marB="0">
                    <a:lnL>
                      <a:noFill/>
                    </a:lnL>
                    <a:lnR>
                      <a:noFill/>
                    </a:lnR>
                    <a:lnT>
                      <a:noFill/>
                    </a:lnT>
                    <a:lnB>
                      <a:noFill/>
                    </a:lnB>
                  </a:tcPr>
                </a:tc>
                <a:tc hMerge="1">
                  <a:txBody>
                    <a:bodyPr/>
                    <a:lstStyle/>
                    <a:p>
                      <a:endParaRPr lang="el-GR"/>
                    </a:p>
                  </a:txBody>
                  <a:tcPr/>
                </a:tc>
                <a:tc hMerge="1">
                  <a:txBody>
                    <a:bodyPr/>
                    <a:lstStyle/>
                    <a:p>
                      <a:endParaRPr lang="el-GR"/>
                    </a:p>
                  </a:txBody>
                  <a:tcPr/>
                </a:tc>
                <a:tc gridSpan="2">
                  <a:txBody>
                    <a:bodyPr/>
                    <a:lstStyle/>
                    <a:p>
                      <a:pPr algn="just">
                        <a:lnSpc>
                          <a:spcPct val="150000"/>
                        </a:lnSpc>
                        <a:spcAft>
                          <a:spcPts val="0"/>
                        </a:spcAft>
                      </a:pPr>
                      <a:r>
                        <a:rPr lang="el-GR" sz="1800">
                          <a:latin typeface="+mn-lt"/>
                          <a:ea typeface="Times New Roman"/>
                          <a:cs typeface="Times New Roman"/>
                        </a:rPr>
                        <a:t> </a:t>
                      </a:r>
                    </a:p>
                  </a:txBody>
                  <a:tcPr marL="0" marR="0" marT="0" marB="0" anchor="ctr">
                    <a:lnL>
                      <a:noFill/>
                    </a:lnL>
                    <a:lnR>
                      <a:noFill/>
                    </a:lnR>
                    <a:lnT>
                      <a:noFill/>
                    </a:lnT>
                    <a:lnB>
                      <a:noFill/>
                    </a:lnB>
                  </a:tcPr>
                </a:tc>
                <a:tc hMerge="1">
                  <a:txBody>
                    <a:bodyPr/>
                    <a:lstStyle/>
                    <a:p>
                      <a:endParaRPr lang="el-GR"/>
                    </a:p>
                  </a:txBody>
                  <a:tcPr/>
                </a:tc>
              </a:tr>
              <a:tr h="178783">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dirty="0">
                          <a:solidFill>
                            <a:srgbClr val="C00000"/>
                          </a:solidFill>
                          <a:latin typeface="+mn-lt"/>
                          <a:ea typeface="Times New Roman"/>
                          <a:cs typeface="Arial"/>
                        </a:rPr>
                        <a:t>t</a:t>
                      </a:r>
                      <a:r>
                        <a:rPr lang="el-GR" sz="1800" baseline="-25000" dirty="0">
                          <a:solidFill>
                            <a:srgbClr val="C00000"/>
                          </a:solidFill>
                          <a:latin typeface="+mn-lt"/>
                          <a:ea typeface="Times New Roman"/>
                          <a:cs typeface="Arial"/>
                        </a:rPr>
                        <a:t>2</a:t>
                      </a:r>
                      <a:endParaRPr lang="el-GR" sz="1800" dirty="0">
                        <a:solidFill>
                          <a:srgbClr val="C00000"/>
                        </a:solidFill>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dirty="0">
                          <a:solidFill>
                            <a:srgbClr val="C00000"/>
                          </a:solidFill>
                          <a:latin typeface="+mn-lt"/>
                          <a:ea typeface="Times New Roman"/>
                          <a:cs typeface="Arial"/>
                        </a:rPr>
                        <a:t>2032</a:t>
                      </a:r>
                      <a:endParaRPr lang="el-GR" sz="1800" dirty="0">
                        <a:solidFill>
                          <a:srgbClr val="C00000"/>
                        </a:solidFill>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lgn="ctr">
                        <a:lnSpc>
                          <a:spcPct val="150000"/>
                        </a:lnSpc>
                        <a:spcAft>
                          <a:spcPts val="0"/>
                        </a:spcAft>
                      </a:pPr>
                      <a:r>
                        <a:rPr lang="el-GR" sz="1800">
                          <a:latin typeface="+mn-lt"/>
                          <a:ea typeface="Times New Roman"/>
                          <a:cs typeface="Arial"/>
                        </a:rPr>
                        <a:t>0,118</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lgn="ctr">
                        <a:lnSpc>
                          <a:spcPct val="150000"/>
                        </a:lnSpc>
                        <a:spcAft>
                          <a:spcPts val="0"/>
                        </a:spcAft>
                      </a:pPr>
                      <a:r>
                        <a:rPr lang="el-GR" sz="1800">
                          <a:latin typeface="+mn-lt"/>
                          <a:ea typeface="Times New Roman"/>
                          <a:cs typeface="Arial"/>
                        </a:rPr>
                        <a:t>1</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dirty="0">
                          <a:latin typeface="+mn-lt"/>
                          <a:ea typeface="Times New Roman"/>
                          <a:cs typeface="Arial"/>
                        </a:rPr>
                        <a:t>-0,199</a:t>
                      </a:r>
                      <a:endParaRPr lang="el-GR" sz="1800" dirty="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l-GR" sz="1800">
                        <a:latin typeface="+mn-lt"/>
                        <a:ea typeface="Times New Roman"/>
                        <a:cs typeface="Arial"/>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pattFill prst="ltUpDiag">
                      <a:fgClr>
                        <a:srgbClr val="FFFFFF"/>
                      </a:fgClr>
                      <a:bgClr>
                        <a:srgbClr val="DDDDDD"/>
                      </a:bgClr>
                    </a:pattFill>
                  </a:tcPr>
                </a:tc>
                <a:tc>
                  <a:txBody>
                    <a:bodyPr/>
                    <a:lstStyle/>
                    <a:p>
                      <a:pPr algn="ctr">
                        <a:lnSpc>
                          <a:spcPct val="150000"/>
                        </a:lnSpc>
                        <a:spcAft>
                          <a:spcPts val="0"/>
                        </a:spcAft>
                      </a:pPr>
                      <a:endParaRPr lang="el-GR" sz="1800">
                        <a:latin typeface="+mn-lt"/>
                        <a:ea typeface="Times New Roman"/>
                        <a:cs typeface="Arial"/>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pattFill prst="ltUpDiag">
                      <a:fgClr>
                        <a:srgbClr val="FFFFFF"/>
                      </a:fgClr>
                      <a:bgClr>
                        <a:srgbClr val="DDDDDD"/>
                      </a:bgClr>
                    </a:pattFill>
                  </a:tcPr>
                </a:tc>
                <a:tc>
                  <a:txBody>
                    <a:bodyPr/>
                    <a:lstStyle/>
                    <a:p>
                      <a:pPr algn="ctr">
                        <a:lnSpc>
                          <a:spcPct val="150000"/>
                        </a:lnSpc>
                        <a:spcAft>
                          <a:spcPts val="0"/>
                        </a:spcAft>
                      </a:pPr>
                      <a:endParaRPr lang="el-GR" sz="1800">
                        <a:latin typeface="+mn-lt"/>
                        <a:ea typeface="Times New Roman"/>
                        <a:cs typeface="Arial"/>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pattFill prst="ltUpDiag">
                      <a:fgClr>
                        <a:srgbClr val="FFFFFF"/>
                      </a:fgClr>
                      <a:bgClr>
                        <a:srgbClr val="DDDDDD"/>
                      </a:bgClr>
                    </a:pattFill>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l-GR" sz="1800">
                        <a:latin typeface="+mn-lt"/>
                        <a:ea typeface="Times New Roman"/>
                        <a:cs typeface="Arial"/>
                      </a:endParaRPr>
                    </a:p>
                  </a:txBody>
                  <a:tcPr marL="28969" marR="28969" marT="0" marB="0">
                    <a:lnL w="12700" cap="flat" cmpd="sng" algn="ctr">
                      <a:solidFill>
                        <a:srgbClr val="000000"/>
                      </a:solidFill>
                      <a:prstDash val="solid"/>
                      <a:round/>
                      <a:headEnd type="none" w="med" len="med"/>
                      <a:tailEnd type="none" w="med" len="med"/>
                    </a:lnL>
                    <a:lnR>
                      <a:noFill/>
                    </a:lnR>
                    <a:lnT>
                      <a:noFill/>
                    </a:lnT>
                    <a:lnB>
                      <a:noFill/>
                    </a:lnB>
                  </a:tcPr>
                </a:tc>
                <a:tc gridSpan="3">
                  <a:txBody>
                    <a:bodyPr/>
                    <a:lstStyle/>
                    <a:p>
                      <a:pPr algn="ctr">
                        <a:lnSpc>
                          <a:spcPct val="150000"/>
                        </a:lnSpc>
                        <a:spcAft>
                          <a:spcPts val="0"/>
                        </a:spcAft>
                      </a:pPr>
                      <a:endParaRPr lang="el-GR" sz="1800">
                        <a:latin typeface="+mn-lt"/>
                        <a:ea typeface="Times New Roman"/>
                        <a:cs typeface="Arial"/>
                      </a:endParaRPr>
                    </a:p>
                  </a:txBody>
                  <a:tcPr marL="28969" marR="28969" marT="0" marB="0">
                    <a:lnL>
                      <a:noFill/>
                    </a:lnL>
                    <a:lnR>
                      <a:noFill/>
                    </a:lnR>
                    <a:lnT>
                      <a:noFill/>
                    </a:lnT>
                    <a:lnB>
                      <a:noFill/>
                    </a:lnB>
                  </a:tcPr>
                </a:tc>
                <a:tc hMerge="1">
                  <a:txBody>
                    <a:bodyPr/>
                    <a:lstStyle/>
                    <a:p>
                      <a:endParaRPr lang="el-GR"/>
                    </a:p>
                  </a:txBody>
                  <a:tcPr/>
                </a:tc>
                <a:tc hMerge="1">
                  <a:txBody>
                    <a:bodyPr/>
                    <a:lstStyle/>
                    <a:p>
                      <a:endParaRPr lang="el-GR"/>
                    </a:p>
                  </a:txBody>
                  <a:tcPr/>
                </a:tc>
                <a:tc gridSpan="2">
                  <a:txBody>
                    <a:bodyPr/>
                    <a:lstStyle/>
                    <a:p>
                      <a:pPr algn="just">
                        <a:lnSpc>
                          <a:spcPct val="150000"/>
                        </a:lnSpc>
                        <a:spcAft>
                          <a:spcPts val="0"/>
                        </a:spcAft>
                      </a:pPr>
                      <a:r>
                        <a:rPr lang="el-GR" sz="1800">
                          <a:latin typeface="+mn-lt"/>
                          <a:ea typeface="Times New Roman"/>
                          <a:cs typeface="Times New Roman"/>
                        </a:rPr>
                        <a:t> </a:t>
                      </a:r>
                    </a:p>
                  </a:txBody>
                  <a:tcPr marL="0" marR="0" marT="0" marB="0" anchor="ctr">
                    <a:lnL>
                      <a:noFill/>
                    </a:lnL>
                    <a:lnR>
                      <a:noFill/>
                    </a:lnR>
                    <a:lnT>
                      <a:noFill/>
                    </a:lnT>
                    <a:lnB>
                      <a:noFill/>
                    </a:lnB>
                  </a:tcPr>
                </a:tc>
                <a:tc hMerge="1">
                  <a:txBody>
                    <a:bodyPr/>
                    <a:lstStyle/>
                    <a:p>
                      <a:endParaRPr lang="el-GR"/>
                    </a:p>
                  </a:txBody>
                  <a:tcPr/>
                </a:tc>
              </a:tr>
              <a:tr h="178783">
                <a:tc gridSpan="2">
                  <a:txBody>
                    <a:bodyPr/>
                    <a:lstStyle/>
                    <a:p>
                      <a:pPr algn="ctr">
                        <a:lnSpc>
                          <a:spcPct val="150000"/>
                        </a:lnSpc>
                        <a:spcAft>
                          <a:spcPts val="0"/>
                        </a:spcAft>
                      </a:pPr>
                      <a:r>
                        <a:rPr lang="en-US" sz="1800">
                          <a:latin typeface="+mn-lt"/>
                          <a:ea typeface="Times New Roman"/>
                          <a:cs typeface="Arial"/>
                        </a:rPr>
                        <a:t>Z</a:t>
                      </a:r>
                      <a:r>
                        <a:rPr lang="el-GR" sz="1800" baseline="-25000">
                          <a:latin typeface="+mn-lt"/>
                          <a:ea typeface="Times New Roman"/>
                          <a:cs typeface="Arial"/>
                        </a:rPr>
                        <a:t>0</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lgn="ctr">
                        <a:lnSpc>
                          <a:spcPct val="150000"/>
                        </a:lnSpc>
                        <a:spcAft>
                          <a:spcPts val="0"/>
                        </a:spcAft>
                      </a:pPr>
                      <a:r>
                        <a:rPr lang="el-GR" sz="1800" dirty="0">
                          <a:solidFill>
                            <a:srgbClr val="C00000"/>
                          </a:solidFill>
                          <a:latin typeface="+mn-lt"/>
                          <a:ea typeface="Times New Roman"/>
                          <a:cs typeface="Arial"/>
                        </a:rPr>
                        <a:t>31,93</a:t>
                      </a:r>
                      <a:endParaRPr lang="el-GR" sz="1800" dirty="0">
                        <a:solidFill>
                          <a:srgbClr val="C00000"/>
                        </a:solidFill>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a:latin typeface="+mn-lt"/>
                          <a:ea typeface="Times New Roman"/>
                          <a:cs typeface="Arial"/>
                        </a:rPr>
                        <a:t>z</a:t>
                      </a:r>
                      <a:r>
                        <a:rPr lang="en-US" sz="1800" baseline="-25000">
                          <a:latin typeface="+mn-lt"/>
                          <a:ea typeface="Times New Roman"/>
                          <a:cs typeface="Arial"/>
                        </a:rPr>
                        <a:t>j</a:t>
                      </a:r>
                      <a:r>
                        <a:rPr lang="el-GR" sz="1800">
                          <a:latin typeface="+mn-lt"/>
                          <a:ea typeface="Times New Roman"/>
                          <a:cs typeface="Arial"/>
                        </a:rPr>
                        <a:t>-</a:t>
                      </a:r>
                      <a:r>
                        <a:rPr lang="en-US" sz="1800">
                          <a:latin typeface="+mn-lt"/>
                          <a:ea typeface="Times New Roman"/>
                          <a:cs typeface="Arial"/>
                        </a:rPr>
                        <a:t>c</a:t>
                      </a:r>
                      <a:r>
                        <a:rPr lang="en-US" sz="1800" baseline="-25000">
                          <a:latin typeface="+mn-lt"/>
                          <a:ea typeface="Times New Roman"/>
                          <a:cs typeface="Arial"/>
                        </a:rPr>
                        <a:t>j</a:t>
                      </a:r>
                      <a:r>
                        <a:rPr lang="en-US" sz="1800">
                          <a:latin typeface="+mn-lt"/>
                          <a:ea typeface="Times New Roman"/>
                          <a:cs typeface="Arial"/>
                        </a:rPr>
                        <a:t> </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-0,00017</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a:latin typeface="+mn-lt"/>
                          <a:ea typeface="Times New Roman"/>
                          <a:cs typeface="Arial"/>
                        </a:rPr>
                        <a:t>-</a:t>
                      </a:r>
                      <a:r>
                        <a:rPr lang="el-GR" sz="1800">
                          <a:latin typeface="+mn-lt"/>
                          <a:ea typeface="Times New Roman"/>
                          <a:cs typeface="Arial"/>
                        </a:rPr>
                        <a:t>0,00024</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l-GR" sz="1800">
                        <a:latin typeface="+mn-lt"/>
                        <a:ea typeface="Times New Roman"/>
                        <a:cs typeface="Arial"/>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FFFFFF"/>
                      </a:fgClr>
                      <a:bgClr>
                        <a:srgbClr val="DDDDDD"/>
                      </a:bgClr>
                    </a:pattFill>
                  </a:tcPr>
                </a:tc>
                <a:tc>
                  <a:txBody>
                    <a:bodyPr/>
                    <a:lstStyle/>
                    <a:p>
                      <a:pPr algn="ctr">
                        <a:lnSpc>
                          <a:spcPct val="150000"/>
                        </a:lnSpc>
                        <a:spcAft>
                          <a:spcPts val="0"/>
                        </a:spcAft>
                      </a:pPr>
                      <a:endParaRPr lang="el-GR" sz="1800">
                        <a:latin typeface="+mn-lt"/>
                        <a:ea typeface="Times New Roman"/>
                        <a:cs typeface="Arial"/>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FFFFFF"/>
                      </a:fgClr>
                      <a:bgClr>
                        <a:srgbClr val="DDDDDD"/>
                      </a:bgClr>
                    </a:pattFill>
                  </a:tcPr>
                </a:tc>
                <a:tc>
                  <a:txBody>
                    <a:bodyPr/>
                    <a:lstStyle/>
                    <a:p>
                      <a:pPr algn="ctr">
                        <a:lnSpc>
                          <a:spcPct val="150000"/>
                        </a:lnSpc>
                        <a:spcAft>
                          <a:spcPts val="0"/>
                        </a:spcAft>
                      </a:pPr>
                      <a:endParaRPr lang="el-GR" sz="1800">
                        <a:latin typeface="+mn-lt"/>
                        <a:ea typeface="Times New Roman"/>
                        <a:cs typeface="Arial"/>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FFFFFF"/>
                      </a:fgClr>
                      <a:bgClr>
                        <a:srgbClr val="DDDDDD"/>
                      </a:bgClr>
                    </a:pattFill>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latin typeface="+mn-lt"/>
                          <a:ea typeface="Times New Roman"/>
                          <a:cs typeface="Arial"/>
                        </a:rPr>
                        <a:t>0</a:t>
                      </a:r>
                      <a:endParaRPr lang="el-GR" sz="1800">
                        <a:latin typeface="+mn-lt"/>
                        <a:ea typeface="Times New Roman"/>
                        <a:cs typeface="Times New Roman"/>
                      </a:endParaRPr>
                    </a:p>
                  </a:txBody>
                  <a:tcPr marL="28969" marR="289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50000"/>
                        </a:lnSpc>
                        <a:spcAft>
                          <a:spcPts val="0"/>
                        </a:spcAft>
                      </a:pPr>
                      <a:endParaRPr lang="el-GR" sz="1800">
                        <a:latin typeface="+mn-lt"/>
                        <a:ea typeface="Times New Roman"/>
                        <a:cs typeface="Arial"/>
                      </a:endParaRPr>
                    </a:p>
                  </a:txBody>
                  <a:tcPr marL="28969" marR="28969"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l-GR"/>
                    </a:p>
                  </a:txBody>
                  <a:tcPr/>
                </a:tc>
                <a:tc hMerge="1">
                  <a:txBody>
                    <a:bodyPr/>
                    <a:lstStyle/>
                    <a:p>
                      <a:endParaRPr lang="el-GR"/>
                    </a:p>
                  </a:txBody>
                  <a:tcPr/>
                </a:tc>
                <a:tc gridSpan="2">
                  <a:txBody>
                    <a:bodyPr/>
                    <a:lstStyle/>
                    <a:p>
                      <a:pPr algn="ctr">
                        <a:lnSpc>
                          <a:spcPct val="150000"/>
                        </a:lnSpc>
                        <a:spcAft>
                          <a:spcPts val="0"/>
                        </a:spcAft>
                      </a:pPr>
                      <a:endParaRPr lang="el-GR" sz="1800">
                        <a:latin typeface="+mn-lt"/>
                        <a:ea typeface="Times New Roman"/>
                        <a:cs typeface="Arial"/>
                      </a:endParaRPr>
                    </a:p>
                  </a:txBody>
                  <a:tcPr marL="28969" marR="28969" marT="0" marB="0">
                    <a:lnL>
                      <a:noFill/>
                    </a:lnL>
                    <a:lnR>
                      <a:noFill/>
                    </a:lnR>
                    <a:lnT>
                      <a:noFill/>
                    </a:lnT>
                    <a:lnB>
                      <a:noFill/>
                    </a:lnB>
                  </a:tcPr>
                </a:tc>
                <a:tc hMerge="1">
                  <a:txBody>
                    <a:bodyPr/>
                    <a:lstStyle/>
                    <a:p>
                      <a:endParaRPr lang="el-GR"/>
                    </a:p>
                  </a:txBody>
                  <a:tcPr/>
                </a:tc>
                <a:tc>
                  <a:txBody>
                    <a:bodyPr/>
                    <a:lstStyle/>
                    <a:p>
                      <a:pPr algn="just">
                        <a:lnSpc>
                          <a:spcPct val="150000"/>
                        </a:lnSpc>
                        <a:spcAft>
                          <a:spcPts val="0"/>
                        </a:spcAft>
                      </a:pPr>
                      <a:r>
                        <a:rPr lang="el-GR" sz="1800" dirty="0">
                          <a:latin typeface="+mn-lt"/>
                          <a:ea typeface="Times New Roman"/>
                          <a:cs typeface="Times New Roman"/>
                        </a:rPr>
                        <a:t> </a:t>
                      </a:r>
                    </a:p>
                  </a:txBody>
                  <a:tcPr marL="0" marR="0" marT="0" marB="0" anchor="ctr">
                    <a:lnL>
                      <a:noFill/>
                    </a:lnL>
                    <a:lnR>
                      <a:noFill/>
                    </a:lnR>
                    <a:lnT>
                      <a:noFill/>
                    </a:lnT>
                    <a:lnB>
                      <a:noFill/>
                    </a:lnB>
                  </a:tcPr>
                </a:tc>
              </a:tr>
            </a:tbl>
          </a:graphicData>
        </a:graphic>
      </p:graphicFrame>
      <p:sp>
        <p:nvSpPr>
          <p:cNvPr id="47105" name="Rectangle 1"/>
          <p:cNvSpPr>
            <a:spLocks noChangeArrowheads="1"/>
          </p:cNvSpPr>
          <p:nvPr/>
        </p:nvSpPr>
        <p:spPr bwMode="auto">
          <a:xfrm>
            <a:off x="2843808" y="260648"/>
            <a:ext cx="2625527"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dirty="0" smtClean="0">
                <a:ln>
                  <a:noFill/>
                </a:ln>
                <a:solidFill>
                  <a:schemeClr val="tx1"/>
                </a:solidFill>
                <a:effectLst/>
                <a:ea typeface="Times New Roman" pitchFamily="18" charset="0"/>
                <a:cs typeface="Arial" pitchFamily="34" charset="0"/>
              </a:rPr>
              <a:t>ΠΙΝΑΚΑΣ  IV   (Τελικός)</a:t>
            </a:r>
            <a:endParaRPr kumimoji="0" lang="el-GR"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000" b="0" i="0" u="none" strike="noStrike" cap="none" normalizeH="0" baseline="0" dirty="0" smtClean="0">
              <a:ln>
                <a:noFill/>
              </a:ln>
              <a:solidFill>
                <a:schemeClr val="tx1"/>
              </a:solidFill>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188641"/>
            <a:ext cx="8640960" cy="369332"/>
          </a:xfrm>
          <a:prstGeom prst="rect">
            <a:avLst/>
          </a:prstGeom>
        </p:spPr>
        <p:txBody>
          <a:bodyPr wrap="square">
            <a:spAutoFit/>
          </a:bodyPr>
          <a:lstStyle/>
          <a:p>
            <a:r>
              <a:rPr lang="el-GR" dirty="0"/>
              <a:t>Η μαθηματική διατύπωση του προβλήματος γραμμικού προγραμματισμού έχει ως εξής:</a:t>
            </a:r>
          </a:p>
        </p:txBody>
      </p:sp>
      <p:sp>
        <p:nvSpPr>
          <p:cNvPr id="5123" name="Rectangle 3"/>
          <p:cNvSpPr>
            <a:spLocks noChangeArrowheads="1"/>
          </p:cNvSpPr>
          <p:nvPr/>
        </p:nvSpPr>
        <p:spPr bwMode="auto">
          <a:xfrm>
            <a:off x="323528" y="812245"/>
            <a:ext cx="8424936"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_tradnl" sz="2000" b="0" i="0" u="none" strike="noStrike" cap="none" normalizeH="0" baseline="0" dirty="0" err="1" smtClean="0">
                <a:ln>
                  <a:noFill/>
                </a:ln>
                <a:solidFill>
                  <a:schemeClr val="tx1"/>
                </a:solidFill>
                <a:effectLst/>
                <a:ea typeface="Times New Roman" pitchFamily="18" charset="0"/>
                <a:cs typeface="Times New Roman" pitchFamily="18" charset="0"/>
              </a:rPr>
              <a:t>max</a:t>
            </a:r>
            <a:r>
              <a:rPr kumimoji="0" lang="es-ES_tradnl" sz="20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el-GR" sz="2000" b="0" i="0" u="none" strike="noStrike" cap="none" normalizeH="0" baseline="0" dirty="0" smtClean="0">
                <a:ln>
                  <a:noFill/>
                </a:ln>
                <a:solidFill>
                  <a:schemeClr val="tx1"/>
                </a:solidFill>
                <a:effectLst/>
                <a:ea typeface="Times New Roman" pitchFamily="18" charset="0"/>
                <a:cs typeface="Times New Roman" pitchFamily="18" charset="0"/>
              </a:rPr>
              <a:t>ή  </a:t>
            </a:r>
            <a:r>
              <a:rPr kumimoji="0" lang="es-ES_tradnl" sz="2000" b="0" i="0" u="none" strike="noStrike" cap="none" normalizeH="0" baseline="0" dirty="0" smtClean="0">
                <a:ln>
                  <a:noFill/>
                </a:ln>
                <a:solidFill>
                  <a:schemeClr val="tx1"/>
                </a:solidFill>
                <a:effectLst/>
                <a:ea typeface="Times New Roman" pitchFamily="18" charset="0"/>
                <a:cs typeface="Times New Roman" pitchFamily="18" charset="0"/>
              </a:rPr>
              <a:t>min </a:t>
            </a:r>
            <a:r>
              <a:rPr kumimoji="0" lang="el-GR" sz="2000" b="0" i="0" u="none" strike="noStrike" cap="none" normalizeH="0" baseline="0" dirty="0" smtClean="0">
                <a:ln>
                  <a:noFill/>
                </a:ln>
                <a:solidFill>
                  <a:schemeClr val="tx1"/>
                </a:solidFill>
                <a:effectLst/>
                <a:ea typeface="Times New Roman" pitchFamily="18" charset="0"/>
                <a:cs typeface="Times New Roman" pitchFamily="18" charset="0"/>
              </a:rPr>
              <a:t>της  </a:t>
            </a:r>
            <a:r>
              <a:rPr kumimoji="0" lang="es-ES_tradnl" sz="2000" b="0" i="0" u="none" strike="noStrike" cap="none" normalizeH="0" baseline="0" dirty="0" smtClean="0">
                <a:ln>
                  <a:noFill/>
                </a:ln>
                <a:solidFill>
                  <a:schemeClr val="tx1"/>
                </a:solidFill>
                <a:effectLst/>
                <a:ea typeface="Times New Roman" pitchFamily="18" charset="0"/>
                <a:cs typeface="Times New Roman" pitchFamily="18" charset="0"/>
              </a:rPr>
              <a:t>g</a:t>
            </a:r>
            <a:r>
              <a:rPr kumimoji="0" lang="el-GR" sz="2000" b="0" i="0" u="none" strike="noStrike" cap="none" normalizeH="0" baseline="0" dirty="0" smtClean="0">
                <a:ln>
                  <a:noFill/>
                </a:ln>
                <a:solidFill>
                  <a:schemeClr val="tx1"/>
                </a:solidFill>
                <a:effectLst/>
                <a:ea typeface="Times New Roman" pitchFamily="18" charset="0"/>
                <a:cs typeface="Times New Roman" pitchFamily="18" charset="0"/>
              </a:rPr>
              <a:t>(</a:t>
            </a:r>
            <a:r>
              <a:rPr kumimoji="0" lang="es-ES_tradnl" sz="2000" b="0" i="0" u="none" strike="noStrike" cap="none" normalizeH="0" baseline="0" dirty="0" smtClean="0">
                <a:ln>
                  <a:noFill/>
                </a:ln>
                <a:solidFill>
                  <a:schemeClr val="tx1"/>
                </a:solidFill>
                <a:effectLst/>
                <a:ea typeface="Times New Roman" pitchFamily="18" charset="0"/>
                <a:cs typeface="Times New Roman" pitchFamily="18" charset="0"/>
              </a:rPr>
              <a:t>Y</a:t>
            </a:r>
            <a:r>
              <a:rPr kumimoji="0" lang="el-GR" sz="2000" b="0" i="0" u="none" strike="noStrike" cap="none" normalizeH="0" baseline="0" dirty="0" smtClean="0">
                <a:ln>
                  <a:noFill/>
                </a:ln>
                <a:solidFill>
                  <a:schemeClr val="tx1"/>
                </a:solidFill>
                <a:effectLst/>
                <a:ea typeface="Times New Roman" pitchFamily="18" charset="0"/>
                <a:cs typeface="Times New Roman" pitchFamily="18" charset="0"/>
              </a:rPr>
              <a:t>)= Κ= </a:t>
            </a:r>
            <a:r>
              <a:rPr kumimoji="0" lang="es-ES_tradnl" sz="2000" b="0" i="0" u="none" strike="noStrike" cap="none" normalizeH="0" baseline="0" dirty="0" smtClean="0">
                <a:ln>
                  <a:noFill/>
                </a:ln>
                <a:solidFill>
                  <a:schemeClr val="tx1"/>
                </a:solidFill>
                <a:effectLst/>
                <a:ea typeface="Times New Roman" pitchFamily="18" charset="0"/>
                <a:cs typeface="Times New Roman" pitchFamily="18" charset="0"/>
              </a:rPr>
              <a:t>c</a:t>
            </a:r>
            <a:r>
              <a:rPr kumimoji="0" lang="el-GR" sz="2000" b="0" i="0" u="none" strike="noStrike" cap="none" normalizeH="0" baseline="-30000" dirty="0" smtClean="0">
                <a:ln>
                  <a:noFill/>
                </a:ln>
                <a:solidFill>
                  <a:schemeClr val="tx1"/>
                </a:solidFill>
                <a:effectLst/>
                <a:ea typeface="Times New Roman" pitchFamily="18" charset="0"/>
                <a:cs typeface="Times New Roman" pitchFamily="18" charset="0"/>
              </a:rPr>
              <a:t>1</a:t>
            </a:r>
            <a:r>
              <a:rPr kumimoji="0" lang="es-ES_tradnl" sz="2000" b="0" i="0" u="none" strike="noStrike" cap="none" normalizeH="0" baseline="0" dirty="0" smtClean="0">
                <a:ln>
                  <a:noFill/>
                </a:ln>
                <a:solidFill>
                  <a:schemeClr val="tx1"/>
                </a:solidFill>
                <a:effectLst/>
                <a:ea typeface="Times New Roman" pitchFamily="18" charset="0"/>
                <a:cs typeface="Times New Roman" pitchFamily="18" charset="0"/>
              </a:rPr>
              <a:t>x</a:t>
            </a:r>
            <a:r>
              <a:rPr kumimoji="0" lang="el-GR" sz="2000" b="0" i="0" u="none" strike="noStrike" cap="none" normalizeH="0" baseline="-30000" dirty="0" smtClean="0">
                <a:ln>
                  <a:noFill/>
                </a:ln>
                <a:solidFill>
                  <a:schemeClr val="tx1"/>
                </a:solidFill>
                <a:effectLst/>
                <a:ea typeface="Times New Roman" pitchFamily="18" charset="0"/>
                <a:cs typeface="Times New Roman" pitchFamily="18" charset="0"/>
              </a:rPr>
              <a:t>1</a:t>
            </a:r>
            <a:r>
              <a:rPr kumimoji="0" lang="el-GR" sz="2000" b="0" i="0" u="none" strike="noStrike" cap="none" normalizeH="0" baseline="0" dirty="0" smtClean="0">
                <a:ln>
                  <a:noFill/>
                </a:ln>
                <a:solidFill>
                  <a:schemeClr val="tx1"/>
                </a:solidFill>
                <a:effectLst/>
                <a:ea typeface="Times New Roman" pitchFamily="18" charset="0"/>
                <a:cs typeface="Times New Roman" pitchFamily="18" charset="0"/>
              </a:rPr>
              <a:t>+</a:t>
            </a:r>
            <a:r>
              <a:rPr kumimoji="0" lang="es-ES_tradnl" sz="2000" b="0" i="0" u="none" strike="noStrike" cap="none" normalizeH="0" baseline="0" dirty="0" smtClean="0">
                <a:ln>
                  <a:noFill/>
                </a:ln>
                <a:solidFill>
                  <a:schemeClr val="tx1"/>
                </a:solidFill>
                <a:effectLst/>
                <a:ea typeface="Times New Roman" pitchFamily="18" charset="0"/>
                <a:cs typeface="Times New Roman" pitchFamily="18" charset="0"/>
              </a:rPr>
              <a:t>c</a:t>
            </a:r>
            <a:r>
              <a:rPr kumimoji="0" lang="el-GR" sz="2000" b="0" i="0" u="none" strike="noStrike" cap="none" normalizeH="0" baseline="-30000" dirty="0" smtClean="0">
                <a:ln>
                  <a:noFill/>
                </a:ln>
                <a:solidFill>
                  <a:schemeClr val="tx1"/>
                </a:solidFill>
                <a:effectLst/>
                <a:ea typeface="Times New Roman" pitchFamily="18" charset="0"/>
                <a:cs typeface="Times New Roman" pitchFamily="18" charset="0"/>
              </a:rPr>
              <a:t>2</a:t>
            </a:r>
            <a:r>
              <a:rPr kumimoji="0" lang="es-ES_tradnl" sz="2000" b="0" i="0" u="none" strike="noStrike" cap="none" normalizeH="0" baseline="0" dirty="0" smtClean="0">
                <a:ln>
                  <a:noFill/>
                </a:ln>
                <a:solidFill>
                  <a:schemeClr val="tx1"/>
                </a:solidFill>
                <a:effectLst/>
                <a:ea typeface="Times New Roman" pitchFamily="18" charset="0"/>
                <a:cs typeface="Times New Roman" pitchFamily="18" charset="0"/>
              </a:rPr>
              <a:t>x</a:t>
            </a:r>
            <a:r>
              <a:rPr kumimoji="0" lang="el-GR" sz="2000" b="0" i="0" u="none" strike="noStrike" cap="none" normalizeH="0" baseline="-30000" dirty="0" smtClean="0">
                <a:ln>
                  <a:noFill/>
                </a:ln>
                <a:solidFill>
                  <a:schemeClr val="tx1"/>
                </a:solidFill>
                <a:effectLst/>
                <a:ea typeface="Times New Roman" pitchFamily="18" charset="0"/>
                <a:cs typeface="Times New Roman" pitchFamily="18" charset="0"/>
              </a:rPr>
              <a:t>2</a:t>
            </a:r>
            <a:r>
              <a:rPr kumimoji="0" lang="el-GR" sz="2000" b="0" i="0" u="none" strike="noStrike" cap="none" normalizeH="0" baseline="0" dirty="0" smtClean="0">
                <a:ln>
                  <a:noFill/>
                </a:ln>
                <a:solidFill>
                  <a:schemeClr val="tx1"/>
                </a:solidFill>
                <a:effectLst/>
                <a:ea typeface="Times New Roman" pitchFamily="18" charset="0"/>
                <a:cs typeface="Times New Roman" pitchFamily="18" charset="0"/>
              </a:rPr>
              <a:t>+</a:t>
            </a:r>
            <a:r>
              <a:rPr lang="en-US" sz="2000" dirty="0" smtClean="0">
                <a:ea typeface="Times New Roman" pitchFamily="18" charset="0"/>
                <a:cs typeface="Times New Roman" pitchFamily="18" charset="0"/>
              </a:rPr>
              <a:t>…….</a:t>
            </a:r>
            <a:r>
              <a:rPr kumimoji="0" lang="el-GR" sz="2000" b="0" i="0" u="none" strike="noStrike" cap="none" normalizeH="0" baseline="0" dirty="0" smtClean="0">
                <a:ln>
                  <a:noFill/>
                </a:ln>
                <a:solidFill>
                  <a:schemeClr val="tx1"/>
                </a:solidFill>
                <a:effectLst/>
                <a:ea typeface="Times New Roman" pitchFamily="18" charset="0"/>
                <a:cs typeface="Times New Roman" pitchFamily="18" charset="0"/>
              </a:rPr>
              <a:t>…..+</a:t>
            </a:r>
            <a:r>
              <a:rPr kumimoji="0" lang="es-ES_tradnl" sz="2000" b="0" i="0" u="none" strike="noStrike" cap="none" normalizeH="0" baseline="0" dirty="0" smtClean="0">
                <a:ln>
                  <a:noFill/>
                </a:ln>
                <a:solidFill>
                  <a:schemeClr val="tx1"/>
                </a:solidFill>
                <a:effectLst/>
                <a:ea typeface="Times New Roman" pitchFamily="18" charset="0"/>
                <a:cs typeface="Times New Roman" pitchFamily="18" charset="0"/>
              </a:rPr>
              <a:t>c</a:t>
            </a:r>
            <a:r>
              <a:rPr kumimoji="0" lang="el-GR" sz="2000" b="0" i="0" u="none" strike="noStrike" cap="none" normalizeH="0" baseline="-30000" dirty="0" smtClean="0">
                <a:ln>
                  <a:noFill/>
                </a:ln>
                <a:solidFill>
                  <a:schemeClr val="tx1"/>
                </a:solidFill>
                <a:effectLst/>
                <a:ea typeface="Times New Roman" pitchFamily="18" charset="0"/>
                <a:cs typeface="Times New Roman" pitchFamily="18" charset="0"/>
              </a:rPr>
              <a:t>ν</a:t>
            </a:r>
            <a:r>
              <a:rPr kumimoji="0" lang="es-ES_tradnl" sz="2000" b="0" i="0" u="none" strike="noStrike" cap="none" normalizeH="0" baseline="0" dirty="0" smtClean="0">
                <a:ln>
                  <a:noFill/>
                </a:ln>
                <a:solidFill>
                  <a:schemeClr val="tx1"/>
                </a:solidFill>
                <a:effectLst/>
                <a:ea typeface="Times New Roman" pitchFamily="18" charset="0"/>
                <a:cs typeface="Times New Roman" pitchFamily="18" charset="0"/>
              </a:rPr>
              <a:t>x</a:t>
            </a:r>
            <a:r>
              <a:rPr kumimoji="0" lang="el-GR" sz="2000" b="0" i="0" u="none" strike="noStrike" cap="none" normalizeH="0" baseline="-30000" dirty="0" smtClean="0">
                <a:ln>
                  <a:noFill/>
                </a:ln>
                <a:solidFill>
                  <a:schemeClr val="tx1"/>
                </a:solidFill>
                <a:effectLst/>
                <a:ea typeface="Times New Roman" pitchFamily="18" charset="0"/>
                <a:cs typeface="Times New Roman" pitchFamily="18" charset="0"/>
              </a:rPr>
              <a:t>ν</a:t>
            </a:r>
            <a:r>
              <a:rPr kumimoji="0" lang="el-GR" sz="20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el-GR" b="0" i="0" u="none" strike="noStrike" cap="none" normalizeH="0" baseline="0" dirty="0" smtClean="0">
                <a:ln>
                  <a:noFill/>
                </a:ln>
                <a:solidFill>
                  <a:schemeClr val="tx1"/>
                </a:solidFill>
                <a:effectLst/>
                <a:ea typeface="Times New Roman" pitchFamily="18" charset="0"/>
                <a:cs typeface="Times New Roman" pitchFamily="18" charset="0"/>
              </a:rPr>
              <a:t>   </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Times New Roman" pitchFamily="18" charset="0"/>
              </a:rPr>
              <a:t>όταν:</a:t>
            </a:r>
            <a:endParaRPr kumimoji="0" lang="el-GR" b="0" i="0" u="none" strike="noStrike" cap="none" normalizeH="0" baseline="0" dirty="0" smtClean="0">
              <a:ln>
                <a:noFill/>
              </a:ln>
              <a:solidFill>
                <a:schemeClr val="tx1"/>
              </a:solidFill>
              <a:effectLst/>
            </a:endParaRPr>
          </a:p>
        </p:txBody>
      </p:sp>
      <p:sp>
        <p:nvSpPr>
          <p:cNvPr id="5124" name="Rectangle 4"/>
          <p:cNvSpPr>
            <a:spLocks noChangeArrowheads="1"/>
          </p:cNvSpPr>
          <p:nvPr/>
        </p:nvSpPr>
        <p:spPr bwMode="auto">
          <a:xfrm>
            <a:off x="0" y="1517430"/>
            <a:ext cx="91440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711325" algn="just" defTabSz="914400" rtl="0" eaLnBrk="1" fontAlgn="base" latinLnBrk="0" hangingPunct="1">
              <a:lnSpc>
                <a:spcPct val="100000"/>
              </a:lnSpc>
              <a:spcBef>
                <a:spcPct val="0"/>
              </a:spcBef>
              <a:spcAft>
                <a:spcPct val="0"/>
              </a:spcAft>
              <a:buClrTx/>
              <a:buSzTx/>
              <a:buFontTx/>
              <a:buNone/>
              <a:tabLst/>
            </a:pPr>
            <a:r>
              <a:rPr kumimoji="0" lang="es-ES_tradnl" sz="2000" b="0" i="0" u="none" strike="noStrike" cap="none" normalizeH="0" baseline="0" dirty="0" smtClean="0">
                <a:ln>
                  <a:noFill/>
                </a:ln>
                <a:solidFill>
                  <a:schemeClr val="tx1"/>
                </a:solidFill>
                <a:effectLst/>
                <a:ea typeface="Times New Roman" pitchFamily="18" charset="0"/>
                <a:cs typeface="Times New Roman" pitchFamily="18" charset="0"/>
              </a:rPr>
              <a:t>		a</a:t>
            </a:r>
            <a:r>
              <a:rPr kumimoji="0" lang="es-ES_tradnl" sz="2000" b="0" i="0" u="none" strike="noStrike" cap="none" normalizeH="0" baseline="-30000" dirty="0" smtClean="0">
                <a:ln>
                  <a:noFill/>
                </a:ln>
                <a:solidFill>
                  <a:schemeClr val="tx1"/>
                </a:solidFill>
                <a:effectLst/>
                <a:ea typeface="Times New Roman" pitchFamily="18" charset="0"/>
                <a:cs typeface="Times New Roman" pitchFamily="18" charset="0"/>
              </a:rPr>
              <a:t>11</a:t>
            </a:r>
            <a:r>
              <a:rPr kumimoji="0" lang="es-ES_tradnl" sz="2000" b="0" i="0" u="none" strike="noStrike" cap="none" normalizeH="0" baseline="0" dirty="0" smtClean="0">
                <a:ln>
                  <a:noFill/>
                </a:ln>
                <a:solidFill>
                  <a:schemeClr val="tx1"/>
                </a:solidFill>
                <a:effectLst/>
                <a:ea typeface="Times New Roman" pitchFamily="18" charset="0"/>
                <a:cs typeface="Times New Roman" pitchFamily="18" charset="0"/>
              </a:rPr>
              <a:t>x</a:t>
            </a:r>
            <a:r>
              <a:rPr kumimoji="0" lang="es-ES_tradnl" sz="2000" b="0" i="0" u="none" strike="noStrike" cap="none" normalizeH="0" baseline="-30000" dirty="0" smtClean="0">
                <a:ln>
                  <a:noFill/>
                </a:ln>
                <a:solidFill>
                  <a:schemeClr val="tx1"/>
                </a:solidFill>
                <a:effectLst/>
                <a:ea typeface="Times New Roman" pitchFamily="18" charset="0"/>
                <a:cs typeface="Times New Roman" pitchFamily="18" charset="0"/>
              </a:rPr>
              <a:t>1</a:t>
            </a:r>
            <a:r>
              <a:rPr kumimoji="0" lang="es-ES_tradnl" sz="2000" b="0" i="0" u="none" strike="noStrike" cap="none" normalizeH="0" baseline="0" dirty="0" smtClean="0">
                <a:ln>
                  <a:noFill/>
                </a:ln>
                <a:solidFill>
                  <a:schemeClr val="tx1"/>
                </a:solidFill>
                <a:effectLst/>
                <a:ea typeface="Times New Roman" pitchFamily="18" charset="0"/>
                <a:cs typeface="Times New Roman" pitchFamily="18" charset="0"/>
              </a:rPr>
              <a:t> + a</a:t>
            </a:r>
            <a:r>
              <a:rPr kumimoji="0" lang="es-ES_tradnl" sz="2000" b="0" i="0" u="none" strike="noStrike" cap="none" normalizeH="0" baseline="-30000" dirty="0" smtClean="0">
                <a:ln>
                  <a:noFill/>
                </a:ln>
                <a:solidFill>
                  <a:schemeClr val="tx1"/>
                </a:solidFill>
                <a:effectLst/>
                <a:ea typeface="Times New Roman" pitchFamily="18" charset="0"/>
                <a:cs typeface="Times New Roman" pitchFamily="18" charset="0"/>
              </a:rPr>
              <a:t>12</a:t>
            </a:r>
            <a:r>
              <a:rPr kumimoji="0" lang="es-ES_tradnl" sz="2000" b="0" i="0" u="none" strike="noStrike" cap="none" normalizeH="0" baseline="0" dirty="0" smtClean="0">
                <a:ln>
                  <a:noFill/>
                </a:ln>
                <a:solidFill>
                  <a:schemeClr val="tx1"/>
                </a:solidFill>
                <a:effectLst/>
                <a:ea typeface="Times New Roman" pitchFamily="18" charset="0"/>
                <a:cs typeface="Times New Roman" pitchFamily="18" charset="0"/>
              </a:rPr>
              <a:t>x</a:t>
            </a:r>
            <a:r>
              <a:rPr kumimoji="0" lang="es-ES_tradnl" sz="2000" b="0" i="0" u="none" strike="noStrike" cap="none" normalizeH="0" baseline="-30000" dirty="0" smtClean="0">
                <a:ln>
                  <a:noFill/>
                </a:ln>
                <a:solidFill>
                  <a:schemeClr val="tx1"/>
                </a:solidFill>
                <a:effectLst/>
                <a:ea typeface="Times New Roman" pitchFamily="18" charset="0"/>
                <a:cs typeface="Times New Roman" pitchFamily="18" charset="0"/>
              </a:rPr>
              <a:t>2</a:t>
            </a:r>
            <a:r>
              <a:rPr kumimoji="0" lang="es-ES_tradnl" sz="2000" b="0" i="0" u="none" strike="noStrike" cap="none" normalizeH="0" baseline="0" dirty="0" smtClean="0">
                <a:ln>
                  <a:noFill/>
                </a:ln>
                <a:solidFill>
                  <a:schemeClr val="tx1"/>
                </a:solidFill>
                <a:effectLst/>
                <a:ea typeface="Times New Roman" pitchFamily="18" charset="0"/>
                <a:cs typeface="Times New Roman" pitchFamily="18" charset="0"/>
              </a:rPr>
              <a:t> + ….. + a</a:t>
            </a:r>
            <a:r>
              <a:rPr kumimoji="0" lang="es-ES_tradnl" sz="2000" b="0" i="0" u="none" strike="noStrike" cap="none" normalizeH="0" baseline="-30000" dirty="0" smtClean="0">
                <a:ln>
                  <a:noFill/>
                </a:ln>
                <a:solidFill>
                  <a:schemeClr val="tx1"/>
                </a:solidFill>
                <a:effectLst/>
                <a:ea typeface="Times New Roman" pitchFamily="18" charset="0"/>
                <a:cs typeface="Times New Roman" pitchFamily="18" charset="0"/>
              </a:rPr>
              <a:t>1</a:t>
            </a:r>
            <a:r>
              <a:rPr kumimoji="0" lang="el-GR" sz="2000" b="0" i="0" u="none" strike="noStrike" cap="none" normalizeH="0" baseline="-30000" dirty="0" smtClean="0">
                <a:ln>
                  <a:noFill/>
                </a:ln>
                <a:solidFill>
                  <a:schemeClr val="tx1"/>
                </a:solidFill>
                <a:effectLst/>
                <a:ea typeface="Times New Roman" pitchFamily="18" charset="0"/>
                <a:cs typeface="Times New Roman" pitchFamily="18" charset="0"/>
              </a:rPr>
              <a:t>ν</a:t>
            </a:r>
            <a:r>
              <a:rPr kumimoji="0" lang="es-ES_tradnl" sz="2000" b="0" i="0" u="none" strike="noStrike" cap="none" normalizeH="0" baseline="0" dirty="0" smtClean="0">
                <a:ln>
                  <a:noFill/>
                </a:ln>
                <a:solidFill>
                  <a:schemeClr val="tx1"/>
                </a:solidFill>
                <a:effectLst/>
                <a:ea typeface="Times New Roman" pitchFamily="18" charset="0"/>
                <a:cs typeface="Times New Roman" pitchFamily="18" charset="0"/>
              </a:rPr>
              <a:t>x</a:t>
            </a:r>
            <a:r>
              <a:rPr kumimoji="0" lang="el-GR" sz="2000" b="0" i="0" u="none" strike="noStrike" cap="none" normalizeH="0" baseline="-30000" dirty="0" smtClean="0">
                <a:ln>
                  <a:noFill/>
                </a:ln>
                <a:solidFill>
                  <a:schemeClr val="tx1"/>
                </a:solidFill>
                <a:effectLst/>
                <a:ea typeface="Times New Roman" pitchFamily="18" charset="0"/>
                <a:cs typeface="Times New Roman" pitchFamily="18" charset="0"/>
              </a:rPr>
              <a:t>ν</a:t>
            </a:r>
            <a:r>
              <a:rPr kumimoji="0" lang="es-ES_tradnl" sz="20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a:t>
            </a:r>
            <a:r>
              <a:rPr kumimoji="0" lang="en-US" sz="20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el-GR"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ή</a:t>
            </a:r>
            <a:r>
              <a:rPr kumimoji="0" lang="es-ES_tradnl"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 = </a:t>
            </a:r>
            <a:r>
              <a:rPr kumimoji="0" lang="el-GR"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ή</a:t>
            </a:r>
            <a:r>
              <a:rPr kumimoji="0" lang="es-ES_tradnl"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 </a:t>
            </a:r>
            <a:r>
              <a:rPr kumimoji="0" lang="el-GR"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a:t>
            </a:r>
            <a:r>
              <a:rPr kumimoji="0" lang="es-ES_tradnl" sz="2000" b="0" i="0" u="none" strike="noStrike" cap="none" normalizeH="0" baseline="0" dirty="0" smtClean="0">
                <a:ln>
                  <a:noFill/>
                </a:ln>
                <a:solidFill>
                  <a:schemeClr val="tx1"/>
                </a:solidFill>
                <a:effectLst/>
                <a:ea typeface="Times New Roman" pitchFamily="18" charset="0"/>
                <a:cs typeface="Times New Roman" pitchFamily="18" charset="0"/>
              </a:rPr>
              <a:t> b</a:t>
            </a:r>
            <a:r>
              <a:rPr kumimoji="0" lang="es-ES_tradnl" sz="2000" b="0" i="0" u="none" strike="noStrike" cap="none" normalizeH="0" baseline="-30000" dirty="0" smtClean="0">
                <a:ln>
                  <a:noFill/>
                </a:ln>
                <a:solidFill>
                  <a:schemeClr val="tx1"/>
                </a:solidFill>
                <a:effectLst/>
                <a:ea typeface="Times New Roman" pitchFamily="18" charset="0"/>
                <a:cs typeface="Times New Roman" pitchFamily="18" charset="0"/>
                <a:sym typeface="Symbol" pitchFamily="18" charset="2"/>
              </a:rPr>
              <a:t>1</a:t>
            </a:r>
            <a:endParaRPr kumimoji="0" lang="el-GR" sz="2000" b="0" i="0" u="none" strike="noStrike" cap="none" normalizeH="0" baseline="0" dirty="0" smtClean="0">
              <a:ln>
                <a:noFill/>
              </a:ln>
              <a:solidFill>
                <a:schemeClr val="tx1"/>
              </a:solidFill>
              <a:effectLst/>
              <a:sym typeface="Symbol" pitchFamily="18" charset="2"/>
            </a:endParaRPr>
          </a:p>
          <a:p>
            <a:pPr marL="0" marR="0" lvl="0" indent="1711325" algn="just" defTabSz="914400" rtl="0" eaLnBrk="0" fontAlgn="base" latinLnBrk="0" hangingPunct="0">
              <a:lnSpc>
                <a:spcPct val="100000"/>
              </a:lnSpc>
              <a:spcBef>
                <a:spcPct val="0"/>
              </a:spcBef>
              <a:spcAft>
                <a:spcPct val="0"/>
              </a:spcAft>
              <a:buClrTx/>
              <a:buSzTx/>
              <a:buFontTx/>
              <a:buNone/>
              <a:tabLst/>
            </a:pPr>
            <a:r>
              <a:rPr kumimoji="0" lang="es-ES_tradnl"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		a</a:t>
            </a:r>
            <a:r>
              <a:rPr kumimoji="0" lang="es-ES_tradnl" sz="2000" b="0" i="0" u="none" strike="noStrike" cap="none" normalizeH="0" baseline="-30000" dirty="0" smtClean="0">
                <a:ln>
                  <a:noFill/>
                </a:ln>
                <a:solidFill>
                  <a:schemeClr val="tx1"/>
                </a:solidFill>
                <a:effectLst/>
                <a:ea typeface="Times New Roman" pitchFamily="18" charset="0"/>
                <a:cs typeface="Times New Roman" pitchFamily="18" charset="0"/>
                <a:sym typeface="Symbol" pitchFamily="18" charset="2"/>
              </a:rPr>
              <a:t>21</a:t>
            </a:r>
            <a:r>
              <a:rPr kumimoji="0" lang="es-ES_tradnl"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x</a:t>
            </a:r>
            <a:r>
              <a:rPr kumimoji="0" lang="es-ES_tradnl" sz="2000" b="0" i="0" u="none" strike="noStrike" cap="none" normalizeH="0" baseline="-30000" dirty="0" smtClean="0">
                <a:ln>
                  <a:noFill/>
                </a:ln>
                <a:solidFill>
                  <a:schemeClr val="tx1"/>
                </a:solidFill>
                <a:effectLst/>
                <a:ea typeface="Times New Roman" pitchFamily="18" charset="0"/>
                <a:cs typeface="Times New Roman" pitchFamily="18" charset="0"/>
                <a:sym typeface="Symbol" pitchFamily="18" charset="2"/>
              </a:rPr>
              <a:t>1</a:t>
            </a:r>
            <a:r>
              <a:rPr kumimoji="0" lang="es-ES_tradnl"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 + a</a:t>
            </a:r>
            <a:r>
              <a:rPr kumimoji="0" lang="es-ES_tradnl" sz="2000" b="0" i="0" u="none" strike="noStrike" cap="none" normalizeH="0" baseline="-30000" dirty="0" smtClean="0">
                <a:ln>
                  <a:noFill/>
                </a:ln>
                <a:solidFill>
                  <a:schemeClr val="tx1"/>
                </a:solidFill>
                <a:effectLst/>
                <a:ea typeface="Times New Roman" pitchFamily="18" charset="0"/>
                <a:cs typeface="Times New Roman" pitchFamily="18" charset="0"/>
                <a:sym typeface="Symbol" pitchFamily="18" charset="2"/>
              </a:rPr>
              <a:t>22</a:t>
            </a:r>
            <a:r>
              <a:rPr kumimoji="0" lang="es-ES_tradnl"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x</a:t>
            </a:r>
            <a:r>
              <a:rPr kumimoji="0" lang="es-ES_tradnl" sz="2000" b="0" i="0" u="none" strike="noStrike" cap="none" normalizeH="0" baseline="-30000" dirty="0" smtClean="0">
                <a:ln>
                  <a:noFill/>
                </a:ln>
                <a:solidFill>
                  <a:schemeClr val="tx1"/>
                </a:solidFill>
                <a:effectLst/>
                <a:ea typeface="Times New Roman" pitchFamily="18" charset="0"/>
                <a:cs typeface="Times New Roman" pitchFamily="18" charset="0"/>
                <a:sym typeface="Symbol" pitchFamily="18" charset="2"/>
              </a:rPr>
              <a:t>2</a:t>
            </a:r>
            <a:r>
              <a:rPr kumimoji="0" lang="es-ES_tradnl"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 + ….. + a</a:t>
            </a:r>
            <a:r>
              <a:rPr kumimoji="0" lang="es-ES_tradnl" sz="2000" b="0" i="0" u="none" strike="noStrike" cap="none" normalizeH="0" baseline="-30000" dirty="0" smtClean="0">
                <a:ln>
                  <a:noFill/>
                </a:ln>
                <a:solidFill>
                  <a:schemeClr val="tx1"/>
                </a:solidFill>
                <a:effectLst/>
                <a:ea typeface="Times New Roman" pitchFamily="18" charset="0"/>
                <a:cs typeface="Times New Roman" pitchFamily="18" charset="0"/>
                <a:sym typeface="Symbol" pitchFamily="18" charset="2"/>
              </a:rPr>
              <a:t>2</a:t>
            </a:r>
            <a:r>
              <a:rPr kumimoji="0" lang="el-GR" sz="2000" b="0" i="0" u="none" strike="noStrike" cap="none" normalizeH="0" baseline="-30000" dirty="0" smtClean="0">
                <a:ln>
                  <a:noFill/>
                </a:ln>
                <a:solidFill>
                  <a:schemeClr val="tx1"/>
                </a:solidFill>
                <a:effectLst/>
                <a:ea typeface="Times New Roman" pitchFamily="18" charset="0"/>
                <a:cs typeface="Times New Roman" pitchFamily="18" charset="0"/>
                <a:sym typeface="Symbol" pitchFamily="18" charset="2"/>
              </a:rPr>
              <a:t>ν</a:t>
            </a:r>
            <a:r>
              <a:rPr kumimoji="0" lang="es-ES_tradnl"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x</a:t>
            </a:r>
            <a:r>
              <a:rPr kumimoji="0" lang="el-GR" sz="2000" b="0" i="0" u="none" strike="noStrike" cap="none" normalizeH="0" baseline="-30000" dirty="0" smtClean="0">
                <a:ln>
                  <a:noFill/>
                </a:ln>
                <a:solidFill>
                  <a:schemeClr val="tx1"/>
                </a:solidFill>
                <a:effectLst/>
                <a:ea typeface="Times New Roman" pitchFamily="18" charset="0"/>
                <a:cs typeface="Times New Roman" pitchFamily="18" charset="0"/>
                <a:sym typeface="Symbol" pitchFamily="18" charset="2"/>
              </a:rPr>
              <a:t>ν</a:t>
            </a:r>
            <a:r>
              <a:rPr kumimoji="0" lang="es-ES_tradnl"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 </a:t>
            </a:r>
            <a:r>
              <a:rPr kumimoji="0" lang="en-US"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a:t>
            </a:r>
            <a:r>
              <a:rPr kumimoji="0" lang="en-US" sz="20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el-GR"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ή</a:t>
            </a:r>
            <a:r>
              <a:rPr kumimoji="0" lang="es-ES_tradnl"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 = </a:t>
            </a:r>
            <a:r>
              <a:rPr kumimoji="0" lang="el-GR"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ή</a:t>
            </a:r>
            <a:r>
              <a:rPr kumimoji="0" lang="es-ES_tradnl"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 </a:t>
            </a:r>
            <a:r>
              <a:rPr kumimoji="0" lang="el-GR"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a:t>
            </a:r>
            <a:r>
              <a:rPr kumimoji="0" lang="es-ES_tradnl" sz="2000" b="0" i="0" u="none" strike="noStrike" cap="none" normalizeH="0" baseline="0" dirty="0" smtClean="0">
                <a:ln>
                  <a:noFill/>
                </a:ln>
                <a:solidFill>
                  <a:schemeClr val="tx1"/>
                </a:solidFill>
                <a:effectLst/>
                <a:ea typeface="Times New Roman" pitchFamily="18" charset="0"/>
                <a:cs typeface="Times New Roman" pitchFamily="18" charset="0"/>
              </a:rPr>
              <a:t> b</a:t>
            </a:r>
            <a:r>
              <a:rPr kumimoji="0" lang="es-ES_tradnl" sz="2000" b="0" i="0" u="none" strike="noStrike" cap="none" normalizeH="0" baseline="-30000" dirty="0" smtClean="0">
                <a:ln>
                  <a:noFill/>
                </a:ln>
                <a:solidFill>
                  <a:schemeClr val="tx1"/>
                </a:solidFill>
                <a:effectLst/>
                <a:ea typeface="Times New Roman" pitchFamily="18" charset="0"/>
                <a:cs typeface="Times New Roman" pitchFamily="18" charset="0"/>
                <a:sym typeface="Symbol" pitchFamily="18" charset="2"/>
              </a:rPr>
              <a:t>2</a:t>
            </a:r>
            <a:endParaRPr kumimoji="0" lang="el-GR" sz="2000" b="0" i="0" u="none" strike="noStrike" cap="none" normalizeH="0" baseline="0" dirty="0" smtClean="0">
              <a:ln>
                <a:noFill/>
              </a:ln>
              <a:solidFill>
                <a:schemeClr val="tx1"/>
              </a:solidFill>
              <a:effectLst/>
              <a:sym typeface="Symbol" pitchFamily="18" charset="2"/>
            </a:endParaRPr>
          </a:p>
          <a:p>
            <a:pPr marL="0" marR="0" lvl="0" indent="1711325" algn="just" defTabSz="914400" rtl="0" eaLnBrk="0" fontAlgn="base" latinLnBrk="0" hangingPunct="0">
              <a:lnSpc>
                <a:spcPct val="100000"/>
              </a:lnSpc>
              <a:spcBef>
                <a:spcPct val="0"/>
              </a:spcBef>
              <a:spcAft>
                <a:spcPct val="0"/>
              </a:spcAft>
              <a:buClrTx/>
              <a:buSzTx/>
              <a:buFontTx/>
              <a:buNone/>
              <a:tabLst/>
            </a:pPr>
            <a:r>
              <a:rPr kumimoji="0" lang="de-DE"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		………………………………..</a:t>
            </a:r>
            <a:endParaRPr kumimoji="0" lang="el-GR" sz="2000" b="0" i="0" u="none" strike="noStrike" cap="none" normalizeH="0" baseline="0" dirty="0" smtClean="0">
              <a:ln>
                <a:noFill/>
              </a:ln>
              <a:solidFill>
                <a:schemeClr val="tx1"/>
              </a:solidFill>
              <a:effectLst/>
              <a:sym typeface="Symbol" pitchFamily="18" charset="2"/>
            </a:endParaRPr>
          </a:p>
          <a:p>
            <a:pPr marL="0" marR="0" lvl="0" indent="1711325" algn="just" defTabSz="914400" rtl="0" eaLnBrk="0" fontAlgn="base" latinLnBrk="0" hangingPunct="0">
              <a:lnSpc>
                <a:spcPct val="100000"/>
              </a:lnSpc>
              <a:spcBef>
                <a:spcPct val="0"/>
              </a:spcBef>
              <a:spcAft>
                <a:spcPct val="0"/>
              </a:spcAft>
              <a:buClrTx/>
              <a:buSzTx/>
              <a:buFontTx/>
              <a:buNone/>
              <a:tabLst/>
            </a:pPr>
            <a:r>
              <a:rPr kumimoji="0" lang="de-DE"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		a</a:t>
            </a:r>
            <a:r>
              <a:rPr kumimoji="0" lang="el-GR" sz="2000" b="0" i="0" u="none" strike="noStrike" cap="none" normalizeH="0" baseline="-30000" dirty="0" smtClean="0">
                <a:ln>
                  <a:noFill/>
                </a:ln>
                <a:solidFill>
                  <a:schemeClr val="tx1"/>
                </a:solidFill>
                <a:effectLst/>
                <a:ea typeface="Times New Roman" pitchFamily="18" charset="0"/>
                <a:cs typeface="Times New Roman" pitchFamily="18" charset="0"/>
                <a:sym typeface="Symbol" pitchFamily="18" charset="2"/>
              </a:rPr>
              <a:t>μ1</a:t>
            </a:r>
            <a:r>
              <a:rPr kumimoji="0" lang="de-DE"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x</a:t>
            </a:r>
            <a:r>
              <a:rPr kumimoji="0" lang="el-GR" sz="2000" b="0" i="0" u="none" strike="noStrike" cap="none" normalizeH="0" baseline="-30000" dirty="0" smtClean="0">
                <a:ln>
                  <a:noFill/>
                </a:ln>
                <a:solidFill>
                  <a:schemeClr val="tx1"/>
                </a:solidFill>
                <a:effectLst/>
                <a:ea typeface="Times New Roman" pitchFamily="18" charset="0"/>
                <a:cs typeface="Times New Roman" pitchFamily="18" charset="0"/>
                <a:sym typeface="Symbol" pitchFamily="18" charset="2"/>
              </a:rPr>
              <a:t>1</a:t>
            </a:r>
            <a:r>
              <a:rPr kumimoji="0" lang="el-GR"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 + </a:t>
            </a:r>
            <a:r>
              <a:rPr kumimoji="0" lang="de-DE"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a</a:t>
            </a:r>
            <a:r>
              <a:rPr kumimoji="0" lang="el-GR" sz="2000" b="0" i="0" u="none" strike="noStrike" cap="none" normalizeH="0" baseline="-30000" dirty="0" smtClean="0">
                <a:ln>
                  <a:noFill/>
                </a:ln>
                <a:solidFill>
                  <a:schemeClr val="tx1"/>
                </a:solidFill>
                <a:effectLst/>
                <a:ea typeface="Times New Roman" pitchFamily="18" charset="0"/>
                <a:cs typeface="Times New Roman" pitchFamily="18" charset="0"/>
                <a:sym typeface="Symbol" pitchFamily="18" charset="2"/>
              </a:rPr>
              <a:t>μ2</a:t>
            </a:r>
            <a:r>
              <a:rPr kumimoji="0" lang="de-DE"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x</a:t>
            </a:r>
            <a:r>
              <a:rPr kumimoji="0" lang="el-GR" sz="2000" b="0" i="0" u="none" strike="noStrike" cap="none" normalizeH="0" baseline="-30000" dirty="0" smtClean="0">
                <a:ln>
                  <a:noFill/>
                </a:ln>
                <a:solidFill>
                  <a:schemeClr val="tx1"/>
                </a:solidFill>
                <a:effectLst/>
                <a:ea typeface="Times New Roman" pitchFamily="18" charset="0"/>
                <a:cs typeface="Times New Roman" pitchFamily="18" charset="0"/>
                <a:sym typeface="Symbol" pitchFamily="18" charset="2"/>
              </a:rPr>
              <a:t>2</a:t>
            </a:r>
            <a:r>
              <a:rPr kumimoji="0" lang="el-GR"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 + ….. + </a:t>
            </a:r>
            <a:r>
              <a:rPr kumimoji="0" lang="de-DE"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a</a:t>
            </a:r>
            <a:r>
              <a:rPr kumimoji="0" lang="el-GR" sz="2000" b="0" i="0" u="none" strike="noStrike" cap="none" normalizeH="0" baseline="-30000" dirty="0" err="1" smtClean="0">
                <a:ln>
                  <a:noFill/>
                </a:ln>
                <a:solidFill>
                  <a:schemeClr val="tx1"/>
                </a:solidFill>
                <a:effectLst/>
                <a:ea typeface="Times New Roman" pitchFamily="18" charset="0"/>
                <a:cs typeface="Times New Roman" pitchFamily="18" charset="0"/>
                <a:sym typeface="Symbol" pitchFamily="18" charset="2"/>
              </a:rPr>
              <a:t>μν</a:t>
            </a:r>
            <a:r>
              <a:rPr kumimoji="0" lang="de-DE"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x</a:t>
            </a:r>
            <a:r>
              <a:rPr kumimoji="0" lang="el-GR" sz="2000" b="0" i="0" u="none" strike="noStrike" cap="none" normalizeH="0" baseline="-30000" dirty="0" smtClean="0">
                <a:ln>
                  <a:noFill/>
                </a:ln>
                <a:solidFill>
                  <a:schemeClr val="tx1"/>
                </a:solidFill>
                <a:effectLst/>
                <a:ea typeface="Times New Roman" pitchFamily="18" charset="0"/>
                <a:cs typeface="Times New Roman" pitchFamily="18" charset="0"/>
                <a:sym typeface="Symbol" pitchFamily="18" charset="2"/>
              </a:rPr>
              <a:t>ν</a:t>
            </a:r>
            <a:r>
              <a:rPr kumimoji="0" lang="el-GR"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 </a:t>
            </a:r>
            <a:r>
              <a:rPr kumimoji="0" lang="en-US"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a:t>
            </a:r>
            <a:r>
              <a:rPr kumimoji="0" lang="en-US" sz="20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el-GR"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ή = ή </a:t>
            </a:r>
            <a:r>
              <a:rPr kumimoji="0" lang="el-GR" sz="20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de-DE"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b</a:t>
            </a:r>
            <a:r>
              <a:rPr kumimoji="0" lang="el-GR" sz="2000" b="0" i="0" u="none" strike="noStrike" cap="none" normalizeH="0" baseline="-30000" dirty="0" smtClean="0">
                <a:ln>
                  <a:noFill/>
                </a:ln>
                <a:solidFill>
                  <a:schemeClr val="tx1"/>
                </a:solidFill>
                <a:effectLst/>
                <a:ea typeface="Times New Roman" pitchFamily="18" charset="0"/>
                <a:cs typeface="Times New Roman" pitchFamily="18" charset="0"/>
                <a:sym typeface="Symbol" pitchFamily="18" charset="2"/>
              </a:rPr>
              <a:t>μ</a:t>
            </a:r>
            <a:endParaRPr kumimoji="0" lang="el-GR" sz="2000" b="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endParaRPr>
          </a:p>
        </p:txBody>
      </p:sp>
      <p:sp>
        <p:nvSpPr>
          <p:cNvPr id="7" name="Rectangle 6"/>
          <p:cNvSpPr/>
          <p:nvPr/>
        </p:nvSpPr>
        <p:spPr>
          <a:xfrm>
            <a:off x="395536" y="3429000"/>
            <a:ext cx="8280920" cy="1892826"/>
          </a:xfrm>
          <a:prstGeom prst="rect">
            <a:avLst/>
          </a:prstGeom>
        </p:spPr>
        <p:txBody>
          <a:bodyPr wrap="square">
            <a:spAutoFit/>
          </a:bodyPr>
          <a:lstStyle/>
          <a:p>
            <a:r>
              <a:rPr lang="el-GR" dirty="0"/>
              <a:t>και </a:t>
            </a:r>
            <a:r>
              <a:rPr lang="en-US" dirty="0"/>
              <a:t>x</a:t>
            </a:r>
            <a:r>
              <a:rPr lang="el-GR" baseline="-25000" dirty="0"/>
              <a:t>1</a:t>
            </a:r>
            <a:r>
              <a:rPr lang="el-GR" dirty="0"/>
              <a:t> </a:t>
            </a:r>
            <a:r>
              <a:rPr lang="el-GR" dirty="0">
                <a:sym typeface="Symbol"/>
              </a:rPr>
              <a:t></a:t>
            </a:r>
            <a:r>
              <a:rPr lang="el-GR" dirty="0"/>
              <a:t> 0, </a:t>
            </a:r>
            <a:r>
              <a:rPr lang="en-US" dirty="0"/>
              <a:t>x</a:t>
            </a:r>
            <a:r>
              <a:rPr lang="el-GR" baseline="-25000" dirty="0"/>
              <a:t>2</a:t>
            </a:r>
            <a:r>
              <a:rPr lang="el-GR" dirty="0"/>
              <a:t> </a:t>
            </a:r>
            <a:r>
              <a:rPr lang="el-GR" dirty="0">
                <a:sym typeface="Symbol"/>
              </a:rPr>
              <a:t></a:t>
            </a:r>
            <a:r>
              <a:rPr lang="el-GR" dirty="0"/>
              <a:t> 0, ….,</a:t>
            </a:r>
            <a:r>
              <a:rPr lang="en-US" dirty="0"/>
              <a:t>x</a:t>
            </a:r>
            <a:r>
              <a:rPr lang="el-GR" baseline="-25000" dirty="0"/>
              <a:t>ν</a:t>
            </a:r>
            <a:r>
              <a:rPr lang="el-GR" dirty="0"/>
              <a:t> </a:t>
            </a:r>
            <a:r>
              <a:rPr lang="el-GR" dirty="0">
                <a:sym typeface="Symbol"/>
              </a:rPr>
              <a:t></a:t>
            </a:r>
            <a:r>
              <a:rPr lang="el-GR" dirty="0"/>
              <a:t> </a:t>
            </a:r>
            <a:r>
              <a:rPr lang="el-GR" dirty="0" smtClean="0"/>
              <a:t>0</a:t>
            </a:r>
            <a:endParaRPr lang="en-US" dirty="0" smtClean="0"/>
          </a:p>
          <a:p>
            <a:endParaRPr lang="el-GR" dirty="0"/>
          </a:p>
          <a:p>
            <a:pPr>
              <a:lnSpc>
                <a:spcPct val="150000"/>
              </a:lnSpc>
            </a:pPr>
            <a:r>
              <a:rPr lang="el-GR" dirty="0"/>
              <a:t>όπου τα </a:t>
            </a:r>
            <a:r>
              <a:rPr lang="en-US" dirty="0" err="1"/>
              <a:t>a</a:t>
            </a:r>
            <a:r>
              <a:rPr lang="en-US" baseline="-25000" dirty="0" err="1"/>
              <a:t>ij</a:t>
            </a:r>
            <a:r>
              <a:rPr lang="el-GR" dirty="0"/>
              <a:t>, </a:t>
            </a:r>
            <a:r>
              <a:rPr lang="en-US" dirty="0"/>
              <a:t>b</a:t>
            </a:r>
            <a:r>
              <a:rPr lang="en-US" baseline="-25000" dirty="0"/>
              <a:t>i</a:t>
            </a:r>
            <a:r>
              <a:rPr lang="el-GR" dirty="0"/>
              <a:t>, και </a:t>
            </a:r>
            <a:r>
              <a:rPr lang="en-US" dirty="0" err="1"/>
              <a:t>c</a:t>
            </a:r>
            <a:r>
              <a:rPr lang="en-US" baseline="-25000" dirty="0" err="1"/>
              <a:t>j</a:t>
            </a:r>
            <a:r>
              <a:rPr lang="el-GR" dirty="0"/>
              <a:t>, για  </a:t>
            </a:r>
            <a:r>
              <a:rPr lang="en-US" dirty="0" err="1"/>
              <a:t>i</a:t>
            </a:r>
            <a:r>
              <a:rPr lang="el-GR" dirty="0"/>
              <a:t> = 1,2,….,μ  και </a:t>
            </a:r>
            <a:r>
              <a:rPr lang="en-US" dirty="0"/>
              <a:t>j</a:t>
            </a:r>
            <a:r>
              <a:rPr lang="el-GR" dirty="0"/>
              <a:t> = 1,2,…,ν είναι γνωστοί πραγματικοί συντελεστές. Τα </a:t>
            </a:r>
            <a:r>
              <a:rPr lang="en-US" dirty="0" err="1"/>
              <a:t>a</a:t>
            </a:r>
            <a:r>
              <a:rPr lang="en-US" baseline="-25000" dirty="0" err="1"/>
              <a:t>ij</a:t>
            </a:r>
            <a:r>
              <a:rPr lang="el-GR" dirty="0"/>
              <a:t> ονομάζονται </a:t>
            </a:r>
            <a:r>
              <a:rPr lang="el-GR" u="sng" dirty="0"/>
              <a:t>τεχνικοί συντελεστές</a:t>
            </a:r>
            <a:r>
              <a:rPr lang="el-GR" dirty="0"/>
              <a:t> και τα </a:t>
            </a:r>
            <a:r>
              <a:rPr lang="en-US" dirty="0" err="1"/>
              <a:t>c</a:t>
            </a:r>
            <a:r>
              <a:rPr lang="en-US" baseline="-25000" dirty="0" err="1"/>
              <a:t>j</a:t>
            </a:r>
            <a:r>
              <a:rPr lang="el-GR" dirty="0"/>
              <a:t> ονομάζονται </a:t>
            </a:r>
            <a:r>
              <a:rPr lang="el-GR" u="sng" dirty="0"/>
              <a:t>οικονομικοί συντελεστές</a:t>
            </a:r>
            <a:r>
              <a:rPr lang="el-GR" dirty="0"/>
              <a:t>, ενώ τα </a:t>
            </a:r>
            <a:r>
              <a:rPr lang="en-US" dirty="0" err="1"/>
              <a:t>x</a:t>
            </a:r>
            <a:r>
              <a:rPr lang="en-US" baseline="-25000" dirty="0" err="1"/>
              <a:t>j</a:t>
            </a:r>
            <a:r>
              <a:rPr lang="el-GR" dirty="0"/>
              <a:t> ονομάζονται </a:t>
            </a:r>
            <a:r>
              <a:rPr lang="el-GR" u="sng" dirty="0"/>
              <a:t>μεταβλητές απόφασης</a:t>
            </a:r>
            <a:r>
              <a:rPr lang="el-GR"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260649"/>
            <a:ext cx="8280920" cy="4247317"/>
          </a:xfrm>
          <a:prstGeom prst="rect">
            <a:avLst/>
          </a:prstGeom>
        </p:spPr>
        <p:txBody>
          <a:bodyPr wrap="square">
            <a:spAutoFit/>
          </a:bodyPr>
          <a:lstStyle/>
          <a:p>
            <a:pPr algn="ctr"/>
            <a:r>
              <a:rPr lang="el-GR" b="1" dirty="0" smtClean="0"/>
              <a:t>ΠΡΟΫΠΟΘΕΣΕΙΣ ΕΦΑΡΜΟΓΗΣ  ΤΟΥ ΓΡΑΜΜΙΚΟΥ ΠΡΟΓΡΑΜΜΑΤΙΣΜΟΥ</a:t>
            </a:r>
          </a:p>
          <a:p>
            <a:endParaRPr lang="en-US" dirty="0" smtClean="0"/>
          </a:p>
          <a:p>
            <a:r>
              <a:rPr lang="el-GR" dirty="0" smtClean="0"/>
              <a:t>Η </a:t>
            </a:r>
            <a:r>
              <a:rPr lang="el-GR" dirty="0"/>
              <a:t>χρησιμοποίηση της μεθόδου του γραμμικού προγραμματισμού βασίζεται στις ακόλουθες προϋποθέσεις</a:t>
            </a:r>
            <a:r>
              <a:rPr lang="el-GR" dirty="0" smtClean="0"/>
              <a:t>:</a:t>
            </a:r>
          </a:p>
          <a:p>
            <a:endParaRPr lang="el-GR" dirty="0"/>
          </a:p>
          <a:p>
            <a:pPr marL="342900" lvl="0" indent="-342900">
              <a:buFont typeface="Wingdings" pitchFamily="2" charset="2"/>
              <a:buChar char="ü"/>
            </a:pPr>
            <a:r>
              <a:rPr lang="el-GR" dirty="0"/>
              <a:t>Η αντικειμενική συνάρτηση καθώς και οι περιορισμοί είναι γραμμικής μορφής. </a:t>
            </a:r>
            <a:endParaRPr lang="el-GR" dirty="0" smtClean="0"/>
          </a:p>
          <a:p>
            <a:pPr marL="342900" lvl="0" indent="-342900"/>
            <a:endParaRPr lang="el-GR" dirty="0"/>
          </a:p>
          <a:p>
            <a:pPr marL="342900" lvl="0" indent="-342900">
              <a:buFont typeface="Wingdings" pitchFamily="2" charset="2"/>
              <a:buChar char="ü"/>
            </a:pPr>
            <a:r>
              <a:rPr lang="el-GR" dirty="0"/>
              <a:t>Οι επιδράσεις των μεταβλητών τόσο στην αντικειμενική συνάρτηση όσο και στους περιορισμούς έχουν προσθετικό αποτέλεσμα</a:t>
            </a:r>
            <a:r>
              <a:rPr lang="el-GR" dirty="0" smtClean="0"/>
              <a:t>.</a:t>
            </a:r>
          </a:p>
          <a:p>
            <a:pPr marL="342900" lvl="0" indent="-342900"/>
            <a:endParaRPr lang="el-GR" dirty="0"/>
          </a:p>
          <a:p>
            <a:pPr marL="342900" lvl="0" indent="-342900">
              <a:buFont typeface="Wingdings" pitchFamily="2" charset="2"/>
              <a:buChar char="ü"/>
            </a:pPr>
            <a:r>
              <a:rPr lang="el-GR" dirty="0"/>
              <a:t>Οι μεταβλητές απόφασης </a:t>
            </a:r>
            <a:r>
              <a:rPr lang="en-US" dirty="0" err="1"/>
              <a:t>x</a:t>
            </a:r>
            <a:r>
              <a:rPr lang="en-US" baseline="-25000" dirty="0" err="1"/>
              <a:t>j</a:t>
            </a:r>
            <a:r>
              <a:rPr lang="en-US" dirty="0"/>
              <a:t> </a:t>
            </a:r>
            <a:r>
              <a:rPr lang="el-GR" dirty="0"/>
              <a:t> είναι συνεχείς αριθμοί, δηλαδή είναι απεριόριστα διαιρετές</a:t>
            </a:r>
            <a:r>
              <a:rPr lang="el-GR" dirty="0" smtClean="0"/>
              <a:t>.</a:t>
            </a:r>
          </a:p>
          <a:p>
            <a:pPr marL="342900" lvl="0" indent="-342900"/>
            <a:endParaRPr lang="el-GR" dirty="0"/>
          </a:p>
          <a:p>
            <a:pPr marL="342900" lvl="0" indent="-342900">
              <a:buFont typeface="Wingdings" pitchFamily="2" charset="2"/>
              <a:buChar char="ü"/>
            </a:pPr>
            <a:r>
              <a:rPr lang="el-GR" dirty="0"/>
              <a:t>Οι οικονομικοί συντελεστές </a:t>
            </a:r>
            <a:r>
              <a:rPr lang="en-US" dirty="0" err="1"/>
              <a:t>c</a:t>
            </a:r>
            <a:r>
              <a:rPr lang="en-US" baseline="-25000" dirty="0" err="1"/>
              <a:t>j</a:t>
            </a:r>
            <a:r>
              <a:rPr lang="el-GR" dirty="0"/>
              <a:t> , οι τεχνικοί συντελεστές  </a:t>
            </a:r>
            <a:r>
              <a:rPr lang="en-US" dirty="0" err="1"/>
              <a:t>a</a:t>
            </a:r>
            <a:r>
              <a:rPr lang="en-US" baseline="-25000" dirty="0" err="1"/>
              <a:t>ij</a:t>
            </a:r>
            <a:r>
              <a:rPr lang="el-GR" dirty="0"/>
              <a:t> καθώς και τα </a:t>
            </a:r>
            <a:r>
              <a:rPr lang="el-GR" dirty="0" err="1"/>
              <a:t>β’μέλη</a:t>
            </a:r>
            <a:r>
              <a:rPr lang="el-GR" dirty="0"/>
              <a:t> των περιορισμών </a:t>
            </a:r>
            <a:r>
              <a:rPr lang="en-US" dirty="0"/>
              <a:t>b</a:t>
            </a:r>
            <a:r>
              <a:rPr lang="en-US" baseline="-25000" dirty="0"/>
              <a:t>i</a:t>
            </a:r>
            <a:r>
              <a:rPr lang="el-GR" dirty="0"/>
              <a:t> είναι γνωστά με απόλυτη βεβαιότητα.</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251520" y="52178"/>
            <a:ext cx="8640960" cy="26314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ea typeface="Times New Roman" pitchFamily="18" charset="0"/>
                <a:cs typeface="Arial" pitchFamily="34" charset="0"/>
              </a:rPr>
              <a:t>Παράδειγμα </a:t>
            </a:r>
            <a:r>
              <a:rPr kumimoji="0" lang="el-GR" b="1" i="0" u="none" strike="noStrike" cap="none" normalizeH="0" dirty="0" smtClean="0">
                <a:ln>
                  <a:noFill/>
                </a:ln>
                <a:solidFill>
                  <a:schemeClr val="tx1"/>
                </a:solidFill>
                <a:effectLst/>
                <a:ea typeface="Times New Roman" pitchFamily="18" charset="0"/>
                <a:cs typeface="Arial" pitchFamily="34" charset="0"/>
              </a:rPr>
              <a:t> </a:t>
            </a:r>
            <a:r>
              <a:rPr lang="el-GR" b="1" dirty="0" smtClean="0">
                <a:ea typeface="Times New Roman" pitchFamily="18" charset="0"/>
                <a:cs typeface="Arial" pitchFamily="34" charset="0"/>
              </a:rPr>
              <a:t>μ</a:t>
            </a:r>
            <a:r>
              <a:rPr kumimoji="0" lang="el-GR" b="1" i="0" u="none" strike="noStrike" cap="none" normalizeH="0" baseline="0" dirty="0" smtClean="0">
                <a:ln>
                  <a:noFill/>
                </a:ln>
                <a:solidFill>
                  <a:schemeClr val="tx1"/>
                </a:solidFill>
                <a:effectLst/>
                <a:ea typeface="Times New Roman" pitchFamily="18" charset="0"/>
                <a:cs typeface="Arial" pitchFamily="34" charset="0"/>
              </a:rPr>
              <a:t>εγιστοποίησης κέρδους (</a:t>
            </a:r>
            <a:r>
              <a:rPr kumimoji="0" lang="en-US" b="1" i="0" u="none" strike="noStrike" cap="none" normalizeH="0" baseline="0" dirty="0" smtClean="0">
                <a:ln>
                  <a:noFill/>
                </a:ln>
                <a:solidFill>
                  <a:schemeClr val="tx1"/>
                </a:solidFill>
                <a:effectLst/>
                <a:ea typeface="Times New Roman" pitchFamily="18" charset="0"/>
                <a:cs typeface="Arial" pitchFamily="34" charset="0"/>
              </a:rPr>
              <a:t>max</a:t>
            </a:r>
            <a:r>
              <a:rPr kumimoji="0" lang="el-GR" b="1" i="0" u="none" strike="noStrike" cap="none" normalizeH="0" baseline="0" dirty="0" smtClean="0">
                <a:ln>
                  <a:noFill/>
                </a:ln>
                <a:solidFill>
                  <a:schemeClr val="tx1"/>
                </a:solidFill>
                <a:effectLst/>
                <a:ea typeface="Times New Roman" pitchFamily="18" charset="0"/>
                <a:cs typeface="Arial" pitchFamily="34" charset="0"/>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ea typeface="Times New Roman" pitchFamily="18" charset="0"/>
                <a:cs typeface="Arial" pitchFamily="34" charset="0"/>
              </a:rPr>
              <a:t> Επίλυση με την γραφική μέθοδο</a:t>
            </a:r>
            <a:endParaRPr kumimoji="0" lang="el-GR" b="1"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Έστω γεωργική επιχείρηση, εκτάσεως εδάφους 60 στρεμμάτων, που διαθέτει 2.000 ώρες</a:t>
            </a:r>
            <a:r>
              <a:rPr kumimoji="0" lang="el-GR" b="0" i="0" u="none" strike="noStrike" cap="none" normalizeH="0" dirty="0" smtClean="0">
                <a:ln>
                  <a:noFill/>
                </a:ln>
                <a:solidFill>
                  <a:schemeClr val="tx1"/>
                </a:solidFill>
                <a:effectLst/>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εργασίας ετησίως και διαθέσιμο κυκλοφοριακό κεφάλαιο 4.500 ευρώ. Η γεωργική επιχείρηση έχει να επιλέξει ανάμεσα σε δύο δραστηριότητες, αραβόσιτο και βαμβάκι.</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Δίδονται:</a:t>
            </a:r>
            <a:endParaRPr kumimoji="0" lang="el-GR" b="0" i="0" u="none" strike="noStrike" cap="none" normalizeH="0" baseline="0" dirty="0" smtClean="0">
              <a:ln>
                <a:noFill/>
              </a:ln>
              <a:solidFill>
                <a:schemeClr val="tx1"/>
              </a:solidFill>
              <a:effectLst/>
            </a:endParaRPr>
          </a:p>
        </p:txBody>
      </p:sp>
      <p:graphicFrame>
        <p:nvGraphicFramePr>
          <p:cNvPr id="3" name="Table 2"/>
          <p:cNvGraphicFramePr>
            <a:graphicFrameLocks noGrp="1"/>
          </p:cNvGraphicFramePr>
          <p:nvPr/>
        </p:nvGraphicFramePr>
        <p:xfrm>
          <a:off x="323529" y="2780928"/>
          <a:ext cx="8424935" cy="2880320"/>
        </p:xfrm>
        <a:graphic>
          <a:graphicData uri="http://schemas.openxmlformats.org/drawingml/2006/table">
            <a:tbl>
              <a:tblPr/>
              <a:tblGrid>
                <a:gridCol w="1614676"/>
                <a:gridCol w="1308608"/>
                <a:gridCol w="1606148"/>
                <a:gridCol w="1477277"/>
                <a:gridCol w="2418226"/>
              </a:tblGrid>
              <a:tr h="977876">
                <a:tc>
                  <a:txBody>
                    <a:bodyPr/>
                    <a:lstStyle/>
                    <a:p>
                      <a:pPr algn="just">
                        <a:lnSpc>
                          <a:spcPct val="150000"/>
                        </a:lnSpc>
                        <a:spcBef>
                          <a:spcPts val="1200"/>
                        </a:spcBef>
                        <a:spcAft>
                          <a:spcPts val="0"/>
                        </a:spcAft>
                      </a:pPr>
                      <a:r>
                        <a:rPr lang="el-GR" sz="1800" dirty="0">
                          <a:latin typeface="+mn-lt"/>
                          <a:ea typeface="Times New Roman"/>
                          <a:cs typeface="Arial"/>
                        </a:rPr>
                        <a:t>Κλάδος</a:t>
                      </a:r>
                      <a:endParaRPr lang="el-GR" sz="1800" dirty="0">
                        <a:latin typeface="+mn-lt"/>
                        <a:ea typeface="Times New Roman"/>
                        <a:cs typeface="Times New Roman"/>
                      </a:endParaRPr>
                    </a:p>
                  </a:txBody>
                  <a:tcPr marL="68580" marR="6858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tcPr>
                </a:tc>
                <a:tc gridSpan="3">
                  <a:txBody>
                    <a:bodyPr/>
                    <a:lstStyle/>
                    <a:p>
                      <a:pPr algn="just">
                        <a:lnSpc>
                          <a:spcPct val="150000"/>
                        </a:lnSpc>
                        <a:spcBef>
                          <a:spcPts val="1200"/>
                        </a:spcBef>
                        <a:spcAft>
                          <a:spcPts val="0"/>
                        </a:spcAft>
                      </a:pPr>
                      <a:r>
                        <a:rPr lang="el-GR" sz="1800" dirty="0">
                          <a:latin typeface="+mn-lt"/>
                          <a:ea typeface="Times New Roman"/>
                          <a:cs typeface="Arial"/>
                        </a:rPr>
                        <a:t>Απαιτούμενοι συντελεστές ανά στρέμμα</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a:txBody>
                    <a:bodyPr/>
                    <a:lstStyle/>
                    <a:p>
                      <a:pPr algn="just">
                        <a:lnSpc>
                          <a:spcPct val="150000"/>
                        </a:lnSpc>
                        <a:spcBef>
                          <a:spcPts val="1200"/>
                        </a:spcBef>
                        <a:spcAft>
                          <a:spcPts val="0"/>
                        </a:spcAft>
                      </a:pPr>
                      <a:r>
                        <a:rPr lang="el-GR" sz="1800" dirty="0">
                          <a:latin typeface="+mn-lt"/>
                          <a:ea typeface="Times New Roman"/>
                          <a:cs typeface="Arial"/>
                        </a:rPr>
                        <a:t>Ακαθάριστο Κέρδος ανά στρέμμα (€ / στρέμμα)</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tcPr>
                </a:tc>
              </a:tr>
              <a:tr h="977876">
                <a:tc>
                  <a:txBody>
                    <a:bodyPr/>
                    <a:lstStyle/>
                    <a:p>
                      <a:pPr algn="just">
                        <a:lnSpc>
                          <a:spcPct val="150000"/>
                        </a:lnSpc>
                        <a:spcBef>
                          <a:spcPts val="1200"/>
                        </a:spcBef>
                        <a:spcAft>
                          <a:spcPts val="0"/>
                        </a:spcAft>
                      </a:pPr>
                      <a:endParaRPr lang="el-GR" sz="1800" dirty="0">
                        <a:latin typeface="+mn-lt"/>
                        <a:ea typeface="Times New Roman"/>
                        <a:cs typeface="Arial"/>
                      </a:endParaRPr>
                    </a:p>
                  </a:txBody>
                  <a:tcPr marL="68580" marR="6858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just">
                        <a:lnSpc>
                          <a:spcPct val="150000"/>
                        </a:lnSpc>
                        <a:spcBef>
                          <a:spcPts val="1200"/>
                        </a:spcBef>
                        <a:spcAft>
                          <a:spcPts val="0"/>
                        </a:spcAft>
                      </a:pPr>
                      <a:r>
                        <a:rPr lang="el-GR" sz="1800">
                          <a:latin typeface="+mn-lt"/>
                          <a:ea typeface="Times New Roman"/>
                          <a:cs typeface="Arial"/>
                        </a:rPr>
                        <a:t>Εργασία σε ώρες</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Bef>
                          <a:spcPts val="1200"/>
                        </a:spcBef>
                        <a:spcAft>
                          <a:spcPts val="0"/>
                        </a:spcAft>
                      </a:pPr>
                      <a:r>
                        <a:rPr lang="el-GR" sz="1800">
                          <a:latin typeface="+mn-lt"/>
                          <a:ea typeface="Times New Roman"/>
                          <a:cs typeface="Arial"/>
                        </a:rPr>
                        <a:t>Μεταβλητές δαπάνες σε €</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Bef>
                          <a:spcPts val="1200"/>
                        </a:spcBef>
                        <a:spcAft>
                          <a:spcPts val="0"/>
                        </a:spcAft>
                      </a:pPr>
                      <a:r>
                        <a:rPr lang="el-GR" sz="1800">
                          <a:latin typeface="+mn-lt"/>
                          <a:ea typeface="Times New Roman"/>
                          <a:cs typeface="Arial"/>
                        </a:rPr>
                        <a:t>Έδαφος (στρέμματα)</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Bef>
                          <a:spcPts val="1200"/>
                        </a:spcBef>
                        <a:spcAft>
                          <a:spcPts val="0"/>
                        </a:spcAft>
                      </a:pPr>
                      <a:endParaRPr lang="el-GR" sz="1800" dirty="0">
                        <a:latin typeface="+mn-lt"/>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r>
              <a:tr h="462284">
                <a:tc>
                  <a:txBody>
                    <a:bodyPr/>
                    <a:lstStyle/>
                    <a:p>
                      <a:pPr algn="just">
                        <a:lnSpc>
                          <a:spcPct val="150000"/>
                        </a:lnSpc>
                        <a:spcBef>
                          <a:spcPts val="1200"/>
                        </a:spcBef>
                        <a:spcAft>
                          <a:spcPts val="0"/>
                        </a:spcAft>
                      </a:pPr>
                      <a:r>
                        <a:rPr lang="el-GR" sz="1800">
                          <a:latin typeface="+mn-lt"/>
                          <a:ea typeface="Times New Roman"/>
                          <a:cs typeface="Arial"/>
                        </a:rPr>
                        <a:t>Αραβόσιτος</a:t>
                      </a:r>
                      <a:endParaRPr lang="el-GR" sz="1800">
                        <a:latin typeface="+mn-lt"/>
                        <a:ea typeface="Times New Roman"/>
                        <a:cs typeface="Times New Roman"/>
                      </a:endParaRPr>
                    </a:p>
                  </a:txBody>
                  <a:tcPr marL="68580" marR="6858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1200"/>
                        </a:spcBef>
                        <a:spcAft>
                          <a:spcPts val="0"/>
                        </a:spcAft>
                      </a:pPr>
                      <a:r>
                        <a:rPr lang="el-GR" sz="1800">
                          <a:latin typeface="+mn-lt"/>
                          <a:ea typeface="Times New Roman"/>
                          <a:cs typeface="Arial"/>
                        </a:rPr>
                        <a:t>70</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1200"/>
                        </a:spcBef>
                        <a:spcAft>
                          <a:spcPts val="0"/>
                        </a:spcAft>
                      </a:pPr>
                      <a:r>
                        <a:rPr lang="el-GR" sz="1800">
                          <a:latin typeface="+mn-lt"/>
                          <a:ea typeface="Times New Roman"/>
                          <a:cs typeface="Arial"/>
                        </a:rPr>
                        <a:t>90</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1200"/>
                        </a:spcBef>
                        <a:spcAft>
                          <a:spcPts val="0"/>
                        </a:spcAft>
                      </a:pPr>
                      <a:r>
                        <a:rPr lang="el-GR" sz="1800">
                          <a:latin typeface="+mn-lt"/>
                          <a:ea typeface="Times New Roman"/>
                          <a:cs typeface="Arial"/>
                        </a:rPr>
                        <a:t>1</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1200"/>
                        </a:spcBef>
                        <a:spcAft>
                          <a:spcPts val="0"/>
                        </a:spcAft>
                      </a:pPr>
                      <a:r>
                        <a:rPr lang="el-GR" sz="1800" dirty="0">
                          <a:latin typeface="+mn-lt"/>
                          <a:ea typeface="Times New Roman"/>
                          <a:cs typeface="Arial"/>
                        </a:rPr>
                        <a:t>144</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284">
                <a:tc>
                  <a:txBody>
                    <a:bodyPr/>
                    <a:lstStyle/>
                    <a:p>
                      <a:pPr algn="just">
                        <a:lnSpc>
                          <a:spcPct val="150000"/>
                        </a:lnSpc>
                        <a:spcBef>
                          <a:spcPts val="1200"/>
                        </a:spcBef>
                        <a:spcAft>
                          <a:spcPts val="0"/>
                        </a:spcAft>
                      </a:pPr>
                      <a:r>
                        <a:rPr lang="el-GR" sz="1800">
                          <a:latin typeface="+mn-lt"/>
                          <a:ea typeface="Times New Roman"/>
                          <a:cs typeface="Arial"/>
                        </a:rPr>
                        <a:t>Βαμβάκι</a:t>
                      </a:r>
                      <a:endParaRPr lang="el-GR" sz="1800">
                        <a:latin typeface="+mn-lt"/>
                        <a:ea typeface="Times New Roman"/>
                        <a:cs typeface="Times New Roman"/>
                      </a:endParaRPr>
                    </a:p>
                  </a:txBody>
                  <a:tcPr marL="68580" marR="6858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50000"/>
                        </a:lnSpc>
                        <a:spcBef>
                          <a:spcPts val="1200"/>
                        </a:spcBef>
                        <a:spcAft>
                          <a:spcPts val="0"/>
                        </a:spcAft>
                      </a:pPr>
                      <a:r>
                        <a:rPr lang="el-GR" sz="1800">
                          <a:latin typeface="+mn-lt"/>
                          <a:ea typeface="Times New Roman"/>
                          <a:cs typeface="Arial"/>
                        </a:rPr>
                        <a:t>25</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50000"/>
                        </a:lnSpc>
                        <a:spcBef>
                          <a:spcPts val="1200"/>
                        </a:spcBef>
                        <a:spcAft>
                          <a:spcPts val="0"/>
                        </a:spcAft>
                      </a:pPr>
                      <a:r>
                        <a:rPr lang="el-GR" sz="1800">
                          <a:latin typeface="+mn-lt"/>
                          <a:ea typeface="Times New Roman"/>
                          <a:cs typeface="Arial"/>
                        </a:rPr>
                        <a:t>60</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50000"/>
                        </a:lnSpc>
                        <a:spcBef>
                          <a:spcPts val="1200"/>
                        </a:spcBef>
                        <a:spcAft>
                          <a:spcPts val="0"/>
                        </a:spcAft>
                      </a:pPr>
                      <a:r>
                        <a:rPr lang="el-GR" sz="1800">
                          <a:latin typeface="+mn-lt"/>
                          <a:ea typeface="Times New Roman"/>
                          <a:cs typeface="Arial"/>
                        </a:rPr>
                        <a:t>1</a:t>
                      </a:r>
                      <a:endParaRPr lang="el-GR" sz="180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50000"/>
                        </a:lnSpc>
                        <a:spcBef>
                          <a:spcPts val="1200"/>
                        </a:spcBef>
                        <a:spcAft>
                          <a:spcPts val="0"/>
                        </a:spcAft>
                      </a:pPr>
                      <a:r>
                        <a:rPr lang="el-GR" sz="1800" dirty="0">
                          <a:latin typeface="+mn-lt"/>
                          <a:ea typeface="Times New Roman"/>
                          <a:cs typeface="Arial"/>
                        </a:rPr>
                        <a:t>90</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bl>
          </a:graphicData>
        </a:graphic>
      </p:graphicFrame>
      <p:sp>
        <p:nvSpPr>
          <p:cNvPr id="3074" name="Rectangle 2"/>
          <p:cNvSpPr>
            <a:spLocks noChangeArrowheads="1"/>
          </p:cNvSpPr>
          <p:nvPr/>
        </p:nvSpPr>
        <p:spPr bwMode="auto">
          <a:xfrm>
            <a:off x="323528" y="5960194"/>
            <a:ext cx="8424936"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Ζητείται ο άριστος συνδυασμός των δύο κλάδων για να επιτύχει η γεωργική επιχείρηση το μέγιστο Ακαθάριστο Κέρδος</a:t>
            </a:r>
            <a:r>
              <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l-GR"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7" name="Rectangle 19"/>
          <p:cNvSpPr>
            <a:spLocks noChangeArrowheads="1"/>
          </p:cNvSpPr>
          <p:nvPr/>
        </p:nvSpPr>
        <p:spPr bwMode="auto">
          <a:xfrm>
            <a:off x="323528" y="187138"/>
            <a:ext cx="8496944"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Η αντικειμενική συνάρτηση είναι:</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_tradnl" b="0" i="0" u="none" strike="noStrike" cap="none" normalizeH="0" baseline="0" dirty="0" smtClean="0">
                <a:ln>
                  <a:noFill/>
                </a:ln>
                <a:solidFill>
                  <a:schemeClr val="tx1"/>
                </a:solidFill>
                <a:effectLst/>
                <a:ea typeface="Times New Roman" pitchFamily="18" charset="0"/>
                <a:cs typeface="Arial" pitchFamily="34" charset="0"/>
              </a:rPr>
              <a:t>       </a:t>
            </a:r>
            <a:r>
              <a:rPr kumimoji="0" lang="es-ES_tradnl" b="0" i="0" u="none" strike="noStrike" cap="none" normalizeH="0" baseline="0" dirty="0" err="1" smtClean="0">
                <a:ln>
                  <a:noFill/>
                </a:ln>
                <a:solidFill>
                  <a:schemeClr val="tx1"/>
                </a:solidFill>
                <a:effectLst/>
                <a:ea typeface="Times New Roman" pitchFamily="18" charset="0"/>
                <a:cs typeface="Arial" pitchFamily="34" charset="0"/>
              </a:rPr>
              <a:t>max</a:t>
            </a:r>
            <a:r>
              <a:rPr kumimoji="0" lang="es-ES_tradnl" b="0" i="0" u="none" strike="noStrike" cap="none" normalizeH="0" baseline="0" dirty="0" smtClean="0">
                <a:ln>
                  <a:noFill/>
                </a:ln>
                <a:solidFill>
                  <a:schemeClr val="tx1"/>
                </a:solidFill>
                <a:effectLst/>
                <a:ea typeface="Times New Roman" pitchFamily="18" charset="0"/>
                <a:cs typeface="Arial" pitchFamily="34" charset="0"/>
              </a:rPr>
              <a:t> g(X)=</a:t>
            </a:r>
            <a:r>
              <a:rPr kumimoji="0" lang="es-ES_tradnl" b="0" i="0" u="none" strike="noStrike" cap="none" normalizeH="0" baseline="0" dirty="0" err="1" smtClean="0">
                <a:ln>
                  <a:noFill/>
                </a:ln>
                <a:solidFill>
                  <a:schemeClr val="tx1"/>
                </a:solidFill>
                <a:effectLst/>
                <a:ea typeface="Times New Roman" pitchFamily="18" charset="0"/>
                <a:cs typeface="Arial" pitchFamily="34" charset="0"/>
              </a:rPr>
              <a:t>max</a:t>
            </a:r>
            <a:r>
              <a:rPr kumimoji="0" lang="es-ES_tradnl" b="0" i="0" u="none" strike="noStrike" cap="none" normalizeH="0" baseline="0" dirty="0" smtClean="0">
                <a:ln>
                  <a:noFill/>
                </a:ln>
                <a:solidFill>
                  <a:schemeClr val="tx1"/>
                </a:solidFill>
                <a:effectLst/>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Ζ</a:t>
            </a:r>
            <a:r>
              <a:rPr kumimoji="0" lang="es-ES_tradnl" b="0" i="0" u="none" strike="noStrike" cap="none" normalizeH="0" baseline="0" dirty="0" smtClean="0">
                <a:ln>
                  <a:noFill/>
                </a:ln>
                <a:solidFill>
                  <a:schemeClr val="tx1"/>
                </a:solidFill>
                <a:effectLst/>
                <a:ea typeface="Times New Roman" pitchFamily="18" charset="0"/>
                <a:cs typeface="Arial" pitchFamily="34" charset="0"/>
              </a:rPr>
              <a:t>= 144 x</a:t>
            </a:r>
            <a:r>
              <a:rPr kumimoji="0" lang="es-ES_tradnl" b="0" i="0" u="none" strike="noStrike" cap="none" normalizeH="0" baseline="-30000" dirty="0" smtClean="0">
                <a:ln>
                  <a:noFill/>
                </a:ln>
                <a:solidFill>
                  <a:schemeClr val="tx1"/>
                </a:solidFill>
                <a:effectLst/>
                <a:ea typeface="Times New Roman" pitchFamily="18" charset="0"/>
                <a:cs typeface="Arial" pitchFamily="34" charset="0"/>
              </a:rPr>
              <a:t>1</a:t>
            </a:r>
            <a:r>
              <a:rPr kumimoji="0" lang="es-ES_tradnl" b="0" i="0" u="none" strike="noStrike" cap="none" normalizeH="0" baseline="0" dirty="0" smtClean="0">
                <a:ln>
                  <a:noFill/>
                </a:ln>
                <a:solidFill>
                  <a:schemeClr val="tx1"/>
                </a:solidFill>
                <a:effectLst/>
                <a:ea typeface="Times New Roman" pitchFamily="18" charset="0"/>
                <a:cs typeface="Arial" pitchFamily="34" charset="0"/>
              </a:rPr>
              <a:t> + 90 x</a:t>
            </a:r>
            <a:r>
              <a:rPr kumimoji="0" lang="es-ES_tradnl" b="0" i="0" u="none" strike="noStrike" cap="none" normalizeH="0" baseline="-30000" dirty="0" smtClean="0">
                <a:ln>
                  <a:noFill/>
                </a:ln>
                <a:solidFill>
                  <a:schemeClr val="tx1"/>
                </a:solidFill>
                <a:effectLst/>
                <a:ea typeface="Times New Roman" pitchFamily="18" charset="0"/>
                <a:cs typeface="Arial" pitchFamily="34" charset="0"/>
              </a:rPr>
              <a:t>2 </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υπό τους περιορισμούς</a:t>
            </a:r>
            <a:r>
              <a:rPr kumimoji="0" lang="en-US" b="0" i="0" u="none" strike="noStrike" cap="none" normalizeH="0" baseline="0" dirty="0" smtClean="0">
                <a:ln>
                  <a:noFill/>
                </a:ln>
                <a:solidFill>
                  <a:schemeClr val="tx1"/>
                </a:solidFill>
                <a:effectLst/>
                <a:ea typeface="Times New Roman" pitchFamily="18" charset="0"/>
                <a:cs typeface="Arial" pitchFamily="34" charset="0"/>
              </a:rPr>
              <a:t>:</a:t>
            </a:r>
            <a:endParaRPr kumimoji="0" lang="en-US" b="0" i="0" u="none" strike="noStrike" cap="none" normalizeH="0" baseline="0" dirty="0" smtClean="0">
              <a:ln>
                <a:noFill/>
              </a:ln>
              <a:solidFill>
                <a:schemeClr val="tx1"/>
              </a:solidFill>
              <a:effectLst/>
            </a:endParaRPr>
          </a:p>
        </p:txBody>
      </p:sp>
      <p:sp>
        <p:nvSpPr>
          <p:cNvPr id="2078" name="Rectangle 30"/>
          <p:cNvSpPr>
            <a:spLocks noChangeArrowheads="1"/>
          </p:cNvSpPr>
          <p:nvPr/>
        </p:nvSpPr>
        <p:spPr bwMode="auto">
          <a:xfrm>
            <a:off x="0" y="2030573"/>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620838"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1</a:t>
            </a:r>
            <a:r>
              <a:rPr kumimoji="0" lang="el-GR" b="0" i="0" u="none" strike="noStrike" cap="none" normalizeH="0" baseline="0" dirty="0" smtClean="0">
                <a:ln>
                  <a:noFill/>
                </a:ln>
                <a:solidFill>
                  <a:schemeClr val="tx1"/>
                </a:solidFill>
                <a:effectLst/>
                <a:ea typeface="Times New Roman" pitchFamily="18" charset="0"/>
                <a:cs typeface="Arial" pitchFamily="34" charset="0"/>
              </a:rPr>
              <a:t>   +   </a:t>
            </a:r>
            <a:r>
              <a:rPr kumimoji="0" lang="en-US"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2</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endParaRPr kumimoji="0" lang="el-GR" b="0" i="0" u="none" strike="noStrike" cap="none" normalizeH="0" baseline="0" dirty="0" smtClean="0">
              <a:ln>
                <a:noFill/>
              </a:ln>
              <a:solidFill>
                <a:schemeClr val="tx1"/>
              </a:solidFill>
              <a:effectLst/>
            </a:endParaRPr>
          </a:p>
        </p:txBody>
      </p:sp>
      <p:graphicFrame>
        <p:nvGraphicFramePr>
          <p:cNvPr id="2077" name="Object 29"/>
          <p:cNvGraphicFramePr>
            <a:graphicFrameLocks noChangeAspect="1"/>
          </p:cNvGraphicFramePr>
          <p:nvPr/>
        </p:nvGraphicFramePr>
        <p:xfrm>
          <a:off x="3059832" y="2204864"/>
          <a:ext cx="432048" cy="123825"/>
        </p:xfrm>
        <a:graphic>
          <a:graphicData uri="http://schemas.openxmlformats.org/presentationml/2006/ole">
            <p:oleObj spid="_x0000_s2077" name="Εξίσωση" r:id="rId3" imgW="101424" imgH="126780" progId="Equation.3">
              <p:embed/>
            </p:oleObj>
          </a:graphicData>
        </a:graphic>
      </p:graphicFrame>
      <p:sp>
        <p:nvSpPr>
          <p:cNvPr id="2079" name="Rectangle 31"/>
          <p:cNvSpPr>
            <a:spLocks noChangeArrowheads="1"/>
          </p:cNvSpPr>
          <p:nvPr/>
        </p:nvSpPr>
        <p:spPr bwMode="auto">
          <a:xfrm>
            <a:off x="0" y="2044920"/>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620838"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60 στρέμματα </a:t>
            </a:r>
            <a:endParaRPr kumimoji="0" lang="el-GR" b="0" i="0" u="none" strike="noStrike" cap="none" normalizeH="0" baseline="0" dirty="0" smtClean="0">
              <a:ln>
                <a:noFill/>
              </a:ln>
              <a:solidFill>
                <a:schemeClr val="tx1"/>
              </a:solidFill>
              <a:effectLst/>
            </a:endParaRPr>
          </a:p>
        </p:txBody>
      </p:sp>
      <p:sp>
        <p:nvSpPr>
          <p:cNvPr id="2081" name="Rectangle 33"/>
          <p:cNvSpPr>
            <a:spLocks noChangeArrowheads="1"/>
          </p:cNvSpPr>
          <p:nvPr/>
        </p:nvSpPr>
        <p:spPr bwMode="auto">
          <a:xfrm>
            <a:off x="0" y="2454676"/>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620838"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  70</a:t>
            </a:r>
            <a:r>
              <a:rPr kumimoji="0" lang="en-US"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1</a:t>
            </a:r>
            <a:r>
              <a:rPr kumimoji="0" lang="el-GR" b="0" i="0" u="none" strike="noStrike" cap="none" normalizeH="0" baseline="0" dirty="0" smtClean="0">
                <a:ln>
                  <a:noFill/>
                </a:ln>
                <a:solidFill>
                  <a:schemeClr val="tx1"/>
                </a:solidFill>
                <a:effectLst/>
                <a:ea typeface="Times New Roman" pitchFamily="18" charset="0"/>
                <a:cs typeface="Arial" pitchFamily="34" charset="0"/>
              </a:rPr>
              <a:t>  +  25</a:t>
            </a:r>
            <a:r>
              <a:rPr kumimoji="0" lang="en-US"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2</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endParaRPr kumimoji="0" lang="el-GR" b="0" i="0" u="none" strike="noStrike" cap="none" normalizeH="0" baseline="0" dirty="0" smtClean="0">
              <a:ln>
                <a:noFill/>
              </a:ln>
              <a:solidFill>
                <a:schemeClr val="tx1"/>
              </a:solidFill>
              <a:effectLst/>
            </a:endParaRPr>
          </a:p>
        </p:txBody>
      </p:sp>
      <p:graphicFrame>
        <p:nvGraphicFramePr>
          <p:cNvPr id="2080" name="Object 32"/>
          <p:cNvGraphicFramePr>
            <a:graphicFrameLocks noChangeAspect="1"/>
          </p:cNvGraphicFramePr>
          <p:nvPr/>
        </p:nvGraphicFramePr>
        <p:xfrm>
          <a:off x="3131840" y="2564904"/>
          <a:ext cx="72008" cy="123825"/>
        </p:xfrm>
        <a:graphic>
          <a:graphicData uri="http://schemas.openxmlformats.org/presentationml/2006/ole">
            <p:oleObj spid="_x0000_s2080" name="Εξίσωση" r:id="rId4" imgW="101424" imgH="126780" progId="Equation.3">
              <p:embed/>
            </p:oleObj>
          </a:graphicData>
        </a:graphic>
      </p:graphicFrame>
      <p:sp>
        <p:nvSpPr>
          <p:cNvPr id="2082" name="Rectangle 34"/>
          <p:cNvSpPr>
            <a:spLocks noChangeArrowheads="1"/>
          </p:cNvSpPr>
          <p:nvPr/>
        </p:nvSpPr>
        <p:spPr bwMode="auto">
          <a:xfrm>
            <a:off x="0" y="2454180"/>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620838"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 2.000 ώρες εργασίας</a:t>
            </a:r>
            <a:endParaRPr kumimoji="0" lang="el-GR" b="0" i="0" u="none" strike="noStrike" cap="none" normalizeH="0" baseline="0" dirty="0" smtClean="0">
              <a:ln>
                <a:noFill/>
              </a:ln>
              <a:solidFill>
                <a:schemeClr val="tx1"/>
              </a:solidFill>
              <a:effectLst/>
            </a:endParaRPr>
          </a:p>
        </p:txBody>
      </p:sp>
      <p:sp>
        <p:nvSpPr>
          <p:cNvPr id="2084" name="Rectangle 36"/>
          <p:cNvSpPr>
            <a:spLocks noChangeArrowheads="1"/>
          </p:cNvSpPr>
          <p:nvPr/>
        </p:nvSpPr>
        <p:spPr bwMode="auto">
          <a:xfrm>
            <a:off x="0" y="2982158"/>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620838"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  90</a:t>
            </a:r>
            <a:r>
              <a:rPr kumimoji="0" lang="en-US"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1</a:t>
            </a:r>
            <a:r>
              <a:rPr kumimoji="0" lang="el-GR" b="0" i="0" u="none" strike="noStrike" cap="none" normalizeH="0" baseline="0" dirty="0" smtClean="0">
                <a:ln>
                  <a:noFill/>
                </a:ln>
                <a:solidFill>
                  <a:schemeClr val="tx1"/>
                </a:solidFill>
                <a:effectLst/>
                <a:ea typeface="Times New Roman" pitchFamily="18" charset="0"/>
                <a:cs typeface="Arial" pitchFamily="34" charset="0"/>
              </a:rPr>
              <a:t>  +  60</a:t>
            </a:r>
            <a:r>
              <a:rPr kumimoji="0" lang="en-US"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2</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endParaRPr kumimoji="0" lang="el-GR" b="0" i="0" u="none" strike="noStrike" cap="none" normalizeH="0" baseline="0" dirty="0" smtClean="0">
              <a:ln>
                <a:noFill/>
              </a:ln>
              <a:solidFill>
                <a:schemeClr val="tx1"/>
              </a:solidFill>
              <a:effectLst/>
            </a:endParaRPr>
          </a:p>
        </p:txBody>
      </p:sp>
      <p:sp>
        <p:nvSpPr>
          <p:cNvPr id="2085" name="Rectangle 37"/>
          <p:cNvSpPr>
            <a:spLocks noChangeArrowheads="1"/>
          </p:cNvSpPr>
          <p:nvPr/>
        </p:nvSpPr>
        <p:spPr bwMode="auto">
          <a:xfrm>
            <a:off x="0" y="2985960"/>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620838"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4.500 € κυκλοφοριακού κεφαλαίου</a:t>
            </a:r>
            <a:endParaRPr kumimoji="0" lang="el-GR" b="0" i="0" u="none" strike="noStrike" cap="none" normalizeH="0" baseline="0" dirty="0" smtClean="0">
              <a:ln>
                <a:noFill/>
              </a:ln>
              <a:solidFill>
                <a:schemeClr val="tx1"/>
              </a:solidFill>
              <a:effectLst/>
            </a:endParaRPr>
          </a:p>
        </p:txBody>
      </p:sp>
      <p:sp>
        <p:nvSpPr>
          <p:cNvPr id="2087" name="Rectangle 3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2086" name="Object 38"/>
          <p:cNvGraphicFramePr>
            <a:graphicFrameLocks noChangeAspect="1"/>
          </p:cNvGraphicFramePr>
          <p:nvPr/>
        </p:nvGraphicFramePr>
        <p:xfrm>
          <a:off x="3131840" y="3140968"/>
          <a:ext cx="114300" cy="123825"/>
        </p:xfrm>
        <a:graphic>
          <a:graphicData uri="http://schemas.openxmlformats.org/presentationml/2006/ole">
            <p:oleObj spid="_x0000_s2086" name="Εξίσωση" r:id="rId5" imgW="101424" imgH="126780" progId="Equation.3">
              <p:embed/>
            </p:oleObj>
          </a:graphicData>
        </a:graphic>
      </p:graphicFrame>
      <p:sp>
        <p:nvSpPr>
          <p:cNvPr id="2089" name="Rectangle 41"/>
          <p:cNvSpPr>
            <a:spLocks noChangeArrowheads="1"/>
          </p:cNvSpPr>
          <p:nvPr/>
        </p:nvSpPr>
        <p:spPr bwMode="auto">
          <a:xfrm>
            <a:off x="0" y="3452731"/>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90713"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1</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r>
              <a:rPr kumimoji="0" lang="en-US"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2</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endParaRPr kumimoji="0" lang="el-GR" b="0" i="0" u="none" strike="noStrike" cap="none" normalizeH="0" baseline="0" dirty="0" smtClean="0">
              <a:ln>
                <a:noFill/>
              </a:ln>
              <a:solidFill>
                <a:schemeClr val="tx1"/>
              </a:solidFill>
              <a:effectLst/>
            </a:endParaRPr>
          </a:p>
        </p:txBody>
      </p:sp>
      <p:graphicFrame>
        <p:nvGraphicFramePr>
          <p:cNvPr id="2088" name="Object 40"/>
          <p:cNvGraphicFramePr>
            <a:graphicFrameLocks noChangeAspect="1"/>
          </p:cNvGraphicFramePr>
          <p:nvPr/>
        </p:nvGraphicFramePr>
        <p:xfrm>
          <a:off x="2699792" y="3645024"/>
          <a:ext cx="114300" cy="123825"/>
        </p:xfrm>
        <a:graphic>
          <a:graphicData uri="http://schemas.openxmlformats.org/presentationml/2006/ole">
            <p:oleObj spid="_x0000_s2088" name="Εξίσωση" r:id="rId6" imgW="101424" imgH="126780" progId="Equation.3">
              <p:embed/>
            </p:oleObj>
          </a:graphicData>
        </a:graphic>
      </p:graphicFrame>
      <p:sp>
        <p:nvSpPr>
          <p:cNvPr id="2090" name="Rectangle 42"/>
          <p:cNvSpPr>
            <a:spLocks noChangeArrowheads="1"/>
          </p:cNvSpPr>
          <p:nvPr/>
        </p:nvSpPr>
        <p:spPr bwMode="auto">
          <a:xfrm flipV="1">
            <a:off x="3059832" y="3467782"/>
            <a:ext cx="2016224"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90713" algn="just" defTabSz="914400" rtl="0" eaLnBrk="1" fontAlgn="base" latinLnBrk="0" hangingPunct="1">
              <a:lnSpc>
                <a:spcPct val="100000"/>
              </a:lnSpc>
              <a:spcBef>
                <a:spcPct val="0"/>
              </a:spcBef>
              <a:spcAft>
                <a:spcPct val="0"/>
              </a:spcAft>
              <a:buClrTx/>
              <a:buSzTx/>
              <a:buFontTx/>
              <a:buNone/>
              <a:tabLst/>
            </a:pPr>
            <a:r>
              <a:rPr lang="el-GR" dirty="0">
                <a:cs typeface="Arial" pitchFamily="34" charset="0"/>
              </a:rPr>
              <a:t>0</a:t>
            </a:r>
            <a:endParaRPr kumimoji="0" lang="el-GR" b="0" i="0" u="none" strike="noStrike" cap="none" normalizeH="0" baseline="0" dirty="0" smtClean="0">
              <a:ln>
                <a:noFill/>
              </a:ln>
              <a:solidFill>
                <a:schemeClr val="tx1"/>
              </a:solidFill>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5" name="Group 1"/>
          <p:cNvGrpSpPr>
            <a:grpSpLocks/>
          </p:cNvGrpSpPr>
          <p:nvPr/>
        </p:nvGrpSpPr>
        <p:grpSpPr bwMode="auto">
          <a:xfrm>
            <a:off x="827584" y="332656"/>
            <a:ext cx="7897564" cy="6264696"/>
            <a:chOff x="0" y="16"/>
            <a:chExt cx="20002" cy="19978"/>
          </a:xfrm>
        </p:grpSpPr>
        <p:grpSp>
          <p:nvGrpSpPr>
            <p:cNvPr id="1026" name="Group 2"/>
            <p:cNvGrpSpPr>
              <a:grpSpLocks/>
            </p:cNvGrpSpPr>
            <p:nvPr/>
          </p:nvGrpSpPr>
          <p:grpSpPr bwMode="auto">
            <a:xfrm>
              <a:off x="4935" y="14462"/>
              <a:ext cx="12242" cy="684"/>
              <a:chOff x="0" y="0"/>
              <a:chExt cx="20004" cy="20000"/>
            </a:xfrm>
          </p:grpSpPr>
          <p:sp>
            <p:nvSpPr>
              <p:cNvPr id="1027" name="Rectangle 3"/>
              <p:cNvSpPr>
                <a:spLocks noChangeArrowheads="1"/>
              </p:cNvSpPr>
              <p:nvPr/>
            </p:nvSpPr>
            <p:spPr bwMode="auto">
              <a:xfrm>
                <a:off x="0" y="1959"/>
                <a:ext cx="1693" cy="18041"/>
              </a:xfrm>
              <a:prstGeom prst="rect">
                <a:avLst/>
              </a:prstGeom>
              <a:noFill/>
              <a:ln w="12700">
                <a:solidFill>
                  <a:srgbClr val="FFFFFF"/>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Calibri" pitchFamily="34" charset="0"/>
                  </a:rPr>
                  <a:t>10</a:t>
                </a:r>
                <a:endParaRPr kumimoji="0" lang="el-GR" sz="1600" b="0" i="0" u="none" strike="noStrike" cap="none" normalizeH="0" baseline="0" smtClean="0">
                  <a:ln>
                    <a:noFill/>
                  </a:ln>
                  <a:solidFill>
                    <a:schemeClr val="tx1"/>
                  </a:solidFill>
                  <a:effectLst/>
                  <a:latin typeface="Arial" pitchFamily="34" charset="0"/>
                </a:endParaRPr>
              </a:p>
            </p:txBody>
          </p:sp>
          <p:sp>
            <p:nvSpPr>
              <p:cNvPr id="1028" name="Rectangle 4"/>
              <p:cNvSpPr>
                <a:spLocks noChangeArrowheads="1"/>
              </p:cNvSpPr>
              <p:nvPr/>
            </p:nvSpPr>
            <p:spPr bwMode="auto">
              <a:xfrm>
                <a:off x="1463" y="1842"/>
                <a:ext cx="1467" cy="18041"/>
              </a:xfrm>
              <a:prstGeom prst="rect">
                <a:avLst/>
              </a:prstGeom>
              <a:noFill/>
              <a:ln w="12700">
                <a:solidFill>
                  <a:srgbClr val="FFFFFF"/>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Calibri" pitchFamily="34" charset="0"/>
                  </a:rPr>
                  <a:t>200</a:t>
                </a:r>
                <a:endParaRPr kumimoji="0" lang="el-GR" sz="1600" b="0" i="0" u="none" strike="noStrike" cap="none" normalizeH="0" baseline="0" smtClean="0">
                  <a:ln>
                    <a:noFill/>
                  </a:ln>
                  <a:solidFill>
                    <a:schemeClr val="tx1"/>
                  </a:solidFill>
                  <a:effectLst/>
                  <a:latin typeface="Arial" pitchFamily="34" charset="0"/>
                </a:endParaRPr>
              </a:p>
            </p:txBody>
          </p:sp>
          <p:sp>
            <p:nvSpPr>
              <p:cNvPr id="1029" name="Rectangle 5"/>
              <p:cNvSpPr>
                <a:spLocks noChangeArrowheads="1"/>
              </p:cNvSpPr>
              <p:nvPr/>
            </p:nvSpPr>
            <p:spPr bwMode="auto">
              <a:xfrm>
                <a:off x="3641" y="0"/>
                <a:ext cx="1467" cy="18041"/>
              </a:xfrm>
              <a:prstGeom prst="rect">
                <a:avLst/>
              </a:prstGeom>
              <a:noFill/>
              <a:ln w="12700">
                <a:solidFill>
                  <a:srgbClr val="FFFFFF"/>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Calibri" pitchFamily="34" charset="0"/>
                  </a:rPr>
                  <a:t>30</a:t>
                </a:r>
                <a:endParaRPr kumimoji="0" lang="el-GR" sz="1600" b="0" i="0" u="none" strike="noStrike" cap="none" normalizeH="0" baseline="0" smtClean="0">
                  <a:ln>
                    <a:noFill/>
                  </a:ln>
                  <a:solidFill>
                    <a:schemeClr val="tx1"/>
                  </a:solidFill>
                  <a:effectLst/>
                  <a:latin typeface="Arial" pitchFamily="34" charset="0"/>
                </a:endParaRPr>
              </a:p>
            </p:txBody>
          </p:sp>
          <p:sp>
            <p:nvSpPr>
              <p:cNvPr id="1030" name="Rectangle 6"/>
              <p:cNvSpPr>
                <a:spLocks noChangeArrowheads="1"/>
              </p:cNvSpPr>
              <p:nvPr/>
            </p:nvSpPr>
            <p:spPr bwMode="auto">
              <a:xfrm>
                <a:off x="4878" y="1901"/>
                <a:ext cx="1467" cy="18041"/>
              </a:xfrm>
              <a:prstGeom prst="rect">
                <a:avLst/>
              </a:prstGeom>
              <a:noFill/>
              <a:ln w="12700">
                <a:solidFill>
                  <a:srgbClr val="FFFFFF"/>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Calibri" pitchFamily="34" charset="0"/>
                  </a:rPr>
                  <a:t>40</a:t>
                </a:r>
                <a:endParaRPr kumimoji="0" lang="el-GR" sz="1600" b="0" i="0" u="none" strike="noStrike" cap="none" normalizeH="0" baseline="0" smtClean="0">
                  <a:ln>
                    <a:noFill/>
                  </a:ln>
                  <a:solidFill>
                    <a:schemeClr val="tx1"/>
                  </a:solidFill>
                  <a:effectLst/>
                  <a:latin typeface="Arial" pitchFamily="34" charset="0"/>
                </a:endParaRPr>
              </a:p>
            </p:txBody>
          </p:sp>
          <p:sp>
            <p:nvSpPr>
              <p:cNvPr id="1031" name="Rectangle 7"/>
              <p:cNvSpPr>
                <a:spLocks noChangeArrowheads="1"/>
              </p:cNvSpPr>
              <p:nvPr/>
            </p:nvSpPr>
            <p:spPr bwMode="auto">
              <a:xfrm>
                <a:off x="6569" y="0"/>
                <a:ext cx="1466" cy="18041"/>
              </a:xfrm>
              <a:prstGeom prst="rect">
                <a:avLst/>
              </a:prstGeom>
              <a:noFill/>
              <a:ln w="12700">
                <a:solidFill>
                  <a:srgbClr val="FFFFFF"/>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Calibri" pitchFamily="34" charset="0"/>
                  </a:rPr>
                  <a:t>50</a:t>
                </a:r>
                <a:endParaRPr kumimoji="0" lang="el-GR" sz="1600" b="0" i="0" u="none" strike="noStrike" cap="none" normalizeH="0" baseline="0" smtClean="0">
                  <a:ln>
                    <a:noFill/>
                  </a:ln>
                  <a:solidFill>
                    <a:schemeClr val="tx1"/>
                  </a:solidFill>
                  <a:effectLst/>
                  <a:latin typeface="Arial" pitchFamily="34" charset="0"/>
                </a:endParaRPr>
              </a:p>
            </p:txBody>
          </p:sp>
          <p:sp>
            <p:nvSpPr>
              <p:cNvPr id="1032" name="Rectangle 8"/>
              <p:cNvSpPr>
                <a:spLocks noChangeArrowheads="1"/>
              </p:cNvSpPr>
              <p:nvPr/>
            </p:nvSpPr>
            <p:spPr bwMode="auto">
              <a:xfrm>
                <a:off x="7805" y="1901"/>
                <a:ext cx="1467" cy="18041"/>
              </a:xfrm>
              <a:prstGeom prst="rect">
                <a:avLst/>
              </a:prstGeom>
              <a:noFill/>
              <a:ln w="12700">
                <a:solidFill>
                  <a:srgbClr val="FFFFFF"/>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Calibri" pitchFamily="34" charset="0"/>
                  </a:rPr>
                  <a:t>60</a:t>
                </a:r>
                <a:endParaRPr kumimoji="0" lang="el-GR" sz="1600" b="0" i="0" u="none" strike="noStrike" cap="none" normalizeH="0" baseline="0" smtClean="0">
                  <a:ln>
                    <a:noFill/>
                  </a:ln>
                  <a:solidFill>
                    <a:schemeClr val="tx1"/>
                  </a:solidFill>
                  <a:effectLst/>
                  <a:latin typeface="Arial" pitchFamily="34" charset="0"/>
                </a:endParaRPr>
              </a:p>
            </p:txBody>
          </p:sp>
          <p:sp>
            <p:nvSpPr>
              <p:cNvPr id="1033" name="Rectangle 9"/>
              <p:cNvSpPr>
                <a:spLocks noChangeArrowheads="1"/>
              </p:cNvSpPr>
              <p:nvPr/>
            </p:nvSpPr>
            <p:spPr bwMode="auto">
              <a:xfrm>
                <a:off x="9269" y="1901"/>
                <a:ext cx="1467" cy="18041"/>
              </a:xfrm>
              <a:prstGeom prst="rect">
                <a:avLst/>
              </a:prstGeom>
              <a:noFill/>
              <a:ln w="12700">
                <a:solidFill>
                  <a:srgbClr val="FFFFFF"/>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Calibri" pitchFamily="34" charset="0"/>
                  </a:rPr>
                  <a:t>70</a:t>
                </a:r>
                <a:endParaRPr kumimoji="0" lang="el-GR" sz="1600" b="0" i="0" u="none" strike="noStrike" cap="none" normalizeH="0" baseline="0" smtClean="0">
                  <a:ln>
                    <a:noFill/>
                  </a:ln>
                  <a:solidFill>
                    <a:schemeClr val="tx1"/>
                  </a:solidFill>
                  <a:effectLst/>
                  <a:latin typeface="Arial" pitchFamily="34" charset="0"/>
                </a:endParaRPr>
              </a:p>
            </p:txBody>
          </p:sp>
          <p:sp>
            <p:nvSpPr>
              <p:cNvPr id="1034" name="Rectangle 10"/>
              <p:cNvSpPr>
                <a:spLocks noChangeArrowheads="1"/>
              </p:cNvSpPr>
              <p:nvPr/>
            </p:nvSpPr>
            <p:spPr bwMode="auto">
              <a:xfrm>
                <a:off x="10733" y="1842"/>
                <a:ext cx="1467" cy="18041"/>
              </a:xfrm>
              <a:prstGeom prst="rect">
                <a:avLst/>
              </a:prstGeom>
              <a:noFill/>
              <a:ln w="12700">
                <a:solidFill>
                  <a:srgbClr val="FFFFFF"/>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Calibri" pitchFamily="34" charset="0"/>
                  </a:rPr>
                  <a:t>80</a:t>
                </a:r>
                <a:endParaRPr kumimoji="0" lang="el-GR" sz="1600" b="0" i="0" u="none" strike="noStrike" cap="none" normalizeH="0" baseline="0" smtClean="0">
                  <a:ln>
                    <a:noFill/>
                  </a:ln>
                  <a:solidFill>
                    <a:schemeClr val="tx1"/>
                  </a:solidFill>
                  <a:effectLst/>
                  <a:latin typeface="Arial" pitchFamily="34" charset="0"/>
                </a:endParaRPr>
              </a:p>
            </p:txBody>
          </p:sp>
          <p:sp>
            <p:nvSpPr>
              <p:cNvPr id="1035" name="Rectangle 11"/>
              <p:cNvSpPr>
                <a:spLocks noChangeArrowheads="1"/>
              </p:cNvSpPr>
              <p:nvPr/>
            </p:nvSpPr>
            <p:spPr bwMode="auto">
              <a:xfrm>
                <a:off x="12197" y="1901"/>
                <a:ext cx="1467" cy="18041"/>
              </a:xfrm>
              <a:prstGeom prst="rect">
                <a:avLst/>
              </a:prstGeom>
              <a:noFill/>
              <a:ln w="12700">
                <a:solidFill>
                  <a:srgbClr val="FFFFFF"/>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Calibri" pitchFamily="34" charset="0"/>
                  </a:rPr>
                  <a:t>90</a:t>
                </a:r>
                <a:endParaRPr kumimoji="0" lang="el-GR" sz="1600" b="0" i="0" u="none" strike="noStrike" cap="none" normalizeH="0" baseline="0" smtClean="0">
                  <a:ln>
                    <a:noFill/>
                  </a:ln>
                  <a:solidFill>
                    <a:schemeClr val="tx1"/>
                  </a:solidFill>
                  <a:effectLst/>
                  <a:latin typeface="Arial" pitchFamily="34" charset="0"/>
                </a:endParaRPr>
              </a:p>
            </p:txBody>
          </p:sp>
          <p:sp>
            <p:nvSpPr>
              <p:cNvPr id="1036" name="Rectangle 12"/>
              <p:cNvSpPr>
                <a:spLocks noChangeArrowheads="1"/>
              </p:cNvSpPr>
              <p:nvPr/>
            </p:nvSpPr>
            <p:spPr bwMode="auto">
              <a:xfrm>
                <a:off x="13661" y="1959"/>
                <a:ext cx="2181" cy="18041"/>
              </a:xfrm>
              <a:prstGeom prst="rect">
                <a:avLst/>
              </a:prstGeom>
              <a:noFill/>
              <a:ln w="12700">
                <a:solidFill>
                  <a:srgbClr val="FFFFFF"/>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Calibri" pitchFamily="34" charset="0"/>
                  </a:rPr>
                  <a:t>100</a:t>
                </a:r>
                <a:endParaRPr kumimoji="0" lang="el-GR" sz="1600" b="0" i="0" u="none" strike="noStrike" cap="none" normalizeH="0" baseline="0" smtClean="0">
                  <a:ln>
                    <a:noFill/>
                  </a:ln>
                  <a:solidFill>
                    <a:schemeClr val="tx1"/>
                  </a:solidFill>
                  <a:effectLst/>
                  <a:latin typeface="Arial" pitchFamily="34" charset="0"/>
                </a:endParaRPr>
              </a:p>
            </p:txBody>
          </p:sp>
          <p:sp>
            <p:nvSpPr>
              <p:cNvPr id="1037" name="Rectangle 13"/>
              <p:cNvSpPr>
                <a:spLocks noChangeArrowheads="1"/>
              </p:cNvSpPr>
              <p:nvPr/>
            </p:nvSpPr>
            <p:spPr bwMode="auto">
              <a:xfrm>
                <a:off x="15125" y="1901"/>
                <a:ext cx="1465" cy="18041"/>
              </a:xfrm>
              <a:prstGeom prst="rect">
                <a:avLst/>
              </a:prstGeom>
              <a:noFill/>
              <a:ln w="12700">
                <a:solidFill>
                  <a:srgbClr val="FFFFFF"/>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Calibri" pitchFamily="34" charset="0"/>
                  </a:rPr>
                  <a:t>110</a:t>
                </a:r>
                <a:endParaRPr kumimoji="0" lang="el-GR" sz="1600" b="0" i="0" u="none" strike="noStrike" cap="none" normalizeH="0" baseline="0" smtClean="0">
                  <a:ln>
                    <a:noFill/>
                  </a:ln>
                  <a:solidFill>
                    <a:schemeClr val="tx1"/>
                  </a:solidFill>
                  <a:effectLst/>
                  <a:latin typeface="Arial" pitchFamily="34" charset="0"/>
                </a:endParaRPr>
              </a:p>
            </p:txBody>
          </p:sp>
          <p:sp>
            <p:nvSpPr>
              <p:cNvPr id="1038" name="Rectangle 14"/>
              <p:cNvSpPr>
                <a:spLocks noChangeArrowheads="1"/>
              </p:cNvSpPr>
              <p:nvPr/>
            </p:nvSpPr>
            <p:spPr bwMode="auto">
              <a:xfrm>
                <a:off x="16587" y="1959"/>
                <a:ext cx="1693" cy="18041"/>
              </a:xfrm>
              <a:prstGeom prst="rect">
                <a:avLst/>
              </a:prstGeom>
              <a:noFill/>
              <a:ln w="12700">
                <a:solidFill>
                  <a:srgbClr val="FFFFFF"/>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Calibri" pitchFamily="34" charset="0"/>
                  </a:rPr>
                  <a:t>120</a:t>
                </a:r>
                <a:endParaRPr kumimoji="0" lang="el-GR" sz="1600" b="0" i="0" u="none" strike="noStrike" cap="none" normalizeH="0" baseline="0" smtClean="0">
                  <a:ln>
                    <a:noFill/>
                  </a:ln>
                  <a:solidFill>
                    <a:schemeClr val="tx1"/>
                  </a:solidFill>
                  <a:effectLst/>
                  <a:latin typeface="Arial" pitchFamily="34" charset="0"/>
                </a:endParaRPr>
              </a:p>
            </p:txBody>
          </p:sp>
          <p:sp>
            <p:nvSpPr>
              <p:cNvPr id="1039" name="Rectangle 15"/>
              <p:cNvSpPr>
                <a:spLocks noChangeArrowheads="1"/>
              </p:cNvSpPr>
              <p:nvPr/>
            </p:nvSpPr>
            <p:spPr bwMode="auto">
              <a:xfrm>
                <a:off x="18538" y="1901"/>
                <a:ext cx="1466" cy="18041"/>
              </a:xfrm>
              <a:prstGeom prst="rect">
                <a:avLst/>
              </a:prstGeom>
              <a:noFill/>
              <a:ln w="12700">
                <a:solidFill>
                  <a:srgbClr val="FFFFFF"/>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600" b="0" i="0" u="none" strike="noStrike" cap="none" normalizeH="0" baseline="0" smtClean="0">
                  <a:ln>
                    <a:noFill/>
                  </a:ln>
                  <a:solidFill>
                    <a:schemeClr val="tx1"/>
                  </a:solidFill>
                  <a:effectLst/>
                  <a:latin typeface="Arial" pitchFamily="34" charset="0"/>
                </a:endParaRPr>
              </a:p>
            </p:txBody>
          </p:sp>
        </p:grpSp>
        <p:grpSp>
          <p:nvGrpSpPr>
            <p:cNvPr id="1040" name="Group 16"/>
            <p:cNvGrpSpPr>
              <a:grpSpLocks/>
            </p:cNvGrpSpPr>
            <p:nvPr/>
          </p:nvGrpSpPr>
          <p:grpSpPr bwMode="auto">
            <a:xfrm>
              <a:off x="0" y="16"/>
              <a:ext cx="20002" cy="19978"/>
              <a:chOff x="0" y="0"/>
              <a:chExt cx="20002" cy="19999"/>
            </a:xfrm>
          </p:grpSpPr>
          <p:grpSp>
            <p:nvGrpSpPr>
              <p:cNvPr id="1041" name="Group 17"/>
              <p:cNvGrpSpPr>
                <a:grpSpLocks/>
              </p:cNvGrpSpPr>
              <p:nvPr/>
            </p:nvGrpSpPr>
            <p:grpSpPr bwMode="auto">
              <a:xfrm>
                <a:off x="0" y="0"/>
                <a:ext cx="18371" cy="19999"/>
                <a:chOff x="398" y="0"/>
                <a:chExt cx="18371" cy="19999"/>
              </a:xfrm>
            </p:grpSpPr>
            <p:grpSp>
              <p:nvGrpSpPr>
                <p:cNvPr id="1042" name="Group 18"/>
                <p:cNvGrpSpPr>
                  <a:grpSpLocks/>
                </p:cNvGrpSpPr>
                <p:nvPr/>
              </p:nvGrpSpPr>
              <p:grpSpPr bwMode="auto">
                <a:xfrm>
                  <a:off x="4875" y="0"/>
                  <a:ext cx="13894" cy="14221"/>
                  <a:chOff x="0" y="0"/>
                  <a:chExt cx="20841" cy="20000"/>
                </a:xfrm>
              </p:grpSpPr>
              <p:sp>
                <p:nvSpPr>
                  <p:cNvPr id="1043" name="Line 19"/>
                  <p:cNvSpPr>
                    <a:spLocks noChangeShapeType="1"/>
                  </p:cNvSpPr>
                  <p:nvPr/>
                </p:nvSpPr>
                <p:spPr bwMode="auto">
                  <a:xfrm>
                    <a:off x="0" y="0"/>
                    <a:ext cx="3" cy="19909"/>
                  </a:xfrm>
                  <a:prstGeom prst="line">
                    <a:avLst/>
                  </a:prstGeom>
                  <a:noFill/>
                  <a:ln w="12700">
                    <a:solidFill>
                      <a:srgbClr val="000000"/>
                    </a:solidFill>
                    <a:round/>
                    <a:headEnd type="triangle" w="sm" len="sm"/>
                    <a:tailEnd type="none" w="sm" len="sm"/>
                  </a:ln>
                  <a:effectLst/>
                </p:spPr>
                <p:txBody>
                  <a:bodyPr vert="horz" wrap="square" lIns="91440" tIns="45720" rIns="91440" bIns="45720" numCol="1" anchor="t" anchorCtr="0" compatLnSpc="1">
                    <a:prstTxWarp prst="textNoShape">
                      <a:avLst/>
                    </a:prstTxWarp>
                  </a:bodyPr>
                  <a:lstStyle/>
                  <a:p>
                    <a:endParaRPr lang="el-GR" sz="1600"/>
                  </a:p>
                </p:txBody>
              </p:sp>
              <p:sp>
                <p:nvSpPr>
                  <p:cNvPr id="1044" name="Line 20"/>
                  <p:cNvSpPr>
                    <a:spLocks noChangeShapeType="1"/>
                  </p:cNvSpPr>
                  <p:nvPr/>
                </p:nvSpPr>
                <p:spPr bwMode="auto">
                  <a:xfrm>
                    <a:off x="240" y="19998"/>
                    <a:ext cx="20601" cy="2"/>
                  </a:xfrm>
                  <a:prstGeom prst="line">
                    <a:avLst/>
                  </a:prstGeom>
                  <a:noFill/>
                  <a:ln w="12700">
                    <a:solidFill>
                      <a:srgbClr val="000000"/>
                    </a:solidFill>
                    <a:round/>
                    <a:headEnd type="none" w="sm" len="sm"/>
                    <a:tailEnd type="triangle" w="sm" len="sm"/>
                  </a:ln>
                  <a:effectLst/>
                </p:spPr>
                <p:txBody>
                  <a:bodyPr vert="horz" wrap="square" lIns="91440" tIns="45720" rIns="91440" bIns="45720" numCol="1" anchor="t" anchorCtr="0" compatLnSpc="1">
                    <a:prstTxWarp prst="textNoShape">
                      <a:avLst/>
                    </a:prstTxWarp>
                  </a:bodyPr>
                  <a:lstStyle/>
                  <a:p>
                    <a:endParaRPr lang="el-GR" sz="1600"/>
                  </a:p>
                </p:txBody>
              </p:sp>
            </p:grpSp>
            <p:grpSp>
              <p:nvGrpSpPr>
                <p:cNvPr id="1045" name="Group 21"/>
                <p:cNvGrpSpPr>
                  <a:grpSpLocks/>
                </p:cNvGrpSpPr>
                <p:nvPr/>
              </p:nvGrpSpPr>
              <p:grpSpPr bwMode="auto">
                <a:xfrm>
                  <a:off x="3841" y="3746"/>
                  <a:ext cx="898" cy="9894"/>
                  <a:chOff x="0" y="5"/>
                  <a:chExt cx="20022" cy="19995"/>
                </a:xfrm>
              </p:grpSpPr>
              <p:sp>
                <p:nvSpPr>
                  <p:cNvPr id="1046" name="Rectangle 22"/>
                  <p:cNvSpPr>
                    <a:spLocks noChangeArrowheads="1"/>
                  </p:cNvSpPr>
                  <p:nvPr/>
                </p:nvSpPr>
                <p:spPr bwMode="auto">
                  <a:xfrm>
                    <a:off x="0" y="18753"/>
                    <a:ext cx="16455" cy="1247"/>
                  </a:xfrm>
                  <a:prstGeom prst="rect">
                    <a:avLst/>
                  </a:prstGeom>
                  <a:noFill/>
                  <a:ln w="12700">
                    <a:solidFill>
                      <a:srgbClr val="FFFFFF"/>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Calibri" pitchFamily="34" charset="0"/>
                      </a:rPr>
                      <a:t>10</a:t>
                    </a:r>
                    <a:endParaRPr kumimoji="0" lang="el-GR" sz="1600" b="0" i="0" u="none" strike="noStrike" cap="none" normalizeH="0" baseline="0" smtClean="0">
                      <a:ln>
                        <a:noFill/>
                      </a:ln>
                      <a:solidFill>
                        <a:schemeClr val="tx1"/>
                      </a:solidFill>
                      <a:effectLst/>
                      <a:latin typeface="Arial" pitchFamily="34" charset="0"/>
                    </a:endParaRPr>
                  </a:p>
                </p:txBody>
              </p:sp>
              <p:sp>
                <p:nvSpPr>
                  <p:cNvPr id="1047" name="Rectangle 23"/>
                  <p:cNvSpPr>
                    <a:spLocks noChangeArrowheads="1"/>
                  </p:cNvSpPr>
                  <p:nvPr/>
                </p:nvSpPr>
                <p:spPr bwMode="auto">
                  <a:xfrm>
                    <a:off x="0" y="16338"/>
                    <a:ext cx="20022" cy="1249"/>
                  </a:xfrm>
                  <a:prstGeom prst="rect">
                    <a:avLst/>
                  </a:prstGeom>
                  <a:noFill/>
                  <a:ln w="12700">
                    <a:solidFill>
                      <a:srgbClr val="FFFFFF"/>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Calibri" pitchFamily="34" charset="0"/>
                      </a:rPr>
                      <a:t>20</a:t>
                    </a:r>
                    <a:endParaRPr kumimoji="0" lang="el-GR" sz="1600" b="0" i="0" u="none" strike="noStrike" cap="none" normalizeH="0" baseline="0" smtClean="0">
                      <a:ln>
                        <a:noFill/>
                      </a:ln>
                      <a:solidFill>
                        <a:schemeClr val="tx1"/>
                      </a:solidFill>
                      <a:effectLst/>
                      <a:latin typeface="Arial" pitchFamily="34" charset="0"/>
                    </a:endParaRPr>
                  </a:p>
                </p:txBody>
              </p:sp>
              <p:sp>
                <p:nvSpPr>
                  <p:cNvPr id="1048" name="Rectangle 24"/>
                  <p:cNvSpPr>
                    <a:spLocks noChangeArrowheads="1"/>
                  </p:cNvSpPr>
                  <p:nvPr/>
                </p:nvSpPr>
                <p:spPr bwMode="auto">
                  <a:xfrm>
                    <a:off x="0" y="13931"/>
                    <a:ext cx="20022" cy="1249"/>
                  </a:xfrm>
                  <a:prstGeom prst="rect">
                    <a:avLst/>
                  </a:prstGeom>
                  <a:noFill/>
                  <a:ln w="12700">
                    <a:solidFill>
                      <a:srgbClr val="FFFFFF"/>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Calibri" pitchFamily="34" charset="0"/>
                      </a:rPr>
                      <a:t>30</a:t>
                    </a:r>
                    <a:endParaRPr kumimoji="0" lang="el-GR" sz="1600" b="0" i="0" u="none" strike="noStrike" cap="none" normalizeH="0" baseline="0" smtClean="0">
                      <a:ln>
                        <a:noFill/>
                      </a:ln>
                      <a:solidFill>
                        <a:schemeClr val="tx1"/>
                      </a:solidFill>
                      <a:effectLst/>
                      <a:latin typeface="Arial" pitchFamily="34" charset="0"/>
                    </a:endParaRPr>
                  </a:p>
                </p:txBody>
              </p:sp>
              <p:sp>
                <p:nvSpPr>
                  <p:cNvPr id="1049" name="Rectangle 25"/>
                  <p:cNvSpPr>
                    <a:spLocks noChangeArrowheads="1"/>
                  </p:cNvSpPr>
                  <p:nvPr/>
                </p:nvSpPr>
                <p:spPr bwMode="auto">
                  <a:xfrm>
                    <a:off x="0" y="11518"/>
                    <a:ext cx="20022" cy="1869"/>
                  </a:xfrm>
                  <a:prstGeom prst="rect">
                    <a:avLst/>
                  </a:prstGeom>
                  <a:noFill/>
                  <a:ln w="12700">
                    <a:solidFill>
                      <a:srgbClr val="FFFFFF"/>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Calibri" pitchFamily="34" charset="0"/>
                      </a:rPr>
                      <a:t>40</a:t>
                    </a:r>
                    <a:endParaRPr kumimoji="0" lang="el-GR" sz="1600" b="0" i="0" u="none" strike="noStrike" cap="none" normalizeH="0" baseline="0" smtClean="0">
                      <a:ln>
                        <a:noFill/>
                      </a:ln>
                      <a:solidFill>
                        <a:schemeClr val="tx1"/>
                      </a:solidFill>
                      <a:effectLst/>
                      <a:latin typeface="Arial" pitchFamily="34" charset="0"/>
                    </a:endParaRPr>
                  </a:p>
                </p:txBody>
              </p:sp>
              <p:sp>
                <p:nvSpPr>
                  <p:cNvPr id="1050" name="Rectangle 26"/>
                  <p:cNvSpPr>
                    <a:spLocks noChangeArrowheads="1"/>
                  </p:cNvSpPr>
                  <p:nvPr/>
                </p:nvSpPr>
                <p:spPr bwMode="auto">
                  <a:xfrm>
                    <a:off x="0" y="9109"/>
                    <a:ext cx="20022" cy="1871"/>
                  </a:xfrm>
                  <a:prstGeom prst="rect">
                    <a:avLst/>
                  </a:prstGeom>
                  <a:noFill/>
                  <a:ln w="12700">
                    <a:solidFill>
                      <a:srgbClr val="FFFFFF"/>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Calibri" pitchFamily="34" charset="0"/>
                      </a:rPr>
                      <a:t>50</a:t>
                    </a:r>
                    <a:endParaRPr kumimoji="0" lang="el-GR" sz="1600" b="0" i="0" u="none" strike="noStrike" cap="none" normalizeH="0" baseline="0" smtClean="0">
                      <a:ln>
                        <a:noFill/>
                      </a:ln>
                      <a:solidFill>
                        <a:schemeClr val="tx1"/>
                      </a:solidFill>
                      <a:effectLst/>
                      <a:latin typeface="Arial" pitchFamily="34" charset="0"/>
                    </a:endParaRPr>
                  </a:p>
                </p:txBody>
              </p:sp>
              <p:grpSp>
                <p:nvGrpSpPr>
                  <p:cNvPr id="1051" name="Group 27"/>
                  <p:cNvGrpSpPr>
                    <a:grpSpLocks/>
                  </p:cNvGrpSpPr>
                  <p:nvPr/>
                </p:nvGrpSpPr>
                <p:grpSpPr bwMode="auto">
                  <a:xfrm>
                    <a:off x="0" y="5"/>
                    <a:ext cx="20022" cy="9110"/>
                    <a:chOff x="0" y="-2"/>
                    <a:chExt cx="20000" cy="20002"/>
                  </a:xfrm>
                </p:grpSpPr>
                <p:sp>
                  <p:nvSpPr>
                    <p:cNvPr id="1052" name="Rectangle 28"/>
                    <p:cNvSpPr>
                      <a:spLocks noChangeArrowheads="1"/>
                    </p:cNvSpPr>
                    <p:nvPr/>
                  </p:nvSpPr>
                  <p:spPr bwMode="auto">
                    <a:xfrm>
                      <a:off x="0" y="15892"/>
                      <a:ext cx="20000" cy="4108"/>
                    </a:xfrm>
                    <a:prstGeom prst="rect">
                      <a:avLst/>
                    </a:prstGeom>
                    <a:noFill/>
                    <a:ln w="12700">
                      <a:solidFill>
                        <a:srgbClr val="FFFFFF"/>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Calibri" pitchFamily="34" charset="0"/>
                        </a:rPr>
                        <a:t>60</a:t>
                      </a:r>
                      <a:endParaRPr kumimoji="0" lang="el-GR" sz="1600" b="0" i="0" u="none" strike="noStrike" cap="none" normalizeH="0" baseline="0" smtClean="0">
                        <a:ln>
                          <a:noFill/>
                        </a:ln>
                        <a:solidFill>
                          <a:schemeClr val="tx1"/>
                        </a:solidFill>
                        <a:effectLst/>
                        <a:latin typeface="Arial" pitchFamily="34" charset="0"/>
                      </a:endParaRPr>
                    </a:p>
                  </p:txBody>
                </p:sp>
                <p:sp>
                  <p:nvSpPr>
                    <p:cNvPr id="1053" name="Rectangle 29"/>
                    <p:cNvSpPr>
                      <a:spLocks noChangeArrowheads="1"/>
                    </p:cNvSpPr>
                    <p:nvPr/>
                  </p:nvSpPr>
                  <p:spPr bwMode="auto">
                    <a:xfrm>
                      <a:off x="0" y="10594"/>
                      <a:ext cx="20000" cy="4104"/>
                    </a:xfrm>
                    <a:prstGeom prst="rect">
                      <a:avLst/>
                    </a:prstGeom>
                    <a:noFill/>
                    <a:ln w="12700">
                      <a:solidFill>
                        <a:srgbClr val="FFFFFF"/>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Calibri" pitchFamily="34" charset="0"/>
                        </a:rPr>
                        <a:t>70</a:t>
                      </a:r>
                      <a:endParaRPr kumimoji="0" lang="el-GR" sz="1600" b="0" i="0" u="none" strike="noStrike" cap="none" normalizeH="0" baseline="0" smtClean="0">
                        <a:ln>
                          <a:noFill/>
                        </a:ln>
                        <a:solidFill>
                          <a:schemeClr val="tx1"/>
                        </a:solidFill>
                        <a:effectLst/>
                        <a:latin typeface="Arial" pitchFamily="34" charset="0"/>
                      </a:endParaRPr>
                    </a:p>
                  </p:txBody>
                </p:sp>
                <p:sp>
                  <p:nvSpPr>
                    <p:cNvPr id="1054" name="Rectangle 30"/>
                    <p:cNvSpPr>
                      <a:spLocks noChangeArrowheads="1"/>
                    </p:cNvSpPr>
                    <p:nvPr/>
                  </p:nvSpPr>
                  <p:spPr bwMode="auto">
                    <a:xfrm>
                      <a:off x="0" y="5287"/>
                      <a:ext cx="20000" cy="4104"/>
                    </a:xfrm>
                    <a:prstGeom prst="rect">
                      <a:avLst/>
                    </a:prstGeom>
                    <a:noFill/>
                    <a:ln w="12700">
                      <a:solidFill>
                        <a:srgbClr val="FFFFFF"/>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Calibri" pitchFamily="34" charset="0"/>
                        </a:rPr>
                        <a:t>80</a:t>
                      </a:r>
                      <a:endParaRPr kumimoji="0" lang="el-GR" sz="1600" b="0" i="0" u="none" strike="noStrike" cap="none" normalizeH="0" baseline="0" smtClean="0">
                        <a:ln>
                          <a:noFill/>
                        </a:ln>
                        <a:solidFill>
                          <a:schemeClr val="tx1"/>
                        </a:solidFill>
                        <a:effectLst/>
                        <a:latin typeface="Arial" pitchFamily="34" charset="0"/>
                      </a:endParaRPr>
                    </a:p>
                  </p:txBody>
                </p:sp>
                <p:sp>
                  <p:nvSpPr>
                    <p:cNvPr id="1055" name="Rectangle 31"/>
                    <p:cNvSpPr>
                      <a:spLocks noChangeArrowheads="1"/>
                    </p:cNvSpPr>
                    <p:nvPr/>
                  </p:nvSpPr>
                  <p:spPr bwMode="auto">
                    <a:xfrm>
                      <a:off x="0" y="-2"/>
                      <a:ext cx="20000" cy="4108"/>
                    </a:xfrm>
                    <a:prstGeom prst="rect">
                      <a:avLst/>
                    </a:prstGeom>
                    <a:noFill/>
                    <a:ln w="12700">
                      <a:solidFill>
                        <a:srgbClr val="FFFFFF"/>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Calibri" pitchFamily="34" charset="0"/>
                        </a:rPr>
                        <a:t>90</a:t>
                      </a:r>
                      <a:endParaRPr kumimoji="0" lang="el-GR" sz="1600" b="0" i="0" u="none" strike="noStrike" cap="none" normalizeH="0" baseline="0" smtClean="0">
                        <a:ln>
                          <a:noFill/>
                        </a:ln>
                        <a:solidFill>
                          <a:schemeClr val="tx1"/>
                        </a:solidFill>
                        <a:effectLst/>
                        <a:latin typeface="Arial" pitchFamily="34" charset="0"/>
                      </a:endParaRPr>
                    </a:p>
                  </p:txBody>
                </p:sp>
              </p:grpSp>
            </p:grpSp>
            <p:grpSp>
              <p:nvGrpSpPr>
                <p:cNvPr id="1056" name="Group 32"/>
                <p:cNvGrpSpPr>
                  <a:grpSpLocks/>
                </p:cNvGrpSpPr>
                <p:nvPr/>
              </p:nvGrpSpPr>
              <p:grpSpPr bwMode="auto">
                <a:xfrm>
                  <a:off x="9055" y="9750"/>
                  <a:ext cx="4341" cy="3173"/>
                  <a:chOff x="0" y="0"/>
                  <a:chExt cx="19999" cy="20000"/>
                </a:xfrm>
              </p:grpSpPr>
              <p:sp>
                <p:nvSpPr>
                  <p:cNvPr id="1057" name="Line 33"/>
                  <p:cNvSpPr>
                    <a:spLocks noChangeShapeType="1"/>
                  </p:cNvSpPr>
                  <p:nvPr/>
                </p:nvSpPr>
                <p:spPr bwMode="auto">
                  <a:xfrm flipV="1">
                    <a:off x="0" y="2534"/>
                    <a:ext cx="11011" cy="17466"/>
                  </a:xfrm>
                  <a:prstGeom prst="line">
                    <a:avLst/>
                  </a:prstGeom>
                  <a:noFill/>
                  <a:ln w="6350">
                    <a:solidFill>
                      <a:srgbClr val="000000"/>
                    </a:solidFill>
                    <a:prstDash val="sysDot"/>
                    <a:round/>
                    <a:headEnd type="none" w="sm" len="sm"/>
                    <a:tailEnd type="arrow" w="sm" len="sm"/>
                  </a:ln>
                  <a:effectLst/>
                </p:spPr>
                <p:txBody>
                  <a:bodyPr vert="horz" wrap="square" lIns="91440" tIns="45720" rIns="91440" bIns="45720" numCol="1" anchor="t" anchorCtr="0" compatLnSpc="1">
                    <a:prstTxWarp prst="textNoShape">
                      <a:avLst/>
                    </a:prstTxWarp>
                  </a:bodyPr>
                  <a:lstStyle/>
                  <a:p>
                    <a:endParaRPr lang="el-GR" sz="1600"/>
                  </a:p>
                </p:txBody>
              </p:sp>
              <p:sp>
                <p:nvSpPr>
                  <p:cNvPr id="1058" name="Rectangle 34"/>
                  <p:cNvSpPr>
                    <a:spLocks noChangeArrowheads="1"/>
                  </p:cNvSpPr>
                  <p:nvPr/>
                </p:nvSpPr>
                <p:spPr bwMode="auto">
                  <a:xfrm>
                    <a:off x="11734" y="0"/>
                    <a:ext cx="8265" cy="3895"/>
                  </a:xfrm>
                  <a:prstGeom prst="rect">
                    <a:avLst/>
                  </a:prstGeom>
                  <a:noFill/>
                  <a:ln w="6350">
                    <a:solidFill>
                      <a:srgbClr val="FFFFFF"/>
                    </a:solidFill>
                    <a:prstDash val="sysDot"/>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1" i="0" u="none" strike="noStrike" cap="none" normalizeH="0" baseline="0" smtClean="0">
                        <a:ln>
                          <a:noFill/>
                        </a:ln>
                        <a:solidFill>
                          <a:schemeClr val="tx1"/>
                        </a:solidFill>
                        <a:effectLst/>
                        <a:latin typeface="Calibri" pitchFamily="34" charset="0"/>
                      </a:rPr>
                      <a:t>(12;48)</a:t>
                    </a:r>
                    <a:endParaRPr kumimoji="0" lang="el-GR" sz="1600" b="0" i="0" u="none" strike="noStrike" cap="none" normalizeH="0" baseline="0" smtClean="0">
                      <a:ln>
                        <a:noFill/>
                      </a:ln>
                      <a:solidFill>
                        <a:schemeClr val="tx1"/>
                      </a:solidFill>
                      <a:effectLst/>
                      <a:latin typeface="Arial" pitchFamily="34" charset="0"/>
                    </a:endParaRPr>
                  </a:p>
                </p:txBody>
              </p:sp>
            </p:grpSp>
            <p:grpSp>
              <p:nvGrpSpPr>
                <p:cNvPr id="1059" name="Group 35"/>
                <p:cNvGrpSpPr>
                  <a:grpSpLocks/>
                </p:cNvGrpSpPr>
                <p:nvPr/>
              </p:nvGrpSpPr>
              <p:grpSpPr bwMode="auto">
                <a:xfrm>
                  <a:off x="5472" y="6459"/>
                  <a:ext cx="6570" cy="4620"/>
                  <a:chOff x="0" y="-1"/>
                  <a:chExt cx="20000" cy="20001"/>
                </a:xfrm>
              </p:grpSpPr>
              <p:sp>
                <p:nvSpPr>
                  <p:cNvPr id="1060" name="Line 36"/>
                  <p:cNvSpPr>
                    <a:spLocks noChangeShapeType="1"/>
                  </p:cNvSpPr>
                  <p:nvPr/>
                </p:nvSpPr>
                <p:spPr bwMode="auto">
                  <a:xfrm flipV="1">
                    <a:off x="0" y="9333"/>
                    <a:ext cx="9096" cy="10667"/>
                  </a:xfrm>
                  <a:prstGeom prst="line">
                    <a:avLst/>
                  </a:prstGeom>
                  <a:noFill/>
                  <a:ln w="6350">
                    <a:solidFill>
                      <a:srgbClr val="000000"/>
                    </a:solidFill>
                    <a:prstDash val="sysDot"/>
                    <a:round/>
                    <a:headEnd type="none" w="sm" len="sm"/>
                    <a:tailEnd type="arrow" w="sm" len="sm"/>
                  </a:ln>
                  <a:effectLst/>
                </p:spPr>
                <p:txBody>
                  <a:bodyPr vert="horz" wrap="square" lIns="91440" tIns="45720" rIns="91440" bIns="45720" numCol="1" anchor="t" anchorCtr="0" compatLnSpc="1">
                    <a:prstTxWarp prst="textNoShape">
                      <a:avLst/>
                    </a:prstTxWarp>
                  </a:bodyPr>
                  <a:lstStyle/>
                  <a:p>
                    <a:endParaRPr lang="el-GR" sz="1600"/>
                  </a:p>
                </p:txBody>
              </p:sp>
              <p:sp>
                <p:nvSpPr>
                  <p:cNvPr id="1061" name="Rectangle 37"/>
                  <p:cNvSpPr>
                    <a:spLocks noChangeArrowheads="1"/>
                  </p:cNvSpPr>
                  <p:nvPr/>
                </p:nvSpPr>
                <p:spPr bwMode="auto">
                  <a:xfrm>
                    <a:off x="9090" y="-1"/>
                    <a:ext cx="10910" cy="9334"/>
                  </a:xfrm>
                  <a:prstGeom prst="rect">
                    <a:avLst/>
                  </a:prstGeom>
                  <a:noFill/>
                  <a:ln w="6350">
                    <a:solidFill>
                      <a:srgbClr val="FFFFFF"/>
                    </a:solidFill>
                    <a:prstDash val="sysDot"/>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Calibri" pitchFamily="34" charset="0"/>
                      </a:rPr>
                      <a:t>Οριο εργασίας</a:t>
                    </a:r>
                    <a:endParaRPr kumimoji="0" lang="el-GR" sz="1600" b="0" i="0" u="none" strike="noStrike" cap="none" normalizeH="0" baseline="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1" i="0" u="none" strike="noStrike" cap="none" normalizeH="0" baseline="0" smtClean="0">
                        <a:ln>
                          <a:noFill/>
                        </a:ln>
                        <a:solidFill>
                          <a:schemeClr val="tx1"/>
                        </a:solidFill>
                        <a:effectLst/>
                        <a:latin typeface="Calibri" pitchFamily="34" charset="0"/>
                      </a:rPr>
                      <a:t>x</a:t>
                    </a:r>
                    <a:r>
                      <a:rPr kumimoji="0" lang="el-GR" sz="1600" b="1" i="0" u="none" strike="noStrike" cap="none" normalizeH="0" baseline="-25000" smtClean="0">
                        <a:ln>
                          <a:noFill/>
                        </a:ln>
                        <a:solidFill>
                          <a:schemeClr val="tx1"/>
                        </a:solidFill>
                        <a:effectLst/>
                        <a:latin typeface="Calibri" pitchFamily="34" charset="0"/>
                      </a:rPr>
                      <a:t>1</a:t>
                    </a:r>
                    <a:r>
                      <a:rPr kumimoji="0" lang="el-GR" sz="1600" b="1" i="0" u="none" strike="noStrike" cap="none" normalizeH="0" baseline="0" smtClean="0">
                        <a:ln>
                          <a:noFill/>
                        </a:ln>
                        <a:solidFill>
                          <a:schemeClr val="tx1"/>
                        </a:solidFill>
                        <a:effectLst/>
                        <a:latin typeface="Calibri" pitchFamily="34" charset="0"/>
                      </a:rPr>
                      <a:t>=-</a:t>
                    </a:r>
                    <a:r>
                      <a:rPr kumimoji="0" lang="en-US" sz="1600" b="1" i="0" u="none" strike="noStrike" cap="none" normalizeH="0" baseline="0" smtClean="0">
                        <a:ln>
                          <a:noFill/>
                        </a:ln>
                        <a:solidFill>
                          <a:schemeClr val="tx1"/>
                        </a:solidFill>
                        <a:effectLst/>
                        <a:latin typeface="Calibri" pitchFamily="34" charset="0"/>
                      </a:rPr>
                      <a:t>x</a:t>
                    </a:r>
                    <a:r>
                      <a:rPr kumimoji="0" lang="el-GR" sz="1600" b="1" i="0" u="none" strike="noStrike" cap="none" normalizeH="0" baseline="-25000" smtClean="0">
                        <a:ln>
                          <a:noFill/>
                        </a:ln>
                        <a:solidFill>
                          <a:schemeClr val="tx1"/>
                        </a:solidFill>
                        <a:effectLst/>
                        <a:latin typeface="Calibri" pitchFamily="34" charset="0"/>
                      </a:rPr>
                      <a:t>2</a:t>
                    </a:r>
                    <a:r>
                      <a:rPr kumimoji="0" lang="el-GR" sz="1600" b="1" i="0" u="none" strike="noStrike" cap="none" normalizeH="0" baseline="0" smtClean="0">
                        <a:ln>
                          <a:noFill/>
                        </a:ln>
                        <a:solidFill>
                          <a:schemeClr val="tx1"/>
                        </a:solidFill>
                        <a:effectLst/>
                        <a:latin typeface="Calibri" pitchFamily="34" charset="0"/>
                      </a:rPr>
                      <a:t>+28,6</a:t>
                    </a:r>
                    <a:endParaRPr kumimoji="0" lang="el-GR" sz="1600" b="0" i="0" u="none" strike="noStrike" cap="none" normalizeH="0" baseline="0" smtClean="0">
                      <a:ln>
                        <a:noFill/>
                      </a:ln>
                      <a:solidFill>
                        <a:schemeClr val="tx1"/>
                      </a:solidFill>
                      <a:effectLst/>
                      <a:latin typeface="Arial" pitchFamily="34" charset="0"/>
                    </a:endParaRPr>
                  </a:p>
                </p:txBody>
              </p:sp>
            </p:grpSp>
            <p:grpSp>
              <p:nvGrpSpPr>
                <p:cNvPr id="1062" name="Group 38"/>
                <p:cNvGrpSpPr>
                  <a:grpSpLocks/>
                </p:cNvGrpSpPr>
                <p:nvPr/>
              </p:nvGrpSpPr>
              <p:grpSpPr bwMode="auto">
                <a:xfrm>
                  <a:off x="13532" y="10500"/>
                  <a:ext cx="4938" cy="3209"/>
                  <a:chOff x="0" y="1"/>
                  <a:chExt cx="20000" cy="19999"/>
                </a:xfrm>
              </p:grpSpPr>
              <p:sp>
                <p:nvSpPr>
                  <p:cNvPr id="1063" name="Line 39"/>
                  <p:cNvSpPr>
                    <a:spLocks noChangeShapeType="1"/>
                  </p:cNvSpPr>
                  <p:nvPr/>
                </p:nvSpPr>
                <p:spPr bwMode="auto">
                  <a:xfrm flipV="1">
                    <a:off x="0" y="11250"/>
                    <a:ext cx="6703" cy="8750"/>
                  </a:xfrm>
                  <a:prstGeom prst="line">
                    <a:avLst/>
                  </a:prstGeom>
                  <a:noFill/>
                  <a:ln w="6350">
                    <a:solidFill>
                      <a:srgbClr val="000000"/>
                    </a:solidFill>
                    <a:prstDash val="sysDot"/>
                    <a:round/>
                    <a:headEnd type="none" w="sm" len="sm"/>
                    <a:tailEnd type="arrow" w="sm" len="sm"/>
                  </a:ln>
                  <a:effectLst/>
                </p:spPr>
                <p:txBody>
                  <a:bodyPr vert="horz" wrap="square" lIns="91440" tIns="45720" rIns="91440" bIns="45720" numCol="1" anchor="t" anchorCtr="0" compatLnSpc="1">
                    <a:prstTxWarp prst="textNoShape">
                      <a:avLst/>
                    </a:prstTxWarp>
                  </a:bodyPr>
                  <a:lstStyle/>
                  <a:p>
                    <a:endParaRPr lang="el-GR" sz="1600"/>
                  </a:p>
                </p:txBody>
              </p:sp>
              <p:sp>
                <p:nvSpPr>
                  <p:cNvPr id="1064" name="Rectangle 40"/>
                  <p:cNvSpPr>
                    <a:spLocks noChangeArrowheads="1"/>
                  </p:cNvSpPr>
                  <p:nvPr/>
                </p:nvSpPr>
                <p:spPr bwMode="auto">
                  <a:xfrm>
                    <a:off x="6695" y="1"/>
                    <a:ext cx="13305" cy="15344"/>
                  </a:xfrm>
                  <a:prstGeom prst="rect">
                    <a:avLst/>
                  </a:prstGeom>
                  <a:noFill/>
                  <a:ln w="6350">
                    <a:solidFill>
                      <a:srgbClr val="FFFFFF"/>
                    </a:solidFill>
                    <a:prstDash val="sysDot"/>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Calibri" pitchFamily="34" charset="0"/>
                      </a:rPr>
                      <a:t>Οριο κεφαλαίου</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smtClean="0">
                        <a:ln>
                          <a:noFill/>
                        </a:ln>
                        <a:solidFill>
                          <a:schemeClr val="tx1"/>
                        </a:solidFill>
                        <a:effectLst/>
                        <a:latin typeface="Calibri" pitchFamily="34" charset="0"/>
                      </a:rPr>
                      <a:t>x</a:t>
                    </a:r>
                    <a:r>
                      <a:rPr kumimoji="0" lang="el-GR" sz="1600" b="0" i="0" u="none" strike="noStrike" cap="none" normalizeH="0" baseline="-25000" smtClean="0">
                        <a:ln>
                          <a:noFill/>
                        </a:ln>
                        <a:solidFill>
                          <a:schemeClr val="tx1"/>
                        </a:solidFill>
                        <a:effectLst/>
                        <a:latin typeface="Calibri" pitchFamily="34" charset="0"/>
                      </a:rPr>
                      <a:t>1</a:t>
                    </a:r>
                    <a:r>
                      <a:rPr kumimoji="0" lang="el-GR" sz="1600" b="0" i="0" u="none" strike="noStrike" cap="none" normalizeH="0" baseline="0" smtClean="0">
                        <a:ln>
                          <a:noFill/>
                        </a:ln>
                        <a:solidFill>
                          <a:schemeClr val="tx1"/>
                        </a:solidFill>
                        <a:effectLst/>
                        <a:latin typeface="Calibri" pitchFamily="34" charset="0"/>
                      </a:rPr>
                      <a:t>=-</a:t>
                    </a:r>
                    <a:r>
                      <a:rPr kumimoji="0" lang="en-US" sz="1600" b="0" i="0" u="none" strike="noStrike" cap="none" normalizeH="0" baseline="0" smtClean="0">
                        <a:ln>
                          <a:noFill/>
                        </a:ln>
                        <a:solidFill>
                          <a:schemeClr val="tx1"/>
                        </a:solidFill>
                        <a:effectLst/>
                        <a:latin typeface="Calibri" pitchFamily="34" charset="0"/>
                      </a:rPr>
                      <a:t>x</a:t>
                    </a:r>
                    <a:r>
                      <a:rPr kumimoji="0" lang="el-GR" sz="1600" b="0" i="0" u="none" strike="noStrike" cap="none" normalizeH="0" baseline="-25000" smtClean="0">
                        <a:ln>
                          <a:noFill/>
                        </a:ln>
                        <a:solidFill>
                          <a:schemeClr val="tx1"/>
                        </a:solidFill>
                        <a:effectLst/>
                        <a:latin typeface="Calibri" pitchFamily="34" charset="0"/>
                      </a:rPr>
                      <a:t>2 </a:t>
                    </a:r>
                    <a:r>
                      <a:rPr kumimoji="0" lang="el-GR" sz="1600" b="0" i="0" u="none" strike="noStrike" cap="none" normalizeH="0" baseline="0" smtClean="0">
                        <a:ln>
                          <a:noFill/>
                        </a:ln>
                        <a:solidFill>
                          <a:schemeClr val="tx1"/>
                        </a:solidFill>
                        <a:effectLst/>
                        <a:latin typeface="Calibri" pitchFamily="34" charset="0"/>
                      </a:rPr>
                      <a:t>+ 50</a:t>
                    </a:r>
                    <a:endParaRPr kumimoji="0" lang="el-GR" sz="1600" b="0" i="0" u="none" strike="noStrike" cap="none" normalizeH="0" baseline="0" smtClean="0">
                      <a:ln>
                        <a:noFill/>
                      </a:ln>
                      <a:solidFill>
                        <a:schemeClr val="tx1"/>
                      </a:solidFill>
                      <a:effectLst/>
                      <a:latin typeface="Arial" pitchFamily="34" charset="0"/>
                    </a:endParaRPr>
                  </a:p>
                </p:txBody>
              </p:sp>
            </p:grpSp>
            <p:grpSp>
              <p:nvGrpSpPr>
                <p:cNvPr id="1065" name="Group 41"/>
                <p:cNvGrpSpPr>
                  <a:grpSpLocks/>
                </p:cNvGrpSpPr>
                <p:nvPr/>
              </p:nvGrpSpPr>
              <p:grpSpPr bwMode="auto">
                <a:xfrm>
                  <a:off x="5174" y="1360"/>
                  <a:ext cx="6431" cy="6639"/>
                  <a:chOff x="0" y="-1"/>
                  <a:chExt cx="20000" cy="20001"/>
                </a:xfrm>
              </p:grpSpPr>
              <p:sp>
                <p:nvSpPr>
                  <p:cNvPr id="1066" name="Line 42"/>
                  <p:cNvSpPr>
                    <a:spLocks noChangeShapeType="1"/>
                  </p:cNvSpPr>
                  <p:nvPr/>
                </p:nvSpPr>
                <p:spPr bwMode="auto">
                  <a:xfrm flipV="1">
                    <a:off x="0" y="5163"/>
                    <a:ext cx="11146" cy="14837"/>
                  </a:xfrm>
                  <a:prstGeom prst="line">
                    <a:avLst/>
                  </a:prstGeom>
                  <a:noFill/>
                  <a:ln w="12700">
                    <a:solidFill>
                      <a:srgbClr val="000000"/>
                    </a:solidFill>
                    <a:prstDash val="sysDot"/>
                    <a:round/>
                    <a:headEnd type="none" w="sm" len="sm"/>
                    <a:tailEnd type="arrow" w="sm" len="sm"/>
                  </a:ln>
                  <a:effectLst/>
                </p:spPr>
                <p:txBody>
                  <a:bodyPr vert="horz" wrap="square" lIns="91440" tIns="45720" rIns="91440" bIns="45720" numCol="1" anchor="t" anchorCtr="0" compatLnSpc="1">
                    <a:prstTxWarp prst="textNoShape">
                      <a:avLst/>
                    </a:prstTxWarp>
                  </a:bodyPr>
                  <a:lstStyle/>
                  <a:p>
                    <a:endParaRPr lang="el-GR" sz="1600"/>
                  </a:p>
                </p:txBody>
              </p:sp>
              <p:sp>
                <p:nvSpPr>
                  <p:cNvPr id="1067" name="Rectangle 43"/>
                  <p:cNvSpPr>
                    <a:spLocks noChangeArrowheads="1"/>
                  </p:cNvSpPr>
                  <p:nvPr/>
                </p:nvSpPr>
                <p:spPr bwMode="auto">
                  <a:xfrm>
                    <a:off x="9781" y="-1"/>
                    <a:ext cx="10219" cy="4643"/>
                  </a:xfrm>
                  <a:prstGeom prst="rect">
                    <a:avLst/>
                  </a:prstGeom>
                  <a:noFill/>
                  <a:ln w="6350">
                    <a:solidFill>
                      <a:srgbClr val="FFFFFF"/>
                    </a:solidFill>
                    <a:prstDash val="sysDot"/>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smtClean="0">
                        <a:ln>
                          <a:noFill/>
                        </a:ln>
                        <a:solidFill>
                          <a:schemeClr val="tx1"/>
                        </a:solidFill>
                        <a:effectLst/>
                        <a:latin typeface="Calibri" pitchFamily="34" charset="0"/>
                      </a:rPr>
                      <a:t>Οριο εδάφους</a:t>
                    </a:r>
                    <a:endParaRPr kumimoji="0" lang="el-GR" sz="1600" b="1" i="0" u="none" strike="noStrike" cap="none" normalizeH="0" baseline="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smtClean="0">
                        <a:ln>
                          <a:noFill/>
                        </a:ln>
                        <a:solidFill>
                          <a:schemeClr val="tx1"/>
                        </a:solidFill>
                        <a:effectLst/>
                        <a:latin typeface="Calibri" pitchFamily="34" charset="0"/>
                      </a:rPr>
                      <a:t>x</a:t>
                    </a:r>
                    <a:r>
                      <a:rPr kumimoji="0" lang="el-GR" sz="1600" b="0" i="0" u="none" strike="noStrike" cap="none" normalizeH="0" baseline="-25000" smtClean="0">
                        <a:ln>
                          <a:noFill/>
                        </a:ln>
                        <a:solidFill>
                          <a:schemeClr val="tx1"/>
                        </a:solidFill>
                        <a:effectLst/>
                        <a:latin typeface="Calibri" pitchFamily="34" charset="0"/>
                      </a:rPr>
                      <a:t>1</a:t>
                    </a:r>
                    <a:r>
                      <a:rPr kumimoji="0" lang="el-GR" sz="1600" b="0" i="0" u="none" strike="noStrike" cap="none" normalizeH="0" baseline="0" smtClean="0">
                        <a:ln>
                          <a:noFill/>
                        </a:ln>
                        <a:solidFill>
                          <a:schemeClr val="tx1"/>
                        </a:solidFill>
                        <a:effectLst/>
                        <a:latin typeface="Calibri" pitchFamily="34" charset="0"/>
                      </a:rPr>
                      <a:t> = -</a:t>
                    </a:r>
                    <a:r>
                      <a:rPr kumimoji="0" lang="en-US" sz="1600" b="0" i="0" u="none" strike="noStrike" cap="none" normalizeH="0" baseline="0" smtClean="0">
                        <a:ln>
                          <a:noFill/>
                        </a:ln>
                        <a:solidFill>
                          <a:schemeClr val="tx1"/>
                        </a:solidFill>
                        <a:effectLst/>
                        <a:latin typeface="Calibri" pitchFamily="34" charset="0"/>
                      </a:rPr>
                      <a:t>x</a:t>
                    </a:r>
                    <a:r>
                      <a:rPr kumimoji="0" lang="el-GR" sz="1600" b="0" i="0" u="none" strike="noStrike" cap="none" normalizeH="0" baseline="-25000" smtClean="0">
                        <a:ln>
                          <a:noFill/>
                        </a:ln>
                        <a:solidFill>
                          <a:schemeClr val="tx1"/>
                        </a:solidFill>
                        <a:effectLst/>
                        <a:latin typeface="Calibri" pitchFamily="34" charset="0"/>
                      </a:rPr>
                      <a:t>2</a:t>
                    </a:r>
                    <a:r>
                      <a:rPr kumimoji="0" lang="el-GR" sz="1600" b="0" i="0" u="none" strike="noStrike" cap="none" normalizeH="0" baseline="0" smtClean="0">
                        <a:ln>
                          <a:noFill/>
                        </a:ln>
                        <a:solidFill>
                          <a:schemeClr val="tx1"/>
                        </a:solidFill>
                        <a:effectLst/>
                        <a:latin typeface="Calibri" pitchFamily="34" charset="0"/>
                      </a:rPr>
                      <a:t> + 60</a:t>
                    </a:r>
                    <a:endParaRPr kumimoji="0" lang="el-GR" sz="1600" b="0" i="0" u="none" strike="noStrike" cap="none" normalizeH="0" baseline="0" smtClean="0">
                      <a:ln>
                        <a:noFill/>
                      </a:ln>
                      <a:solidFill>
                        <a:schemeClr val="tx1"/>
                      </a:solidFill>
                      <a:effectLst/>
                      <a:latin typeface="Arial" pitchFamily="34" charset="0"/>
                    </a:endParaRPr>
                  </a:p>
                </p:txBody>
              </p:sp>
            </p:grpSp>
            <p:grpSp>
              <p:nvGrpSpPr>
                <p:cNvPr id="1068" name="Group 44"/>
                <p:cNvGrpSpPr>
                  <a:grpSpLocks/>
                </p:cNvGrpSpPr>
                <p:nvPr/>
              </p:nvGrpSpPr>
              <p:grpSpPr bwMode="auto">
                <a:xfrm>
                  <a:off x="398" y="7692"/>
                  <a:ext cx="15525" cy="10463"/>
                  <a:chOff x="1" y="0"/>
                  <a:chExt cx="19998" cy="19998"/>
                </a:xfrm>
              </p:grpSpPr>
              <p:sp>
                <p:nvSpPr>
                  <p:cNvPr id="1069" name="Line 45"/>
                  <p:cNvSpPr>
                    <a:spLocks noChangeShapeType="1"/>
                  </p:cNvSpPr>
                  <p:nvPr/>
                </p:nvSpPr>
                <p:spPr bwMode="auto">
                  <a:xfrm>
                    <a:off x="5769" y="0"/>
                    <a:ext cx="6539" cy="12355"/>
                  </a:xfrm>
                  <a:prstGeom prst="line">
                    <a:avLst/>
                  </a:prstGeom>
                  <a:noFill/>
                  <a:ln w="127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el-GR" sz="1600"/>
                  </a:p>
                </p:txBody>
              </p:sp>
              <p:sp>
                <p:nvSpPr>
                  <p:cNvPr id="1070" name="Line 46"/>
                  <p:cNvSpPr>
                    <a:spLocks noChangeShapeType="1"/>
                  </p:cNvSpPr>
                  <p:nvPr/>
                </p:nvSpPr>
                <p:spPr bwMode="auto">
                  <a:xfrm>
                    <a:off x="5768" y="6466"/>
                    <a:ext cx="8463" cy="5885"/>
                  </a:xfrm>
                  <a:prstGeom prst="line">
                    <a:avLst/>
                  </a:prstGeom>
                  <a:noFill/>
                  <a:ln w="3175">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el-GR" sz="1600"/>
                  </a:p>
                </p:txBody>
              </p:sp>
              <p:sp>
                <p:nvSpPr>
                  <p:cNvPr id="1071" name="Line 47"/>
                  <p:cNvSpPr>
                    <a:spLocks noChangeShapeType="1"/>
                  </p:cNvSpPr>
                  <p:nvPr/>
                </p:nvSpPr>
                <p:spPr bwMode="auto">
                  <a:xfrm>
                    <a:off x="5768" y="7642"/>
                    <a:ext cx="14231" cy="4709"/>
                  </a:xfrm>
                  <a:prstGeom prst="line">
                    <a:avLst/>
                  </a:prstGeom>
                  <a:noFill/>
                  <a:ln w="12700">
                    <a:solidFill>
                      <a:srgbClr val="000000"/>
                    </a:solidFill>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el-GR" sz="1600"/>
                  </a:p>
                </p:txBody>
              </p:sp>
              <p:sp>
                <p:nvSpPr>
                  <p:cNvPr id="1072" name="Line 48"/>
                  <p:cNvSpPr>
                    <a:spLocks noChangeShapeType="1"/>
                  </p:cNvSpPr>
                  <p:nvPr/>
                </p:nvSpPr>
                <p:spPr bwMode="auto">
                  <a:xfrm>
                    <a:off x="7897" y="10193"/>
                    <a:ext cx="951" cy="8041"/>
                  </a:xfrm>
                  <a:prstGeom prst="line">
                    <a:avLst/>
                  </a:prstGeom>
                  <a:noFill/>
                  <a:ln w="6350">
                    <a:solidFill>
                      <a:srgbClr val="000000"/>
                    </a:solidFill>
                    <a:prstDash val="sysDot"/>
                    <a:round/>
                    <a:headEnd type="none" w="sm" len="sm"/>
                    <a:tailEnd type="arrow" w="sm" len="sm"/>
                  </a:ln>
                  <a:effectLst/>
                </p:spPr>
                <p:txBody>
                  <a:bodyPr vert="horz" wrap="square" lIns="91440" tIns="45720" rIns="91440" bIns="45720" numCol="1" anchor="t" anchorCtr="0" compatLnSpc="1">
                    <a:prstTxWarp prst="textNoShape">
                      <a:avLst/>
                    </a:prstTxWarp>
                  </a:bodyPr>
                  <a:lstStyle/>
                  <a:p>
                    <a:endParaRPr lang="el-GR" sz="1600"/>
                  </a:p>
                </p:txBody>
              </p:sp>
              <p:sp>
                <p:nvSpPr>
                  <p:cNvPr id="1073" name="Line 49"/>
                  <p:cNvSpPr>
                    <a:spLocks noChangeShapeType="1"/>
                  </p:cNvSpPr>
                  <p:nvPr/>
                </p:nvSpPr>
                <p:spPr bwMode="auto">
                  <a:xfrm>
                    <a:off x="1" y="8234"/>
                    <a:ext cx="13076" cy="11764"/>
                  </a:xfrm>
                  <a:prstGeom prst="line">
                    <a:avLst/>
                  </a:prstGeom>
                  <a:noFill/>
                  <a:ln w="6350">
                    <a:solidFill>
                      <a:srgbClr val="000000"/>
                    </a:solidFill>
                    <a:prstDash val="sysDash"/>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el-GR" sz="1600"/>
                  </a:p>
                </p:txBody>
              </p:sp>
              <p:sp>
                <p:nvSpPr>
                  <p:cNvPr id="1074" name="Line 50"/>
                  <p:cNvSpPr>
                    <a:spLocks noChangeShapeType="1"/>
                  </p:cNvSpPr>
                  <p:nvPr/>
                </p:nvSpPr>
                <p:spPr bwMode="auto">
                  <a:xfrm>
                    <a:off x="3077" y="5875"/>
                    <a:ext cx="11923" cy="10591"/>
                  </a:xfrm>
                  <a:prstGeom prst="line">
                    <a:avLst/>
                  </a:prstGeom>
                  <a:noFill/>
                  <a:ln w="12700">
                    <a:solidFill>
                      <a:srgbClr val="000000"/>
                    </a:solidFill>
                    <a:prstDash val="sysDash"/>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el-GR" sz="1600"/>
                  </a:p>
                </p:txBody>
              </p:sp>
              <p:sp>
                <p:nvSpPr>
                  <p:cNvPr id="1075" name="Line 51"/>
                  <p:cNvSpPr>
                    <a:spLocks noChangeShapeType="1"/>
                  </p:cNvSpPr>
                  <p:nvPr/>
                </p:nvSpPr>
                <p:spPr bwMode="auto">
                  <a:xfrm>
                    <a:off x="3283" y="480"/>
                    <a:ext cx="13845" cy="12353"/>
                  </a:xfrm>
                  <a:prstGeom prst="line">
                    <a:avLst/>
                  </a:prstGeom>
                  <a:noFill/>
                  <a:ln w="12700">
                    <a:solidFill>
                      <a:srgbClr val="000000"/>
                    </a:solidFill>
                    <a:prstDash val="sysDash"/>
                    <a:round/>
                    <a:headEnd type="none" w="sm" len="sm"/>
                    <a:tailEnd type="none" w="sm" len="sm"/>
                  </a:ln>
                  <a:effectLst/>
                </p:spPr>
                <p:txBody>
                  <a:bodyPr vert="horz" wrap="square" lIns="91440" tIns="45720" rIns="91440" bIns="45720" numCol="1" anchor="t" anchorCtr="0" compatLnSpc="1">
                    <a:prstTxWarp prst="textNoShape">
                      <a:avLst/>
                    </a:prstTxWarp>
                  </a:bodyPr>
                  <a:lstStyle/>
                  <a:p>
                    <a:endParaRPr lang="el-GR" sz="1600"/>
                  </a:p>
                </p:txBody>
              </p:sp>
              <p:sp>
                <p:nvSpPr>
                  <p:cNvPr id="1076" name="Line 52"/>
                  <p:cNvSpPr>
                    <a:spLocks noChangeShapeType="1"/>
                  </p:cNvSpPr>
                  <p:nvPr/>
                </p:nvSpPr>
                <p:spPr bwMode="auto">
                  <a:xfrm flipV="1">
                    <a:off x="5000" y="10585"/>
                    <a:ext cx="1541" cy="3532"/>
                  </a:xfrm>
                  <a:prstGeom prst="line">
                    <a:avLst/>
                  </a:prstGeom>
                  <a:noFill/>
                  <a:ln w="25400">
                    <a:solidFill>
                      <a:srgbClr val="000000"/>
                    </a:solidFill>
                    <a:round/>
                    <a:headEnd type="none" w="sm" len="sm"/>
                    <a:tailEnd type="triangle" w="sm" len="sm"/>
                  </a:ln>
                  <a:effectLst/>
                </p:spPr>
                <p:txBody>
                  <a:bodyPr vert="horz" wrap="square" lIns="91440" tIns="45720" rIns="91440" bIns="45720" numCol="1" anchor="t" anchorCtr="0" compatLnSpc="1">
                    <a:prstTxWarp prst="textNoShape">
                      <a:avLst/>
                    </a:prstTxWarp>
                  </a:bodyPr>
                  <a:lstStyle/>
                  <a:p>
                    <a:endParaRPr lang="el-GR" sz="1600"/>
                  </a:p>
                </p:txBody>
              </p:sp>
            </p:grpSp>
            <p:grpSp>
              <p:nvGrpSpPr>
                <p:cNvPr id="1077" name="Group 53"/>
                <p:cNvGrpSpPr>
                  <a:grpSpLocks/>
                </p:cNvGrpSpPr>
                <p:nvPr/>
              </p:nvGrpSpPr>
              <p:grpSpPr bwMode="auto">
                <a:xfrm>
                  <a:off x="1453" y="15718"/>
                  <a:ext cx="10376" cy="4281"/>
                  <a:chOff x="0" y="4"/>
                  <a:chExt cx="27290" cy="19996"/>
                </a:xfrm>
              </p:grpSpPr>
              <p:sp>
                <p:nvSpPr>
                  <p:cNvPr id="1078" name="Rectangle 54"/>
                  <p:cNvSpPr>
                    <a:spLocks noChangeArrowheads="1"/>
                  </p:cNvSpPr>
                  <p:nvPr/>
                </p:nvSpPr>
                <p:spPr bwMode="auto">
                  <a:xfrm>
                    <a:off x="13379" y="8491"/>
                    <a:ext cx="13911" cy="11509"/>
                  </a:xfrm>
                  <a:prstGeom prst="rect">
                    <a:avLst/>
                  </a:prstGeom>
                  <a:noFill/>
                  <a:ln w="6350">
                    <a:solidFill>
                      <a:srgbClr val="FFFFFF"/>
                    </a:solidFill>
                    <a:prstDash val="sysDot"/>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rPr>
                      <a:t>Σύνολο εφικτών λύσεων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rPr>
                      <a:t>(ή εφικτός χώρος)</a:t>
                    </a:r>
                    <a:endParaRPr kumimoji="0" lang="el-GR" sz="1600" b="0" i="0" u="none" strike="noStrike" cap="none" normalizeH="0" baseline="0" dirty="0" smtClean="0">
                      <a:ln>
                        <a:noFill/>
                      </a:ln>
                      <a:solidFill>
                        <a:schemeClr val="tx1"/>
                      </a:solidFill>
                      <a:effectLst/>
                      <a:latin typeface="Arial" pitchFamily="34" charset="0"/>
                    </a:endParaRPr>
                  </a:p>
                </p:txBody>
              </p:sp>
              <p:sp>
                <p:nvSpPr>
                  <p:cNvPr id="1079" name="Rectangle 55"/>
                  <p:cNvSpPr>
                    <a:spLocks noChangeArrowheads="1"/>
                  </p:cNvSpPr>
                  <p:nvPr/>
                </p:nvSpPr>
                <p:spPr bwMode="auto">
                  <a:xfrm>
                    <a:off x="0" y="4"/>
                    <a:ext cx="10999" cy="8618"/>
                  </a:xfrm>
                  <a:prstGeom prst="rect">
                    <a:avLst/>
                  </a:prstGeom>
                  <a:noFill/>
                  <a:ln w="3175">
                    <a:solidFill>
                      <a:srgbClr val="FFFFFF"/>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rPr>
                      <a:t>Κατεύθυνση αυξανομένων  Ζ</a:t>
                    </a:r>
                    <a:endParaRPr kumimoji="0" lang="en-US" sz="1600" b="0" i="0" u="none" strike="noStrike" cap="none" normalizeH="0" baseline="0" dirty="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rPr>
                      <a:t>Ζ=144Χ</a:t>
                    </a:r>
                    <a:r>
                      <a:rPr kumimoji="0" lang="el-GR" sz="1600" b="0" i="0" u="none" strike="noStrike" cap="none" normalizeH="0" baseline="-25000" dirty="0" smtClean="0">
                        <a:ln>
                          <a:noFill/>
                        </a:ln>
                        <a:solidFill>
                          <a:schemeClr val="tx1"/>
                        </a:solidFill>
                        <a:effectLst/>
                        <a:latin typeface="Calibri" pitchFamily="34" charset="0"/>
                      </a:rPr>
                      <a:t>1</a:t>
                    </a:r>
                    <a:r>
                      <a:rPr kumimoji="0" lang="el-GR" sz="1600" b="0" i="0" u="none" strike="noStrike" cap="none" normalizeH="0" baseline="0" dirty="0" smtClean="0">
                        <a:ln>
                          <a:noFill/>
                        </a:ln>
                        <a:solidFill>
                          <a:schemeClr val="tx1"/>
                        </a:solidFill>
                        <a:effectLst/>
                        <a:latin typeface="Calibri" pitchFamily="34" charset="0"/>
                      </a:rPr>
                      <a:t> + 90Χ</a:t>
                    </a:r>
                    <a:r>
                      <a:rPr kumimoji="0" lang="el-GR" sz="1600" b="0" i="0" u="none" strike="noStrike" cap="none" normalizeH="0" baseline="-25000" dirty="0" smtClean="0">
                        <a:ln>
                          <a:noFill/>
                        </a:ln>
                        <a:solidFill>
                          <a:schemeClr val="tx1"/>
                        </a:solidFill>
                        <a:effectLst/>
                        <a:latin typeface="Calibri" pitchFamily="34" charset="0"/>
                      </a:rPr>
                      <a:t>2</a:t>
                    </a:r>
                    <a:endParaRPr kumimoji="0" lang="el-GR" sz="1600" b="0" i="0" u="none" strike="noStrike" cap="none" normalizeH="0" baseline="0" dirty="0" smtClean="0">
                      <a:ln>
                        <a:noFill/>
                      </a:ln>
                      <a:solidFill>
                        <a:schemeClr val="tx1"/>
                      </a:solidFill>
                      <a:effectLst/>
                      <a:latin typeface="Arial" pitchFamily="34" charset="0"/>
                    </a:endParaRPr>
                  </a:p>
                </p:txBody>
              </p:sp>
            </p:grpSp>
            <p:sp>
              <p:nvSpPr>
                <p:cNvPr id="1080" name="Rectangle 56"/>
                <p:cNvSpPr>
                  <a:spLocks noChangeArrowheads="1"/>
                </p:cNvSpPr>
                <p:nvPr/>
              </p:nvSpPr>
              <p:spPr bwMode="auto">
                <a:xfrm>
                  <a:off x="2786" y="923"/>
                  <a:ext cx="1793" cy="1233"/>
                </a:xfrm>
                <a:prstGeom prst="rect">
                  <a:avLst/>
                </a:prstGeom>
                <a:noFill/>
                <a:ln w="9525">
                  <a:solidFill>
                    <a:srgbClr val="FFFFFF"/>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smtClean="0">
                      <a:ln>
                        <a:noFill/>
                      </a:ln>
                      <a:solidFill>
                        <a:schemeClr val="tx1"/>
                      </a:solidFill>
                      <a:effectLst/>
                      <a:latin typeface="Calibri" pitchFamily="34" charset="0"/>
                    </a:rPr>
                    <a:t>X</a:t>
                  </a:r>
                  <a:r>
                    <a:rPr kumimoji="0" lang="el-GR" sz="1600" b="0" i="0" u="none" strike="noStrike" cap="none" normalizeH="0" baseline="-25000" smtClean="0">
                      <a:ln>
                        <a:noFill/>
                      </a:ln>
                      <a:solidFill>
                        <a:schemeClr val="tx1"/>
                      </a:solidFill>
                      <a:effectLst/>
                      <a:latin typeface="Calibri" pitchFamily="34" charset="0"/>
                    </a:rPr>
                    <a:t>1</a:t>
                  </a:r>
                  <a:endParaRPr kumimoji="0" lang="el-GR" sz="1600" b="0" i="0" u="none" strike="noStrike" cap="none" normalizeH="0" baseline="0" smtClean="0">
                    <a:ln>
                      <a:noFill/>
                    </a:ln>
                    <a:solidFill>
                      <a:schemeClr val="tx1"/>
                    </a:solidFill>
                    <a:effectLst/>
                    <a:latin typeface="Arial" pitchFamily="34" charset="0"/>
                  </a:endParaRPr>
                </a:p>
              </p:txBody>
            </p:sp>
          </p:grpSp>
          <p:sp>
            <p:nvSpPr>
              <p:cNvPr id="1081" name="Rectangle 57"/>
              <p:cNvSpPr>
                <a:spLocks noChangeArrowheads="1"/>
              </p:cNvSpPr>
              <p:nvPr/>
            </p:nvSpPr>
            <p:spPr bwMode="auto">
              <a:xfrm>
                <a:off x="18209" y="15076"/>
                <a:ext cx="1793" cy="926"/>
              </a:xfrm>
              <a:prstGeom prst="rect">
                <a:avLst/>
              </a:prstGeom>
              <a:noFill/>
              <a:ln w="9525">
                <a:solidFill>
                  <a:srgbClr val="FFFFFF"/>
                </a:solidFill>
                <a:miter lim="800000"/>
                <a:headEnd/>
                <a:tailEnd/>
              </a:ln>
              <a:effectLst/>
            </p:spPr>
            <p:txBody>
              <a:bodyPr vert="horz" wrap="square" lIns="12700" tIns="12700" rIns="12700" bIns="127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smtClean="0">
                    <a:ln>
                      <a:noFill/>
                    </a:ln>
                    <a:solidFill>
                      <a:schemeClr val="tx1"/>
                    </a:solidFill>
                    <a:effectLst/>
                    <a:latin typeface="Calibri" pitchFamily="34" charset="0"/>
                  </a:rPr>
                  <a:t>X</a:t>
                </a:r>
                <a:r>
                  <a:rPr kumimoji="0" lang="el-GR" sz="1600" b="0" i="0" u="none" strike="noStrike" cap="none" normalizeH="0" baseline="-25000" smtClean="0">
                    <a:ln>
                      <a:noFill/>
                    </a:ln>
                    <a:solidFill>
                      <a:schemeClr val="tx1"/>
                    </a:solidFill>
                    <a:effectLst/>
                    <a:latin typeface="Calibri" pitchFamily="34" charset="0"/>
                  </a:rPr>
                  <a:t>2</a:t>
                </a:r>
                <a:endParaRPr kumimoji="0" lang="el-GR" sz="1600" b="0" i="0" u="none" strike="noStrike" cap="none" normalizeH="0" baseline="0" smtClean="0">
                  <a:ln>
                    <a:noFill/>
                  </a:ln>
                  <a:solidFill>
                    <a:schemeClr val="tx1"/>
                  </a:solidFill>
                  <a:effectLst/>
                  <a:latin typeface="Arial" pitchFamily="34" charset="0"/>
                </a:endParaRPr>
              </a:p>
            </p:txBody>
          </p:sp>
        </p:gr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179512" y="188640"/>
            <a:ext cx="8424936"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tx1"/>
                </a:solidFill>
                <a:effectLst/>
                <a:ea typeface="Times New Roman" pitchFamily="18" charset="0"/>
                <a:cs typeface="Arial" pitchFamily="34" charset="0"/>
              </a:rPr>
              <a:t>Παράδειγμα </a:t>
            </a:r>
            <a:r>
              <a:rPr lang="el-GR" b="1" dirty="0" smtClean="0">
                <a:ea typeface="Times New Roman" pitchFamily="18" charset="0"/>
                <a:cs typeface="Arial" pitchFamily="34" charset="0"/>
              </a:rPr>
              <a:t>ε</a:t>
            </a:r>
            <a:r>
              <a:rPr kumimoji="0" lang="el-GR" b="1" i="0" u="none" strike="noStrike" cap="none" normalizeH="0" baseline="0" dirty="0" smtClean="0">
                <a:ln>
                  <a:noFill/>
                </a:ln>
                <a:solidFill>
                  <a:schemeClr val="tx1"/>
                </a:solidFill>
                <a:effectLst/>
                <a:ea typeface="Times New Roman" pitchFamily="18" charset="0"/>
                <a:cs typeface="Arial" pitchFamily="34" charset="0"/>
              </a:rPr>
              <a:t>λαχιστοποίηση κόστους</a:t>
            </a:r>
            <a:r>
              <a:rPr kumimoji="0" lang="en-US" b="1" i="0" u="none" strike="noStrike" cap="none" normalizeH="0" baseline="0" dirty="0" smtClean="0">
                <a:ln>
                  <a:noFill/>
                </a:ln>
                <a:solidFill>
                  <a:schemeClr val="tx1"/>
                </a:solidFill>
                <a:effectLst/>
                <a:ea typeface="Times New Roman" pitchFamily="18" charset="0"/>
                <a:cs typeface="Arial" pitchFamily="34" charset="0"/>
              </a:rPr>
              <a:t> (min)</a:t>
            </a:r>
            <a:endParaRPr kumimoji="0" lang="el-GR" b="1"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lang="el-GR" b="1" dirty="0" smtClean="0">
                <a:ea typeface="Times New Roman" pitchFamily="18" charset="0"/>
                <a:cs typeface="Arial" pitchFamily="34" charset="0"/>
              </a:rPr>
              <a:t>Επίλυση με την γραφική μέθοδο</a:t>
            </a:r>
            <a:endParaRPr kumimoji="0" lang="en-US" b="1"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rPr>
              <a:t>Από γεωργική επιχείρηση πρέπει να κατασκευασθεί μίγμα το οποίο θα καλύψει μέρος των διατροφικών αναγκών </a:t>
            </a:r>
            <a:r>
              <a:rPr kumimoji="0" lang="el-GR" b="0" i="0" u="none" strike="noStrike" cap="none" normalizeH="0" baseline="0" dirty="0" err="1" smtClean="0">
                <a:ln>
                  <a:noFill/>
                </a:ln>
                <a:solidFill>
                  <a:schemeClr val="tx1"/>
                </a:solidFill>
                <a:effectLst/>
                <a:ea typeface="Times New Roman" pitchFamily="18" charset="0"/>
              </a:rPr>
              <a:t>παχυνομένων</a:t>
            </a:r>
            <a:r>
              <a:rPr kumimoji="0" lang="el-GR" b="0" i="0" u="none" strike="noStrike" cap="none" normalizeH="0" baseline="0" dirty="0" smtClean="0">
                <a:ln>
                  <a:noFill/>
                </a:ln>
                <a:solidFill>
                  <a:schemeClr val="tx1"/>
                </a:solidFill>
                <a:effectLst/>
                <a:ea typeface="Times New Roman" pitchFamily="18" charset="0"/>
              </a:rPr>
              <a:t> αρνιών, για χρονικό διάστημα 150 ημερών (οι υπόλοιπες ανάγκες θα καλυφθούν με χονδροειδείς ζωοτροφές). Γι αυτό το χρονικό διάστημα οι συνολικές  ανάγκες ενός ζώου που θα καλυφθούν τουλάχιστον από το μίγμα, όσον αφορά την ενέργεια ανέρχονται σε 62.000 Μονάδες Αμύλου</a:t>
            </a:r>
            <a:r>
              <a:rPr kumimoji="0" lang="el-GR" b="0" i="0" u="none" strike="noStrike" cap="none" normalizeH="0" baseline="30000" dirty="0" smtClean="0">
                <a:ln>
                  <a:noFill/>
                </a:ln>
                <a:solidFill>
                  <a:schemeClr val="tx1"/>
                </a:solidFill>
                <a:effectLst/>
                <a:ea typeface="Times New Roman" pitchFamily="18" charset="0"/>
                <a:hlinkClick r:id=""/>
              </a:rPr>
              <a:t>[</a:t>
            </a:r>
            <a:r>
              <a:rPr kumimoji="0" lang="el-GR" b="0" i="0" u="none" strike="noStrike" cap="none" normalizeH="0" baseline="30000" dirty="0" smtClean="0" bmk="">
                <a:ln>
                  <a:noFill/>
                </a:ln>
                <a:solidFill>
                  <a:schemeClr val="tx1"/>
                </a:solidFill>
                <a:effectLst/>
                <a:ea typeface="Times New Roman" pitchFamily="18" charset="0"/>
                <a:hlinkClick r:id=""/>
              </a:rPr>
              <a:t>1]</a:t>
            </a:r>
            <a:r>
              <a:rPr kumimoji="0" lang="el-GR" b="0" i="0" u="none" strike="noStrike" cap="none" normalizeH="0" baseline="0" dirty="0" smtClean="0">
                <a:ln>
                  <a:noFill/>
                </a:ln>
                <a:solidFill>
                  <a:schemeClr val="tx1"/>
                </a:solidFill>
                <a:effectLst/>
                <a:ea typeface="Times New Roman" pitchFamily="18" charset="0"/>
              </a:rPr>
              <a:t>, σε 8.000 </a:t>
            </a:r>
            <a:r>
              <a:rPr kumimoji="0" lang="el-GR" b="0" i="0" u="none" strike="noStrike" cap="none" normalizeH="0" baseline="0" dirty="0" err="1" smtClean="0">
                <a:ln>
                  <a:noFill/>
                </a:ln>
                <a:solidFill>
                  <a:schemeClr val="tx1"/>
                </a:solidFill>
                <a:effectLst/>
                <a:ea typeface="Times New Roman" pitchFamily="18" charset="0"/>
              </a:rPr>
              <a:t>gr</a:t>
            </a:r>
            <a:r>
              <a:rPr kumimoji="0" lang="el-GR" b="0" i="0" u="none" strike="noStrike" cap="none" normalizeH="0" baseline="0" dirty="0" smtClean="0">
                <a:ln>
                  <a:noFill/>
                </a:ln>
                <a:solidFill>
                  <a:schemeClr val="tx1"/>
                </a:solidFill>
                <a:effectLst/>
                <a:ea typeface="Times New Roman" pitchFamily="18" charset="0"/>
              </a:rPr>
              <a:t> </a:t>
            </a:r>
            <a:r>
              <a:rPr kumimoji="0" lang="el-GR" b="0" i="0" u="none" strike="noStrike" cap="none" normalizeH="0" baseline="0" dirty="0" err="1" smtClean="0">
                <a:ln>
                  <a:noFill/>
                </a:ln>
                <a:solidFill>
                  <a:schemeClr val="tx1"/>
                </a:solidFill>
                <a:effectLst/>
                <a:ea typeface="Times New Roman" pitchFamily="18" charset="0"/>
              </a:rPr>
              <a:t>Πεπτές</a:t>
            </a:r>
            <a:r>
              <a:rPr kumimoji="0" lang="el-GR" b="0" i="0" u="none" strike="noStrike" cap="none" normalizeH="0" baseline="0" dirty="0" smtClean="0">
                <a:ln>
                  <a:noFill/>
                </a:ln>
                <a:solidFill>
                  <a:schemeClr val="tx1"/>
                </a:solidFill>
                <a:effectLst/>
                <a:ea typeface="Times New Roman" pitchFamily="18" charset="0"/>
              </a:rPr>
              <a:t> Αζωτούχες Ουσίες και σε 87.000 </a:t>
            </a:r>
            <a:r>
              <a:rPr kumimoji="0" lang="el-GR" b="0" i="0" u="none" strike="noStrike" cap="none" normalizeH="0" baseline="0" dirty="0" err="1" smtClean="0">
                <a:ln>
                  <a:noFill/>
                </a:ln>
                <a:solidFill>
                  <a:schemeClr val="tx1"/>
                </a:solidFill>
                <a:effectLst/>
                <a:ea typeface="Times New Roman" pitchFamily="18" charset="0"/>
              </a:rPr>
              <a:t>gr</a:t>
            </a:r>
            <a:r>
              <a:rPr kumimoji="0" lang="el-GR" b="0" i="0" u="none" strike="noStrike" cap="none" normalizeH="0" baseline="0" dirty="0" smtClean="0">
                <a:ln>
                  <a:noFill/>
                </a:ln>
                <a:solidFill>
                  <a:schemeClr val="tx1"/>
                </a:solidFill>
                <a:effectLst/>
                <a:ea typeface="Times New Roman" pitchFamily="18" charset="0"/>
              </a:rPr>
              <a:t> Ξηράς Ουσίας. Το μίγμα  θα αποτελείται από Αραβόσιτο και Πίτυρα, που αγοράζονται από το εμπόριο</a:t>
            </a:r>
            <a:r>
              <a:rPr kumimoji="0" lang="el-GR" b="0" i="0" u="none" strike="noStrike" cap="none" normalizeH="0" baseline="0" dirty="0" smtClean="0">
                <a:ln>
                  <a:noFill/>
                </a:ln>
                <a:solidFill>
                  <a:schemeClr val="tx1"/>
                </a:solidFill>
                <a:effectLst/>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800" b="0" i="0" u="none" strike="noStrike" cap="none" normalizeH="0" baseline="0" dirty="0" smtClean="0">
                <a:ln>
                  <a:noFill/>
                </a:ln>
                <a:solidFill>
                  <a:schemeClr val="tx1"/>
                </a:solidFill>
                <a:effectLst/>
                <a:latin typeface="Arial" pitchFamily="34" charset="0"/>
              </a:rPr>
              <a:t/>
            </a:r>
            <a:br>
              <a:rPr kumimoji="0" lang="el-GR" sz="1800" b="0" i="0" u="none" strike="noStrike" cap="none" normalizeH="0" baseline="0" dirty="0" smtClean="0">
                <a:ln>
                  <a:noFill/>
                </a:ln>
                <a:solidFill>
                  <a:schemeClr val="tx1"/>
                </a:solidFill>
                <a:effectLst/>
                <a:latin typeface="Arial" pitchFamily="34" charset="0"/>
              </a:rPr>
            </a:br>
            <a:endParaRPr kumimoji="0" lang="el-GR" sz="1800" b="0" i="0" u="none" strike="noStrike" cap="none" normalizeH="0" baseline="0" dirty="0" smtClean="0">
              <a:ln>
                <a:noFill/>
              </a:ln>
              <a:solidFill>
                <a:schemeClr val="tx1"/>
              </a:solidFill>
              <a:effectLst/>
              <a:latin typeface="Arial" pitchFamily="34" charset="0"/>
            </a:endParaRPr>
          </a:p>
        </p:txBody>
      </p:sp>
      <p:sp>
        <p:nvSpPr>
          <p:cNvPr id="24579" name="Rectangle 3"/>
          <p:cNvSpPr>
            <a:spLocks noChangeArrowheads="1"/>
          </p:cNvSpPr>
          <p:nvPr/>
        </p:nvSpPr>
        <p:spPr bwMode="auto">
          <a:xfrm>
            <a:off x="467544" y="5742812"/>
            <a:ext cx="828092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600" b="0" i="1" u="none" strike="noStrike" cap="none" normalizeH="0" baseline="30000" dirty="0" smtClean="0">
                <a:ln>
                  <a:noFill/>
                </a:ln>
                <a:solidFill>
                  <a:schemeClr val="tx1"/>
                </a:solidFill>
                <a:effectLst/>
                <a:ea typeface="Times New Roman" pitchFamily="18" charset="0"/>
                <a:cs typeface="Times New Roman" pitchFamily="18" charset="0"/>
                <a:hlinkClick r:id=""/>
              </a:rPr>
              <a:t>[</a:t>
            </a:r>
            <a:r>
              <a:rPr kumimoji="0" lang="el-GR" sz="1600" b="0" i="1" u="none" strike="noStrike" cap="none" normalizeH="0" baseline="30000" dirty="0" smtClean="0" bmk="">
                <a:ln>
                  <a:noFill/>
                </a:ln>
                <a:solidFill>
                  <a:schemeClr val="tx1"/>
                </a:solidFill>
                <a:effectLst/>
                <a:ea typeface="Times New Roman" pitchFamily="18" charset="0"/>
                <a:cs typeface="Times New Roman" pitchFamily="18" charset="0"/>
                <a:hlinkClick r:id=""/>
              </a:rPr>
              <a:t>1]</a:t>
            </a:r>
            <a:r>
              <a:rPr kumimoji="0" lang="el-GR" sz="1600" b="0" i="1" u="none" strike="noStrike" cap="none" normalizeH="0" baseline="0" dirty="0" smtClean="0">
                <a:ln>
                  <a:noFill/>
                </a:ln>
                <a:solidFill>
                  <a:schemeClr val="tx1"/>
                </a:solidFill>
                <a:effectLst/>
                <a:ea typeface="Times New Roman" pitchFamily="18" charset="0"/>
                <a:cs typeface="Times New Roman" pitchFamily="18" charset="0"/>
              </a:rPr>
              <a:t> Μονάδα Αμύλου: Πρόκειται για μονάδα μέτρησης ενέργειας, όπως αντίστοιχες μονάδες που χρησιμοποιούνται στην διατροφή των ζώων είναι η </a:t>
            </a:r>
            <a:r>
              <a:rPr kumimoji="0" lang="el-GR" sz="1600" b="0" i="1" u="none" strike="noStrike" cap="none" normalizeH="0" baseline="0" dirty="0" err="1" smtClean="0">
                <a:ln>
                  <a:noFill/>
                </a:ln>
                <a:solidFill>
                  <a:schemeClr val="tx1"/>
                </a:solidFill>
                <a:effectLst/>
                <a:ea typeface="Times New Roman" pitchFamily="18" charset="0"/>
                <a:cs typeface="Times New Roman" pitchFamily="18" charset="0"/>
              </a:rPr>
              <a:t>Νομευτική</a:t>
            </a:r>
            <a:r>
              <a:rPr kumimoji="0" lang="el-GR" sz="1600" b="0" i="1" u="none" strike="noStrike" cap="none" normalizeH="0" baseline="0" dirty="0" smtClean="0">
                <a:ln>
                  <a:noFill/>
                </a:ln>
                <a:solidFill>
                  <a:schemeClr val="tx1"/>
                </a:solidFill>
                <a:effectLst/>
                <a:ea typeface="Times New Roman" pitchFamily="18" charset="0"/>
                <a:cs typeface="Times New Roman" pitchFamily="18" charset="0"/>
              </a:rPr>
              <a:t> Μονάδα και σε </a:t>
            </a:r>
            <a:r>
              <a:rPr kumimoji="0" lang="en-US" sz="1600" b="0" i="1" u="none" strike="noStrike" cap="none" normalizeH="0" baseline="0" dirty="0" smtClean="0">
                <a:ln>
                  <a:noFill/>
                </a:ln>
                <a:solidFill>
                  <a:schemeClr val="tx1"/>
                </a:solidFill>
                <a:effectLst/>
                <a:ea typeface="Times New Roman" pitchFamily="18" charset="0"/>
                <a:cs typeface="Times New Roman" pitchFamily="18" charset="0"/>
              </a:rPr>
              <a:t>MJ </a:t>
            </a:r>
            <a:r>
              <a:rPr kumimoji="0" lang="el-GR" sz="1600" b="0" i="1" u="none" strike="noStrike" cap="none" normalizeH="0" baseline="0" dirty="0" smtClean="0">
                <a:ln>
                  <a:noFill/>
                </a:ln>
                <a:solidFill>
                  <a:schemeClr val="tx1"/>
                </a:solidFill>
                <a:effectLst/>
                <a:ea typeface="Times New Roman" pitchFamily="18" charset="0"/>
                <a:cs typeface="Times New Roman" pitchFamily="18" charset="0"/>
              </a:rPr>
              <a:t>η Καθαρή Ενέργεια Γαλακτοπαραγωγής (Κ.Ε.Γ.)</a:t>
            </a:r>
            <a:endParaRPr kumimoji="0" lang="el-GR" sz="1600" b="0" i="1" u="none" strike="noStrike" cap="none" normalizeH="0" baseline="0" dirty="0" smtClean="0">
              <a:ln>
                <a:noFill/>
              </a:ln>
              <a:solidFill>
                <a:schemeClr val="tx1"/>
              </a:solidFill>
              <a:effectLst/>
            </a:endParaRPr>
          </a:p>
        </p:txBody>
      </p:sp>
      <p:graphicFrame>
        <p:nvGraphicFramePr>
          <p:cNvPr id="5" name="Table 4"/>
          <p:cNvGraphicFramePr>
            <a:graphicFrameLocks noGrp="1"/>
          </p:cNvGraphicFramePr>
          <p:nvPr/>
        </p:nvGraphicFramePr>
        <p:xfrm>
          <a:off x="1187624" y="3311148"/>
          <a:ext cx="6696744" cy="2057400"/>
        </p:xfrm>
        <a:graphic>
          <a:graphicData uri="http://schemas.openxmlformats.org/drawingml/2006/table">
            <a:tbl>
              <a:tblPr/>
              <a:tblGrid>
                <a:gridCol w="3736658"/>
                <a:gridCol w="1480043"/>
                <a:gridCol w="1480043"/>
              </a:tblGrid>
              <a:tr h="368275">
                <a:tc>
                  <a:txBody>
                    <a:bodyPr/>
                    <a:lstStyle/>
                    <a:p>
                      <a:pPr algn="just">
                        <a:lnSpc>
                          <a:spcPct val="150000"/>
                        </a:lnSpc>
                        <a:spcBef>
                          <a:spcPts val="1200"/>
                        </a:spcBef>
                        <a:spcAft>
                          <a:spcPts val="0"/>
                        </a:spcAft>
                      </a:pPr>
                      <a:endParaRPr lang="el-GR" sz="1800" dirty="0">
                        <a:latin typeface="+mn-lt"/>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algn="just">
                        <a:lnSpc>
                          <a:spcPct val="150000"/>
                        </a:lnSpc>
                        <a:spcBef>
                          <a:spcPts val="1200"/>
                        </a:spcBef>
                        <a:spcAft>
                          <a:spcPts val="0"/>
                        </a:spcAft>
                      </a:pPr>
                      <a:r>
                        <a:rPr lang="el-GR" sz="1800" dirty="0">
                          <a:latin typeface="+mn-lt"/>
                          <a:ea typeface="Times New Roman"/>
                          <a:cs typeface="Arial"/>
                        </a:rPr>
                        <a:t>Αραβόσιτος</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50000"/>
                        </a:lnSpc>
                        <a:spcBef>
                          <a:spcPts val="1200"/>
                        </a:spcBef>
                        <a:spcAft>
                          <a:spcPts val="0"/>
                        </a:spcAft>
                      </a:pPr>
                      <a:r>
                        <a:rPr lang="el-GR" sz="1800" dirty="0">
                          <a:latin typeface="+mn-lt"/>
                          <a:ea typeface="Times New Roman"/>
                          <a:cs typeface="Arial"/>
                        </a:rPr>
                        <a:t>Πίτυρα</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68275">
                <a:tc>
                  <a:txBody>
                    <a:bodyPr/>
                    <a:lstStyle/>
                    <a:p>
                      <a:pPr algn="just">
                        <a:lnSpc>
                          <a:spcPct val="150000"/>
                        </a:lnSpc>
                        <a:spcBef>
                          <a:spcPts val="1200"/>
                        </a:spcBef>
                        <a:spcAft>
                          <a:spcPts val="0"/>
                        </a:spcAft>
                      </a:pPr>
                      <a:r>
                        <a:rPr lang="el-GR" sz="1800" dirty="0">
                          <a:latin typeface="+mn-lt"/>
                          <a:ea typeface="Times New Roman"/>
                          <a:cs typeface="Arial"/>
                        </a:rPr>
                        <a:t>Τιμή αγοράς (€/</a:t>
                      </a:r>
                      <a:r>
                        <a:rPr lang="en-US" sz="1800" dirty="0" err="1">
                          <a:latin typeface="+mn-lt"/>
                          <a:ea typeface="Times New Roman"/>
                          <a:cs typeface="Arial"/>
                        </a:rPr>
                        <a:t>Kgr</a:t>
                      </a:r>
                      <a:r>
                        <a:rPr lang="el-GR" sz="1800" dirty="0">
                          <a:latin typeface="+mn-lt"/>
                          <a:ea typeface="Times New Roman"/>
                          <a:cs typeface="Arial"/>
                        </a:rPr>
                        <a:t>)</a:t>
                      </a:r>
                      <a:endParaRPr lang="el-GR" sz="1800" dirty="0">
                        <a:latin typeface="+mn-lt"/>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1200"/>
                        </a:spcBef>
                        <a:spcAft>
                          <a:spcPts val="0"/>
                        </a:spcAft>
                      </a:pPr>
                      <a:r>
                        <a:rPr lang="el-GR" sz="1800" dirty="0">
                          <a:latin typeface="+mn-lt"/>
                          <a:ea typeface="Times New Roman"/>
                          <a:cs typeface="Arial"/>
                        </a:rPr>
                        <a:t>0,35</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1200"/>
                        </a:spcBef>
                        <a:spcAft>
                          <a:spcPts val="0"/>
                        </a:spcAft>
                      </a:pPr>
                      <a:r>
                        <a:rPr lang="el-GR" sz="1800" dirty="0">
                          <a:latin typeface="+mn-lt"/>
                          <a:ea typeface="Times New Roman"/>
                          <a:cs typeface="Arial"/>
                        </a:rPr>
                        <a:t>0,30</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8275">
                <a:tc>
                  <a:txBody>
                    <a:bodyPr/>
                    <a:lstStyle/>
                    <a:p>
                      <a:pPr algn="just">
                        <a:lnSpc>
                          <a:spcPct val="150000"/>
                        </a:lnSpc>
                        <a:spcBef>
                          <a:spcPts val="1200"/>
                        </a:spcBef>
                        <a:spcAft>
                          <a:spcPts val="0"/>
                        </a:spcAft>
                      </a:pPr>
                      <a:r>
                        <a:rPr lang="el-GR" sz="1800">
                          <a:latin typeface="+mn-lt"/>
                          <a:ea typeface="Times New Roman"/>
                          <a:cs typeface="Arial"/>
                        </a:rPr>
                        <a:t>Μονάδες αμύλου ανά Kgr</a:t>
                      </a:r>
                      <a:endParaRPr lang="el-GR" sz="1800">
                        <a:latin typeface="+mn-lt"/>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1200"/>
                        </a:spcBef>
                        <a:spcAft>
                          <a:spcPts val="0"/>
                        </a:spcAft>
                      </a:pPr>
                      <a:r>
                        <a:rPr lang="el-GR" sz="1800" dirty="0">
                          <a:latin typeface="+mn-lt"/>
                          <a:ea typeface="Times New Roman"/>
                          <a:cs typeface="Arial"/>
                        </a:rPr>
                        <a:t>810</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1200"/>
                        </a:spcBef>
                        <a:spcAft>
                          <a:spcPts val="0"/>
                        </a:spcAft>
                      </a:pPr>
                      <a:r>
                        <a:rPr lang="el-GR" sz="1800" dirty="0">
                          <a:latin typeface="+mn-lt"/>
                          <a:ea typeface="Times New Roman"/>
                          <a:cs typeface="Arial"/>
                        </a:rPr>
                        <a:t>495</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8275">
                <a:tc>
                  <a:txBody>
                    <a:bodyPr/>
                    <a:lstStyle/>
                    <a:p>
                      <a:pPr algn="just">
                        <a:lnSpc>
                          <a:spcPct val="150000"/>
                        </a:lnSpc>
                        <a:spcBef>
                          <a:spcPts val="1200"/>
                        </a:spcBef>
                        <a:spcAft>
                          <a:spcPts val="0"/>
                        </a:spcAft>
                      </a:pPr>
                      <a:r>
                        <a:rPr lang="el-GR" sz="1800">
                          <a:latin typeface="+mn-lt"/>
                          <a:ea typeface="Times New Roman"/>
                          <a:cs typeface="Arial"/>
                        </a:rPr>
                        <a:t>Πεπτές Αζωτούχες Ουσίες (gr/Kgr)</a:t>
                      </a:r>
                      <a:endParaRPr lang="el-GR" sz="1800">
                        <a:latin typeface="+mn-lt"/>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1200"/>
                        </a:spcBef>
                        <a:spcAft>
                          <a:spcPts val="0"/>
                        </a:spcAft>
                      </a:pPr>
                      <a:r>
                        <a:rPr lang="el-GR" sz="1800" dirty="0">
                          <a:latin typeface="+mn-lt"/>
                          <a:ea typeface="Times New Roman"/>
                          <a:cs typeface="Arial"/>
                        </a:rPr>
                        <a:t>76</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1200"/>
                        </a:spcBef>
                        <a:spcAft>
                          <a:spcPts val="0"/>
                        </a:spcAft>
                      </a:pPr>
                      <a:r>
                        <a:rPr lang="el-GR" sz="1800" dirty="0">
                          <a:latin typeface="+mn-lt"/>
                          <a:ea typeface="Times New Roman"/>
                          <a:cs typeface="Arial"/>
                        </a:rPr>
                        <a:t>117</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8275">
                <a:tc>
                  <a:txBody>
                    <a:bodyPr/>
                    <a:lstStyle/>
                    <a:p>
                      <a:pPr algn="just">
                        <a:lnSpc>
                          <a:spcPct val="150000"/>
                        </a:lnSpc>
                        <a:spcBef>
                          <a:spcPts val="1200"/>
                        </a:spcBef>
                        <a:spcAft>
                          <a:spcPts val="0"/>
                        </a:spcAft>
                      </a:pPr>
                      <a:r>
                        <a:rPr lang="el-GR" sz="1800">
                          <a:latin typeface="+mn-lt"/>
                          <a:ea typeface="Times New Roman"/>
                          <a:cs typeface="Arial"/>
                        </a:rPr>
                        <a:t>Ξηρά Ουσία (gr/Kgr)</a:t>
                      </a:r>
                      <a:endParaRPr lang="el-GR" sz="1800">
                        <a:latin typeface="+mn-lt"/>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Bef>
                          <a:spcPts val="1200"/>
                        </a:spcBef>
                        <a:spcAft>
                          <a:spcPts val="0"/>
                        </a:spcAft>
                      </a:pPr>
                      <a:r>
                        <a:rPr lang="el-GR" sz="1800" dirty="0">
                          <a:latin typeface="+mn-lt"/>
                          <a:ea typeface="Times New Roman"/>
                          <a:cs typeface="Arial"/>
                        </a:rPr>
                        <a:t>860</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Bef>
                          <a:spcPts val="1200"/>
                        </a:spcBef>
                        <a:spcAft>
                          <a:spcPts val="0"/>
                        </a:spcAft>
                      </a:pPr>
                      <a:r>
                        <a:rPr lang="el-GR" sz="1800" dirty="0">
                          <a:latin typeface="+mn-lt"/>
                          <a:ea typeface="Times New Roman"/>
                          <a:cs typeface="Arial"/>
                        </a:rPr>
                        <a:t>880</a:t>
                      </a:r>
                      <a:endParaRPr lang="el-GR" sz="18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2" name="Rectangle 10"/>
          <p:cNvSpPr>
            <a:spLocks noChangeArrowheads="1"/>
          </p:cNvSpPr>
          <p:nvPr/>
        </p:nvSpPr>
        <p:spPr bwMode="auto">
          <a:xfrm>
            <a:off x="899592" y="93617"/>
            <a:ext cx="7776864"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Η αντικειμενική συνάρτηση θα είναι:</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err="1" smtClean="0">
                <a:ln>
                  <a:noFill/>
                </a:ln>
                <a:solidFill>
                  <a:schemeClr val="tx1"/>
                </a:solidFill>
                <a:effectLst/>
                <a:ea typeface="Times New Roman" pitchFamily="18" charset="0"/>
                <a:cs typeface="Arial" pitchFamily="34" charset="0"/>
              </a:rPr>
              <a:t>min</a:t>
            </a:r>
            <a:r>
              <a:rPr kumimoji="0" lang="el-GR" b="0" i="0" u="none" strike="noStrike" cap="none" normalizeH="0" baseline="0" dirty="0" smtClean="0">
                <a:ln>
                  <a:noFill/>
                </a:ln>
                <a:solidFill>
                  <a:schemeClr val="tx1"/>
                </a:solidFill>
                <a:effectLst/>
                <a:ea typeface="Times New Roman" pitchFamily="18" charset="0"/>
                <a:cs typeface="Arial" pitchFamily="34" charset="0"/>
              </a:rPr>
              <a:t> Ζ = 0,35</a:t>
            </a:r>
            <a:r>
              <a:rPr kumimoji="0" lang="es-ES_tradnl" b="0" i="0" u="none" strike="noStrike" cap="none" normalizeH="0" baseline="0" dirty="0" smtClean="0">
                <a:ln>
                  <a:noFill/>
                </a:ln>
                <a:solidFill>
                  <a:schemeClr val="tx1"/>
                </a:solidFill>
                <a:effectLst/>
                <a:ea typeface="Times New Roman" pitchFamily="18" charset="0"/>
                <a:cs typeface="Arial" pitchFamily="34" charset="0"/>
              </a:rPr>
              <a:t> x</a:t>
            </a:r>
            <a:r>
              <a:rPr kumimoji="0" lang="es-ES_tradnl" b="0" i="0" u="none" strike="noStrike" cap="none" normalizeH="0" baseline="-30000" dirty="0" smtClean="0">
                <a:ln>
                  <a:noFill/>
                </a:ln>
                <a:solidFill>
                  <a:schemeClr val="tx1"/>
                </a:solidFill>
                <a:effectLst/>
                <a:ea typeface="Times New Roman" pitchFamily="18" charset="0"/>
                <a:cs typeface="Arial" pitchFamily="34" charset="0"/>
              </a:rPr>
              <a:t>1</a:t>
            </a:r>
            <a:r>
              <a:rPr kumimoji="0" lang="el-GR" b="0" i="0" u="none" strike="noStrike" cap="none" normalizeH="0" baseline="0" dirty="0" smtClean="0">
                <a:ln>
                  <a:noFill/>
                </a:ln>
                <a:solidFill>
                  <a:schemeClr val="tx1"/>
                </a:solidFill>
                <a:effectLst/>
                <a:ea typeface="Times New Roman" pitchFamily="18" charset="0"/>
                <a:cs typeface="Arial" pitchFamily="34" charset="0"/>
              </a:rPr>
              <a:t> + </a:t>
            </a:r>
            <a:r>
              <a:rPr kumimoji="0" lang="en-US" b="0" i="0" u="none" strike="noStrike" cap="none" normalizeH="0" baseline="0" dirty="0" smtClean="0">
                <a:ln>
                  <a:noFill/>
                </a:ln>
                <a:solidFill>
                  <a:schemeClr val="tx1"/>
                </a:solidFill>
                <a:effectLst/>
                <a:ea typeface="Times New Roman" pitchFamily="18" charset="0"/>
                <a:cs typeface="Arial" pitchFamily="34" charset="0"/>
              </a:rPr>
              <a:t>0,</a:t>
            </a:r>
            <a:r>
              <a:rPr kumimoji="0" lang="el-GR" b="0" i="0" u="none" strike="noStrike" cap="none" normalizeH="0" baseline="0" dirty="0" smtClean="0">
                <a:ln>
                  <a:noFill/>
                </a:ln>
                <a:solidFill>
                  <a:schemeClr val="tx1"/>
                </a:solidFill>
                <a:effectLst/>
                <a:ea typeface="Times New Roman" pitchFamily="18" charset="0"/>
                <a:cs typeface="Arial" pitchFamily="34" charset="0"/>
              </a:rPr>
              <a:t>30</a:t>
            </a:r>
            <a:r>
              <a:rPr kumimoji="0" lang="en-US" b="0" i="0" u="none" strike="noStrike" cap="none" normalizeH="0" baseline="0" dirty="0" smtClean="0">
                <a:ln>
                  <a:noFill/>
                </a:ln>
                <a:solidFill>
                  <a:schemeClr val="tx1"/>
                </a:solidFill>
                <a:effectLst/>
                <a:ea typeface="Times New Roman" pitchFamily="18" charset="0"/>
                <a:cs typeface="Arial" pitchFamily="34" charset="0"/>
              </a:rPr>
              <a:t> x</a:t>
            </a:r>
            <a:r>
              <a:rPr kumimoji="0" lang="el-GR" b="0" i="0" u="none" strike="noStrike" cap="none" normalizeH="0" baseline="-30000" dirty="0" smtClean="0">
                <a:ln>
                  <a:noFill/>
                </a:ln>
                <a:solidFill>
                  <a:schemeClr val="tx1"/>
                </a:solidFill>
                <a:effectLst/>
                <a:ea typeface="Times New Roman" pitchFamily="18" charset="0"/>
                <a:cs typeface="Arial" pitchFamily="34" charset="0"/>
              </a:rPr>
              <a:t>2</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υπό τους περιορισμούς</a:t>
            </a:r>
            <a:endParaRPr kumimoji="0" lang="el-GR" b="0" i="0" u="none" strike="noStrike" cap="none" normalizeH="0" baseline="0" dirty="0" smtClean="0">
              <a:ln>
                <a:noFill/>
              </a:ln>
              <a:solidFill>
                <a:schemeClr val="tx1"/>
              </a:solidFill>
              <a:effectLst/>
            </a:endParaRPr>
          </a:p>
        </p:txBody>
      </p:sp>
      <p:sp>
        <p:nvSpPr>
          <p:cNvPr id="23564" name="Rectangle 12"/>
          <p:cNvSpPr>
            <a:spLocks noChangeArrowheads="1"/>
          </p:cNvSpPr>
          <p:nvPr/>
        </p:nvSpPr>
        <p:spPr bwMode="auto">
          <a:xfrm>
            <a:off x="1547664" y="1767643"/>
            <a:ext cx="7596336"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810</a:t>
            </a:r>
            <a:r>
              <a:rPr kumimoji="0" lang="es-ES_tradnl" b="0" i="0" u="none" strike="noStrike" cap="none" normalizeH="0" baseline="0" dirty="0" smtClean="0">
                <a:ln>
                  <a:noFill/>
                </a:ln>
                <a:solidFill>
                  <a:schemeClr val="tx1"/>
                </a:solidFill>
                <a:effectLst/>
                <a:ea typeface="Times New Roman" pitchFamily="18" charset="0"/>
                <a:cs typeface="Arial" pitchFamily="34" charset="0"/>
              </a:rPr>
              <a:t> x</a:t>
            </a:r>
            <a:r>
              <a:rPr kumimoji="0" lang="es-ES_tradnl" b="0" i="0" u="none" strike="noStrike" cap="none" normalizeH="0" baseline="-30000" dirty="0" smtClean="0">
                <a:ln>
                  <a:noFill/>
                </a:ln>
                <a:solidFill>
                  <a:schemeClr val="tx1"/>
                </a:solidFill>
                <a:effectLst/>
                <a:ea typeface="Times New Roman" pitchFamily="18" charset="0"/>
                <a:cs typeface="Arial" pitchFamily="34" charset="0"/>
              </a:rPr>
              <a:t>1 </a:t>
            </a:r>
            <a:r>
              <a:rPr kumimoji="0" lang="el-GR" b="0" i="0" u="none" strike="noStrike" cap="none" normalizeH="0" baseline="0" dirty="0" smtClean="0">
                <a:ln>
                  <a:noFill/>
                </a:ln>
                <a:solidFill>
                  <a:schemeClr val="tx1"/>
                </a:solidFill>
                <a:effectLst/>
                <a:ea typeface="Times New Roman" pitchFamily="18" charset="0"/>
                <a:cs typeface="Arial" pitchFamily="34" charset="0"/>
              </a:rPr>
              <a:t>+ 495 </a:t>
            </a:r>
            <a:r>
              <a:rPr kumimoji="0" lang="en-US"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2</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endParaRPr kumimoji="0" lang="el-GR" b="0" i="0" u="none" strike="noStrike" cap="none" normalizeH="0" baseline="0" dirty="0" smtClean="0">
              <a:ln>
                <a:noFill/>
              </a:ln>
              <a:solidFill>
                <a:schemeClr val="tx1"/>
              </a:solidFill>
              <a:effectLst/>
            </a:endParaRPr>
          </a:p>
        </p:txBody>
      </p:sp>
      <p:graphicFrame>
        <p:nvGraphicFramePr>
          <p:cNvPr id="23563" name="Object 11"/>
          <p:cNvGraphicFramePr>
            <a:graphicFrameLocks noChangeAspect="1"/>
          </p:cNvGraphicFramePr>
          <p:nvPr/>
        </p:nvGraphicFramePr>
        <p:xfrm>
          <a:off x="3275856" y="1916832"/>
          <a:ext cx="114300" cy="123825"/>
        </p:xfrm>
        <a:graphic>
          <a:graphicData uri="http://schemas.openxmlformats.org/presentationml/2006/ole">
            <p:oleObj spid="_x0000_s23563" name="Εξίσωση" r:id="rId3" imgW="101424" imgH="126780" progId="Equation.3">
              <p:embed/>
            </p:oleObj>
          </a:graphicData>
        </a:graphic>
      </p:graphicFrame>
      <p:sp>
        <p:nvSpPr>
          <p:cNvPr id="23565" name="Rectangle 13"/>
          <p:cNvSpPr>
            <a:spLocks noChangeArrowheads="1"/>
          </p:cNvSpPr>
          <p:nvPr/>
        </p:nvSpPr>
        <p:spPr bwMode="auto">
          <a:xfrm>
            <a:off x="3491880" y="1772816"/>
            <a:ext cx="4824536"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62.000 Μονάδες Αμύλου</a:t>
            </a:r>
            <a:endParaRPr kumimoji="0" lang="el-GR" b="0" i="0" u="none" strike="noStrike" cap="none" normalizeH="0" baseline="0" dirty="0" smtClean="0">
              <a:ln>
                <a:noFill/>
              </a:ln>
              <a:solidFill>
                <a:schemeClr val="tx1"/>
              </a:solidFill>
              <a:effectLst/>
            </a:endParaRPr>
          </a:p>
        </p:txBody>
      </p:sp>
      <p:sp>
        <p:nvSpPr>
          <p:cNvPr id="23567" name="Rectangle 15"/>
          <p:cNvSpPr>
            <a:spLocks noChangeArrowheads="1"/>
          </p:cNvSpPr>
          <p:nvPr/>
        </p:nvSpPr>
        <p:spPr bwMode="auto">
          <a:xfrm>
            <a:off x="1619672" y="2449131"/>
            <a:ext cx="4968552"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el-GR" b="0" i="0" u="none" strike="noStrike" cap="none" normalizeH="0" baseline="0" dirty="0" smtClean="0">
                <a:ln>
                  <a:noFill/>
                </a:ln>
                <a:solidFill>
                  <a:schemeClr val="tx1"/>
                </a:solidFill>
                <a:effectLst/>
                <a:ea typeface="Times New Roman" pitchFamily="18" charset="0"/>
              </a:rPr>
              <a:t>76</a:t>
            </a:r>
            <a:r>
              <a:rPr kumimoji="0" lang="es-ES_tradnl" b="0" i="0" u="none" strike="noStrike" cap="none" normalizeH="0" baseline="0" dirty="0" smtClean="0">
                <a:ln>
                  <a:noFill/>
                </a:ln>
                <a:solidFill>
                  <a:schemeClr val="tx1"/>
                </a:solidFill>
                <a:effectLst/>
                <a:ea typeface="Times New Roman" pitchFamily="18" charset="0"/>
              </a:rPr>
              <a:t> x</a:t>
            </a:r>
            <a:r>
              <a:rPr kumimoji="0" lang="es-ES_tradnl" b="0" i="0" u="none" strike="noStrike" cap="none" normalizeH="0" baseline="-30000" dirty="0" smtClean="0">
                <a:ln>
                  <a:noFill/>
                </a:ln>
                <a:solidFill>
                  <a:schemeClr val="tx1"/>
                </a:solidFill>
                <a:effectLst/>
                <a:ea typeface="Times New Roman" pitchFamily="18" charset="0"/>
              </a:rPr>
              <a:t>1</a:t>
            </a:r>
            <a:r>
              <a:rPr kumimoji="0" lang="es-ES_tradnl" b="0" i="0" u="none" strike="noStrike" cap="none" normalizeH="0" baseline="0" dirty="0" smtClean="0">
                <a:ln>
                  <a:noFill/>
                </a:ln>
                <a:solidFill>
                  <a:schemeClr val="tx1"/>
                </a:solidFill>
                <a:effectLst/>
                <a:ea typeface="Times New Roman" pitchFamily="18" charset="0"/>
              </a:rPr>
              <a:t> </a:t>
            </a:r>
            <a:r>
              <a:rPr kumimoji="0" lang="el-GR" b="0" i="0" u="none" strike="noStrike" cap="none" normalizeH="0" baseline="0" dirty="0" smtClean="0">
                <a:ln>
                  <a:noFill/>
                </a:ln>
                <a:solidFill>
                  <a:schemeClr val="tx1"/>
                </a:solidFill>
                <a:effectLst/>
                <a:ea typeface="Times New Roman" pitchFamily="18" charset="0"/>
              </a:rPr>
              <a:t> + 117 </a:t>
            </a:r>
            <a:r>
              <a:rPr kumimoji="0" lang="en-US" b="0" i="0" u="none" strike="noStrike" cap="none" normalizeH="0" baseline="0" dirty="0" smtClean="0">
                <a:ln>
                  <a:noFill/>
                </a:ln>
                <a:solidFill>
                  <a:schemeClr val="tx1"/>
                </a:solidFill>
                <a:effectLst/>
                <a:ea typeface="Times New Roman" pitchFamily="18" charset="0"/>
              </a:rPr>
              <a:t>x</a:t>
            </a:r>
            <a:r>
              <a:rPr kumimoji="0" lang="el-GR" b="0" i="0" u="none" strike="noStrike" cap="none" normalizeH="0" baseline="-30000" dirty="0" smtClean="0">
                <a:ln>
                  <a:noFill/>
                </a:ln>
                <a:solidFill>
                  <a:schemeClr val="tx1"/>
                </a:solidFill>
                <a:effectLst/>
                <a:ea typeface="Times New Roman" pitchFamily="18" charset="0"/>
              </a:rPr>
              <a:t>2</a:t>
            </a:r>
            <a:r>
              <a:rPr kumimoji="0" lang="el-GR" b="0" i="0" u="none" strike="noStrike" cap="none" normalizeH="0" baseline="0" dirty="0" smtClean="0">
                <a:ln>
                  <a:noFill/>
                </a:ln>
                <a:solidFill>
                  <a:schemeClr val="tx1"/>
                </a:solidFill>
                <a:effectLst/>
                <a:ea typeface="Times New Roman" pitchFamily="18" charset="0"/>
              </a:rPr>
              <a:t> </a:t>
            </a:r>
            <a:endParaRPr kumimoji="0" lang="el-GR" b="0" i="0" u="none" strike="noStrike" cap="none" normalizeH="0" baseline="0" dirty="0" smtClean="0">
              <a:ln>
                <a:noFill/>
              </a:ln>
              <a:solidFill>
                <a:schemeClr val="tx1"/>
              </a:solidFill>
              <a:effectLst/>
            </a:endParaRPr>
          </a:p>
        </p:txBody>
      </p:sp>
      <p:graphicFrame>
        <p:nvGraphicFramePr>
          <p:cNvPr id="23566" name="Object 14"/>
          <p:cNvGraphicFramePr>
            <a:graphicFrameLocks noChangeAspect="1"/>
          </p:cNvGraphicFramePr>
          <p:nvPr/>
        </p:nvGraphicFramePr>
        <p:xfrm>
          <a:off x="3347864" y="2564904"/>
          <a:ext cx="114300" cy="123825"/>
        </p:xfrm>
        <a:graphic>
          <a:graphicData uri="http://schemas.openxmlformats.org/presentationml/2006/ole">
            <p:oleObj spid="_x0000_s23566" name="Εξίσωση" r:id="rId4" imgW="101424" imgH="126780" progId="Equation.3">
              <p:embed/>
            </p:oleObj>
          </a:graphicData>
        </a:graphic>
      </p:graphicFrame>
      <p:sp>
        <p:nvSpPr>
          <p:cNvPr id="23568" name="Rectangle 16"/>
          <p:cNvSpPr>
            <a:spLocks noChangeArrowheads="1"/>
          </p:cNvSpPr>
          <p:nvPr/>
        </p:nvSpPr>
        <p:spPr bwMode="auto">
          <a:xfrm>
            <a:off x="3635896" y="2434367"/>
            <a:ext cx="5508104"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el-GR" b="0" i="0" u="none" strike="noStrike" cap="none" normalizeH="0" baseline="0" dirty="0" smtClean="0">
                <a:ln>
                  <a:noFill/>
                </a:ln>
                <a:solidFill>
                  <a:schemeClr val="tx1"/>
                </a:solidFill>
                <a:effectLst/>
                <a:ea typeface="Times New Roman" pitchFamily="18" charset="0"/>
              </a:rPr>
              <a:t>8.000 </a:t>
            </a:r>
            <a:r>
              <a:rPr kumimoji="0" lang="el-GR" b="0" i="0" u="none" strike="noStrike" cap="none" normalizeH="0" baseline="0" dirty="0" err="1" smtClean="0">
                <a:ln>
                  <a:noFill/>
                </a:ln>
                <a:solidFill>
                  <a:schemeClr val="tx1"/>
                </a:solidFill>
                <a:effectLst/>
                <a:ea typeface="Times New Roman" pitchFamily="18" charset="0"/>
              </a:rPr>
              <a:t>gr</a:t>
            </a:r>
            <a:r>
              <a:rPr kumimoji="0" lang="el-GR" b="0" i="0" u="none" strike="noStrike" cap="none" normalizeH="0" baseline="0" dirty="0" smtClean="0">
                <a:ln>
                  <a:noFill/>
                </a:ln>
                <a:solidFill>
                  <a:schemeClr val="tx1"/>
                </a:solidFill>
                <a:effectLst/>
                <a:ea typeface="Times New Roman" pitchFamily="18" charset="0"/>
              </a:rPr>
              <a:t> </a:t>
            </a:r>
            <a:r>
              <a:rPr kumimoji="0" lang="el-GR" b="0" i="0" u="none" strike="noStrike" cap="none" normalizeH="0" baseline="0" dirty="0" err="1" smtClean="0">
                <a:ln>
                  <a:noFill/>
                </a:ln>
                <a:solidFill>
                  <a:schemeClr val="tx1"/>
                </a:solidFill>
                <a:effectLst/>
                <a:ea typeface="Times New Roman" pitchFamily="18" charset="0"/>
              </a:rPr>
              <a:t>Πεπτές</a:t>
            </a:r>
            <a:r>
              <a:rPr kumimoji="0" lang="el-GR" b="0" i="0" u="none" strike="noStrike" cap="none" normalizeH="0" baseline="0" dirty="0" smtClean="0">
                <a:ln>
                  <a:noFill/>
                </a:ln>
                <a:solidFill>
                  <a:schemeClr val="tx1"/>
                </a:solidFill>
                <a:effectLst/>
                <a:ea typeface="Times New Roman" pitchFamily="18" charset="0"/>
              </a:rPr>
              <a:t> Αζωτούχες Ουσίες</a:t>
            </a:r>
            <a:r>
              <a:rPr kumimoji="0" lang="el-GR" b="0" i="0" u="none" strike="noStrike" cap="none" normalizeH="0" baseline="0" dirty="0" smtClean="0">
                <a:ln>
                  <a:noFill/>
                </a:ln>
                <a:solidFill>
                  <a:schemeClr val="tx1"/>
                </a:solidFill>
                <a:effectLst/>
              </a:rPr>
              <a:t> </a:t>
            </a:r>
          </a:p>
        </p:txBody>
      </p:sp>
      <p:sp>
        <p:nvSpPr>
          <p:cNvPr id="23570" name="Rectangle 18"/>
          <p:cNvSpPr>
            <a:spLocks noChangeArrowheads="1"/>
          </p:cNvSpPr>
          <p:nvPr/>
        </p:nvSpPr>
        <p:spPr bwMode="auto">
          <a:xfrm>
            <a:off x="1619672" y="3061391"/>
            <a:ext cx="2304256"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Times New Roman" pitchFamily="18" charset="0"/>
                <a:cs typeface="Arial" pitchFamily="34" charset="0"/>
              </a:rPr>
              <a:t>860 </a:t>
            </a:r>
            <a:r>
              <a:rPr kumimoji="0" lang="es-ES_tradnl" b="0" i="0" u="none" strike="noStrike" cap="none" normalizeH="0" baseline="0" dirty="0" smtClean="0">
                <a:ln>
                  <a:noFill/>
                </a:ln>
                <a:solidFill>
                  <a:schemeClr val="tx1"/>
                </a:solidFill>
                <a:effectLst/>
                <a:ea typeface="Times New Roman" pitchFamily="18" charset="0"/>
                <a:cs typeface="Arial" pitchFamily="34" charset="0"/>
              </a:rPr>
              <a:t>x</a:t>
            </a:r>
            <a:r>
              <a:rPr kumimoji="0" lang="es-ES_tradnl" b="0" i="0" u="none" strike="noStrike" cap="none" normalizeH="0" baseline="-30000" dirty="0" smtClean="0">
                <a:ln>
                  <a:noFill/>
                </a:ln>
                <a:solidFill>
                  <a:schemeClr val="tx1"/>
                </a:solidFill>
                <a:effectLst/>
                <a:ea typeface="Times New Roman" pitchFamily="18" charset="0"/>
                <a:cs typeface="Arial" pitchFamily="34" charset="0"/>
              </a:rPr>
              <a:t>1</a:t>
            </a:r>
            <a:r>
              <a:rPr kumimoji="0" lang="es-ES_tradnl" b="0" i="0" u="none" strike="noStrike" cap="none" normalizeH="0" baseline="0" dirty="0" smtClean="0">
                <a:ln>
                  <a:noFill/>
                </a:ln>
                <a:solidFill>
                  <a:schemeClr val="tx1"/>
                </a:solidFill>
                <a:effectLst/>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+ 880 </a:t>
            </a:r>
            <a:r>
              <a:rPr kumimoji="0" lang="en-US"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2</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endParaRPr kumimoji="0" lang="el-GR" b="0" i="0" u="none" strike="noStrike" cap="none" normalizeH="0" baseline="0" dirty="0" smtClean="0">
              <a:ln>
                <a:noFill/>
              </a:ln>
              <a:solidFill>
                <a:schemeClr val="tx1"/>
              </a:solidFill>
              <a:effectLst/>
            </a:endParaRPr>
          </a:p>
        </p:txBody>
      </p:sp>
      <p:graphicFrame>
        <p:nvGraphicFramePr>
          <p:cNvPr id="23569" name="Object 17"/>
          <p:cNvGraphicFramePr>
            <a:graphicFrameLocks noChangeAspect="1"/>
          </p:cNvGraphicFramePr>
          <p:nvPr/>
        </p:nvGraphicFramePr>
        <p:xfrm>
          <a:off x="3419872" y="3140968"/>
          <a:ext cx="114300" cy="123825"/>
        </p:xfrm>
        <a:graphic>
          <a:graphicData uri="http://schemas.openxmlformats.org/presentationml/2006/ole">
            <p:oleObj spid="_x0000_s23569" name="Εξίσωση" r:id="rId5" imgW="101424" imgH="126780" progId="Equation.3">
              <p:embed/>
            </p:oleObj>
          </a:graphicData>
        </a:graphic>
      </p:graphicFrame>
      <p:sp>
        <p:nvSpPr>
          <p:cNvPr id="23571" name="Rectangle 19"/>
          <p:cNvSpPr>
            <a:spLocks noChangeArrowheads="1"/>
          </p:cNvSpPr>
          <p:nvPr/>
        </p:nvSpPr>
        <p:spPr bwMode="auto">
          <a:xfrm>
            <a:off x="3707904" y="3006990"/>
            <a:ext cx="5436096"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87.000 </a:t>
            </a:r>
            <a:r>
              <a:rPr kumimoji="0" lang="fr-FR" b="0" i="0" u="none" strike="noStrike" cap="none" normalizeH="0" baseline="0" dirty="0" smtClean="0">
                <a:ln>
                  <a:noFill/>
                </a:ln>
                <a:solidFill>
                  <a:schemeClr val="tx1"/>
                </a:solidFill>
                <a:effectLst/>
                <a:ea typeface="Times New Roman" pitchFamily="18" charset="0"/>
                <a:cs typeface="Arial" pitchFamily="34" charset="0"/>
              </a:rPr>
              <a:t>gr </a:t>
            </a:r>
            <a:r>
              <a:rPr kumimoji="0" lang="el-GR" b="0" i="0" u="none" strike="noStrike" cap="none" normalizeH="0" baseline="0" dirty="0" smtClean="0">
                <a:ln>
                  <a:noFill/>
                </a:ln>
                <a:solidFill>
                  <a:schemeClr val="tx1"/>
                </a:solidFill>
                <a:effectLst/>
                <a:ea typeface="Times New Roman" pitchFamily="18" charset="0"/>
                <a:cs typeface="Arial" pitchFamily="34" charset="0"/>
              </a:rPr>
              <a:t>Ξηράς Ουσίας</a:t>
            </a:r>
            <a:endParaRPr kumimoji="0" lang="el-GR" b="0" i="0" u="none" strike="noStrike" cap="none" normalizeH="0" baseline="0" dirty="0" smtClean="0">
              <a:ln>
                <a:noFill/>
              </a:ln>
              <a:solidFill>
                <a:schemeClr val="tx1"/>
              </a:solidFill>
              <a:effectLst/>
            </a:endParaRPr>
          </a:p>
        </p:txBody>
      </p:sp>
      <p:sp>
        <p:nvSpPr>
          <p:cNvPr id="23573" name="Rectangle 21"/>
          <p:cNvSpPr>
            <a:spLocks noChangeArrowheads="1"/>
          </p:cNvSpPr>
          <p:nvPr/>
        </p:nvSpPr>
        <p:spPr bwMode="auto">
          <a:xfrm>
            <a:off x="2339752" y="3727630"/>
            <a:ext cx="6804248"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_tradnl" b="0" i="0" u="none" strike="noStrike" cap="none" normalizeH="0" baseline="0" dirty="0" smtClean="0">
                <a:ln>
                  <a:noFill/>
                </a:ln>
                <a:solidFill>
                  <a:schemeClr val="tx1"/>
                </a:solidFill>
                <a:effectLst/>
                <a:ea typeface="Times New Roman" pitchFamily="18" charset="0"/>
                <a:cs typeface="Arial" pitchFamily="34" charset="0"/>
              </a:rPr>
              <a:t>x</a:t>
            </a:r>
            <a:r>
              <a:rPr kumimoji="0" lang="es-ES_tradnl" b="0" i="0" u="none" strike="noStrike" cap="none" normalizeH="0" baseline="-30000" dirty="0" smtClean="0">
                <a:ln>
                  <a:noFill/>
                </a:ln>
                <a:solidFill>
                  <a:schemeClr val="tx1"/>
                </a:solidFill>
                <a:effectLst/>
                <a:ea typeface="Times New Roman" pitchFamily="18" charset="0"/>
                <a:cs typeface="Arial" pitchFamily="34" charset="0"/>
              </a:rPr>
              <a:t>1</a:t>
            </a:r>
            <a:r>
              <a:rPr kumimoji="0" lang="es-ES_tradnl" b="0" i="0" u="none" strike="noStrike" cap="none" normalizeH="0" baseline="0" dirty="0" smtClean="0">
                <a:ln>
                  <a:noFill/>
                </a:ln>
                <a:solidFill>
                  <a:schemeClr val="tx1"/>
                </a:solidFill>
                <a:effectLst/>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r>
              <a:rPr kumimoji="0" lang="en-US" b="0" i="0" u="none" strike="noStrike" cap="none" normalizeH="0" baseline="0" dirty="0" smtClean="0">
                <a:ln>
                  <a:noFill/>
                </a:ln>
                <a:solidFill>
                  <a:schemeClr val="tx1"/>
                </a:solidFill>
                <a:effectLst/>
                <a:ea typeface="Times New Roman" pitchFamily="18" charset="0"/>
                <a:cs typeface="Arial" pitchFamily="34" charset="0"/>
              </a:rPr>
              <a:t>x</a:t>
            </a:r>
            <a:r>
              <a:rPr kumimoji="0" lang="el-GR" b="0" i="0" u="none" strike="noStrike" cap="none" normalizeH="0" baseline="-30000" dirty="0" smtClean="0">
                <a:ln>
                  <a:noFill/>
                </a:ln>
                <a:solidFill>
                  <a:schemeClr val="tx1"/>
                </a:solidFill>
                <a:effectLst/>
                <a:ea typeface="Times New Roman" pitchFamily="18" charset="0"/>
                <a:cs typeface="Arial" pitchFamily="34" charset="0"/>
              </a:rPr>
              <a:t>2</a:t>
            </a:r>
            <a:r>
              <a:rPr kumimoji="0" lang="el-GR" b="0" i="0" u="none" strike="noStrike" cap="none" normalizeH="0" baseline="0" dirty="0" smtClean="0">
                <a:ln>
                  <a:noFill/>
                </a:ln>
                <a:solidFill>
                  <a:schemeClr val="tx1"/>
                </a:solidFill>
                <a:effectLst/>
                <a:ea typeface="Times New Roman" pitchFamily="18" charset="0"/>
                <a:cs typeface="Arial" pitchFamily="34" charset="0"/>
              </a:rPr>
              <a:t> </a:t>
            </a:r>
            <a:endParaRPr kumimoji="0" lang="el-GR" b="0" i="0" u="none" strike="noStrike" cap="none" normalizeH="0" baseline="0" dirty="0" smtClean="0">
              <a:ln>
                <a:noFill/>
              </a:ln>
              <a:solidFill>
                <a:schemeClr val="tx1"/>
              </a:solidFill>
              <a:effectLst/>
            </a:endParaRPr>
          </a:p>
        </p:txBody>
      </p:sp>
      <p:graphicFrame>
        <p:nvGraphicFramePr>
          <p:cNvPr id="23572" name="Object 20"/>
          <p:cNvGraphicFramePr>
            <a:graphicFrameLocks noChangeAspect="1"/>
          </p:cNvGraphicFramePr>
          <p:nvPr/>
        </p:nvGraphicFramePr>
        <p:xfrm>
          <a:off x="3491880" y="3861048"/>
          <a:ext cx="114300" cy="123825"/>
        </p:xfrm>
        <a:graphic>
          <a:graphicData uri="http://schemas.openxmlformats.org/presentationml/2006/ole">
            <p:oleObj spid="_x0000_s23572" name="Εξίσωση" r:id="rId6" imgW="101424" imgH="126780" progId="Equation.3">
              <p:embed/>
            </p:oleObj>
          </a:graphicData>
        </a:graphic>
      </p:graphicFrame>
      <p:sp>
        <p:nvSpPr>
          <p:cNvPr id="23574" name="Rectangle 22"/>
          <p:cNvSpPr>
            <a:spLocks noChangeArrowheads="1"/>
          </p:cNvSpPr>
          <p:nvPr/>
        </p:nvSpPr>
        <p:spPr bwMode="auto">
          <a:xfrm flipV="1">
            <a:off x="2267744" y="3742874"/>
            <a:ext cx="1944216"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l-GR" b="0" i="0" u="none" strike="noStrike" cap="none" normalizeH="0" baseline="0" dirty="0" smtClean="0">
                <a:ln>
                  <a:noFill/>
                </a:ln>
                <a:solidFill>
                  <a:schemeClr val="tx1"/>
                </a:solidFill>
                <a:effectLst/>
                <a:ea typeface="Times New Roman" pitchFamily="18" charset="0"/>
                <a:cs typeface="Arial" pitchFamily="34" charset="0"/>
              </a:rPr>
              <a:t>0</a:t>
            </a:r>
            <a:endParaRPr kumimoji="0" lang="el-GR" b="0" i="0" u="none" strike="noStrike" cap="none" normalizeH="0" baseline="0" dirty="0" smtClean="0">
              <a:ln>
                <a:noFill/>
              </a:ln>
              <a:solidFill>
                <a:schemeClr val="tx1"/>
              </a:solidFill>
              <a:effectLs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373</TotalTime>
  <Words>2772</Words>
  <Application>Microsoft Office PowerPoint</Application>
  <PresentationFormat>Προβολή στην οθόνη (4:3)</PresentationFormat>
  <Paragraphs>760</Paragraphs>
  <Slides>28</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28</vt:i4>
      </vt:variant>
    </vt:vector>
  </HeadingPairs>
  <TitlesOfParts>
    <vt:vector size="30" baseType="lpstr">
      <vt:lpstr>Office Theme</vt:lpstr>
      <vt:lpstr>Εξίσωση</vt:lpstr>
      <vt:lpstr>ΓΡΑΜΜΙΚΟΣ ΠΡΟΓΡΑΜΜΑΤΙΣΜΟΣ</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c:creator>
  <cp:lastModifiedBy> </cp:lastModifiedBy>
  <cp:revision>58</cp:revision>
  <dcterms:created xsi:type="dcterms:W3CDTF">2015-03-21T05:52:39Z</dcterms:created>
  <dcterms:modified xsi:type="dcterms:W3CDTF">2016-01-11T10:52:10Z</dcterms:modified>
</cp:coreProperties>
</file>