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01" r:id="rId2"/>
    <p:sldId id="291" r:id="rId3"/>
    <p:sldId id="292" r:id="rId4"/>
    <p:sldId id="293" r:id="rId5"/>
    <p:sldId id="294" r:id="rId6"/>
    <p:sldId id="273" r:id="rId7"/>
    <p:sldId id="295" r:id="rId8"/>
    <p:sldId id="296" r:id="rId9"/>
    <p:sldId id="297" r:id="rId10"/>
    <p:sldId id="298" r:id="rId11"/>
    <p:sldId id="278" r:id="rId12"/>
    <p:sldId id="259" r:id="rId13"/>
    <p:sldId id="299" r:id="rId14"/>
    <p:sldId id="300" r:id="rId15"/>
  </p:sldIdLst>
  <p:sldSz cx="9144000" cy="6858000" type="screen4x3"/>
  <p:notesSz cx="6858000" cy="9144000"/>
  <p:photoAlbum layout="1pic"/>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03" autoAdjust="0"/>
    <p:restoredTop sz="75093" autoAdjust="0"/>
  </p:normalViewPr>
  <p:slideViewPr>
    <p:cSldViewPr snapToGrid="0">
      <p:cViewPr varScale="1">
        <p:scale>
          <a:sx n="60" d="100"/>
          <a:sy n="60" d="100"/>
        </p:scale>
        <p:origin x="24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4248D-FF89-4B4D-9EC4-192904F7FD94}" type="datetimeFigureOut">
              <a:rPr lang="el-GR" smtClean="0"/>
              <a:pPr/>
              <a:t>2/4/2020</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242FE-DD22-4E78-8C00-2B9F4317E874}" type="slidenum">
              <a:rPr lang="el-GR" smtClean="0"/>
              <a:pPr/>
              <a:t>‹#›</a:t>
            </a:fld>
            <a:endParaRPr lang="el-GR"/>
          </a:p>
        </p:txBody>
      </p:sp>
    </p:spTree>
    <p:extLst>
      <p:ext uri="{BB962C8B-B14F-4D97-AF65-F5344CB8AC3E}">
        <p14:creationId xmlns:p14="http://schemas.microsoft.com/office/powerpoint/2010/main" val="199074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DA242FE-DD22-4E78-8C00-2B9F4317E874}" type="slidenum">
              <a:rPr lang="el-GR" smtClean="0"/>
              <a:pPr/>
              <a:t>12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DA242FE-DD22-4E78-8C00-2B9F4317E874}" type="slidenum">
              <a:rPr lang="el-GR" smtClean="0"/>
              <a:pPr/>
              <a:t>13</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136796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209255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3226037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263964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E33CA3-D8BB-455B-A32F-4389953BB919}" type="datetimeFigureOut">
              <a:rPr lang="el-GR" smtClean="0"/>
              <a:pPr/>
              <a:t>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350187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E33CA3-D8BB-455B-A32F-4389953BB919}" type="datetimeFigureOut">
              <a:rPr lang="el-GR" smtClean="0"/>
              <a:pPr/>
              <a:t>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3547624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E33CA3-D8BB-455B-A32F-4389953BB919}" type="datetimeFigureOut">
              <a:rPr lang="el-GR" smtClean="0"/>
              <a:pPr/>
              <a:t>2/4/2020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2972929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E33CA3-D8BB-455B-A32F-4389953BB919}" type="datetimeFigureOut">
              <a:rPr lang="el-GR" smtClean="0"/>
              <a:pPr/>
              <a:t>2/4/2020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409093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33CA3-D8BB-455B-A32F-4389953BB919}" type="datetimeFigureOut">
              <a:rPr lang="el-GR" smtClean="0"/>
              <a:pPr/>
              <a:t>2/4/2020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178417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E33CA3-D8BB-455B-A32F-4389953BB919}" type="datetimeFigureOut">
              <a:rPr lang="el-GR" smtClean="0"/>
              <a:pPr/>
              <a:t>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417260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E33CA3-D8BB-455B-A32F-4389953BB919}" type="datetimeFigureOut">
              <a:rPr lang="el-GR" smtClean="0"/>
              <a:pPr/>
              <a:t>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FC0F3DF-B8ED-4A93-9F9E-83BD84D00773}" type="slidenum">
              <a:rPr lang="el-GR" smtClean="0"/>
              <a:pPr/>
              <a:t>‹#›</a:t>
            </a:fld>
            <a:endParaRPr lang="el-GR"/>
          </a:p>
        </p:txBody>
      </p:sp>
    </p:spTree>
    <p:extLst>
      <p:ext uri="{BB962C8B-B14F-4D97-AF65-F5344CB8AC3E}">
        <p14:creationId xmlns:p14="http://schemas.microsoft.com/office/powerpoint/2010/main" val="1822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33CA3-D8BB-455B-A32F-4389953BB919}" type="datetimeFigureOut">
              <a:rPr lang="el-GR" smtClean="0"/>
              <a:pPr/>
              <a:t>2/4/2020</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0F3DF-B8ED-4A93-9F9E-83BD84D00773}" type="slidenum">
              <a:rPr lang="el-GR" smtClean="0"/>
              <a:pPr/>
              <a:t>‹#›</a:t>
            </a:fld>
            <a:endParaRPr lang="el-GR"/>
          </a:p>
        </p:txBody>
      </p:sp>
    </p:spTree>
    <p:extLst>
      <p:ext uri="{BB962C8B-B14F-4D97-AF65-F5344CB8AC3E}">
        <p14:creationId xmlns:p14="http://schemas.microsoft.com/office/powerpoint/2010/main" val="4269807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2115031"/>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2400" b="1" dirty="0" smtClean="0"/>
          </a:p>
          <a:p>
            <a:r>
              <a:rPr lang="el-GR" sz="2400" b="1" dirty="0" smtClean="0"/>
              <a:t>ΚΕΦΑΛΑΙΟ 6 – Μέρος </a:t>
            </a:r>
            <a:r>
              <a:rPr lang="en-US" sz="2400" b="1" smtClean="0"/>
              <a:t>B</a:t>
            </a:r>
            <a:r>
              <a:rPr lang="en-US" sz="2400" b="1" dirty="0" smtClean="0"/>
              <a:t/>
            </a:r>
            <a:br>
              <a:rPr lang="en-US" sz="2400" b="1" dirty="0" smtClean="0"/>
            </a:br>
            <a:r>
              <a:rPr lang="el-GR" sz="2400" dirty="0" smtClean="0"/>
              <a:t/>
            </a:r>
            <a:br>
              <a:rPr lang="el-GR" sz="2400" dirty="0" smtClean="0"/>
            </a:br>
            <a:r>
              <a:rPr lang="el-GR" sz="2400" dirty="0" smtClean="0"/>
              <a:t>Η μεταφορά νερού, ανόργανων θρεπτικών στοιχείων και φωτοσυνθετικών προϊόντων</a:t>
            </a:r>
            <a:endParaRPr lang="el-GR" sz="2400" dirty="0"/>
          </a:p>
        </p:txBody>
      </p:sp>
      <p:sp>
        <p:nvSpPr>
          <p:cNvPr id="5" name="TextBox 4"/>
          <p:cNvSpPr txBox="1"/>
          <p:nvPr/>
        </p:nvSpPr>
        <p:spPr>
          <a:xfrm>
            <a:off x="683568" y="5879466"/>
            <a:ext cx="7488832" cy="523220"/>
          </a:xfrm>
          <a:prstGeom prst="rect">
            <a:avLst/>
          </a:prstGeom>
          <a:noFill/>
        </p:spPr>
        <p:txBody>
          <a:bodyPr wrap="square" rtlCol="0">
            <a:spAutoFit/>
          </a:bodyPr>
          <a:lstStyle/>
          <a:p>
            <a:r>
              <a:rPr lang="el-GR" sz="1400" dirty="0" smtClean="0"/>
              <a:t>Για απορίες στο συγκεκριμένο κεφάλαιο σας παρακαλούμε να επικοινωνείτε με τον διδάσκων </a:t>
            </a:r>
            <a:br>
              <a:rPr lang="el-GR" sz="1400" dirty="0" smtClean="0"/>
            </a:br>
            <a:r>
              <a:rPr lang="el-GR" sz="1400" dirty="0" smtClean="0"/>
              <a:t>Γ. </a:t>
            </a:r>
            <a:r>
              <a:rPr lang="el-GR" sz="1400" dirty="0" err="1" smtClean="0"/>
              <a:t>Λιακόπουλο</a:t>
            </a:r>
            <a:r>
              <a:rPr lang="el-GR" sz="1400" dirty="0" smtClean="0"/>
              <a:t> (</a:t>
            </a:r>
            <a:r>
              <a:rPr lang="en-US" sz="1400" dirty="0" err="1" smtClean="0"/>
              <a:t>gliak</a:t>
            </a:r>
            <a:r>
              <a:rPr lang="el-GR" sz="1400" dirty="0" smtClean="0"/>
              <a:t>@</a:t>
            </a:r>
            <a:r>
              <a:rPr lang="el-GR" sz="1400" dirty="0" err="1" smtClean="0"/>
              <a:t>aua.gr</a:t>
            </a:r>
            <a:r>
              <a:rPr lang="el-GR" sz="1400" dirty="0" smtClean="0"/>
              <a:t>)</a:t>
            </a:r>
          </a:p>
        </p:txBody>
      </p:sp>
      <p:sp>
        <p:nvSpPr>
          <p:cNvPr id="7" name="Rectangle 2"/>
          <p:cNvSpPr txBox="1">
            <a:spLocks noChangeArrowheads="1"/>
          </p:cNvSpPr>
          <p:nvPr/>
        </p:nvSpPr>
        <p:spPr>
          <a:xfrm>
            <a:off x="683568" y="180107"/>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1800" dirty="0" smtClean="0"/>
              <a:t>Εργαστήριο Φυσιολογίας και Μορφολογίας Φυτών</a:t>
            </a:r>
          </a:p>
          <a:p>
            <a:pPr algn="ctr"/>
            <a:r>
              <a:rPr lang="el-GR" sz="1800" dirty="0" smtClean="0"/>
              <a:t>Τμήμα Επιστήμης Φυτικής Παραγωγής</a:t>
            </a:r>
          </a:p>
          <a:p>
            <a:pPr algn="ctr"/>
            <a:r>
              <a:rPr lang="el-GR" sz="1800" dirty="0" smtClean="0"/>
              <a:t>Γεωπονικό Πανεπιστήμιο Αθηνών</a:t>
            </a:r>
          </a:p>
          <a:p>
            <a:pPr algn="ctr"/>
            <a:endParaRPr lang="el-GR" sz="2000" dirty="0" smtClean="0"/>
          </a:p>
          <a:p>
            <a:pPr algn="ctr"/>
            <a:r>
              <a:rPr lang="el-GR" sz="2400" b="1" dirty="0" smtClean="0"/>
              <a:t>Φυσιολογία των Φυτών </a:t>
            </a:r>
          </a:p>
          <a:p>
            <a:pPr algn="ctr"/>
            <a:r>
              <a:rPr lang="el-GR" sz="1800" dirty="0" smtClean="0"/>
              <a:t>(2</a:t>
            </a:r>
            <a:r>
              <a:rPr lang="el-GR" sz="1800" baseline="30000" dirty="0" smtClean="0"/>
              <a:t>ο</a:t>
            </a:r>
            <a:r>
              <a:rPr lang="el-GR" sz="1800" dirty="0" smtClean="0"/>
              <a:t> Εξάμηνο ΑΦΜ&amp;ΓΜ και 6</a:t>
            </a:r>
            <a:r>
              <a:rPr lang="el-GR" sz="1800" baseline="30000" dirty="0" smtClean="0"/>
              <a:t>ο</a:t>
            </a:r>
            <a:r>
              <a:rPr lang="el-GR" sz="1800" dirty="0" smtClean="0"/>
              <a:t> εξάμηνο ΑΟΑ)</a:t>
            </a:r>
            <a:endParaRPr lang="el-GR" sz="2000" dirty="0"/>
          </a:p>
        </p:txBody>
      </p:sp>
    </p:spTree>
    <p:extLst>
      <p:ext uri="{BB962C8B-B14F-4D97-AF65-F5344CB8AC3E}">
        <p14:creationId xmlns:p14="http://schemas.microsoft.com/office/powerpoint/2010/main" val="4105455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569660"/>
          </a:xfrm>
          <a:prstGeom prst="rect">
            <a:avLst/>
          </a:prstGeom>
        </p:spPr>
        <p:txBody>
          <a:bodyPr wrap="square">
            <a:spAutoFit/>
          </a:bodyPr>
          <a:lstStyle/>
          <a:p>
            <a:r>
              <a:rPr lang="el-GR" sz="2400" b="1" dirty="0">
                <a:solidFill>
                  <a:srgbClr val="000000"/>
                </a:solidFill>
                <a:latin typeface="Verdana" panose="020B0604030504040204" pitchFamily="34" charset="0"/>
              </a:rPr>
              <a:t>Η ριζική πίεση αποτελεί έναν εναλλακτικό μηχανισμό μετακίνησης νερού που συμβαίνει σε συνθήκες μειωμένης ή μηδενικής διαπνοής</a:t>
            </a:r>
            <a:endParaRPr lang="el-GR" sz="2400" b="1" dirty="0"/>
          </a:p>
        </p:txBody>
      </p:sp>
      <p:sp>
        <p:nvSpPr>
          <p:cNvPr id="5" name="Rectangle 4"/>
          <p:cNvSpPr/>
          <p:nvPr/>
        </p:nvSpPr>
        <p:spPr>
          <a:xfrm>
            <a:off x="1681316" y="2482642"/>
            <a:ext cx="6921914" cy="2246769"/>
          </a:xfrm>
          <a:prstGeom prst="rect">
            <a:avLst/>
          </a:prstGeom>
        </p:spPr>
        <p:txBody>
          <a:bodyPr wrap="square">
            <a:spAutoFit/>
          </a:bodyPr>
          <a:lstStyle/>
          <a:p>
            <a:r>
              <a:rPr lang="el-GR" sz="2000" dirty="0" smtClean="0">
                <a:latin typeface="Verdana" panose="020B0604030504040204" pitchFamily="34" charset="0"/>
                <a:ea typeface="Verdana" panose="020B0604030504040204" pitchFamily="34" charset="0"/>
                <a:cs typeface="Verdana" panose="020B0604030504040204" pitchFamily="34" charset="0"/>
              </a:rPr>
              <a:t>-</a:t>
            </a:r>
            <a:r>
              <a:rPr lang="el-GR" sz="2000" dirty="0">
                <a:latin typeface="Verdana" panose="020B0604030504040204" pitchFamily="34" charset="0"/>
                <a:ea typeface="Verdana" panose="020B0604030504040204" pitchFamily="34" charset="0"/>
                <a:cs typeface="Verdana" panose="020B0604030504040204" pitchFamily="34" charset="0"/>
              </a:rPr>
              <a:t>Επομένως εμφανίζεται στη βάση των αγγείων </a:t>
            </a:r>
            <a:r>
              <a:rPr lang="el-GR" sz="2000" b="1" dirty="0">
                <a:latin typeface="Verdana" panose="020B0604030504040204" pitchFamily="34" charset="0"/>
                <a:ea typeface="Verdana" panose="020B0604030504040204" pitchFamily="34" charset="0"/>
                <a:cs typeface="Verdana" panose="020B0604030504040204" pitchFamily="34" charset="0"/>
              </a:rPr>
              <a:t>θετική υδροστατική πίεση </a:t>
            </a:r>
            <a:r>
              <a:rPr lang="el-GR" sz="2000" dirty="0">
                <a:latin typeface="Verdana" panose="020B0604030504040204" pitchFamily="34" charset="0"/>
                <a:ea typeface="Verdana" panose="020B0604030504040204" pitchFamily="34" charset="0"/>
                <a:cs typeface="Verdana" panose="020B0604030504040204" pitchFamily="34" charset="0"/>
              </a:rPr>
              <a:t>η οποία ωθεί το νερό προς τα </a:t>
            </a:r>
            <a:r>
              <a:rPr lang="el-GR" sz="2000" dirty="0" smtClean="0">
                <a:latin typeface="Verdana" panose="020B0604030504040204" pitchFamily="34" charset="0"/>
                <a:ea typeface="Verdana" panose="020B0604030504040204" pitchFamily="34" charset="0"/>
                <a:cs typeface="Verdana" panose="020B0604030504040204" pitchFamily="34" charset="0"/>
              </a:rPr>
              <a:t>πάνω. </a:t>
            </a:r>
            <a:r>
              <a:rPr lang="el-GR" sz="2000" dirty="0">
                <a:latin typeface="Verdana" panose="020B0604030504040204" pitchFamily="34" charset="0"/>
                <a:ea typeface="Verdana" panose="020B0604030504040204" pitchFamily="34" charset="0"/>
                <a:cs typeface="Verdana" panose="020B0604030504040204" pitchFamily="34" charset="0"/>
              </a:rPr>
              <a:t>Για την είσοδο των ιόντων από το έδαφος στα κύτταρα της ρίζας καταναλώνεται </a:t>
            </a:r>
            <a:r>
              <a:rPr lang="el-GR" sz="2000" dirty="0" smtClean="0">
                <a:latin typeface="Verdana" panose="020B0604030504040204" pitchFamily="34" charset="0"/>
                <a:ea typeface="Verdana" panose="020B0604030504040204" pitchFamily="34" charset="0"/>
                <a:cs typeface="Verdana" panose="020B0604030504040204" pitchFamily="34" charset="0"/>
              </a:rPr>
              <a:t>ενέργεια, επομένως </a:t>
            </a:r>
            <a:r>
              <a:rPr lang="el-GR" sz="2000" dirty="0">
                <a:latin typeface="Verdana" panose="020B0604030504040204" pitchFamily="34" charset="0"/>
                <a:ea typeface="Verdana" panose="020B0604030504040204" pitchFamily="34" charset="0"/>
                <a:cs typeface="Verdana" panose="020B0604030504040204" pitchFamily="34" charset="0"/>
              </a:rPr>
              <a:t>η </a:t>
            </a:r>
            <a:r>
              <a:rPr lang="el-GR" sz="2000" b="1" dirty="0">
                <a:latin typeface="Verdana" panose="020B0604030504040204" pitchFamily="34" charset="0"/>
                <a:ea typeface="Verdana" panose="020B0604030504040204" pitchFamily="34" charset="0"/>
                <a:cs typeface="Verdana" panose="020B0604030504040204" pitchFamily="34" charset="0"/>
              </a:rPr>
              <a:t>ριζική πίεση συνεπάγεται ενεργειακό κόστος</a:t>
            </a:r>
            <a:r>
              <a:rPr lang="el-GR" sz="2000" dirty="0">
                <a:latin typeface="Verdana" panose="020B0604030504040204" pitchFamily="34" charset="0"/>
                <a:ea typeface="Verdana" panose="020B0604030504040204" pitchFamily="34" charset="0"/>
                <a:cs typeface="Verdana" panose="020B0604030504040204" pitchFamily="34" charset="0"/>
              </a:rPr>
              <a:t> αν και είναι κοινό με το κόστος απορρόφησης των θρεπτικών στοιχείων</a:t>
            </a:r>
            <a:r>
              <a:rPr lang="el-GR" sz="2000" dirty="0" smtClean="0">
                <a:latin typeface="Verdana" panose="020B0604030504040204" pitchFamily="34" charset="0"/>
                <a:ea typeface="Verdana" panose="020B0604030504040204" pitchFamily="34" charset="0"/>
                <a:cs typeface="Verdana" panose="020B0604030504040204" pitchFamily="34" charset="0"/>
              </a:rPr>
              <a:t>.</a:t>
            </a:r>
            <a:endPar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1622316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_transpiration_root_pressure_decapitation"/>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t="46193"/>
          <a:stretch/>
        </p:blipFill>
        <p:spPr>
          <a:xfrm>
            <a:off x="854844" y="1540427"/>
            <a:ext cx="7433122" cy="5293869"/>
          </a:xfrm>
          <a:prstGeom prst="rect">
            <a:avLst/>
          </a:prstGeom>
        </p:spPr>
      </p:pic>
      <p:sp>
        <p:nvSpPr>
          <p:cNvPr id="3" name="Rectangle 2"/>
          <p:cNvSpPr/>
          <p:nvPr/>
        </p:nvSpPr>
        <p:spPr>
          <a:xfrm>
            <a:off x="1459149" y="1440782"/>
            <a:ext cx="7140102" cy="6148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
        <p:nvSpPr>
          <p:cNvPr id="7" name="Rectangle 6"/>
          <p:cNvSpPr/>
          <p:nvPr/>
        </p:nvSpPr>
        <p:spPr>
          <a:xfrm>
            <a:off x="660654" y="294972"/>
            <a:ext cx="7937656" cy="1323439"/>
          </a:xfrm>
          <a:prstGeom prst="rect">
            <a:avLst/>
          </a:prstGeom>
        </p:spPr>
        <p:txBody>
          <a:bodyPr wrap="square">
            <a:spAutoFit/>
          </a:bodyPr>
          <a:lstStyle/>
          <a:p>
            <a:r>
              <a:rPr lang="el-GR" sz="2000" dirty="0">
                <a:solidFill>
                  <a:srgbClr val="000000"/>
                </a:solidFill>
                <a:latin typeface="Verdana" panose="020B0604030504040204" pitchFamily="34" charset="0"/>
              </a:rPr>
              <a:t>Η κίνηση του νερού στα αγγεία του ξύλου συμβαίνει μέσω μαζικής ροής που οφείλεται είτε σε αρνητική πίεση (τάση) που αναπτύσσεται στο υπέργειο τμήμα είτε σε θετική πίεση που αναπτύσσεται στη ρίζα </a:t>
            </a:r>
            <a:endParaRPr lang="el-GR" sz="2000" dirty="0"/>
          </a:p>
        </p:txBody>
      </p:sp>
      <p:cxnSp>
        <p:nvCxnSpPr>
          <p:cNvPr id="8" name="Straight Connector 7"/>
          <p:cNvCxnSpPr/>
          <p:nvPr/>
        </p:nvCxnSpPr>
        <p:spPr>
          <a:xfrm>
            <a:off x="766916" y="1579986"/>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3601330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_hydatodes"/>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2244329" y="1371600"/>
            <a:ext cx="4654153" cy="4114800"/>
          </a:xfrm>
          <a:prstGeom prst="rect">
            <a:avLst/>
          </a:prstGeom>
        </p:spPr>
      </p:pic>
      <p:sp>
        <p:nvSpPr>
          <p:cNvPr id="3" name="Rectangle 2"/>
          <p:cNvSpPr/>
          <p:nvPr/>
        </p:nvSpPr>
        <p:spPr>
          <a:xfrm>
            <a:off x="660654" y="294972"/>
            <a:ext cx="7937656" cy="400110"/>
          </a:xfrm>
          <a:prstGeom prst="rect">
            <a:avLst/>
          </a:prstGeom>
        </p:spPr>
        <p:txBody>
          <a:bodyPr wrap="square">
            <a:spAutoFit/>
          </a:bodyPr>
          <a:lstStyle/>
          <a:p>
            <a:r>
              <a:rPr lang="el-GR" sz="2000" dirty="0">
                <a:solidFill>
                  <a:srgbClr val="000000"/>
                </a:solidFill>
                <a:latin typeface="Verdana" panose="020B0604030504040204" pitchFamily="34" charset="0"/>
              </a:rPr>
              <a:t>Σταγονόρροια στα φύλλα κολοκυθιάς </a:t>
            </a:r>
            <a:endParaRPr lang="el-GR" sz="2000" dirty="0"/>
          </a:p>
        </p:txBody>
      </p:sp>
      <p:cxnSp>
        <p:nvCxnSpPr>
          <p:cNvPr id="4" name="Straight Connector 3"/>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85482"/>
            <a:ext cx="609600" cy="609600"/>
          </a:xfrm>
          <a:prstGeom prst="rect">
            <a:avLst/>
          </a:prstGeom>
        </p:spPr>
      </p:pic>
    </p:spTree>
    <p:extLst>
      <p:ext uri="{BB962C8B-B14F-4D97-AF65-F5344CB8AC3E}">
        <p14:creationId xmlns:p14="http://schemas.microsoft.com/office/powerpoint/2010/main" val="2909353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200329"/>
          </a:xfrm>
          <a:prstGeom prst="rect">
            <a:avLst/>
          </a:prstGeom>
        </p:spPr>
        <p:txBody>
          <a:bodyPr wrap="square">
            <a:spAutoFit/>
          </a:bodyPr>
          <a:lstStyle/>
          <a:p>
            <a:r>
              <a:rPr lang="el-GR" sz="2400" b="1" dirty="0">
                <a:solidFill>
                  <a:srgbClr val="000000"/>
                </a:solidFill>
                <a:latin typeface="Verdana" panose="020B0604030504040204" pitchFamily="34" charset="0"/>
              </a:rPr>
              <a:t>Η υδραυλική ανακατανομή του νερού μέσω των </a:t>
            </a:r>
            <a:r>
              <a:rPr lang="el-GR" sz="2400" b="1" dirty="0" smtClean="0">
                <a:solidFill>
                  <a:srgbClr val="000000"/>
                </a:solidFill>
                <a:latin typeface="Verdana" panose="020B0604030504040204" pitchFamily="34" charset="0"/>
              </a:rPr>
              <a:t>ριζών είναι μια παθητική διαδικασία που οδηγεί στην εξίσωση της εδαφικής υγρασίας</a:t>
            </a:r>
            <a:endParaRPr lang="el-GR" sz="2400" b="1" dirty="0"/>
          </a:p>
        </p:txBody>
      </p:sp>
      <p:sp>
        <p:nvSpPr>
          <p:cNvPr id="5" name="Rectangle 4"/>
          <p:cNvSpPr/>
          <p:nvPr/>
        </p:nvSpPr>
        <p:spPr>
          <a:xfrm>
            <a:off x="1681316" y="2231926"/>
            <a:ext cx="6921914" cy="3477875"/>
          </a:xfrm>
          <a:prstGeom prst="rect">
            <a:avLst/>
          </a:prstGeom>
        </p:spPr>
        <p:txBody>
          <a:bodyPr wrap="square">
            <a:spAutoFit/>
          </a:bodyPr>
          <a:lstStyle/>
          <a:p>
            <a:r>
              <a:rPr lang="el-GR" sz="2000" dirty="0" smtClean="0">
                <a:latin typeface="Verdana" panose="020B0604030504040204" pitchFamily="34" charset="0"/>
                <a:ea typeface="Verdana" panose="020B0604030504040204" pitchFamily="34" charset="0"/>
                <a:cs typeface="Verdana" panose="020B0604030504040204" pitchFamily="34" charset="0"/>
              </a:rPr>
              <a:t>-Η </a:t>
            </a:r>
            <a:r>
              <a:rPr lang="el-GR" sz="2000" dirty="0">
                <a:latin typeface="Verdana" panose="020B0604030504040204" pitchFamily="34" charset="0"/>
                <a:ea typeface="Verdana" panose="020B0604030504040204" pitchFamily="34" charset="0"/>
                <a:cs typeface="Verdana" panose="020B0604030504040204" pitchFamily="34" charset="0"/>
              </a:rPr>
              <a:t>συνεχής απορρόφηση νερού από μια ενεργό ρίζα μπορεί να προκαλέσει </a:t>
            </a:r>
            <a:r>
              <a:rPr lang="el-GR" sz="2000" b="1" dirty="0">
                <a:latin typeface="Verdana" panose="020B0604030504040204" pitchFamily="34" charset="0"/>
                <a:ea typeface="Verdana" panose="020B0604030504040204" pitchFamily="34" charset="0"/>
                <a:cs typeface="Verdana" panose="020B0604030504040204" pitchFamily="34" charset="0"/>
              </a:rPr>
              <a:t>τοπική ξήρανση </a:t>
            </a:r>
            <a:r>
              <a:rPr lang="el-GR" sz="2000" dirty="0">
                <a:latin typeface="Verdana" panose="020B0604030504040204" pitchFamily="34" charset="0"/>
                <a:ea typeface="Verdana" panose="020B0604030504040204" pitchFamily="34" charset="0"/>
                <a:cs typeface="Verdana" panose="020B0604030504040204" pitchFamily="34" charset="0"/>
              </a:rPr>
              <a:t>στο έδαφος. Αυτό συμβαίνει όταν η ταχύτητα αναπλήρωσης του νερού από το παρακείμενο έδαφος είναι μικρότερη από την ταχύτητα απορρόφησης του νερού από τη ρίζα. </a:t>
            </a:r>
            <a:endParaRPr lang="el-GR" sz="2000" dirty="0" smtClean="0">
              <a:latin typeface="Verdana" panose="020B0604030504040204" pitchFamily="34" charset="0"/>
              <a:ea typeface="Verdana" panose="020B0604030504040204" pitchFamily="34" charset="0"/>
              <a:cs typeface="Verdana" panose="020B0604030504040204" pitchFamily="34" charset="0"/>
            </a:endParaRPr>
          </a:p>
          <a:p>
            <a:r>
              <a:rPr lang="el-GR" sz="2000" dirty="0">
                <a:latin typeface="Verdana" panose="020B0604030504040204" pitchFamily="34" charset="0"/>
                <a:ea typeface="Verdana" panose="020B0604030504040204" pitchFamily="34" charset="0"/>
                <a:cs typeface="Verdana" panose="020B0604030504040204" pitchFamily="34" charset="0"/>
              </a:rPr>
              <a:t>-</a:t>
            </a:r>
            <a:r>
              <a:rPr lang="el-GR" sz="2000" dirty="0" smtClean="0">
                <a:latin typeface="Verdana" panose="020B0604030504040204" pitchFamily="34" charset="0"/>
                <a:ea typeface="Verdana" panose="020B0604030504040204" pitchFamily="34" charset="0"/>
                <a:cs typeface="Verdana" panose="020B0604030504040204" pitchFamily="34" charset="0"/>
              </a:rPr>
              <a:t>Σε </a:t>
            </a:r>
            <a:r>
              <a:rPr lang="el-GR" sz="2000" dirty="0">
                <a:latin typeface="Verdana" panose="020B0604030504040204" pitchFamily="34" charset="0"/>
                <a:ea typeface="Verdana" panose="020B0604030504040204" pitchFamily="34" charset="0"/>
                <a:cs typeface="Verdana" panose="020B0604030504040204" pitchFamily="34" charset="0"/>
              </a:rPr>
              <a:t>τέτοιες περιπτώσεις είναι δυνατή η μεταφορά νερού στα ξηρότερα στρώματα του εδάφους από στρώματα με περισσότερη υγρασία μέσω των ριζών. Το φαινόμενο αυτό αναφέρεται με τον όρο </a:t>
            </a:r>
            <a:r>
              <a:rPr lang="el-GR" sz="2000" b="1" dirty="0">
                <a:latin typeface="Verdana" panose="020B0604030504040204" pitchFamily="34" charset="0"/>
                <a:ea typeface="Verdana" panose="020B0604030504040204" pitchFamily="34" charset="0"/>
                <a:cs typeface="Verdana" panose="020B0604030504040204" pitchFamily="34" charset="0"/>
              </a:rPr>
              <a:t>υδραυλική ανακατανομή του </a:t>
            </a:r>
            <a:r>
              <a:rPr lang="el-GR" sz="2000" b="1" dirty="0" smtClean="0">
                <a:latin typeface="Verdana" panose="020B0604030504040204" pitchFamily="34" charset="0"/>
                <a:ea typeface="Verdana" panose="020B0604030504040204" pitchFamily="34" charset="0"/>
                <a:cs typeface="Verdana" panose="020B0604030504040204" pitchFamily="34" charset="0"/>
              </a:rPr>
              <a:t>νερού</a:t>
            </a:r>
            <a:r>
              <a:rPr lang="el-GR" sz="2000" dirty="0" smtClean="0">
                <a:latin typeface="Verdana" panose="020B0604030504040204" pitchFamily="34" charset="0"/>
                <a:ea typeface="Verdana" panose="020B0604030504040204" pitchFamily="34" charset="0"/>
                <a:cs typeface="Verdana" panose="020B0604030504040204" pitchFamily="34" charset="0"/>
              </a:rPr>
              <a:t>.</a:t>
            </a:r>
            <a:endPar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613834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200329"/>
          </a:xfrm>
          <a:prstGeom prst="rect">
            <a:avLst/>
          </a:prstGeom>
        </p:spPr>
        <p:txBody>
          <a:bodyPr wrap="square">
            <a:spAutoFit/>
          </a:bodyPr>
          <a:lstStyle/>
          <a:p>
            <a:r>
              <a:rPr lang="el-GR" sz="2400" b="1" dirty="0">
                <a:solidFill>
                  <a:srgbClr val="000000"/>
                </a:solidFill>
                <a:latin typeface="Verdana" panose="020B0604030504040204" pitchFamily="34" charset="0"/>
              </a:rPr>
              <a:t>Η υδραυλική ανακατανομή του νερού μέσω των </a:t>
            </a:r>
            <a:r>
              <a:rPr lang="el-GR" sz="2400" b="1" dirty="0" smtClean="0">
                <a:solidFill>
                  <a:srgbClr val="000000"/>
                </a:solidFill>
                <a:latin typeface="Verdana" panose="020B0604030504040204" pitchFamily="34" charset="0"/>
              </a:rPr>
              <a:t>ριζών είναι μια παθητική διαδικασία που οδηγεί στην εξίσωση της εδαφικής υγρασίας</a:t>
            </a:r>
            <a:endParaRPr lang="el-GR" sz="2400" b="1" dirty="0"/>
          </a:p>
        </p:txBody>
      </p:sp>
      <p:sp>
        <p:nvSpPr>
          <p:cNvPr id="5" name="Rectangle 4"/>
          <p:cNvSpPr/>
          <p:nvPr/>
        </p:nvSpPr>
        <p:spPr>
          <a:xfrm>
            <a:off x="1681316" y="2231926"/>
            <a:ext cx="6921914" cy="4401205"/>
          </a:xfrm>
          <a:prstGeom prst="rect">
            <a:avLst/>
          </a:prstGeom>
        </p:spPr>
        <p:txBody>
          <a:bodyPr wrap="square">
            <a:spAutoFit/>
          </a:bodyPr>
          <a:lstStyle/>
          <a:p>
            <a:r>
              <a:rPr lang="el-GR" sz="2000" dirty="0" smtClean="0">
                <a:latin typeface="Verdana" panose="020B0604030504040204" pitchFamily="34" charset="0"/>
                <a:ea typeface="Verdana" panose="020B0604030504040204" pitchFamily="34" charset="0"/>
                <a:cs typeface="Verdana" panose="020B0604030504040204" pitchFamily="34" charset="0"/>
              </a:rPr>
              <a:t>-Είναι </a:t>
            </a:r>
            <a:r>
              <a:rPr lang="el-GR" sz="2000" dirty="0">
                <a:latin typeface="Verdana" panose="020B0604030504040204" pitchFamily="34" charset="0"/>
                <a:ea typeface="Verdana" panose="020B0604030504040204" pitchFamily="34" charset="0"/>
                <a:cs typeface="Verdana" panose="020B0604030504040204" pitchFamily="34" charset="0"/>
              </a:rPr>
              <a:t>μια παθητική διαδικασία στην οποία η κινούσα δύναμη προέρχεται από τη </a:t>
            </a:r>
            <a:r>
              <a:rPr lang="el-GR" sz="2000" b="1" dirty="0">
                <a:latin typeface="Verdana" panose="020B0604030504040204" pitchFamily="34" charset="0"/>
                <a:ea typeface="Verdana" panose="020B0604030504040204" pitchFamily="34" charset="0"/>
                <a:cs typeface="Verdana" panose="020B0604030504040204" pitchFamily="34" charset="0"/>
              </a:rPr>
              <a:t>διαβάθμιση του δυναμικού νερού</a:t>
            </a:r>
            <a:r>
              <a:rPr lang="el-GR" sz="2000" dirty="0">
                <a:latin typeface="Verdana" panose="020B0604030504040204" pitchFamily="34" charset="0"/>
                <a:ea typeface="Verdana" panose="020B0604030504040204" pitchFamily="34" charset="0"/>
                <a:cs typeface="Verdana" panose="020B0604030504040204" pitchFamily="34" charset="0"/>
              </a:rPr>
              <a:t> μεταξύ των στρωμάτων του εδάφους που έρχονται σε επαφή </a:t>
            </a:r>
            <a:r>
              <a:rPr lang="el-GR" sz="2000" dirty="0" smtClean="0">
                <a:latin typeface="Verdana" panose="020B0604030504040204" pitchFamily="34" charset="0"/>
                <a:ea typeface="Verdana" panose="020B0604030504040204" pitchFamily="34" charset="0"/>
                <a:cs typeface="Verdana" panose="020B0604030504040204" pitchFamily="34" charset="0"/>
              </a:rPr>
              <a:t>με τη ρίζα.</a:t>
            </a:r>
          </a:p>
          <a:p>
            <a:r>
              <a:rPr lang="el-GR" sz="2000" dirty="0">
                <a:latin typeface="Verdana" panose="020B0604030504040204" pitchFamily="34" charset="0"/>
                <a:ea typeface="Verdana" panose="020B0604030504040204" pitchFamily="34" charset="0"/>
                <a:cs typeface="Verdana" panose="020B0604030504040204" pitchFamily="34" charset="0"/>
              </a:rPr>
              <a:t>-</a:t>
            </a:r>
            <a:r>
              <a:rPr lang="el-GR" sz="2000" dirty="0" smtClean="0">
                <a:latin typeface="Verdana" panose="020B0604030504040204" pitchFamily="34" charset="0"/>
                <a:ea typeface="Verdana" panose="020B0604030504040204" pitchFamily="34" charset="0"/>
                <a:cs typeface="Verdana" panose="020B0604030504040204" pitchFamily="34" charset="0"/>
              </a:rPr>
              <a:t>Κατά τη </a:t>
            </a:r>
            <a:r>
              <a:rPr lang="el-GR" sz="2000" dirty="0">
                <a:latin typeface="Verdana" panose="020B0604030504040204" pitchFamily="34" charset="0"/>
                <a:ea typeface="Verdana" panose="020B0604030504040204" pitchFamily="34" charset="0"/>
                <a:cs typeface="Verdana" panose="020B0604030504040204" pitchFamily="34" charset="0"/>
              </a:rPr>
              <a:t>διάρκεια της νύχτας, όταν τα στόματα παραμένουν κλειστά και η διαπνοή είναι πολύ </a:t>
            </a:r>
            <a:r>
              <a:rPr lang="el-GR" sz="2000" dirty="0" smtClean="0">
                <a:latin typeface="Verdana" panose="020B0604030504040204" pitchFamily="34" charset="0"/>
                <a:ea typeface="Verdana" panose="020B0604030504040204" pitchFamily="34" charset="0"/>
                <a:cs typeface="Verdana" panose="020B0604030504040204" pitchFamily="34" charset="0"/>
              </a:rPr>
              <a:t>χαμηλή, </a:t>
            </a:r>
            <a:r>
              <a:rPr lang="el-GR" sz="2000" b="1" dirty="0" smtClean="0">
                <a:latin typeface="Verdana" panose="020B0604030504040204" pitchFamily="34" charset="0"/>
                <a:ea typeface="Verdana" panose="020B0604030504040204" pitchFamily="34" charset="0"/>
                <a:cs typeface="Verdana" panose="020B0604030504040204" pitchFamily="34" charset="0"/>
              </a:rPr>
              <a:t>αποκαθίσταται </a:t>
            </a:r>
            <a:r>
              <a:rPr lang="el-GR" sz="2000" b="1" dirty="0">
                <a:latin typeface="Verdana" panose="020B0604030504040204" pitchFamily="34" charset="0"/>
                <a:ea typeface="Verdana" panose="020B0604030504040204" pitchFamily="34" charset="0"/>
                <a:cs typeface="Verdana" panose="020B0604030504040204" pitchFamily="34" charset="0"/>
              </a:rPr>
              <a:t>ισορροπία </a:t>
            </a:r>
            <a:r>
              <a:rPr lang="el-GR" sz="2000" dirty="0">
                <a:latin typeface="Verdana" panose="020B0604030504040204" pitchFamily="34" charset="0"/>
                <a:ea typeface="Verdana" panose="020B0604030504040204" pitchFamily="34" charset="0"/>
                <a:cs typeface="Verdana" panose="020B0604030504040204" pitchFamily="34" charset="0"/>
              </a:rPr>
              <a:t>μεταξύ των δυναμικών νερού των ριζών και του </a:t>
            </a:r>
            <a:r>
              <a:rPr lang="el-GR" sz="2000" dirty="0" smtClean="0">
                <a:latin typeface="Verdana" panose="020B0604030504040204" pitchFamily="34" charset="0"/>
                <a:ea typeface="Verdana" panose="020B0604030504040204" pitchFamily="34" charset="0"/>
                <a:cs typeface="Verdana" panose="020B0604030504040204" pitchFamily="34" charset="0"/>
              </a:rPr>
              <a:t>εδάφους μέσω </a:t>
            </a:r>
            <a:r>
              <a:rPr lang="el-GR" sz="2000" b="1" dirty="0" smtClean="0">
                <a:latin typeface="Verdana" panose="020B0604030504040204" pitchFamily="34" charset="0"/>
                <a:ea typeface="Verdana" panose="020B0604030504040204" pitchFamily="34" charset="0"/>
                <a:cs typeface="Verdana" panose="020B0604030504040204" pitchFamily="34" charset="0"/>
              </a:rPr>
              <a:t>εξόδου νερού </a:t>
            </a:r>
            <a:r>
              <a:rPr lang="el-GR" sz="2000" b="1" dirty="0">
                <a:latin typeface="Verdana" panose="020B0604030504040204" pitchFamily="34" charset="0"/>
                <a:ea typeface="Verdana" panose="020B0604030504040204" pitchFamily="34" charset="0"/>
                <a:cs typeface="Verdana" panose="020B0604030504040204" pitchFamily="34" charset="0"/>
              </a:rPr>
              <a:t>από τις ρίζες </a:t>
            </a:r>
            <a:r>
              <a:rPr lang="el-GR" sz="2000" dirty="0">
                <a:latin typeface="Verdana" panose="020B0604030504040204" pitchFamily="34" charset="0"/>
                <a:ea typeface="Verdana" panose="020B0604030504040204" pitchFamily="34" charset="0"/>
                <a:cs typeface="Verdana" panose="020B0604030504040204" pitchFamily="34" charset="0"/>
              </a:rPr>
              <a:t>προς τις ξηρότερες περιοχές του εδάφους. </a:t>
            </a:r>
            <a:endParaRPr lang="el-GR" sz="2000" dirty="0" smtClean="0">
              <a:latin typeface="Verdana" panose="020B0604030504040204" pitchFamily="34" charset="0"/>
              <a:ea typeface="Verdana" panose="020B0604030504040204" pitchFamily="34" charset="0"/>
              <a:cs typeface="Verdana" panose="020B0604030504040204" pitchFamily="34" charset="0"/>
            </a:endParaRPr>
          </a:p>
          <a:p>
            <a:r>
              <a:rPr lang="el-GR" sz="2000" dirty="0">
                <a:latin typeface="Verdana" panose="020B0604030504040204" pitchFamily="34" charset="0"/>
                <a:ea typeface="Verdana" panose="020B0604030504040204" pitchFamily="34" charset="0"/>
                <a:cs typeface="Verdana" panose="020B0604030504040204" pitchFamily="34" charset="0"/>
              </a:rPr>
              <a:t>-</a:t>
            </a:r>
            <a:r>
              <a:rPr lang="el-GR" sz="2000" dirty="0" smtClean="0">
                <a:latin typeface="Verdana" panose="020B0604030504040204" pitchFamily="34" charset="0"/>
                <a:ea typeface="Verdana" panose="020B0604030504040204" pitchFamily="34" charset="0"/>
                <a:cs typeface="Verdana" panose="020B0604030504040204" pitchFamily="34" charset="0"/>
              </a:rPr>
              <a:t>Η </a:t>
            </a:r>
            <a:r>
              <a:rPr lang="el-GR" sz="2000" dirty="0">
                <a:latin typeface="Verdana" panose="020B0604030504040204" pitchFamily="34" charset="0"/>
                <a:ea typeface="Verdana" panose="020B0604030504040204" pitchFamily="34" charset="0"/>
                <a:cs typeface="Verdana" panose="020B0604030504040204" pitchFamily="34" charset="0"/>
              </a:rPr>
              <a:t>υδραυλική ανακατανομή του νερού </a:t>
            </a:r>
            <a:r>
              <a:rPr lang="el-GR" sz="2000" dirty="0" smtClean="0">
                <a:latin typeface="Verdana" panose="020B0604030504040204" pitchFamily="34" charset="0"/>
                <a:ea typeface="Verdana" panose="020B0604030504040204" pitchFamily="34" charset="0"/>
                <a:cs typeface="Verdana" panose="020B0604030504040204" pitchFamily="34" charset="0"/>
              </a:rPr>
              <a:t>συμβάλλει </a:t>
            </a:r>
            <a:r>
              <a:rPr lang="el-GR" sz="2000" dirty="0">
                <a:latin typeface="Verdana" panose="020B0604030504040204" pitchFamily="34" charset="0"/>
                <a:ea typeface="Verdana" panose="020B0604030504040204" pitchFamily="34" charset="0"/>
                <a:cs typeface="Verdana" panose="020B0604030504040204" pitchFamily="34" charset="0"/>
              </a:rPr>
              <a:t>στην ύγρανση της ριζόσφαιρας ώστε να συντηρείται η </a:t>
            </a:r>
            <a:r>
              <a:rPr lang="el-GR" sz="2000" b="1" dirty="0">
                <a:latin typeface="Verdana" panose="020B0604030504040204" pitchFamily="34" charset="0"/>
                <a:ea typeface="Verdana" panose="020B0604030504040204" pitchFamily="34" charset="0"/>
                <a:cs typeface="Verdana" panose="020B0604030504040204" pitchFamily="34" charset="0"/>
              </a:rPr>
              <a:t>εδαφική μικροβιακή δραστηριότητα </a:t>
            </a:r>
            <a:r>
              <a:rPr lang="el-GR" sz="2000" dirty="0">
                <a:latin typeface="Verdana" panose="020B0604030504040204" pitchFamily="34" charset="0"/>
                <a:ea typeface="Verdana" panose="020B0604030504040204" pitchFamily="34" charset="0"/>
                <a:cs typeface="Verdana" panose="020B0604030504040204" pitchFamily="34" charset="0"/>
              </a:rPr>
              <a:t>και η </a:t>
            </a:r>
            <a:r>
              <a:rPr lang="el-GR" sz="2000" b="1" dirty="0">
                <a:latin typeface="Verdana" panose="020B0604030504040204" pitchFamily="34" charset="0"/>
                <a:ea typeface="Verdana" panose="020B0604030504040204" pitchFamily="34" charset="0"/>
                <a:cs typeface="Verdana" panose="020B0604030504040204" pitchFamily="34" charset="0"/>
              </a:rPr>
              <a:t>απορρόφηση ιόντων </a:t>
            </a:r>
            <a:r>
              <a:rPr lang="el-GR" sz="2000" dirty="0">
                <a:latin typeface="Verdana" panose="020B0604030504040204" pitchFamily="34" charset="0"/>
                <a:ea typeface="Verdana" panose="020B0604030504040204" pitchFamily="34" charset="0"/>
                <a:cs typeface="Verdana" panose="020B0604030504040204" pitchFamily="34" charset="0"/>
              </a:rPr>
              <a:t>από το </a:t>
            </a:r>
            <a:r>
              <a:rPr lang="el-GR" sz="2000" dirty="0" smtClean="0">
                <a:latin typeface="Verdana" panose="020B0604030504040204" pitchFamily="34" charset="0"/>
                <a:ea typeface="Verdana" panose="020B0604030504040204" pitchFamily="34" charset="0"/>
                <a:cs typeface="Verdana" panose="020B0604030504040204" pitchFamily="34" charset="0"/>
              </a:rPr>
              <a:t>έδαφος.</a:t>
            </a:r>
            <a:endPar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40123"/>
            <a:ext cx="609600" cy="609600"/>
          </a:xfrm>
          <a:prstGeom prst="rect">
            <a:avLst/>
          </a:prstGeom>
        </p:spPr>
      </p:pic>
    </p:spTree>
    <p:extLst>
      <p:ext uri="{BB962C8B-B14F-4D97-AF65-F5344CB8AC3E}">
        <p14:creationId xmlns:p14="http://schemas.microsoft.com/office/powerpoint/2010/main" val="2533620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200329"/>
          </a:xfrm>
          <a:prstGeom prst="rect">
            <a:avLst/>
          </a:prstGeom>
        </p:spPr>
        <p:txBody>
          <a:bodyPr wrap="square">
            <a:spAutoFit/>
          </a:bodyPr>
          <a:lstStyle/>
          <a:p>
            <a:r>
              <a:rPr lang="el-GR" sz="2400" b="1" dirty="0" smtClean="0">
                <a:solidFill>
                  <a:srgbClr val="000000"/>
                </a:solidFill>
                <a:latin typeface="Verdana" panose="020B0604030504040204" pitchFamily="34" charset="0"/>
              </a:rPr>
              <a:t>Η θεωρία της συνοχής-τάσης εξηγεί την άνοδο του ανιόντος χυμού στα αγγεία του ξύλου μεταξύ ρίζας και φύλλων</a:t>
            </a:r>
            <a:endParaRPr lang="el-GR" sz="2400" b="1" dirty="0"/>
          </a:p>
        </p:txBody>
      </p:sp>
      <p:sp>
        <p:nvSpPr>
          <p:cNvPr id="5" name="Rectangle 4"/>
          <p:cNvSpPr/>
          <p:nvPr/>
        </p:nvSpPr>
        <p:spPr>
          <a:xfrm>
            <a:off x="1681316" y="2246671"/>
            <a:ext cx="6921914" cy="2862322"/>
          </a:xfrm>
          <a:prstGeom prst="rect">
            <a:avLst/>
          </a:prstGeom>
        </p:spPr>
        <p:txBody>
          <a:bodyPr wrap="square">
            <a:spAutoFit/>
          </a:bodyPr>
          <a:lstStyle/>
          <a:p>
            <a:r>
              <a:rPr lang="el-GR" sz="2000" dirty="0" smtClean="0">
                <a:solidFill>
                  <a:srgbClr val="000000"/>
                </a:solidFill>
                <a:latin typeface="Verdana" panose="020B0604030504040204" pitchFamily="34" charset="0"/>
              </a:rPr>
              <a:t>Σε </a:t>
            </a:r>
            <a:r>
              <a:rPr lang="el-GR" sz="2000" dirty="0">
                <a:solidFill>
                  <a:srgbClr val="000000"/>
                </a:solidFill>
                <a:latin typeface="Verdana" panose="020B0604030504040204" pitchFamily="34" charset="0"/>
              </a:rPr>
              <a:t>συνθήκες επάρκειας νερού και ενεργού διαπνοής, η κινητήρια δύναμη ανύψωσης του νερού μέσα στα αγγεία του ξύλου είναι η εξάτμιση του νερού από τα φύλλα. Σύμφωνα με τη θεωρία </a:t>
            </a:r>
            <a:r>
              <a:rPr lang="el-GR" sz="2000" b="1" dirty="0">
                <a:solidFill>
                  <a:srgbClr val="000000"/>
                </a:solidFill>
                <a:latin typeface="Verdana" panose="020B0604030504040204" pitchFamily="34" charset="0"/>
              </a:rPr>
              <a:t>συνοχής– τάσης</a:t>
            </a:r>
            <a:r>
              <a:rPr lang="el-GR" sz="2000" dirty="0">
                <a:solidFill>
                  <a:srgbClr val="000000"/>
                </a:solidFill>
                <a:latin typeface="Verdana" panose="020B0604030504040204" pitchFamily="34" charset="0"/>
              </a:rPr>
              <a:t>, η συνεχής εξάτμιση νερού από τα φύλλα κατά τη διάρκεια της διαπνοής δημιουργεί </a:t>
            </a:r>
            <a:r>
              <a:rPr lang="el-GR" sz="2000" b="1" dirty="0">
                <a:solidFill>
                  <a:srgbClr val="000000"/>
                </a:solidFill>
                <a:latin typeface="Verdana" panose="020B0604030504040204" pitchFamily="34" charset="0"/>
              </a:rPr>
              <a:t>διαφορά δυναμικού</a:t>
            </a:r>
            <a:r>
              <a:rPr lang="el-GR" sz="2000" dirty="0">
                <a:solidFill>
                  <a:srgbClr val="000000"/>
                </a:solidFill>
                <a:latin typeface="Verdana" panose="020B0604030504040204" pitchFamily="34" charset="0"/>
              </a:rPr>
              <a:t> μεταξύ των κυττάρων του μεσοφύλλου και των αγγείων του ξύλου, η οποία προκαλεί την έξοδο του νερού από τα </a:t>
            </a:r>
            <a:r>
              <a:rPr lang="el-GR" sz="2000" dirty="0" smtClean="0">
                <a:solidFill>
                  <a:srgbClr val="000000"/>
                </a:solidFill>
                <a:latin typeface="Verdana" panose="020B0604030504040204" pitchFamily="34" charset="0"/>
              </a:rPr>
              <a:t>αγγεία.</a:t>
            </a:r>
            <a:endParaRPr lang="el-GR" sz="2000" dirty="0">
              <a:solidFill>
                <a:srgbClr val="000000"/>
              </a:solidFill>
              <a:latin typeface="Verdana" panose="020B0604030504040204" pitchFamily="34" charset="0"/>
            </a:endParaRPr>
          </a:p>
        </p:txBody>
      </p:sp>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78286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200329"/>
          </a:xfrm>
          <a:prstGeom prst="rect">
            <a:avLst/>
          </a:prstGeom>
        </p:spPr>
        <p:txBody>
          <a:bodyPr wrap="square">
            <a:spAutoFit/>
          </a:bodyPr>
          <a:lstStyle/>
          <a:p>
            <a:r>
              <a:rPr lang="el-GR" sz="2400" b="1" dirty="0" smtClean="0">
                <a:solidFill>
                  <a:srgbClr val="000000"/>
                </a:solidFill>
                <a:latin typeface="Verdana" panose="020B0604030504040204" pitchFamily="34" charset="0"/>
              </a:rPr>
              <a:t>Η θεωρία της συνοχής-τάσης εξηγεί την άνοδο του ανιόντος χυμού στα αγγεία του ξύλου μεταξύ ρίζας και φύλλων</a:t>
            </a:r>
            <a:endParaRPr lang="el-GR" sz="2400" b="1" dirty="0"/>
          </a:p>
        </p:txBody>
      </p:sp>
      <p:sp>
        <p:nvSpPr>
          <p:cNvPr id="5" name="Rectangle 4"/>
          <p:cNvSpPr/>
          <p:nvPr/>
        </p:nvSpPr>
        <p:spPr>
          <a:xfrm>
            <a:off x="1681316" y="2246671"/>
            <a:ext cx="6921914" cy="1938992"/>
          </a:xfrm>
          <a:prstGeom prst="rect">
            <a:avLst/>
          </a:prstGeom>
        </p:spPr>
        <p:txBody>
          <a:bodyPr wrap="square">
            <a:spAutoFit/>
          </a:bodyPr>
          <a:lstStyle/>
          <a:p>
            <a:r>
              <a:rPr lang="el-GR" sz="2000" dirty="0">
                <a:latin typeface="Verdana" panose="020B0604030504040204" pitchFamily="34" charset="0"/>
                <a:ea typeface="Verdana" panose="020B0604030504040204" pitchFamily="34" charset="0"/>
                <a:cs typeface="Verdana" panose="020B0604030504040204" pitchFamily="34" charset="0"/>
              </a:rPr>
              <a:t>Η </a:t>
            </a:r>
            <a:r>
              <a:rPr lang="el-GR" sz="2000" b="1" dirty="0">
                <a:latin typeface="Verdana" panose="020B0604030504040204" pitchFamily="34" charset="0"/>
                <a:ea typeface="Verdana" panose="020B0604030504040204" pitchFamily="34" charset="0"/>
                <a:cs typeface="Verdana" panose="020B0604030504040204" pitchFamily="34" charset="0"/>
              </a:rPr>
              <a:t>τάση</a:t>
            </a:r>
            <a:r>
              <a:rPr lang="el-GR" sz="2000" dirty="0">
                <a:latin typeface="Verdana" panose="020B0604030504040204" pitchFamily="34" charset="0"/>
                <a:ea typeface="Verdana" panose="020B0604030504040204" pitchFamily="34" charset="0"/>
                <a:cs typeface="Verdana" panose="020B0604030504040204" pitchFamily="34" charset="0"/>
              </a:rPr>
              <a:t> αυτή ουσιαστικά αντλεί το νερό προς τα πάνω. Εάν η στήλη του νερού είναι </a:t>
            </a:r>
            <a:r>
              <a:rPr lang="el-GR" sz="2000" b="1" dirty="0">
                <a:latin typeface="Verdana" panose="020B0604030504040204" pitchFamily="34" charset="0"/>
                <a:ea typeface="Verdana" panose="020B0604030504040204" pitchFamily="34" charset="0"/>
                <a:cs typeface="Verdana" panose="020B0604030504040204" pitchFamily="34" charset="0"/>
              </a:rPr>
              <a:t>συνεχής</a:t>
            </a:r>
            <a:r>
              <a:rPr lang="el-GR" sz="2000" dirty="0">
                <a:latin typeface="Verdana" panose="020B0604030504040204" pitchFamily="34" charset="0"/>
                <a:ea typeface="Verdana" panose="020B0604030504040204" pitchFamily="34" charset="0"/>
                <a:cs typeface="Verdana" panose="020B0604030504040204" pitchFamily="34" charset="0"/>
              </a:rPr>
              <a:t> μέσα στα αγγεία, τότε η τάση μεταδίδεται σε όλο το μήκος τους, έως τη ρίζα. Η </a:t>
            </a:r>
            <a:r>
              <a:rPr lang="el-GR" sz="2000" b="1" dirty="0">
                <a:latin typeface="Verdana" panose="020B0604030504040204" pitchFamily="34" charset="0"/>
                <a:ea typeface="Verdana" panose="020B0604030504040204" pitchFamily="34" charset="0"/>
                <a:cs typeface="Verdana" panose="020B0604030504040204" pitchFamily="34" charset="0"/>
              </a:rPr>
              <a:t>ακεραιότητα</a:t>
            </a:r>
            <a:r>
              <a:rPr lang="el-GR" sz="2000" dirty="0">
                <a:latin typeface="Verdana" panose="020B0604030504040204" pitchFamily="34" charset="0"/>
                <a:ea typeface="Verdana" panose="020B0604030504040204" pitchFamily="34" charset="0"/>
                <a:cs typeface="Verdana" panose="020B0604030504040204" pitchFamily="34" charset="0"/>
              </a:rPr>
              <a:t> </a:t>
            </a:r>
            <a:r>
              <a:rPr lang="el-GR" sz="2000" dirty="0" smtClean="0">
                <a:latin typeface="Verdana" panose="020B0604030504040204" pitchFamily="34" charset="0"/>
                <a:ea typeface="Verdana" panose="020B0604030504040204" pitchFamily="34" charset="0"/>
                <a:cs typeface="Verdana" panose="020B0604030504040204" pitchFamily="34" charset="0"/>
              </a:rPr>
              <a:t>της </a:t>
            </a:r>
            <a:r>
              <a:rPr lang="el-GR" sz="2000" dirty="0">
                <a:latin typeface="Verdana" panose="020B0604030504040204" pitchFamily="34" charset="0"/>
                <a:ea typeface="Verdana" panose="020B0604030504040204" pitchFamily="34" charset="0"/>
                <a:cs typeface="Verdana" panose="020B0604030504040204" pitchFamily="34" charset="0"/>
              </a:rPr>
              <a:t>στήλης του νερού αποτελεί βασική προϋπόθεση της μαζικής ροής, διότι εάν διακοπεί η ροή θα </a:t>
            </a:r>
            <a:r>
              <a:rPr lang="el-GR" sz="2000" dirty="0" smtClean="0">
                <a:latin typeface="Verdana" panose="020B0604030504040204" pitchFamily="34" charset="0"/>
                <a:ea typeface="Verdana" panose="020B0604030504040204" pitchFamily="34" charset="0"/>
                <a:cs typeface="Verdana" panose="020B0604030504040204" pitchFamily="34" charset="0"/>
              </a:rPr>
              <a:t>σταματήσει</a:t>
            </a:r>
            <a:r>
              <a:rPr lang="el-GR"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25378"/>
            <a:ext cx="609600" cy="609600"/>
          </a:xfrm>
          <a:prstGeom prst="rect">
            <a:avLst/>
          </a:prstGeom>
        </p:spPr>
      </p:pic>
    </p:spTree>
    <p:extLst>
      <p:ext uri="{BB962C8B-B14F-4D97-AF65-F5344CB8AC3E}">
        <p14:creationId xmlns:p14="http://schemas.microsoft.com/office/powerpoint/2010/main" val="2074957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200329"/>
          </a:xfrm>
          <a:prstGeom prst="rect">
            <a:avLst/>
          </a:prstGeom>
        </p:spPr>
        <p:txBody>
          <a:bodyPr wrap="square">
            <a:spAutoFit/>
          </a:bodyPr>
          <a:lstStyle/>
          <a:p>
            <a:r>
              <a:rPr lang="el-GR" sz="2400" b="1" dirty="0" smtClean="0">
                <a:solidFill>
                  <a:srgbClr val="000000"/>
                </a:solidFill>
                <a:latin typeface="Verdana" panose="020B0604030504040204" pitchFamily="34" charset="0"/>
              </a:rPr>
              <a:t>Η θεωρία της συνοχής-τάσης εξηγεί την άνοδο του ανιόντος χυμού στα αγγεία του ξύλου μεταξύ ρίζας και φύλλων</a:t>
            </a:r>
            <a:endParaRPr lang="el-GR" sz="2400" b="1" dirty="0"/>
          </a:p>
        </p:txBody>
      </p:sp>
      <p:sp>
        <p:nvSpPr>
          <p:cNvPr id="5" name="Rectangle 4"/>
          <p:cNvSpPr/>
          <p:nvPr/>
        </p:nvSpPr>
        <p:spPr>
          <a:xfrm>
            <a:off x="1681316" y="2246671"/>
            <a:ext cx="6921914" cy="3170099"/>
          </a:xfrm>
          <a:prstGeom prst="rect">
            <a:avLst/>
          </a:prstGeom>
        </p:spPr>
        <p:txBody>
          <a:bodyPr wrap="square">
            <a:spAutoFit/>
          </a:bodyPr>
          <a:lstStyle/>
          <a:p>
            <a:r>
              <a:rPr lang="el-GR" sz="2000" dirty="0">
                <a:latin typeface="Verdana" panose="020B0604030504040204" pitchFamily="34" charset="0"/>
                <a:ea typeface="Verdana" panose="020B0604030504040204" pitchFamily="34" charset="0"/>
                <a:cs typeface="Verdana" panose="020B0604030504040204" pitchFamily="34" charset="0"/>
              </a:rPr>
              <a:t>Η στήλη του νερού σε κανονικές συνθήκες παραμένει </a:t>
            </a:r>
            <a:r>
              <a:rPr lang="el-GR" sz="2000" b="1" dirty="0">
                <a:latin typeface="Verdana" panose="020B0604030504040204" pitchFamily="34" charset="0"/>
                <a:ea typeface="Verdana" panose="020B0604030504040204" pitchFamily="34" charset="0"/>
                <a:cs typeface="Verdana" panose="020B0604030504040204" pitchFamily="34" charset="0"/>
              </a:rPr>
              <a:t>συνεχής</a:t>
            </a:r>
            <a:r>
              <a:rPr lang="el-GR" sz="2000" dirty="0">
                <a:latin typeface="Verdana" panose="020B0604030504040204" pitchFamily="34" charset="0"/>
                <a:ea typeface="Verdana" panose="020B0604030504040204" pitchFamily="34" charset="0"/>
                <a:cs typeface="Verdana" panose="020B0604030504040204" pitchFamily="34" charset="0"/>
              </a:rPr>
              <a:t> για δύο λόγους:</a:t>
            </a:r>
          </a:p>
          <a:p>
            <a:r>
              <a:rPr lang="el-GR" sz="2000" dirty="0">
                <a:latin typeface="Verdana" panose="020B0604030504040204" pitchFamily="34" charset="0"/>
                <a:ea typeface="Verdana" panose="020B0604030504040204" pitchFamily="34" charset="0"/>
                <a:cs typeface="Verdana" panose="020B0604030504040204" pitchFamily="34" charset="0"/>
              </a:rPr>
              <a:t>1. Οι δυνάμεις </a:t>
            </a:r>
            <a:r>
              <a:rPr lang="el-GR" sz="2000" b="1" dirty="0">
                <a:latin typeface="Verdana" panose="020B0604030504040204" pitchFamily="34" charset="0"/>
                <a:ea typeface="Verdana" panose="020B0604030504040204" pitchFamily="34" charset="0"/>
                <a:cs typeface="Verdana" panose="020B0604030504040204" pitchFamily="34" charset="0"/>
              </a:rPr>
              <a:t>συνοχής</a:t>
            </a:r>
            <a:r>
              <a:rPr lang="el-GR" sz="2000" dirty="0">
                <a:latin typeface="Verdana" panose="020B0604030504040204" pitchFamily="34" charset="0"/>
                <a:ea typeface="Verdana" panose="020B0604030504040204" pitchFamily="34" charset="0"/>
                <a:cs typeface="Verdana" panose="020B0604030504040204" pitchFamily="34" charset="0"/>
              </a:rPr>
              <a:t> μεταξύ των μορίων του νερού είναι εξαιρετικά ισχυρές όπως και οι δυνάμεις </a:t>
            </a:r>
            <a:r>
              <a:rPr lang="el-GR" sz="2000" b="1" dirty="0">
                <a:latin typeface="Verdana" panose="020B0604030504040204" pitchFamily="34" charset="0"/>
                <a:ea typeface="Verdana" panose="020B0604030504040204" pitchFamily="34" charset="0"/>
                <a:cs typeface="Verdana" panose="020B0604030504040204" pitchFamily="34" charset="0"/>
              </a:rPr>
              <a:t>συνάφειας</a:t>
            </a:r>
            <a:r>
              <a:rPr lang="el-GR" sz="2000" dirty="0">
                <a:latin typeface="Verdana" panose="020B0604030504040204" pitchFamily="34" charset="0"/>
                <a:ea typeface="Verdana" panose="020B0604030504040204" pitchFamily="34" charset="0"/>
                <a:cs typeface="Verdana" panose="020B0604030504040204" pitchFamily="34" charset="0"/>
              </a:rPr>
              <a:t> μεταξύ του νερού και των κυτταρικών τοιχωμάτων των αγγείων του ξύλου.</a:t>
            </a:r>
          </a:p>
          <a:p>
            <a:r>
              <a:rPr lang="el-GR" sz="2000" dirty="0">
                <a:latin typeface="Verdana" panose="020B0604030504040204" pitchFamily="34" charset="0"/>
                <a:ea typeface="Verdana" panose="020B0604030504040204" pitchFamily="34" charset="0"/>
                <a:cs typeface="Verdana" panose="020B0604030504040204" pitchFamily="34" charset="0"/>
              </a:rPr>
              <a:t>2. Τα λιγνινοποιημένα </a:t>
            </a:r>
            <a:r>
              <a:rPr lang="el-GR" sz="2000" b="1" dirty="0">
                <a:latin typeface="Verdana" panose="020B0604030504040204" pitchFamily="34" charset="0"/>
                <a:ea typeface="Verdana" panose="020B0604030504040204" pitchFamily="34" charset="0"/>
                <a:cs typeface="Verdana" panose="020B0604030504040204" pitchFamily="34" charset="0"/>
              </a:rPr>
              <a:t>κυτταρικά τοιχώματα </a:t>
            </a:r>
            <a:r>
              <a:rPr lang="el-GR" sz="2000" dirty="0">
                <a:latin typeface="Verdana" panose="020B0604030504040204" pitchFamily="34" charset="0"/>
                <a:ea typeface="Verdana" panose="020B0604030504040204" pitchFamily="34" charset="0"/>
                <a:cs typeface="Verdana" panose="020B0604030504040204" pitchFamily="34" charset="0"/>
              </a:rPr>
              <a:t>των αγγείων είναι αρκετά </a:t>
            </a:r>
            <a:r>
              <a:rPr lang="el-GR" sz="2000" b="1" dirty="0">
                <a:latin typeface="Verdana" panose="020B0604030504040204" pitchFamily="34" charset="0"/>
                <a:ea typeface="Verdana" panose="020B0604030504040204" pitchFamily="34" charset="0"/>
                <a:cs typeface="Verdana" panose="020B0604030504040204" pitchFamily="34" charset="0"/>
              </a:rPr>
              <a:t>ισχυρά</a:t>
            </a:r>
            <a:r>
              <a:rPr lang="el-GR" sz="2000" dirty="0">
                <a:latin typeface="Verdana" panose="020B0604030504040204" pitchFamily="34" charset="0"/>
                <a:ea typeface="Verdana" panose="020B0604030504040204" pitchFamily="34" charset="0"/>
                <a:cs typeface="Verdana" panose="020B0604030504040204" pitchFamily="34" charset="0"/>
              </a:rPr>
              <a:t> ώστε να μη συνθλίβονται προς το κέντρο του αγγείου λόγω της τάσης.</a:t>
            </a:r>
            <a:endPar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2686229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200329"/>
          </a:xfrm>
          <a:prstGeom prst="rect">
            <a:avLst/>
          </a:prstGeom>
        </p:spPr>
        <p:txBody>
          <a:bodyPr wrap="square">
            <a:spAutoFit/>
          </a:bodyPr>
          <a:lstStyle/>
          <a:p>
            <a:r>
              <a:rPr lang="el-GR" sz="2400" b="1" dirty="0" smtClean="0">
                <a:solidFill>
                  <a:srgbClr val="000000"/>
                </a:solidFill>
                <a:latin typeface="Verdana" panose="020B0604030504040204" pitchFamily="34" charset="0"/>
              </a:rPr>
              <a:t>Η θεωρία της συνοχής-τάσης εξηγεί την άνοδο του ανιόντος χυμού στα αγγεία του ξύλου μεταξύ ρίζας και φύλλων</a:t>
            </a:r>
            <a:endParaRPr lang="el-GR" sz="2400" b="1" dirty="0"/>
          </a:p>
        </p:txBody>
      </p:sp>
      <p:sp>
        <p:nvSpPr>
          <p:cNvPr id="5" name="Rectangle 4"/>
          <p:cNvSpPr/>
          <p:nvPr/>
        </p:nvSpPr>
        <p:spPr>
          <a:xfrm>
            <a:off x="1681316" y="2246671"/>
            <a:ext cx="6921914" cy="2554545"/>
          </a:xfrm>
          <a:prstGeom prst="rect">
            <a:avLst/>
          </a:prstGeom>
        </p:spPr>
        <p:txBody>
          <a:bodyPr wrap="square">
            <a:spAutoFit/>
          </a:bodyPr>
          <a:lstStyle/>
          <a:p>
            <a:r>
              <a:rPr lang="el-GR" sz="2000" dirty="0" smtClean="0">
                <a:latin typeface="Verdana" panose="020B0604030504040204" pitchFamily="34" charset="0"/>
                <a:ea typeface="Verdana" panose="020B0604030504040204" pitchFamily="34" charset="0"/>
                <a:cs typeface="Verdana" panose="020B0604030504040204" pitchFamily="34" charset="0"/>
              </a:rPr>
              <a:t>Ακραίες </a:t>
            </a:r>
            <a:r>
              <a:rPr lang="el-GR" sz="2000" dirty="0">
                <a:latin typeface="Verdana" panose="020B0604030504040204" pitchFamily="34" charset="0"/>
                <a:ea typeface="Verdana" panose="020B0604030504040204" pitchFamily="34" charset="0"/>
                <a:cs typeface="Verdana" panose="020B0604030504040204" pitchFamily="34" charset="0"/>
              </a:rPr>
              <a:t>συνθήκες που προκαλούν </a:t>
            </a:r>
            <a:r>
              <a:rPr lang="el-GR" sz="2000" b="1" dirty="0">
                <a:latin typeface="Verdana" panose="020B0604030504040204" pitchFamily="34" charset="0"/>
                <a:ea typeface="Verdana" panose="020B0604030504040204" pitchFamily="34" charset="0"/>
                <a:cs typeface="Verdana" panose="020B0604030504040204" pitchFamily="34" charset="0"/>
              </a:rPr>
              <a:t>έντονη διαπνοή </a:t>
            </a:r>
            <a:r>
              <a:rPr lang="el-GR" sz="2000" dirty="0">
                <a:latin typeface="Verdana" panose="020B0604030504040204" pitchFamily="34" charset="0"/>
                <a:ea typeface="Verdana" panose="020B0604030504040204" pitchFamily="34" charset="0"/>
                <a:cs typeface="Verdana" panose="020B0604030504040204" pitchFamily="34" charset="0"/>
              </a:rPr>
              <a:t>σε συνδυασμό με έλλειψη νερού στο </a:t>
            </a:r>
            <a:r>
              <a:rPr lang="el-GR" sz="2000" dirty="0" smtClean="0">
                <a:latin typeface="Verdana" panose="020B0604030504040204" pitchFamily="34" charset="0"/>
                <a:ea typeface="Verdana" panose="020B0604030504040204" pitchFamily="34" charset="0"/>
                <a:cs typeface="Verdana" panose="020B0604030504040204" pitchFamily="34" charset="0"/>
              </a:rPr>
              <a:t>έδαφος οδηγούν </a:t>
            </a:r>
            <a:r>
              <a:rPr lang="el-GR" sz="2000" dirty="0">
                <a:latin typeface="Verdana" panose="020B0604030504040204" pitchFamily="34" charset="0"/>
                <a:ea typeface="Verdana" panose="020B0604030504040204" pitchFamily="34" charset="0"/>
                <a:cs typeface="Verdana" panose="020B0604030504040204" pitchFamily="34" charset="0"/>
              </a:rPr>
              <a:t>στην ανάπτυξη </a:t>
            </a:r>
            <a:r>
              <a:rPr lang="el-GR" sz="2000" b="1" dirty="0">
                <a:latin typeface="Verdana" panose="020B0604030504040204" pitchFamily="34" charset="0"/>
                <a:ea typeface="Verdana" panose="020B0604030504040204" pitchFamily="34" charset="0"/>
                <a:cs typeface="Verdana" panose="020B0604030504040204" pitchFamily="34" charset="0"/>
              </a:rPr>
              <a:t>πολύ έντονης τάσης </a:t>
            </a:r>
            <a:r>
              <a:rPr lang="el-GR" sz="2000" dirty="0">
                <a:latin typeface="Verdana" panose="020B0604030504040204" pitchFamily="34" charset="0"/>
                <a:ea typeface="Verdana" panose="020B0604030504040204" pitchFamily="34" charset="0"/>
                <a:cs typeface="Verdana" panose="020B0604030504040204" pitchFamily="34" charset="0"/>
              </a:rPr>
              <a:t>στα </a:t>
            </a:r>
            <a:r>
              <a:rPr lang="el-GR" sz="2000" dirty="0" smtClean="0">
                <a:latin typeface="Verdana" panose="020B0604030504040204" pitchFamily="34" charset="0"/>
                <a:ea typeface="Verdana" panose="020B0604030504040204" pitchFamily="34" charset="0"/>
                <a:cs typeface="Verdana" panose="020B0604030504040204" pitchFamily="34" charset="0"/>
              </a:rPr>
              <a:t>αγγεία. Τότε, μπορεί </a:t>
            </a:r>
            <a:r>
              <a:rPr lang="el-GR" sz="2000" dirty="0">
                <a:latin typeface="Verdana" panose="020B0604030504040204" pitchFamily="34" charset="0"/>
                <a:ea typeface="Verdana" panose="020B0604030504040204" pitchFamily="34" charset="0"/>
                <a:cs typeface="Verdana" panose="020B0604030504040204" pitchFamily="34" charset="0"/>
              </a:rPr>
              <a:t>να </a:t>
            </a:r>
            <a:r>
              <a:rPr lang="el-GR" sz="2000" dirty="0" smtClean="0">
                <a:latin typeface="Verdana" panose="020B0604030504040204" pitchFamily="34" charset="0"/>
                <a:ea typeface="Verdana" panose="020B0604030504040204" pitchFamily="34" charset="0"/>
                <a:cs typeface="Verdana" panose="020B0604030504040204" pitchFamily="34" charset="0"/>
              </a:rPr>
              <a:t>ξεπεραστεί το όριο θραύσης της στήλης του νερού και να δημιουργηθούν φυσαλίδες μέσα </a:t>
            </a:r>
            <a:r>
              <a:rPr lang="el-GR" sz="2000" dirty="0">
                <a:latin typeface="Verdana" panose="020B0604030504040204" pitchFamily="34" charset="0"/>
                <a:ea typeface="Verdana" panose="020B0604030504040204" pitchFamily="34" charset="0"/>
                <a:cs typeface="Verdana" panose="020B0604030504040204" pitchFamily="34" charset="0"/>
              </a:rPr>
              <a:t>στα αγγεία. </a:t>
            </a:r>
            <a:r>
              <a:rPr lang="el-GR" sz="2000" dirty="0" smtClean="0">
                <a:latin typeface="Verdana" panose="020B0604030504040204" pitchFamily="34" charset="0"/>
                <a:ea typeface="Verdana" panose="020B0604030504040204" pitchFamily="34" charset="0"/>
                <a:cs typeface="Verdana" panose="020B0604030504040204" pitchFamily="34" charset="0"/>
              </a:rPr>
              <a:t>Το </a:t>
            </a:r>
            <a:r>
              <a:rPr lang="el-GR" sz="2000" dirty="0">
                <a:latin typeface="Verdana" panose="020B0604030504040204" pitchFamily="34" charset="0"/>
                <a:ea typeface="Verdana" panose="020B0604030504040204" pitchFamily="34" charset="0"/>
                <a:cs typeface="Verdana" panose="020B0604030504040204" pitchFamily="34" charset="0"/>
              </a:rPr>
              <a:t>φαινόμενο είναι γνωστό ως </a:t>
            </a:r>
            <a:r>
              <a:rPr lang="el-GR" sz="2000" b="1" dirty="0" smtClean="0">
                <a:latin typeface="Verdana" panose="020B0604030504040204" pitchFamily="34" charset="0"/>
                <a:ea typeface="Verdana" panose="020B0604030504040204" pitchFamily="34" charset="0"/>
                <a:cs typeface="Verdana" panose="020B0604030504040204" pitchFamily="34" charset="0"/>
              </a:rPr>
              <a:t>εμβολή</a:t>
            </a:r>
            <a:r>
              <a:rPr lang="el-GR" sz="2000" dirty="0" smtClean="0">
                <a:latin typeface="Verdana" panose="020B0604030504040204" pitchFamily="34" charset="0"/>
                <a:ea typeface="Verdana" panose="020B0604030504040204" pitchFamily="34" charset="0"/>
                <a:cs typeface="Verdana" panose="020B0604030504040204" pitchFamily="34" charset="0"/>
              </a:rPr>
              <a:t> και οδηγεί στο σταμάτημα της ροής του ανιόντος χυμού.</a:t>
            </a:r>
            <a:endPar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25378"/>
            <a:ext cx="609600" cy="609600"/>
          </a:xfrm>
          <a:prstGeom prst="rect">
            <a:avLst/>
          </a:prstGeom>
        </p:spPr>
      </p:pic>
    </p:spTree>
    <p:extLst>
      <p:ext uri="{BB962C8B-B14F-4D97-AF65-F5344CB8AC3E}">
        <p14:creationId xmlns:p14="http://schemas.microsoft.com/office/powerpoint/2010/main" val="634161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ylem_embolism"/>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809516" y="680936"/>
            <a:ext cx="7523780" cy="5496128"/>
          </a:xfrm>
          <a:prstGeom prst="rect">
            <a:avLst/>
          </a:prstGeom>
        </p:spPr>
      </p:pic>
      <p:sp>
        <p:nvSpPr>
          <p:cNvPr id="3" name="Rectangle 2"/>
          <p:cNvSpPr/>
          <p:nvPr/>
        </p:nvSpPr>
        <p:spPr>
          <a:xfrm>
            <a:off x="660654" y="294972"/>
            <a:ext cx="7937656" cy="400110"/>
          </a:xfrm>
          <a:prstGeom prst="rect">
            <a:avLst/>
          </a:prstGeom>
        </p:spPr>
        <p:txBody>
          <a:bodyPr wrap="square">
            <a:spAutoFit/>
          </a:bodyPr>
          <a:lstStyle/>
          <a:p>
            <a:r>
              <a:rPr lang="el-GR" sz="2000" dirty="0">
                <a:solidFill>
                  <a:srgbClr val="000000"/>
                </a:solidFill>
                <a:latin typeface="Verdana" panose="020B0604030504040204" pitchFamily="34" charset="0"/>
              </a:rPr>
              <a:t>Προοδευτική επέκταση εμβολής σε αγγεία ξύλου </a:t>
            </a:r>
            <a:endParaRPr lang="el-GR" sz="2000" dirty="0"/>
          </a:p>
        </p:txBody>
      </p:sp>
      <p:cxnSp>
        <p:nvCxnSpPr>
          <p:cNvPr id="4" name="Straight Connector 3"/>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78409"/>
            <a:ext cx="609600" cy="609600"/>
          </a:xfrm>
          <a:prstGeom prst="rect">
            <a:avLst/>
          </a:prstGeom>
        </p:spPr>
      </p:pic>
    </p:spTree>
    <p:extLst>
      <p:ext uri="{BB962C8B-B14F-4D97-AF65-F5344CB8AC3E}">
        <p14:creationId xmlns:p14="http://schemas.microsoft.com/office/powerpoint/2010/main" val="936933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569660"/>
          </a:xfrm>
          <a:prstGeom prst="rect">
            <a:avLst/>
          </a:prstGeom>
        </p:spPr>
        <p:txBody>
          <a:bodyPr wrap="square">
            <a:spAutoFit/>
          </a:bodyPr>
          <a:lstStyle/>
          <a:p>
            <a:r>
              <a:rPr lang="el-GR" sz="2400" b="1" dirty="0" smtClean="0">
                <a:solidFill>
                  <a:srgbClr val="000000"/>
                </a:solidFill>
                <a:latin typeface="Verdana" panose="020B0604030504040204" pitchFamily="34" charset="0"/>
              </a:rPr>
              <a:t>Η αντιμετώπιση των εμβολών γίνεται με μηχανισμούς επιδιόρθωσης, αποφυγή με στενότερα αγγεία και αντικατάσταση των αγγείων</a:t>
            </a:r>
            <a:endParaRPr lang="el-GR" sz="2400" b="1" dirty="0"/>
          </a:p>
        </p:txBody>
      </p:sp>
      <p:sp>
        <p:nvSpPr>
          <p:cNvPr id="5" name="Rectangle 4"/>
          <p:cNvSpPr/>
          <p:nvPr/>
        </p:nvSpPr>
        <p:spPr>
          <a:xfrm>
            <a:off x="1681316" y="2482642"/>
            <a:ext cx="6921914" cy="3170099"/>
          </a:xfrm>
          <a:prstGeom prst="rect">
            <a:avLst/>
          </a:prstGeom>
        </p:spPr>
        <p:txBody>
          <a:bodyPr wrap="square">
            <a:spAutoFit/>
          </a:bodyPr>
          <a:lstStyle/>
          <a:p>
            <a:r>
              <a:rPr lang="el-GR" sz="2000" dirty="0" smtClean="0">
                <a:latin typeface="Verdana" panose="020B0604030504040204" pitchFamily="34" charset="0"/>
                <a:ea typeface="Verdana" panose="020B0604030504040204" pitchFamily="34" charset="0"/>
                <a:cs typeface="Verdana" panose="020B0604030504040204" pitchFamily="34" charset="0"/>
              </a:rPr>
              <a:t>-Στα </a:t>
            </a:r>
            <a:r>
              <a:rPr lang="el-GR" sz="2000" dirty="0">
                <a:latin typeface="Verdana" panose="020B0604030504040204" pitchFamily="34" charset="0"/>
                <a:ea typeface="Verdana" panose="020B0604030504040204" pitchFamily="34" charset="0"/>
                <a:cs typeface="Verdana" panose="020B0604030504040204" pitchFamily="34" charset="0"/>
              </a:rPr>
              <a:t>ποώδη φυτά υπάρχει δυνατότητα συρρίκνωσης των φυσαλίδων μέσω της </a:t>
            </a:r>
            <a:r>
              <a:rPr lang="el-GR" sz="2000" b="1" dirty="0">
                <a:latin typeface="Verdana" panose="020B0604030504040204" pitchFamily="34" charset="0"/>
                <a:ea typeface="Verdana" panose="020B0604030504040204" pitchFamily="34" charset="0"/>
                <a:cs typeface="Verdana" panose="020B0604030504040204" pitchFamily="34" charset="0"/>
              </a:rPr>
              <a:t>ριζικής πίεσης</a:t>
            </a:r>
            <a:r>
              <a:rPr lang="el-GR" sz="2000" dirty="0" smtClean="0">
                <a:latin typeface="Verdana" panose="020B0604030504040204" pitchFamily="34" charset="0"/>
                <a:ea typeface="Verdana" panose="020B0604030504040204" pitchFamily="34" charset="0"/>
                <a:cs typeface="Verdana" panose="020B0604030504040204" pitchFamily="34" charset="0"/>
              </a:rPr>
              <a:t>.</a:t>
            </a:r>
          </a:p>
          <a:p>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-Φυτά τα οποία διαβιούν σε περιβάλλοντα </a:t>
            </a:r>
            <a:r>
              <a:rPr lang="el-GR"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με συχνή και έντονη </a:t>
            </a:r>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έλλειψη νερού είναι εφοδιασμένα με </a:t>
            </a:r>
            <a:r>
              <a:rPr lang="el-GR" sz="2000" b="1" dirty="0">
                <a:solidFill>
                  <a:srgbClr val="000000"/>
                </a:solidFill>
                <a:latin typeface="Verdana" panose="020B0604030504040204" pitchFamily="34" charset="0"/>
                <a:ea typeface="Verdana" panose="020B0604030504040204" pitchFamily="34" charset="0"/>
                <a:cs typeface="Verdana" panose="020B0604030504040204" pitchFamily="34" charset="0"/>
              </a:rPr>
              <a:t>στενότερα αγγεία </a:t>
            </a:r>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του </a:t>
            </a:r>
            <a:r>
              <a:rPr lang="el-GR"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ξύλου.</a:t>
            </a:r>
          </a:p>
          <a:p>
            <a:r>
              <a:rPr lang="el-GR"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-Η </a:t>
            </a:r>
            <a:r>
              <a:rPr lang="el-GR" sz="2000" b="1" dirty="0">
                <a:solidFill>
                  <a:srgbClr val="000000"/>
                </a:solidFill>
                <a:latin typeface="Verdana" panose="020B0604030504040204" pitchFamily="34" charset="0"/>
                <a:ea typeface="Verdana" panose="020B0604030504040204" pitchFamily="34" charset="0"/>
                <a:cs typeface="Verdana" panose="020B0604030504040204" pitchFamily="34" charset="0"/>
              </a:rPr>
              <a:t>αυξημένη πυκνότητα στομάτων </a:t>
            </a:r>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στα φυτά αυτά στοχεύει στον ισχυρό έλεγχο της διαπνοής. Τα στόματα παίζουν το ρόλο των </a:t>
            </a:r>
            <a:r>
              <a:rPr lang="el-GR" sz="2000" b="1" dirty="0">
                <a:solidFill>
                  <a:srgbClr val="000000"/>
                </a:solidFill>
                <a:latin typeface="Verdana" panose="020B0604030504040204" pitchFamily="34" charset="0"/>
                <a:ea typeface="Verdana" panose="020B0604030504040204" pitchFamily="34" charset="0"/>
                <a:cs typeface="Verdana" panose="020B0604030504040204" pitchFamily="34" charset="0"/>
              </a:rPr>
              <a:t>βαλβίδων</a:t>
            </a:r>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 που αποτρέπουν τη δημιουργία πολύ αρνητικών πιέσεων στα αγγεία του ξύλου και επομένως των εμβολών.</a:t>
            </a:r>
          </a:p>
        </p:txBody>
      </p:sp>
      <p:pic>
        <p:nvPicPr>
          <p:cNvPr id="2"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271062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569660"/>
          </a:xfrm>
          <a:prstGeom prst="rect">
            <a:avLst/>
          </a:prstGeom>
        </p:spPr>
        <p:txBody>
          <a:bodyPr wrap="square">
            <a:spAutoFit/>
          </a:bodyPr>
          <a:lstStyle/>
          <a:p>
            <a:r>
              <a:rPr lang="el-GR" sz="2400" b="1" dirty="0" smtClean="0">
                <a:solidFill>
                  <a:srgbClr val="000000"/>
                </a:solidFill>
                <a:latin typeface="Verdana" panose="020B0604030504040204" pitchFamily="34" charset="0"/>
              </a:rPr>
              <a:t>Η αντιμετώπιση των εμβολών γίνεται με μηχανισμούς επιδιόρθωσης, αποφυγή με στενότερα αγγεία και αντικατάσταση των αγγείων</a:t>
            </a:r>
            <a:endParaRPr lang="el-GR" sz="2400" b="1" dirty="0"/>
          </a:p>
        </p:txBody>
      </p:sp>
      <p:sp>
        <p:nvSpPr>
          <p:cNvPr id="5" name="Rectangle 4"/>
          <p:cNvSpPr/>
          <p:nvPr/>
        </p:nvSpPr>
        <p:spPr>
          <a:xfrm>
            <a:off x="1681316" y="2482642"/>
            <a:ext cx="6921914" cy="3785652"/>
          </a:xfrm>
          <a:prstGeom prst="rect">
            <a:avLst/>
          </a:prstGeom>
        </p:spPr>
        <p:txBody>
          <a:bodyPr wrap="square">
            <a:spAutoFit/>
          </a:bodyPr>
          <a:lstStyle/>
          <a:p>
            <a:r>
              <a:rPr lang="el-GR" sz="2000" dirty="0">
                <a:latin typeface="Verdana" panose="020B0604030504040204" pitchFamily="34" charset="0"/>
                <a:ea typeface="Verdana" panose="020B0604030504040204" pitchFamily="34" charset="0"/>
                <a:cs typeface="Verdana" panose="020B0604030504040204" pitchFamily="34" charset="0"/>
              </a:rPr>
              <a:t>-Από την άλλη πλευρά τα πολυετή δενδρώδη είδη τα οποία μπορεί να υποστούν επεισόδια παγετού τη χειμερινή περίοδο, </a:t>
            </a:r>
            <a:r>
              <a:rPr lang="el-GR" sz="2000" b="1" dirty="0">
                <a:latin typeface="Verdana" panose="020B0604030504040204" pitchFamily="34" charset="0"/>
                <a:ea typeface="Verdana" panose="020B0604030504040204" pitchFamily="34" charset="0"/>
                <a:cs typeface="Verdana" panose="020B0604030504040204" pitchFamily="34" charset="0"/>
              </a:rPr>
              <a:t>αντικαθιστούν</a:t>
            </a:r>
            <a:r>
              <a:rPr lang="el-GR" sz="2000" dirty="0">
                <a:latin typeface="Verdana" panose="020B0604030504040204" pitchFamily="34" charset="0"/>
                <a:ea typeface="Verdana" panose="020B0604030504040204" pitchFamily="34" charset="0"/>
                <a:cs typeface="Verdana" panose="020B0604030504040204" pitchFamily="34" charset="0"/>
              </a:rPr>
              <a:t> το</a:t>
            </a:r>
          </a:p>
          <a:p>
            <a:r>
              <a:rPr lang="el-GR" sz="2000" dirty="0">
                <a:latin typeface="Verdana" panose="020B0604030504040204" pitchFamily="34" charset="0"/>
                <a:ea typeface="Verdana" panose="020B0604030504040204" pitchFamily="34" charset="0"/>
                <a:cs typeface="Verdana" panose="020B0604030504040204" pitchFamily="34" charset="0"/>
              </a:rPr>
              <a:t>σύνολο των αγγείων τους με νέα κατά τη </a:t>
            </a:r>
            <a:r>
              <a:rPr lang="el-GR" sz="2000" b="1" dirty="0">
                <a:latin typeface="Verdana" panose="020B0604030504040204" pitchFamily="34" charset="0"/>
                <a:ea typeface="Verdana" panose="020B0604030504040204" pitchFamily="34" charset="0"/>
                <a:cs typeface="Verdana" panose="020B0604030504040204" pitchFamily="34" charset="0"/>
              </a:rPr>
              <a:t>δευτερογενή ανάπτυξη </a:t>
            </a:r>
            <a:r>
              <a:rPr lang="el-GR" sz="2000" dirty="0">
                <a:latin typeface="Verdana" panose="020B0604030504040204" pitchFamily="34" charset="0"/>
                <a:ea typeface="Verdana" panose="020B0604030504040204" pitchFamily="34" charset="0"/>
                <a:cs typeface="Verdana" panose="020B0604030504040204" pitchFamily="34" charset="0"/>
              </a:rPr>
              <a:t>στη διάρκεια της </a:t>
            </a:r>
            <a:r>
              <a:rPr lang="el-GR" sz="2000" dirty="0" smtClean="0">
                <a:latin typeface="Verdana" panose="020B0604030504040204" pitchFamily="34" charset="0"/>
                <a:ea typeface="Verdana" panose="020B0604030504040204" pitchFamily="34" charset="0"/>
                <a:cs typeface="Verdana" panose="020B0604030504040204" pitchFamily="34" charset="0"/>
              </a:rPr>
              <a:t>άνοιξης.</a:t>
            </a:r>
          </a:p>
          <a:p>
            <a:r>
              <a:rPr lang="el-GR"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-Μεταξύ </a:t>
            </a:r>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άνοιξης και καλοκαιριού όπου ο κίνδυνος εμβολών αυξάνεται σημαντικά, παρατηρείται </a:t>
            </a:r>
            <a:r>
              <a:rPr lang="el-GR" sz="2000" i="1" dirty="0">
                <a:solidFill>
                  <a:srgbClr val="000000"/>
                </a:solidFill>
                <a:latin typeface="Verdana" panose="020B0604030504040204" pitchFamily="34" charset="0"/>
                <a:ea typeface="Verdana" panose="020B0604030504040204" pitchFamily="34" charset="0"/>
                <a:cs typeface="Verdana" panose="020B0604030504040204" pitchFamily="34" charset="0"/>
              </a:rPr>
              <a:t>διαφοροποίηση</a:t>
            </a:r>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 όσον αφορά στο πλήθος και τη διάμετρο των αγγείων. Το </a:t>
            </a:r>
            <a:r>
              <a:rPr lang="el-GR" sz="2000" b="1" dirty="0">
                <a:solidFill>
                  <a:srgbClr val="000000"/>
                </a:solidFill>
                <a:latin typeface="Verdana" panose="020B0604030504040204" pitchFamily="34" charset="0"/>
                <a:ea typeface="Verdana" panose="020B0604030504040204" pitchFamily="34" charset="0"/>
                <a:cs typeface="Verdana" panose="020B0604030504040204" pitchFamily="34" charset="0"/>
              </a:rPr>
              <a:t>καλοκαιρινά αγγεία </a:t>
            </a:r>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ξύλου είναι περισσότερα και στενότερα (ασφαλέστερα) σε σύγκριση με τα </a:t>
            </a:r>
            <a:r>
              <a:rPr lang="el-GR" sz="2000" b="1" dirty="0">
                <a:solidFill>
                  <a:srgbClr val="000000"/>
                </a:solidFill>
                <a:latin typeface="Verdana" panose="020B0604030504040204" pitchFamily="34" charset="0"/>
                <a:ea typeface="Verdana" panose="020B0604030504040204" pitchFamily="34" charset="0"/>
                <a:cs typeface="Verdana" panose="020B0604030504040204" pitchFamily="34" charset="0"/>
              </a:rPr>
              <a:t>ανοιξιάτικα</a:t>
            </a:r>
            <a:r>
              <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rPr>
              <a:t>, τα οποία είναι λιγότερα και περισσότερο ευρύπορα.</a:t>
            </a:r>
          </a:p>
        </p:txBody>
      </p:sp>
      <p:pic>
        <p:nvPicPr>
          <p:cNvPr id="2050" name="Picture 2" descr="Tree ring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530" t="30446" r="1839" b="10802"/>
          <a:stretch/>
        </p:blipFill>
        <p:spPr bwMode="auto">
          <a:xfrm>
            <a:off x="4161389" y="1519085"/>
            <a:ext cx="4304185" cy="2566218"/>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5574" y="0"/>
            <a:ext cx="609600" cy="609600"/>
          </a:xfrm>
          <a:prstGeom prst="rect">
            <a:avLst/>
          </a:prstGeom>
        </p:spPr>
      </p:pic>
    </p:spTree>
    <p:extLst>
      <p:ext uri="{BB962C8B-B14F-4D97-AF65-F5344CB8AC3E}">
        <p14:creationId xmlns:p14="http://schemas.microsoft.com/office/powerpoint/2010/main" val="119019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395"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654" y="840660"/>
            <a:ext cx="7937656" cy="1569660"/>
          </a:xfrm>
          <a:prstGeom prst="rect">
            <a:avLst/>
          </a:prstGeom>
        </p:spPr>
        <p:txBody>
          <a:bodyPr wrap="square">
            <a:spAutoFit/>
          </a:bodyPr>
          <a:lstStyle/>
          <a:p>
            <a:r>
              <a:rPr lang="el-GR" sz="2400" b="1" dirty="0">
                <a:solidFill>
                  <a:srgbClr val="000000"/>
                </a:solidFill>
                <a:latin typeface="Verdana" panose="020B0604030504040204" pitchFamily="34" charset="0"/>
              </a:rPr>
              <a:t>Η ριζική πίεση αποτελεί έναν εναλλακτικό μηχανισμό μετακίνησης νερού που συμβαίνει σε συνθήκες μειωμένης ή μηδενικής διαπνοής</a:t>
            </a:r>
            <a:endParaRPr lang="el-GR" sz="2400" b="1" dirty="0"/>
          </a:p>
        </p:txBody>
      </p:sp>
      <p:sp>
        <p:nvSpPr>
          <p:cNvPr id="5" name="Rectangle 4"/>
          <p:cNvSpPr/>
          <p:nvPr/>
        </p:nvSpPr>
        <p:spPr>
          <a:xfrm>
            <a:off x="1681316" y="2482642"/>
            <a:ext cx="6921914" cy="4093428"/>
          </a:xfrm>
          <a:prstGeom prst="rect">
            <a:avLst/>
          </a:prstGeom>
        </p:spPr>
        <p:txBody>
          <a:bodyPr wrap="square">
            <a:spAutoFit/>
          </a:bodyPr>
          <a:lstStyle/>
          <a:p>
            <a:r>
              <a:rPr lang="el-GR" sz="2000" dirty="0">
                <a:latin typeface="Verdana" panose="020B0604030504040204" pitchFamily="34" charset="0"/>
                <a:ea typeface="Verdana" panose="020B0604030504040204" pitchFamily="34" charset="0"/>
                <a:cs typeface="Verdana" panose="020B0604030504040204" pitchFamily="34" charset="0"/>
              </a:rPr>
              <a:t>-Σε </a:t>
            </a:r>
            <a:r>
              <a:rPr lang="el-GR" sz="2000" dirty="0" err="1">
                <a:latin typeface="Verdana" panose="020B0604030504040204" pitchFamily="34" charset="0"/>
                <a:ea typeface="Verdana" panose="020B0604030504040204" pitchFamily="34" charset="0"/>
                <a:cs typeface="Verdana" panose="020B0604030504040204" pitchFamily="34" charset="0"/>
              </a:rPr>
              <a:t>καλοποτισμένα</a:t>
            </a:r>
            <a:r>
              <a:rPr lang="el-GR" sz="2000" dirty="0">
                <a:latin typeface="Verdana" panose="020B0604030504040204" pitchFamily="34" charset="0"/>
                <a:ea typeface="Verdana" panose="020B0604030504040204" pitchFamily="34" charset="0"/>
                <a:cs typeface="Verdana" panose="020B0604030504040204" pitchFamily="34" charset="0"/>
              </a:rPr>
              <a:t> φυτά οι συνθήκες αυτές δημιουργούνται είτε κατά τη </a:t>
            </a:r>
            <a:r>
              <a:rPr lang="el-GR" sz="2000" b="1" dirty="0">
                <a:latin typeface="Verdana" panose="020B0604030504040204" pitchFamily="34" charset="0"/>
                <a:ea typeface="Verdana" panose="020B0604030504040204" pitchFamily="34" charset="0"/>
                <a:cs typeface="Verdana" panose="020B0604030504040204" pitchFamily="34" charset="0"/>
              </a:rPr>
              <a:t>διάρκεια της νύχτας </a:t>
            </a:r>
            <a:r>
              <a:rPr lang="el-GR" sz="2000" dirty="0">
                <a:latin typeface="Verdana" panose="020B0604030504040204" pitchFamily="34" charset="0"/>
                <a:ea typeface="Verdana" panose="020B0604030504040204" pitchFamily="34" charset="0"/>
                <a:cs typeface="Verdana" panose="020B0604030504040204" pitchFamily="34" charset="0"/>
              </a:rPr>
              <a:t>(οπότε τα στόματα παραμένουν </a:t>
            </a:r>
            <a:r>
              <a:rPr lang="el-GR" sz="2000" dirty="0" smtClean="0">
                <a:latin typeface="Verdana" panose="020B0604030504040204" pitchFamily="34" charset="0"/>
                <a:ea typeface="Verdana" panose="020B0604030504040204" pitchFamily="34" charset="0"/>
                <a:cs typeface="Verdana" panose="020B0604030504040204" pitchFamily="34" charset="0"/>
              </a:rPr>
              <a:t>κλειστά) </a:t>
            </a:r>
            <a:r>
              <a:rPr lang="el-GR" sz="2000" dirty="0">
                <a:latin typeface="Verdana" panose="020B0604030504040204" pitchFamily="34" charset="0"/>
                <a:ea typeface="Verdana" panose="020B0604030504040204" pitchFamily="34" charset="0"/>
                <a:cs typeface="Verdana" panose="020B0604030504040204" pitchFamily="34" charset="0"/>
              </a:rPr>
              <a:t>είτε όταν η </a:t>
            </a:r>
            <a:r>
              <a:rPr lang="el-GR" sz="2000" b="1" dirty="0">
                <a:latin typeface="Verdana" panose="020B0604030504040204" pitchFamily="34" charset="0"/>
                <a:ea typeface="Verdana" panose="020B0604030504040204" pitchFamily="34" charset="0"/>
                <a:cs typeface="Verdana" panose="020B0604030504040204" pitchFamily="34" charset="0"/>
              </a:rPr>
              <a:t>σχετική υγρασία </a:t>
            </a:r>
            <a:r>
              <a:rPr lang="el-GR" sz="2000" dirty="0">
                <a:latin typeface="Verdana" panose="020B0604030504040204" pitchFamily="34" charset="0"/>
                <a:ea typeface="Verdana" panose="020B0604030504040204" pitchFamily="34" charset="0"/>
                <a:cs typeface="Verdana" panose="020B0604030504040204" pitchFamily="34" charset="0"/>
              </a:rPr>
              <a:t>της ατμόσφαιρας είναι </a:t>
            </a:r>
            <a:r>
              <a:rPr lang="el-GR" sz="2000" b="1" dirty="0">
                <a:latin typeface="Verdana" panose="020B0604030504040204" pitchFamily="34" charset="0"/>
                <a:ea typeface="Verdana" panose="020B0604030504040204" pitchFamily="34" charset="0"/>
                <a:cs typeface="Verdana" panose="020B0604030504040204" pitchFamily="34" charset="0"/>
              </a:rPr>
              <a:t>εξαιρετικά</a:t>
            </a:r>
            <a:r>
              <a:rPr lang="el-GR" sz="2000" dirty="0">
                <a:latin typeface="Verdana" panose="020B0604030504040204" pitchFamily="34" charset="0"/>
                <a:ea typeface="Verdana" panose="020B0604030504040204" pitchFamily="34" charset="0"/>
                <a:cs typeface="Verdana" panose="020B0604030504040204" pitchFamily="34" charset="0"/>
              </a:rPr>
              <a:t> </a:t>
            </a:r>
            <a:r>
              <a:rPr lang="el-GR" sz="2000" b="1" dirty="0">
                <a:latin typeface="Verdana" panose="020B0604030504040204" pitchFamily="34" charset="0"/>
                <a:ea typeface="Verdana" panose="020B0604030504040204" pitchFamily="34" charset="0"/>
                <a:cs typeface="Verdana" panose="020B0604030504040204" pitchFamily="34" charset="0"/>
              </a:rPr>
              <a:t>υψηλή</a:t>
            </a:r>
            <a:r>
              <a:rPr lang="el-GR" sz="2000" dirty="0">
                <a:latin typeface="Verdana" panose="020B0604030504040204" pitchFamily="34" charset="0"/>
                <a:ea typeface="Verdana" panose="020B0604030504040204" pitchFamily="34" charset="0"/>
                <a:cs typeface="Verdana" panose="020B0604030504040204" pitchFamily="34" charset="0"/>
              </a:rPr>
              <a:t>, όπως σε θερμοκήπια με ανεπαρκή αερισμό (οπότε η εξάτμιση του νερού από τα φύλλα είναι </a:t>
            </a:r>
            <a:r>
              <a:rPr lang="el-GR" sz="2000" dirty="0" smtClean="0">
                <a:latin typeface="Verdana" panose="020B0604030504040204" pitchFamily="34" charset="0"/>
                <a:ea typeface="Verdana" panose="020B0604030504040204" pitchFamily="34" charset="0"/>
                <a:cs typeface="Verdana" panose="020B0604030504040204" pitchFamily="34" charset="0"/>
              </a:rPr>
              <a:t>μειωμένη). </a:t>
            </a:r>
          </a:p>
          <a:p>
            <a:r>
              <a:rPr lang="el-GR" sz="2000" dirty="0">
                <a:latin typeface="Verdana" panose="020B0604030504040204" pitchFamily="34" charset="0"/>
                <a:ea typeface="Verdana" panose="020B0604030504040204" pitchFamily="34" charset="0"/>
                <a:cs typeface="Verdana" panose="020B0604030504040204" pitchFamily="34" charset="0"/>
              </a:rPr>
              <a:t>-</a:t>
            </a:r>
            <a:r>
              <a:rPr lang="el-GR" sz="2000" dirty="0" smtClean="0">
                <a:latin typeface="Verdana" panose="020B0604030504040204" pitchFamily="34" charset="0"/>
                <a:ea typeface="Verdana" panose="020B0604030504040204" pitchFamily="34" charset="0"/>
                <a:cs typeface="Verdana" panose="020B0604030504040204" pitchFamily="34" charset="0"/>
              </a:rPr>
              <a:t>Στις </a:t>
            </a:r>
            <a:r>
              <a:rPr lang="el-GR" sz="2000" dirty="0">
                <a:latin typeface="Verdana" panose="020B0604030504040204" pitchFamily="34" charset="0"/>
                <a:ea typeface="Verdana" panose="020B0604030504040204" pitchFamily="34" charset="0"/>
                <a:cs typeface="Verdana" panose="020B0604030504040204" pitchFamily="34" charset="0"/>
              </a:rPr>
              <a:t>συνθήκες </a:t>
            </a:r>
            <a:r>
              <a:rPr lang="el-GR" sz="2000" dirty="0" smtClean="0">
                <a:latin typeface="Verdana" panose="020B0604030504040204" pitchFamily="34" charset="0"/>
                <a:ea typeface="Verdana" panose="020B0604030504040204" pitchFamily="34" charset="0"/>
                <a:cs typeface="Verdana" panose="020B0604030504040204" pitchFamily="34" charset="0"/>
              </a:rPr>
              <a:t>αυτές η διαπνοή σταματά, ωστόσο, η </a:t>
            </a:r>
            <a:r>
              <a:rPr lang="el-GR" sz="2000" dirty="0">
                <a:latin typeface="Verdana" panose="020B0604030504040204" pitchFamily="34" charset="0"/>
                <a:ea typeface="Verdana" panose="020B0604030504040204" pitchFamily="34" charset="0"/>
                <a:cs typeface="Verdana" panose="020B0604030504040204" pitchFamily="34" charset="0"/>
              </a:rPr>
              <a:t>ενεργός πρόσληψη ιόντων από το έδαφος και η είσοδος νερού στη ρίζα συνεχίζονται απρόσκοπτα. Η συσσώρευση ιόντων στη βάση των αγγείων προκαλεί </a:t>
            </a:r>
            <a:r>
              <a:rPr lang="el-GR" sz="2000" b="1" dirty="0">
                <a:latin typeface="Verdana" panose="020B0604030504040204" pitchFamily="34" charset="0"/>
                <a:ea typeface="Verdana" panose="020B0604030504040204" pitchFamily="34" charset="0"/>
                <a:cs typeface="Verdana" panose="020B0604030504040204" pitchFamily="34" charset="0"/>
              </a:rPr>
              <a:t>πτώση του οσμωτικού δυναμικού </a:t>
            </a:r>
            <a:r>
              <a:rPr lang="el-GR" sz="2000" dirty="0" smtClean="0">
                <a:latin typeface="Verdana" panose="020B0604030504040204" pitchFamily="34" charset="0"/>
                <a:ea typeface="Verdana" panose="020B0604030504040204" pitchFamily="34" charset="0"/>
                <a:cs typeface="Verdana" panose="020B0604030504040204" pitchFamily="34" charset="0"/>
              </a:rPr>
              <a:t>και </a:t>
            </a:r>
            <a:r>
              <a:rPr lang="el-GR" sz="2000" dirty="0">
                <a:latin typeface="Verdana" panose="020B0604030504040204" pitchFamily="34" charset="0"/>
                <a:ea typeface="Verdana" panose="020B0604030504040204" pitchFamily="34" charset="0"/>
                <a:cs typeface="Verdana" panose="020B0604030504040204" pitchFamily="34" charset="0"/>
              </a:rPr>
              <a:t>είσοδο νερού σε αυτά. </a:t>
            </a:r>
            <a:endParaRPr lang="el-GR"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2708541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3598</TotalTime>
  <Words>1021</Words>
  <Application>Microsoft Office PowerPoint</Application>
  <PresentationFormat>On-screen Show (4:3)</PresentationFormat>
  <Paragraphs>44</Paragraphs>
  <Slides>14</Slides>
  <Notes>2</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Georgios Liakopoulos</dc:creator>
  <cp:lastModifiedBy>Georgios Liakopoulos</cp:lastModifiedBy>
  <cp:revision>104</cp:revision>
  <dcterms:created xsi:type="dcterms:W3CDTF">2018-04-15T12:48:54Z</dcterms:created>
  <dcterms:modified xsi:type="dcterms:W3CDTF">2020-04-02T11:00:17Z</dcterms:modified>
</cp:coreProperties>
</file>