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sldIdLst>
    <p:sldId id="376" r:id="rId2"/>
    <p:sldId id="377" r:id="rId3"/>
    <p:sldId id="396" r:id="rId4"/>
    <p:sldId id="379" r:id="rId5"/>
    <p:sldId id="380" r:id="rId6"/>
    <p:sldId id="381" r:id="rId7"/>
    <p:sldId id="382" r:id="rId8"/>
    <p:sldId id="378" r:id="rId9"/>
    <p:sldId id="383" r:id="rId10"/>
    <p:sldId id="384" r:id="rId11"/>
    <p:sldId id="385" r:id="rId12"/>
    <p:sldId id="386" r:id="rId13"/>
    <p:sldId id="387" r:id="rId14"/>
    <p:sldId id="388" r:id="rId15"/>
    <p:sldId id="389" r:id="rId16"/>
    <p:sldId id="390" r:id="rId17"/>
    <p:sldId id="391" r:id="rId18"/>
    <p:sldId id="392" r:id="rId19"/>
    <p:sldId id="393" r:id="rId20"/>
    <p:sldId id="394" r:id="rId21"/>
    <p:sldId id="395" r:id="rId22"/>
    <p:sldId id="397" r:id="rId23"/>
    <p:sldId id="398" r:id="rId24"/>
    <p:sldId id="399" r:id="rId25"/>
    <p:sldId id="40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65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48758-04F8-44D9-81AE-458ACAAF2F7B}" type="datetimeFigureOut">
              <a:rPr lang="el-GR" smtClean="0"/>
              <a:t>18/3/2022</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B5E23-4744-4377-A7A1-EB81169183A8}" type="slidenum">
              <a:rPr lang="el-GR" smtClean="0"/>
              <a:t>‹#›</a:t>
            </a:fld>
            <a:endParaRPr lang="el-GR" dirty="0"/>
          </a:p>
        </p:txBody>
      </p:sp>
    </p:spTree>
    <p:extLst>
      <p:ext uri="{BB962C8B-B14F-4D97-AF65-F5344CB8AC3E}">
        <p14:creationId xmlns:p14="http://schemas.microsoft.com/office/powerpoint/2010/main" val="391092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7478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109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308731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77507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01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382354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118832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324579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dirty="0"/>
          </a:p>
        </p:txBody>
      </p:sp>
      <p:sp>
        <p:nvSpPr>
          <p:cNvPr id="9" name="Slide Number Placeholder 8"/>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328692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3C58C63-A824-403B-A26A-A90A40E28CDB}" type="datetimeFigureOut">
              <a:rPr lang="el-GR" smtClean="0"/>
              <a:t>18/3/2022</a:t>
            </a:fld>
            <a:endParaRPr lang="el-GR"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8C8C6D7-CB85-4F2D-ACAB-179059F34FDD}" type="slidenum">
              <a:rPr lang="el-GR" smtClean="0"/>
              <a:t>‹#›</a:t>
            </a:fld>
            <a:endParaRPr lang="el-GR" dirty="0"/>
          </a:p>
        </p:txBody>
      </p:sp>
    </p:spTree>
    <p:extLst>
      <p:ext uri="{BB962C8B-B14F-4D97-AF65-F5344CB8AC3E}">
        <p14:creationId xmlns:p14="http://schemas.microsoft.com/office/powerpoint/2010/main" val="18043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C58C63-A824-403B-A26A-A90A40E28CDB}" type="datetimeFigureOut">
              <a:rPr lang="el-GR" smtClean="0"/>
              <a:t>18/3/2022</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56577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3C58C63-A824-403B-A26A-A90A40E28CDB}" type="datetimeFigureOut">
              <a:rPr lang="el-GR" smtClean="0"/>
              <a:t>18/3/2022</a:t>
            </a:fld>
            <a:endParaRPr lang="el-GR"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8C8C6D7-CB85-4F2D-ACAB-179059F34FDD}" type="slidenum">
              <a:rPr lang="el-GR" smtClean="0"/>
              <a:t>‹#›</a:t>
            </a:fld>
            <a:endParaRPr lang="el-GR"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35763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xlsx"/><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image" Target="../media/image6.emf"/><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2.xlsx"/><Relationship Id="rId7"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package" Target="../embeddings/Microsoft_Excel_Worksheet3.xlsx"/><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4.xlsx"/><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emf"/><Relationship Id="rId5" Type="http://schemas.openxmlformats.org/officeDocument/2006/relationships/package" Target="../embeddings/Microsoft_Excel_Worksheet5.xlsx"/><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package" Target="../embeddings/Microsoft_Excel_Worksheet6.xlsx"/><Relationship Id="rId7" Type="http://schemas.openxmlformats.org/officeDocument/2006/relationships/package" Target="../embeddings/Microsoft_Excel_Worksheet8.xls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emf"/><Relationship Id="rId5" Type="http://schemas.openxmlformats.org/officeDocument/2006/relationships/package" Target="../embeddings/Microsoft_Excel_Worksheet7.xlsx"/><Relationship Id="rId4" Type="http://schemas.openxmlformats.org/officeDocument/2006/relationships/image" Target="../media/image15.emf"/><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4.png"/><Relationship Id="rId4" Type="http://schemas.openxmlformats.org/officeDocument/2006/relationships/image" Target="../media/image18.emf"/></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png"/><Relationship Id="rId4" Type="http://schemas.openxmlformats.org/officeDocument/2006/relationships/image" Target="../media/image19.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4.png"/><Relationship Id="rId4" Type="http://schemas.openxmlformats.org/officeDocument/2006/relationships/image" Target="../media/image20.emf"/></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4.png"/><Relationship Id="rId4" Type="http://schemas.openxmlformats.org/officeDocument/2006/relationships/image" Target="../media/image2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1146048"/>
          </a:xfrm>
        </p:spPr>
        <p:txBody>
          <a:bodyPr>
            <a:normAutofit/>
          </a:bodyPr>
          <a:lstStyle/>
          <a:p>
            <a:pPr algn="ctr"/>
            <a:r>
              <a:rPr lang="el-GR" sz="3600" b="1" dirty="0"/>
              <a:t>Ανάλυση Χρηματοοικονομικών Δεικτών</a:t>
            </a:r>
            <a:br>
              <a:rPr lang="el-GR" sz="3600" b="1" dirty="0"/>
            </a:br>
            <a:r>
              <a:rPr lang="el-GR" sz="2800" b="1" dirty="0"/>
              <a:t>Δρ. Σωτήριος Τρίγκας</a:t>
            </a:r>
            <a:endParaRPr lang="el-GR" sz="3600" b="1" dirty="0"/>
          </a:p>
        </p:txBody>
      </p:sp>
    </p:spTree>
    <p:extLst>
      <p:ext uri="{BB962C8B-B14F-4D97-AF65-F5344CB8AC3E}">
        <p14:creationId xmlns:p14="http://schemas.microsoft.com/office/powerpoint/2010/main" val="2573340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a:t>
            </a:r>
            <a:r>
              <a:rPr lang="el-GR" dirty="0"/>
              <a:t>Αριθμοδείκτες ρευστότητας (</a:t>
            </a:r>
            <a:r>
              <a:rPr lang="el-GR" dirty="0" err="1"/>
              <a:t>Liquidity</a:t>
            </a:r>
            <a:r>
              <a:rPr lang="el-GR" dirty="0"/>
              <a:t> </a:t>
            </a:r>
            <a:r>
              <a:rPr lang="el-GR" dirty="0" err="1"/>
              <a:t>ratios</a:t>
            </a:r>
            <a:r>
              <a:rPr lang="el-GR" dirty="0"/>
              <a:t>)</a:t>
            </a:r>
            <a:endParaRPr lang="en-US" dirty="0"/>
          </a:p>
        </p:txBody>
      </p:sp>
      <p:sp>
        <p:nvSpPr>
          <p:cNvPr id="3" name="Content Placeholder 2"/>
          <p:cNvSpPr>
            <a:spLocks noGrp="1"/>
          </p:cNvSpPr>
          <p:nvPr>
            <p:ph idx="1"/>
          </p:nvPr>
        </p:nvSpPr>
        <p:spPr>
          <a:xfrm>
            <a:off x="746441" y="4629106"/>
            <a:ext cx="7620319" cy="1239988"/>
          </a:xfrm>
        </p:spPr>
        <p:txBody>
          <a:bodyPr vert="horz" lIns="0" tIns="45720" rIns="0" bIns="45720" rtlCol="0" anchor="t">
            <a:noAutofit/>
          </a:bodyPr>
          <a:lstStyle/>
          <a:p>
            <a:pPr algn="just"/>
            <a:r>
              <a:rPr lang="en-US" sz="2400" dirty="0">
                <a:cs typeface="Calibri"/>
              </a:rPr>
              <a:t>Και </a:t>
            </a:r>
            <a:r>
              <a:rPr lang="en-US" sz="2400" dirty="0" err="1">
                <a:cs typeface="Calibri"/>
              </a:rPr>
              <a:t>οι</a:t>
            </a:r>
            <a:r>
              <a:rPr lang="en-US" sz="2400" dirty="0">
                <a:cs typeface="Calibri"/>
              </a:rPr>
              <a:t> </a:t>
            </a:r>
            <a:r>
              <a:rPr lang="en-US" sz="2400" dirty="0" err="1">
                <a:cs typeface="Calibri"/>
              </a:rPr>
              <a:t>τρείς</a:t>
            </a:r>
            <a:r>
              <a:rPr lang="en-US" sz="2400" dirty="0">
                <a:cs typeface="Calibri"/>
              </a:rPr>
              <a:t> παραπ</a:t>
            </a:r>
            <a:r>
              <a:rPr lang="en-US" sz="2400" dirty="0" err="1">
                <a:cs typeface="Calibri"/>
              </a:rPr>
              <a:t>άνω</a:t>
            </a:r>
            <a:r>
              <a:rPr lang="en-US" sz="2400" dirty="0">
                <a:cs typeface="Calibri"/>
              </a:rPr>
              <a:t> </a:t>
            </a:r>
            <a:r>
              <a:rPr lang="en-US" sz="2400" dirty="0" err="1">
                <a:cs typeface="Calibri"/>
              </a:rPr>
              <a:t>δείκτες</a:t>
            </a:r>
            <a:r>
              <a:rPr lang="en-US" sz="2400" dirty="0">
                <a:cs typeface="Calibri"/>
              </a:rPr>
              <a:t> </a:t>
            </a:r>
            <a:r>
              <a:rPr lang="en-US" sz="2400" dirty="0" err="1">
                <a:cs typeface="Calibri"/>
              </a:rPr>
              <a:t>δείγνουν</a:t>
            </a:r>
            <a:r>
              <a:rPr lang="en-US" sz="2400" dirty="0">
                <a:cs typeface="Calibri"/>
              </a:rPr>
              <a:t> </a:t>
            </a:r>
            <a:r>
              <a:rPr lang="en-US" sz="2400" dirty="0" err="1">
                <a:cs typeface="Calibri"/>
              </a:rPr>
              <a:t>την</a:t>
            </a:r>
            <a:r>
              <a:rPr lang="en-US" sz="2400" dirty="0">
                <a:cs typeface="Calibri"/>
              </a:rPr>
              <a:t> </a:t>
            </a:r>
            <a:r>
              <a:rPr lang="en-US" sz="2400" dirty="0" err="1">
                <a:cs typeface="Calibri"/>
              </a:rPr>
              <a:t>ικ</a:t>
            </a:r>
            <a:r>
              <a:rPr lang="en-US" sz="2400" dirty="0">
                <a:cs typeface="Calibri"/>
              </a:rPr>
              <a:t>α</a:t>
            </a:r>
            <a:r>
              <a:rPr lang="en-US" sz="2400" dirty="0" err="1">
                <a:cs typeface="Calibri"/>
              </a:rPr>
              <a:t>νότητ</a:t>
            </a:r>
            <a:r>
              <a:rPr lang="en-US" sz="2400" dirty="0">
                <a:cs typeface="Calibri"/>
              </a:rPr>
              <a:t>α </a:t>
            </a:r>
            <a:r>
              <a:rPr lang="en-US" sz="2400" dirty="0" err="1">
                <a:cs typeface="Calibri"/>
              </a:rPr>
              <a:t>μι</a:t>
            </a:r>
            <a:r>
              <a:rPr lang="en-US" sz="2400" dirty="0">
                <a:cs typeface="Calibri"/>
              </a:rPr>
              <a:t>ας επ</a:t>
            </a:r>
            <a:r>
              <a:rPr lang="en-US" sz="2400" dirty="0" err="1">
                <a:cs typeface="Calibri"/>
              </a:rPr>
              <a:t>ιχείρησης</a:t>
            </a:r>
            <a:r>
              <a:rPr lang="en-US" sz="2400" dirty="0">
                <a:cs typeface="Calibri"/>
              </a:rPr>
              <a:t> να </a:t>
            </a:r>
            <a:r>
              <a:rPr lang="en-US" sz="2400" dirty="0" err="1">
                <a:cs typeface="Calibri"/>
              </a:rPr>
              <a:t>μετ</a:t>
            </a:r>
            <a:r>
              <a:rPr lang="en-US" sz="2400" dirty="0">
                <a:cs typeface="Calibri"/>
              </a:rPr>
              <a:t>α</a:t>
            </a:r>
            <a:r>
              <a:rPr lang="en-US" sz="2400" dirty="0" err="1">
                <a:cs typeface="Calibri"/>
              </a:rPr>
              <a:t>τρέψει</a:t>
            </a:r>
            <a:r>
              <a:rPr lang="en-US" sz="2400" dirty="0">
                <a:cs typeface="Calibri"/>
              </a:rPr>
              <a:t> </a:t>
            </a:r>
            <a:r>
              <a:rPr lang="en-US" sz="2400" dirty="0" err="1">
                <a:cs typeface="Calibri"/>
              </a:rPr>
              <a:t>στοιχεί</a:t>
            </a:r>
            <a:r>
              <a:rPr lang="en-US" sz="2400" dirty="0">
                <a:cs typeface="Calibri"/>
              </a:rPr>
              <a:t>α </a:t>
            </a:r>
            <a:r>
              <a:rPr lang="en-US" sz="2400" dirty="0" err="1">
                <a:cs typeface="Calibri"/>
              </a:rPr>
              <a:t>του</a:t>
            </a:r>
            <a:r>
              <a:rPr lang="en-US" sz="2400" dirty="0">
                <a:cs typeface="Calibri"/>
              </a:rPr>
              <a:t> </a:t>
            </a:r>
            <a:r>
              <a:rPr lang="en-US" sz="2400" dirty="0" err="1">
                <a:cs typeface="Calibri"/>
              </a:rPr>
              <a:t>ενεργητικού</a:t>
            </a:r>
            <a:r>
              <a:rPr lang="en-US" sz="2400" dirty="0">
                <a:cs typeface="Calibri"/>
              </a:rPr>
              <a:t> </a:t>
            </a:r>
            <a:r>
              <a:rPr lang="en-US" sz="2400" dirty="0" err="1">
                <a:cs typeface="Calibri"/>
              </a:rPr>
              <a:t>σε</a:t>
            </a:r>
            <a:r>
              <a:rPr lang="en-US" sz="2400" dirty="0">
                <a:cs typeface="Calibri"/>
              </a:rPr>
              <a:t> </a:t>
            </a:r>
            <a:r>
              <a:rPr lang="en-US" sz="2400" dirty="0" err="1">
                <a:cs typeface="Calibri"/>
              </a:rPr>
              <a:t>ρευστότητ</a:t>
            </a:r>
            <a:r>
              <a:rPr lang="en-US" sz="2400" dirty="0">
                <a:cs typeface="Calibri"/>
              </a:rPr>
              <a:t>α </a:t>
            </a:r>
            <a:r>
              <a:rPr lang="en-US" sz="2400" dirty="0" err="1">
                <a:cs typeface="Calibri"/>
              </a:rPr>
              <a:t>γι</a:t>
            </a:r>
            <a:r>
              <a:rPr lang="en-US" sz="2400" dirty="0">
                <a:cs typeface="Calibri"/>
              </a:rPr>
              <a:t>α να κα</a:t>
            </a:r>
            <a:r>
              <a:rPr lang="en-US" sz="2400" dirty="0" err="1">
                <a:cs typeface="Calibri"/>
              </a:rPr>
              <a:t>λύψει</a:t>
            </a:r>
            <a:r>
              <a:rPr lang="en-US" sz="2400" dirty="0">
                <a:cs typeface="Calibri"/>
              </a:rPr>
              <a:t> </a:t>
            </a:r>
            <a:r>
              <a:rPr lang="en-US" sz="2400" dirty="0" err="1">
                <a:cs typeface="Calibri"/>
              </a:rPr>
              <a:t>της</a:t>
            </a:r>
            <a:r>
              <a:rPr lang="en-US" sz="2400" dirty="0">
                <a:cs typeface="Calibri"/>
              </a:rPr>
              <a:t> βρα</a:t>
            </a:r>
            <a:r>
              <a:rPr lang="en-US" sz="2400" dirty="0" err="1">
                <a:cs typeface="Calibri"/>
              </a:rPr>
              <a:t>χυ</a:t>
            </a:r>
            <a:r>
              <a:rPr lang="en-US" sz="2400" dirty="0">
                <a:cs typeface="Calibri"/>
              </a:rPr>
              <a:t>π</a:t>
            </a:r>
            <a:r>
              <a:rPr lang="en-US" sz="2400" dirty="0" err="1">
                <a:cs typeface="Calibri"/>
              </a:rPr>
              <a:t>ρόθεσμες</a:t>
            </a:r>
            <a:r>
              <a:rPr lang="en-US" sz="2400" dirty="0">
                <a:cs typeface="Calibri"/>
              </a:rPr>
              <a:t> α</a:t>
            </a:r>
            <a:r>
              <a:rPr lang="en-US" sz="2400" dirty="0" err="1">
                <a:cs typeface="Calibri"/>
              </a:rPr>
              <a:t>νάγκες</a:t>
            </a:r>
            <a:r>
              <a:rPr lang="en-US" sz="2400" dirty="0">
                <a:cs typeface="Calibri"/>
              </a:rPr>
              <a:t> </a:t>
            </a:r>
            <a:r>
              <a:rPr lang="en-US" sz="2400" dirty="0" err="1">
                <a:cs typeface="Calibri"/>
              </a:rPr>
              <a:t>της</a:t>
            </a:r>
            <a:r>
              <a:rPr lang="en-US" sz="2400" dirty="0">
                <a:cs typeface="Calibri"/>
              </a:rPr>
              <a:t>. </a:t>
            </a:r>
            <a:r>
              <a:rPr lang="en-US" sz="2400" dirty="0" err="1">
                <a:cs typeface="Calibri"/>
              </a:rPr>
              <a:t>Οι</a:t>
            </a:r>
            <a:r>
              <a:rPr lang="en-US" sz="2400" dirty="0">
                <a:cs typeface="Calibri"/>
              </a:rPr>
              <a:t> </a:t>
            </a:r>
            <a:r>
              <a:rPr lang="en-US" sz="2400" dirty="0" err="1">
                <a:cs typeface="Calibri"/>
              </a:rPr>
              <a:t>τιμές</a:t>
            </a:r>
            <a:r>
              <a:rPr lang="en-US" sz="2400" dirty="0">
                <a:cs typeface="Calibri"/>
              </a:rPr>
              <a:t> </a:t>
            </a:r>
            <a:r>
              <a:rPr lang="en-US" sz="2400" dirty="0" err="1">
                <a:cs typeface="Calibri"/>
              </a:rPr>
              <a:t>των</a:t>
            </a:r>
            <a:r>
              <a:rPr lang="en-US" sz="2400" dirty="0">
                <a:cs typeface="Calibri"/>
              </a:rPr>
              <a:t> παραπ</a:t>
            </a:r>
            <a:r>
              <a:rPr lang="en-US" sz="2400" dirty="0" err="1">
                <a:cs typeface="Calibri"/>
              </a:rPr>
              <a:t>άνω</a:t>
            </a:r>
            <a:r>
              <a:rPr lang="en-US" sz="2400" dirty="0">
                <a:cs typeface="Calibri"/>
              </a:rPr>
              <a:t> </a:t>
            </a:r>
            <a:r>
              <a:rPr lang="en-US" sz="2400" dirty="0" err="1">
                <a:cs typeface="Calibri"/>
              </a:rPr>
              <a:t>δεικτών</a:t>
            </a:r>
            <a:r>
              <a:rPr lang="en-US" sz="2400" dirty="0">
                <a:cs typeface="Calibri"/>
              </a:rPr>
              <a:t> θα π</a:t>
            </a:r>
            <a:r>
              <a:rPr lang="en-US" sz="2400" dirty="0" err="1">
                <a:cs typeface="Calibri"/>
              </a:rPr>
              <a:t>ρέ</a:t>
            </a:r>
            <a:r>
              <a:rPr lang="en-US" sz="2400" dirty="0">
                <a:cs typeface="Calibri"/>
              </a:rPr>
              <a:t>π</a:t>
            </a:r>
            <a:r>
              <a:rPr lang="en-US" sz="2400" dirty="0" err="1">
                <a:cs typeface="Calibri"/>
              </a:rPr>
              <a:t>ει</a:t>
            </a:r>
            <a:r>
              <a:rPr lang="en-US" sz="2400" dirty="0">
                <a:cs typeface="Calibri"/>
              </a:rPr>
              <a:t> να </a:t>
            </a:r>
            <a:r>
              <a:rPr lang="en-US" sz="2400" dirty="0" err="1">
                <a:cs typeface="Calibri"/>
              </a:rPr>
              <a:t>είν</a:t>
            </a:r>
            <a:r>
              <a:rPr lang="en-US" sz="2400" dirty="0">
                <a:cs typeface="Calibri"/>
              </a:rPr>
              <a:t>αι </a:t>
            </a:r>
            <a:r>
              <a:rPr lang="en-US" sz="2400" dirty="0" err="1">
                <a:cs typeface="Calibri"/>
              </a:rPr>
              <a:t>μεγ</a:t>
            </a:r>
            <a:r>
              <a:rPr lang="en-US" sz="2400" dirty="0">
                <a:cs typeface="Calibri"/>
              </a:rPr>
              <a:t>α</a:t>
            </a:r>
            <a:r>
              <a:rPr lang="en-US" sz="2400" dirty="0" err="1">
                <a:cs typeface="Calibri"/>
              </a:rPr>
              <a:t>λύτερες</a:t>
            </a:r>
            <a:r>
              <a:rPr lang="en-US" sz="2400" dirty="0">
                <a:cs typeface="Calibri"/>
              </a:rPr>
              <a:t> </a:t>
            </a:r>
            <a:r>
              <a:rPr lang="en-US" sz="2400" dirty="0" err="1">
                <a:cs typeface="Calibri"/>
              </a:rPr>
              <a:t>τις</a:t>
            </a:r>
            <a:r>
              <a:rPr lang="en-US" sz="2400" dirty="0">
                <a:cs typeface="Calibri"/>
              </a:rPr>
              <a:t> </a:t>
            </a:r>
            <a:r>
              <a:rPr lang="en-US" sz="2400" dirty="0" err="1">
                <a:cs typeface="Calibri"/>
              </a:rPr>
              <a:t>μονάδ</a:t>
            </a:r>
            <a:r>
              <a:rPr lang="en-US" sz="2400" dirty="0">
                <a:cs typeface="Calibri"/>
              </a:rPr>
              <a:t>ας.</a:t>
            </a:r>
          </a:p>
        </p:txBody>
      </p:sp>
      <p:graphicFrame>
        <p:nvGraphicFramePr>
          <p:cNvPr id="8" name="Object 7"/>
          <p:cNvGraphicFramePr>
            <a:graphicFrameLocks noChangeAspect="1"/>
          </p:cNvGraphicFramePr>
          <p:nvPr>
            <p:extLst>
              <p:ext uri="{D42A27DB-BD31-4B8C-83A1-F6EECF244321}">
                <p14:modId xmlns:p14="http://schemas.microsoft.com/office/powerpoint/2010/main" val="385115818"/>
              </p:ext>
            </p:extLst>
          </p:nvPr>
        </p:nvGraphicFramePr>
        <p:xfrm>
          <a:off x="819150" y="1845734"/>
          <a:ext cx="7505700" cy="1793875"/>
        </p:xfrm>
        <a:graphic>
          <a:graphicData uri="http://schemas.openxmlformats.org/presentationml/2006/ole">
            <mc:AlternateContent xmlns:mc="http://schemas.openxmlformats.org/markup-compatibility/2006">
              <mc:Choice xmlns:v="urn:schemas-microsoft-com:vml" Requires="v">
                <p:oleObj spid="_x0000_s1026" name="Worksheet" r:id="rId3" imgW="7505740" imgH="1714341" progId="Excel.Sheet.12">
                  <p:embed/>
                </p:oleObj>
              </mc:Choice>
              <mc:Fallback>
                <p:oleObj name="Worksheet" r:id="rId3" imgW="7505740" imgH="1714341" progId="Excel.Sheet.12">
                  <p:embed/>
                  <p:pic>
                    <p:nvPicPr>
                      <p:cNvPr id="8" name="Object 7"/>
                      <p:cNvPicPr/>
                      <p:nvPr/>
                    </p:nvPicPr>
                    <p:blipFill>
                      <a:blip r:embed="rId4"/>
                      <a:stretch>
                        <a:fillRect/>
                      </a:stretch>
                    </p:blipFill>
                    <p:spPr>
                      <a:xfrm>
                        <a:off x="819150" y="1845734"/>
                        <a:ext cx="7505700" cy="1793875"/>
                      </a:xfrm>
                      <a:prstGeom prst="rect">
                        <a:avLst/>
                      </a:prstGeom>
                    </p:spPr>
                  </p:pic>
                </p:oleObj>
              </mc:Fallback>
            </mc:AlternateContent>
          </a:graphicData>
        </a:graphic>
      </p:graphicFrame>
      <p:pic>
        <p:nvPicPr>
          <p:cNvPr id="2049" name="Equal 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9075" y="190500"/>
            <a:ext cx="2190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Object 3"/>
          <p:cNvGraphicFramePr>
            <a:graphicFrameLocks noChangeAspect="1"/>
          </p:cNvGraphicFramePr>
          <p:nvPr>
            <p:extLst>
              <p:ext uri="{D42A27DB-BD31-4B8C-83A1-F6EECF244321}">
                <p14:modId xmlns:p14="http://schemas.microsoft.com/office/powerpoint/2010/main" val="2667589800"/>
              </p:ext>
            </p:extLst>
          </p:nvPr>
        </p:nvGraphicFramePr>
        <p:xfrm>
          <a:off x="843098" y="3857414"/>
          <a:ext cx="7481752" cy="714586"/>
        </p:xfrm>
        <a:graphic>
          <a:graphicData uri="http://schemas.openxmlformats.org/presentationml/2006/ole">
            <mc:AlternateContent xmlns:mc="http://schemas.openxmlformats.org/markup-compatibility/2006">
              <mc:Choice xmlns:v="urn:schemas-microsoft-com:vml" Requires="v">
                <p:oleObj spid="_x0000_s1027" name="Worksheet" r:id="rId6" imgW="11201639" imgH="619134" progId="Excel.Sheet.12">
                  <p:embed/>
                </p:oleObj>
              </mc:Choice>
              <mc:Fallback>
                <p:oleObj name="Worksheet" r:id="rId6" imgW="11201639" imgH="619134" progId="Excel.Sheet.12">
                  <p:embed/>
                  <p:pic>
                    <p:nvPicPr>
                      <p:cNvPr id="4" name="Object 3"/>
                      <p:cNvPicPr/>
                      <p:nvPr/>
                    </p:nvPicPr>
                    <p:blipFill>
                      <a:blip r:embed="rId7"/>
                      <a:stretch>
                        <a:fillRect/>
                      </a:stretch>
                    </p:blipFill>
                    <p:spPr>
                      <a:xfrm>
                        <a:off x="843098" y="3857414"/>
                        <a:ext cx="7481752" cy="714586"/>
                      </a:xfrm>
                      <a:prstGeom prst="rect">
                        <a:avLst/>
                      </a:prstGeom>
                    </p:spPr>
                  </p:pic>
                </p:oleObj>
              </mc:Fallback>
            </mc:AlternateContent>
          </a:graphicData>
        </a:graphic>
      </p:graphicFrame>
    </p:spTree>
    <p:extLst>
      <p:ext uri="{BB962C8B-B14F-4D97-AF65-F5344CB8AC3E}">
        <p14:creationId xmlns:p14="http://schemas.microsoft.com/office/powerpoint/2010/main" val="326075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a:t>
            </a:r>
            <a:r>
              <a:rPr lang="el-GR" dirty="0"/>
              <a:t>Αριθμοδείκτες ρευστότητας (</a:t>
            </a:r>
            <a:r>
              <a:rPr lang="el-GR" dirty="0" err="1"/>
              <a:t>Liquidity</a:t>
            </a:r>
            <a:r>
              <a:rPr lang="el-GR" dirty="0"/>
              <a:t> </a:t>
            </a:r>
            <a:r>
              <a:rPr lang="el-GR" dirty="0" err="1"/>
              <a:t>ratios</a:t>
            </a:r>
            <a:r>
              <a:rPr lang="el-GR" dirty="0"/>
              <a:t>) 2</a:t>
            </a:r>
            <a:endParaRPr lang="en-US" dirty="0"/>
          </a:p>
        </p:txBody>
      </p:sp>
      <p:sp>
        <p:nvSpPr>
          <p:cNvPr id="3" name="Content Placeholder 2"/>
          <p:cNvSpPr>
            <a:spLocks noGrp="1"/>
          </p:cNvSpPr>
          <p:nvPr>
            <p:ph idx="1"/>
          </p:nvPr>
        </p:nvSpPr>
        <p:spPr>
          <a:xfrm>
            <a:off x="822959" y="4343400"/>
            <a:ext cx="7543801" cy="1525694"/>
          </a:xfrm>
        </p:spPr>
        <p:txBody>
          <a:bodyPr vert="horz" lIns="0" tIns="45720" rIns="0" bIns="45720" rtlCol="0" anchor="t">
            <a:normAutofit/>
          </a:bodyPr>
          <a:lstStyle/>
          <a:p>
            <a:pPr algn="just"/>
            <a:r>
              <a:rPr lang="el-GR" dirty="0"/>
              <a:t>Οι παραπάνω δείκτες μετρούν την πολιτική πιστώσεων της εταιρίας</a:t>
            </a:r>
            <a:r>
              <a:rPr lang="el-GR" dirty="0">
                <a:cs typeface="Calibri"/>
              </a:rPr>
              <a:t>. Δίνουν πληροφορίες για την ικανότητα της εταιρίας να εισπράττει της απαιτήσεις σε σχέση με τις καινούριες απαιτήσεις που δημιουργούνται. </a:t>
            </a:r>
            <a:endParaRPr lang="en-US" dirty="0">
              <a:cs typeface="Calibri"/>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919485374"/>
              </p:ext>
            </p:extLst>
          </p:nvPr>
        </p:nvGraphicFramePr>
        <p:xfrm>
          <a:off x="822325" y="1846263"/>
          <a:ext cx="7543800" cy="1419225"/>
        </p:xfrm>
        <a:graphic>
          <a:graphicData uri="http://schemas.openxmlformats.org/presentationml/2006/ole">
            <mc:AlternateContent xmlns:mc="http://schemas.openxmlformats.org/markup-compatibility/2006">
              <mc:Choice xmlns:v="urn:schemas-microsoft-com:vml" Requires="v">
                <p:oleObj spid="_x0000_s2050" name="Worksheet" r:id="rId3" imgW="8791659" imgH="1419069" progId="Excel.Sheet.12">
                  <p:embed/>
                </p:oleObj>
              </mc:Choice>
              <mc:Fallback>
                <p:oleObj name="Worksheet" r:id="rId3" imgW="8791659" imgH="1419069" progId="Excel.Sheet.12">
                  <p:embed/>
                  <p:pic>
                    <p:nvPicPr>
                      <p:cNvPr id="5" name="Object 4"/>
                      <p:cNvPicPr/>
                      <p:nvPr/>
                    </p:nvPicPr>
                    <p:blipFill>
                      <a:blip r:embed="rId4"/>
                      <a:stretch>
                        <a:fillRect/>
                      </a:stretch>
                    </p:blipFill>
                    <p:spPr>
                      <a:xfrm>
                        <a:off x="822325" y="1846263"/>
                        <a:ext cx="7543800" cy="1419225"/>
                      </a:xfrm>
                      <a:prstGeom prst="rect">
                        <a:avLst/>
                      </a:prstGeom>
                    </p:spPr>
                  </p:pic>
                </p:oleObj>
              </mc:Fallback>
            </mc:AlternateContent>
          </a:graphicData>
        </a:graphic>
      </p:graphicFrame>
      <p:pic>
        <p:nvPicPr>
          <p:cNvPr id="3074" name="Equal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075" y="190500"/>
            <a:ext cx="2190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90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a:t>
            </a:r>
            <a:r>
              <a:rPr lang="el-GR" dirty="0"/>
              <a:t>Αριθμοδείκτες ρευστότητας (</a:t>
            </a:r>
            <a:r>
              <a:rPr lang="el-GR" dirty="0" err="1"/>
              <a:t>Liquidity</a:t>
            </a:r>
            <a:r>
              <a:rPr lang="el-GR" dirty="0"/>
              <a:t> </a:t>
            </a:r>
            <a:r>
              <a:rPr lang="el-GR" dirty="0" err="1"/>
              <a:t>ratios</a:t>
            </a:r>
            <a:r>
              <a:rPr lang="el-GR" dirty="0"/>
              <a:t>) 3</a:t>
            </a:r>
            <a:endParaRPr lang="en-US" dirty="0"/>
          </a:p>
        </p:txBody>
      </p:sp>
      <p:sp>
        <p:nvSpPr>
          <p:cNvPr id="3" name="Content Placeholder 2"/>
          <p:cNvSpPr>
            <a:spLocks noGrp="1"/>
          </p:cNvSpPr>
          <p:nvPr>
            <p:ph idx="1"/>
          </p:nvPr>
        </p:nvSpPr>
        <p:spPr>
          <a:xfrm>
            <a:off x="777238" y="3505200"/>
            <a:ext cx="7543801" cy="762000"/>
          </a:xfrm>
        </p:spPr>
        <p:txBody>
          <a:bodyPr/>
          <a:lstStyle/>
          <a:p>
            <a:r>
              <a:rPr lang="el-GR" dirty="0"/>
              <a:t>Οι παραπάνω δείκτες ελέγχουν την διαχείριση των αποθεμάτων της εταιρίας</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80185004"/>
              </p:ext>
            </p:extLst>
          </p:nvPr>
        </p:nvGraphicFramePr>
        <p:xfrm>
          <a:off x="822959" y="1981200"/>
          <a:ext cx="7452360" cy="1419225"/>
        </p:xfrm>
        <a:graphic>
          <a:graphicData uri="http://schemas.openxmlformats.org/presentationml/2006/ole">
            <mc:AlternateContent xmlns:mc="http://schemas.openxmlformats.org/markup-compatibility/2006">
              <mc:Choice xmlns:v="urn:schemas-microsoft-com:vml" Requires="v">
                <p:oleObj spid="_x0000_s3074" name="Worksheet" r:id="rId3" imgW="8791645" imgH="1419128" progId="Excel.Sheet.12">
                  <p:embed/>
                </p:oleObj>
              </mc:Choice>
              <mc:Fallback>
                <p:oleObj name="Worksheet" r:id="rId3" imgW="8791645" imgH="1419128" progId="Excel.Sheet.12">
                  <p:embed/>
                  <p:pic>
                    <p:nvPicPr>
                      <p:cNvPr id="4" name="Object 3"/>
                      <p:cNvPicPr/>
                      <p:nvPr/>
                    </p:nvPicPr>
                    <p:blipFill>
                      <a:blip r:embed="rId4"/>
                      <a:stretch>
                        <a:fillRect/>
                      </a:stretch>
                    </p:blipFill>
                    <p:spPr>
                      <a:xfrm>
                        <a:off x="822959" y="1981200"/>
                        <a:ext cx="7452360" cy="14192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93114097"/>
              </p:ext>
            </p:extLst>
          </p:nvPr>
        </p:nvGraphicFramePr>
        <p:xfrm>
          <a:off x="822959" y="4191000"/>
          <a:ext cx="7406641" cy="619125"/>
        </p:xfrm>
        <a:graphic>
          <a:graphicData uri="http://schemas.openxmlformats.org/presentationml/2006/ole">
            <mc:AlternateContent xmlns:mc="http://schemas.openxmlformats.org/markup-compatibility/2006">
              <mc:Choice xmlns:v="urn:schemas-microsoft-com:vml" Requires="v">
                <p:oleObj spid="_x0000_s3075" name="Worksheet" r:id="rId5" imgW="8791645" imgH="619134" progId="Excel.Sheet.12">
                  <p:embed/>
                </p:oleObj>
              </mc:Choice>
              <mc:Fallback>
                <p:oleObj name="Worksheet" r:id="rId5" imgW="8791645" imgH="619134" progId="Excel.Sheet.12">
                  <p:embed/>
                  <p:pic>
                    <p:nvPicPr>
                      <p:cNvPr id="8" name="Object 7"/>
                      <p:cNvPicPr/>
                      <p:nvPr/>
                    </p:nvPicPr>
                    <p:blipFill>
                      <a:blip r:embed="rId6"/>
                      <a:stretch>
                        <a:fillRect/>
                      </a:stretch>
                    </p:blipFill>
                    <p:spPr>
                      <a:xfrm>
                        <a:off x="822959" y="4191000"/>
                        <a:ext cx="7406641" cy="619125"/>
                      </a:xfrm>
                      <a:prstGeom prst="rect">
                        <a:avLst/>
                      </a:prstGeom>
                    </p:spPr>
                  </p:pic>
                </p:oleObj>
              </mc:Fallback>
            </mc:AlternateContent>
          </a:graphicData>
        </a:graphic>
      </p:graphicFrame>
      <p:sp>
        <p:nvSpPr>
          <p:cNvPr id="9" name="Content Placeholder 2"/>
          <p:cNvSpPr txBox="1">
            <a:spLocks/>
          </p:cNvSpPr>
          <p:nvPr/>
        </p:nvSpPr>
        <p:spPr>
          <a:xfrm>
            <a:off x="777238" y="4953000"/>
            <a:ext cx="7543801" cy="7620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l-GR" dirty="0"/>
              <a:t>Ο παραπάνω δείκτης συνδυάζει τον απαιτούμενο χρόνο πώλησης των αποθεμάτων και τον απαιτούμενο χρόνο είσπραξης των απαιτήσεων, και δείχνει συνολικά σε πόσες ημέρες η επιχείρηση θα εισπράξει τα χρήματα που επένδυσε σε εμπορεύματα. </a:t>
            </a:r>
            <a:endParaRPr lang="en-US" dirty="0"/>
          </a:p>
        </p:txBody>
      </p:sp>
      <p:pic>
        <p:nvPicPr>
          <p:cNvPr id="4098" name="Equal 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9075" y="190500"/>
            <a:ext cx="2190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9501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t>
            </a:r>
            <a:r>
              <a:rPr lang="el-GR" dirty="0"/>
              <a:t>Αριθμοδείκτες δανειακής επιβάρυνσης (</a:t>
            </a:r>
            <a:r>
              <a:rPr lang="en-US" dirty="0"/>
              <a:t>B</a:t>
            </a:r>
            <a:r>
              <a:rPr lang="el-GR" dirty="0" err="1"/>
              <a:t>orrowing</a:t>
            </a:r>
            <a:r>
              <a:rPr lang="el-GR" dirty="0"/>
              <a:t> </a:t>
            </a:r>
            <a:r>
              <a:rPr lang="el-GR" dirty="0" err="1"/>
              <a:t>capacity</a:t>
            </a:r>
            <a:r>
              <a:rPr lang="el-GR" dirty="0"/>
              <a:t> </a:t>
            </a:r>
            <a:r>
              <a:rPr lang="el-GR" dirty="0" err="1"/>
              <a:t>leverage</a:t>
            </a:r>
            <a:r>
              <a:rPr lang="el-GR" dirty="0"/>
              <a:t> </a:t>
            </a:r>
            <a:r>
              <a:rPr lang="el-GR" dirty="0" err="1"/>
              <a:t>ratios</a:t>
            </a:r>
            <a:r>
              <a:rPr lang="en-US" dirty="0"/>
              <a:t>)</a:t>
            </a:r>
          </a:p>
        </p:txBody>
      </p:sp>
      <p:sp>
        <p:nvSpPr>
          <p:cNvPr id="3" name="Content Placeholder 2"/>
          <p:cNvSpPr>
            <a:spLocks noGrp="1"/>
          </p:cNvSpPr>
          <p:nvPr>
            <p:ph idx="1"/>
          </p:nvPr>
        </p:nvSpPr>
        <p:spPr>
          <a:xfrm>
            <a:off x="762001" y="2667000"/>
            <a:ext cx="7604760" cy="1143000"/>
          </a:xfrm>
        </p:spPr>
        <p:txBody>
          <a:bodyPr>
            <a:normAutofit lnSpcReduction="10000"/>
          </a:bodyPr>
          <a:lstStyle/>
          <a:p>
            <a:pPr algn="just"/>
            <a:r>
              <a:rPr lang="el-GR" dirty="0"/>
              <a:t>Ο δείκτης αυτός απεικονίζει το ποσοστό των περιουσιακών στοιχείων, που έχουν χρηματοδοτηθεί με κεφάλαιο από τρίτους. Ο δείκτης αυτός βοηθάει να υπολογιστεί πόσο καλά καλύπτονται οι υποχρεώσεις από τα περιουσιακά στοιχεία της εταιρίας σε περίπτωση χρεωκοπίας.</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4248842681"/>
              </p:ext>
            </p:extLst>
          </p:nvPr>
        </p:nvGraphicFramePr>
        <p:xfrm>
          <a:off x="859970" y="1845734"/>
          <a:ext cx="7519988" cy="619125"/>
        </p:xfrm>
        <a:graphic>
          <a:graphicData uri="http://schemas.openxmlformats.org/presentationml/2006/ole">
            <mc:AlternateContent xmlns:mc="http://schemas.openxmlformats.org/markup-compatibility/2006">
              <mc:Choice xmlns:v="urn:schemas-microsoft-com:vml" Requires="v">
                <p:oleObj spid="_x0000_s4098" name="Worksheet" r:id="rId3" imgW="8791645" imgH="619134" progId="Excel.Sheet.12">
                  <p:embed/>
                </p:oleObj>
              </mc:Choice>
              <mc:Fallback>
                <p:oleObj name="Worksheet" r:id="rId3" imgW="8791645" imgH="619134" progId="Excel.Sheet.12">
                  <p:embed/>
                  <p:pic>
                    <p:nvPicPr>
                      <p:cNvPr id="6" name="Object 5"/>
                      <p:cNvPicPr/>
                      <p:nvPr/>
                    </p:nvPicPr>
                    <p:blipFill>
                      <a:blip r:embed="rId4"/>
                      <a:stretch>
                        <a:fillRect/>
                      </a:stretch>
                    </p:blipFill>
                    <p:spPr>
                      <a:xfrm>
                        <a:off x="859970" y="1845734"/>
                        <a:ext cx="7519988" cy="6191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6863936"/>
              </p:ext>
            </p:extLst>
          </p:nvPr>
        </p:nvGraphicFramePr>
        <p:xfrm>
          <a:off x="822961" y="3825240"/>
          <a:ext cx="7543800" cy="619125"/>
        </p:xfrm>
        <a:graphic>
          <a:graphicData uri="http://schemas.openxmlformats.org/presentationml/2006/ole">
            <mc:AlternateContent xmlns:mc="http://schemas.openxmlformats.org/markup-compatibility/2006">
              <mc:Choice xmlns:v="urn:schemas-microsoft-com:vml" Requires="v">
                <p:oleObj spid="_x0000_s4099" name="Worksheet" r:id="rId5" imgW="8791645" imgH="619134" progId="Excel.Sheet.12">
                  <p:embed/>
                </p:oleObj>
              </mc:Choice>
              <mc:Fallback>
                <p:oleObj name="Worksheet" r:id="rId5" imgW="8791645" imgH="619134" progId="Excel.Sheet.12">
                  <p:embed/>
                  <p:pic>
                    <p:nvPicPr>
                      <p:cNvPr id="9" name="Object 8"/>
                      <p:cNvPicPr/>
                      <p:nvPr/>
                    </p:nvPicPr>
                    <p:blipFill>
                      <a:blip r:embed="rId6"/>
                      <a:stretch>
                        <a:fillRect/>
                      </a:stretch>
                    </p:blipFill>
                    <p:spPr>
                      <a:xfrm>
                        <a:off x="822961" y="3825240"/>
                        <a:ext cx="7543800" cy="619125"/>
                      </a:xfrm>
                      <a:prstGeom prst="rect">
                        <a:avLst/>
                      </a:prstGeom>
                    </p:spPr>
                  </p:pic>
                </p:oleObj>
              </mc:Fallback>
            </mc:AlternateContent>
          </a:graphicData>
        </a:graphic>
      </p:graphicFrame>
      <p:sp>
        <p:nvSpPr>
          <p:cNvPr id="10" name="Content Placeholder 2"/>
          <p:cNvSpPr txBox="1">
            <a:spLocks/>
          </p:cNvSpPr>
          <p:nvPr/>
        </p:nvSpPr>
        <p:spPr>
          <a:xfrm>
            <a:off x="792480" y="4648200"/>
            <a:ext cx="7604760" cy="11430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l-GR" dirty="0"/>
              <a:t>Ο δείκτης αυτός απεικονίζει την σχέση μεταξύ ιδίων κεφαλαίων και δανεισμού. Ουσιαστικά αποτελεί μια παραλλαγή του πρώτου.</a:t>
            </a:r>
            <a:endParaRPr lang="en-US" dirty="0"/>
          </a:p>
        </p:txBody>
      </p:sp>
      <p:pic>
        <p:nvPicPr>
          <p:cNvPr id="5121" name="Equal 10">
            <a:extLst>
              <a:ext uri="{FF2B5EF4-FFF2-40B4-BE49-F238E27FC236}">
                <a16:creationId xmlns:a16="http://schemas.microsoft.com/office/drawing/2014/main" id="{5E1EE041-1536-4A0B-8E9F-225FC060667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141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t>
            </a:r>
            <a:r>
              <a:rPr lang="el-GR" dirty="0"/>
              <a:t>Αριθμοδείκτες δανειακής επιβάρυνσης (</a:t>
            </a:r>
            <a:r>
              <a:rPr lang="en-US" dirty="0"/>
              <a:t>B</a:t>
            </a:r>
            <a:r>
              <a:rPr lang="el-GR" dirty="0" err="1"/>
              <a:t>orrowing</a:t>
            </a:r>
            <a:r>
              <a:rPr lang="el-GR" dirty="0"/>
              <a:t> </a:t>
            </a:r>
            <a:r>
              <a:rPr lang="el-GR" dirty="0" err="1"/>
              <a:t>capacity</a:t>
            </a:r>
            <a:r>
              <a:rPr lang="el-GR" dirty="0"/>
              <a:t> </a:t>
            </a:r>
            <a:r>
              <a:rPr lang="el-GR" dirty="0" err="1"/>
              <a:t>leverage</a:t>
            </a:r>
            <a:r>
              <a:rPr lang="el-GR" dirty="0"/>
              <a:t> </a:t>
            </a:r>
            <a:r>
              <a:rPr lang="el-GR" dirty="0" err="1"/>
              <a:t>ratios</a:t>
            </a:r>
            <a:r>
              <a:rPr lang="en-US" dirty="0"/>
              <a:t>)</a:t>
            </a:r>
            <a:r>
              <a:rPr lang="el-GR" dirty="0"/>
              <a:t> 2</a:t>
            </a:r>
            <a:endParaRPr lang="en-US" dirty="0"/>
          </a:p>
        </p:txBody>
      </p:sp>
      <p:sp>
        <p:nvSpPr>
          <p:cNvPr id="3" name="Content Placeholder 2"/>
          <p:cNvSpPr>
            <a:spLocks noGrp="1"/>
          </p:cNvSpPr>
          <p:nvPr>
            <p:ph idx="1"/>
          </p:nvPr>
        </p:nvSpPr>
        <p:spPr>
          <a:xfrm>
            <a:off x="753289" y="2541496"/>
            <a:ext cx="7604760" cy="1143000"/>
          </a:xfrm>
        </p:spPr>
        <p:txBody>
          <a:bodyPr>
            <a:normAutofit/>
          </a:bodyPr>
          <a:lstStyle/>
          <a:p>
            <a:pPr algn="just"/>
            <a:r>
              <a:rPr lang="el-GR" dirty="0"/>
              <a:t>Ο δείκτης αυτός απεικονίζει πόσο καλά καλύπτει την πληρωμή των τόκων από την λειτουργία της μια επιχείρηση. Επαρκής κάλυψη σημαίνει ότι η επιχείρηση μπορεί να δανειστεί περισσότερα κεφάλαια.</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88502926"/>
              </p:ext>
            </p:extLst>
          </p:nvPr>
        </p:nvGraphicFramePr>
        <p:xfrm>
          <a:off x="814250" y="1905000"/>
          <a:ext cx="7552509" cy="609600"/>
        </p:xfrm>
        <a:graphic>
          <a:graphicData uri="http://schemas.openxmlformats.org/presentationml/2006/ole">
            <mc:AlternateContent xmlns:mc="http://schemas.openxmlformats.org/markup-compatibility/2006">
              <mc:Choice xmlns:v="urn:schemas-microsoft-com:vml" Requires="v">
                <p:oleObj spid="_x0000_s5122" name="Worksheet" r:id="rId3" imgW="9305815" imgH="619134" progId="Excel.Sheet.12">
                  <p:embed/>
                </p:oleObj>
              </mc:Choice>
              <mc:Fallback>
                <p:oleObj name="Worksheet" r:id="rId3" imgW="9305815" imgH="619134" progId="Excel.Sheet.12">
                  <p:embed/>
                  <p:pic>
                    <p:nvPicPr>
                      <p:cNvPr id="5" name="Object 4"/>
                      <p:cNvPicPr/>
                      <p:nvPr/>
                    </p:nvPicPr>
                    <p:blipFill>
                      <a:blip r:embed="rId4"/>
                      <a:stretch>
                        <a:fillRect/>
                      </a:stretch>
                    </p:blipFill>
                    <p:spPr>
                      <a:xfrm>
                        <a:off x="814250" y="1905000"/>
                        <a:ext cx="7552509" cy="6096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61899772"/>
              </p:ext>
            </p:extLst>
          </p:nvPr>
        </p:nvGraphicFramePr>
        <p:xfrm>
          <a:off x="833844" y="3398654"/>
          <a:ext cx="7513319" cy="625476"/>
        </p:xfrm>
        <a:graphic>
          <a:graphicData uri="http://schemas.openxmlformats.org/presentationml/2006/ole">
            <mc:AlternateContent xmlns:mc="http://schemas.openxmlformats.org/markup-compatibility/2006">
              <mc:Choice xmlns:v="urn:schemas-microsoft-com:vml" Requires="v">
                <p:oleObj spid="_x0000_s5123" name="Worksheet" r:id="rId5" imgW="11201639" imgH="619134" progId="Excel.Sheet.12">
                  <p:embed/>
                </p:oleObj>
              </mc:Choice>
              <mc:Fallback>
                <p:oleObj name="Worksheet" r:id="rId5" imgW="11201639" imgH="619134" progId="Excel.Sheet.12">
                  <p:embed/>
                  <p:pic>
                    <p:nvPicPr>
                      <p:cNvPr id="13" name="Object 12"/>
                      <p:cNvPicPr/>
                      <p:nvPr/>
                    </p:nvPicPr>
                    <p:blipFill>
                      <a:blip r:embed="rId6"/>
                      <a:stretch>
                        <a:fillRect/>
                      </a:stretch>
                    </p:blipFill>
                    <p:spPr>
                      <a:xfrm>
                        <a:off x="833844" y="3398654"/>
                        <a:ext cx="7513319" cy="625476"/>
                      </a:xfrm>
                      <a:prstGeom prst="rect">
                        <a:avLst/>
                      </a:prstGeom>
                    </p:spPr>
                  </p:pic>
                </p:oleObj>
              </mc:Fallback>
            </mc:AlternateContent>
          </a:graphicData>
        </a:graphic>
      </p:graphicFrame>
      <p:sp>
        <p:nvSpPr>
          <p:cNvPr id="14" name="Content Placeholder 2"/>
          <p:cNvSpPr txBox="1">
            <a:spLocks/>
          </p:cNvSpPr>
          <p:nvPr/>
        </p:nvSpPr>
        <p:spPr>
          <a:xfrm>
            <a:off x="816427" y="4032181"/>
            <a:ext cx="7604760" cy="812073"/>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l-GR" dirty="0"/>
              <a:t>Ο δείκτης αυτός δείχνει την αναλογία των στοιχείων του ενεργητικού που αγοράστηκε με ιδία κεφάλαια. Ο δείκτης αυτός πρέπει να είναι χαμηλός γιατί σημαίνει ότι η εταιρία δεν έχει μεγάλο δανεισμό.</a:t>
            </a:r>
            <a:endParaRPr lang="en-US" dirty="0"/>
          </a:p>
        </p:txBody>
      </p:sp>
      <p:graphicFrame>
        <p:nvGraphicFramePr>
          <p:cNvPr id="15" name="Object 14"/>
          <p:cNvGraphicFramePr>
            <a:graphicFrameLocks noChangeAspect="1"/>
          </p:cNvGraphicFramePr>
          <p:nvPr>
            <p:extLst>
              <p:ext uri="{D42A27DB-BD31-4B8C-83A1-F6EECF244321}">
                <p14:modId xmlns:p14="http://schemas.microsoft.com/office/powerpoint/2010/main" val="3348069094"/>
              </p:ext>
            </p:extLst>
          </p:nvPr>
        </p:nvGraphicFramePr>
        <p:xfrm>
          <a:off x="873034" y="4809420"/>
          <a:ext cx="7559039" cy="616042"/>
        </p:xfrm>
        <a:graphic>
          <a:graphicData uri="http://schemas.openxmlformats.org/presentationml/2006/ole">
            <mc:AlternateContent xmlns:mc="http://schemas.openxmlformats.org/markup-compatibility/2006">
              <mc:Choice xmlns:v="urn:schemas-microsoft-com:vml" Requires="v">
                <p:oleObj spid="_x0000_s5124" name="Worksheet" r:id="rId7" imgW="11439575" imgH="619134" progId="Excel.Sheet.12">
                  <p:embed/>
                </p:oleObj>
              </mc:Choice>
              <mc:Fallback>
                <p:oleObj name="Worksheet" r:id="rId7" imgW="11439575" imgH="619134" progId="Excel.Sheet.12">
                  <p:embed/>
                  <p:pic>
                    <p:nvPicPr>
                      <p:cNvPr id="15" name="Object 14"/>
                      <p:cNvPicPr/>
                      <p:nvPr/>
                    </p:nvPicPr>
                    <p:blipFill>
                      <a:blip r:embed="rId8"/>
                      <a:stretch>
                        <a:fillRect/>
                      </a:stretch>
                    </p:blipFill>
                    <p:spPr>
                      <a:xfrm>
                        <a:off x="873034" y="4809420"/>
                        <a:ext cx="7559039" cy="616042"/>
                      </a:xfrm>
                      <a:prstGeom prst="rect">
                        <a:avLst/>
                      </a:prstGeom>
                    </p:spPr>
                  </p:pic>
                </p:oleObj>
              </mc:Fallback>
            </mc:AlternateContent>
          </a:graphicData>
        </a:graphic>
      </p:graphicFrame>
      <p:sp>
        <p:nvSpPr>
          <p:cNvPr id="16" name="Content Placeholder 2"/>
          <p:cNvSpPr txBox="1">
            <a:spLocks/>
          </p:cNvSpPr>
          <p:nvPr/>
        </p:nvSpPr>
        <p:spPr>
          <a:xfrm>
            <a:off x="850173" y="5397159"/>
            <a:ext cx="7604760" cy="81207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l-GR" dirty="0"/>
              <a:t>Ο δείκτης αυτός δείχνει πόσα μετρητά παράγει η επιχείρηση για να αποπληρώνει το χρέος</a:t>
            </a:r>
            <a:endParaRPr lang="en-US" dirty="0"/>
          </a:p>
        </p:txBody>
      </p:sp>
      <p:pic>
        <p:nvPicPr>
          <p:cNvPr id="6146" name="Equal 10">
            <a:extLst>
              <a:ext uri="{FF2B5EF4-FFF2-40B4-BE49-F238E27FC236}">
                <a16:creationId xmlns:a16="http://schemas.microsoft.com/office/drawing/2014/main" id="{4343EB80-DE1C-4118-932C-53DE91E9CD7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957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l-GR" dirty="0"/>
              <a:t> Αριθμοδείκτες αποδοτικότητας (</a:t>
            </a:r>
            <a:r>
              <a:rPr lang="el-GR" dirty="0" err="1"/>
              <a:t>Profitability</a:t>
            </a:r>
            <a:r>
              <a:rPr lang="el-GR" dirty="0"/>
              <a:t> </a:t>
            </a:r>
            <a:r>
              <a:rPr lang="el-GR" dirty="0" err="1"/>
              <a:t>ratios</a:t>
            </a:r>
            <a:r>
              <a:rPr lang="el-GR" dirty="0"/>
              <a:t>). </a:t>
            </a:r>
            <a:endParaRPr lang="en-US" dirty="0"/>
          </a:p>
        </p:txBody>
      </p:sp>
      <p:sp>
        <p:nvSpPr>
          <p:cNvPr id="3" name="Content Placeholder 2"/>
          <p:cNvSpPr>
            <a:spLocks noGrp="1"/>
          </p:cNvSpPr>
          <p:nvPr>
            <p:ph idx="1"/>
          </p:nvPr>
        </p:nvSpPr>
        <p:spPr>
          <a:xfrm>
            <a:off x="762000" y="3825239"/>
            <a:ext cx="7604760" cy="2362200"/>
          </a:xfrm>
        </p:spPr>
        <p:txBody>
          <a:bodyPr>
            <a:normAutofit fontScale="85000" lnSpcReduction="20000"/>
          </a:bodyPr>
          <a:lstStyle/>
          <a:p>
            <a:pPr algn="just"/>
            <a:r>
              <a:rPr lang="el-GR" dirty="0"/>
              <a:t>Ο αριθμοδείκτης πωλήσεων προς τον μέσο όρο του συνολικού Ενεργητικού, μετρά τη δραστηριότητα των στοιχείων του Ενεργητικού και την ικανότητα της επιχείρησης να δημιουργεί πωλήσεις μέσω της χρησιμοποίησης του Ενεργητικού. Το αποτέλεσμά του δίνεται σε φορές και συνήθως κινείται μεταξύ 3-1,5 φορές. </a:t>
            </a:r>
          </a:p>
          <a:p>
            <a:pPr algn="just"/>
            <a:r>
              <a:rPr lang="el-GR" dirty="0"/>
              <a:t>Ο δεύτερος αριθμοδείκτης (R.O.A.) μετρά την ικανότητα της επιχείρησης να χρησιμοποιεί τα περιουσιακά της στοιχεία και να δημιουργεί κέρδη, συγκρίνοντας τα κέρδη με τα περιουσιακά στοιχεία που βοήθησαν στη δημιουργία τους. Αυτός ο αριθμοδείκτης μετριέται επί τοις % και συνήθως κινείται από 10% και πάνω.</a:t>
            </a:r>
          </a:p>
          <a:p>
            <a:pPr algn="just"/>
            <a:r>
              <a:rPr lang="el-GR" dirty="0"/>
              <a:t> Ο τρίτος αριθμοδείκτης μετράει πόσα στοιχεία του ενεργητικού χρειάζονται για ένα ευρώ πωλήσεις</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563328585"/>
              </p:ext>
            </p:extLst>
          </p:nvPr>
        </p:nvGraphicFramePr>
        <p:xfrm>
          <a:off x="822960" y="1905000"/>
          <a:ext cx="7543800" cy="1752600"/>
        </p:xfrm>
        <a:graphic>
          <a:graphicData uri="http://schemas.openxmlformats.org/presentationml/2006/ole">
            <mc:AlternateContent xmlns:mc="http://schemas.openxmlformats.org/markup-compatibility/2006">
              <mc:Choice xmlns:v="urn:schemas-microsoft-com:vml" Requires="v">
                <p:oleObj spid="_x0000_s6146" name="Worksheet" r:id="rId3" imgW="11201639" imgH="2219121" progId="Excel.Sheet.12">
                  <p:embed/>
                </p:oleObj>
              </mc:Choice>
              <mc:Fallback>
                <p:oleObj name="Worksheet" r:id="rId3" imgW="11201639" imgH="2219121" progId="Excel.Sheet.12">
                  <p:embed/>
                  <p:pic>
                    <p:nvPicPr>
                      <p:cNvPr id="6" name="Object 5"/>
                      <p:cNvPicPr/>
                      <p:nvPr/>
                    </p:nvPicPr>
                    <p:blipFill>
                      <a:blip r:embed="rId4"/>
                      <a:stretch>
                        <a:fillRect/>
                      </a:stretch>
                    </p:blipFill>
                    <p:spPr>
                      <a:xfrm>
                        <a:off x="822960" y="1905000"/>
                        <a:ext cx="7543800" cy="1752600"/>
                      </a:xfrm>
                      <a:prstGeom prst="rect">
                        <a:avLst/>
                      </a:prstGeom>
                    </p:spPr>
                  </p:pic>
                </p:oleObj>
              </mc:Fallback>
            </mc:AlternateContent>
          </a:graphicData>
        </a:graphic>
      </p:graphicFrame>
      <p:pic>
        <p:nvPicPr>
          <p:cNvPr id="7170" name="Equal 10">
            <a:extLst>
              <a:ext uri="{FF2B5EF4-FFF2-40B4-BE49-F238E27FC236}">
                <a16:creationId xmlns:a16="http://schemas.microsoft.com/office/drawing/2014/main" id="{D749F297-8082-4857-ADFD-D1578D8BC8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8856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l-GR" dirty="0"/>
              <a:t> Αριθμοδείκτες αποδοτικότητας (</a:t>
            </a:r>
            <a:r>
              <a:rPr lang="el-GR" dirty="0" err="1"/>
              <a:t>Profitability</a:t>
            </a:r>
            <a:r>
              <a:rPr lang="el-GR" dirty="0"/>
              <a:t> </a:t>
            </a:r>
            <a:r>
              <a:rPr lang="el-GR" dirty="0" err="1"/>
              <a:t>ratios</a:t>
            </a:r>
            <a:r>
              <a:rPr lang="el-GR" dirty="0"/>
              <a:t>) 2</a:t>
            </a:r>
            <a:endParaRPr lang="en-US" dirty="0"/>
          </a:p>
        </p:txBody>
      </p:sp>
      <p:sp>
        <p:nvSpPr>
          <p:cNvPr id="3" name="Content Placeholder 2"/>
          <p:cNvSpPr>
            <a:spLocks noGrp="1"/>
          </p:cNvSpPr>
          <p:nvPr>
            <p:ph idx="1"/>
          </p:nvPr>
        </p:nvSpPr>
        <p:spPr>
          <a:xfrm>
            <a:off x="762000" y="3825239"/>
            <a:ext cx="7604760" cy="2362200"/>
          </a:xfrm>
        </p:spPr>
        <p:txBody>
          <a:bodyPr>
            <a:normAutofit/>
          </a:bodyPr>
          <a:lstStyle/>
          <a:p>
            <a:pPr algn="just"/>
            <a:r>
              <a:rPr lang="el-GR" dirty="0"/>
              <a:t>Το περιθώριο καθαρού κέρδους δίνει ένα μέτρο του καθαρού κέρδους σε ευρώ, που δημιουργείται από την αντίστοιχη πώληση εμπορευμάτων 100€ Αν μία επιχείρηση δηλώσει ότι κέρδισε 10% κατά την προηγούμενη χρήση, αυτό στατιστικά συνήθως σημαίνει ότι τα κέρδη της ήταν 10% επί των πωλήσεών της.</a:t>
            </a:r>
          </a:p>
          <a:p>
            <a:pPr algn="just"/>
            <a:r>
              <a:rPr lang="el-GR" dirty="0"/>
              <a:t>Το περιθώριο μικτού κέρδους προκύπτει από το μικτό κέρδος της επιχείρησης προς τις καθαρές της πωλήσεις. </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340511323"/>
              </p:ext>
            </p:extLst>
          </p:nvPr>
        </p:nvGraphicFramePr>
        <p:xfrm>
          <a:off x="762000" y="1905000"/>
          <a:ext cx="7604760" cy="1447800"/>
        </p:xfrm>
        <a:graphic>
          <a:graphicData uri="http://schemas.openxmlformats.org/presentationml/2006/ole">
            <mc:AlternateContent xmlns:mc="http://schemas.openxmlformats.org/markup-compatibility/2006">
              <mc:Choice xmlns:v="urn:schemas-microsoft-com:vml" Requires="v">
                <p:oleObj spid="_x0000_s7170" name="Worksheet" r:id="rId3" imgW="11201639" imgH="1419128" progId="Excel.Sheet.12">
                  <p:embed/>
                </p:oleObj>
              </mc:Choice>
              <mc:Fallback>
                <p:oleObj name="Worksheet" r:id="rId3" imgW="11201639" imgH="1419128" progId="Excel.Sheet.12">
                  <p:embed/>
                  <p:pic>
                    <p:nvPicPr>
                      <p:cNvPr id="4" name="Object 3"/>
                      <p:cNvPicPr/>
                      <p:nvPr/>
                    </p:nvPicPr>
                    <p:blipFill>
                      <a:blip r:embed="rId4"/>
                      <a:stretch>
                        <a:fillRect/>
                      </a:stretch>
                    </p:blipFill>
                    <p:spPr>
                      <a:xfrm>
                        <a:off x="762000" y="1905000"/>
                        <a:ext cx="7604760" cy="1447800"/>
                      </a:xfrm>
                      <a:prstGeom prst="rect">
                        <a:avLst/>
                      </a:prstGeom>
                    </p:spPr>
                  </p:pic>
                </p:oleObj>
              </mc:Fallback>
            </mc:AlternateContent>
          </a:graphicData>
        </a:graphic>
      </p:graphicFrame>
      <p:pic>
        <p:nvPicPr>
          <p:cNvPr id="8194" name="Equal 10">
            <a:extLst>
              <a:ext uri="{FF2B5EF4-FFF2-40B4-BE49-F238E27FC236}">
                <a16:creationId xmlns:a16="http://schemas.microsoft.com/office/drawing/2014/main" id="{2BB9841C-1FE9-4EB2-B5EB-D094334715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36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t>
            </a:r>
            <a:r>
              <a:rPr lang="el-GR" dirty="0"/>
              <a:t> Αριθμοδείκτες αποδοτικότητας (</a:t>
            </a:r>
            <a:r>
              <a:rPr lang="el-GR" dirty="0" err="1"/>
              <a:t>Profitability</a:t>
            </a:r>
            <a:r>
              <a:rPr lang="el-GR" dirty="0"/>
              <a:t> </a:t>
            </a:r>
            <a:r>
              <a:rPr lang="el-GR" dirty="0" err="1"/>
              <a:t>ratios</a:t>
            </a:r>
            <a:r>
              <a:rPr lang="el-GR" dirty="0"/>
              <a:t>) 3</a:t>
            </a:r>
            <a:endParaRPr lang="en-US" dirty="0"/>
          </a:p>
        </p:txBody>
      </p:sp>
      <p:sp>
        <p:nvSpPr>
          <p:cNvPr id="3" name="Content Placeholder 2"/>
          <p:cNvSpPr>
            <a:spLocks noGrp="1"/>
          </p:cNvSpPr>
          <p:nvPr>
            <p:ph idx="1"/>
          </p:nvPr>
        </p:nvSpPr>
        <p:spPr>
          <a:xfrm>
            <a:off x="762000" y="3825239"/>
            <a:ext cx="7604760" cy="2362200"/>
          </a:xfrm>
        </p:spPr>
        <p:txBody>
          <a:bodyPr>
            <a:normAutofit/>
          </a:bodyPr>
          <a:lstStyle/>
          <a:p>
            <a:pPr algn="just"/>
            <a:r>
              <a:rPr lang="el-GR" dirty="0"/>
              <a:t>Όλοι οι παραπάνω δείκτες δείχνουν πόσα κέρδη παράγει μια εταιρία ανάλογα με τα κεφάλαια που χρησιμοποιεί. </a:t>
            </a:r>
          </a:p>
          <a:p>
            <a:pPr algn="just"/>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10952258"/>
              </p:ext>
            </p:extLst>
          </p:nvPr>
        </p:nvGraphicFramePr>
        <p:xfrm>
          <a:off x="914400" y="1752600"/>
          <a:ext cx="7704138" cy="1828800"/>
        </p:xfrm>
        <a:graphic>
          <a:graphicData uri="http://schemas.openxmlformats.org/presentationml/2006/ole">
            <mc:AlternateContent xmlns:mc="http://schemas.openxmlformats.org/markup-compatibility/2006">
              <mc:Choice xmlns:v="urn:schemas-microsoft-com:vml" Requires="v">
                <p:oleObj spid="_x0000_s8194" name="Worksheet" r:id="rId3" imgW="11582240" imgH="2219121" progId="Excel.Sheet.12">
                  <p:embed/>
                </p:oleObj>
              </mc:Choice>
              <mc:Fallback>
                <p:oleObj name="Worksheet" r:id="rId3" imgW="11582240" imgH="2219121" progId="Excel.Sheet.12">
                  <p:embed/>
                  <p:pic>
                    <p:nvPicPr>
                      <p:cNvPr id="5" name="Object 4"/>
                      <p:cNvPicPr/>
                      <p:nvPr/>
                    </p:nvPicPr>
                    <p:blipFill>
                      <a:blip r:embed="rId4"/>
                      <a:stretch>
                        <a:fillRect/>
                      </a:stretch>
                    </p:blipFill>
                    <p:spPr>
                      <a:xfrm>
                        <a:off x="914400" y="1752600"/>
                        <a:ext cx="7704138" cy="1828800"/>
                      </a:xfrm>
                      <a:prstGeom prst="rect">
                        <a:avLst/>
                      </a:prstGeom>
                    </p:spPr>
                  </p:pic>
                </p:oleObj>
              </mc:Fallback>
            </mc:AlternateContent>
          </a:graphicData>
        </a:graphic>
      </p:graphicFrame>
      <p:pic>
        <p:nvPicPr>
          <p:cNvPr id="9218" name="Equal 10">
            <a:extLst>
              <a:ext uri="{FF2B5EF4-FFF2-40B4-BE49-F238E27FC236}">
                <a16:creationId xmlns:a16="http://schemas.microsoft.com/office/drawing/2014/main" id="{8A650A75-42BC-461E-8EBF-C7C69FDEE4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7669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00025"/>
            <a:ext cx="8016240" cy="1656496"/>
          </a:xfrm>
        </p:spPr>
        <p:txBody>
          <a:bodyPr>
            <a:normAutofit fontScale="90000"/>
          </a:bodyPr>
          <a:lstStyle/>
          <a:p>
            <a:r>
              <a:rPr lang="en-US" dirty="0"/>
              <a:t>D.</a:t>
            </a:r>
            <a:r>
              <a:rPr lang="el-GR" dirty="0"/>
              <a:t>Αριθμοδείκτες που χρησιμοποιούνται από τους επενδυτές (</a:t>
            </a:r>
            <a:r>
              <a:rPr lang="el-GR" dirty="0" err="1"/>
              <a:t>analysis</a:t>
            </a:r>
            <a:r>
              <a:rPr lang="el-GR" dirty="0"/>
              <a:t> for the </a:t>
            </a:r>
            <a:r>
              <a:rPr lang="el-GR" dirty="0" err="1"/>
              <a:t>investor</a:t>
            </a:r>
            <a:r>
              <a:rPr lang="el-GR" dirty="0"/>
              <a:t>).</a:t>
            </a:r>
          </a:p>
        </p:txBody>
      </p:sp>
      <p:sp>
        <p:nvSpPr>
          <p:cNvPr id="4" name="Content Placeholder 3"/>
          <p:cNvSpPr>
            <a:spLocks noGrp="1"/>
          </p:cNvSpPr>
          <p:nvPr>
            <p:ph idx="1"/>
          </p:nvPr>
        </p:nvSpPr>
        <p:spPr>
          <a:xfrm>
            <a:off x="822959" y="1856521"/>
            <a:ext cx="7543801" cy="4012573"/>
          </a:xfrm>
        </p:spPr>
        <p:txBody>
          <a:bodyPr/>
          <a:lstStyle/>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623631843"/>
              </p:ext>
            </p:extLst>
          </p:nvPr>
        </p:nvGraphicFramePr>
        <p:xfrm>
          <a:off x="807719" y="1856520"/>
          <a:ext cx="7955281" cy="4012573"/>
        </p:xfrm>
        <a:graphic>
          <a:graphicData uri="http://schemas.openxmlformats.org/presentationml/2006/ole">
            <mc:AlternateContent xmlns:mc="http://schemas.openxmlformats.org/markup-compatibility/2006">
              <mc:Choice xmlns:v="urn:schemas-microsoft-com:vml" Requires="v">
                <p:oleObj spid="_x0000_s9218" name="Worksheet" r:id="rId3" imgW="11201639" imgH="3819587" progId="Excel.Sheet.12">
                  <p:embed/>
                </p:oleObj>
              </mc:Choice>
              <mc:Fallback>
                <p:oleObj name="Worksheet" r:id="rId3" imgW="11201639" imgH="3819587" progId="Excel.Sheet.12">
                  <p:embed/>
                  <p:pic>
                    <p:nvPicPr>
                      <p:cNvPr id="6" name="Object 5"/>
                      <p:cNvPicPr/>
                      <p:nvPr/>
                    </p:nvPicPr>
                    <p:blipFill>
                      <a:blip r:embed="rId4"/>
                      <a:stretch>
                        <a:fillRect/>
                      </a:stretch>
                    </p:blipFill>
                    <p:spPr>
                      <a:xfrm>
                        <a:off x="807719" y="1856520"/>
                        <a:ext cx="7955281" cy="4012573"/>
                      </a:xfrm>
                      <a:prstGeom prst="rect">
                        <a:avLst/>
                      </a:prstGeom>
                    </p:spPr>
                  </p:pic>
                </p:oleObj>
              </mc:Fallback>
            </mc:AlternateContent>
          </a:graphicData>
        </a:graphic>
      </p:graphicFrame>
      <p:pic>
        <p:nvPicPr>
          <p:cNvPr id="10242" name="Equal 10">
            <a:extLst>
              <a:ext uri="{FF2B5EF4-FFF2-40B4-BE49-F238E27FC236}">
                <a16:creationId xmlns:a16="http://schemas.microsoft.com/office/drawing/2014/main" id="{D29CDAC0-FA19-4BE8-9547-99A3383505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00025"/>
            <a:ext cx="21907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1652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00025"/>
            <a:ext cx="8016240" cy="1552575"/>
          </a:xfrm>
        </p:spPr>
        <p:txBody>
          <a:bodyPr>
            <a:normAutofit/>
          </a:bodyPr>
          <a:lstStyle/>
          <a:p>
            <a:r>
              <a:rPr lang="el-GR" dirty="0"/>
              <a:t>Ε</a:t>
            </a:r>
            <a:r>
              <a:rPr lang="en-US" dirty="0"/>
              <a:t>.</a:t>
            </a:r>
            <a:r>
              <a:rPr lang="el-GR" dirty="0"/>
              <a:t> Αριθμοδείκτες ταμειακής ροής (</a:t>
            </a:r>
            <a:r>
              <a:rPr lang="en-US" dirty="0"/>
              <a:t>C</a:t>
            </a:r>
            <a:r>
              <a:rPr lang="el-GR" dirty="0" err="1"/>
              <a:t>ash</a:t>
            </a:r>
            <a:r>
              <a:rPr lang="el-GR" dirty="0"/>
              <a:t> </a:t>
            </a:r>
            <a:r>
              <a:rPr lang="el-GR" dirty="0" err="1"/>
              <a:t>flow</a:t>
            </a:r>
            <a:r>
              <a:rPr lang="en-US" dirty="0"/>
              <a:t> </a:t>
            </a:r>
            <a:r>
              <a:rPr lang="el-GR" dirty="0" err="1"/>
              <a:t>ratios</a:t>
            </a:r>
            <a:r>
              <a:rPr lang="el-GR" dirty="0"/>
              <a:t>). </a:t>
            </a:r>
            <a:endParaRPr lang="en-US" dirty="0"/>
          </a:p>
        </p:txBody>
      </p:sp>
      <p:sp>
        <p:nvSpPr>
          <p:cNvPr id="4" name="Content Placeholder 3"/>
          <p:cNvSpPr>
            <a:spLocks noGrp="1"/>
          </p:cNvSpPr>
          <p:nvPr>
            <p:ph idx="1"/>
          </p:nvPr>
        </p:nvSpPr>
        <p:spPr>
          <a:xfrm>
            <a:off x="822959" y="1856521"/>
            <a:ext cx="7543801" cy="4012573"/>
          </a:xfrm>
        </p:spPr>
        <p:txBody>
          <a:bodyPr>
            <a:normAutofit fontScale="70000" lnSpcReduction="20000"/>
          </a:bodyPr>
          <a:lstStyle/>
          <a:p>
            <a:pPr algn="just"/>
            <a:r>
              <a:rPr lang="el-GR" dirty="0"/>
              <a:t>Η κατάσταση της ταμειακής ροής διαχωρίζει τις εισροές και εκροές μετρητών σε λειτουργικές, επενδυτικές και χρηματοδοτικές. Η αναλυτική περιγραφή τους έχει ως εξής: </a:t>
            </a:r>
          </a:p>
          <a:p>
            <a:pPr algn="just"/>
            <a:r>
              <a:rPr lang="el-GR" b="1" dirty="0"/>
              <a:t>1. Λειτουργικές</a:t>
            </a:r>
          </a:p>
          <a:p>
            <a:pPr algn="just"/>
            <a:r>
              <a:rPr lang="el-GR" b="1" dirty="0"/>
              <a:t>Εισροές μετρητών</a:t>
            </a:r>
          </a:p>
          <a:p>
            <a:pPr algn="just">
              <a:buFont typeface="Wingdings" panose="05000000000000000000" pitchFamily="2" charset="2"/>
              <a:buChar char="Ø"/>
            </a:pPr>
            <a:r>
              <a:rPr lang="el-GR" dirty="0"/>
              <a:t>Από πώληση αγαθών ή υπηρεσιών</a:t>
            </a:r>
          </a:p>
          <a:p>
            <a:pPr algn="just">
              <a:buFont typeface="Wingdings" panose="05000000000000000000" pitchFamily="2" charset="2"/>
              <a:buChar char="Ø"/>
            </a:pPr>
            <a:r>
              <a:rPr lang="el-GR" dirty="0"/>
              <a:t>Από τόκους πιστωτικούς (πώληση με πίστωση ή δάνεια)</a:t>
            </a:r>
          </a:p>
          <a:p>
            <a:pPr algn="just">
              <a:buFont typeface="Wingdings" panose="05000000000000000000" pitchFamily="2" charset="2"/>
              <a:buChar char="Ø"/>
            </a:pPr>
            <a:r>
              <a:rPr lang="el-GR" dirty="0"/>
              <a:t>Από τόκους πιστωτικούς διαφόρων επενδύσεων (μερίσματα)</a:t>
            </a:r>
          </a:p>
          <a:p>
            <a:pPr algn="just"/>
            <a:r>
              <a:rPr lang="el-GR" b="1" dirty="0"/>
              <a:t>Εκροές μετρητών</a:t>
            </a:r>
          </a:p>
          <a:p>
            <a:pPr algn="just">
              <a:buFont typeface="Wingdings" panose="05000000000000000000" pitchFamily="2" charset="2"/>
              <a:buChar char="Ø"/>
            </a:pPr>
            <a:r>
              <a:rPr lang="el-GR" dirty="0"/>
              <a:t>Από πληρωμές για αγορά αποθεμάτων</a:t>
            </a:r>
          </a:p>
          <a:p>
            <a:pPr algn="just">
              <a:buFont typeface="Wingdings" panose="05000000000000000000" pitchFamily="2" charset="2"/>
              <a:buChar char="Ø"/>
            </a:pPr>
            <a:r>
              <a:rPr lang="el-GR" dirty="0"/>
              <a:t>Από πληρωμές για μισθούς και έξοδα εργαζομένων</a:t>
            </a:r>
          </a:p>
          <a:p>
            <a:pPr algn="just">
              <a:buFont typeface="Wingdings" panose="05000000000000000000" pitchFamily="2" charset="2"/>
              <a:buChar char="Ø"/>
            </a:pPr>
            <a:r>
              <a:rPr lang="el-GR" dirty="0"/>
              <a:t>Από πληρωμές για φόρους τέλη</a:t>
            </a:r>
          </a:p>
          <a:p>
            <a:pPr algn="just">
              <a:buFont typeface="Wingdings" panose="05000000000000000000" pitchFamily="2" charset="2"/>
              <a:buChar char="Ø"/>
            </a:pPr>
            <a:r>
              <a:rPr lang="el-GR" dirty="0"/>
              <a:t>Από πληρωμές για φόρους και συναφή έξοδα</a:t>
            </a:r>
          </a:p>
          <a:p>
            <a:pPr algn="just">
              <a:buFont typeface="Wingdings" panose="05000000000000000000" pitchFamily="2" charset="2"/>
              <a:buChar char="Ø"/>
            </a:pPr>
            <a:r>
              <a:rPr lang="el-GR" dirty="0"/>
              <a:t>Από πληρωμές για άλλα οργανικά έξοδα.</a:t>
            </a:r>
            <a:endParaRPr lang="en-US" dirty="0"/>
          </a:p>
        </p:txBody>
      </p:sp>
    </p:spTree>
    <p:extLst>
      <p:ext uri="{BB962C8B-B14F-4D97-AF65-F5344CB8AC3E}">
        <p14:creationId xmlns:p14="http://schemas.microsoft.com/office/powerpoint/2010/main" val="2390768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Γενικά							</a:t>
            </a:r>
            <a:endParaRPr lang="en-US" dirty="0"/>
          </a:p>
        </p:txBody>
      </p:sp>
      <p:sp>
        <p:nvSpPr>
          <p:cNvPr id="3" name="Content Placeholder 2"/>
          <p:cNvSpPr>
            <a:spLocks noGrp="1"/>
          </p:cNvSpPr>
          <p:nvPr>
            <p:ph idx="1"/>
          </p:nvPr>
        </p:nvSpPr>
        <p:spPr/>
        <p:txBody>
          <a:bodyPr/>
          <a:lstStyle/>
          <a:p>
            <a:pPr algn="just"/>
            <a:r>
              <a:rPr lang="el-GR" sz="2400" dirty="0"/>
              <a:t>Σκοπός του αναλυτή είναι να χρησιμοποιήσει σαν πηγή πληροφοριών τις βασικές λογιστικές καταστάσεις για να:</a:t>
            </a:r>
          </a:p>
          <a:p>
            <a:pPr>
              <a:buFont typeface="Wingdings" panose="05000000000000000000" pitchFamily="2" charset="2"/>
              <a:buChar char="Ø"/>
            </a:pPr>
            <a:r>
              <a:rPr lang="el-GR" sz="2400" dirty="0"/>
              <a:t>Να αναλύσει την παρελθούσα κατάσταση μιας εταιρίας</a:t>
            </a:r>
          </a:p>
          <a:p>
            <a:pPr>
              <a:buFont typeface="Wingdings" panose="05000000000000000000" pitchFamily="2" charset="2"/>
              <a:buChar char="Ø"/>
            </a:pPr>
            <a:r>
              <a:rPr lang="el-GR" sz="2400" dirty="0"/>
              <a:t>Να αναλύσει την παρούσα κατάσταση μιας εταιρίας</a:t>
            </a:r>
          </a:p>
          <a:p>
            <a:pPr>
              <a:buFont typeface="Wingdings" panose="05000000000000000000" pitchFamily="2" charset="2"/>
              <a:buChar char="Ø"/>
            </a:pPr>
            <a:r>
              <a:rPr lang="el-GR" sz="2400" dirty="0"/>
              <a:t>Να εξάγει συμπεράσματα για την μελλοντική πορεία της</a:t>
            </a:r>
          </a:p>
          <a:p>
            <a:pPr marL="0" indent="0">
              <a:buNone/>
            </a:pPr>
            <a:endParaRPr lang="en-US" dirty="0"/>
          </a:p>
        </p:txBody>
      </p:sp>
    </p:spTree>
    <p:extLst>
      <p:ext uri="{BB962C8B-B14F-4D97-AF65-F5344CB8AC3E}">
        <p14:creationId xmlns:p14="http://schemas.microsoft.com/office/powerpoint/2010/main" val="1064305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00025"/>
            <a:ext cx="8016240" cy="1552575"/>
          </a:xfrm>
        </p:spPr>
        <p:txBody>
          <a:bodyPr>
            <a:normAutofit/>
          </a:bodyPr>
          <a:lstStyle/>
          <a:p>
            <a:r>
              <a:rPr lang="en-US" dirty="0"/>
              <a:t>E.</a:t>
            </a:r>
            <a:r>
              <a:rPr lang="el-GR" dirty="0"/>
              <a:t> Αριθμοδείκτες ταμειακής ροής (</a:t>
            </a:r>
            <a:r>
              <a:rPr lang="en-US" dirty="0"/>
              <a:t>C</a:t>
            </a:r>
            <a:r>
              <a:rPr lang="el-GR" dirty="0" err="1"/>
              <a:t>ash</a:t>
            </a:r>
            <a:r>
              <a:rPr lang="el-GR" dirty="0"/>
              <a:t> </a:t>
            </a:r>
            <a:r>
              <a:rPr lang="el-GR" dirty="0" err="1"/>
              <a:t>flow</a:t>
            </a:r>
            <a:r>
              <a:rPr lang="en-US" dirty="0"/>
              <a:t> </a:t>
            </a:r>
            <a:r>
              <a:rPr lang="el-GR" dirty="0" err="1"/>
              <a:t>ratios</a:t>
            </a:r>
            <a:r>
              <a:rPr lang="el-GR" dirty="0"/>
              <a:t>)</a:t>
            </a:r>
            <a:r>
              <a:rPr lang="en-US" dirty="0"/>
              <a:t> 2</a:t>
            </a:r>
          </a:p>
        </p:txBody>
      </p:sp>
      <p:sp>
        <p:nvSpPr>
          <p:cNvPr id="4" name="Content Placeholder 3"/>
          <p:cNvSpPr>
            <a:spLocks noGrp="1"/>
          </p:cNvSpPr>
          <p:nvPr>
            <p:ph idx="1"/>
          </p:nvPr>
        </p:nvSpPr>
        <p:spPr>
          <a:xfrm>
            <a:off x="822959" y="1856521"/>
            <a:ext cx="7543801" cy="4012573"/>
          </a:xfrm>
        </p:spPr>
        <p:txBody>
          <a:bodyPr>
            <a:normAutofit fontScale="85000" lnSpcReduction="20000"/>
          </a:bodyPr>
          <a:lstStyle/>
          <a:p>
            <a:pPr algn="just"/>
            <a:r>
              <a:rPr lang="el-GR" b="1" dirty="0"/>
              <a:t>2. Επενδυτικές</a:t>
            </a:r>
          </a:p>
          <a:p>
            <a:pPr algn="just"/>
            <a:r>
              <a:rPr lang="el-GR" b="1" dirty="0"/>
              <a:t>Εισροές μετρητών</a:t>
            </a:r>
          </a:p>
          <a:p>
            <a:pPr algn="just">
              <a:buFont typeface="Wingdings" panose="05000000000000000000" pitchFamily="2" charset="2"/>
              <a:buChar char="Ø"/>
            </a:pPr>
            <a:r>
              <a:rPr lang="el-GR" dirty="0"/>
              <a:t>Από εισπράξεις ληξιπρόθεσμων δανείων</a:t>
            </a:r>
          </a:p>
          <a:p>
            <a:pPr algn="just">
              <a:buFont typeface="Wingdings" panose="05000000000000000000" pitchFamily="2" charset="2"/>
              <a:buChar char="Ø"/>
            </a:pPr>
            <a:r>
              <a:rPr lang="el-GR" dirty="0"/>
              <a:t>Από πώληση παγίων στοιχείων (εδαφικών εκτάσεων, κτιρίων κ.λπ.)</a:t>
            </a:r>
          </a:p>
          <a:p>
            <a:pPr algn="just">
              <a:buFont typeface="Wingdings" panose="05000000000000000000" pitchFamily="2" charset="2"/>
              <a:buChar char="Ø"/>
            </a:pPr>
            <a:r>
              <a:rPr lang="el-GR" dirty="0"/>
              <a:t>Από πώληση μετοχών συνδεδεμένων ή λοιπών επιχειρήσεων</a:t>
            </a:r>
          </a:p>
          <a:p>
            <a:pPr algn="just"/>
            <a:r>
              <a:rPr lang="el-GR" b="1" dirty="0"/>
              <a:t>Εκροές μετρητών</a:t>
            </a:r>
          </a:p>
          <a:p>
            <a:pPr algn="just">
              <a:buFont typeface="Wingdings" panose="05000000000000000000" pitchFamily="2" charset="2"/>
              <a:buChar char="Ø"/>
            </a:pPr>
            <a:r>
              <a:rPr lang="el-GR" dirty="0"/>
              <a:t>Δάνεια προς άλλες οικονομικές μονάδες</a:t>
            </a:r>
          </a:p>
          <a:p>
            <a:pPr algn="just">
              <a:buFont typeface="Wingdings" panose="05000000000000000000" pitchFamily="2" charset="2"/>
              <a:buChar char="Ø"/>
            </a:pPr>
            <a:r>
              <a:rPr lang="el-GR" dirty="0"/>
              <a:t>Αγορά χρεογράφων (μετοχών, ομολογιών) για μακροπρόθεσμη επένδυση άλλων επιχειρήσεων</a:t>
            </a:r>
          </a:p>
          <a:p>
            <a:pPr algn="just">
              <a:buFont typeface="Wingdings" panose="05000000000000000000" pitchFamily="2" charset="2"/>
              <a:buChar char="Ø"/>
            </a:pPr>
            <a:r>
              <a:rPr lang="el-GR" dirty="0"/>
              <a:t>Αγορά παραγωγικού εξοπλισμού (εδαφικού εκτάσεων, κτιρίων, μηχανημάτων - μηχανολογικού εξοπλισμού</a:t>
            </a:r>
          </a:p>
          <a:p>
            <a:pPr algn="just">
              <a:buFont typeface="Wingdings" panose="05000000000000000000" pitchFamily="2" charset="2"/>
              <a:buChar char="Ø"/>
            </a:pPr>
            <a:r>
              <a:rPr lang="el-GR" dirty="0"/>
              <a:t>κ.λπ.)</a:t>
            </a:r>
            <a:endParaRPr lang="en-US" dirty="0"/>
          </a:p>
        </p:txBody>
      </p:sp>
    </p:spTree>
    <p:extLst>
      <p:ext uri="{BB962C8B-B14F-4D97-AF65-F5344CB8AC3E}">
        <p14:creationId xmlns:p14="http://schemas.microsoft.com/office/powerpoint/2010/main" val="2508809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200025"/>
            <a:ext cx="8016240" cy="1552575"/>
          </a:xfrm>
        </p:spPr>
        <p:txBody>
          <a:bodyPr>
            <a:normAutofit/>
          </a:bodyPr>
          <a:lstStyle/>
          <a:p>
            <a:r>
              <a:rPr lang="en-US" dirty="0"/>
              <a:t>E.</a:t>
            </a:r>
            <a:r>
              <a:rPr lang="el-GR" dirty="0"/>
              <a:t> Αριθμοδείκτες ταμειακής ροής (</a:t>
            </a:r>
            <a:r>
              <a:rPr lang="en-US" dirty="0"/>
              <a:t>C</a:t>
            </a:r>
            <a:r>
              <a:rPr lang="el-GR" dirty="0" err="1"/>
              <a:t>ash</a:t>
            </a:r>
            <a:r>
              <a:rPr lang="el-GR" dirty="0"/>
              <a:t> </a:t>
            </a:r>
            <a:r>
              <a:rPr lang="el-GR" dirty="0" err="1"/>
              <a:t>flow</a:t>
            </a:r>
            <a:r>
              <a:rPr lang="en-US" dirty="0"/>
              <a:t> </a:t>
            </a:r>
            <a:r>
              <a:rPr lang="el-GR" dirty="0" err="1"/>
              <a:t>ratios</a:t>
            </a:r>
            <a:r>
              <a:rPr lang="el-GR" dirty="0"/>
              <a:t>)</a:t>
            </a:r>
            <a:r>
              <a:rPr lang="en-US" dirty="0"/>
              <a:t> 2</a:t>
            </a:r>
          </a:p>
        </p:txBody>
      </p:sp>
      <p:sp>
        <p:nvSpPr>
          <p:cNvPr id="4" name="Content Placeholder 3"/>
          <p:cNvSpPr>
            <a:spLocks noGrp="1"/>
          </p:cNvSpPr>
          <p:nvPr>
            <p:ph idx="1"/>
          </p:nvPr>
        </p:nvSpPr>
        <p:spPr>
          <a:xfrm>
            <a:off x="822959" y="1856521"/>
            <a:ext cx="7543801" cy="4012573"/>
          </a:xfrm>
        </p:spPr>
        <p:txBody>
          <a:bodyPr vert="horz" lIns="0" tIns="45720" rIns="0" bIns="45720" rtlCol="0" anchor="t">
            <a:normAutofit/>
          </a:bodyPr>
          <a:lstStyle/>
          <a:p>
            <a:pPr algn="just"/>
            <a:r>
              <a:rPr lang="el-GR" dirty="0"/>
              <a:t>3. Χρηματοδοτικές</a:t>
            </a:r>
          </a:p>
          <a:p>
            <a:pPr algn="just"/>
            <a:r>
              <a:rPr lang="el-GR" b="1" dirty="0"/>
              <a:t>Εισροές μετρητών</a:t>
            </a:r>
          </a:p>
          <a:p>
            <a:pPr algn="just">
              <a:buFont typeface="Wingdings" panose="05000000000000000000" pitchFamily="2" charset="2"/>
              <a:buChar char="Ø"/>
            </a:pPr>
            <a:r>
              <a:rPr lang="el-GR" dirty="0"/>
              <a:t>Από πώληση μετοχών (κοινών, προνομιούχων κ.λπ.)</a:t>
            </a:r>
          </a:p>
          <a:p>
            <a:pPr algn="just">
              <a:buFont typeface="Wingdings" panose="05000000000000000000" pitchFamily="2" charset="2"/>
              <a:buChar char="Ø"/>
            </a:pPr>
            <a:r>
              <a:rPr lang="el-GR" dirty="0"/>
              <a:t>Από πώληση ομολογιών, από δάνεια, από γραμμάτια πληρωτέα και άλλους βραχυπρόθεσμους ή μακροπρόθεσμους</a:t>
            </a:r>
            <a:r>
              <a:rPr lang="en-US" dirty="0"/>
              <a:t> </a:t>
            </a:r>
            <a:r>
              <a:rPr lang="el-GR" dirty="0"/>
              <a:t>δανεισμούς</a:t>
            </a:r>
            <a:endParaRPr lang="el-GR" dirty="0">
              <a:cs typeface="Calibri"/>
            </a:endParaRPr>
          </a:p>
          <a:p>
            <a:pPr algn="just"/>
            <a:r>
              <a:rPr lang="el-GR" b="1" dirty="0"/>
              <a:t>Εκροές μετρητών</a:t>
            </a:r>
          </a:p>
          <a:p>
            <a:pPr algn="just">
              <a:buFont typeface="Wingdings" panose="05000000000000000000" pitchFamily="2" charset="2"/>
              <a:buChar char="Ø"/>
            </a:pPr>
            <a:r>
              <a:rPr lang="el-GR" dirty="0"/>
              <a:t>Πληρωμές μερισμάτων</a:t>
            </a:r>
          </a:p>
          <a:p>
            <a:pPr algn="just">
              <a:buFont typeface="Wingdings" panose="05000000000000000000" pitchFamily="2" charset="2"/>
              <a:buChar char="Ø"/>
            </a:pPr>
            <a:r>
              <a:rPr lang="el-GR" dirty="0"/>
              <a:t>Πληρωμές για εξόφληση κεφαλαίων δανείων</a:t>
            </a:r>
          </a:p>
          <a:p>
            <a:pPr algn="just">
              <a:buFont typeface="Wingdings" panose="05000000000000000000" pitchFamily="2" charset="2"/>
              <a:buChar char="Ø"/>
            </a:pPr>
            <a:r>
              <a:rPr lang="el-GR" dirty="0"/>
              <a:t>Επαναγορά μετοχών (Capital </a:t>
            </a:r>
            <a:r>
              <a:rPr lang="el-GR" dirty="0" err="1"/>
              <a:t>Stock</a:t>
            </a:r>
            <a:r>
              <a:rPr lang="el-GR" dirty="0"/>
              <a:t>)</a:t>
            </a:r>
            <a:endParaRPr lang="en-US" dirty="0"/>
          </a:p>
        </p:txBody>
      </p:sp>
    </p:spTree>
    <p:extLst>
      <p:ext uri="{BB962C8B-B14F-4D97-AF65-F5344CB8AC3E}">
        <p14:creationId xmlns:p14="http://schemas.microsoft.com/office/powerpoint/2010/main" val="3678547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89FA-C9AC-469F-B57C-99FDCB327A87}"/>
              </a:ext>
            </a:extLst>
          </p:cNvPr>
          <p:cNvSpPr>
            <a:spLocks noGrp="1"/>
          </p:cNvSpPr>
          <p:nvPr>
            <p:ph type="title"/>
          </p:nvPr>
        </p:nvSpPr>
        <p:spPr>
          <a:xfrm>
            <a:off x="784701" y="171826"/>
            <a:ext cx="7543800" cy="1670748"/>
          </a:xfrm>
        </p:spPr>
        <p:txBody>
          <a:bodyPr>
            <a:normAutofit fontScale="90000"/>
          </a:bodyPr>
          <a:lstStyle/>
          <a:p>
            <a:r>
              <a:rPr lang="en-US" dirty="0">
                <a:cs typeface="Calibri Light"/>
              </a:rPr>
              <a:t>Απ</a:t>
            </a:r>
            <a:r>
              <a:rPr lang="en-US" dirty="0" err="1">
                <a:cs typeface="Calibri Light"/>
              </a:rPr>
              <a:t>οτελούν</a:t>
            </a:r>
            <a:r>
              <a:rPr lang="en-US" dirty="0">
                <a:cs typeface="Calibri Light"/>
              </a:rPr>
              <a:t> </a:t>
            </a:r>
            <a:r>
              <a:rPr lang="en-US" dirty="0" err="1">
                <a:cs typeface="Calibri Light"/>
              </a:rPr>
              <a:t>οι</a:t>
            </a:r>
            <a:r>
              <a:rPr lang="en-US" dirty="0">
                <a:cs typeface="Calibri Light"/>
              </a:rPr>
              <a:t> </a:t>
            </a:r>
            <a:r>
              <a:rPr lang="en-US" dirty="0" err="1">
                <a:cs typeface="Calibri Light"/>
              </a:rPr>
              <a:t>Λογιστικές</a:t>
            </a:r>
            <a:r>
              <a:rPr lang="en-US" dirty="0">
                <a:cs typeface="Calibri Light"/>
              </a:rPr>
              <a:t> Κατα</a:t>
            </a:r>
            <a:r>
              <a:rPr lang="en-US" dirty="0" err="1">
                <a:cs typeface="Calibri Light"/>
              </a:rPr>
              <a:t>στάσεις</a:t>
            </a:r>
            <a:r>
              <a:rPr lang="en-US" dirty="0">
                <a:cs typeface="Calibri Light"/>
              </a:rPr>
              <a:t> </a:t>
            </a:r>
            <a:r>
              <a:rPr lang="en-US" dirty="0" err="1">
                <a:cs typeface="Calibri Light"/>
              </a:rPr>
              <a:t>Πηγή</a:t>
            </a:r>
            <a:r>
              <a:rPr lang="en-US" dirty="0">
                <a:cs typeface="Calibri Light"/>
              </a:rPr>
              <a:t> </a:t>
            </a:r>
            <a:r>
              <a:rPr lang="en-US" dirty="0" err="1">
                <a:cs typeface="Calibri Light"/>
              </a:rPr>
              <a:t>Ουσι</a:t>
            </a:r>
            <a:r>
              <a:rPr lang="en-US" dirty="0">
                <a:cs typeface="Calibri Light"/>
              </a:rPr>
              <a:t>αστικής Πληροφόρησης</a:t>
            </a:r>
            <a:r>
              <a:rPr lang="el-GR" dirty="0">
                <a:cs typeface="Calibri Light"/>
              </a:rPr>
              <a:t>;</a:t>
            </a:r>
            <a:endParaRPr lang="en-US" dirty="0" err="1"/>
          </a:p>
        </p:txBody>
      </p:sp>
      <p:sp>
        <p:nvSpPr>
          <p:cNvPr id="3" name="Content Placeholder 2">
            <a:extLst>
              <a:ext uri="{FF2B5EF4-FFF2-40B4-BE49-F238E27FC236}">
                <a16:creationId xmlns:a16="http://schemas.microsoft.com/office/drawing/2014/main" id="{BEAA312B-6ADA-4140-B16C-8933C5931811}"/>
              </a:ext>
            </a:extLst>
          </p:cNvPr>
          <p:cNvSpPr>
            <a:spLocks noGrp="1"/>
          </p:cNvSpPr>
          <p:nvPr>
            <p:ph idx="1"/>
          </p:nvPr>
        </p:nvSpPr>
        <p:spPr>
          <a:xfrm>
            <a:off x="822959" y="2084855"/>
            <a:ext cx="7543801" cy="3784239"/>
          </a:xfrm>
        </p:spPr>
        <p:txBody>
          <a:bodyPr vert="horz" lIns="0" tIns="45720" rIns="0" bIns="45720" rtlCol="0" anchor="t">
            <a:normAutofit/>
          </a:bodyPr>
          <a:lstStyle/>
          <a:p>
            <a:r>
              <a:rPr lang="en-US" dirty="0" err="1">
                <a:cs typeface="Calibri"/>
              </a:rPr>
              <a:t>Οι</a:t>
            </a:r>
            <a:r>
              <a:rPr lang="en-US" dirty="0">
                <a:cs typeface="Calibri"/>
              </a:rPr>
              <a:t> </a:t>
            </a:r>
            <a:r>
              <a:rPr lang="en-US" dirty="0" err="1">
                <a:cs typeface="Calibri"/>
              </a:rPr>
              <a:t>λογιστικές</a:t>
            </a:r>
            <a:r>
              <a:rPr lang="en-US" dirty="0">
                <a:cs typeface="Calibri"/>
              </a:rPr>
              <a:t> κατα</a:t>
            </a:r>
            <a:r>
              <a:rPr lang="en-US" dirty="0" err="1">
                <a:cs typeface="Calibri"/>
              </a:rPr>
              <a:t>στάσεις</a:t>
            </a:r>
            <a:r>
              <a:rPr lang="en-US" dirty="0">
                <a:cs typeface="Calibri"/>
              </a:rPr>
              <a:t> και η α</a:t>
            </a:r>
            <a:r>
              <a:rPr lang="en-US" dirty="0" err="1">
                <a:cs typeface="Calibri"/>
              </a:rPr>
              <a:t>νάλυση</a:t>
            </a:r>
            <a:r>
              <a:rPr lang="en-US" dirty="0">
                <a:cs typeface="Calibri"/>
              </a:rPr>
              <a:t> θα π</a:t>
            </a:r>
            <a:r>
              <a:rPr lang="en-US" dirty="0" err="1">
                <a:cs typeface="Calibri"/>
              </a:rPr>
              <a:t>ρέ</a:t>
            </a:r>
            <a:r>
              <a:rPr lang="en-US" dirty="0">
                <a:cs typeface="Calibri"/>
              </a:rPr>
              <a:t>π</a:t>
            </a:r>
            <a:r>
              <a:rPr lang="en-US" dirty="0" err="1">
                <a:cs typeface="Calibri"/>
              </a:rPr>
              <a:t>ει</a:t>
            </a:r>
            <a:r>
              <a:rPr lang="en-US" dirty="0">
                <a:cs typeface="Calibri"/>
              </a:rPr>
              <a:t> να α</a:t>
            </a:r>
            <a:r>
              <a:rPr lang="en-US" dirty="0" err="1">
                <a:cs typeface="Calibri"/>
              </a:rPr>
              <a:t>ντιμετω</a:t>
            </a:r>
            <a:r>
              <a:rPr lang="en-US" dirty="0">
                <a:cs typeface="Calibri"/>
              </a:rPr>
              <a:t>π</a:t>
            </a:r>
            <a:r>
              <a:rPr lang="en-US" dirty="0" err="1">
                <a:cs typeface="Calibri"/>
              </a:rPr>
              <a:t>ίζοντ</a:t>
            </a:r>
            <a:r>
              <a:rPr lang="en-US" dirty="0">
                <a:cs typeface="Calibri"/>
              </a:rPr>
              <a:t>αι </a:t>
            </a:r>
            <a:r>
              <a:rPr lang="en-US" dirty="0" err="1">
                <a:cs typeface="Calibri"/>
              </a:rPr>
              <a:t>με</a:t>
            </a:r>
            <a:r>
              <a:rPr lang="en-US" dirty="0">
                <a:cs typeface="Calibri"/>
              </a:rPr>
              <a:t> </a:t>
            </a:r>
            <a:r>
              <a:rPr lang="en-US" dirty="0" err="1">
                <a:cs typeface="Calibri"/>
              </a:rPr>
              <a:t>σκε</a:t>
            </a:r>
            <a:r>
              <a:rPr lang="en-US" dirty="0">
                <a:cs typeface="Calibri"/>
              </a:rPr>
              <a:t>π</a:t>
            </a:r>
            <a:r>
              <a:rPr lang="en-US" dirty="0" err="1">
                <a:cs typeface="Calibri"/>
              </a:rPr>
              <a:t>τικισμό</a:t>
            </a:r>
            <a:r>
              <a:rPr lang="en-US" dirty="0">
                <a:cs typeface="Calibri"/>
              </a:rPr>
              <a:t>. </a:t>
            </a:r>
            <a:r>
              <a:rPr lang="en-US" dirty="0" err="1">
                <a:cs typeface="Calibri"/>
              </a:rPr>
              <a:t>Πολλές</a:t>
            </a:r>
            <a:r>
              <a:rPr lang="en-US" dirty="0">
                <a:cs typeface="Calibri"/>
              </a:rPr>
              <a:t> </a:t>
            </a:r>
            <a:r>
              <a:rPr lang="en-US" dirty="0" err="1">
                <a:cs typeface="Calibri"/>
              </a:rPr>
              <a:t>φορές</a:t>
            </a:r>
            <a:r>
              <a:rPr lang="en-US" dirty="0">
                <a:cs typeface="Calibri"/>
              </a:rPr>
              <a:t> </a:t>
            </a:r>
            <a:r>
              <a:rPr lang="en-US" dirty="0" err="1">
                <a:cs typeface="Calibri"/>
              </a:rPr>
              <a:t>συν</a:t>
            </a:r>
            <a:r>
              <a:rPr lang="en-US" dirty="0">
                <a:cs typeface="Calibri"/>
              </a:rPr>
              <a:t>α</a:t>
            </a:r>
            <a:r>
              <a:rPr lang="en-US" dirty="0" err="1">
                <a:cs typeface="Calibri"/>
              </a:rPr>
              <a:t>ντάμε</a:t>
            </a:r>
            <a:r>
              <a:rPr lang="en-US" dirty="0">
                <a:cs typeface="Calibri"/>
              </a:rPr>
              <a:t> </a:t>
            </a:r>
            <a:r>
              <a:rPr lang="en-US" dirty="0" err="1">
                <a:cs typeface="Calibri"/>
              </a:rPr>
              <a:t>διάφορ</a:t>
            </a:r>
            <a:r>
              <a:rPr lang="en-US" dirty="0">
                <a:cs typeface="Calibri"/>
              </a:rPr>
              <a:t>α π</a:t>
            </a:r>
            <a:r>
              <a:rPr lang="en-US" dirty="0" err="1">
                <a:cs typeface="Calibri"/>
              </a:rPr>
              <a:t>ρο</a:t>
            </a:r>
            <a:r>
              <a:rPr lang="en-US" dirty="0">
                <a:cs typeface="Calibri"/>
              </a:rPr>
              <a:t>β</a:t>
            </a:r>
            <a:r>
              <a:rPr lang="en-US" dirty="0" err="1">
                <a:cs typeface="Calibri"/>
              </a:rPr>
              <a:t>λήμ</a:t>
            </a:r>
            <a:r>
              <a:rPr lang="en-US" dirty="0">
                <a:cs typeface="Calibri"/>
              </a:rPr>
              <a:t>ατα όπ</a:t>
            </a:r>
            <a:r>
              <a:rPr lang="en-US" dirty="0" err="1">
                <a:cs typeface="Calibri"/>
              </a:rPr>
              <a:t>ως</a:t>
            </a:r>
          </a:p>
          <a:p>
            <a:pPr marL="457200" indent="-457200">
              <a:buAutoNum type="arabicPeriod"/>
            </a:pPr>
            <a:r>
              <a:rPr lang="en-US" dirty="0" err="1">
                <a:cs typeface="Calibri"/>
              </a:rPr>
              <a:t>Δημιουργική</a:t>
            </a:r>
            <a:r>
              <a:rPr lang="en-US" dirty="0">
                <a:cs typeface="Calibri"/>
              </a:rPr>
              <a:t> </a:t>
            </a:r>
            <a:r>
              <a:rPr lang="en-US" dirty="0" err="1">
                <a:cs typeface="Calibri"/>
              </a:rPr>
              <a:t>Λογιστική</a:t>
            </a:r>
          </a:p>
          <a:p>
            <a:pPr marL="457200" indent="-457200">
              <a:buAutoNum type="arabicPeriod"/>
            </a:pPr>
            <a:r>
              <a:rPr lang="en-US" dirty="0" err="1">
                <a:cs typeface="Calibri"/>
              </a:rPr>
              <a:t>Συγκρισιμότητ</a:t>
            </a:r>
            <a:r>
              <a:rPr lang="en-US" dirty="0">
                <a:cs typeface="Calibri"/>
              </a:rPr>
              <a:t>α </a:t>
            </a:r>
            <a:r>
              <a:rPr lang="en-US" dirty="0" err="1">
                <a:cs typeface="Calibri"/>
              </a:rPr>
              <a:t>Στοιχείων</a:t>
            </a:r>
          </a:p>
          <a:p>
            <a:pPr marL="457200" indent="-457200">
              <a:buAutoNum type="arabicPeriod"/>
            </a:pPr>
            <a:r>
              <a:rPr lang="en-US" dirty="0" err="1">
                <a:cs typeface="Calibri"/>
              </a:rPr>
              <a:t>Αν</a:t>
            </a:r>
            <a:r>
              <a:rPr lang="en-US" dirty="0">
                <a:cs typeface="Calibri"/>
              </a:rPr>
              <a:t>α</a:t>
            </a:r>
            <a:r>
              <a:rPr lang="en-US" dirty="0" err="1">
                <a:cs typeface="Calibri"/>
              </a:rPr>
              <a:t>λογικότητ</a:t>
            </a:r>
            <a:r>
              <a:rPr lang="en-US" dirty="0">
                <a:cs typeface="Calibri"/>
              </a:rPr>
              <a:t>α </a:t>
            </a:r>
            <a:r>
              <a:rPr lang="en-US" dirty="0" err="1">
                <a:cs typeface="Calibri"/>
              </a:rPr>
              <a:t>Δεικτών</a:t>
            </a:r>
            <a:r>
              <a:rPr lang="en-US" dirty="0">
                <a:cs typeface="Calibri"/>
              </a:rPr>
              <a:t>.</a:t>
            </a:r>
          </a:p>
          <a:p>
            <a:endParaRPr lang="en-US" dirty="0">
              <a:cs typeface="Calibri"/>
            </a:endParaRPr>
          </a:p>
        </p:txBody>
      </p:sp>
    </p:spTree>
    <p:extLst>
      <p:ext uri="{BB962C8B-B14F-4D97-AF65-F5344CB8AC3E}">
        <p14:creationId xmlns:p14="http://schemas.microsoft.com/office/powerpoint/2010/main" val="1170466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8EE6-B8D2-4815-A063-3CEDBBD6CE4D}"/>
              </a:ext>
            </a:extLst>
          </p:cNvPr>
          <p:cNvSpPr>
            <a:spLocks noGrp="1"/>
          </p:cNvSpPr>
          <p:nvPr>
            <p:ph type="title"/>
          </p:nvPr>
        </p:nvSpPr>
        <p:spPr/>
        <p:txBody>
          <a:bodyPr/>
          <a:lstStyle/>
          <a:p>
            <a:r>
              <a:rPr lang="el-GR" dirty="0">
                <a:cs typeface="Calibri Light"/>
              </a:rPr>
              <a:t>Δημιουργική Λογιστική</a:t>
            </a:r>
            <a:endParaRPr lang="el-GR" dirty="0"/>
          </a:p>
        </p:txBody>
      </p:sp>
      <p:sp>
        <p:nvSpPr>
          <p:cNvPr id="3" name="Content Placeholder 2">
            <a:extLst>
              <a:ext uri="{FF2B5EF4-FFF2-40B4-BE49-F238E27FC236}">
                <a16:creationId xmlns:a16="http://schemas.microsoft.com/office/drawing/2014/main" id="{14923278-D416-4543-9ACD-04154594D7E3}"/>
              </a:ext>
            </a:extLst>
          </p:cNvPr>
          <p:cNvSpPr>
            <a:spLocks noGrp="1"/>
          </p:cNvSpPr>
          <p:nvPr>
            <p:ph idx="1"/>
          </p:nvPr>
        </p:nvSpPr>
        <p:spPr/>
        <p:txBody>
          <a:bodyPr vert="horz" lIns="0" tIns="45720" rIns="0" bIns="45720" rtlCol="0" anchor="t">
            <a:normAutofit/>
          </a:bodyPr>
          <a:lstStyle/>
          <a:p>
            <a:pPr algn="just">
              <a:buFont typeface="Wingdings" panose="020F0502020204030204" pitchFamily="34" charset="0"/>
              <a:buChar char="q"/>
            </a:pPr>
            <a:r>
              <a:rPr lang="el-GR" dirty="0">
                <a:cs typeface="Calibri"/>
              </a:rPr>
              <a:t>Πολλές φορές τα οικονομικά τμήματα των επιχειρήσεων επινοούν διάφορες πρακτικές οι οποίες βοηθούν στην καλυτέρευση των στοιχείων των οικονομικών καταστάσεων. </a:t>
            </a:r>
          </a:p>
          <a:p>
            <a:pPr algn="just">
              <a:buFont typeface="Wingdings" panose="020F0502020204030204" pitchFamily="34" charset="0"/>
              <a:buChar char="q"/>
            </a:pPr>
            <a:r>
              <a:rPr lang="el-GR" dirty="0">
                <a:cs typeface="Calibri"/>
              </a:rPr>
              <a:t>Σκοπός αυτής της πρακτικής είναι η ωραιοποίηση των στοιχείων μιας εταιρίας, έτσι ώστε να γίνει μια επιχείρηση περισσότερο θελκτική στους επενδυτές.</a:t>
            </a:r>
          </a:p>
          <a:p>
            <a:pPr algn="just">
              <a:buFont typeface="Wingdings" panose="020F0502020204030204" pitchFamily="34" charset="0"/>
              <a:buChar char="q"/>
            </a:pPr>
            <a:r>
              <a:rPr lang="el-GR" dirty="0">
                <a:cs typeface="Calibri"/>
              </a:rPr>
              <a:t>Οι παραμόρφωση των στοιχείων μιας εταιρίας μπορεί να παραμορφωθεί μέχρι ένα βαθμό. </a:t>
            </a:r>
          </a:p>
          <a:p>
            <a:pPr algn="just">
              <a:buFont typeface="Wingdings" panose="020F0502020204030204" pitchFamily="34" charset="0"/>
              <a:buChar char="q"/>
            </a:pPr>
            <a:r>
              <a:rPr lang="el-GR" dirty="0">
                <a:cs typeface="Calibri"/>
              </a:rPr>
              <a:t>Ο αναλυτής για να έχει μια πληρέστερη εικόνα της επιχείρησης θα πρέπει να διαβάζει και τις σημειώσεις, κάτι το οποίο δεν κάνουν πολύ αναλυτές.</a:t>
            </a:r>
          </a:p>
        </p:txBody>
      </p:sp>
    </p:spTree>
    <p:extLst>
      <p:ext uri="{BB962C8B-B14F-4D97-AF65-F5344CB8AC3E}">
        <p14:creationId xmlns:p14="http://schemas.microsoft.com/office/powerpoint/2010/main" val="1978545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8EE6-B8D2-4815-A063-3CEDBBD6CE4D}"/>
              </a:ext>
            </a:extLst>
          </p:cNvPr>
          <p:cNvSpPr>
            <a:spLocks noGrp="1"/>
          </p:cNvSpPr>
          <p:nvPr>
            <p:ph type="title"/>
          </p:nvPr>
        </p:nvSpPr>
        <p:spPr/>
        <p:txBody>
          <a:bodyPr/>
          <a:lstStyle/>
          <a:p>
            <a:r>
              <a:rPr lang="el-GR" dirty="0" err="1">
                <a:cs typeface="Calibri Light"/>
              </a:rPr>
              <a:t>Συγκρισιμότητα</a:t>
            </a:r>
            <a:r>
              <a:rPr lang="el-GR" dirty="0">
                <a:cs typeface="Calibri Light"/>
              </a:rPr>
              <a:t> στοιχείων</a:t>
            </a:r>
            <a:endParaRPr lang="el-GR" dirty="0"/>
          </a:p>
        </p:txBody>
      </p:sp>
      <p:sp>
        <p:nvSpPr>
          <p:cNvPr id="3" name="Content Placeholder 2">
            <a:extLst>
              <a:ext uri="{FF2B5EF4-FFF2-40B4-BE49-F238E27FC236}">
                <a16:creationId xmlns:a16="http://schemas.microsoft.com/office/drawing/2014/main" id="{14923278-D416-4543-9ACD-04154594D7E3}"/>
              </a:ext>
            </a:extLst>
          </p:cNvPr>
          <p:cNvSpPr>
            <a:spLocks noGrp="1"/>
          </p:cNvSpPr>
          <p:nvPr>
            <p:ph idx="1"/>
          </p:nvPr>
        </p:nvSpPr>
        <p:spPr/>
        <p:txBody>
          <a:bodyPr vert="horz" lIns="0" tIns="45720" rIns="0" bIns="45720" rtlCol="0" anchor="t">
            <a:normAutofit/>
          </a:bodyPr>
          <a:lstStyle/>
          <a:p>
            <a:pPr algn="just">
              <a:buFont typeface="Wingdings" panose="020F0502020204030204" pitchFamily="34" charset="0"/>
              <a:buChar char="q"/>
            </a:pPr>
            <a:r>
              <a:rPr lang="el-GR" dirty="0">
                <a:cs typeface="Calibri"/>
              </a:rPr>
              <a:t>Πολύ σωστά λέμε ότι όταν συγκρίνουμε εταιρίες θα πρέπει να ανήκουν στον ίδιο κλάδο.</a:t>
            </a:r>
          </a:p>
          <a:p>
            <a:pPr algn="just">
              <a:buFont typeface="Wingdings" panose="020F0502020204030204" pitchFamily="34" charset="0"/>
              <a:buChar char="q"/>
            </a:pPr>
            <a:r>
              <a:rPr lang="el-GR" dirty="0">
                <a:cs typeface="Calibri"/>
              </a:rPr>
              <a:t>Οι λογιστικές καταστάσεις είναι στατικές οπότε δεν δείχνουν την δυναμική μιας εταιρίας ανάλογα με το στάδιο ανάπτυξης/ωρίμανσης που βρίσκεται.</a:t>
            </a:r>
          </a:p>
          <a:p>
            <a:pPr algn="just">
              <a:buFont typeface="Wingdings" panose="020F0502020204030204" pitchFamily="34" charset="0"/>
              <a:buChar char="q"/>
            </a:pPr>
            <a:r>
              <a:rPr lang="el-GR" dirty="0">
                <a:cs typeface="Calibri"/>
              </a:rPr>
              <a:t>Για αυτό τον λόγο πολλές φορές τα στοιχεία δεν είναι συγκρίσιμα</a:t>
            </a:r>
          </a:p>
          <a:p>
            <a:pPr algn="just">
              <a:buFont typeface="Wingdings" panose="020F0502020204030204" pitchFamily="34" charset="0"/>
              <a:buChar char="q"/>
            </a:pPr>
            <a:endParaRPr lang="el-GR" dirty="0">
              <a:cs typeface="Calibri"/>
            </a:endParaRPr>
          </a:p>
          <a:p>
            <a:pPr algn="just">
              <a:buFont typeface="Wingdings" panose="020F0502020204030204" pitchFamily="34" charset="0"/>
              <a:buChar char="q"/>
            </a:pPr>
            <a:endParaRPr lang="el-GR" dirty="0">
              <a:cs typeface="Calibri"/>
            </a:endParaRPr>
          </a:p>
        </p:txBody>
      </p:sp>
    </p:spTree>
    <p:extLst>
      <p:ext uri="{BB962C8B-B14F-4D97-AF65-F5344CB8AC3E}">
        <p14:creationId xmlns:p14="http://schemas.microsoft.com/office/powerpoint/2010/main" val="3014410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78EE6-B8D2-4815-A063-3CEDBBD6CE4D}"/>
              </a:ext>
            </a:extLst>
          </p:cNvPr>
          <p:cNvSpPr>
            <a:spLocks noGrp="1"/>
          </p:cNvSpPr>
          <p:nvPr>
            <p:ph type="title"/>
          </p:nvPr>
        </p:nvSpPr>
        <p:spPr/>
        <p:txBody>
          <a:bodyPr/>
          <a:lstStyle/>
          <a:p>
            <a:r>
              <a:rPr lang="el-GR" dirty="0">
                <a:cs typeface="Calibri Light"/>
              </a:rPr>
              <a:t>Αναλογικότητα δεικτών</a:t>
            </a:r>
            <a:endParaRPr lang="el-GR" dirty="0"/>
          </a:p>
        </p:txBody>
      </p:sp>
      <p:sp>
        <p:nvSpPr>
          <p:cNvPr id="3" name="Content Placeholder 2">
            <a:extLst>
              <a:ext uri="{FF2B5EF4-FFF2-40B4-BE49-F238E27FC236}">
                <a16:creationId xmlns:a16="http://schemas.microsoft.com/office/drawing/2014/main" id="{14923278-D416-4543-9ACD-04154594D7E3}"/>
              </a:ext>
            </a:extLst>
          </p:cNvPr>
          <p:cNvSpPr>
            <a:spLocks noGrp="1"/>
          </p:cNvSpPr>
          <p:nvPr>
            <p:ph idx="1"/>
          </p:nvPr>
        </p:nvSpPr>
        <p:spPr/>
        <p:txBody>
          <a:bodyPr vert="horz" lIns="0" tIns="45720" rIns="0" bIns="45720" rtlCol="0" anchor="t">
            <a:normAutofit/>
          </a:bodyPr>
          <a:lstStyle/>
          <a:p>
            <a:pPr algn="just">
              <a:buFont typeface="Wingdings" panose="020F0502020204030204" pitchFamily="34" charset="0"/>
              <a:buChar char="q"/>
            </a:pPr>
            <a:r>
              <a:rPr lang="el-GR" sz="2400" dirty="0">
                <a:cs typeface="Calibri"/>
              </a:rPr>
              <a:t>Με την ανάλυση των αριθμοδεικτών βρίσκουμε διάφορες αναλογίες μεταξύ διαφόρων στοιχείων των χρηματοοικονομικών καταστάσεων.</a:t>
            </a:r>
          </a:p>
          <a:p>
            <a:pPr algn="just">
              <a:buFont typeface="Wingdings" panose="020F0502020204030204" pitchFamily="34" charset="0"/>
              <a:buChar char="q"/>
            </a:pPr>
            <a:r>
              <a:rPr lang="el-GR" sz="2400" dirty="0">
                <a:cs typeface="Calibri"/>
              </a:rPr>
              <a:t>Η αναλογία όμως θεωρείται δεδομένη κάτι το οποίο μπορεί μην ισχύει στην πραγματικότητα.</a:t>
            </a:r>
          </a:p>
          <a:p>
            <a:pPr algn="just">
              <a:buFont typeface="Wingdings" panose="020F0502020204030204" pitchFamily="34" charset="0"/>
              <a:buChar char="q"/>
            </a:pPr>
            <a:r>
              <a:rPr lang="el-GR" sz="2400" dirty="0">
                <a:cs typeface="Calibri"/>
              </a:rPr>
              <a:t>Η σχέση δύο μεγεθών πρέπει να ελέγχεται και για γραμμική σχέση, πριν χρησιμοποιήσουμε τους αριθμοδείκτες.</a:t>
            </a:r>
          </a:p>
          <a:p>
            <a:pPr algn="just">
              <a:buFont typeface="Wingdings" panose="020F0502020204030204" pitchFamily="34" charset="0"/>
              <a:buChar char="q"/>
            </a:pPr>
            <a:endParaRPr lang="el-GR" dirty="0">
              <a:cs typeface="Calibri"/>
            </a:endParaRPr>
          </a:p>
          <a:p>
            <a:pPr algn="just">
              <a:buFont typeface="Wingdings" panose="020F0502020204030204" pitchFamily="34" charset="0"/>
              <a:buChar char="q"/>
            </a:pPr>
            <a:endParaRPr lang="el-GR" dirty="0">
              <a:cs typeface="Calibri"/>
            </a:endParaRPr>
          </a:p>
        </p:txBody>
      </p:sp>
    </p:spTree>
    <p:extLst>
      <p:ext uri="{BB962C8B-B14F-4D97-AF65-F5344CB8AC3E}">
        <p14:creationId xmlns:p14="http://schemas.microsoft.com/office/powerpoint/2010/main" val="268996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CA463-C4FA-4F73-BC91-BFF482F0CB45}"/>
              </a:ext>
            </a:extLst>
          </p:cNvPr>
          <p:cNvSpPr>
            <a:spLocks noGrp="1"/>
          </p:cNvSpPr>
          <p:nvPr>
            <p:ph type="title"/>
          </p:nvPr>
        </p:nvSpPr>
        <p:spPr/>
        <p:txBody>
          <a:bodyPr/>
          <a:lstStyle/>
          <a:p>
            <a:r>
              <a:rPr lang="en-US" dirty="0" err="1">
                <a:cs typeface="Calibri Light"/>
              </a:rPr>
              <a:t>Ανάλυση</a:t>
            </a:r>
            <a:endParaRPr lang="en-US" dirty="0" err="1"/>
          </a:p>
        </p:txBody>
      </p:sp>
      <p:sp>
        <p:nvSpPr>
          <p:cNvPr id="3" name="Content Placeholder 2">
            <a:extLst>
              <a:ext uri="{FF2B5EF4-FFF2-40B4-BE49-F238E27FC236}">
                <a16:creationId xmlns:a16="http://schemas.microsoft.com/office/drawing/2014/main" id="{D4659595-04CA-479B-8E18-2E229FC2183F}"/>
              </a:ext>
            </a:extLst>
          </p:cNvPr>
          <p:cNvSpPr>
            <a:spLocks noGrp="1"/>
          </p:cNvSpPr>
          <p:nvPr>
            <p:ph idx="1"/>
          </p:nvPr>
        </p:nvSpPr>
        <p:spPr/>
        <p:txBody>
          <a:bodyPr vert="horz" lIns="0" tIns="45720" rIns="0" bIns="45720" rtlCol="0" anchor="t">
            <a:normAutofit fontScale="77500" lnSpcReduction="20000"/>
          </a:bodyPr>
          <a:lstStyle/>
          <a:p>
            <a:pPr algn="just"/>
            <a:r>
              <a:rPr lang="en-US" sz="2400" dirty="0">
                <a:cs typeface="Calibri"/>
              </a:rPr>
              <a:t>Η α</a:t>
            </a:r>
            <a:r>
              <a:rPr lang="en-US" sz="2400" dirty="0" err="1">
                <a:cs typeface="Calibri"/>
              </a:rPr>
              <a:t>νάλυση</a:t>
            </a:r>
            <a:r>
              <a:rPr lang="en-US" sz="2400" dirty="0">
                <a:cs typeface="Calibri"/>
              </a:rPr>
              <a:t> </a:t>
            </a:r>
            <a:r>
              <a:rPr lang="en-US" sz="2400" dirty="0" err="1">
                <a:cs typeface="Calibri"/>
              </a:rPr>
              <a:t>των</a:t>
            </a:r>
            <a:r>
              <a:rPr lang="en-US" sz="2400" dirty="0">
                <a:cs typeface="Calibri"/>
              </a:rPr>
              <a:t> </a:t>
            </a:r>
            <a:r>
              <a:rPr lang="en-US" sz="2400" dirty="0" err="1">
                <a:cs typeface="Calibri"/>
              </a:rPr>
              <a:t>χρημ</a:t>
            </a:r>
            <a:r>
              <a:rPr lang="en-US" sz="2400" dirty="0">
                <a:cs typeface="Calibri"/>
              </a:rPr>
              <a:t>α</a:t>
            </a:r>
            <a:r>
              <a:rPr lang="en-US" sz="2400" dirty="0" err="1">
                <a:cs typeface="Calibri"/>
              </a:rPr>
              <a:t>τοοικονομικών</a:t>
            </a:r>
            <a:r>
              <a:rPr lang="en-US" sz="2400" dirty="0">
                <a:cs typeface="Calibri"/>
              </a:rPr>
              <a:t> κατα</a:t>
            </a:r>
            <a:r>
              <a:rPr lang="en-US" sz="2400" dirty="0" err="1">
                <a:cs typeface="Calibri"/>
              </a:rPr>
              <a:t>στάσεων</a:t>
            </a:r>
            <a:r>
              <a:rPr lang="en-US" sz="2400" dirty="0">
                <a:cs typeface="Calibri"/>
              </a:rPr>
              <a:t>, </a:t>
            </a:r>
            <a:r>
              <a:rPr lang="en-US" sz="2400" dirty="0" err="1">
                <a:cs typeface="Calibri"/>
              </a:rPr>
              <a:t>γι</a:t>
            </a:r>
            <a:r>
              <a:rPr lang="en-US" sz="2400" dirty="0">
                <a:cs typeface="Calibri"/>
              </a:rPr>
              <a:t>α να </a:t>
            </a:r>
            <a:r>
              <a:rPr lang="en-US" sz="2400" dirty="0" err="1">
                <a:cs typeface="Calibri"/>
              </a:rPr>
              <a:t>εμ</a:t>
            </a:r>
            <a:r>
              <a:rPr lang="en-US" sz="2400" dirty="0">
                <a:cs typeface="Calibri"/>
              </a:rPr>
              <a:t>βα</a:t>
            </a:r>
            <a:r>
              <a:rPr lang="en-US" sz="2400" dirty="0" err="1">
                <a:cs typeface="Calibri"/>
              </a:rPr>
              <a:t>θύνει</a:t>
            </a:r>
            <a:r>
              <a:rPr lang="en-US" sz="2400" dirty="0">
                <a:cs typeface="Calibri"/>
              </a:rPr>
              <a:t> </a:t>
            </a:r>
            <a:r>
              <a:rPr lang="en-US" sz="2400" dirty="0" err="1">
                <a:cs typeface="Calibri"/>
              </a:rPr>
              <a:t>στη</a:t>
            </a:r>
            <a:r>
              <a:rPr lang="en-US" sz="2400" dirty="0">
                <a:cs typeface="Calibri"/>
              </a:rPr>
              <a:t> </a:t>
            </a:r>
            <a:r>
              <a:rPr lang="en-US" sz="2400" dirty="0" err="1">
                <a:cs typeface="Calibri"/>
              </a:rPr>
              <a:t>συγκρίσιμη</a:t>
            </a:r>
            <a:r>
              <a:rPr lang="en-US" sz="2400" dirty="0">
                <a:cs typeface="Calibri"/>
              </a:rPr>
              <a:t> και </a:t>
            </a:r>
            <a:r>
              <a:rPr lang="en-US" sz="2400" dirty="0" err="1">
                <a:cs typeface="Calibri"/>
              </a:rPr>
              <a:t>σχετική</a:t>
            </a:r>
            <a:r>
              <a:rPr lang="en-US" sz="2400" dirty="0">
                <a:cs typeface="Calibri"/>
              </a:rPr>
              <a:t> σπ</a:t>
            </a:r>
            <a:r>
              <a:rPr lang="en-US" sz="2400" dirty="0" err="1">
                <a:cs typeface="Calibri"/>
              </a:rPr>
              <a:t>ουδ</a:t>
            </a:r>
            <a:r>
              <a:rPr lang="en-US" sz="2400" dirty="0">
                <a:cs typeface="Calibri"/>
              </a:rPr>
              <a:t>α</a:t>
            </a:r>
            <a:r>
              <a:rPr lang="en-US" sz="2400" dirty="0" err="1">
                <a:cs typeface="Calibri"/>
              </a:rPr>
              <a:t>ιότητ</a:t>
            </a:r>
            <a:r>
              <a:rPr lang="en-US" sz="2400" dirty="0">
                <a:cs typeface="Calibri"/>
              </a:rPr>
              <a:t>α </a:t>
            </a:r>
            <a:r>
              <a:rPr lang="en-US" sz="2400" dirty="0" err="1">
                <a:cs typeface="Calibri"/>
              </a:rPr>
              <a:t>των</a:t>
            </a:r>
            <a:r>
              <a:rPr lang="en-US" sz="2400" dirty="0">
                <a:cs typeface="Calibri"/>
              </a:rPr>
              <a:t> </a:t>
            </a:r>
            <a:r>
              <a:rPr lang="en-US" sz="2400" dirty="0" err="1">
                <a:cs typeface="Calibri"/>
              </a:rPr>
              <a:t>στοιχείων</a:t>
            </a:r>
            <a:r>
              <a:rPr lang="en-US" sz="2400" dirty="0">
                <a:cs typeface="Calibri"/>
              </a:rPr>
              <a:t>, π</a:t>
            </a:r>
            <a:r>
              <a:rPr lang="en-US" sz="2400" dirty="0" err="1">
                <a:cs typeface="Calibri"/>
              </a:rPr>
              <a:t>ου</a:t>
            </a:r>
            <a:r>
              <a:rPr lang="en-US" sz="2400" dirty="0">
                <a:cs typeface="Calibri"/>
              </a:rPr>
              <a:t> απ</a:t>
            </a:r>
            <a:r>
              <a:rPr lang="en-US" sz="2400" dirty="0" err="1">
                <a:cs typeface="Calibri"/>
              </a:rPr>
              <a:t>εικονίζουν</a:t>
            </a:r>
            <a:r>
              <a:rPr lang="en-US" sz="2400" dirty="0">
                <a:cs typeface="Calibri"/>
              </a:rPr>
              <a:t> και </a:t>
            </a:r>
            <a:r>
              <a:rPr lang="el-GR" sz="2400" dirty="0">
                <a:cs typeface="Calibri"/>
              </a:rPr>
              <a:t>αξιολογούν</a:t>
            </a:r>
            <a:r>
              <a:rPr lang="en-US" sz="2400" dirty="0">
                <a:cs typeface="Calibri"/>
              </a:rPr>
              <a:t> </a:t>
            </a:r>
            <a:r>
              <a:rPr lang="en-US" sz="2400" dirty="0" err="1">
                <a:cs typeface="Calibri"/>
              </a:rPr>
              <a:t>την</a:t>
            </a:r>
            <a:r>
              <a:rPr lang="en-US" sz="2400" dirty="0">
                <a:cs typeface="Calibri"/>
              </a:rPr>
              <a:t> </a:t>
            </a:r>
            <a:r>
              <a:rPr lang="en-US" sz="2400" dirty="0" err="1">
                <a:cs typeface="Calibri"/>
              </a:rPr>
              <a:t>οικονομική</a:t>
            </a:r>
            <a:r>
              <a:rPr lang="en-US" sz="2400" dirty="0">
                <a:cs typeface="Calibri"/>
              </a:rPr>
              <a:t> κα</a:t>
            </a:r>
            <a:r>
              <a:rPr lang="en-US" sz="2400" dirty="0" err="1">
                <a:cs typeface="Calibri"/>
              </a:rPr>
              <a:t>τάστ</a:t>
            </a:r>
            <a:r>
              <a:rPr lang="en-US" sz="2400" dirty="0">
                <a:cs typeface="Calibri"/>
              </a:rPr>
              <a:t>α</a:t>
            </a:r>
            <a:r>
              <a:rPr lang="en-US" sz="2400" dirty="0" err="1">
                <a:cs typeface="Calibri"/>
              </a:rPr>
              <a:t>ση</a:t>
            </a:r>
            <a:r>
              <a:rPr lang="en-US" sz="2400" dirty="0">
                <a:cs typeface="Calibri"/>
              </a:rPr>
              <a:t> </a:t>
            </a:r>
            <a:r>
              <a:rPr lang="en-US" sz="2400" dirty="0" err="1">
                <a:cs typeface="Calibri"/>
              </a:rPr>
              <a:t>της</a:t>
            </a:r>
            <a:r>
              <a:rPr lang="en-US" sz="2400" dirty="0">
                <a:cs typeface="Calibri"/>
              </a:rPr>
              <a:t> επ</a:t>
            </a:r>
            <a:r>
              <a:rPr lang="en-US" sz="2400" dirty="0" err="1">
                <a:cs typeface="Calibri"/>
              </a:rPr>
              <a:t>ιχείρησης</a:t>
            </a:r>
            <a:r>
              <a:rPr lang="en-US" sz="2400" dirty="0">
                <a:cs typeface="Calibri"/>
              </a:rPr>
              <a:t>, </a:t>
            </a:r>
            <a:r>
              <a:rPr lang="en-US" sz="2400" dirty="0" err="1">
                <a:cs typeface="Calibri"/>
              </a:rPr>
              <a:t>χρησιμο</a:t>
            </a:r>
            <a:r>
              <a:rPr lang="en-US" sz="2400" dirty="0">
                <a:cs typeface="Calibri"/>
              </a:rPr>
              <a:t>π</a:t>
            </a:r>
            <a:r>
              <a:rPr lang="en-US" sz="2400" dirty="0" err="1">
                <a:cs typeface="Calibri"/>
              </a:rPr>
              <a:t>οιεί</a:t>
            </a:r>
            <a:r>
              <a:rPr lang="en-US" sz="2400" dirty="0">
                <a:cs typeface="Calibri"/>
              </a:rPr>
              <a:t> </a:t>
            </a:r>
            <a:r>
              <a:rPr lang="en-US" sz="2400" dirty="0" err="1">
                <a:cs typeface="Calibri"/>
              </a:rPr>
              <a:t>διάφορες</a:t>
            </a:r>
            <a:r>
              <a:rPr lang="en-US" sz="2400" dirty="0">
                <a:cs typeface="Calibri"/>
              </a:rPr>
              <a:t> </a:t>
            </a:r>
            <a:r>
              <a:rPr lang="en-US" sz="2400" dirty="0" err="1">
                <a:cs typeface="Calibri"/>
              </a:rPr>
              <a:t>τεχνικές</a:t>
            </a:r>
            <a:r>
              <a:rPr lang="en-US" sz="2400" dirty="0">
                <a:cs typeface="Calibri"/>
              </a:rPr>
              <a:t>. </a:t>
            </a:r>
            <a:endParaRPr lang="en-US" dirty="0">
              <a:cs typeface="Calibri"/>
            </a:endParaRPr>
          </a:p>
          <a:p>
            <a:pPr>
              <a:buFont typeface="Wingdings" panose="020F0502020204030204" pitchFamily="34" charset="0"/>
              <a:buChar char="q"/>
            </a:pPr>
            <a:r>
              <a:rPr lang="en-US" dirty="0" err="1">
                <a:cs typeface="Calibri"/>
              </a:rPr>
              <a:t>Ανάλυση</a:t>
            </a:r>
            <a:r>
              <a:rPr lang="en-US" dirty="0">
                <a:cs typeface="Calibri"/>
              </a:rPr>
              <a:t> </a:t>
            </a:r>
            <a:r>
              <a:rPr lang="en-US" dirty="0" err="1">
                <a:cs typeface="Calibri"/>
              </a:rPr>
              <a:t>Κοινών</a:t>
            </a:r>
            <a:r>
              <a:rPr lang="en-US" dirty="0">
                <a:cs typeface="Calibri"/>
              </a:rPr>
              <a:t> </a:t>
            </a:r>
            <a:r>
              <a:rPr lang="en-US" dirty="0" err="1">
                <a:cs typeface="Calibri"/>
              </a:rPr>
              <a:t>Μεγεθών</a:t>
            </a:r>
          </a:p>
          <a:p>
            <a:pPr>
              <a:buFont typeface="Wingdings" panose="020F0502020204030204" pitchFamily="34" charset="0"/>
              <a:buChar char="q"/>
            </a:pPr>
            <a:r>
              <a:rPr lang="en-US" dirty="0" err="1">
                <a:cs typeface="Calibri"/>
              </a:rPr>
              <a:t>Κάθετη</a:t>
            </a:r>
            <a:r>
              <a:rPr lang="en-US" dirty="0">
                <a:cs typeface="Calibri"/>
              </a:rPr>
              <a:t> και </a:t>
            </a:r>
            <a:r>
              <a:rPr lang="en-US" dirty="0" err="1">
                <a:cs typeface="Calibri"/>
              </a:rPr>
              <a:t>Οριζόντι</a:t>
            </a:r>
            <a:r>
              <a:rPr lang="en-US" dirty="0">
                <a:cs typeface="Calibri"/>
              </a:rPr>
              <a:t>α </a:t>
            </a:r>
            <a:r>
              <a:rPr lang="en-US" dirty="0" err="1">
                <a:cs typeface="Calibri"/>
              </a:rPr>
              <a:t>Ανάλυση</a:t>
            </a:r>
          </a:p>
          <a:p>
            <a:pPr>
              <a:buFont typeface="Wingdings" panose="020F0502020204030204" pitchFamily="34" charset="0"/>
              <a:buChar char="q"/>
            </a:pPr>
            <a:r>
              <a:rPr lang="en-US" dirty="0" err="1">
                <a:cs typeface="Calibri"/>
              </a:rPr>
              <a:t>Ανάλυση</a:t>
            </a:r>
            <a:r>
              <a:rPr lang="en-US" dirty="0">
                <a:cs typeface="Calibri"/>
              </a:rPr>
              <a:t> </a:t>
            </a:r>
            <a:r>
              <a:rPr lang="el-GR" dirty="0">
                <a:cs typeface="Calibri"/>
              </a:rPr>
              <a:t>Αριθμοδεικτών</a:t>
            </a:r>
          </a:p>
          <a:p>
            <a:pPr algn="just"/>
            <a:r>
              <a:rPr lang="en-US" sz="2400" err="1">
                <a:cs typeface="Calibri"/>
              </a:rPr>
              <a:t>Οι</a:t>
            </a:r>
            <a:r>
              <a:rPr lang="en-US" sz="2400" dirty="0">
                <a:cs typeface="Calibri"/>
              </a:rPr>
              <a:t> π</a:t>
            </a:r>
            <a:r>
              <a:rPr lang="en-US" sz="2400" err="1">
                <a:cs typeface="Calibri"/>
              </a:rPr>
              <a:t>ληροφορίες</a:t>
            </a:r>
            <a:r>
              <a:rPr lang="en-US" sz="2400" dirty="0">
                <a:cs typeface="Calibri"/>
              </a:rPr>
              <a:t> π</a:t>
            </a:r>
            <a:r>
              <a:rPr lang="en-US" sz="2400" err="1">
                <a:cs typeface="Calibri"/>
              </a:rPr>
              <a:t>ου</a:t>
            </a:r>
            <a:r>
              <a:rPr lang="en-US" sz="2400" dirty="0">
                <a:cs typeface="Calibri"/>
              </a:rPr>
              <a:t> π</a:t>
            </a:r>
            <a:r>
              <a:rPr lang="en-US" sz="2400" err="1">
                <a:cs typeface="Calibri"/>
              </a:rPr>
              <a:t>ροέρχοντ</a:t>
            </a:r>
            <a:r>
              <a:rPr lang="en-US" sz="2400" dirty="0">
                <a:cs typeface="Calibri"/>
              </a:rPr>
              <a:t>αι από </a:t>
            </a:r>
            <a:r>
              <a:rPr lang="en-US" sz="2400" err="1">
                <a:cs typeface="Calibri"/>
              </a:rPr>
              <a:t>τους</a:t>
            </a:r>
            <a:r>
              <a:rPr lang="en-US" sz="2400" dirty="0">
                <a:cs typeface="Calibri"/>
              </a:rPr>
              <a:t> παραπ</a:t>
            </a:r>
            <a:r>
              <a:rPr lang="en-US" sz="2400" err="1">
                <a:cs typeface="Calibri"/>
              </a:rPr>
              <a:t>άνω</a:t>
            </a:r>
            <a:r>
              <a:rPr lang="en-US" sz="2400" dirty="0">
                <a:cs typeface="Calibri"/>
              </a:rPr>
              <a:t> </a:t>
            </a:r>
            <a:r>
              <a:rPr lang="en-US" sz="2400" err="1">
                <a:cs typeface="Calibri"/>
              </a:rPr>
              <a:t>τύ</a:t>
            </a:r>
            <a:r>
              <a:rPr lang="en-US" sz="2400" dirty="0">
                <a:cs typeface="Calibri"/>
              </a:rPr>
              <a:t>π</a:t>
            </a:r>
            <a:r>
              <a:rPr lang="en-US" sz="2400" err="1">
                <a:cs typeface="Calibri"/>
              </a:rPr>
              <a:t>ους</a:t>
            </a:r>
            <a:r>
              <a:rPr lang="en-US" sz="2400" dirty="0">
                <a:cs typeface="Calibri"/>
              </a:rPr>
              <a:t> α</a:t>
            </a:r>
            <a:r>
              <a:rPr lang="en-US" sz="2400" err="1">
                <a:cs typeface="Calibri"/>
              </a:rPr>
              <a:t>νάλυσης</a:t>
            </a:r>
            <a:r>
              <a:rPr lang="en-US" sz="2400" dirty="0">
                <a:cs typeface="Calibri"/>
              </a:rPr>
              <a:t> θα π</a:t>
            </a:r>
            <a:r>
              <a:rPr lang="en-US" sz="2400" err="1">
                <a:cs typeface="Calibri"/>
              </a:rPr>
              <a:t>ρέ</a:t>
            </a:r>
            <a:r>
              <a:rPr lang="en-US" sz="2400" dirty="0">
                <a:cs typeface="Calibri"/>
              </a:rPr>
              <a:t>π</a:t>
            </a:r>
            <a:r>
              <a:rPr lang="en-US" sz="2400" err="1">
                <a:cs typeface="Calibri"/>
              </a:rPr>
              <a:t>ει</a:t>
            </a:r>
            <a:r>
              <a:rPr lang="en-US" sz="2400" dirty="0">
                <a:cs typeface="Calibri"/>
              </a:rPr>
              <a:t> να </a:t>
            </a:r>
            <a:r>
              <a:rPr lang="en-US" sz="2400" err="1">
                <a:cs typeface="Calibri"/>
              </a:rPr>
              <a:t>συνδυ</a:t>
            </a:r>
            <a:r>
              <a:rPr lang="en-US" sz="2400" dirty="0">
                <a:cs typeface="Calibri"/>
              </a:rPr>
              <a:t>α</a:t>
            </a:r>
            <a:r>
              <a:rPr lang="en-US" sz="2400" err="1">
                <a:cs typeface="Calibri"/>
              </a:rPr>
              <a:t>στούν</a:t>
            </a:r>
            <a:r>
              <a:rPr lang="en-US" sz="2400" dirty="0">
                <a:cs typeface="Calibri"/>
              </a:rPr>
              <a:t> </a:t>
            </a:r>
            <a:r>
              <a:rPr lang="en-US" sz="2400" err="1">
                <a:cs typeface="Calibri"/>
              </a:rPr>
              <a:t>γι</a:t>
            </a:r>
            <a:r>
              <a:rPr lang="en-US" sz="2400" dirty="0">
                <a:cs typeface="Calibri"/>
              </a:rPr>
              <a:t>α να κα</a:t>
            </a:r>
            <a:r>
              <a:rPr lang="en-US" sz="2400" err="1">
                <a:cs typeface="Calibri"/>
              </a:rPr>
              <a:t>θορίσουν</a:t>
            </a:r>
            <a:r>
              <a:rPr lang="en-US" sz="2400" dirty="0">
                <a:cs typeface="Calibri"/>
              </a:rPr>
              <a:t> </a:t>
            </a:r>
            <a:r>
              <a:rPr lang="en-US" sz="2400" err="1">
                <a:cs typeface="Calibri"/>
              </a:rPr>
              <a:t>τη</a:t>
            </a:r>
            <a:r>
              <a:rPr lang="en-US" sz="2400" dirty="0">
                <a:cs typeface="Calibri"/>
              </a:rPr>
              <a:t> </a:t>
            </a:r>
            <a:r>
              <a:rPr lang="en-US" sz="2400" err="1">
                <a:cs typeface="Calibri"/>
              </a:rPr>
              <a:t>συνολική</a:t>
            </a:r>
            <a:r>
              <a:rPr lang="en-US" sz="2400" dirty="0">
                <a:cs typeface="Calibri"/>
              </a:rPr>
              <a:t> </a:t>
            </a:r>
            <a:r>
              <a:rPr lang="en-US" sz="2400" err="1">
                <a:cs typeface="Calibri"/>
              </a:rPr>
              <a:t>οικονομική</a:t>
            </a:r>
            <a:r>
              <a:rPr lang="en-US" sz="2400" dirty="0">
                <a:cs typeface="Calibri"/>
              </a:rPr>
              <a:t> </a:t>
            </a:r>
            <a:r>
              <a:rPr lang="en-US" sz="2400" err="1">
                <a:cs typeface="Calibri"/>
              </a:rPr>
              <a:t>θέση</a:t>
            </a:r>
            <a:r>
              <a:rPr lang="en-US" sz="2400" dirty="0">
                <a:cs typeface="Calibri"/>
              </a:rPr>
              <a:t> </a:t>
            </a:r>
            <a:r>
              <a:rPr lang="en-US" sz="2400" err="1">
                <a:cs typeface="Calibri"/>
              </a:rPr>
              <a:t>της</a:t>
            </a:r>
            <a:r>
              <a:rPr lang="en-US" sz="2400" dirty="0">
                <a:cs typeface="Calibri"/>
              </a:rPr>
              <a:t> επ</a:t>
            </a:r>
            <a:r>
              <a:rPr lang="en-US" sz="2400" err="1">
                <a:cs typeface="Calibri"/>
              </a:rPr>
              <a:t>ιχείρησης</a:t>
            </a:r>
            <a:r>
              <a:rPr lang="en-US" sz="2400" dirty="0">
                <a:cs typeface="Calibri"/>
              </a:rPr>
              <a:t> π</a:t>
            </a:r>
            <a:r>
              <a:rPr lang="en-US" sz="2400" err="1">
                <a:cs typeface="Calibri"/>
              </a:rPr>
              <a:t>ου</a:t>
            </a:r>
            <a:r>
              <a:rPr lang="en-US" sz="2400" dirty="0">
                <a:cs typeface="Calibri"/>
              </a:rPr>
              <a:t> </a:t>
            </a:r>
            <a:r>
              <a:rPr lang="en-US" sz="2400" err="1">
                <a:cs typeface="Calibri"/>
              </a:rPr>
              <a:t>μελετάτ</a:t>
            </a:r>
            <a:r>
              <a:rPr lang="en-US" sz="2400" dirty="0">
                <a:cs typeface="Calibri"/>
              </a:rPr>
              <a:t>αι. Κα</a:t>
            </a:r>
            <a:r>
              <a:rPr lang="en-US" sz="2400" err="1">
                <a:cs typeface="Calibri"/>
              </a:rPr>
              <a:t>νέν</a:t>
            </a:r>
            <a:r>
              <a:rPr lang="en-US" sz="2400" dirty="0">
                <a:cs typeface="Calibri"/>
              </a:rPr>
              <a:t>ας </a:t>
            </a:r>
            <a:r>
              <a:rPr lang="en-US" sz="2400" err="1">
                <a:cs typeface="Calibri"/>
              </a:rPr>
              <a:t>τύ</a:t>
            </a:r>
            <a:r>
              <a:rPr lang="en-US" sz="2400" dirty="0">
                <a:cs typeface="Calibri"/>
              </a:rPr>
              <a:t>π</a:t>
            </a:r>
            <a:r>
              <a:rPr lang="en-US" sz="2400" err="1">
                <a:cs typeface="Calibri"/>
              </a:rPr>
              <a:t>ος</a:t>
            </a:r>
            <a:r>
              <a:rPr lang="en-US" sz="2400" dirty="0">
                <a:cs typeface="Calibri"/>
              </a:rPr>
              <a:t> α</a:t>
            </a:r>
            <a:r>
              <a:rPr lang="en-US" sz="2400" err="1">
                <a:cs typeface="Calibri"/>
              </a:rPr>
              <a:t>νάλυσης</a:t>
            </a:r>
            <a:r>
              <a:rPr lang="en-US" sz="2400" dirty="0">
                <a:cs typeface="Calibri"/>
              </a:rPr>
              <a:t> </a:t>
            </a:r>
            <a:r>
              <a:rPr lang="en-US" sz="2400" err="1">
                <a:cs typeface="Calibri"/>
              </a:rPr>
              <a:t>ξεχωριστά</a:t>
            </a:r>
            <a:r>
              <a:rPr lang="en-US" sz="2400" dirty="0">
                <a:cs typeface="Calibri"/>
              </a:rPr>
              <a:t> </a:t>
            </a:r>
            <a:r>
              <a:rPr lang="en-US" sz="2400" err="1">
                <a:cs typeface="Calibri"/>
              </a:rPr>
              <a:t>δεν</a:t>
            </a:r>
            <a:r>
              <a:rPr lang="en-US" sz="2400" dirty="0">
                <a:cs typeface="Calibri"/>
              </a:rPr>
              <a:t> </a:t>
            </a:r>
            <a:r>
              <a:rPr lang="en-US" sz="2400" err="1">
                <a:cs typeface="Calibri"/>
              </a:rPr>
              <a:t>δίνει</a:t>
            </a:r>
            <a:r>
              <a:rPr lang="en-US" sz="2400" dirty="0">
                <a:cs typeface="Calibri"/>
              </a:rPr>
              <a:t> </a:t>
            </a:r>
            <a:r>
              <a:rPr lang="en-US" sz="2400" err="1">
                <a:cs typeface="Calibri"/>
              </a:rPr>
              <a:t>όλ</a:t>
            </a:r>
            <a:r>
              <a:rPr lang="en-US" sz="2400" dirty="0">
                <a:cs typeface="Calibri"/>
              </a:rPr>
              <a:t>α τα απαρα</a:t>
            </a:r>
            <a:r>
              <a:rPr lang="en-US" sz="2400" err="1">
                <a:cs typeface="Calibri"/>
              </a:rPr>
              <a:t>ίτητ</a:t>
            </a:r>
            <a:r>
              <a:rPr lang="en-US" sz="2400" dirty="0">
                <a:cs typeface="Calibri"/>
              </a:rPr>
              <a:t>α </a:t>
            </a:r>
            <a:r>
              <a:rPr lang="en-US" sz="2400" err="1">
                <a:cs typeface="Calibri"/>
              </a:rPr>
              <a:t>στοιχεί</a:t>
            </a:r>
            <a:r>
              <a:rPr lang="en-US" sz="2400" dirty="0">
                <a:cs typeface="Calibri"/>
              </a:rPr>
              <a:t>α </a:t>
            </a:r>
            <a:r>
              <a:rPr lang="en-US" sz="2400" err="1">
                <a:cs typeface="Calibri"/>
              </a:rPr>
              <a:t>γι</a:t>
            </a:r>
            <a:r>
              <a:rPr lang="en-US" sz="2400" dirty="0">
                <a:cs typeface="Calibri"/>
              </a:rPr>
              <a:t>α </a:t>
            </a:r>
            <a:r>
              <a:rPr lang="en-US" sz="2400" err="1">
                <a:cs typeface="Calibri"/>
              </a:rPr>
              <a:t>την</a:t>
            </a:r>
            <a:r>
              <a:rPr lang="en-US" sz="2400" dirty="0">
                <a:cs typeface="Calibri"/>
              </a:rPr>
              <a:t> </a:t>
            </a:r>
            <a:r>
              <a:rPr lang="en-US" sz="2400" err="1">
                <a:cs typeface="Calibri"/>
              </a:rPr>
              <a:t>οικονομική</a:t>
            </a:r>
            <a:r>
              <a:rPr lang="en-US" sz="2400" dirty="0">
                <a:cs typeface="Calibri"/>
              </a:rPr>
              <a:t> κα</a:t>
            </a:r>
            <a:r>
              <a:rPr lang="en-US" sz="2400" err="1">
                <a:cs typeface="Calibri"/>
              </a:rPr>
              <a:t>τάστ</a:t>
            </a:r>
            <a:r>
              <a:rPr lang="en-US" sz="2400" dirty="0">
                <a:cs typeface="Calibri"/>
              </a:rPr>
              <a:t>α</a:t>
            </a:r>
            <a:r>
              <a:rPr lang="en-US" sz="2400" err="1">
                <a:cs typeface="Calibri"/>
              </a:rPr>
              <a:t>ση</a:t>
            </a:r>
            <a:r>
              <a:rPr lang="en-US" sz="2400" dirty="0">
                <a:cs typeface="Calibri"/>
              </a:rPr>
              <a:t> </a:t>
            </a:r>
            <a:r>
              <a:rPr lang="en-US" sz="2400" err="1">
                <a:cs typeface="Calibri"/>
              </a:rPr>
              <a:t>της</a:t>
            </a:r>
            <a:r>
              <a:rPr lang="en-US" sz="2400" dirty="0">
                <a:cs typeface="Calibri"/>
              </a:rPr>
              <a:t> επ</a:t>
            </a:r>
            <a:r>
              <a:rPr lang="en-US" sz="2400" err="1">
                <a:cs typeface="Calibri"/>
              </a:rPr>
              <a:t>ιχείρησης</a:t>
            </a:r>
            <a:r>
              <a:rPr lang="en-US" sz="2400" dirty="0">
                <a:cs typeface="Calibri"/>
              </a:rPr>
              <a:t> και </a:t>
            </a:r>
            <a:r>
              <a:rPr lang="en-US" sz="2400" err="1">
                <a:cs typeface="Calibri"/>
              </a:rPr>
              <a:t>δεν</a:t>
            </a:r>
            <a:r>
              <a:rPr lang="en-US" sz="2400" dirty="0">
                <a:cs typeface="Calibri"/>
              </a:rPr>
              <a:t> </a:t>
            </a:r>
            <a:r>
              <a:rPr lang="en-US" sz="2400" err="1">
                <a:cs typeface="Calibri"/>
              </a:rPr>
              <a:t>εξυ</a:t>
            </a:r>
            <a:r>
              <a:rPr lang="en-US" sz="2400" dirty="0">
                <a:cs typeface="Calibri"/>
              </a:rPr>
              <a:t>π</a:t>
            </a:r>
            <a:r>
              <a:rPr lang="en-US" sz="2400" err="1">
                <a:cs typeface="Calibri"/>
              </a:rPr>
              <a:t>ηρετεί</a:t>
            </a:r>
            <a:r>
              <a:rPr lang="en-US" sz="2400" dirty="0">
                <a:cs typeface="Calibri"/>
              </a:rPr>
              <a:t> </a:t>
            </a:r>
            <a:r>
              <a:rPr lang="en-US" sz="2400" err="1">
                <a:cs typeface="Calibri"/>
              </a:rPr>
              <a:t>όλες</a:t>
            </a:r>
            <a:r>
              <a:rPr lang="en-US" sz="2400" dirty="0">
                <a:cs typeface="Calibri"/>
              </a:rPr>
              <a:t> </a:t>
            </a:r>
            <a:r>
              <a:rPr lang="en-US" sz="2400" err="1">
                <a:cs typeface="Calibri"/>
              </a:rPr>
              <a:t>τις</a:t>
            </a:r>
            <a:r>
              <a:rPr lang="en-US" sz="2400" dirty="0">
                <a:cs typeface="Calibri"/>
              </a:rPr>
              <a:t> απα</a:t>
            </a:r>
            <a:r>
              <a:rPr lang="en-US" sz="2400" err="1">
                <a:cs typeface="Calibri"/>
              </a:rPr>
              <a:t>ιτήσεις</a:t>
            </a:r>
            <a:r>
              <a:rPr lang="en-US" sz="2400" dirty="0">
                <a:cs typeface="Calibri"/>
              </a:rPr>
              <a:t> </a:t>
            </a:r>
            <a:r>
              <a:rPr lang="en-US" sz="2400" err="1">
                <a:cs typeface="Calibri"/>
              </a:rPr>
              <a:t>των</a:t>
            </a:r>
            <a:r>
              <a:rPr lang="en-US" sz="2400" dirty="0">
                <a:cs typeface="Calibri"/>
              </a:rPr>
              <a:t> </a:t>
            </a:r>
            <a:r>
              <a:rPr lang="en-US" sz="2400" err="1">
                <a:cs typeface="Calibri"/>
              </a:rPr>
              <a:t>ενδι</a:t>
            </a:r>
            <a:r>
              <a:rPr lang="en-US" sz="2400" dirty="0">
                <a:cs typeface="Calibri"/>
              </a:rPr>
              <a:t>α</a:t>
            </a:r>
            <a:r>
              <a:rPr lang="en-US" sz="2400" err="1">
                <a:cs typeface="Calibri"/>
              </a:rPr>
              <a:t>φερόμενων</a:t>
            </a:r>
            <a:r>
              <a:rPr lang="en-US" sz="2400" dirty="0">
                <a:cs typeface="Calibri"/>
              </a:rPr>
              <a:t>. Η α</a:t>
            </a:r>
            <a:r>
              <a:rPr lang="en-US" sz="2400" err="1">
                <a:cs typeface="Calibri"/>
              </a:rPr>
              <a:t>νάλυση</a:t>
            </a:r>
            <a:r>
              <a:rPr lang="en-US" sz="2400" dirty="0">
                <a:cs typeface="Calibri"/>
              </a:rPr>
              <a:t> </a:t>
            </a:r>
            <a:r>
              <a:rPr lang="en-US" sz="2400" err="1">
                <a:cs typeface="Calibri"/>
              </a:rPr>
              <a:t>των</a:t>
            </a:r>
            <a:r>
              <a:rPr lang="en-US" sz="2400" dirty="0">
                <a:cs typeface="Calibri"/>
              </a:rPr>
              <a:t> </a:t>
            </a:r>
            <a:r>
              <a:rPr lang="en-US" sz="2400" err="1">
                <a:cs typeface="Calibri"/>
              </a:rPr>
              <a:t>χρημ</a:t>
            </a:r>
            <a:r>
              <a:rPr lang="en-US" sz="2400" dirty="0">
                <a:cs typeface="Calibri"/>
              </a:rPr>
              <a:t>α</a:t>
            </a:r>
            <a:r>
              <a:rPr lang="en-US" sz="2400" err="1">
                <a:cs typeface="Calibri"/>
              </a:rPr>
              <a:t>τοοικονομικών</a:t>
            </a:r>
            <a:r>
              <a:rPr lang="en-US" sz="2400" dirty="0">
                <a:cs typeface="Calibri"/>
              </a:rPr>
              <a:t> κατα</a:t>
            </a:r>
            <a:r>
              <a:rPr lang="en-US" sz="2400" err="1">
                <a:cs typeface="Calibri"/>
              </a:rPr>
              <a:t>στάσεων</a:t>
            </a:r>
            <a:r>
              <a:rPr lang="en-US" sz="2400" dirty="0">
                <a:cs typeface="Calibri"/>
              </a:rPr>
              <a:t> </a:t>
            </a:r>
            <a:r>
              <a:rPr lang="en-US" sz="2400" err="1">
                <a:cs typeface="Calibri"/>
              </a:rPr>
              <a:t>είν</a:t>
            </a:r>
            <a:r>
              <a:rPr lang="en-US" sz="2400" dirty="0">
                <a:cs typeface="Calibri"/>
              </a:rPr>
              <a:t>αι </a:t>
            </a:r>
            <a:r>
              <a:rPr lang="en-US" sz="2400" err="1">
                <a:cs typeface="Calibri"/>
              </a:rPr>
              <a:t>μί</a:t>
            </a:r>
            <a:r>
              <a:rPr lang="en-US" sz="2400" dirty="0">
                <a:cs typeface="Calibri"/>
              </a:rPr>
              <a:t>α </a:t>
            </a:r>
            <a:r>
              <a:rPr lang="en-US" sz="2400" err="1">
                <a:cs typeface="Calibri"/>
              </a:rPr>
              <a:t>δι</a:t>
            </a:r>
            <a:r>
              <a:rPr lang="en-US" sz="2400" dirty="0">
                <a:cs typeface="Calibri"/>
              </a:rPr>
              <a:t>α</a:t>
            </a:r>
            <a:r>
              <a:rPr lang="en-US" sz="2400" err="1">
                <a:cs typeface="Calibri"/>
              </a:rPr>
              <a:t>δικ</a:t>
            </a:r>
            <a:r>
              <a:rPr lang="en-US" sz="2400" dirty="0">
                <a:cs typeface="Calibri"/>
              </a:rPr>
              <a:t>α</a:t>
            </a:r>
            <a:r>
              <a:rPr lang="en-US" sz="2400" err="1">
                <a:cs typeface="Calibri"/>
              </a:rPr>
              <a:t>σί</a:t>
            </a:r>
            <a:r>
              <a:rPr lang="en-US" sz="2400" dirty="0">
                <a:cs typeface="Calibri"/>
              </a:rPr>
              <a:t>α </a:t>
            </a:r>
            <a:r>
              <a:rPr lang="en-US" sz="2400" err="1">
                <a:cs typeface="Calibri"/>
              </a:rPr>
              <a:t>κρίσης</a:t>
            </a:r>
            <a:r>
              <a:rPr lang="en-US" sz="2400" dirty="0">
                <a:cs typeface="Calibri"/>
              </a:rPr>
              <a:t> και </a:t>
            </a:r>
            <a:r>
              <a:rPr lang="en-US" sz="2400" err="1">
                <a:cs typeface="Calibri"/>
              </a:rPr>
              <a:t>ως</a:t>
            </a:r>
            <a:r>
              <a:rPr lang="en-US" sz="2400" dirty="0">
                <a:cs typeface="Calibri"/>
              </a:rPr>
              <a:t> </a:t>
            </a:r>
            <a:r>
              <a:rPr lang="en-US" sz="2400" err="1">
                <a:cs typeface="Calibri"/>
              </a:rPr>
              <a:t>κριτική</a:t>
            </a:r>
            <a:r>
              <a:rPr lang="en-US" sz="2400" dirty="0">
                <a:cs typeface="Calibri"/>
              </a:rPr>
              <a:t> </a:t>
            </a:r>
            <a:r>
              <a:rPr lang="en-US" sz="2400" err="1">
                <a:cs typeface="Calibri"/>
              </a:rPr>
              <a:t>δι</a:t>
            </a:r>
            <a:r>
              <a:rPr lang="en-US" sz="2400" dirty="0">
                <a:cs typeface="Calibri"/>
              </a:rPr>
              <a:t>α</a:t>
            </a:r>
            <a:r>
              <a:rPr lang="en-US" sz="2400" err="1">
                <a:cs typeface="Calibri"/>
              </a:rPr>
              <a:t>δικ</a:t>
            </a:r>
            <a:r>
              <a:rPr lang="en-US" sz="2400" dirty="0">
                <a:cs typeface="Calibri"/>
              </a:rPr>
              <a:t>α</a:t>
            </a:r>
            <a:r>
              <a:rPr lang="en-US" sz="2400" err="1">
                <a:cs typeface="Calibri"/>
              </a:rPr>
              <a:t>σί</a:t>
            </a:r>
            <a:r>
              <a:rPr lang="en-US" sz="2400" dirty="0">
                <a:cs typeface="Calibri"/>
              </a:rPr>
              <a:t>α, </a:t>
            </a:r>
            <a:r>
              <a:rPr lang="en-US" sz="2400" err="1">
                <a:cs typeface="Calibri"/>
              </a:rPr>
              <a:t>δύν</a:t>
            </a:r>
            <a:r>
              <a:rPr lang="en-US" sz="2400" dirty="0">
                <a:cs typeface="Calibri"/>
              </a:rPr>
              <a:t>αται να β</a:t>
            </a:r>
            <a:r>
              <a:rPr lang="en-US" sz="2400" err="1">
                <a:cs typeface="Calibri"/>
              </a:rPr>
              <a:t>ελτιωθεί</a:t>
            </a:r>
            <a:r>
              <a:rPr lang="en-US" sz="2400" dirty="0">
                <a:cs typeface="Calibri"/>
              </a:rPr>
              <a:t> και να απ</a:t>
            </a:r>
            <a:r>
              <a:rPr lang="en-US" sz="2400" err="1">
                <a:cs typeface="Calibri"/>
              </a:rPr>
              <a:t>οδώσει</a:t>
            </a:r>
            <a:r>
              <a:rPr lang="en-US" sz="2400" dirty="0">
                <a:cs typeface="Calibri"/>
              </a:rPr>
              <a:t> κα</a:t>
            </a:r>
            <a:r>
              <a:rPr lang="en-US" sz="2400" err="1">
                <a:cs typeface="Calibri"/>
              </a:rPr>
              <a:t>λύτερ</a:t>
            </a:r>
            <a:r>
              <a:rPr lang="en-US" sz="2400" dirty="0">
                <a:cs typeface="Calibri"/>
              </a:rPr>
              <a:t>α απ</a:t>
            </a:r>
            <a:r>
              <a:rPr lang="en-US" sz="2400" err="1">
                <a:cs typeface="Calibri"/>
              </a:rPr>
              <a:t>οτελέσμ</a:t>
            </a:r>
            <a:r>
              <a:rPr lang="en-US" sz="2400" dirty="0">
                <a:cs typeface="Calibri"/>
              </a:rPr>
              <a:t>ατα, </a:t>
            </a:r>
            <a:r>
              <a:rPr lang="en-US" sz="2400" err="1">
                <a:cs typeface="Calibri"/>
              </a:rPr>
              <a:t>ότ</a:t>
            </a:r>
            <a:r>
              <a:rPr lang="en-US" sz="2400" dirty="0">
                <a:cs typeface="Calibri"/>
              </a:rPr>
              <a:t>αν υπ</a:t>
            </a:r>
            <a:r>
              <a:rPr lang="en-US" sz="2400" err="1">
                <a:cs typeface="Calibri"/>
              </a:rPr>
              <a:t>άρχει</a:t>
            </a:r>
            <a:r>
              <a:rPr lang="en-US" sz="2400" dirty="0">
                <a:cs typeface="Calibri"/>
              </a:rPr>
              <a:t> </a:t>
            </a:r>
            <a:r>
              <a:rPr lang="en-US" sz="2400" err="1">
                <a:cs typeface="Calibri"/>
              </a:rPr>
              <a:t>σχετική</a:t>
            </a:r>
            <a:r>
              <a:rPr lang="en-US" sz="2400" dirty="0">
                <a:cs typeface="Calibri"/>
              </a:rPr>
              <a:t> </a:t>
            </a:r>
            <a:r>
              <a:rPr lang="en-US" sz="2400" err="1">
                <a:cs typeface="Calibri"/>
              </a:rPr>
              <a:t>εμ</a:t>
            </a:r>
            <a:r>
              <a:rPr lang="en-US" sz="2400" dirty="0">
                <a:cs typeface="Calibri"/>
              </a:rPr>
              <a:t>π</a:t>
            </a:r>
            <a:r>
              <a:rPr lang="en-US" sz="2400" err="1">
                <a:cs typeface="Calibri"/>
              </a:rPr>
              <a:t>ειρί</a:t>
            </a:r>
            <a:r>
              <a:rPr lang="en-US" sz="2400" dirty="0">
                <a:cs typeface="Calibri"/>
              </a:rPr>
              <a:t>α </a:t>
            </a:r>
            <a:r>
              <a:rPr lang="en-US" sz="2400" err="1">
                <a:cs typeface="Calibri"/>
              </a:rPr>
              <a:t>του</a:t>
            </a:r>
            <a:r>
              <a:rPr lang="en-US" sz="2400" dirty="0">
                <a:cs typeface="Calibri"/>
              </a:rPr>
              <a:t> ανα</a:t>
            </a:r>
            <a:r>
              <a:rPr lang="en-US" sz="2400" err="1">
                <a:cs typeface="Calibri"/>
              </a:rPr>
              <a:t>λυτή</a:t>
            </a:r>
            <a:r>
              <a:rPr lang="en-US" sz="2400" dirty="0">
                <a:cs typeface="Calibri"/>
              </a:rPr>
              <a:t> και </a:t>
            </a:r>
            <a:r>
              <a:rPr lang="en-US" sz="2400" err="1">
                <a:cs typeface="Calibri"/>
              </a:rPr>
              <a:t>χρησιμο</a:t>
            </a:r>
            <a:r>
              <a:rPr lang="en-US" sz="2400" dirty="0">
                <a:cs typeface="Calibri"/>
              </a:rPr>
              <a:t>π</a:t>
            </a:r>
            <a:r>
              <a:rPr lang="en-US" sz="2400" err="1">
                <a:cs typeface="Calibri"/>
              </a:rPr>
              <a:t>οιούντ</a:t>
            </a:r>
            <a:r>
              <a:rPr lang="en-US" sz="2400" dirty="0">
                <a:cs typeface="Calibri"/>
              </a:rPr>
              <a:t>αι τα κα</a:t>
            </a:r>
            <a:r>
              <a:rPr lang="en-US" sz="2400" err="1">
                <a:cs typeface="Calibri"/>
              </a:rPr>
              <a:t>τάλληλ</a:t>
            </a:r>
            <a:r>
              <a:rPr lang="en-US" sz="2400" dirty="0">
                <a:cs typeface="Calibri"/>
              </a:rPr>
              <a:t>α, κα</a:t>
            </a:r>
            <a:r>
              <a:rPr lang="en-US" sz="2400" err="1">
                <a:cs typeface="Calibri"/>
              </a:rPr>
              <a:t>τά</a:t>
            </a:r>
            <a:r>
              <a:rPr lang="en-US" sz="2400" dirty="0">
                <a:cs typeface="Calibri"/>
              </a:rPr>
              <a:t> π</a:t>
            </a:r>
            <a:r>
              <a:rPr lang="en-US" sz="2400" err="1">
                <a:cs typeface="Calibri"/>
              </a:rPr>
              <a:t>ερί</a:t>
            </a:r>
            <a:r>
              <a:rPr lang="en-US" sz="2400" dirty="0">
                <a:cs typeface="Calibri"/>
              </a:rPr>
              <a:t>π</a:t>
            </a:r>
            <a:r>
              <a:rPr lang="en-US" sz="2400" err="1">
                <a:cs typeface="Calibri"/>
              </a:rPr>
              <a:t>τωση</a:t>
            </a:r>
            <a:r>
              <a:rPr lang="en-US" sz="2400" dirty="0">
                <a:cs typeface="Calibri"/>
              </a:rPr>
              <a:t>, </a:t>
            </a:r>
            <a:r>
              <a:rPr lang="en-US" sz="2400" err="1">
                <a:cs typeface="Calibri"/>
              </a:rPr>
              <a:t>εργ</a:t>
            </a:r>
            <a:r>
              <a:rPr lang="en-US" sz="2400" dirty="0">
                <a:cs typeface="Calibri"/>
              </a:rPr>
              <a:t>α</a:t>
            </a:r>
            <a:r>
              <a:rPr lang="en-US" sz="2400" err="1">
                <a:cs typeface="Calibri"/>
              </a:rPr>
              <a:t>λεί</a:t>
            </a:r>
            <a:r>
              <a:rPr lang="en-US" sz="2400" dirty="0">
                <a:cs typeface="Calibri"/>
              </a:rPr>
              <a:t>α α</a:t>
            </a:r>
            <a:r>
              <a:rPr lang="en-US" sz="2400" err="1">
                <a:cs typeface="Calibri"/>
              </a:rPr>
              <a:t>νάλυσης</a:t>
            </a:r>
            <a:r>
              <a:rPr lang="en-US" sz="2400" dirty="0">
                <a:cs typeface="Calibri"/>
              </a:rPr>
              <a:t>.</a:t>
            </a:r>
            <a:endParaRPr lang="en-US" sz="2400">
              <a:cs typeface="Calibri"/>
            </a:endParaRPr>
          </a:p>
        </p:txBody>
      </p:sp>
    </p:spTree>
    <p:extLst>
      <p:ext uri="{BB962C8B-B14F-4D97-AF65-F5344CB8AC3E}">
        <p14:creationId xmlns:p14="http://schemas.microsoft.com/office/powerpoint/2010/main" val="344753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1.Ανάλυση Κοινών Μεγεθών</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q"/>
            </a:pPr>
            <a:r>
              <a:rPr lang="el-GR" sz="2400" dirty="0"/>
              <a:t>Ανάλυση Κοινών Μεγεθών βασίζεται στην σύγκριση στοιχείων στις ίδιες αριθμητικές μονάδες.</a:t>
            </a:r>
          </a:p>
          <a:p>
            <a:pPr algn="just">
              <a:buFont typeface="Wingdings" panose="05000000000000000000" pitchFamily="2" charset="2"/>
              <a:buChar char="q"/>
            </a:pPr>
            <a:r>
              <a:rPr lang="el-GR" sz="2400" dirty="0"/>
              <a:t>Η χρησιμοποίηση ποσοστών βοηθάει στην σύγκριση εταιριών με διαφορετικά μεγέθη.</a:t>
            </a:r>
          </a:p>
          <a:p>
            <a:pPr algn="just">
              <a:buFont typeface="Wingdings" panose="05000000000000000000" pitchFamily="2" charset="2"/>
              <a:buChar char="q"/>
            </a:pPr>
            <a:r>
              <a:rPr lang="el-GR" sz="2400" dirty="0"/>
              <a:t>Χρειάζεται προσοχή γιατί τα ποσοστά αυξάνονται / μειώνονται «δυσανάλογα» σε σχέση με τις μεταβολές σε απόλυτους αριθμούς</a:t>
            </a:r>
          </a:p>
          <a:p>
            <a:pPr algn="just">
              <a:buFont typeface="Wingdings" panose="05000000000000000000" pitchFamily="2" charset="2"/>
              <a:buChar char="q"/>
            </a:pPr>
            <a:endParaRPr lang="el-GR" sz="2400" dirty="0"/>
          </a:p>
          <a:p>
            <a:pPr marL="0" indent="0" algn="just">
              <a:buNone/>
            </a:pPr>
            <a:r>
              <a:rPr lang="el-GR" sz="2400" dirty="0"/>
              <a:t>Παράδειγμα</a:t>
            </a:r>
          </a:p>
          <a:p>
            <a:pPr algn="just">
              <a:buFont typeface="Wingdings" panose="05000000000000000000" pitchFamily="2" charset="2"/>
              <a:buChar char="Ø"/>
            </a:pPr>
            <a:r>
              <a:rPr lang="el-GR" sz="2400" dirty="0"/>
              <a:t>Αν μια επιχείρηση έχει 1,000 ευρώ σε χρηματικά διαθέσιμα και το ενεργητικό της είναι 10,000 ευρώ, ενώ μια άλλη επιχείρηση έχει 300 ευρώ και το ενεργητικό της είναι 9,000 ευρώ συγκρίνεται τις δύο επιχειρήσεις.</a:t>
            </a:r>
          </a:p>
        </p:txBody>
      </p:sp>
    </p:spTree>
    <p:extLst>
      <p:ext uri="{BB962C8B-B14F-4D97-AF65-F5344CB8AC3E}">
        <p14:creationId xmlns:p14="http://schemas.microsoft.com/office/powerpoint/2010/main" val="2425855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Ανάλυση Κοινών Μεγεθών</a:t>
            </a:r>
            <a:br>
              <a:rPr lang="el-GR" dirty="0"/>
            </a:br>
            <a:r>
              <a:rPr lang="el-GR" dirty="0"/>
              <a:t>Παράδειγμα</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just"/>
                <a:r>
                  <a:rPr lang="el-GR" sz="2400" dirty="0"/>
                  <a:t>Αν μια επιχείρηση έχει 1,000 ευρώ σε χρηματικά διαθέσιμα και το ενεργητικό της είναι 10,000 ευρώ, ενώ μια άλλη επιχείρηση έχει 300 ευρώ ταμειακά διαθέσιμα και το ενεργητικό της είναι 9,000 ευρώ συγκρίνεται τις δύο επιχειρήσεις.</a:t>
                </a:r>
              </a:p>
              <a:p>
                <a:endParaRPr lang="el-GR" dirty="0"/>
              </a:p>
              <a:p>
                <a:r>
                  <a:rPr lang="el-GR" dirty="0"/>
                  <a:t>                                                    Επιχείρηση Α                 Επιχείρηση Β</a:t>
                </a:r>
              </a:p>
              <a:p>
                <a14:m>
                  <m:oMath xmlns:m="http://schemas.openxmlformats.org/officeDocument/2006/math">
                    <m:f>
                      <m:fPr>
                        <m:ctrlPr>
                          <a:rPr lang="el-GR" sz="2400" b="0" i="1" smtClean="0">
                            <a:latin typeface="Cambria Math" panose="02040503050406030204" pitchFamily="18" charset="0"/>
                          </a:rPr>
                        </m:ctrlPr>
                      </m:fPr>
                      <m:num>
                        <m:r>
                          <m:rPr>
                            <m:sty m:val="p"/>
                          </m:rPr>
                          <a:rPr lang="el-GR" sz="2400">
                            <a:latin typeface="Cambria Math" panose="02040503050406030204" pitchFamily="18" charset="0"/>
                          </a:rPr>
                          <m:t>Ταμειακά</m:t>
                        </m:r>
                        <m:r>
                          <a:rPr lang="el-GR" sz="2400">
                            <a:latin typeface="Cambria Math" panose="02040503050406030204" pitchFamily="18" charset="0"/>
                          </a:rPr>
                          <m:t> </m:t>
                        </m:r>
                        <m:r>
                          <m:rPr>
                            <m:sty m:val="p"/>
                          </m:rPr>
                          <a:rPr lang="el-GR" sz="2400">
                            <a:latin typeface="Cambria Math" panose="02040503050406030204" pitchFamily="18" charset="0"/>
                          </a:rPr>
                          <m:t>Διαθέσιμα</m:t>
                        </m:r>
                      </m:num>
                      <m:den>
                        <m:r>
                          <m:rPr>
                            <m:sty m:val="p"/>
                          </m:rPr>
                          <a:rPr lang="el-GR" sz="2400" b="0" i="0" smtClean="0">
                            <a:latin typeface="Cambria Math" panose="02040503050406030204" pitchFamily="18" charset="0"/>
                          </a:rPr>
                          <m:t>Ενερ</m:t>
                        </m:r>
                        <m:r>
                          <a:rPr lang="el-GR" sz="2400" b="0" i="1" smtClean="0">
                            <a:latin typeface="Cambria Math" panose="02040503050406030204" pitchFamily="18" charset="0"/>
                          </a:rPr>
                          <m:t>𝛾𝜂𝜏𝜄𝜅</m:t>
                        </m:r>
                        <m:r>
                          <m:rPr>
                            <m:sty m:val="p"/>
                          </m:rPr>
                          <a:rPr lang="el-GR" sz="2400" b="0" i="1" smtClean="0">
                            <a:latin typeface="Cambria Math" panose="02040503050406030204" pitchFamily="18" charset="0"/>
                          </a:rPr>
                          <m:t>ό</m:t>
                        </m:r>
                      </m:den>
                    </m:f>
                    <m:r>
                      <a:rPr lang="el-GR" sz="2400" b="0" i="1" smtClean="0">
                        <a:latin typeface="Cambria Math" panose="02040503050406030204" pitchFamily="18" charset="0"/>
                      </a:rPr>
                      <m:t>  </m:t>
                    </m:r>
                  </m:oMath>
                </a14:m>
                <a:r>
                  <a:rPr lang="el-GR" sz="2400" dirty="0"/>
                  <a:t>   =    </a:t>
                </a:r>
                <a14:m>
                  <m:oMath xmlns:m="http://schemas.openxmlformats.org/officeDocument/2006/math">
                    <m:f>
                      <m:fPr>
                        <m:ctrlPr>
                          <a:rPr lang="el-GR" sz="2400" b="0" i="1" smtClean="0">
                            <a:latin typeface="Cambria Math" panose="02040503050406030204" pitchFamily="18" charset="0"/>
                          </a:rPr>
                        </m:ctrlPr>
                      </m:fPr>
                      <m:num>
                        <m:r>
                          <a:rPr lang="el-GR" sz="2400" b="0" i="1" smtClean="0">
                            <a:latin typeface="Cambria Math" panose="02040503050406030204" pitchFamily="18" charset="0"/>
                          </a:rPr>
                          <m:t>1,000</m:t>
                        </m:r>
                      </m:num>
                      <m:den>
                        <m:r>
                          <a:rPr lang="el-GR" sz="2400" b="0" i="0" smtClean="0">
                            <a:latin typeface="Cambria Math" panose="02040503050406030204" pitchFamily="18" charset="0"/>
                          </a:rPr>
                          <m:t>10,000</m:t>
                        </m:r>
                      </m:den>
                    </m:f>
                    <m:r>
                      <a:rPr lang="el-GR" sz="2400" b="0" i="1" smtClean="0">
                        <a:latin typeface="Cambria Math" panose="02040503050406030204" pitchFamily="18" charset="0"/>
                      </a:rPr>
                      <m:t>=10%</m:t>
                    </m:r>
                  </m:oMath>
                </a14:m>
                <a:r>
                  <a:rPr lang="el-GR" sz="2400" dirty="0"/>
                  <a:t>           </a:t>
                </a:r>
                <a14:m>
                  <m:oMath xmlns:m="http://schemas.openxmlformats.org/officeDocument/2006/math">
                    <m:f>
                      <m:fPr>
                        <m:ctrlPr>
                          <a:rPr lang="el-GR" sz="2400" i="1">
                            <a:latin typeface="Cambria Math" panose="02040503050406030204" pitchFamily="18" charset="0"/>
                          </a:rPr>
                        </m:ctrlPr>
                      </m:fPr>
                      <m:num>
                        <m:r>
                          <a:rPr lang="el-GR" sz="2400" b="0" i="1" smtClean="0">
                            <a:latin typeface="Cambria Math" panose="02040503050406030204" pitchFamily="18" charset="0"/>
                          </a:rPr>
                          <m:t>300</m:t>
                        </m:r>
                      </m:num>
                      <m:den>
                        <m:r>
                          <a:rPr lang="el-GR" sz="2400" b="0" i="0" smtClean="0">
                            <a:latin typeface="Cambria Math" panose="02040503050406030204" pitchFamily="18" charset="0"/>
                          </a:rPr>
                          <m:t>9</m:t>
                        </m:r>
                        <m:r>
                          <a:rPr lang="el-GR" sz="2400">
                            <a:latin typeface="Cambria Math" panose="02040503050406030204" pitchFamily="18" charset="0"/>
                          </a:rPr>
                          <m:t>,000</m:t>
                        </m:r>
                      </m:den>
                    </m:f>
                    <m:r>
                      <a:rPr lang="el-GR" sz="2400" i="1">
                        <a:latin typeface="Cambria Math" panose="02040503050406030204" pitchFamily="18" charset="0"/>
                      </a:rPr>
                      <m:t>=</m:t>
                    </m:r>
                    <m:r>
                      <a:rPr lang="el-GR" sz="2400" b="0" i="1" smtClean="0">
                        <a:latin typeface="Cambria Math" panose="02040503050406030204" pitchFamily="18" charset="0"/>
                      </a:rPr>
                      <m:t>3,33</m:t>
                    </m:r>
                    <m:r>
                      <a:rPr lang="el-GR" sz="2400" i="1">
                        <a:latin typeface="Cambria Math" panose="02040503050406030204" pitchFamily="18" charset="0"/>
                      </a:rPr>
                      <m:t>%</m:t>
                    </m:r>
                  </m:oMath>
                </a14:m>
                <a:endParaRPr lang="el-GR" sz="2400" dirty="0"/>
              </a:p>
              <a:p>
                <a:r>
                  <a:rPr lang="el-GR" dirty="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2" t="-2121" r="-2423"/>
                </a:stretch>
              </a:blipFill>
            </p:spPr>
            <p:txBody>
              <a:bodyPr/>
              <a:lstStyle/>
              <a:p>
                <a:r>
                  <a:rPr lang="en-US">
                    <a:noFill/>
                  </a:rPr>
                  <a:t> </a:t>
                </a:r>
              </a:p>
            </p:txBody>
          </p:sp>
        </mc:Fallback>
      </mc:AlternateContent>
    </p:spTree>
    <p:extLst>
      <p:ext uri="{BB962C8B-B14F-4D97-AF65-F5344CB8AC3E}">
        <p14:creationId xmlns:p14="http://schemas.microsoft.com/office/powerpoint/2010/main" val="335278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Κάθετη και Οριζόντια Ανάλυση</a:t>
            </a:r>
            <a:endParaRPr lang="en-US" dirty="0"/>
          </a:p>
        </p:txBody>
      </p:sp>
      <p:sp>
        <p:nvSpPr>
          <p:cNvPr id="3" name="Content Placeholder 2"/>
          <p:cNvSpPr>
            <a:spLocks noGrp="1"/>
          </p:cNvSpPr>
          <p:nvPr>
            <p:ph idx="1"/>
          </p:nvPr>
        </p:nvSpPr>
        <p:spPr>
          <a:xfrm>
            <a:off x="822959" y="1905000"/>
            <a:ext cx="7543801" cy="4023360"/>
          </a:xfrm>
        </p:spPr>
        <p:txBody>
          <a:bodyPr>
            <a:normAutofit/>
          </a:bodyPr>
          <a:lstStyle/>
          <a:p>
            <a:pPr algn="just">
              <a:buFont typeface="Wingdings" panose="05000000000000000000" pitchFamily="2" charset="2"/>
              <a:buChar char="q"/>
            </a:pPr>
            <a:r>
              <a:rPr lang="el-GR" sz="2400" dirty="0"/>
              <a:t>Η κάθετη ανάλυση συγκρίνει κάθε ποσό της χρήσης με ένα ποσό της ίδια χρήσης το οποίο χρησιμοποιεί ως βάση.</a:t>
            </a:r>
          </a:p>
          <a:p>
            <a:pPr algn="just">
              <a:buFont typeface="Wingdings" panose="05000000000000000000" pitchFamily="2" charset="2"/>
              <a:buChar char="q"/>
            </a:pPr>
            <a:endParaRPr lang="el-GR" sz="2400" dirty="0"/>
          </a:p>
          <a:p>
            <a:pPr algn="just">
              <a:buFont typeface="Wingdings" panose="05000000000000000000" pitchFamily="2" charset="2"/>
              <a:buChar char="q"/>
            </a:pPr>
            <a:r>
              <a:rPr lang="el-GR" sz="2400" dirty="0"/>
              <a:t>Η οριζόντια ανάλυση συγκρίνει κάθε ποσό μια χρήσης με ένα ποσό μιας άλλης χρήσης το οποίο ορίζεται σαν χρήση βάση.</a:t>
            </a:r>
            <a:endParaRPr lang="en-US" sz="2400" dirty="0"/>
          </a:p>
          <a:p>
            <a:pPr algn="just">
              <a:buFont typeface="Wingdings" panose="05000000000000000000" pitchFamily="2" charset="2"/>
              <a:buChar char="q"/>
            </a:pPr>
            <a:endParaRPr lang="en-US" sz="2400" dirty="0"/>
          </a:p>
        </p:txBody>
      </p:sp>
    </p:spTree>
    <p:extLst>
      <p:ext uri="{BB962C8B-B14F-4D97-AF65-F5344CB8AC3E}">
        <p14:creationId xmlns:p14="http://schemas.microsoft.com/office/powerpoint/2010/main" val="227689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Κάθετη και Οριζόντια </a:t>
            </a:r>
            <a:br>
              <a:rPr lang="el-GR" dirty="0"/>
            </a:br>
            <a:r>
              <a:rPr lang="el-GR" dirty="0"/>
              <a:t>Παράδειγμα</a:t>
            </a:r>
            <a:endParaRPr lang="en-US" dirty="0"/>
          </a:p>
        </p:txBody>
      </p:sp>
      <p:pic>
        <p:nvPicPr>
          <p:cNvPr id="4" name="Content Placeholder 3"/>
          <p:cNvPicPr>
            <a:picLocks noGrp="1" noChangeAspect="1"/>
          </p:cNvPicPr>
          <p:nvPr>
            <p:ph idx="1"/>
          </p:nvPr>
        </p:nvPicPr>
        <p:blipFill>
          <a:blip r:embed="rId2"/>
          <a:stretch>
            <a:fillRect/>
          </a:stretch>
        </p:blipFill>
        <p:spPr>
          <a:xfrm>
            <a:off x="1143000" y="1905000"/>
            <a:ext cx="5993677" cy="4419600"/>
          </a:xfrm>
          <a:prstGeom prst="rect">
            <a:avLst/>
          </a:prstGeom>
        </p:spPr>
      </p:pic>
    </p:spTree>
    <p:extLst>
      <p:ext uri="{BB962C8B-B14F-4D97-AF65-F5344CB8AC3E}">
        <p14:creationId xmlns:p14="http://schemas.microsoft.com/office/powerpoint/2010/main" val="12530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3.Χρηματοοικονομικοί δείκτες</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l-GR" sz="2400" dirty="0"/>
              <a:t>Χρηματοοικονομικοί δείκτες (ή Αριθμοδείκτες</a:t>
            </a:r>
            <a:r>
              <a:rPr lang="en-US" sz="2400" dirty="0"/>
              <a:t> – Financial Ratios)</a:t>
            </a:r>
            <a:r>
              <a:rPr lang="el-GR" sz="2400" dirty="0"/>
              <a:t> αποτελούν την προσπάθεια να συμπυκνωθούν πολλές οικονομικές παράμετροι σε έναν αριθμό, διαιρώντας, πολλαπλασιάζοντας, προσθέτοντας, αφαιρώντας στοιχεία των Χρηματοοικονομικών Καταστάσεων</a:t>
            </a:r>
            <a:r>
              <a:rPr lang="en-US" sz="2400" dirty="0"/>
              <a:t>.</a:t>
            </a:r>
          </a:p>
          <a:p>
            <a:pPr algn="just">
              <a:buFont typeface="Wingdings" panose="05000000000000000000" pitchFamily="2" charset="2"/>
              <a:buChar char="q"/>
            </a:pPr>
            <a:endParaRPr lang="en-US" sz="2400" dirty="0"/>
          </a:p>
          <a:p>
            <a:pPr algn="just">
              <a:buFont typeface="Wingdings" panose="05000000000000000000" pitchFamily="2" charset="2"/>
              <a:buChar char="q"/>
            </a:pPr>
            <a:r>
              <a:rPr lang="el-GR" sz="2400" dirty="0"/>
              <a:t>Με τον συνδυασμό διαφόρων στοιχείων από τις  Χρηματοοικονομικές Καταστάσεις επιτυγχάνεται η καλύτερη μέθοδος για την ανάλυση της σχέσης μεταξύ των διαφόρων στοιχείων.</a:t>
            </a:r>
            <a:endParaRPr lang="en-US" sz="2400" dirty="0"/>
          </a:p>
        </p:txBody>
      </p:sp>
    </p:spTree>
    <p:extLst>
      <p:ext uri="{BB962C8B-B14F-4D97-AF65-F5344CB8AC3E}">
        <p14:creationId xmlns:p14="http://schemas.microsoft.com/office/powerpoint/2010/main" val="564097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Τύποι Χρηματοοικονομικών δεικτών</a:t>
            </a:r>
            <a:endParaRPr lang="en-US" dirty="0"/>
          </a:p>
        </p:txBody>
      </p:sp>
      <p:sp>
        <p:nvSpPr>
          <p:cNvPr id="3" name="Content Placeholder 2"/>
          <p:cNvSpPr>
            <a:spLocks noGrp="1"/>
          </p:cNvSpPr>
          <p:nvPr>
            <p:ph idx="1"/>
          </p:nvPr>
        </p:nvSpPr>
        <p:spPr/>
        <p:txBody>
          <a:bodyPr>
            <a:noAutofit/>
          </a:bodyPr>
          <a:lstStyle/>
          <a:p>
            <a:pPr marL="457200" indent="-457200">
              <a:buFont typeface="+mj-lt"/>
              <a:buAutoNum type="alphaUcPeriod"/>
            </a:pPr>
            <a:r>
              <a:rPr lang="el-GR" sz="2400" dirty="0"/>
              <a:t>Αριθμοδείκτες ρευστότητας (</a:t>
            </a:r>
            <a:r>
              <a:rPr lang="el-GR" sz="2400" dirty="0" err="1"/>
              <a:t>Liquidity</a:t>
            </a:r>
            <a:r>
              <a:rPr lang="el-GR" sz="2400" dirty="0"/>
              <a:t> </a:t>
            </a:r>
            <a:r>
              <a:rPr lang="el-GR" sz="2400" dirty="0" err="1"/>
              <a:t>ratios</a:t>
            </a:r>
            <a:r>
              <a:rPr lang="el-GR" sz="2400" dirty="0"/>
              <a:t>). </a:t>
            </a:r>
          </a:p>
          <a:p>
            <a:pPr marL="457200" indent="-457200">
              <a:buFont typeface="+mj-lt"/>
              <a:buAutoNum type="alphaUcPeriod"/>
            </a:pPr>
            <a:r>
              <a:rPr lang="el-GR" sz="2400" dirty="0"/>
              <a:t>Αριθμοδείκτες δανειακής επιβάρυνσης (</a:t>
            </a:r>
            <a:r>
              <a:rPr lang="en-US" sz="2400" dirty="0"/>
              <a:t>B</a:t>
            </a:r>
            <a:r>
              <a:rPr lang="el-GR" sz="2400" dirty="0" err="1"/>
              <a:t>orrowing</a:t>
            </a:r>
            <a:r>
              <a:rPr lang="el-GR" sz="2400" dirty="0"/>
              <a:t> </a:t>
            </a:r>
            <a:r>
              <a:rPr lang="el-GR" sz="2400" dirty="0" err="1"/>
              <a:t>capacity</a:t>
            </a:r>
            <a:r>
              <a:rPr lang="el-GR" sz="2400" dirty="0"/>
              <a:t> </a:t>
            </a:r>
            <a:r>
              <a:rPr lang="el-GR" sz="2400" dirty="0" err="1"/>
              <a:t>leverage</a:t>
            </a:r>
            <a:r>
              <a:rPr lang="el-GR" sz="2400" dirty="0"/>
              <a:t> </a:t>
            </a:r>
            <a:r>
              <a:rPr lang="el-GR" sz="2400" dirty="0" err="1"/>
              <a:t>ratios</a:t>
            </a:r>
            <a:r>
              <a:rPr lang="en-US" sz="2400" dirty="0"/>
              <a:t>)</a:t>
            </a:r>
            <a:endParaRPr lang="el-GR" sz="2400" dirty="0"/>
          </a:p>
          <a:p>
            <a:pPr marL="457200" indent="-457200">
              <a:buFont typeface="+mj-lt"/>
              <a:buAutoNum type="alphaUcPeriod"/>
            </a:pPr>
            <a:r>
              <a:rPr lang="el-GR" sz="2400" dirty="0"/>
              <a:t>Αριθμοδείκτες αποδοτικότητας (</a:t>
            </a:r>
            <a:r>
              <a:rPr lang="el-GR" sz="2400" dirty="0" err="1"/>
              <a:t>Profitability</a:t>
            </a:r>
            <a:r>
              <a:rPr lang="el-GR" sz="2400" dirty="0"/>
              <a:t> </a:t>
            </a:r>
            <a:r>
              <a:rPr lang="el-GR" sz="2400" dirty="0" err="1"/>
              <a:t>ratios</a:t>
            </a:r>
            <a:r>
              <a:rPr lang="el-GR" sz="2400" dirty="0"/>
              <a:t>). </a:t>
            </a:r>
          </a:p>
          <a:p>
            <a:pPr marL="457200" indent="-457200">
              <a:buFont typeface="+mj-lt"/>
              <a:buAutoNum type="alphaUcPeriod"/>
            </a:pPr>
            <a:r>
              <a:rPr lang="el-GR" sz="2400" dirty="0"/>
              <a:t>Αριθμοδείκτες που χρησιμοποιούνται από τους επενδυτές (</a:t>
            </a:r>
            <a:r>
              <a:rPr lang="el-GR" sz="2400" dirty="0" err="1"/>
              <a:t>analysis</a:t>
            </a:r>
            <a:r>
              <a:rPr lang="el-GR" sz="2400" dirty="0"/>
              <a:t> for the </a:t>
            </a:r>
            <a:r>
              <a:rPr lang="el-GR" sz="2400" dirty="0" err="1"/>
              <a:t>investor</a:t>
            </a:r>
            <a:r>
              <a:rPr lang="el-GR" sz="2400" dirty="0"/>
              <a:t>).</a:t>
            </a:r>
          </a:p>
          <a:p>
            <a:pPr marL="457200" indent="-457200">
              <a:buFont typeface="+mj-lt"/>
              <a:buAutoNum type="alphaUcPeriod"/>
            </a:pPr>
            <a:r>
              <a:rPr lang="el-GR" sz="2400" dirty="0"/>
              <a:t>Αριθμοδείκτες ταμειακής ροής (</a:t>
            </a:r>
            <a:r>
              <a:rPr lang="en-US" sz="2400" dirty="0"/>
              <a:t>C</a:t>
            </a:r>
            <a:r>
              <a:rPr lang="el-GR" sz="2400" dirty="0" err="1"/>
              <a:t>ash</a:t>
            </a:r>
            <a:r>
              <a:rPr lang="el-GR" sz="2400" dirty="0"/>
              <a:t> </a:t>
            </a:r>
            <a:r>
              <a:rPr lang="el-GR" sz="2400" dirty="0" err="1"/>
              <a:t>flow</a:t>
            </a:r>
            <a:r>
              <a:rPr lang="en-US" sz="2400" dirty="0"/>
              <a:t> </a:t>
            </a:r>
            <a:r>
              <a:rPr lang="el-GR" sz="2400" dirty="0" err="1"/>
              <a:t>ratios</a:t>
            </a:r>
            <a:r>
              <a:rPr lang="el-GR" sz="2400" dirty="0"/>
              <a:t>). </a:t>
            </a:r>
            <a:endParaRPr lang="en-US" sz="2400" dirty="0"/>
          </a:p>
        </p:txBody>
      </p:sp>
    </p:spTree>
    <p:extLst>
      <p:ext uri="{BB962C8B-B14F-4D97-AF65-F5344CB8AC3E}">
        <p14:creationId xmlns:p14="http://schemas.microsoft.com/office/powerpoint/2010/main" val="178215032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4410</TotalTime>
  <Words>1477</Words>
  <Application>Microsoft Office PowerPoint</Application>
  <PresentationFormat>On-screen Show (4:3)</PresentationFormat>
  <Paragraphs>115</Paragraphs>
  <Slides>25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Calibri</vt:lpstr>
      <vt:lpstr>Calibri Light</vt:lpstr>
      <vt:lpstr>Cambria Math</vt:lpstr>
      <vt:lpstr>Wingdings</vt:lpstr>
      <vt:lpstr>Retrospect</vt:lpstr>
      <vt:lpstr>Worksheet</vt:lpstr>
      <vt:lpstr>Ανάλυση Χρηματοοικονομικών Δεικτών Δρ. Σωτήριος Τρίγκας</vt:lpstr>
      <vt:lpstr>Γενικά       </vt:lpstr>
      <vt:lpstr>Ανάλυση</vt:lpstr>
      <vt:lpstr>1.Ανάλυση Κοινών Μεγεθών</vt:lpstr>
      <vt:lpstr>Ανάλυση Κοινών Μεγεθών Παράδειγμα</vt:lpstr>
      <vt:lpstr>2. Κάθετη και Οριζόντια Ανάλυση</vt:lpstr>
      <vt:lpstr>2. Κάθετη και Οριζόντια  Παράδειγμα</vt:lpstr>
      <vt:lpstr>3.Χρηματοοικονομικοί δείκτες</vt:lpstr>
      <vt:lpstr>Τύποι Χρηματοοικονομικών δεικτών</vt:lpstr>
      <vt:lpstr>A.Αριθμοδείκτες ρευστότητας (Liquidity ratios)</vt:lpstr>
      <vt:lpstr>A.Αριθμοδείκτες ρευστότητας (Liquidity ratios) 2</vt:lpstr>
      <vt:lpstr>A.Αριθμοδείκτες ρευστότητας (Liquidity ratios) 3</vt:lpstr>
      <vt:lpstr>B.Αριθμοδείκτες δανειακής επιβάρυνσης (Borrowing capacity leverage ratios)</vt:lpstr>
      <vt:lpstr>B.Αριθμοδείκτες δανειακής επιβάρυνσης (Borrowing capacity leverage ratios) 2</vt:lpstr>
      <vt:lpstr>C. Αριθμοδείκτες αποδοτικότητας (Profitability ratios). </vt:lpstr>
      <vt:lpstr>C. Αριθμοδείκτες αποδοτικότητας (Profitability ratios) 2</vt:lpstr>
      <vt:lpstr>C. Αριθμοδείκτες αποδοτικότητας (Profitability ratios) 3</vt:lpstr>
      <vt:lpstr>D.Αριθμοδείκτες που χρησιμοποιούνται από τους επενδυτές (analysis for the investor).</vt:lpstr>
      <vt:lpstr>Ε. Αριθμοδείκτες ταμειακής ροής (Cash flow ratios). </vt:lpstr>
      <vt:lpstr>E. Αριθμοδείκτες ταμειακής ροής (Cash flow ratios) 2</vt:lpstr>
      <vt:lpstr>E. Αριθμοδείκτες ταμειακής ροής (Cash flow ratios) 2</vt:lpstr>
      <vt:lpstr>Αποτελούν οι Λογιστικές Καταστάσεις Πηγή Ουσιαστικής Πληροφόρησης;</vt:lpstr>
      <vt:lpstr>Δημιουργική Λογιστική</vt:lpstr>
      <vt:lpstr>Συγκρισιμότητα στοιχείων</vt:lpstr>
      <vt:lpstr>Αναλογικότητα δεικτών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Είδη Επιχειρήσεων</dc:title>
  <dc:creator>Evangelos</dc:creator>
  <cp:lastModifiedBy>Σωτήριος Τρίγκας</cp:lastModifiedBy>
  <cp:revision>287</cp:revision>
  <dcterms:created xsi:type="dcterms:W3CDTF">2014-10-11T13:52:38Z</dcterms:created>
  <dcterms:modified xsi:type="dcterms:W3CDTF">2022-03-20T04:34:04Z</dcterms:modified>
</cp:coreProperties>
</file>