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7" r:id="rId3"/>
    <p:sldId id="279" r:id="rId4"/>
    <p:sldId id="272" r:id="rId5"/>
    <p:sldId id="280" r:id="rId6"/>
    <p:sldId id="281" r:id="rId7"/>
    <p:sldId id="282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56" d="100"/>
          <a:sy n="56" d="100"/>
        </p:scale>
        <p:origin x="658" y="3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9A591099-7EBE-4D12-B880-CCA6B38B92A6}" type="datetimeFigureOut">
              <a:rPr lang="el-GR" smtClean="0"/>
              <a:t>27/10/2017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63A36C10-A9D4-4995-9BAF-95FBD77A7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70CF4299-1721-48C6-878D-74296BE00D21}" type="datetimeFigureOut">
              <a:t>27-Oct-17</a:t>
            </a:fld>
            <a:endParaRPr lang="el-GR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23AEF9EC-8318-4FF6-847E-A85BBD2B7E4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el-GR" sz="720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 latinLnBrk="0">
              <a:spcBef>
                <a:spcPts val="1200"/>
              </a:spcBef>
              <a:buNone/>
              <a:defRPr lang="el-GR" sz="2400">
                <a:solidFill>
                  <a:schemeClr val="accent1"/>
                </a:solidFill>
              </a:defRPr>
            </a:lvl1pPr>
            <a:lvl2pPr marL="457200" indent="0" algn="ctr" latinLnBrk="0">
              <a:buNone/>
              <a:defRPr lang="el-GR" sz="2000"/>
            </a:lvl2pPr>
            <a:lvl3pPr marL="914400" indent="0" algn="ctr" latinLnBrk="0">
              <a:buNone/>
              <a:defRPr lang="el-GR" sz="1800"/>
            </a:lvl3pPr>
            <a:lvl4pPr marL="1371600" indent="0" algn="ctr" latinLnBrk="0">
              <a:buNone/>
              <a:defRPr lang="el-GR" sz="1600"/>
            </a:lvl4pPr>
            <a:lvl5pPr marL="1828800" indent="0" algn="ctr" latinLnBrk="0">
              <a:buNone/>
              <a:defRPr lang="el-GR" sz="1600"/>
            </a:lvl5pPr>
            <a:lvl6pPr marL="2286000" indent="0" algn="ctr" latinLnBrk="0">
              <a:buNone/>
              <a:defRPr lang="el-GR" sz="1600"/>
            </a:lvl6pPr>
            <a:lvl7pPr marL="2743200" indent="0" algn="ctr" latinLnBrk="0">
              <a:buNone/>
              <a:defRPr lang="el-GR" sz="1600"/>
            </a:lvl7pPr>
            <a:lvl8pPr marL="3200400" indent="0" algn="ctr" latinLnBrk="0">
              <a:buNone/>
              <a:defRPr lang="el-GR" sz="1600"/>
            </a:lvl8pPr>
            <a:lvl9pPr marL="3657600" indent="0" algn="ctr" latinLnBrk="0">
              <a:buNone/>
              <a:defRPr lang="el-GR"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t>27-Oct-17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 latinLnBrk="0">
              <a:defRPr lang="el-GR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t>27-Oct-17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t>27-Oct-17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 latinLnBrk="0">
              <a:defRPr lang="el-GR"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el-GR" sz="2400"/>
            </a:lvl1pPr>
            <a:lvl2pPr marL="457200" indent="0" latinLnBrk="0">
              <a:buNone/>
              <a:defRPr lang="el-GR" sz="2000"/>
            </a:lvl2pPr>
            <a:lvl3pPr marL="914400" indent="0" latinLnBrk="0">
              <a:buNone/>
              <a:defRPr lang="el-GR" sz="1800"/>
            </a:lvl3pPr>
            <a:lvl4pPr marL="1371600" indent="0" latinLnBrk="0">
              <a:buNone/>
              <a:defRPr lang="el-GR" sz="1600"/>
            </a:lvl4pPr>
            <a:lvl5pPr marL="1828800" indent="0" latinLnBrk="0">
              <a:buNone/>
              <a:defRPr lang="el-GR" sz="1600"/>
            </a:lvl5pPr>
            <a:lvl6pPr marL="2286000" indent="0" latinLnBrk="0">
              <a:buNone/>
              <a:defRPr lang="el-GR" sz="1600"/>
            </a:lvl6pPr>
            <a:lvl7pPr marL="2743200" indent="0" latinLnBrk="0">
              <a:buNone/>
              <a:defRPr lang="el-GR" sz="1600"/>
            </a:lvl7pPr>
            <a:lvl8pPr marL="3200400" indent="0" latinLnBrk="0">
              <a:buNone/>
              <a:defRPr lang="el-GR" sz="1600"/>
            </a:lvl8pPr>
            <a:lvl9pPr marL="3657600" indent="0" latinLnBrk="0">
              <a:buNone/>
              <a:defRPr lang="el-GR"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t>27-Oct-17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800"/>
            </a:lvl6pPr>
            <a:lvl7pPr latinLnBrk="0">
              <a:defRPr lang="el-GR" sz="1800"/>
            </a:lvl7pPr>
            <a:lvl8pPr latinLnBrk="0">
              <a:defRPr lang="el-GR" sz="1800"/>
            </a:lvl8pPr>
            <a:lvl9pPr latinLnBrk="0">
              <a:defRPr lang="el-GR" sz="18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800"/>
            </a:lvl6pPr>
            <a:lvl7pPr latinLnBrk="0">
              <a:defRPr lang="el-GR" sz="1800"/>
            </a:lvl7pPr>
            <a:lvl8pPr latinLnBrk="0">
              <a:defRPr lang="el-GR" sz="1800"/>
            </a:lvl8pPr>
            <a:lvl9pPr latinLnBrk="0">
              <a:defRPr lang="el-GR" sz="18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t>27-Oct-17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l-GR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600"/>
            </a:lvl6pPr>
            <a:lvl7pPr latinLnBrk="0">
              <a:defRPr lang="el-GR" sz="1600"/>
            </a:lvl7pPr>
            <a:lvl8pPr latinLnBrk="0">
              <a:defRPr lang="el-GR" sz="1600"/>
            </a:lvl8pPr>
            <a:lvl9pPr latinLnBrk="0">
              <a:defRPr lang="el-GR"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l-GR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600"/>
            </a:lvl6pPr>
            <a:lvl7pPr latinLnBrk="0">
              <a:defRPr lang="el-GR" sz="1600"/>
            </a:lvl7pPr>
            <a:lvl8pPr latinLnBrk="0">
              <a:defRPr lang="el-GR" sz="1600"/>
            </a:lvl8pPr>
            <a:lvl9pPr latinLnBrk="0">
              <a:defRPr lang="el-GR"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t>27-Oct-17</a:t>
            </a:fld>
            <a:endParaRPr lang="el-GR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t>27-Oct-17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t>27-Oct-17</a:t>
            </a:fld>
            <a:endParaRPr lang="el-GR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 latinLnBrk="0">
              <a:defRPr lang="el-GR"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2000"/>
            </a:lvl6pPr>
            <a:lvl7pPr latinLnBrk="0">
              <a:defRPr lang="el-GR" sz="2000"/>
            </a:lvl7pPr>
            <a:lvl8pPr latinLnBrk="0">
              <a:defRPr lang="el-GR" sz="2000"/>
            </a:lvl8pPr>
            <a:lvl9pPr latinLnBrk="0">
              <a:defRPr lang="el-GR"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t>27-Oct-17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 latinLnBrk="0">
              <a:defRPr lang="el-GR"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 latinLnBrk="0"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t>27-Oct-17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8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l-GR"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lang="el-G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/index.php?title=%CE%9C%CE%B5%CF%84%CE%B1%CE%BB%CE%BB%CE%B5%CE%AF%CE%B1_%CE%9A%CE%B1%CF%83%CF%83%CE%AC%CE%BD%CE%B4%CF%81%CE%B1%CF%82&amp;action=edit&amp;redlink=1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el.wikipedia.org/wiki/%CE%A3%CE%AD%CF%81%CE%B9%CF%86%CE%BF%CF%82" TargetMode="External"/><Relationship Id="rId7" Type="http://schemas.openxmlformats.org/officeDocument/2006/relationships/hyperlink" Target="https://el.wikipedia.org/wiki/%CE%9D%CE%AF%CF%83%CF%85%CF%81%CE%BF%CF%82" TargetMode="External"/><Relationship Id="rId12" Type="http://schemas.openxmlformats.org/officeDocument/2006/relationships/hyperlink" Target="https://el.wikipedia.org/wiki/%CE%9E%CE%AC%CE%BD%CE%B8%CE%B7" TargetMode="External"/><Relationship Id="rId2" Type="http://schemas.openxmlformats.org/officeDocument/2006/relationships/hyperlink" Target="https://el.wikipedia.org/wiki/%CE%A3%CF%8D%CF%81%CE%BF%CF%8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.wikipedia.org/w/index.php?title=%CE%A3%CE%BA%CE%B1%CF%81%CE%BD&amp;action=edit&amp;redlink=1" TargetMode="External"/><Relationship Id="rId11" Type="http://schemas.openxmlformats.org/officeDocument/2006/relationships/hyperlink" Target="https://el.wikipedia.org/w/index.php?title=%CE%9B%CE%B5%CF%85%CE%BA%CF%8C%CF%80%CE%B5%CF%84%CF%81%CE%B1_%CE%9E%CE%AC%CE%BD%CE%B8%CE%B7%CF%82&amp;action=edit&amp;redlink=1" TargetMode="External"/><Relationship Id="rId5" Type="http://schemas.openxmlformats.org/officeDocument/2006/relationships/hyperlink" Target="https://el.wikipedia.org/wiki/%CE%9C%CE%AE%CE%BB%CE%BF%CF%82" TargetMode="External"/><Relationship Id="rId10" Type="http://schemas.openxmlformats.org/officeDocument/2006/relationships/hyperlink" Target="https://el.wikipedia.org/wiki/%CE%9A%CE%B9%CE%BC%CE%BC%CE%AD%CF%81%CE%B9%CE%B1" TargetMode="External"/><Relationship Id="rId4" Type="http://schemas.openxmlformats.org/officeDocument/2006/relationships/hyperlink" Target="https://el.wikipedia.org/wiki/%CE%A3%CE%AF%CE%BA%CE%B9%CE%BD%CE%BF%CF%82" TargetMode="External"/><Relationship Id="rId9" Type="http://schemas.openxmlformats.org/officeDocument/2006/relationships/hyperlink" Target="https://el.wikipedia.org/wiki/%CE%91%CE%BB%CE%B9%CF%83%CF%84%CF%81%CE%AC%CF%84%CE%B7" TargetMode="External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Γρανάτης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483864"/>
            <a:ext cx="2874264" cy="107899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Μαρία Παπαχρήστου </a:t>
            </a:r>
          </a:p>
          <a:p>
            <a:r>
              <a:rPr lang="el-GR" dirty="0" err="1"/>
              <a:t>Αριάνα</a:t>
            </a:r>
            <a:r>
              <a:rPr lang="el-GR" dirty="0"/>
              <a:t> </a:t>
            </a:r>
            <a:r>
              <a:rPr lang="el-GR" dirty="0" err="1"/>
              <a:t>Σουμπούλογλου</a:t>
            </a:r>
            <a:endParaRPr lang="el-GR" dirty="0"/>
          </a:p>
          <a:p>
            <a:r>
              <a:rPr lang="el-GR" dirty="0"/>
              <a:t>Απόστολος Τσάπας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28DE14C-D67B-482B-8636-F37807CB8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258" y="3342131"/>
            <a:ext cx="3342133" cy="334213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64A41FD-E173-4602-88CA-1A976A4A7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259" y="241388"/>
            <a:ext cx="3342132" cy="28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1D38EA-7A46-4414-AA06-1B6FF2C3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342" y="429769"/>
            <a:ext cx="8226490" cy="813816"/>
          </a:xfrm>
        </p:spPr>
        <p:txBody>
          <a:bodyPr>
            <a:normAutofit/>
          </a:bodyPr>
          <a:lstStyle/>
          <a:p>
            <a:r>
              <a:rPr lang="el-GR" sz="4400" dirty="0"/>
              <a:t>Κρυσταλλική Δομή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53413D3-391E-484E-9077-0B12C93E5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568" y="1472184"/>
            <a:ext cx="6925056" cy="50292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dirty="0"/>
              <a:t> Κρυσταλλικό Σύστημα : Κυβικό όπου όλες οι ακμές είναι ίσες και τέμνονται κάθετα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dirty="0"/>
              <a:t> Άξονας Συμμετρίας</a:t>
            </a:r>
            <a:r>
              <a:rPr lang="en-US" dirty="0"/>
              <a:t>:  3</a:t>
            </a:r>
            <a:r>
              <a:rPr lang="el-GR" dirty="0"/>
              <a:t>Λ</a:t>
            </a:r>
            <a:r>
              <a:rPr lang="el-GR" baseline="30000" dirty="0"/>
              <a:t>4 </a:t>
            </a:r>
            <a:r>
              <a:rPr lang="el-GR" dirty="0"/>
              <a:t> 6</a:t>
            </a:r>
            <a:r>
              <a:rPr lang="en-US" dirty="0"/>
              <a:t>L</a:t>
            </a:r>
            <a:r>
              <a:rPr lang="el-GR" baseline="30000" dirty="0"/>
              <a:t>2 </a:t>
            </a:r>
            <a:r>
              <a:rPr lang="el-GR" dirty="0"/>
              <a:t>4</a:t>
            </a:r>
            <a:r>
              <a:rPr lang="en-US" dirty="0"/>
              <a:t>L</a:t>
            </a:r>
            <a:r>
              <a:rPr lang="en-US" baseline="30000" dirty="0"/>
              <a:t>3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baseline="30000" dirty="0"/>
              <a:t> </a:t>
            </a:r>
            <a:r>
              <a:rPr lang="el-GR" dirty="0"/>
              <a:t>Επίπεδο Συμμετρίας</a:t>
            </a:r>
            <a:r>
              <a:rPr lang="en-US" dirty="0"/>
              <a:t>: </a:t>
            </a:r>
            <a:r>
              <a:rPr lang="el-GR" dirty="0"/>
              <a:t>3Π 6</a:t>
            </a:r>
            <a:r>
              <a:rPr lang="en-US" dirty="0"/>
              <a:t>P 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dirty="0"/>
              <a:t>Εμφανίζονται συνήθως σε </a:t>
            </a:r>
            <a:r>
              <a:rPr lang="el-GR" dirty="0" err="1"/>
              <a:t>εξάπλευρα</a:t>
            </a:r>
            <a:r>
              <a:rPr lang="el-GR" dirty="0"/>
              <a:t> ή </a:t>
            </a:r>
            <a:r>
              <a:rPr lang="el-GR" dirty="0" err="1"/>
              <a:t>εικοσιτετράπλευρα</a:t>
            </a:r>
            <a:r>
              <a:rPr lang="el-GR" dirty="0"/>
              <a:t> σχήματα (</a:t>
            </a:r>
            <a:r>
              <a:rPr lang="el-GR" dirty="0" err="1"/>
              <a:t>ρομβόεδρα</a:t>
            </a:r>
            <a:r>
              <a:rPr lang="el-GR" dirty="0"/>
              <a:t> ή </a:t>
            </a:r>
            <a:r>
              <a:rPr lang="el-GR" dirty="0" err="1"/>
              <a:t>εικοσιτετράεδρα</a:t>
            </a:r>
            <a:r>
              <a:rPr lang="el-GR" dirty="0"/>
              <a:t>) και είναι πολύ λαμπεροί       και συχνά διαφανείς.</a:t>
            </a:r>
            <a:endParaRPr lang="el-GR" baseline="300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8D189E4-EAA1-4CB2-AF2B-8CC20B62F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208" y="1563624"/>
            <a:ext cx="460248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6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859536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chemeClr val="tx1"/>
                </a:solidFill>
              </a:rPr>
              <a:t>Χημική Σύσταση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1591056"/>
            <a:ext cx="8229600" cy="4681728"/>
          </a:xfrm>
        </p:spPr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Οι </a:t>
            </a:r>
            <a:r>
              <a:rPr lang="el-GR" b="1" dirty="0" err="1">
                <a:solidFill>
                  <a:schemeClr val="accent1"/>
                </a:solidFill>
              </a:rPr>
              <a:t>γρανάτες</a:t>
            </a:r>
            <a:r>
              <a:rPr lang="el-GR" dirty="0">
                <a:solidFill>
                  <a:schemeClr val="accent1"/>
                </a:solidFill>
              </a:rPr>
              <a:t> (αγγλικά: </a:t>
            </a:r>
            <a:r>
              <a:rPr lang="el-GR" dirty="0" err="1">
                <a:solidFill>
                  <a:schemeClr val="accent1"/>
                </a:solidFill>
              </a:rPr>
              <a:t>garnet</a:t>
            </a:r>
            <a:r>
              <a:rPr lang="el-GR" dirty="0">
                <a:solidFill>
                  <a:schemeClr val="accent1"/>
                </a:solidFill>
              </a:rPr>
              <a:t>) είναι ομάδα πυριτικών ορυκτών με γενική χημική σύσταση</a:t>
            </a:r>
          </a:p>
          <a:p>
            <a:endParaRPr lang="el-GR" b="1" dirty="0"/>
          </a:p>
          <a:p>
            <a:r>
              <a:rPr lang="el-GR" b="1" dirty="0">
                <a:solidFill>
                  <a:schemeClr val="accent1"/>
                </a:solidFill>
              </a:rPr>
              <a:t>A</a:t>
            </a:r>
            <a:r>
              <a:rPr lang="el-GR" b="1" baseline="-25000" dirty="0">
                <a:solidFill>
                  <a:schemeClr val="accent1"/>
                </a:solidFill>
              </a:rPr>
              <a:t>3</a:t>
            </a:r>
            <a:r>
              <a:rPr lang="el-GR" b="1" dirty="0">
                <a:solidFill>
                  <a:schemeClr val="accent1"/>
                </a:solidFill>
              </a:rPr>
              <a:t>B</a:t>
            </a:r>
            <a:r>
              <a:rPr lang="el-GR" b="1" baseline="-25000" dirty="0">
                <a:solidFill>
                  <a:schemeClr val="accent1"/>
                </a:solidFill>
              </a:rPr>
              <a:t>2</a:t>
            </a:r>
            <a:r>
              <a:rPr lang="el-GR" b="1" dirty="0">
                <a:solidFill>
                  <a:schemeClr val="accent1"/>
                </a:solidFill>
              </a:rPr>
              <a:t>(SiO</a:t>
            </a:r>
            <a:r>
              <a:rPr lang="el-GR" b="1" baseline="-25000" dirty="0">
                <a:solidFill>
                  <a:schemeClr val="accent1"/>
                </a:solidFill>
              </a:rPr>
              <a:t>4</a:t>
            </a:r>
            <a:r>
              <a:rPr lang="el-GR" b="1" dirty="0">
                <a:solidFill>
                  <a:schemeClr val="accent1"/>
                </a:solidFill>
              </a:rPr>
              <a:t>)</a:t>
            </a:r>
            <a:r>
              <a:rPr lang="el-GR" b="1" baseline="-25000" dirty="0">
                <a:solidFill>
                  <a:schemeClr val="accent1"/>
                </a:solidFill>
              </a:rPr>
              <a:t>3</a:t>
            </a:r>
            <a:r>
              <a:rPr lang="el-GR" dirty="0">
                <a:solidFill>
                  <a:schemeClr val="accent1"/>
                </a:solidFill>
              </a:rPr>
              <a:t>, όπου:</a:t>
            </a:r>
          </a:p>
          <a:p>
            <a:endParaRPr lang="el-GR" dirty="0"/>
          </a:p>
          <a:p>
            <a:r>
              <a:rPr lang="el-GR" dirty="0">
                <a:solidFill>
                  <a:schemeClr val="accent1"/>
                </a:solidFill>
              </a:rPr>
              <a:t>Α = ασβέστιο, σίδηρος, μαγνήσιο, μαγγάνιο</a:t>
            </a:r>
          </a:p>
          <a:p>
            <a:r>
              <a:rPr lang="el-GR" dirty="0">
                <a:solidFill>
                  <a:schemeClr val="accent1"/>
                </a:solidFill>
              </a:rPr>
              <a:t>Β = αργίλιο, σίδηρος, χρώμιο, μαγγάνιο</a:t>
            </a:r>
          </a:p>
          <a:p>
            <a:endParaRPr lang="el-GR" dirty="0">
              <a:solidFill>
                <a:schemeClr val="accent1"/>
              </a:solidFill>
            </a:endParaRPr>
          </a:p>
          <a:p>
            <a:r>
              <a:rPr lang="el-GR" dirty="0">
                <a:solidFill>
                  <a:schemeClr val="accent1"/>
                </a:solidFill>
              </a:rPr>
              <a:t>Ενώ σε περισσότερο σπάνιες παραλλαγές μπορεί να είναι τιτάνιο, βανάδιο, ζιρκόνιο και πυρίτιο.</a:t>
            </a:r>
          </a:p>
          <a:p>
            <a:endParaRPr lang="el-GR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590B16-E387-4115-A0A7-AEE252DFF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61255"/>
            <a:ext cx="8226490" cy="1146922"/>
          </a:xfrm>
        </p:spPr>
        <p:txBody>
          <a:bodyPr>
            <a:normAutofit/>
          </a:bodyPr>
          <a:lstStyle/>
          <a:p>
            <a:r>
              <a:rPr lang="el-GR" sz="4400" dirty="0"/>
              <a:t>Ομάδα Ορυκτού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7FD3CB0-3BE9-433D-AFE2-F2F5F408F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490472"/>
            <a:ext cx="8229600" cy="4782312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γρανάτης</a:t>
            </a:r>
            <a:r>
              <a:rPr lang="el-GR" dirty="0"/>
              <a:t>  είναι πυριτικό ορυκτό. Τα πυριτικά ορυκτά υποδιαιρούνται σε έξι ομάδες ανάλογα με την κρυσταλλική τους δομή και τη χημική τους σύσταση. Ο </a:t>
            </a:r>
            <a:r>
              <a:rPr lang="el-GR" dirty="0" err="1"/>
              <a:t>γρανάτης</a:t>
            </a:r>
            <a:r>
              <a:rPr lang="el-GR" dirty="0"/>
              <a:t>  είναι </a:t>
            </a:r>
            <a:r>
              <a:rPr lang="el-GR" dirty="0" err="1"/>
              <a:t>νησοπυριτικό</a:t>
            </a:r>
            <a:r>
              <a:rPr lang="el-GR" dirty="0"/>
              <a:t> ορυκτό, δηλαδή τα μόρια του πυριτίου είναι απομονωμένα μεταξύ τους σε νησίδες , μέσα στη δομή του. Οι κρύσταλλοι του ανήκουν στο κυβικό σύστημα συμμετρίας και είναι πολύ κοινοί.</a:t>
            </a:r>
          </a:p>
        </p:txBody>
      </p:sp>
    </p:spTree>
    <p:extLst>
      <p:ext uri="{BB962C8B-B14F-4D97-AF65-F5344CB8AC3E}">
        <p14:creationId xmlns:p14="http://schemas.microsoft.com/office/powerpoint/2010/main" val="7994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B9A392-7E94-4746-A27A-0B4485CB4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735441"/>
          </a:xfrm>
        </p:spPr>
        <p:txBody>
          <a:bodyPr>
            <a:normAutofit/>
          </a:bodyPr>
          <a:lstStyle/>
          <a:p>
            <a:r>
              <a:rPr lang="el-GR" sz="4400" dirty="0"/>
              <a:t>Χρήσεις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2AC000F-0DB3-4B25-98E5-91E33DBFE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68" y="1536192"/>
            <a:ext cx="7318248" cy="532180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dirty="0"/>
              <a:t>Λέγεται και </a:t>
            </a:r>
            <a:r>
              <a:rPr lang="el-GR" sz="2000" dirty="0" err="1"/>
              <a:t>γρανάδα</a:t>
            </a:r>
            <a:r>
              <a:rPr lang="el-GR" sz="2000" dirty="0"/>
              <a:t>. Είναι μία μεγάλη οικογένεια ορυκτών. Ο </a:t>
            </a:r>
            <a:r>
              <a:rPr lang="el-GR" sz="2000" dirty="0" err="1"/>
              <a:t>γρανάτης</a:t>
            </a:r>
            <a:r>
              <a:rPr lang="el-GR" sz="2000" dirty="0"/>
              <a:t> είναι γνωστός στους ανθρώπους από την 4η χιλιετία π.Χ., και τον χρησιμοποιούσαν ως πολύτιμο λίθο και ως λειαντικό. Το όνομα </a:t>
            </a:r>
            <a:r>
              <a:rPr lang="el-GR" sz="2000" dirty="0" err="1"/>
              <a:t>γρανάτης</a:t>
            </a:r>
            <a:r>
              <a:rPr lang="el-GR" sz="2000" dirty="0"/>
              <a:t> προέρχεται από το λατινικό </a:t>
            </a:r>
            <a:r>
              <a:rPr lang="el-GR" sz="2000" dirty="0" err="1"/>
              <a:t>granatus</a:t>
            </a:r>
            <a:r>
              <a:rPr lang="el-GR" sz="2000" dirty="0"/>
              <a:t> που σημαίνει ρόδι ή ροδιά, επειδή κάποιες ποικιλίες του ορυκτού έχουν το χρώμα των σπόρων του ροδιού. Στα αρχαία κείμενα αναφέρεται με το όνομα </a:t>
            </a:r>
            <a:r>
              <a:rPr lang="el-GR" sz="2000" dirty="0" err="1"/>
              <a:t>άνθραξ</a:t>
            </a:r>
            <a:r>
              <a:rPr lang="el-GR" sz="2000" dirty="0"/>
              <a:t> ή </a:t>
            </a:r>
            <a:r>
              <a:rPr lang="el-GR" sz="2000" dirty="0" err="1"/>
              <a:t>ανθράκιον</a:t>
            </a:r>
            <a:r>
              <a:rPr lang="el-GR" sz="2000" dirty="0"/>
              <a:t> .</a:t>
            </a:r>
            <a:r>
              <a:rPr lang="el-GR" sz="2000" dirty="0">
                <a:solidFill>
                  <a:srgbClr val="676767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Αναζωογονεί και δημιουργεί το αίμα, ρυθμίζει την πίεση του , θεραπεύει τα αρθριτικά, ρευματισμούς , τις διαλείψεις στη σκέψη και δυναμώνει την σεξουαλική ικανότητα. </a:t>
            </a:r>
            <a:endParaRPr lang="el-G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000" dirty="0"/>
          </a:p>
        </p:txBody>
      </p:sp>
      <p:pic>
        <p:nvPicPr>
          <p:cNvPr id="4" name="Picture 4" descr="Αποτέλεσμα εικόνας για γρανατης">
            <a:extLst>
              <a:ext uri="{FF2B5EF4-FFF2-40B4-BE49-F238E27FC236}">
                <a16:creationId xmlns:a16="http://schemas.microsoft.com/office/drawing/2014/main" id="{6C8AFE3A-4325-459D-9A3C-FD8D29CA468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3216" y="1653380"/>
            <a:ext cx="4556760" cy="28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5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D2B26164-38E4-461C-B10F-2EF42F7C9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8" y="347472"/>
            <a:ext cx="8226490" cy="822960"/>
          </a:xfrm>
        </p:spPr>
        <p:txBody>
          <a:bodyPr>
            <a:normAutofit/>
          </a:bodyPr>
          <a:lstStyle/>
          <a:p>
            <a:r>
              <a:rPr lang="el-GR" sz="4400" dirty="0"/>
              <a:t>Περιοχές που εντοπίζεται</a:t>
            </a:r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F07E6AC1-89EC-4065-9771-808A6EA48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4" y="1497932"/>
            <a:ext cx="4136136" cy="4052475"/>
          </a:xfrm>
        </p:spPr>
        <p:txBody>
          <a:bodyPr>
            <a:normAutofit/>
          </a:bodyPr>
          <a:lstStyle/>
          <a:p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Στην Ελλάδα απαντώνται στα νησιά </a:t>
            </a:r>
            <a:r>
              <a:rPr lang="el-GR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Σύρο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, </a:t>
            </a:r>
            <a:r>
              <a:rPr lang="el-GR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Σέριφος"/>
              </a:rPr>
              <a:t>Σέριφο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, </a:t>
            </a:r>
            <a:r>
              <a:rPr lang="el-GR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Σίκινος"/>
              </a:rPr>
              <a:t>Σίκινο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, </a:t>
            </a:r>
            <a:r>
              <a:rPr lang="el-GR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Μήλος"/>
              </a:rPr>
              <a:t>Μήλο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, στο πέτρωμα </a:t>
            </a:r>
            <a:r>
              <a:rPr lang="el-GR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Σκαρν (δεν έχει γραφτεί ακόμα)"/>
              </a:rPr>
              <a:t>σκαρν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 της </a:t>
            </a:r>
            <a:r>
              <a:rPr lang="el-GR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 tooltip="Νίσυρος"/>
              </a:rPr>
              <a:t>Νισύρου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 και στο ορυχείο «</a:t>
            </a:r>
            <a:r>
              <a:rPr lang="el-GR" dirty="0" err="1">
                <a:latin typeface="Arial" panose="020B0604020202020204" pitchFamily="34" charset="0"/>
                <a:ea typeface="Calibri" panose="020F0502020204030204" pitchFamily="34" charset="0"/>
              </a:rPr>
              <a:t>Μαδέμ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 Λάκκος» των </a:t>
            </a:r>
            <a:r>
              <a:rPr lang="el-GR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tooltip="Μεταλλεία Κασσάνδρας (δεν έχει γραφτεί ακόμα)"/>
              </a:rPr>
              <a:t>μεταλλείων Κασσάνδρας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, την </a:t>
            </a:r>
            <a:r>
              <a:rPr lang="el-GR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 tooltip="Αλιστράτη"/>
              </a:rPr>
              <a:t>Αλιστράτη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 Σερρών και τις περιοχές «</a:t>
            </a:r>
            <a:r>
              <a:rPr lang="el-GR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Κιμμέρια"/>
              </a:rPr>
              <a:t>Κιμμέρια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» και «</a:t>
            </a:r>
            <a:r>
              <a:rPr lang="el-GR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 tooltip="Λευκόπετρα Ξάνθης (δεν έχει γραφτεί ακόμα)"/>
              </a:rPr>
              <a:t>Λευκόπετρα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» της </a:t>
            </a:r>
            <a:r>
              <a:rPr lang="el-GR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 tooltip="Ξάνθη"/>
              </a:rPr>
              <a:t>Ξάνθης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A6CDD50-DBC8-4B77-84EF-0AEECCF2EB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0509" y="4271749"/>
            <a:ext cx="5812682" cy="242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A89359-54A6-4A51-A62F-5906EBEA51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09" y="1497932"/>
            <a:ext cx="5812682" cy="23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FCED96-8B51-4DF5-85E9-9F2F5214F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61255"/>
            <a:ext cx="8226490" cy="826881"/>
          </a:xfrm>
        </p:spPr>
        <p:txBody>
          <a:bodyPr>
            <a:normAutofit/>
          </a:bodyPr>
          <a:lstStyle/>
          <a:p>
            <a:r>
              <a:rPr lang="el-GR" sz="4400" dirty="0"/>
              <a:t>Βιβλιογραφία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65CDBE4-413A-4F12-95E7-83DB5205C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490" y="1362456"/>
            <a:ext cx="8229600" cy="365992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https://el.wikipedia.org/wiki/%CE%93%CF%81%CE%B1%CE%BD%CE%AC%CF%84%CE%B7%CF%82</a:t>
            </a:r>
            <a:endParaRPr lang="el-GR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http://www.jewelpedia.com/lex191-granatis-garnet.html</a:t>
            </a:r>
            <a:endParaRPr lang="el-GR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https://titoshop.gr/%CE%B3%CF%81%CE%B1%CE%BD%CE%AC%CF%84%CE%B5%CF%82-%CE%B3%CF%81%CE%BF%CF%83%CF%83%CE%BF%CF%85%CE%BB%CE%AC%CF%81%CE%B9%CE%BF%CF%82-grossular-garnet/</a:t>
            </a:r>
            <a:endParaRPr lang="el-GR" dirty="0"/>
          </a:p>
          <a:p>
            <a:endParaRPr lang="el-GR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https://www.mindat.org/min-10272.html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09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DC01959-3E19-4C57-B04E-E67753E603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με πράσινο σαγρέ μέταλλο (ευρεία οθόνη)</Template>
  <TotalTime>0</TotalTime>
  <Words>444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Georgia</vt:lpstr>
      <vt:lpstr>Open Sans</vt:lpstr>
      <vt:lpstr>Tahoma</vt:lpstr>
      <vt:lpstr>Times New Roman</vt:lpstr>
      <vt:lpstr>Wingdings</vt:lpstr>
      <vt:lpstr>Brushed Metal 16x9</vt:lpstr>
      <vt:lpstr>Γρανάτης</vt:lpstr>
      <vt:lpstr>Κρυσταλλική Δομή </vt:lpstr>
      <vt:lpstr>Χημική Σύσταση</vt:lpstr>
      <vt:lpstr>Ομάδα Ορυκτού</vt:lpstr>
      <vt:lpstr>Χρήσεις</vt:lpstr>
      <vt:lpstr>Περιοχές που εντοπίζεται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2017-10-19T08:45:12Z</dcterms:created>
  <dcterms:modified xsi:type="dcterms:W3CDTF">2017-10-27T10:20:46Z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TC030309819991</vt:lpwstr>
  </property>
</Properties>
</file>