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7AE34AC-9F54-4E78-A30F-EAEBB4DD4287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A771E7C-A4DC-4CE4-99B5-B0FCD53B2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E655-29C8-41EC-A926-1C93F1DD9C6D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95F-B97B-4EFD-B47E-57A158E9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9C070E6-442B-4B8A-A6E8-A327191C57C6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1E840B7-BEDF-4D6A-9EC3-5C1D6FCA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E7AE-8AA2-4C45-B0F6-678156B84355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7B5E-3114-4D13-96C5-7DF52886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8C85B11-2369-4D58-A544-946E35FB189A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DACC03E-12E1-4D11-A2FB-FDA5A1A68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5046-859A-43DB-BA91-7EC988A8B7E3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C4BA-60E9-4135-90E6-DBF615E7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386A-EF9D-404B-A828-C84CD366BF7B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AE62-EBCE-49B7-AD37-1CB198E3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04B7-661E-4D7D-ABB2-FEB883AFF39E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4C7-DDEC-4298-9E1C-2581BDC34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8701-1C7C-46CA-B0A4-DEDB25425142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5BA1-DC79-4D22-A0B3-0700DFB1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7FAB741-42FD-4598-A992-EF6CF354DA68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E8756CE-FABD-48C6-888B-75C787F29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CFCE-1E22-460E-A72C-63EB8A51DDD5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4D48-EDD1-484B-8155-21236C5B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8F1BD1E-1378-4FF2-BB48-787641A869AC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D2AEC19-BB0D-4323-8847-E5A228F3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8" r:id="rId7"/>
    <p:sldLayoutId id="2147483666" r:id="rId8"/>
    <p:sldLayoutId id="2147483659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4" y="1020763"/>
            <a:ext cx="11123295" cy="1474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ζητηση</a:t>
            </a:r>
            <a:endParaRPr lang="el-G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 rtlCol="0"/>
          <a:lstStyle/>
          <a:p>
            <a:pPr algn="r" eaLnBrk="1" fontAlgn="auto" hangingPunct="1">
              <a:defRPr/>
            </a:pPr>
            <a:r>
              <a:rPr lang="el-GR" dirty="0" smtClean="0">
                <a:latin typeface="Georgia" panose="02040502050405020303" pitchFamily="18" charset="0"/>
                <a:cs typeface="Calibri" panose="020F0502020204030204" pitchFamily="34" charset="0"/>
              </a:rPr>
              <a:t>2-11-2022</a:t>
            </a:r>
            <a:endParaRPr lang="el-GR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719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Εθνικολογιστικη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ταυτοτητα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 κλειστή οικονομία έχει τρεις χρήσεις για τα αγαθά και υπηρεσίες που παράγει:</a:t>
            </a:r>
          </a:p>
          <a:p>
            <a:pPr marL="0" indent="0" algn="ctr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 = C + I + G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719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Συναρτηση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καταναλωσησ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581193" y="1964837"/>
                <a:ext cx="11029615" cy="1263556"/>
              </a:xfrm>
            </p:spPr>
            <p:txBody>
              <a:bodyPr anchor="t" anchorCtr="0"/>
              <a:lstStyle/>
              <a:p>
                <a:pPr marL="0" indent="0" algn="ctr">
                  <a:buNone/>
                </a:pPr>
                <a:r>
                  <a:rPr lang="en-US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l-GR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C(Y</a:t>
                </a:r>
                <a:r>
                  <a:rPr lang="en-US" sz="2400" baseline="-10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C(Y – T)</a:t>
                </a:r>
              </a:p>
              <a:p>
                <a:pPr marL="0" indent="0" algn="ctr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arginal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ropensity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onsume) = </a:t>
                </a:r>
                <a:r>
                  <a:rPr lang="en-US" sz="2400" dirty="0" smtClean="0">
                    <a:ln>
                      <a:solidFill>
                        <a:schemeClr val="accent1"/>
                      </a:solidFill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n>
                              <a:solidFill>
                                <a:schemeClr val="accent1"/>
                              </a:solidFill>
                            </a:ln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n>
                              <a:solidFill>
                                <a:schemeClr val="accent1"/>
                              </a:solidFill>
                            </a:ln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n>
                              <a:solidFill>
                                <a:schemeClr val="accent1"/>
                              </a:solidFill>
                            </a:ln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dY</m:t>
                        </m:r>
                      </m:den>
                    </m:f>
                  </m:oMath>
                </a14:m>
                <a:r>
                  <a:rPr lang="en-US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4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Οριακή Ροπή για Κατανάλωση</a:t>
                </a:r>
                <a:endParaRPr lang="el-GR" sz="24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3" y="1964837"/>
                <a:ext cx="11029615" cy="1263556"/>
              </a:xfrm>
              <a:blipFill>
                <a:blip r:embed="rId2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Ομάδα 47"/>
          <p:cNvGrpSpPr/>
          <p:nvPr/>
        </p:nvGrpSpPr>
        <p:grpSpPr>
          <a:xfrm>
            <a:off x="3405650" y="3132675"/>
            <a:ext cx="5113200" cy="3532309"/>
            <a:chOff x="3405650" y="3132675"/>
            <a:chExt cx="5113200" cy="3532309"/>
          </a:xfrm>
        </p:grpSpPr>
        <p:sp>
          <p:nvSpPr>
            <p:cNvPr id="33" name="TextBox 32"/>
            <p:cNvSpPr txBox="1"/>
            <p:nvPr/>
          </p:nvSpPr>
          <p:spPr>
            <a:xfrm>
              <a:off x="4399724" y="6244270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0</a:t>
              </a:r>
              <a:endParaRPr lang="el-GR" sz="1400" baseline="-25000" dirty="0"/>
            </a:p>
          </p:txBody>
        </p:sp>
        <p:grpSp>
          <p:nvGrpSpPr>
            <p:cNvPr id="47" name="Ομάδα 46"/>
            <p:cNvGrpSpPr/>
            <p:nvPr/>
          </p:nvGrpSpPr>
          <p:grpSpPr>
            <a:xfrm>
              <a:off x="3405650" y="3132675"/>
              <a:ext cx="5113200" cy="3532309"/>
              <a:chOff x="3405650" y="3132675"/>
              <a:chExt cx="5113200" cy="3532309"/>
            </a:xfrm>
          </p:grpSpPr>
          <p:grpSp>
            <p:nvGrpSpPr>
              <p:cNvPr id="44" name="Ομάδα 43"/>
              <p:cNvGrpSpPr/>
              <p:nvPr/>
            </p:nvGrpSpPr>
            <p:grpSpPr>
              <a:xfrm>
                <a:off x="3405650" y="3132675"/>
                <a:ext cx="5113200" cy="3532309"/>
                <a:chOff x="3405650" y="3132675"/>
                <a:chExt cx="5113200" cy="3532309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3405650" y="3132675"/>
                  <a:ext cx="5113200" cy="3532309"/>
                  <a:chOff x="1166400" y="2760966"/>
                  <a:chExt cx="5113200" cy="3532309"/>
                </a:xfrm>
              </p:grpSpPr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1166400" y="2760966"/>
                    <a:ext cx="5113200" cy="3532309"/>
                    <a:chOff x="1166400" y="2760966"/>
                    <a:chExt cx="5113200" cy="3532309"/>
                  </a:xfrm>
                </p:grpSpPr>
                <p:grpSp>
                  <p:nvGrpSpPr>
                    <p:cNvPr id="29" name="Ομάδα 28"/>
                    <p:cNvGrpSpPr/>
                    <p:nvPr/>
                  </p:nvGrpSpPr>
                  <p:grpSpPr>
                    <a:xfrm>
                      <a:off x="2378278" y="2803078"/>
                      <a:ext cx="3806522" cy="3060440"/>
                      <a:chOff x="3501478" y="2335078"/>
                      <a:chExt cx="3806522" cy="3060440"/>
                    </a:xfrm>
                  </p:grpSpPr>
                  <p:cxnSp>
                    <p:nvCxnSpPr>
                      <p:cNvPr id="31" name="Ευθεία γραμμή σύνδεσης 30"/>
                      <p:cNvCxnSpPr/>
                      <p:nvPr/>
                    </p:nvCxnSpPr>
                    <p:spPr>
                      <a:xfrm flipH="1">
                        <a:off x="3501478" y="2335078"/>
                        <a:ext cx="9330" cy="3060440"/>
                      </a:xfrm>
                      <a:prstGeom prst="line">
                        <a:avLst/>
                      </a:prstGeom>
                      <a:ln w="31750"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Ευθεία γραμμή σύνδεσης 31"/>
                      <p:cNvCxnSpPr/>
                      <p:nvPr/>
                    </p:nvCxnSpPr>
                    <p:spPr>
                      <a:xfrm flipH="1" flipV="1">
                        <a:off x="3506708" y="5394388"/>
                        <a:ext cx="3801292" cy="1130"/>
                      </a:xfrm>
                      <a:prstGeom prst="line">
                        <a:avLst/>
                      </a:prstGeom>
                      <a:ln w="31750">
                        <a:solidFill>
                          <a:schemeClr val="accent1">
                            <a:lumMod val="90000"/>
                          </a:schemeClr>
                        </a:solidFill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1166400" y="2760966"/>
                      <a:ext cx="10800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Κατανάλωση, </a:t>
                      </a:r>
                      <a:r>
                        <a:rPr lang="en-US" sz="11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5199600" y="5862388"/>
                      <a:ext cx="1080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Διαθέσιμο Εισόδημα,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100" i="1" baseline="-1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l-GR" sz="1100" i="1" baseline="-1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28" name="Ευθεία γραμμή σύνδεσης 27"/>
                    <p:cNvCxnSpPr/>
                    <p:nvPr/>
                  </p:nvCxnSpPr>
                  <p:spPr>
                    <a:xfrm flipV="1">
                      <a:off x="2387607" y="4214838"/>
                      <a:ext cx="1818393" cy="1647552"/>
                    </a:xfrm>
                    <a:prstGeom prst="line">
                      <a:avLst/>
                    </a:prstGeom>
                    <a:ln w="31750"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Ευθεία γραμμή σύνδεσης 7"/>
                  <p:cNvCxnSpPr/>
                  <p:nvPr/>
                </p:nvCxnSpPr>
                <p:spPr>
                  <a:xfrm>
                    <a:off x="4196969" y="4213347"/>
                    <a:ext cx="9031" cy="1632579"/>
                  </a:xfrm>
                  <a:prstGeom prst="line">
                    <a:avLst/>
                  </a:prstGeom>
                  <a:ln w="317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041285" y="5865009"/>
                    <a:ext cx="4534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Y</a:t>
                    </a:r>
                    <a:r>
                      <a:rPr lang="en-US" sz="1400" baseline="-25000" dirty="0" smtClean="0"/>
                      <a:t>d</a:t>
                    </a:r>
                    <a:endParaRPr lang="el-GR" sz="1400" baseline="-250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68916" y="4071120"/>
                    <a:ext cx="4534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</a:t>
                    </a:r>
                    <a:endParaRPr lang="el-GR" sz="1400" baseline="-25000" dirty="0"/>
                  </a:p>
                </p:txBody>
              </p:sp>
            </p:grpSp>
            <p:cxnSp>
              <p:nvCxnSpPr>
                <p:cNvPr id="35" name="Ευθεία γραμμή σύνδεσης 34"/>
                <p:cNvCxnSpPr/>
                <p:nvPr/>
              </p:nvCxnSpPr>
              <p:spPr>
                <a:xfrm flipV="1">
                  <a:off x="4619681" y="3683891"/>
                  <a:ext cx="3825551" cy="172673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Ευθεία γραμμή σύνδεσης 42"/>
                <p:cNvCxnSpPr/>
                <p:nvPr/>
              </p:nvCxnSpPr>
              <p:spPr>
                <a:xfrm rot="5400000">
                  <a:off x="5845932" y="3377234"/>
                  <a:ext cx="9031" cy="2448000"/>
                </a:xfrm>
                <a:prstGeom prst="line">
                  <a:avLst/>
                </a:prstGeom>
                <a:ln w="31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Τόξο 44"/>
              <p:cNvSpPr/>
              <p:nvPr/>
            </p:nvSpPr>
            <p:spPr>
              <a:xfrm>
                <a:off x="6667500" y="4502150"/>
                <a:ext cx="66481" cy="180000"/>
              </a:xfrm>
              <a:prstGeom prst="arc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6" name="Επεξήγηση με γραμμή 1 (χωρίς περίγραμμα) 45"/>
              <p:cNvSpPr/>
              <p:nvPr/>
            </p:nvSpPr>
            <p:spPr>
              <a:xfrm>
                <a:off x="7290347" y="4770462"/>
                <a:ext cx="829509" cy="240494"/>
              </a:xfrm>
              <a:prstGeom prst="callout1">
                <a:avLst>
                  <a:gd name="adj1" fmla="val 18750"/>
                  <a:gd name="adj2" fmla="val -8333"/>
                  <a:gd name="adj3" fmla="val -85657"/>
                  <a:gd name="adj4" fmla="val -78139"/>
                </a:avLst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MPC</a:t>
                </a:r>
                <a:endParaRPr lang="el-GR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9" name="Επεξήγηση με γραμμή 1 (χωρίς περίγραμμα) 48"/>
          <p:cNvSpPr/>
          <p:nvPr/>
        </p:nvSpPr>
        <p:spPr>
          <a:xfrm>
            <a:off x="8221032" y="4051860"/>
            <a:ext cx="763941" cy="318052"/>
          </a:xfrm>
          <a:prstGeom prst="callout1">
            <a:avLst>
              <a:gd name="adj1" fmla="val 33750"/>
              <a:gd name="adj2" fmla="val -6"/>
              <a:gd name="adj3" fmla="val -37501"/>
              <a:gd name="adj4" fmla="val -368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C(Y</a:t>
            </a:r>
            <a:r>
              <a:rPr lang="en-US" baseline="-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719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Συναρτηση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επενδυσησ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6508" y="2226195"/>
            <a:ext cx="11029615" cy="830080"/>
          </a:xfrm>
        </p:spPr>
        <p:txBody>
          <a:bodyPr anchor="t" anchorCtr="0"/>
          <a:lstStyle/>
          <a:p>
            <a:pPr marL="0" indent="0" algn="ctr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3294332" y="301746"/>
            <a:ext cx="6167708" cy="5660053"/>
            <a:chOff x="3294332" y="301746"/>
            <a:chExt cx="6167708" cy="5660053"/>
          </a:xfrm>
        </p:grpSpPr>
        <p:sp>
          <p:nvSpPr>
            <p:cNvPr id="33" name="TextBox 32"/>
            <p:cNvSpPr txBox="1"/>
            <p:nvPr/>
          </p:nvSpPr>
          <p:spPr>
            <a:xfrm>
              <a:off x="4211286" y="5627755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0</a:t>
              </a:r>
              <a:endParaRPr lang="el-GR" sz="1400" baseline="-25000" dirty="0"/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3294332" y="301746"/>
              <a:ext cx="6167708" cy="5660053"/>
              <a:chOff x="3445407" y="866289"/>
              <a:chExt cx="6167708" cy="5660053"/>
            </a:xfrm>
          </p:grpSpPr>
          <p:grpSp>
            <p:nvGrpSpPr>
              <p:cNvPr id="44" name="Ομάδα 43"/>
              <p:cNvGrpSpPr/>
              <p:nvPr/>
            </p:nvGrpSpPr>
            <p:grpSpPr>
              <a:xfrm>
                <a:off x="3445407" y="3140227"/>
                <a:ext cx="5113200" cy="3386115"/>
                <a:chOff x="3405650" y="3132675"/>
                <a:chExt cx="5113200" cy="3386115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3405650" y="3132675"/>
                  <a:ext cx="5113200" cy="3386115"/>
                  <a:chOff x="1166400" y="2760966"/>
                  <a:chExt cx="5113200" cy="3386115"/>
                </a:xfrm>
              </p:grpSpPr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1166400" y="2760966"/>
                    <a:ext cx="5113200" cy="3363032"/>
                    <a:chOff x="1166400" y="2760966"/>
                    <a:chExt cx="5113200" cy="3363032"/>
                  </a:xfrm>
                </p:grpSpPr>
                <p:grpSp>
                  <p:nvGrpSpPr>
                    <p:cNvPr id="29" name="Ομάδα 28"/>
                    <p:cNvGrpSpPr/>
                    <p:nvPr/>
                  </p:nvGrpSpPr>
                  <p:grpSpPr>
                    <a:xfrm>
                      <a:off x="2378278" y="2803078"/>
                      <a:ext cx="3806522" cy="3060440"/>
                      <a:chOff x="3501478" y="2335078"/>
                      <a:chExt cx="3806522" cy="3060440"/>
                    </a:xfrm>
                  </p:grpSpPr>
                  <p:cxnSp>
                    <p:nvCxnSpPr>
                      <p:cNvPr id="31" name="Ευθεία γραμμή σύνδεσης 30"/>
                      <p:cNvCxnSpPr/>
                      <p:nvPr/>
                    </p:nvCxnSpPr>
                    <p:spPr>
                      <a:xfrm flipH="1">
                        <a:off x="3501478" y="2335078"/>
                        <a:ext cx="9330" cy="3060440"/>
                      </a:xfrm>
                      <a:prstGeom prst="line">
                        <a:avLst/>
                      </a:prstGeom>
                      <a:ln w="31750"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Ευθεία γραμμή σύνδεσης 31"/>
                      <p:cNvCxnSpPr/>
                      <p:nvPr/>
                    </p:nvCxnSpPr>
                    <p:spPr>
                      <a:xfrm flipH="1" flipV="1">
                        <a:off x="3506708" y="5394388"/>
                        <a:ext cx="3801292" cy="1130"/>
                      </a:xfrm>
                      <a:prstGeom prst="line">
                        <a:avLst/>
                      </a:prstGeom>
                      <a:ln w="31750">
                        <a:solidFill>
                          <a:schemeClr val="accent1">
                            <a:lumMod val="90000"/>
                          </a:schemeClr>
                        </a:solidFill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1166400" y="2760966"/>
                      <a:ext cx="10800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Επιτόκιο,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5199600" y="5862388"/>
                      <a:ext cx="10800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Επένδυση,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l-GR" sz="1100" i="1" baseline="-1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cxnSp>
                <p:nvCxnSpPr>
                  <p:cNvPr id="8" name="Ευθεία γραμμή σύνδεσης 7"/>
                  <p:cNvCxnSpPr/>
                  <p:nvPr/>
                </p:nvCxnSpPr>
                <p:spPr>
                  <a:xfrm>
                    <a:off x="3139438" y="4229249"/>
                    <a:ext cx="9031" cy="1620000"/>
                  </a:xfrm>
                  <a:prstGeom prst="line">
                    <a:avLst/>
                  </a:prstGeom>
                  <a:ln w="317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015566" y="5839304"/>
                    <a:ext cx="4534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I</a:t>
                    </a:r>
                    <a:endParaRPr lang="el-GR" sz="1400" baseline="-250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68916" y="4071120"/>
                    <a:ext cx="4534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r</a:t>
                    </a:r>
                    <a:endParaRPr lang="el-GR" sz="1400" baseline="-25000" dirty="0"/>
                  </a:p>
                </p:txBody>
              </p:sp>
            </p:grpSp>
            <p:cxnSp>
              <p:nvCxnSpPr>
                <p:cNvPr id="43" name="Ευθεία γραμμή σύνδεσης 42"/>
                <p:cNvCxnSpPr/>
                <p:nvPr/>
              </p:nvCxnSpPr>
              <p:spPr>
                <a:xfrm rot="5400000">
                  <a:off x="4986754" y="4219634"/>
                  <a:ext cx="9031" cy="763200"/>
                </a:xfrm>
                <a:prstGeom prst="line">
                  <a:avLst/>
                </a:prstGeom>
                <a:ln w="31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Τόξο 3"/>
              <p:cNvSpPr/>
              <p:nvPr/>
            </p:nvSpPr>
            <p:spPr>
              <a:xfrm rot="10318478">
                <a:off x="5097817" y="866289"/>
                <a:ext cx="4515298" cy="5005265"/>
              </a:xfrm>
              <a:prstGeom prst="arc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" name="Επεξήγηση με γραμμή 1 (χωρίς περίγραμμα) 6"/>
              <p:cNvSpPr/>
              <p:nvPr/>
            </p:nvSpPr>
            <p:spPr>
              <a:xfrm>
                <a:off x="7823468" y="5366523"/>
                <a:ext cx="814652" cy="411922"/>
              </a:xfrm>
              <a:prstGeom prst="callout1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indent="0">
                  <a:buNone/>
                </a:pPr>
                <a:r>
                  <a:rPr lang="el-G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60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787" y="702156"/>
            <a:ext cx="11171582" cy="752933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ΠΡΟΣΦΟΡΑ ΔΑΝΕΙΑΚΩΝ ΚΕΦΑΛΑΙΩΝ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180496"/>
            <a:ext cx="11488888" cy="3678303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Ιδιωτική Αποταμίευση: 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aseline="-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aseline="-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Y – 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Δημόσια Αποταμίευση: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aseline="-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ΣΥΝΟΛΙΚΗ ΑΠΟΤΑΜΙΕΥΣΗ: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aseline="-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aseline="-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– T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 = Y – 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</a:p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 = C + S + 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787" y="702156"/>
            <a:ext cx="11171582" cy="752933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ΠΡΟΣΦΟΡΑ = ΖΗΤΗΣΗ ΔΑΝΕΙΑΚΩΝ ΚΕΦΑΛΑΙΩΝ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1" y="2003730"/>
            <a:ext cx="11019761" cy="4716514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ΣΥΝΟΛΙΚΗ ΑΠΟΤΑΜΙΕΥΣΗ: 		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ΕΘΝΙΚΟΛΟΓΙΣΤΙΚΗ ΤΑΥΤΟΤΗΤΑ: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C + I + 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flipH="1">
                <a:off x="7750529" y="1932166"/>
                <a:ext cx="27724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6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l-GR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000" b="0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I(r)</a:t>
                </a:r>
                <a:endParaRPr lang="el-GR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750529" y="1932166"/>
                <a:ext cx="2772444" cy="1015663"/>
              </a:xfrm>
              <a:prstGeom prst="rect">
                <a:avLst/>
              </a:prstGeom>
              <a:blipFill>
                <a:blip r:embed="rId2"/>
                <a:stretch>
                  <a:fillRect l="-13187" t="-18563" r="-7912" b="-395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2840123" y="913997"/>
            <a:ext cx="6167708" cy="5806247"/>
            <a:chOff x="3294332" y="301746"/>
            <a:chExt cx="6167708" cy="5806247"/>
          </a:xfrm>
        </p:grpSpPr>
        <p:sp>
          <p:nvSpPr>
            <p:cNvPr id="6" name="TextBox 5"/>
            <p:cNvSpPr txBox="1"/>
            <p:nvPr/>
          </p:nvSpPr>
          <p:spPr>
            <a:xfrm>
              <a:off x="4211286" y="5627755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0</a:t>
              </a:r>
              <a:endParaRPr lang="el-GR" sz="1400" baseline="-25000" dirty="0"/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3294332" y="301746"/>
              <a:ext cx="6167708" cy="5806247"/>
              <a:chOff x="3445407" y="866289"/>
              <a:chExt cx="6167708" cy="5806247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3445407" y="3140227"/>
                <a:ext cx="5113200" cy="3532309"/>
                <a:chOff x="3405650" y="3132675"/>
                <a:chExt cx="5113200" cy="3532309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3405650" y="3132675"/>
                  <a:ext cx="5113200" cy="3532309"/>
                  <a:chOff x="1166400" y="2760966"/>
                  <a:chExt cx="5113200" cy="3532309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1166400" y="2760966"/>
                    <a:ext cx="5113200" cy="3532309"/>
                    <a:chOff x="1166400" y="2760966"/>
                    <a:chExt cx="5113200" cy="3532309"/>
                  </a:xfrm>
                </p:grpSpPr>
                <p:grpSp>
                  <p:nvGrpSpPr>
                    <p:cNvPr id="17" name="Ομάδα 16"/>
                    <p:cNvGrpSpPr/>
                    <p:nvPr/>
                  </p:nvGrpSpPr>
                  <p:grpSpPr>
                    <a:xfrm>
                      <a:off x="2378278" y="2803078"/>
                      <a:ext cx="3806522" cy="3060440"/>
                      <a:chOff x="3501478" y="2335078"/>
                      <a:chExt cx="3806522" cy="3060440"/>
                    </a:xfrm>
                  </p:grpSpPr>
                  <p:cxnSp>
                    <p:nvCxnSpPr>
                      <p:cNvPr id="20" name="Ευθεία γραμμή σύνδεσης 19"/>
                      <p:cNvCxnSpPr/>
                      <p:nvPr/>
                    </p:nvCxnSpPr>
                    <p:spPr>
                      <a:xfrm flipH="1">
                        <a:off x="3501478" y="2335078"/>
                        <a:ext cx="9330" cy="3060440"/>
                      </a:xfrm>
                      <a:prstGeom prst="line">
                        <a:avLst/>
                      </a:prstGeom>
                      <a:ln w="31750"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Ευθεία γραμμή σύνδεσης 20"/>
                      <p:cNvCxnSpPr/>
                      <p:nvPr/>
                    </p:nvCxnSpPr>
                    <p:spPr>
                      <a:xfrm flipH="1" flipV="1">
                        <a:off x="3506708" y="5394388"/>
                        <a:ext cx="3801292" cy="1130"/>
                      </a:xfrm>
                      <a:prstGeom prst="line">
                        <a:avLst/>
                      </a:prstGeom>
                      <a:ln w="31750">
                        <a:solidFill>
                          <a:schemeClr val="accent1">
                            <a:lumMod val="90000"/>
                          </a:schemeClr>
                        </a:solidFill>
                        <a:head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1166400" y="2760966"/>
                      <a:ext cx="10800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Επιτόκιο, </a:t>
                      </a:r>
                      <a:r>
                        <a:rPr lang="en-US" sz="11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5125283" y="5862388"/>
                      <a:ext cx="1154317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Επένδυση,</a:t>
                      </a:r>
                      <a:r>
                        <a:rPr lang="el-GR" sz="11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l-GR" sz="11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l-G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Αποταμίευση, </a:t>
                      </a:r>
                      <a:r>
                        <a:rPr lang="en-US" sz="11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" name="TextBox 14"/>
                      <p:cNvSpPr txBox="1"/>
                      <p:nvPr/>
                    </p:nvSpPr>
                    <p:spPr>
                      <a:xfrm>
                        <a:off x="3557292" y="5889226"/>
                        <a:ext cx="879563" cy="30822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14:m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en-US" sz="1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</m:t>
                                </m:r>
                              </m:e>
                            </m:acc>
                          </m:oMath>
                        </a14:m>
                        <a:r>
                          <a: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= I(r)</a:t>
                        </a:r>
                        <a:endParaRPr lang="el-G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" name="TextBox 1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57292" y="5889226"/>
                        <a:ext cx="879563" cy="308226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 t="-3922" b="-1960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19677" y="4898865"/>
                    <a:ext cx="4534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r</a:t>
                    </a:r>
                    <a:endParaRPr lang="el-GR" sz="1400" baseline="-25000" dirty="0"/>
                  </a:p>
                </p:txBody>
              </p:sp>
            </p:grpSp>
            <p:cxnSp>
              <p:nvCxnSpPr>
                <p:cNvPr id="12" name="Ευθεία γραμμή σύνδεσης 11"/>
                <p:cNvCxnSpPr/>
                <p:nvPr/>
              </p:nvCxnSpPr>
              <p:spPr>
                <a:xfrm rot="5400000">
                  <a:off x="5349064" y="4690979"/>
                  <a:ext cx="9031" cy="1476000"/>
                </a:xfrm>
                <a:prstGeom prst="line">
                  <a:avLst/>
                </a:prstGeom>
                <a:ln w="31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Τόξο 8"/>
              <p:cNvSpPr/>
              <p:nvPr/>
            </p:nvSpPr>
            <p:spPr>
              <a:xfrm rot="10318478">
                <a:off x="5097817" y="866289"/>
                <a:ext cx="4515298" cy="5005265"/>
              </a:xfrm>
              <a:prstGeom prst="arc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Επεξήγηση με γραμμή 1 (χωρίς περίγραμμα) 9"/>
              <p:cNvSpPr/>
              <p:nvPr/>
            </p:nvSpPr>
            <p:spPr>
              <a:xfrm>
                <a:off x="7823468" y="5366523"/>
                <a:ext cx="814652" cy="411922"/>
              </a:xfrm>
              <a:prstGeom prst="callout1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indent="0">
                  <a:buNone/>
                </a:pPr>
                <a:r>
                  <a:rPr lang="el-G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(r)</a:t>
                </a:r>
              </a:p>
            </p:txBody>
          </p:sp>
        </p:grpSp>
      </p:grpSp>
      <p:cxnSp>
        <p:nvCxnSpPr>
          <p:cNvPr id="23" name="Ευθεία γραμμή σύνδεσης 22"/>
          <p:cNvCxnSpPr/>
          <p:nvPr/>
        </p:nvCxnSpPr>
        <p:spPr>
          <a:xfrm>
            <a:off x="5510254" y="3673503"/>
            <a:ext cx="23854" cy="2608027"/>
          </a:xfrm>
          <a:prstGeom prst="line">
            <a:avLst/>
          </a:prstGeom>
          <a:ln w="34925">
            <a:solidFill>
              <a:srgbClr val="5D11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Επεξήγηση με γραμμή 1 (χωρίς περίγραμμα) 23"/>
              <p:cNvSpPr/>
              <p:nvPr/>
            </p:nvSpPr>
            <p:spPr>
              <a:xfrm>
                <a:off x="6035576" y="3411096"/>
                <a:ext cx="1182608" cy="682793"/>
              </a:xfrm>
              <a:prstGeom prst="callout1">
                <a:avLst>
                  <a:gd name="adj1" fmla="val 47910"/>
                  <a:gd name="adj2" fmla="val 1020"/>
                  <a:gd name="adj3" fmla="val 73620"/>
                  <a:gd name="adj4" fmla="val -42074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Επεξήγηση με γραμμή 1 (χωρίς περίγραμμα)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76" y="3411096"/>
                <a:ext cx="1182608" cy="682793"/>
              </a:xfrm>
              <a:prstGeom prst="callout1">
                <a:avLst>
                  <a:gd name="adj1" fmla="val 47910"/>
                  <a:gd name="adj2" fmla="val 1020"/>
                  <a:gd name="adj3" fmla="val 73620"/>
                  <a:gd name="adj4" fmla="val -42074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2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850</TotalTime>
  <Words>220</Words>
  <Application>Microsoft Office PowerPoint</Application>
  <PresentationFormat>Ευρεία οθόνη</PresentationFormat>
  <Paragraphs>40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 Math</vt:lpstr>
      <vt:lpstr>Corbel</vt:lpstr>
      <vt:lpstr>Georgia</vt:lpstr>
      <vt:lpstr>Gill Sans MT</vt:lpstr>
      <vt:lpstr>Times New Roman</vt:lpstr>
      <vt:lpstr>Wingdings 2</vt:lpstr>
      <vt:lpstr>Μέρισμα</vt:lpstr>
      <vt:lpstr>ζητηση</vt:lpstr>
      <vt:lpstr>Εθνικολογιστικη ταυτοτητα</vt:lpstr>
      <vt:lpstr>Συναρτηση καταναλωσησ</vt:lpstr>
      <vt:lpstr>Συναρτηση επενδυσησ</vt:lpstr>
      <vt:lpstr>ΠΡΟΣΦΟΡΑ ΔΑΝΕΙΑΚΩΝ ΚΕΦΑΛΑΙΩΝ</vt:lpstr>
      <vt:lpstr>ΠΡΟΣΦΟΡΑ = ΖΗΤΗΣΗ ΔΑΝΕΙΑΚΩΝ ΚΕΦΑΛΑΙΩΝ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65</cp:revision>
  <dcterms:created xsi:type="dcterms:W3CDTF">2020-10-15T08:21:46Z</dcterms:created>
  <dcterms:modified xsi:type="dcterms:W3CDTF">2022-11-02T09:24:21Z</dcterms:modified>
</cp:coreProperties>
</file>