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596" r:id="rId2"/>
    <p:sldId id="551" r:id="rId3"/>
    <p:sldId id="554" r:id="rId4"/>
    <p:sldId id="555" r:id="rId5"/>
    <p:sldId id="466" r:id="rId6"/>
    <p:sldId id="552" r:id="rId7"/>
    <p:sldId id="603" r:id="rId8"/>
    <p:sldId id="597" r:id="rId9"/>
    <p:sldId id="556" r:id="rId10"/>
    <p:sldId id="558" r:id="rId11"/>
    <p:sldId id="5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jitsu" initials="F" lastIdx="1" clrIdx="0">
    <p:extLst>
      <p:ext uri="{19B8F6BF-5375-455C-9EA6-DF929625EA0E}">
        <p15:presenceInfo xmlns:p15="http://schemas.microsoft.com/office/powerpoint/2012/main" userId="Fujits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9529" autoAdjust="0"/>
  </p:normalViewPr>
  <p:slideViewPr>
    <p:cSldViewPr snapToGrid="0">
      <p:cViewPr varScale="1">
        <p:scale>
          <a:sx n="61" d="100"/>
          <a:sy n="61" d="100"/>
        </p:scale>
        <p:origin x="884" y="6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0F1BA-0FFD-4852-9F95-EB4B38325878}" type="datetimeFigureOut">
              <a:rPr lang="el-GR" smtClean="0"/>
              <a:t>19/10/2021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95DB0-9DDC-40E3-9D04-61F07591E06E}" type="slidenum">
              <a:rPr lang="el-GR" smtClean="0"/>
              <a:t>‹#›</a:t>
            </a:fld>
            <a:endParaRPr lang="el-GR"/>
          </a:p>
        </p:txBody>
      </p:sp>
    </p:spTree>
    <p:extLst>
      <p:ext uri="{BB962C8B-B14F-4D97-AF65-F5344CB8AC3E}">
        <p14:creationId xmlns:p14="http://schemas.microsoft.com/office/powerpoint/2010/main" val="169331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CE300E-3A46-477E-AA67-B298B01E18AB}" type="slidenum">
              <a:rPr lang="el-GR" smtClean="0"/>
              <a:t>‹#›</a:t>
            </a:fld>
            <a:endParaRPr lang="el-GR"/>
          </a:p>
        </p:txBody>
      </p:sp>
      <p:cxnSp>
        <p:nvCxnSpPr>
          <p:cNvPr id="8" name="Straight Connector 7"/>
          <p:cNvCxnSpPr/>
          <p:nvPr/>
        </p:nvCxnSpPr>
        <p:spPr>
          <a:xfrm>
            <a:off x="1978660" y="4361872"/>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74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0317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96280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208045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06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E6DADF-0F96-46A3-9870-E9A0D5E6B5C6}" type="datetimeFigureOut">
              <a:rPr lang="el-GR" smtClean="0"/>
              <a:t>19/10/2021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56047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E6DADF-0F96-46A3-9870-E9A0D5E6B5C6}" type="datetimeFigureOut">
              <a:rPr lang="el-GR" smtClean="0"/>
              <a:t>19/10/2021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94379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E6DADF-0F96-46A3-9870-E9A0D5E6B5C6}" type="datetimeFigureOut">
              <a:rPr lang="el-GR" smtClean="0"/>
              <a:t>19/10/2021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24251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6DADF-0F96-46A3-9870-E9A0D5E6B5C6}" type="datetimeFigureOut">
              <a:rPr lang="el-GR" smtClean="0"/>
              <a:t>19/10/2021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150880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E6DADF-0F96-46A3-9870-E9A0D5E6B5C6}" type="datetimeFigureOut">
              <a:rPr lang="el-GR" smtClean="0"/>
              <a:t>19/10/2021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8416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E6DADF-0F96-46A3-9870-E9A0D5E6B5C6}" type="datetimeFigureOut">
              <a:rPr lang="el-GR" smtClean="0"/>
              <a:t>19/10/2021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7726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BE6DADF-0F96-46A3-9870-E9A0D5E6B5C6}" type="datetimeFigureOut">
              <a:rPr lang="el-GR" smtClean="0"/>
              <a:t>19/10/2021</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5CE300E-3A46-477E-AA67-B298B01E18AB}" type="slidenum">
              <a:rPr lang="el-GR" smtClean="0"/>
              <a:t>‹#›</a:t>
            </a:fld>
            <a:endParaRPr lang="el-GR"/>
          </a:p>
        </p:txBody>
      </p:sp>
    </p:spTree>
    <p:extLst>
      <p:ext uri="{BB962C8B-B14F-4D97-AF65-F5344CB8AC3E}">
        <p14:creationId xmlns:p14="http://schemas.microsoft.com/office/powerpoint/2010/main" val="42198230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55" y="1228440"/>
            <a:ext cx="9966960" cy="2926080"/>
          </a:xfrm>
        </p:spPr>
        <p:txBody>
          <a:bodyPr/>
          <a:lstStyle/>
          <a:p>
            <a:r>
              <a:rPr lang="el-GR" sz="5400" dirty="0" err="1">
                <a:solidFill>
                  <a:srgbClr val="00518E"/>
                </a:solidFill>
              </a:rPr>
              <a:t>Βιωσιμα</a:t>
            </a:r>
            <a:r>
              <a:rPr lang="el-GR" sz="5400" dirty="0">
                <a:solidFill>
                  <a:srgbClr val="00518E"/>
                </a:solidFill>
              </a:rPr>
              <a:t> </a:t>
            </a:r>
            <a:r>
              <a:rPr lang="el-GR" sz="5400" dirty="0" err="1">
                <a:solidFill>
                  <a:srgbClr val="00518E"/>
                </a:solidFill>
              </a:rPr>
              <a:t>συστηματα</a:t>
            </a:r>
            <a:r>
              <a:rPr lang="el-GR" sz="5400" dirty="0">
                <a:solidFill>
                  <a:srgbClr val="00518E"/>
                </a:solidFill>
              </a:rPr>
              <a:t> </a:t>
            </a:r>
            <a:r>
              <a:rPr lang="el-GR" sz="5400" dirty="0" err="1">
                <a:solidFill>
                  <a:srgbClr val="00518E"/>
                </a:solidFill>
              </a:rPr>
              <a:t>τροφιμων</a:t>
            </a:r>
            <a:r>
              <a:rPr lang="el-GR" sz="5400" dirty="0">
                <a:solidFill>
                  <a:srgbClr val="00518E"/>
                </a:solidFill>
              </a:rPr>
              <a:t> και </a:t>
            </a:r>
            <a:r>
              <a:rPr lang="el-GR" sz="5400" dirty="0" err="1">
                <a:solidFill>
                  <a:srgbClr val="00518E"/>
                </a:solidFill>
              </a:rPr>
              <a:t>βιωσιμη</a:t>
            </a:r>
            <a:r>
              <a:rPr lang="el-GR" sz="5400" dirty="0">
                <a:solidFill>
                  <a:srgbClr val="00518E"/>
                </a:solidFill>
              </a:rPr>
              <a:t> </a:t>
            </a:r>
            <a:r>
              <a:rPr lang="el-GR" sz="5400" dirty="0" err="1">
                <a:solidFill>
                  <a:srgbClr val="00518E"/>
                </a:solidFill>
              </a:rPr>
              <a:t>διατροφικη</a:t>
            </a:r>
            <a:r>
              <a:rPr lang="el-GR" sz="5400" dirty="0">
                <a:solidFill>
                  <a:srgbClr val="00518E"/>
                </a:solidFill>
              </a:rPr>
              <a:t> </a:t>
            </a:r>
            <a:r>
              <a:rPr lang="el-GR" sz="5400" dirty="0" err="1">
                <a:solidFill>
                  <a:srgbClr val="00518E"/>
                </a:solidFill>
              </a:rPr>
              <a:t>συμπεριφορα</a:t>
            </a:r>
            <a:endParaRPr lang="el-GR" sz="5400" b="1" dirty="0">
              <a:solidFill>
                <a:srgbClr val="00518E"/>
              </a:solidFill>
            </a:endParaRPr>
          </a:p>
        </p:txBody>
      </p:sp>
      <p:sp>
        <p:nvSpPr>
          <p:cNvPr id="3" name="Text Placeholder 2"/>
          <p:cNvSpPr>
            <a:spLocks noGrp="1"/>
          </p:cNvSpPr>
          <p:nvPr>
            <p:ph type="body" idx="1"/>
          </p:nvPr>
        </p:nvSpPr>
        <p:spPr/>
        <p:txBody>
          <a:bodyPr>
            <a:normAutofit/>
          </a:bodyPr>
          <a:lstStyle/>
          <a:p>
            <a:r>
              <a:rPr lang="el-GR" sz="2800" dirty="0" smtClean="0"/>
              <a:t>Πως αυτά οδηγούν την καινοτομία στα τρόφιμα;</a:t>
            </a:r>
            <a:endParaRPr lang="el-GR" sz="2800" dirty="0"/>
          </a:p>
        </p:txBody>
      </p:sp>
    </p:spTree>
    <p:extLst>
      <p:ext uri="{BB962C8B-B14F-4D97-AF65-F5344CB8AC3E}">
        <p14:creationId xmlns:p14="http://schemas.microsoft.com/office/powerpoint/2010/main" val="283135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90" y="216310"/>
            <a:ext cx="11786419" cy="1356360"/>
          </a:xfrm>
        </p:spPr>
        <p:txBody>
          <a:bodyPr>
            <a:normAutofit fontScale="90000"/>
          </a:bodyPr>
          <a:lstStyle/>
          <a:p>
            <a:r>
              <a:rPr lang="en-US" dirty="0"/>
              <a:t>The EAT – Lancet Report: The Planetary Health Diet</a:t>
            </a:r>
            <a:br>
              <a:rPr lang="en-US" dirty="0"/>
            </a:br>
            <a:r>
              <a:rPr lang="en-US" dirty="0"/>
              <a:t>A sustainable dietary pattern is proposed</a:t>
            </a:r>
          </a:p>
        </p:txBody>
      </p:sp>
      <p:sp>
        <p:nvSpPr>
          <p:cNvPr id="3" name="Content Placeholder 2"/>
          <p:cNvSpPr>
            <a:spLocks noGrp="1"/>
          </p:cNvSpPr>
          <p:nvPr>
            <p:ph idx="1"/>
          </p:nvPr>
        </p:nvSpPr>
        <p:spPr>
          <a:xfrm>
            <a:off x="609600" y="2113935"/>
            <a:ext cx="10972800" cy="4012230"/>
          </a:xfrm>
        </p:spPr>
        <p:txBody>
          <a:bodyPr>
            <a:normAutofit/>
          </a:bodyPr>
          <a:lstStyle/>
          <a:p>
            <a:r>
              <a:rPr lang="en-US" dirty="0" smtClean="0"/>
              <a:t>The </a:t>
            </a:r>
            <a:r>
              <a:rPr lang="en-US" dirty="0"/>
              <a:t>planetary health diet is flexible by providing guidelines to ranges of different food groups that together constitute an optimal diet for human health and environmental sustainability. It emphasizes a </a:t>
            </a:r>
            <a:r>
              <a:rPr lang="en-US" dirty="0">
                <a:solidFill>
                  <a:srgbClr val="FF0000"/>
                </a:solidFill>
              </a:rPr>
              <a:t>plant-forward diet where whole grains, fruits, vegetables, nuts and legumes comprise a greater proportion of foods consumed</a:t>
            </a:r>
            <a:r>
              <a:rPr lang="en-US" dirty="0"/>
              <a:t>. Meat and dairy constitute important parts of the diet but in significantly smaller proportions than whole grains, fruits, vegetables, nuts and legumes</a:t>
            </a:r>
            <a:r>
              <a:rPr lang="en-US" dirty="0" smtClean="0"/>
              <a:t>.</a:t>
            </a:r>
          </a:p>
          <a:p>
            <a:endParaRPr lang="en-US" dirty="0"/>
          </a:p>
          <a:p>
            <a:r>
              <a:rPr lang="en-US" dirty="0"/>
              <a:t>In addition to the targets set within each section, the dietary targets also suggest that </a:t>
            </a:r>
            <a:r>
              <a:rPr lang="en-US" dirty="0">
                <a:solidFill>
                  <a:srgbClr val="FF0000"/>
                </a:solidFill>
              </a:rPr>
              <a:t>the average adult requires 2500 kcal per day</a:t>
            </a:r>
            <a:r>
              <a:rPr lang="en-US" dirty="0"/>
              <a:t>. While this amount will vary based on age, gender, activity levels and health profiles, </a:t>
            </a:r>
            <a:r>
              <a:rPr lang="en-US" dirty="0">
                <a:solidFill>
                  <a:srgbClr val="FF0000"/>
                </a:solidFill>
              </a:rPr>
              <a:t>overconsumption is a waste of food with both health and environmental costs</a:t>
            </a:r>
            <a:r>
              <a:rPr lang="en-US" dirty="0"/>
              <a:t>.</a:t>
            </a:r>
          </a:p>
          <a:p>
            <a:endParaRPr lang="el-GR" dirty="0"/>
          </a:p>
        </p:txBody>
      </p:sp>
      <p:sp>
        <p:nvSpPr>
          <p:cNvPr id="4" name="Rectangle 3"/>
          <p:cNvSpPr/>
          <p:nvPr/>
        </p:nvSpPr>
        <p:spPr>
          <a:xfrm>
            <a:off x="407368" y="6212964"/>
            <a:ext cx="9073008" cy="369332"/>
          </a:xfrm>
          <a:prstGeom prst="rect">
            <a:avLst/>
          </a:prstGeom>
        </p:spPr>
        <p:txBody>
          <a:bodyPr wrap="square">
            <a:spAutoFit/>
          </a:bodyPr>
          <a:lstStyle/>
          <a:p>
            <a:r>
              <a:rPr lang="el-GR" dirty="0">
                <a:solidFill>
                  <a:srgbClr val="FFC000"/>
                </a:solidFill>
              </a:rPr>
              <a:t>https://eatforum.org/lancet-commission/eatinghealthyandsustainable/</a:t>
            </a:r>
          </a:p>
        </p:txBody>
      </p:sp>
    </p:spTree>
    <p:extLst>
      <p:ext uri="{BB962C8B-B14F-4D97-AF65-F5344CB8AC3E}">
        <p14:creationId xmlns:p14="http://schemas.microsoft.com/office/powerpoint/2010/main" val="2422742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5440" y="1844824"/>
            <a:ext cx="3960439" cy="3960439"/>
          </a:xfrm>
          <a:prstGeom prst="rect">
            <a:avLst/>
          </a:prstGeom>
        </p:spPr>
      </p:pic>
      <p:sp>
        <p:nvSpPr>
          <p:cNvPr id="4" name="TextBox 3"/>
          <p:cNvSpPr txBox="1"/>
          <p:nvPr/>
        </p:nvSpPr>
        <p:spPr>
          <a:xfrm>
            <a:off x="226142" y="188640"/>
            <a:ext cx="11670890" cy="1323439"/>
          </a:xfrm>
          <a:prstGeom prst="rect">
            <a:avLst/>
          </a:prstGeom>
          <a:solidFill>
            <a:schemeClr val="accent1"/>
          </a:solidFill>
        </p:spPr>
        <p:txBody>
          <a:bodyPr wrap="square" rtlCol="0">
            <a:spAutoFit/>
          </a:bodyPr>
          <a:lstStyle/>
          <a:p>
            <a:r>
              <a:rPr lang="en-US" sz="4000" dirty="0">
                <a:solidFill>
                  <a:srgbClr val="FFFF00"/>
                </a:solidFill>
              </a:rPr>
              <a:t>The EAT – Lancet </a:t>
            </a:r>
            <a:r>
              <a:rPr lang="en-US" sz="4000" dirty="0" smtClean="0">
                <a:solidFill>
                  <a:srgbClr val="FFFF00"/>
                </a:solidFill>
              </a:rPr>
              <a:t>Report: The Planetary Health Diet</a:t>
            </a:r>
          </a:p>
          <a:p>
            <a:r>
              <a:rPr lang="en-US" sz="4000" dirty="0" smtClean="0">
                <a:solidFill>
                  <a:srgbClr val="FFFF00"/>
                </a:solidFill>
              </a:rPr>
              <a:t>A sustainable dietary pattern is proposed</a:t>
            </a:r>
            <a:endParaRPr lang="en-US" sz="4000" dirty="0">
              <a:solidFill>
                <a:srgbClr val="FFFF00"/>
              </a:solidFill>
            </a:endParaRPr>
          </a:p>
        </p:txBody>
      </p:sp>
      <p:pic>
        <p:nvPicPr>
          <p:cNvPr id="5" name="Content Placeholder 3"/>
          <p:cNvPicPr>
            <a:picLocks noChangeAspect="1"/>
          </p:cNvPicPr>
          <p:nvPr/>
        </p:nvPicPr>
        <p:blipFill>
          <a:blip r:embed="rId3"/>
          <a:stretch>
            <a:fillRect/>
          </a:stretch>
        </p:blipFill>
        <p:spPr>
          <a:xfrm>
            <a:off x="6055657" y="1844824"/>
            <a:ext cx="4951181" cy="2785040"/>
          </a:xfrm>
          <a:prstGeom prst="rect">
            <a:avLst/>
          </a:prstGeom>
        </p:spPr>
      </p:pic>
      <p:sp>
        <p:nvSpPr>
          <p:cNvPr id="6" name="Rectangle 5"/>
          <p:cNvSpPr/>
          <p:nvPr/>
        </p:nvSpPr>
        <p:spPr>
          <a:xfrm>
            <a:off x="6055657" y="4869160"/>
            <a:ext cx="5512951" cy="646331"/>
          </a:xfrm>
          <a:prstGeom prst="rect">
            <a:avLst/>
          </a:prstGeom>
        </p:spPr>
        <p:txBody>
          <a:bodyPr wrap="square">
            <a:spAutoFit/>
          </a:bodyPr>
          <a:lstStyle/>
          <a:p>
            <a:r>
              <a:rPr lang="en-US" dirty="0">
                <a:solidFill>
                  <a:srgbClr val="F8F8F8"/>
                </a:solidFill>
              </a:rPr>
              <a:t>picture of a day's worth of food according to the Planetary Health Diet. </a:t>
            </a:r>
            <a:endParaRPr lang="el-GR" dirty="0">
              <a:solidFill>
                <a:srgbClr val="F8F8F8"/>
              </a:solidFill>
            </a:endParaRPr>
          </a:p>
        </p:txBody>
      </p:sp>
      <p:sp>
        <p:nvSpPr>
          <p:cNvPr id="7" name="Rectangle 6"/>
          <p:cNvSpPr/>
          <p:nvPr/>
        </p:nvSpPr>
        <p:spPr>
          <a:xfrm>
            <a:off x="407368" y="6212964"/>
            <a:ext cx="9073008" cy="369332"/>
          </a:xfrm>
          <a:prstGeom prst="rect">
            <a:avLst/>
          </a:prstGeom>
        </p:spPr>
        <p:txBody>
          <a:bodyPr wrap="square">
            <a:spAutoFit/>
          </a:bodyPr>
          <a:lstStyle/>
          <a:p>
            <a:r>
              <a:rPr lang="el-GR" dirty="0">
                <a:solidFill>
                  <a:srgbClr val="FFC000"/>
                </a:solidFill>
              </a:rPr>
              <a:t>https://eatforum.org/lancet-commission/eatinghealthyandsustainable/</a:t>
            </a:r>
          </a:p>
        </p:txBody>
      </p:sp>
    </p:spTree>
    <p:extLst>
      <p:ext uri="{BB962C8B-B14F-4D97-AF65-F5344CB8AC3E}">
        <p14:creationId xmlns:p14="http://schemas.microsoft.com/office/powerpoint/2010/main" val="55233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24568" y="1386146"/>
            <a:ext cx="3352800" cy="477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AutoShape 4" descr="Sustainable Development Goals (SDGs) and Disability | United Nations En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Picture 7"/>
          <p:cNvPicPr>
            <a:picLocks noChangeAspect="1"/>
          </p:cNvPicPr>
          <p:nvPr/>
        </p:nvPicPr>
        <p:blipFill>
          <a:blip r:embed="rId2"/>
          <a:stretch>
            <a:fillRect/>
          </a:stretch>
        </p:blipFill>
        <p:spPr>
          <a:xfrm>
            <a:off x="551384" y="1532247"/>
            <a:ext cx="7392479" cy="4483208"/>
          </a:xfrm>
          <a:prstGeom prst="rect">
            <a:avLst/>
          </a:prstGeom>
        </p:spPr>
      </p:pic>
      <p:sp>
        <p:nvSpPr>
          <p:cNvPr id="9" name="Title 1"/>
          <p:cNvSpPr txBox="1">
            <a:spLocks/>
          </p:cNvSpPr>
          <p:nvPr/>
        </p:nvSpPr>
        <p:spPr>
          <a:xfrm>
            <a:off x="155575" y="160338"/>
            <a:ext cx="11800451" cy="861202"/>
          </a:xfrm>
          <a:prstGeom prst="rect">
            <a:avLst/>
          </a:prstGeom>
          <a:solidFill>
            <a:srgbClr val="00518E"/>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FF00"/>
                </a:solidFill>
              </a:rPr>
              <a:t>The UN 17 Sustainable Development Goals</a:t>
            </a:r>
            <a:endParaRPr lang="el-GR" b="1" dirty="0">
              <a:solidFill>
                <a:srgbClr val="FFFF00"/>
              </a:solidFill>
            </a:endParaRPr>
          </a:p>
        </p:txBody>
      </p:sp>
      <p:sp>
        <p:nvSpPr>
          <p:cNvPr id="2" name="Rectangle 1"/>
          <p:cNvSpPr/>
          <p:nvPr/>
        </p:nvSpPr>
        <p:spPr>
          <a:xfrm>
            <a:off x="8937523" y="1788692"/>
            <a:ext cx="2694038" cy="3970318"/>
          </a:xfrm>
          <a:prstGeom prst="rect">
            <a:avLst/>
          </a:prstGeom>
        </p:spPr>
        <p:txBody>
          <a:bodyPr wrap="square">
            <a:spAutoFit/>
          </a:bodyPr>
          <a:lstStyle/>
          <a:p>
            <a:r>
              <a:rPr lang="en-US" dirty="0">
                <a:solidFill>
                  <a:srgbClr val="F8F8F8"/>
                </a:solidFill>
                <a:latin typeface="arial" panose="020B0604020202020204" pitchFamily="34" charset="0"/>
              </a:rPr>
              <a:t>The </a:t>
            </a:r>
            <a:r>
              <a:rPr lang="en-US" b="1" dirty="0">
                <a:solidFill>
                  <a:srgbClr val="F8F8F8"/>
                </a:solidFill>
                <a:latin typeface="arial" panose="020B0604020202020204" pitchFamily="34" charset="0"/>
              </a:rPr>
              <a:t>Sustainable Development Goals</a:t>
            </a:r>
            <a:r>
              <a:rPr lang="en-US" dirty="0">
                <a:solidFill>
                  <a:srgbClr val="F8F8F8"/>
                </a:solidFill>
                <a:latin typeface="arial" panose="020B0604020202020204" pitchFamily="34" charset="0"/>
              </a:rPr>
              <a:t> are the blueprint to achieve a better and more </a:t>
            </a:r>
            <a:r>
              <a:rPr lang="en-US" b="1" dirty="0">
                <a:solidFill>
                  <a:srgbClr val="F8F8F8"/>
                </a:solidFill>
                <a:latin typeface="arial" panose="020B0604020202020204" pitchFamily="34" charset="0"/>
              </a:rPr>
              <a:t>sustainable</a:t>
            </a:r>
            <a:r>
              <a:rPr lang="en-US" dirty="0">
                <a:solidFill>
                  <a:srgbClr val="F8F8F8"/>
                </a:solidFill>
                <a:latin typeface="arial" panose="020B0604020202020204" pitchFamily="34" charset="0"/>
              </a:rPr>
              <a:t> future for all. </a:t>
            </a:r>
            <a:endParaRPr lang="en-US" dirty="0" smtClean="0">
              <a:solidFill>
                <a:srgbClr val="F8F8F8"/>
              </a:solidFill>
              <a:latin typeface="arial" panose="020B0604020202020204" pitchFamily="34" charset="0"/>
            </a:endParaRPr>
          </a:p>
          <a:p>
            <a:endParaRPr lang="en-US" dirty="0">
              <a:solidFill>
                <a:srgbClr val="F8F8F8"/>
              </a:solidFill>
              <a:latin typeface="arial" panose="020B0604020202020204" pitchFamily="34" charset="0"/>
            </a:endParaRPr>
          </a:p>
          <a:p>
            <a:r>
              <a:rPr lang="en-US" dirty="0" smtClean="0">
                <a:solidFill>
                  <a:srgbClr val="F8F8F8"/>
                </a:solidFill>
                <a:latin typeface="arial" panose="020B0604020202020204" pitchFamily="34" charset="0"/>
              </a:rPr>
              <a:t>They </a:t>
            </a:r>
            <a:r>
              <a:rPr lang="en-US" dirty="0">
                <a:solidFill>
                  <a:srgbClr val="F8F8F8"/>
                </a:solidFill>
                <a:latin typeface="arial" panose="020B0604020202020204" pitchFamily="34" charset="0"/>
              </a:rPr>
              <a:t>address the global challenges we face, including poverty, inequality, climate change, environmental degradation, peace and justice. </a:t>
            </a:r>
            <a:endParaRPr lang="el-GR" dirty="0">
              <a:solidFill>
                <a:srgbClr val="F8F8F8"/>
              </a:solidFill>
            </a:endParaRPr>
          </a:p>
        </p:txBody>
      </p:sp>
      <p:sp>
        <p:nvSpPr>
          <p:cNvPr id="3" name="Rectangle 2"/>
          <p:cNvSpPr/>
          <p:nvPr/>
        </p:nvSpPr>
        <p:spPr>
          <a:xfrm>
            <a:off x="1122654" y="6237312"/>
            <a:ext cx="2556854" cy="369332"/>
          </a:xfrm>
          <a:prstGeom prst="rect">
            <a:avLst/>
          </a:prstGeom>
        </p:spPr>
        <p:txBody>
          <a:bodyPr wrap="none">
            <a:spAutoFit/>
          </a:bodyPr>
          <a:lstStyle/>
          <a:p>
            <a:r>
              <a:rPr lang="en-US" dirty="0">
                <a:solidFill>
                  <a:srgbClr val="F8F8F8"/>
                </a:solidFill>
              </a:rPr>
              <a:t>https://sdgs.un.org/goals</a:t>
            </a:r>
            <a:endParaRPr lang="el-GR" dirty="0">
              <a:solidFill>
                <a:srgbClr val="F8F8F8"/>
              </a:solidFill>
            </a:endParaRPr>
          </a:p>
        </p:txBody>
      </p:sp>
      <p:pic>
        <p:nvPicPr>
          <p:cNvPr id="11" name="Picture 10"/>
          <p:cNvPicPr>
            <a:picLocks noChangeAspect="1"/>
          </p:cNvPicPr>
          <p:nvPr/>
        </p:nvPicPr>
        <p:blipFill>
          <a:blip r:embed="rId3"/>
          <a:stretch>
            <a:fillRect/>
          </a:stretch>
        </p:blipFill>
        <p:spPr>
          <a:xfrm>
            <a:off x="460375" y="1243397"/>
            <a:ext cx="1151540" cy="976921"/>
          </a:xfrm>
          <a:prstGeom prst="rect">
            <a:avLst/>
          </a:prstGeom>
        </p:spPr>
      </p:pic>
    </p:spTree>
    <p:extLst>
      <p:ext uri="{BB962C8B-B14F-4D97-AF65-F5344CB8AC3E}">
        <p14:creationId xmlns:p14="http://schemas.microsoft.com/office/powerpoint/2010/main" val="2684833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260648"/>
            <a:ext cx="11824138" cy="1143000"/>
          </a:xfrm>
          <a:solidFill>
            <a:schemeClr val="accent1"/>
          </a:solidFill>
        </p:spPr>
        <p:txBody>
          <a:bodyPr>
            <a:normAutofit fontScale="90000"/>
          </a:bodyPr>
          <a:lstStyle/>
          <a:p>
            <a:r>
              <a:rPr lang="en-US" dirty="0" smtClean="0">
                <a:solidFill>
                  <a:srgbClr val="FFFF00"/>
                </a:solidFill>
              </a:rPr>
              <a:t>Definitions</a:t>
            </a:r>
            <a:r>
              <a:rPr lang="el-GR" dirty="0" smtClean="0">
                <a:solidFill>
                  <a:srgbClr val="FFFF00"/>
                </a:solidFill>
              </a:rPr>
              <a:t>: </a:t>
            </a:r>
            <a:br>
              <a:rPr lang="el-GR" dirty="0" smtClean="0">
                <a:solidFill>
                  <a:srgbClr val="FFFF00"/>
                </a:solidFill>
              </a:rPr>
            </a:br>
            <a:r>
              <a:rPr lang="en-US" dirty="0" smtClean="0">
                <a:solidFill>
                  <a:srgbClr val="FFFF00"/>
                </a:solidFill>
              </a:rPr>
              <a:t>Sustainable Food Systems</a:t>
            </a:r>
            <a:r>
              <a:rPr lang="el-GR" dirty="0" smtClean="0">
                <a:solidFill>
                  <a:srgbClr val="FFFF00"/>
                </a:solidFill>
              </a:rPr>
              <a:t> </a:t>
            </a:r>
            <a:r>
              <a:rPr lang="en-US" dirty="0">
                <a:solidFill>
                  <a:srgbClr val="FFFF00"/>
                </a:solidFill>
              </a:rPr>
              <a:t>and Sustainable Diets</a:t>
            </a:r>
            <a:endParaRPr lang="el-GR" dirty="0">
              <a:solidFill>
                <a:srgbClr val="FFFF00"/>
              </a:solidFill>
            </a:endParaRPr>
          </a:p>
        </p:txBody>
      </p:sp>
      <p:sp>
        <p:nvSpPr>
          <p:cNvPr id="3" name="Rectangle 2"/>
          <p:cNvSpPr/>
          <p:nvPr/>
        </p:nvSpPr>
        <p:spPr>
          <a:xfrm>
            <a:off x="5827425" y="1579098"/>
            <a:ext cx="6028244" cy="3785652"/>
          </a:xfrm>
          <a:prstGeom prst="rect">
            <a:avLst/>
          </a:prstGeom>
          <a:solidFill>
            <a:schemeClr val="accent1"/>
          </a:solidFill>
        </p:spPr>
        <p:txBody>
          <a:bodyPr wrap="square">
            <a:spAutoFit/>
          </a:bodyPr>
          <a:lstStyle/>
          <a:p>
            <a:pPr algn="just">
              <a:tabLst>
                <a:tab pos="2331720" algn="l"/>
              </a:tabLst>
            </a:pPr>
            <a:r>
              <a:rPr lang="en-US" sz="2400" i="1" dirty="0">
                <a:solidFill>
                  <a:srgbClr val="FFFFFF"/>
                </a:solidFill>
                <a:ea typeface="Calibri" panose="020F0502020204030204" pitchFamily="34" charset="0"/>
                <a:cs typeface="Times New Roman" panose="02020603050405020304" pitchFamily="18" charset="0"/>
              </a:rPr>
              <a:t>“</a:t>
            </a:r>
            <a:r>
              <a:rPr lang="en-US" sz="2400" dirty="0">
                <a:solidFill>
                  <a:srgbClr val="FFFFFF"/>
                </a:solidFill>
                <a:ea typeface="Calibri" panose="020F0502020204030204" pitchFamily="34" charset="0"/>
                <a:cs typeface="Times New Roman" panose="02020603050405020304" pitchFamily="18" charset="0"/>
              </a:rPr>
              <a:t>Sustainable diets are those with low environmental impacts which contribute to food and nutrition security and to healthy life for present and future generations. Sustainable diets are protective and respectful of biodiversity and ecosystems, culturally acceptable, accessible, economically fair and affordable; nutritionally adequate, safe and healthy; while optimizing natural and human resources”. </a:t>
            </a:r>
            <a:endParaRPr lang="el-GR" sz="2400" dirty="0">
              <a:solidFill>
                <a:srgbClr val="FFFFFF"/>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65518" y="5587186"/>
            <a:ext cx="4032448" cy="924956"/>
          </a:xfrm>
          <a:prstGeom prst="rect">
            <a:avLst/>
          </a:prstGeom>
        </p:spPr>
      </p:pic>
      <p:sp>
        <p:nvSpPr>
          <p:cNvPr id="5" name="Rectangle 4"/>
          <p:cNvSpPr/>
          <p:nvPr/>
        </p:nvSpPr>
        <p:spPr>
          <a:xfrm>
            <a:off x="571533" y="1583956"/>
            <a:ext cx="3754760" cy="3785652"/>
          </a:xfrm>
          <a:prstGeom prst="rect">
            <a:avLst/>
          </a:prstGeom>
          <a:solidFill>
            <a:schemeClr val="accent1"/>
          </a:solidFill>
        </p:spPr>
        <p:txBody>
          <a:bodyPr wrap="square">
            <a:spAutoFit/>
          </a:bodyPr>
          <a:lstStyle/>
          <a:p>
            <a:r>
              <a:rPr lang="el-GR" sz="2400" dirty="0">
                <a:solidFill>
                  <a:srgbClr val="FFFFFF"/>
                </a:solidFill>
              </a:rPr>
              <a:t>«</a:t>
            </a:r>
            <a:r>
              <a:rPr lang="en-US" sz="2400" dirty="0">
                <a:solidFill>
                  <a:srgbClr val="FFFFFF"/>
                </a:solidFill>
              </a:rPr>
              <a:t>A sustainable food system is a food system that ensures food security and nutrition for all in such a way that the economic, social and environmental bases to generate food security and nutrition of future generations are not compromised</a:t>
            </a:r>
            <a:r>
              <a:rPr lang="el-GR" sz="2400" dirty="0">
                <a:solidFill>
                  <a:srgbClr val="FFFFFF"/>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2305541690"/>
              </p:ext>
            </p:extLst>
          </p:nvPr>
        </p:nvGraphicFramePr>
        <p:xfrm>
          <a:off x="5215478" y="5540200"/>
          <a:ext cx="7252138" cy="756920"/>
        </p:xfrm>
        <a:graphic>
          <a:graphicData uri="http://schemas.openxmlformats.org/drawingml/2006/table">
            <a:tbl>
              <a:tblPr firstRow="1" firstCol="1" bandRow="1">
                <a:tableStyleId>{5C22544A-7EE6-4342-B048-85BDC9FD1C3A}</a:tableStyleId>
              </a:tblPr>
              <a:tblGrid>
                <a:gridCol w="7252138">
                  <a:extLst>
                    <a:ext uri="{9D8B030D-6E8A-4147-A177-3AD203B41FA5}">
                      <a16:colId xmlns:a16="http://schemas.microsoft.com/office/drawing/2014/main" val="4009443416"/>
                    </a:ext>
                  </a:extLst>
                </a:gridCol>
              </a:tblGrid>
              <a:tr h="372072">
                <a:tc>
                  <a:txBody>
                    <a:bodyPr/>
                    <a:lstStyle/>
                    <a:p>
                      <a:endParaRPr lang="el-GR" sz="1800" b="0" dirty="0">
                        <a:solidFill>
                          <a:srgbClr val="FFC000"/>
                        </a:solidFill>
                      </a:endParaRPr>
                    </a:p>
                  </a:txBody>
                  <a:tcPr marL="0" marR="0" marT="0" marB="190500" anchor="ctr">
                    <a:noFill/>
                  </a:tcPr>
                </a:tc>
                <a:extLst>
                  <a:ext uri="{0D108BD9-81ED-4DB2-BD59-A6C34878D82A}">
                    <a16:rowId xmlns:a16="http://schemas.microsoft.com/office/drawing/2014/main" val="2565704580"/>
                  </a:ext>
                </a:extLst>
              </a:tr>
              <a:tr h="233815">
                <a:tc>
                  <a:txBody>
                    <a:bodyPr/>
                    <a:lstStyle/>
                    <a:p>
                      <a:pPr>
                        <a:lnSpc>
                          <a:spcPts val="2250"/>
                        </a:lnSpc>
                        <a:spcAft>
                          <a:spcPts val="0"/>
                        </a:spcAft>
                      </a:pPr>
                      <a:r>
                        <a:rPr lang="en-US" sz="1800" b="0" dirty="0" smtClean="0">
                          <a:solidFill>
                            <a:srgbClr val="FFC000"/>
                          </a:solidFill>
                          <a:effectLst/>
                        </a:rPr>
                        <a:t>T</a:t>
                      </a:r>
                      <a:r>
                        <a:rPr lang="el-GR" sz="1800" b="0" dirty="0" err="1" smtClean="0">
                          <a:solidFill>
                            <a:srgbClr val="FFC000"/>
                          </a:solidFill>
                          <a:effectLst/>
                        </a:rPr>
                        <a:t>owards</a:t>
                      </a:r>
                      <a:r>
                        <a:rPr lang="el-GR" sz="1800" b="0" dirty="0" smtClean="0">
                          <a:solidFill>
                            <a:srgbClr val="FFC000"/>
                          </a:solidFill>
                          <a:effectLst/>
                        </a:rPr>
                        <a:t> </a:t>
                      </a:r>
                      <a:r>
                        <a:rPr lang="el-GR" sz="1800" b="0" dirty="0">
                          <a:solidFill>
                            <a:srgbClr val="FFC000"/>
                          </a:solidFill>
                          <a:effectLst/>
                        </a:rPr>
                        <a:t>a </a:t>
                      </a:r>
                      <a:r>
                        <a:rPr lang="el-GR" sz="1800" b="0" dirty="0" err="1">
                          <a:solidFill>
                            <a:srgbClr val="FFC000"/>
                          </a:solidFill>
                          <a:effectLst/>
                        </a:rPr>
                        <a:t>common</a:t>
                      </a:r>
                      <a:r>
                        <a:rPr lang="el-GR" sz="1800" b="0" dirty="0">
                          <a:solidFill>
                            <a:srgbClr val="FFC000"/>
                          </a:solidFill>
                          <a:effectLst/>
                        </a:rPr>
                        <a:t> </a:t>
                      </a:r>
                      <a:r>
                        <a:rPr lang="el-GR" sz="1800" b="0" dirty="0" err="1">
                          <a:solidFill>
                            <a:srgbClr val="FFC000"/>
                          </a:solidFill>
                          <a:effectLst/>
                        </a:rPr>
                        <a:t>understanding</a:t>
                      </a:r>
                      <a:r>
                        <a:rPr lang="el-GR" sz="1800" b="0" dirty="0">
                          <a:solidFill>
                            <a:srgbClr val="FFC000"/>
                          </a:solidFill>
                          <a:effectLst/>
                        </a:rPr>
                        <a:t> of </a:t>
                      </a:r>
                      <a:r>
                        <a:rPr lang="el-GR" sz="1800" b="0" dirty="0" err="1">
                          <a:solidFill>
                            <a:srgbClr val="FFC000"/>
                          </a:solidFill>
                          <a:effectLst/>
                        </a:rPr>
                        <a:t>Sustainable</a:t>
                      </a:r>
                      <a:r>
                        <a:rPr lang="el-GR" sz="1800" b="0" dirty="0">
                          <a:solidFill>
                            <a:srgbClr val="FFC000"/>
                          </a:solidFill>
                          <a:effectLst/>
                        </a:rPr>
                        <a:t> Food Systems</a:t>
                      </a:r>
                      <a:endParaRPr lang="el-GR" sz="1800" b="0" dirty="0">
                        <a:solidFill>
                          <a:srgbClr val="FFC000"/>
                        </a:solidFill>
                        <a:effectLst/>
                        <a:latin typeface="Times New Roman" panose="02020603050405020304" pitchFamily="18" charset="0"/>
                        <a:ea typeface="Calibri" panose="020F0502020204030204" pitchFamily="34" charset="0"/>
                      </a:endParaRPr>
                    </a:p>
                  </a:txBody>
                  <a:tcPr marL="0" marR="0" marT="0" marB="0" anchor="ctr">
                    <a:noFill/>
                  </a:tcPr>
                </a:tc>
                <a:extLst>
                  <a:ext uri="{0D108BD9-81ED-4DB2-BD59-A6C34878D82A}">
                    <a16:rowId xmlns:a16="http://schemas.microsoft.com/office/drawing/2014/main" val="2896607066"/>
                  </a:ext>
                </a:extLst>
              </a:tr>
            </a:tbl>
          </a:graphicData>
        </a:graphic>
      </p:graphicFrame>
      <p:pic>
        <p:nvPicPr>
          <p:cNvPr id="7" name="Picture 6"/>
          <p:cNvPicPr>
            <a:picLocks noChangeAspect="1"/>
          </p:cNvPicPr>
          <p:nvPr/>
        </p:nvPicPr>
        <p:blipFill>
          <a:blip r:embed="rId3"/>
          <a:stretch>
            <a:fillRect/>
          </a:stretch>
        </p:blipFill>
        <p:spPr>
          <a:xfrm>
            <a:off x="358960" y="5587186"/>
            <a:ext cx="895361" cy="908626"/>
          </a:xfrm>
          <a:prstGeom prst="rect">
            <a:avLst/>
          </a:prstGeom>
        </p:spPr>
      </p:pic>
    </p:spTree>
    <p:extLst>
      <p:ext uri="{BB962C8B-B14F-4D97-AF65-F5344CB8AC3E}">
        <p14:creationId xmlns:p14="http://schemas.microsoft.com/office/powerpoint/2010/main" val="1403419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8921" y="1196753"/>
            <a:ext cx="4770649" cy="3835200"/>
          </a:xfrm>
          <a:prstGeom prst="rect">
            <a:avLst/>
          </a:prstGeom>
        </p:spPr>
      </p:pic>
      <p:pic>
        <p:nvPicPr>
          <p:cNvPr id="3" name="Picture 2"/>
          <p:cNvPicPr>
            <a:picLocks noChangeAspect="1"/>
          </p:cNvPicPr>
          <p:nvPr/>
        </p:nvPicPr>
        <p:blipFill>
          <a:blip r:embed="rId3"/>
          <a:stretch>
            <a:fillRect/>
          </a:stretch>
        </p:blipFill>
        <p:spPr>
          <a:xfrm>
            <a:off x="1524000" y="1196752"/>
            <a:ext cx="4404920" cy="3835200"/>
          </a:xfrm>
          <a:prstGeom prst="rect">
            <a:avLst/>
          </a:prstGeom>
        </p:spPr>
      </p:pic>
      <p:pic>
        <p:nvPicPr>
          <p:cNvPr id="4" name="Picture 3"/>
          <p:cNvPicPr>
            <a:picLocks noChangeAspect="1"/>
          </p:cNvPicPr>
          <p:nvPr/>
        </p:nvPicPr>
        <p:blipFill>
          <a:blip r:embed="rId4"/>
          <a:stretch>
            <a:fillRect/>
          </a:stretch>
        </p:blipFill>
        <p:spPr>
          <a:xfrm>
            <a:off x="1703512" y="5720336"/>
            <a:ext cx="3816424" cy="875404"/>
          </a:xfrm>
          <a:prstGeom prst="rect">
            <a:avLst/>
          </a:prstGeom>
        </p:spPr>
      </p:pic>
      <p:sp>
        <p:nvSpPr>
          <p:cNvPr id="6" name="TextBox 5"/>
          <p:cNvSpPr txBox="1"/>
          <p:nvPr/>
        </p:nvSpPr>
        <p:spPr>
          <a:xfrm>
            <a:off x="5653442" y="5973372"/>
            <a:ext cx="5203744" cy="369332"/>
          </a:xfrm>
          <a:prstGeom prst="rect">
            <a:avLst/>
          </a:prstGeom>
          <a:solidFill>
            <a:srgbClr val="FFFFFF"/>
          </a:solidFill>
        </p:spPr>
        <p:txBody>
          <a:bodyPr wrap="square" rtlCol="0">
            <a:spAutoFit/>
          </a:bodyPr>
          <a:lstStyle/>
          <a:p>
            <a:r>
              <a:rPr lang="en-US" dirty="0">
                <a:solidFill>
                  <a:srgbClr val="FFC000"/>
                </a:solidFill>
              </a:rPr>
              <a:t>Sustainable Food Systems, FAO, 2018</a:t>
            </a:r>
            <a:endParaRPr lang="el-GR" dirty="0">
              <a:solidFill>
                <a:srgbClr val="FFC000"/>
              </a:solidFill>
            </a:endParaRPr>
          </a:p>
        </p:txBody>
      </p:sp>
      <p:sp>
        <p:nvSpPr>
          <p:cNvPr id="7" name="TextBox 6"/>
          <p:cNvSpPr txBox="1"/>
          <p:nvPr/>
        </p:nvSpPr>
        <p:spPr>
          <a:xfrm>
            <a:off x="6424289" y="411923"/>
            <a:ext cx="3779911" cy="523220"/>
          </a:xfrm>
          <a:prstGeom prst="rect">
            <a:avLst/>
          </a:prstGeom>
          <a:solidFill>
            <a:schemeClr val="accent1"/>
          </a:solidFill>
        </p:spPr>
        <p:txBody>
          <a:bodyPr wrap="square" rtlCol="0">
            <a:spAutoFit/>
          </a:bodyPr>
          <a:lstStyle/>
          <a:p>
            <a:pPr algn="ctr"/>
            <a:r>
              <a:rPr lang="en-US" sz="2800" dirty="0" smtClean="0">
                <a:solidFill>
                  <a:srgbClr val="FFFF00"/>
                </a:solidFill>
              </a:rPr>
              <a:t>Sustainable diets</a:t>
            </a:r>
            <a:endParaRPr lang="el-GR" sz="2800" dirty="0">
              <a:solidFill>
                <a:srgbClr val="FFFF00"/>
              </a:solidFill>
            </a:endParaRPr>
          </a:p>
        </p:txBody>
      </p:sp>
      <p:pic>
        <p:nvPicPr>
          <p:cNvPr id="8" name="Picture 7"/>
          <p:cNvPicPr>
            <a:picLocks noChangeAspect="1"/>
          </p:cNvPicPr>
          <p:nvPr/>
        </p:nvPicPr>
        <p:blipFill>
          <a:blip r:embed="rId5"/>
          <a:stretch>
            <a:fillRect/>
          </a:stretch>
        </p:blipFill>
        <p:spPr>
          <a:xfrm>
            <a:off x="920205" y="5720336"/>
            <a:ext cx="846533" cy="859074"/>
          </a:xfrm>
          <a:prstGeom prst="rect">
            <a:avLst/>
          </a:prstGeom>
        </p:spPr>
      </p:pic>
      <p:sp>
        <p:nvSpPr>
          <p:cNvPr id="9" name="TextBox 8"/>
          <p:cNvSpPr txBox="1"/>
          <p:nvPr/>
        </p:nvSpPr>
        <p:spPr>
          <a:xfrm>
            <a:off x="1343472" y="420126"/>
            <a:ext cx="4112839" cy="523220"/>
          </a:xfrm>
          <a:prstGeom prst="rect">
            <a:avLst/>
          </a:prstGeom>
          <a:solidFill>
            <a:schemeClr val="accent1"/>
          </a:solidFill>
        </p:spPr>
        <p:txBody>
          <a:bodyPr wrap="square" rtlCol="0">
            <a:spAutoFit/>
          </a:bodyPr>
          <a:lstStyle/>
          <a:p>
            <a:pPr algn="ctr"/>
            <a:r>
              <a:rPr lang="en-US" sz="2800" dirty="0" smtClean="0">
                <a:solidFill>
                  <a:srgbClr val="FFFF00"/>
                </a:solidFill>
              </a:rPr>
              <a:t>Sustainable food systems </a:t>
            </a:r>
            <a:endParaRPr lang="el-GR" sz="2800" dirty="0">
              <a:solidFill>
                <a:srgbClr val="FFFF00"/>
              </a:solidFill>
            </a:endParaRPr>
          </a:p>
        </p:txBody>
      </p:sp>
    </p:spTree>
    <p:extLst>
      <p:ext uri="{BB962C8B-B14F-4D97-AF65-F5344CB8AC3E}">
        <p14:creationId xmlns:p14="http://schemas.microsoft.com/office/powerpoint/2010/main" val="1150927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744341" y="891931"/>
            <a:ext cx="8166575" cy="5739927"/>
          </a:xfrm>
          <a:prstGeom prst="rect">
            <a:avLst/>
          </a:prstGeom>
        </p:spPr>
      </p:pic>
      <p:sp>
        <p:nvSpPr>
          <p:cNvPr id="6" name="Title 1"/>
          <p:cNvSpPr>
            <a:spLocks noGrp="1"/>
          </p:cNvSpPr>
          <p:nvPr>
            <p:ph type="title"/>
          </p:nvPr>
        </p:nvSpPr>
        <p:spPr>
          <a:xfrm>
            <a:off x="599768" y="353921"/>
            <a:ext cx="9753600" cy="1120917"/>
          </a:xfrm>
        </p:spPr>
        <p:txBody>
          <a:bodyPr>
            <a:noAutofit/>
          </a:bodyPr>
          <a:lstStyle/>
          <a:p>
            <a:r>
              <a:rPr lang="en-US" sz="2800" dirty="0" smtClean="0"/>
              <a:t>Conceptual Framework of Food Systems for Diets and Nutrition</a:t>
            </a:r>
            <a:br>
              <a:rPr lang="en-US" sz="2800" dirty="0" smtClean="0"/>
            </a:br>
            <a:r>
              <a:rPr lang="en-US" sz="2800" dirty="0" smtClean="0"/>
              <a:t>HLPE </a:t>
            </a:r>
            <a:r>
              <a:rPr lang="en-US" sz="2800" dirty="0"/>
              <a:t>Report, Nutrition and Food Systems, 2014</a:t>
            </a:r>
            <a:endParaRPr lang="el-GR" sz="2800" dirty="0"/>
          </a:p>
        </p:txBody>
      </p:sp>
      <p:pic>
        <p:nvPicPr>
          <p:cNvPr id="4" name="Picture 3"/>
          <p:cNvPicPr>
            <a:picLocks noChangeAspect="1"/>
          </p:cNvPicPr>
          <p:nvPr/>
        </p:nvPicPr>
        <p:blipFill>
          <a:blip r:embed="rId3"/>
          <a:stretch>
            <a:fillRect/>
          </a:stretch>
        </p:blipFill>
        <p:spPr>
          <a:xfrm>
            <a:off x="10711834" y="355779"/>
            <a:ext cx="1020982" cy="1036107"/>
          </a:xfrm>
          <a:prstGeom prst="rect">
            <a:avLst/>
          </a:prstGeom>
        </p:spPr>
      </p:pic>
    </p:spTree>
    <p:extLst>
      <p:ext uri="{BB962C8B-B14F-4D97-AF65-F5344CB8AC3E}">
        <p14:creationId xmlns:p14="http://schemas.microsoft.com/office/powerpoint/2010/main" val="84388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23" y="128424"/>
            <a:ext cx="11432458" cy="1356360"/>
          </a:xfrm>
        </p:spPr>
        <p:txBody>
          <a:bodyPr/>
          <a:lstStyle/>
          <a:p>
            <a:r>
              <a:rPr lang="en-US" dirty="0" smtClean="0"/>
              <a:t>Do sustainable food systems support the SDG?</a:t>
            </a:r>
            <a:endParaRPr lang="el-GR" dirty="0"/>
          </a:p>
        </p:txBody>
      </p:sp>
      <p:pic>
        <p:nvPicPr>
          <p:cNvPr id="4" name="Content Placeholder 3"/>
          <p:cNvPicPr>
            <a:picLocks noGrp="1" noChangeAspect="1"/>
          </p:cNvPicPr>
          <p:nvPr>
            <p:ph idx="1"/>
          </p:nvPr>
        </p:nvPicPr>
        <p:blipFill>
          <a:blip r:embed="rId2"/>
          <a:stretch>
            <a:fillRect/>
          </a:stretch>
        </p:blipFill>
        <p:spPr>
          <a:xfrm>
            <a:off x="2251129" y="1655378"/>
            <a:ext cx="6955870" cy="4298086"/>
          </a:xfrm>
          <a:prstGeom prst="rect">
            <a:avLst/>
          </a:prstGeom>
        </p:spPr>
      </p:pic>
      <p:sp>
        <p:nvSpPr>
          <p:cNvPr id="5" name="Rectangle 4"/>
          <p:cNvSpPr/>
          <p:nvPr/>
        </p:nvSpPr>
        <p:spPr>
          <a:xfrm>
            <a:off x="609600" y="6124058"/>
            <a:ext cx="10238928" cy="338554"/>
          </a:xfrm>
          <a:prstGeom prst="rect">
            <a:avLst/>
          </a:prstGeom>
        </p:spPr>
        <p:txBody>
          <a:bodyPr wrap="square">
            <a:spAutoFit/>
          </a:bodyPr>
          <a:lstStyle/>
          <a:p>
            <a:r>
              <a:rPr lang="en-US" sz="1600" dirty="0">
                <a:solidFill>
                  <a:srgbClr val="F8F8F8"/>
                </a:solidFill>
              </a:rPr>
              <a:t>Sustainable Food Systems and </a:t>
            </a:r>
            <a:r>
              <a:rPr lang="en-US" sz="1600" dirty="0" smtClean="0">
                <a:solidFill>
                  <a:srgbClr val="F8F8F8"/>
                </a:solidFill>
              </a:rPr>
              <a:t>the Mediterranean Diet, Berry, 2019</a:t>
            </a:r>
            <a:endParaRPr lang="el-GR" sz="1600" dirty="0">
              <a:solidFill>
                <a:srgbClr val="F8F8F8"/>
              </a:solidFill>
            </a:endParaRPr>
          </a:p>
        </p:txBody>
      </p:sp>
    </p:spTree>
    <p:extLst>
      <p:ext uri="{BB962C8B-B14F-4D97-AF65-F5344CB8AC3E}">
        <p14:creationId xmlns:p14="http://schemas.microsoft.com/office/powerpoint/2010/main" val="326362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571" y="556974"/>
            <a:ext cx="11374977" cy="1867461"/>
          </a:xfrm>
          <a:prstGeom prst="rect">
            <a:avLst/>
          </a:prstGeom>
        </p:spPr>
      </p:pic>
      <p:sp>
        <p:nvSpPr>
          <p:cNvPr id="4" name="TextBox 3"/>
          <p:cNvSpPr txBox="1"/>
          <p:nvPr/>
        </p:nvSpPr>
        <p:spPr>
          <a:xfrm>
            <a:off x="7935310" y="2746567"/>
            <a:ext cx="3310759" cy="923330"/>
          </a:xfrm>
          <a:prstGeom prst="rect">
            <a:avLst/>
          </a:prstGeom>
          <a:noFill/>
        </p:spPr>
        <p:txBody>
          <a:bodyPr wrap="square" rtlCol="0">
            <a:spAutoFit/>
          </a:bodyPr>
          <a:lstStyle/>
          <a:p>
            <a:r>
              <a:rPr lang="el-GR" dirty="0" smtClean="0"/>
              <a:t>Η προώθηση του Στόχου 3 περιλαμβάνει την πρόληψη των μη μεταδιδόμενων νόσων</a:t>
            </a:r>
            <a:endParaRPr lang="el-GR" dirty="0"/>
          </a:p>
        </p:txBody>
      </p:sp>
      <p:pic>
        <p:nvPicPr>
          <p:cNvPr id="5" name="Picture 4"/>
          <p:cNvPicPr>
            <a:picLocks noChangeAspect="1"/>
          </p:cNvPicPr>
          <p:nvPr/>
        </p:nvPicPr>
        <p:blipFill rotWithShape="1">
          <a:blip r:embed="rId3"/>
          <a:srcRect l="-412" t="59153"/>
          <a:stretch/>
        </p:blipFill>
        <p:spPr>
          <a:xfrm>
            <a:off x="7935310" y="3992029"/>
            <a:ext cx="3563006" cy="1449404"/>
          </a:xfrm>
          <a:prstGeom prst="rect">
            <a:avLst/>
          </a:prstGeom>
        </p:spPr>
      </p:pic>
      <p:pic>
        <p:nvPicPr>
          <p:cNvPr id="6" name="Picture 5"/>
          <p:cNvPicPr>
            <a:picLocks noChangeAspect="1"/>
          </p:cNvPicPr>
          <p:nvPr/>
        </p:nvPicPr>
        <p:blipFill>
          <a:blip r:embed="rId4"/>
          <a:stretch>
            <a:fillRect/>
          </a:stretch>
        </p:blipFill>
        <p:spPr>
          <a:xfrm>
            <a:off x="924910" y="2343607"/>
            <a:ext cx="6319040" cy="3678439"/>
          </a:xfrm>
          <a:prstGeom prst="rect">
            <a:avLst/>
          </a:prstGeom>
        </p:spPr>
      </p:pic>
    </p:spTree>
    <p:extLst>
      <p:ext uri="{BB962C8B-B14F-4D97-AF65-F5344CB8AC3E}">
        <p14:creationId xmlns:p14="http://schemas.microsoft.com/office/powerpoint/2010/main" val="156130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2480" y="298593"/>
            <a:ext cx="7189675" cy="6263449"/>
          </a:xfrm>
          <a:prstGeom prst="rect">
            <a:avLst/>
          </a:prstGeom>
        </p:spPr>
      </p:pic>
      <p:sp>
        <p:nvSpPr>
          <p:cNvPr id="2" name="Oval 1"/>
          <p:cNvSpPr/>
          <p:nvPr/>
        </p:nvSpPr>
        <p:spPr>
          <a:xfrm>
            <a:off x="2238703" y="2490952"/>
            <a:ext cx="3436883" cy="641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val 3"/>
          <p:cNvSpPr/>
          <p:nvPr/>
        </p:nvSpPr>
        <p:spPr>
          <a:xfrm>
            <a:off x="2062480" y="4141075"/>
            <a:ext cx="3436883" cy="493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8003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1504" y="1076826"/>
            <a:ext cx="8712969" cy="5136897"/>
          </a:xfrm>
          <a:prstGeom prst="rect">
            <a:avLst/>
          </a:prstGeom>
        </p:spPr>
      </p:pic>
      <p:sp>
        <p:nvSpPr>
          <p:cNvPr id="4" name="TextBox 3"/>
          <p:cNvSpPr txBox="1"/>
          <p:nvPr/>
        </p:nvSpPr>
        <p:spPr>
          <a:xfrm>
            <a:off x="1631504" y="6213723"/>
            <a:ext cx="5404808" cy="369332"/>
          </a:xfrm>
          <a:prstGeom prst="rect">
            <a:avLst/>
          </a:prstGeom>
          <a:solidFill>
            <a:srgbClr val="FFFFFF"/>
          </a:solidFill>
        </p:spPr>
        <p:txBody>
          <a:bodyPr wrap="square" rtlCol="0">
            <a:spAutoFit/>
          </a:bodyPr>
          <a:lstStyle/>
          <a:p>
            <a:r>
              <a:rPr lang="en-US" dirty="0">
                <a:solidFill>
                  <a:srgbClr val="FFC000"/>
                </a:solidFill>
              </a:rPr>
              <a:t>Chaudhary, Gustafson &amp; </a:t>
            </a:r>
            <a:r>
              <a:rPr lang="en-US" dirty="0" err="1">
                <a:solidFill>
                  <a:srgbClr val="FFC000"/>
                </a:solidFill>
              </a:rPr>
              <a:t>Mathys</a:t>
            </a:r>
            <a:r>
              <a:rPr lang="en-US" dirty="0">
                <a:solidFill>
                  <a:srgbClr val="FFC000"/>
                </a:solidFill>
              </a:rPr>
              <a:t>,  2018</a:t>
            </a:r>
            <a:endParaRPr lang="el-GR" dirty="0">
              <a:solidFill>
                <a:srgbClr val="FFC000"/>
              </a:solidFill>
            </a:endParaRPr>
          </a:p>
        </p:txBody>
      </p:sp>
      <p:sp>
        <p:nvSpPr>
          <p:cNvPr id="2" name="TextBox 1"/>
          <p:cNvSpPr txBox="1"/>
          <p:nvPr/>
        </p:nvSpPr>
        <p:spPr>
          <a:xfrm>
            <a:off x="0" y="188640"/>
            <a:ext cx="12192000" cy="707886"/>
          </a:xfrm>
          <a:prstGeom prst="rect">
            <a:avLst/>
          </a:prstGeom>
          <a:solidFill>
            <a:schemeClr val="accent1"/>
          </a:solidFill>
        </p:spPr>
        <p:txBody>
          <a:bodyPr wrap="square" rtlCol="0">
            <a:spAutoFit/>
          </a:bodyPr>
          <a:lstStyle/>
          <a:p>
            <a:r>
              <a:rPr lang="en-US" sz="4000" dirty="0" smtClean="0">
                <a:solidFill>
                  <a:srgbClr val="FFFF00"/>
                </a:solidFill>
              </a:rPr>
              <a:t>Multi-indicator </a:t>
            </a:r>
            <a:r>
              <a:rPr lang="en-US" sz="4000" dirty="0">
                <a:solidFill>
                  <a:srgbClr val="FFFF00"/>
                </a:solidFill>
              </a:rPr>
              <a:t>sustainability assessment of </a:t>
            </a:r>
            <a:r>
              <a:rPr lang="en-US" sz="4000" dirty="0" smtClean="0">
                <a:solidFill>
                  <a:srgbClr val="FFFF00"/>
                </a:solidFill>
              </a:rPr>
              <a:t>food systems</a:t>
            </a:r>
            <a:endParaRPr lang="el-GR" sz="4000" dirty="0">
              <a:solidFill>
                <a:srgbClr val="FFFF00"/>
              </a:solidFill>
            </a:endParaRPr>
          </a:p>
        </p:txBody>
      </p:sp>
    </p:spTree>
    <p:extLst>
      <p:ext uri="{BB962C8B-B14F-4D97-AF65-F5344CB8AC3E}">
        <p14:creationId xmlns:p14="http://schemas.microsoft.com/office/powerpoint/2010/main" val="3363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5">
      <a:dk1>
        <a:srgbClr val="000000"/>
      </a:dk1>
      <a:lt1>
        <a:sysClr val="window" lastClr="FFFFFF"/>
      </a:lt1>
      <a:dk2>
        <a:srgbClr val="5E5E5E"/>
      </a:dk2>
      <a:lt2>
        <a:srgbClr val="DDDDDD"/>
      </a:lt2>
      <a:accent1>
        <a:srgbClr val="005EA4"/>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6897</TotalTime>
  <Words>453</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Times New Roman</vt:lpstr>
      <vt:lpstr>Basis</vt:lpstr>
      <vt:lpstr>Βιωσιμα συστηματα τροφιμων και βιωσιμη διατροφικη συμπεριφορα</vt:lpstr>
      <vt:lpstr>PowerPoint Presentation</vt:lpstr>
      <vt:lpstr>Definitions:  Sustainable Food Systems and Sustainable Diets</vt:lpstr>
      <vt:lpstr>PowerPoint Presentation</vt:lpstr>
      <vt:lpstr>Conceptual Framework of Food Systems for Diets and Nutrition HLPE Report, Nutrition and Food Systems, 2014</vt:lpstr>
      <vt:lpstr>Do sustainable food systems support the SDG?</vt:lpstr>
      <vt:lpstr>PowerPoint Presentation</vt:lpstr>
      <vt:lpstr>PowerPoint Presentation</vt:lpstr>
      <vt:lpstr>PowerPoint Presentation</vt:lpstr>
      <vt:lpstr>The EAT – Lancet Report: The Planetary Health Diet A sustainable dietary pattern is proposed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ΕΚΤΙΜΗΣΗ ΤΗΣ ΣΥΝΕΙΣΦΟΡΑΣ ΤΟΥ ΠΡΟΓΡΑΜΜΑΤΟΣ ΣΤΗΡΙΞΗΣ ΔΙΑΤΡΟΦΗΣ ΕΥΑΛΩΤΩΝ ΠΛΗΘΥΣΜΙΑΚΩΝ ΟΜΑΔΩΝ: ΤΑ ΠΡΟΓΡΑΜΜΑΤΑ "ΤΑΜΕΙΟ ΕΥΡΩΠΑΪΚΗΣ ΒΟΗΘΕΙΑΣ ΓΙΑ ΤΟΥΣ ΑΠΟΡΟΥΣ (TEBA/FEAD)"»</dc:title>
  <dc:creator>Fujitsu</dc:creator>
  <cp:lastModifiedBy>ΜΑΡΙΑ ΚΑΨΟΚΕΦΑΛΟΥ</cp:lastModifiedBy>
  <cp:revision>324</cp:revision>
  <dcterms:created xsi:type="dcterms:W3CDTF">2018-10-28T10:24:20Z</dcterms:created>
  <dcterms:modified xsi:type="dcterms:W3CDTF">2021-10-19T16:10:32Z</dcterms:modified>
</cp:coreProperties>
</file>