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93" r:id="rId4"/>
    <p:sldId id="317" r:id="rId5"/>
    <p:sldId id="318" r:id="rId6"/>
    <p:sldId id="324" r:id="rId7"/>
    <p:sldId id="319" r:id="rId8"/>
    <p:sldId id="320" r:id="rId9"/>
    <p:sldId id="321" r:id="rId10"/>
    <p:sldId id="322" r:id="rId11"/>
    <p:sldId id="325" r:id="rId12"/>
    <p:sldId id="323" r:id="rId13"/>
    <p:sldId id="292" r:id="rId14"/>
    <p:sldId id="326" r:id="rId15"/>
    <p:sldId id="327" r:id="rId16"/>
    <p:sldId id="328" r:id="rId17"/>
    <p:sldId id="340" r:id="rId1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C454B-BB23-9913-3E08-4FED48EA48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B0AFA2-5C14-9581-E47C-D9128105E8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24CFB-050D-2615-8C16-70E91B4C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512C-D01E-499D-9B7A-1BEAE15184D0}" type="datetimeFigureOut">
              <a:rPr lang="el-GR" smtClean="0"/>
              <a:t>23/11/2022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FEE7-5C40-4CEB-27C0-89F379634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19283-31EE-2C37-FE21-481C5E3A8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6D6DC-B978-449A-A829-9C688D2C4B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5883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EB89C-17E2-8974-A11C-03E7B65EF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3B57B5-FC0F-F023-CBA2-E9CCBB53A8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249989-E5C4-E79D-4BE7-1104046A0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512C-D01E-499D-9B7A-1BEAE15184D0}" type="datetimeFigureOut">
              <a:rPr lang="el-GR" smtClean="0"/>
              <a:t>23/11/2022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8934BF-727E-C1B1-35FE-EB4091455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4C937-EEF8-8C81-D481-551BD8322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6D6DC-B978-449A-A829-9C688D2C4B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1963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669928-E55B-D952-8A15-1AAF510E35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D361F8-1412-9C88-21B1-8C95B95326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D9030-2B8E-F728-A109-B67A17BBB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512C-D01E-499D-9B7A-1BEAE15184D0}" type="datetimeFigureOut">
              <a:rPr lang="el-GR" smtClean="0"/>
              <a:t>23/11/2022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F5C89-47AB-1CD0-7B07-25858D976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F96B8-1369-C449-3DB3-C6B4DF501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6D6DC-B978-449A-A829-9C688D2C4B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9670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F2F1-A0A1-42E5-9E52-8962C9287A52}" type="datetimeFigureOut">
              <a:rPr lang="el-GR" smtClean="0"/>
              <a:t>23/11/2022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C813-0644-41FA-A094-77900AD4F0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6113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F2F1-A0A1-42E5-9E52-8962C9287A52}" type="datetimeFigureOut">
              <a:rPr lang="el-GR" smtClean="0"/>
              <a:t>23/11/2022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C813-0644-41FA-A094-77900AD4F0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223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F2F1-A0A1-42E5-9E52-8962C9287A52}" type="datetimeFigureOut">
              <a:rPr lang="el-GR" smtClean="0"/>
              <a:t>23/11/2022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C813-0644-41FA-A094-77900AD4F0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5596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F2F1-A0A1-42E5-9E52-8962C9287A52}" type="datetimeFigureOut">
              <a:rPr lang="el-GR" smtClean="0"/>
              <a:t>23/11/2022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C813-0644-41FA-A094-77900AD4F0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963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F2F1-A0A1-42E5-9E52-8962C9287A52}" type="datetimeFigureOut">
              <a:rPr lang="el-GR" smtClean="0"/>
              <a:t>23/11/2022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C813-0644-41FA-A094-77900AD4F0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7679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F2F1-A0A1-42E5-9E52-8962C9287A52}" type="datetimeFigureOut">
              <a:rPr lang="el-GR" smtClean="0"/>
              <a:t>23/11/2022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C813-0644-41FA-A094-77900AD4F0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2758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F2F1-A0A1-42E5-9E52-8962C9287A52}" type="datetimeFigureOut">
              <a:rPr lang="el-GR" smtClean="0"/>
              <a:t>23/11/2022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C813-0644-41FA-A094-77900AD4F0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2324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F2F1-A0A1-42E5-9E52-8962C9287A52}" type="datetimeFigureOut">
              <a:rPr lang="el-GR" smtClean="0"/>
              <a:t>23/11/2022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C813-0644-41FA-A094-77900AD4F0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7117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A5036-3B45-B55E-274A-EBED33E20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A34A3-1ACA-320F-1131-28A8FA6BA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AF740-9C7D-8ACB-225D-0A038DCA4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512C-D01E-499D-9B7A-1BEAE15184D0}" type="datetimeFigureOut">
              <a:rPr lang="el-GR" smtClean="0"/>
              <a:t>23/11/2022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C07E9-D8A7-CF92-A25F-9BE2DC730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2E26D-9E84-6B51-A0B6-3CA17A383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6D6DC-B978-449A-A829-9C688D2C4B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13984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F2F1-A0A1-42E5-9E52-8962C9287A52}" type="datetimeFigureOut">
              <a:rPr lang="el-GR" smtClean="0"/>
              <a:t>23/11/2022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C813-0644-41FA-A094-77900AD4F0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6259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F2F1-A0A1-42E5-9E52-8962C9287A52}" type="datetimeFigureOut">
              <a:rPr lang="el-GR" smtClean="0"/>
              <a:t>23/11/2022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C813-0644-41FA-A094-77900AD4F0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6360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F2F1-A0A1-42E5-9E52-8962C9287A52}" type="datetimeFigureOut">
              <a:rPr lang="el-GR" smtClean="0"/>
              <a:t>23/11/2022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C813-0644-41FA-A094-77900AD4F080}" type="slidenum">
              <a:rPr lang="el-GR" smtClean="0"/>
              <a:t>‹#›</a:t>
            </a:fld>
            <a:endParaRPr lang="el-G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4998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F2F1-A0A1-42E5-9E52-8962C9287A52}" type="datetimeFigureOut">
              <a:rPr lang="el-GR" smtClean="0"/>
              <a:t>23/11/2022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C813-0644-41FA-A094-77900AD4F0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61420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F2F1-A0A1-42E5-9E52-8962C9287A52}" type="datetimeFigureOut">
              <a:rPr lang="el-GR" smtClean="0"/>
              <a:t>23/11/2022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C813-0644-41FA-A094-77900AD4F080}" type="slidenum">
              <a:rPr lang="el-GR" smtClean="0"/>
              <a:t>‹#›</a:t>
            </a:fld>
            <a:endParaRPr lang="el-G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89977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F2F1-A0A1-42E5-9E52-8962C9287A52}" type="datetimeFigureOut">
              <a:rPr lang="el-GR" smtClean="0"/>
              <a:t>23/11/2022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C813-0644-41FA-A094-77900AD4F0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25122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F2F1-A0A1-42E5-9E52-8962C9287A52}" type="datetimeFigureOut">
              <a:rPr lang="el-GR" smtClean="0"/>
              <a:t>23/11/2022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C813-0644-41FA-A094-77900AD4F0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86174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F2F1-A0A1-42E5-9E52-8962C9287A52}" type="datetimeFigureOut">
              <a:rPr lang="el-GR" smtClean="0"/>
              <a:t>23/11/2022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C813-0644-41FA-A094-77900AD4F0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9223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C71CA-AD14-5116-275C-D00E8036A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B0C5E-68D0-562C-EC68-DF29918BC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DEB42-26FE-96F1-7428-01495E233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512C-D01E-499D-9B7A-1BEAE15184D0}" type="datetimeFigureOut">
              <a:rPr lang="el-GR" smtClean="0"/>
              <a:t>23/11/2022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305BD-7241-8F5D-56FA-F076ADF71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C4B40-C968-E22A-ABD7-94D415402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6D6DC-B978-449A-A829-9C688D2C4B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964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11535-EA34-3B3E-BB53-F27260B42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301E0-076C-79EF-8868-FDEDA994AB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94E8D8-8F2D-FDB0-A6F7-818919C4C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C1068F-34B2-84D4-DEEE-F19D34C0E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512C-D01E-499D-9B7A-1BEAE15184D0}" type="datetimeFigureOut">
              <a:rPr lang="el-GR" smtClean="0"/>
              <a:t>23/11/2022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4A931C-CAAD-F127-AA1F-E53685B22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D8F07E-63F5-A937-E361-095DACDB8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6D6DC-B978-449A-A829-9C688D2C4B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3700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AB7D2-3939-9899-A3E4-AC3FE8096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AD2D4-425F-F82B-51D4-791A8FB3C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DA28DC-2CC6-0866-553D-C083CDC9E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AA9BCC-6642-FB2D-AB7B-3B287825DC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730E64-9094-CA5C-0A82-A7983FCEEA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A5D445-E7BA-22C7-7077-FE4442D94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512C-D01E-499D-9B7A-1BEAE15184D0}" type="datetimeFigureOut">
              <a:rPr lang="el-GR" smtClean="0"/>
              <a:t>23/11/2022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493803-A523-0513-D977-6521D6D02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D65646-3808-EC0D-14F0-658EFC92A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6D6DC-B978-449A-A829-9C688D2C4B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5795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710F6-D4B6-C315-4441-5E28C5259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EC25E6-5464-C132-11D9-9F66B414D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512C-D01E-499D-9B7A-1BEAE15184D0}" type="datetimeFigureOut">
              <a:rPr lang="el-GR" smtClean="0"/>
              <a:t>23/11/2022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DE8EE2-FC64-3B7D-8DC1-82FD47944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C0C826-F751-1D35-0C20-EDBD00519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6D6DC-B978-449A-A829-9C688D2C4B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7314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3659E9-9057-DEF0-6B1A-8FB60ED6E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512C-D01E-499D-9B7A-1BEAE15184D0}" type="datetimeFigureOut">
              <a:rPr lang="el-GR" smtClean="0"/>
              <a:t>23/11/2022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E32F8A-47B5-E6F7-DD42-26A40AE4D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4DCD9-6FBB-4441-2EC3-56655C3F3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6D6DC-B978-449A-A829-9C688D2C4B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5656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4B434-1A7C-F0A0-C6DF-2746144C8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CB313-90C3-C6D9-FF7E-287C12BB3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80567B-FBE6-B640-4521-B82B5658E1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874A86-483A-8B63-2108-D21EE749D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512C-D01E-499D-9B7A-1BEAE15184D0}" type="datetimeFigureOut">
              <a:rPr lang="el-GR" smtClean="0"/>
              <a:t>23/11/2022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E603D0-3668-EAF5-9CF4-9B6F2CF75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1C3B58-24C3-A973-07ED-B9BDD4025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6D6DC-B978-449A-A829-9C688D2C4B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8874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9CE6E-761B-F057-685D-ED0DCF64E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C7E898-883E-E969-CE53-3959283994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88997E-6AD1-AFA8-B8D2-1E2BA0493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2AE848-5A12-741F-D22F-94109FD9C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512C-D01E-499D-9B7A-1BEAE15184D0}" type="datetimeFigureOut">
              <a:rPr lang="el-GR" smtClean="0"/>
              <a:t>23/11/2022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D33726-B6BD-668C-6FD2-0883E1216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FED789-E19D-AC28-7B21-A3369A8D6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6D6DC-B978-449A-A829-9C688D2C4B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7848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A953C2-8A17-F6DE-F7E9-6F79B7B53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A11B2-4EC6-36B9-F78A-1DA51B40F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7161B-682E-9A9C-C739-77EC4BD32C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E512C-D01E-499D-9B7A-1BEAE15184D0}" type="datetimeFigureOut">
              <a:rPr lang="el-GR" smtClean="0"/>
              <a:t>23/11/2022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76282-F63D-A363-38CF-614E8B1C4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07E6F-210C-A8A0-C105-347CBA5D1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6D6DC-B978-449A-A829-9C688D2C4B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693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8FF1C-D908-4615-8B45-51E66CBDC32F}" type="datetimeFigureOut">
              <a:rPr lang="el-GR" smtClean="0"/>
              <a:t>23/11/2022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9BC8646-67C5-4478-8B1F-23437729F4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0959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8B1B1-8629-2EB8-903D-A55A97148B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940" y="1814822"/>
            <a:ext cx="10514120" cy="161417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Αρωματικά Φυτά &amp; Αιθέρια Έλαια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784C2B-3ECC-D43F-DA96-B7E97E9CA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6075"/>
            <a:ext cx="9144000" cy="2539012"/>
          </a:xfrm>
        </p:spPr>
        <p:txBody>
          <a:bodyPr>
            <a:normAutofit lnSpcReduction="10000"/>
          </a:bodyPr>
          <a:lstStyle/>
          <a:p>
            <a:pPr>
              <a:lnSpc>
                <a:spcPct val="160000"/>
              </a:lnSpc>
            </a:pP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Διάλεξη 3</a:t>
            </a:r>
            <a:r>
              <a:rPr lang="el-GR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lnSpc>
                <a:spcPct val="160000"/>
              </a:lnSpc>
            </a:pP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Παλαιογεώργου Αναστασία-Μαρίνα </a:t>
            </a:r>
          </a:p>
          <a:p>
            <a:pPr>
              <a:lnSpc>
                <a:spcPct val="160000"/>
              </a:lnSpc>
            </a:pP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Βιοτεχνολόγος MSc, PhD</a:t>
            </a:r>
          </a:p>
          <a:p>
            <a:pPr>
              <a:lnSpc>
                <a:spcPct val="160000"/>
              </a:lnSpc>
            </a:pP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Πανεπιστημιακή Υπότροφος </a:t>
            </a:r>
          </a:p>
          <a:p>
            <a:endParaRPr lang="el-G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C0DEF9-DBA7-BA80-0B93-347C06B1D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63" y="226443"/>
            <a:ext cx="2144920" cy="14721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8796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9">
            <a:extLst>
              <a:ext uri="{FF2B5EF4-FFF2-40B4-BE49-F238E27FC236}">
                <a16:creationId xmlns:a16="http://schemas.microsoft.com/office/drawing/2014/main" id="{36D178FC-1907-4922-AA30-719402FAA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3AF21C3-8DE4-4D87-A64D-77F6487C4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DE3EF6D-1F38-4115-93BC-77BD2FB85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E31C83A5-88AF-48BE-BF18-BCD441B26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1A69C88A-5BA9-4172-98C1-120F32212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3D58E1DE-DB6B-4772-A7B1-DF94F77FB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A73CFB7E-FE1B-4EBB-8A51-C929F2DC9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B4B826B7-E4AC-4476-96C5-576DABA6C1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79460421-E5A9-435C-B0BC-78F6A3B5AD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D3A4D7F7-A7D4-40B0-A8BA-E4550E963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22B007C3-7AE4-431E-A807-3D51DE7DED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9" name="Rectangle 21">
            <a:extLst>
              <a:ext uri="{FF2B5EF4-FFF2-40B4-BE49-F238E27FC236}">
                <a16:creationId xmlns:a16="http://schemas.microsoft.com/office/drawing/2014/main" id="{4D7B8F8F-4528-4480-AFA3-A006195F5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0" name="Isosceles Triangle 23">
            <a:extLst>
              <a:ext uri="{FF2B5EF4-FFF2-40B4-BE49-F238E27FC236}">
                <a16:creationId xmlns:a16="http://schemas.microsoft.com/office/drawing/2014/main" id="{4F8B2185-AE38-43EA-9FA9-E5378AD73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Isosceles Triangle 25">
            <a:extLst>
              <a:ext uri="{FF2B5EF4-FFF2-40B4-BE49-F238E27FC236}">
                <a16:creationId xmlns:a16="http://schemas.microsoft.com/office/drawing/2014/main" id="{0D36BD5A-BF22-48CD-8A55-28B19177C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388EFD-9BFE-9588-76BF-C972769C6D97}"/>
              </a:ext>
            </a:extLst>
          </p:cNvPr>
          <p:cNvSpPr txBox="1"/>
          <p:nvPr/>
        </p:nvSpPr>
        <p:spPr>
          <a:xfrm>
            <a:off x="1106069" y="1046048"/>
            <a:ext cx="10319308" cy="142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Το αιθέριο έλαιο είναι υγρό με κιτρινωπό έως κόκκινο-κιτρινωπό χρώμα και έχει δυνατό άρωμα με έντονη γεύση.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Η κύρια μέθοδος παραλαβής του είναι με απόσταξη με τη βοήθεια ατμού.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5E1AA8-01D3-C994-5CF2-451E2FBB5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0680" y="2752480"/>
            <a:ext cx="3945307" cy="381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706218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9">
            <a:extLst>
              <a:ext uri="{FF2B5EF4-FFF2-40B4-BE49-F238E27FC236}">
                <a16:creationId xmlns:a16="http://schemas.microsoft.com/office/drawing/2014/main" id="{36D178FC-1907-4922-AA30-719402FAA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3AF21C3-8DE4-4D87-A64D-77F6487C4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DE3EF6D-1F38-4115-93BC-77BD2FB85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E31C83A5-88AF-48BE-BF18-BCD441B26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1A69C88A-5BA9-4172-98C1-120F32212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3D58E1DE-DB6B-4772-A7B1-DF94F77FB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A73CFB7E-FE1B-4EBB-8A51-C929F2DC9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B4B826B7-E4AC-4476-96C5-576DABA6C1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79460421-E5A9-435C-B0BC-78F6A3B5AD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D3A4D7F7-A7D4-40B0-A8BA-E4550E963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22B007C3-7AE4-431E-A807-3D51DE7DED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9" name="Rectangle 21">
            <a:extLst>
              <a:ext uri="{FF2B5EF4-FFF2-40B4-BE49-F238E27FC236}">
                <a16:creationId xmlns:a16="http://schemas.microsoft.com/office/drawing/2014/main" id="{4D7B8F8F-4528-4480-AFA3-A006195F5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0" name="Isosceles Triangle 23">
            <a:extLst>
              <a:ext uri="{FF2B5EF4-FFF2-40B4-BE49-F238E27FC236}">
                <a16:creationId xmlns:a16="http://schemas.microsoft.com/office/drawing/2014/main" id="{4F8B2185-AE38-43EA-9FA9-E5378AD73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Isosceles Triangle 25">
            <a:extLst>
              <a:ext uri="{FF2B5EF4-FFF2-40B4-BE49-F238E27FC236}">
                <a16:creationId xmlns:a16="http://schemas.microsoft.com/office/drawing/2014/main" id="{0D36BD5A-BF22-48CD-8A55-28B19177C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388EFD-9BFE-9588-76BF-C972769C6D97}"/>
              </a:ext>
            </a:extLst>
          </p:cNvPr>
          <p:cNvSpPr txBox="1"/>
          <p:nvPr/>
        </p:nvSpPr>
        <p:spPr>
          <a:xfrm>
            <a:off x="1269700" y="1263877"/>
            <a:ext cx="10319308" cy="4651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Βήματα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lang="el-G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α ώριμα φυτά συγκομίζονται και αφού επιλεχτούν τα καλύτερα αφήνονται να στεγνώσουν 1-2 μέρες σε σκιερό και αεριζόμενο περιβάλλον.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l-G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Διαχωρίζονται σε δέματα και μεταφέρονται στον αποστακτήρα.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l-G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Η ξηρή μάζα μπαίνει στον κυρίως θάλαμο του αποστακτήρα και καθώς περνάει από μέσα της ο καυτός ατμός παρασύρει τα πτητικά αιθέρια έλαια.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l-G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Αυτά στη συνέχεια υγροποιούνται και μαζεύονται σε ειδικά δοχεία. </a:t>
            </a:r>
          </a:p>
          <a:p>
            <a:pPr>
              <a:lnSpc>
                <a:spcPct val="150000"/>
              </a:lnSpc>
            </a:pPr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l-GR" sz="20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l-GR" sz="20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Η απόδοση κυμαίνεται 4-6 kg αιθέριου ελαίου ανά 100 kg ξηρής μάζας.</a:t>
            </a:r>
            <a:endParaRPr lang="el-G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679146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DF95AC-D144-74A2-CA6B-777505A3BAAF}"/>
              </a:ext>
            </a:extLst>
          </p:cNvPr>
          <p:cNvSpPr txBox="1"/>
          <p:nvPr/>
        </p:nvSpPr>
        <p:spPr>
          <a:xfrm>
            <a:off x="374263" y="750727"/>
            <a:ext cx="9657471" cy="2856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Χρήσεις-ιδιότητες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Μπαχαρικό στην κουζίνα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Αφέψημα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Το αιθέριο έλαιο χρησιμοποιείται ως βελτιωτικό γεύσης στη βιομηχανία τροφίμων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Το αιθέριο έλαιο χρησιμοποιείται στη βιομηχανία φαρμάκων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5CE62A-840B-FFD6-C3D5-570624EA1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5665" y="4214943"/>
            <a:ext cx="2755812" cy="14401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69BF49-78B0-33A1-AF9E-A1E8E6725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430" y="687881"/>
            <a:ext cx="2505359" cy="16735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E77110-19C2-0CF0-C407-0C7AF0B05B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213" y="4114801"/>
            <a:ext cx="3080551" cy="308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55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DF95AC-D144-74A2-CA6B-777505A3BAAF}"/>
              </a:ext>
            </a:extLst>
          </p:cNvPr>
          <p:cNvSpPr txBox="1"/>
          <p:nvPr/>
        </p:nvSpPr>
        <p:spPr>
          <a:xfrm>
            <a:off x="365385" y="1230121"/>
            <a:ext cx="9657471" cy="3779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l-GR" sz="2000" b="0" i="0" dirty="0">
                <a:effectLst/>
                <a:latin typeface="Arial" panose="020B0604020202020204" pitchFamily="34" charset="0"/>
              </a:rPr>
              <a:t>Είναι αντιδιαρροϊκή, αντιφλεγμονώδης και βακτηριοκτόνα. 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l-GR" sz="2000" b="0" i="0" dirty="0">
                <a:effectLst/>
                <a:latin typeface="Arial" panose="020B0604020202020204" pitchFamily="34" charset="0"/>
              </a:rPr>
              <a:t>Υπό μορφή αφεψημάτων χρησιμοποιείται για τη θεραπεία διαταρραχών του εντέρου (π.χ. </a:t>
            </a:r>
            <a:r>
              <a:rPr lang="el-GR" sz="2000" dirty="0">
                <a:latin typeface="Arial" panose="020B0604020202020204" pitchFamily="34" charset="0"/>
              </a:rPr>
              <a:t>κ</a:t>
            </a:r>
            <a:r>
              <a:rPr lang="el-GR" sz="2000" b="0" i="0" dirty="0">
                <a:effectLst/>
                <a:latin typeface="Arial" panose="020B0604020202020204" pitchFamily="34" charset="0"/>
              </a:rPr>
              <a:t>ολικοί) και ως αποχρεμπτικό για το βήχα.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l-GR" sz="2000" dirty="0">
                <a:latin typeface="Arial" panose="020B0604020202020204" pitchFamily="34" charset="0"/>
              </a:rPr>
              <a:t>Β</a:t>
            </a:r>
            <a:r>
              <a:rPr lang="el-GR" sz="2000" b="0" i="0" dirty="0">
                <a:effectLst/>
                <a:latin typeface="Arial" panose="020B0604020202020204" pitchFamily="34" charset="0"/>
              </a:rPr>
              <a:t>οηθάει στην υπέρταση και την αρτηριοσκλήρυνση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l-GR" sz="2000" b="0" i="0" dirty="0">
                <a:effectLst/>
                <a:latin typeface="Arial" panose="020B0604020202020204" pitchFamily="34" charset="0"/>
              </a:rPr>
              <a:t>Καταπραϋνει τον πονόδοντο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Χρησιμοποιείται ως αντιμικροβιακό και συντηρητικό στις τροφές των ζώων, π.χ. πτηνών</a:t>
            </a:r>
          </a:p>
        </p:txBody>
      </p:sp>
    </p:spTree>
    <p:extLst>
      <p:ext uri="{BB962C8B-B14F-4D97-AF65-F5344CB8AC3E}">
        <p14:creationId xmlns:p14="http://schemas.microsoft.com/office/powerpoint/2010/main" val="15951691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DF95AC-D144-74A2-CA6B-777505A3BAAF}"/>
              </a:ext>
            </a:extLst>
          </p:cNvPr>
          <p:cNvSpPr txBox="1"/>
          <p:nvPr/>
        </p:nvSpPr>
        <p:spPr>
          <a:xfrm>
            <a:off x="1107450" y="892770"/>
            <a:ext cx="9977100" cy="52931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Οικονομικά στοιχεία-προοπτικές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Τις τελευταίες δεκαετίες υπάρχει μια συνεχώς αυξανόμενη αξία (εμπορική και διατροφική) της ρίγανης.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Παρουσιάζει αυξανόμενη ζήτηση στο εξωτερικό, γι’ αυτό και οι εξαγωγές διευρύνονται διαρκώς.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Στην Ελλάδα η καλλιέργεια ρίγανης καταλαμβάνει 30.000 στρέμματα. Η καλλιέργειά της εντοπίζεται κυρίως στη Μακεδονία, τη Θράκη και τη Θεσσαλία.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Το κόστος εγκατάστασης μιας φυτείας ρίγανης εκτιμάται στα 220 ευρώ ανά στρέμμα.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Τα έσοδα ανά στρέμμα ξεκινούν από 400 ευρώ και μπορούν να ξεπεράσουν τα 1.000 ευρώ, όταν η καλλιέργεια είναι πιστοποιημένη βιολογικά.</a:t>
            </a:r>
          </a:p>
        </p:txBody>
      </p:sp>
    </p:spTree>
    <p:extLst>
      <p:ext uri="{BB962C8B-B14F-4D97-AF65-F5344CB8AC3E}">
        <p14:creationId xmlns:p14="http://schemas.microsoft.com/office/powerpoint/2010/main" val="1161110864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DF95AC-D144-74A2-CA6B-777505A3BAAF}"/>
              </a:ext>
            </a:extLst>
          </p:cNvPr>
          <p:cNvSpPr txBox="1"/>
          <p:nvPr/>
        </p:nvSpPr>
        <p:spPr>
          <a:xfrm>
            <a:off x="125688" y="810190"/>
            <a:ext cx="9657471" cy="142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Το χωριό της Μαυρούδας που βρίσκεται στον δήμο Βόλβης του νομού Θεσσαλονίκης, είναι ο τόπος που εδώ και τρεις δεκαετίες καλλιεργείται κατά κόρον η ρίγανη και οι κάτοικοι ζουν από το εισόδημα που τους προσφέρει!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6CC669-E2B0-A6C5-A54C-B7F100474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429" y="3000098"/>
            <a:ext cx="5259101" cy="356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29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8B1B1-8629-2EB8-903D-A55A97148B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940" y="1814822"/>
            <a:ext cx="10514120" cy="161417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Ευχαριστώ πολύ!!</a:t>
            </a:r>
          </a:p>
        </p:txBody>
      </p:sp>
    </p:spTree>
    <p:extLst>
      <p:ext uri="{BB962C8B-B14F-4D97-AF65-F5344CB8AC3E}">
        <p14:creationId xmlns:p14="http://schemas.microsoft.com/office/powerpoint/2010/main" val="2903165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89C1EC-4883-F397-DDA8-D58D3B6D3762}"/>
              </a:ext>
            </a:extLst>
          </p:cNvPr>
          <p:cNvSpPr txBox="1"/>
          <p:nvPr/>
        </p:nvSpPr>
        <p:spPr>
          <a:xfrm>
            <a:off x="-1036469" y="2288175"/>
            <a:ext cx="9070761" cy="1140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rtl="0" eaLnBrk="1" fontAlgn="ctr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l-GR" sz="32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 algn="ctr" rtl="0" eaLnBrk="1" fontAlgn="ctr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l-GR" sz="2000" b="1" dirty="0">
                <a:solidFill>
                  <a:srgbClr val="FF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Ρίγανη-είδη-καλλιεργητική πρακτική-προϊόντα</a:t>
            </a:r>
          </a:p>
        </p:txBody>
      </p:sp>
    </p:spTree>
    <p:extLst>
      <p:ext uri="{BB962C8B-B14F-4D97-AF65-F5344CB8AC3E}">
        <p14:creationId xmlns:p14="http://schemas.microsoft.com/office/powerpoint/2010/main" val="1500120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9">
            <a:extLst>
              <a:ext uri="{FF2B5EF4-FFF2-40B4-BE49-F238E27FC236}">
                <a16:creationId xmlns:a16="http://schemas.microsoft.com/office/drawing/2014/main" id="{36D178FC-1907-4922-AA30-719402FAA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3AF21C3-8DE4-4D87-A64D-77F6487C4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DE3EF6D-1F38-4115-93BC-77BD2FB85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E31C83A5-88AF-48BE-BF18-BCD441B26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1A69C88A-5BA9-4172-98C1-120F32212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3D58E1DE-DB6B-4772-A7B1-DF94F77FB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A73CFB7E-FE1B-4EBB-8A51-C929F2DC9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B4B826B7-E4AC-4476-96C5-576DABA6C1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79460421-E5A9-435C-B0BC-78F6A3B5AD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D3A4D7F7-A7D4-40B0-A8BA-E4550E963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22B007C3-7AE4-431E-A807-3D51DE7DED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9" name="Rectangle 21">
            <a:extLst>
              <a:ext uri="{FF2B5EF4-FFF2-40B4-BE49-F238E27FC236}">
                <a16:creationId xmlns:a16="http://schemas.microsoft.com/office/drawing/2014/main" id="{4D7B8F8F-4528-4480-AFA3-A006195F5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0" name="Isosceles Triangle 23">
            <a:extLst>
              <a:ext uri="{FF2B5EF4-FFF2-40B4-BE49-F238E27FC236}">
                <a16:creationId xmlns:a16="http://schemas.microsoft.com/office/drawing/2014/main" id="{4F8B2185-AE38-43EA-9FA9-E5378AD73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Isosceles Triangle 25">
            <a:extLst>
              <a:ext uri="{FF2B5EF4-FFF2-40B4-BE49-F238E27FC236}">
                <a16:creationId xmlns:a16="http://schemas.microsoft.com/office/drawing/2014/main" id="{0D36BD5A-BF22-48CD-8A55-28B19177C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388EFD-9BFE-9588-76BF-C972769C6D97}"/>
              </a:ext>
            </a:extLst>
          </p:cNvPr>
          <p:cNvSpPr txBox="1"/>
          <p:nvPr/>
        </p:nvSpPr>
        <p:spPr>
          <a:xfrm>
            <a:off x="1435284" y="2648872"/>
            <a:ext cx="3297071" cy="1881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0" i="0" dirty="0"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l-GR" sz="2000" b="0" i="0" dirty="0"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είδος που συναντάμε πιο συχνά και έχει οικονομικό ενδιαφέρον είναι το </a:t>
            </a:r>
            <a:r>
              <a:rPr lang="en-US" sz="2000" b="0" i="1" dirty="0"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Origanum vulgare.</a:t>
            </a:r>
            <a:endParaRPr lang="el-G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23F3FC-383D-4297-84BA-C18616F31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042" y="1752620"/>
            <a:ext cx="5016438" cy="334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45157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9">
            <a:extLst>
              <a:ext uri="{FF2B5EF4-FFF2-40B4-BE49-F238E27FC236}">
                <a16:creationId xmlns:a16="http://schemas.microsoft.com/office/drawing/2014/main" id="{36D178FC-1907-4922-AA30-719402FAA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3AF21C3-8DE4-4D87-A64D-77F6487C4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DE3EF6D-1F38-4115-93BC-77BD2FB85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E31C83A5-88AF-48BE-BF18-BCD441B26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1A69C88A-5BA9-4172-98C1-120F32212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3D58E1DE-DB6B-4772-A7B1-DF94F77FB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A73CFB7E-FE1B-4EBB-8A51-C929F2DC9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B4B826B7-E4AC-4476-96C5-576DABA6C1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79460421-E5A9-435C-B0BC-78F6A3B5AD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D3A4D7F7-A7D4-40B0-A8BA-E4550E963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22B007C3-7AE4-431E-A807-3D51DE7DED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9" name="Rectangle 21">
            <a:extLst>
              <a:ext uri="{FF2B5EF4-FFF2-40B4-BE49-F238E27FC236}">
                <a16:creationId xmlns:a16="http://schemas.microsoft.com/office/drawing/2014/main" id="{4D7B8F8F-4528-4480-AFA3-A006195F5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0" name="Isosceles Triangle 23">
            <a:extLst>
              <a:ext uri="{FF2B5EF4-FFF2-40B4-BE49-F238E27FC236}">
                <a16:creationId xmlns:a16="http://schemas.microsoft.com/office/drawing/2014/main" id="{4F8B2185-AE38-43EA-9FA9-E5378AD73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Isosceles Triangle 25">
            <a:extLst>
              <a:ext uri="{FF2B5EF4-FFF2-40B4-BE49-F238E27FC236}">
                <a16:creationId xmlns:a16="http://schemas.microsoft.com/office/drawing/2014/main" id="{0D36BD5A-BF22-48CD-8A55-28B19177C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388EFD-9BFE-9588-76BF-C972769C6D97}"/>
              </a:ext>
            </a:extLst>
          </p:cNvPr>
          <p:cNvSpPr txBox="1"/>
          <p:nvPr/>
        </p:nvSpPr>
        <p:spPr>
          <a:xfrm>
            <a:off x="1541259" y="1408875"/>
            <a:ext cx="9564706" cy="3728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Συστηματική ταξινόμηση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Βασίλειο: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Φυτά 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Plantae)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Συνομοταξία: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Αγγειόσπερμα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Magnoliophyta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Ομοταξία: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Δικοτυλήδονα 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Magnoliopsida)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Τάξη: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Λαμιώδη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Lamiales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Οικογένεια: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Χειλανθή (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Lamiaceae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Γένος: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Ορίγανον (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Origanum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Είδος: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O. vulgare</a:t>
            </a:r>
            <a:endParaRPr lang="el-G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416489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9">
            <a:extLst>
              <a:ext uri="{FF2B5EF4-FFF2-40B4-BE49-F238E27FC236}">
                <a16:creationId xmlns:a16="http://schemas.microsoft.com/office/drawing/2014/main" id="{36D178FC-1907-4922-AA30-719402FAA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3AF21C3-8DE4-4D87-A64D-77F6487C4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DE3EF6D-1F38-4115-93BC-77BD2FB85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E31C83A5-88AF-48BE-BF18-BCD441B26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1A69C88A-5BA9-4172-98C1-120F32212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3D58E1DE-DB6B-4772-A7B1-DF94F77FB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A73CFB7E-FE1B-4EBB-8A51-C929F2DC9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B4B826B7-E4AC-4476-96C5-576DABA6C1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79460421-E5A9-435C-B0BC-78F6A3B5AD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D3A4D7F7-A7D4-40B0-A8BA-E4550E963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22B007C3-7AE4-431E-A807-3D51DE7DED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9" name="Rectangle 21">
            <a:extLst>
              <a:ext uri="{FF2B5EF4-FFF2-40B4-BE49-F238E27FC236}">
                <a16:creationId xmlns:a16="http://schemas.microsoft.com/office/drawing/2014/main" id="{4D7B8F8F-4528-4480-AFA3-A006195F5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0" name="Isosceles Triangle 23">
            <a:extLst>
              <a:ext uri="{FF2B5EF4-FFF2-40B4-BE49-F238E27FC236}">
                <a16:creationId xmlns:a16="http://schemas.microsoft.com/office/drawing/2014/main" id="{4F8B2185-AE38-43EA-9FA9-E5378AD73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Isosceles Triangle 25">
            <a:extLst>
              <a:ext uri="{FF2B5EF4-FFF2-40B4-BE49-F238E27FC236}">
                <a16:creationId xmlns:a16="http://schemas.microsoft.com/office/drawing/2014/main" id="{0D36BD5A-BF22-48CD-8A55-28B19177C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C53667-7BE9-4C01-0AB2-5238512083DE}"/>
              </a:ext>
            </a:extLst>
          </p:cNvPr>
          <p:cNvSpPr txBox="1"/>
          <p:nvPr/>
        </p:nvSpPr>
        <p:spPr>
          <a:xfrm>
            <a:off x="1111539" y="684274"/>
            <a:ext cx="10439265" cy="142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Το μεγαλύτερο ποσοστό των ειδών του γένους </a:t>
            </a:r>
            <a:r>
              <a:rPr lang="el-GR" sz="2000" i="1" dirty="0">
                <a:latin typeface="Arial" panose="020B0604020202020204" pitchFamily="34" charset="0"/>
                <a:cs typeface="Arial" panose="020B0604020202020204" pitchFamily="34" charset="0"/>
              </a:rPr>
              <a:t>Oregano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βρίσκονται αποκλειστικά στην ανατολική μεσόγειο θάλασσα. Στην Ελλάδα υπάρχουν στην πραγματικότητα περισσότερα από ένα είδη αλλά και υποείδη.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27D69A-76D1-EB7B-53FF-97E60BA9F1C9}"/>
              </a:ext>
            </a:extLst>
          </p:cNvPr>
          <p:cNvSpPr txBox="1"/>
          <p:nvPr/>
        </p:nvSpPr>
        <p:spPr>
          <a:xfrm>
            <a:off x="1017791" y="2640339"/>
            <a:ext cx="6098958" cy="3274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Origanum vulgare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Ελληνική ρίγανη)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Coridothymus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capitatus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Ισπανική ρίγανη)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Origanum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onites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Τούρκικη ρίγανη)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Satureja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thymbra</a:t>
            </a:r>
            <a:endParaRPr lang="el-G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Origanum vulgare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ssp.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hirtum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ή</a:t>
            </a:r>
            <a:r>
              <a:rPr lang="el-GR" sz="20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heracleoticum</a:t>
            </a:r>
            <a:endParaRPr lang="el-G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Origanum vulgare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ssp.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viridulum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l-G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Origanum vulgare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ssp.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vulgare</a:t>
            </a:r>
            <a:endParaRPr lang="el-G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545412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9">
            <a:extLst>
              <a:ext uri="{FF2B5EF4-FFF2-40B4-BE49-F238E27FC236}">
                <a16:creationId xmlns:a16="http://schemas.microsoft.com/office/drawing/2014/main" id="{36D178FC-1907-4922-AA30-719402FAA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3AF21C3-8DE4-4D87-A64D-77F6487C4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DE3EF6D-1F38-4115-93BC-77BD2FB85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E31C83A5-88AF-48BE-BF18-BCD441B26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1A69C88A-5BA9-4172-98C1-120F32212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3D58E1DE-DB6B-4772-A7B1-DF94F77FB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A73CFB7E-FE1B-4EBB-8A51-C929F2DC9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B4B826B7-E4AC-4476-96C5-576DABA6C1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79460421-E5A9-435C-B0BC-78F6A3B5AD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D3A4D7F7-A7D4-40B0-A8BA-E4550E963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22B007C3-7AE4-431E-A807-3D51DE7DED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9" name="Rectangle 21">
            <a:extLst>
              <a:ext uri="{FF2B5EF4-FFF2-40B4-BE49-F238E27FC236}">
                <a16:creationId xmlns:a16="http://schemas.microsoft.com/office/drawing/2014/main" id="{4D7B8F8F-4528-4480-AFA3-A006195F5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0" name="Isosceles Triangle 23">
            <a:extLst>
              <a:ext uri="{FF2B5EF4-FFF2-40B4-BE49-F238E27FC236}">
                <a16:creationId xmlns:a16="http://schemas.microsoft.com/office/drawing/2014/main" id="{4F8B2185-AE38-43EA-9FA9-E5378AD73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Isosceles Triangle 25">
            <a:extLst>
              <a:ext uri="{FF2B5EF4-FFF2-40B4-BE49-F238E27FC236}">
                <a16:creationId xmlns:a16="http://schemas.microsoft.com/office/drawing/2014/main" id="{0D36BD5A-BF22-48CD-8A55-28B19177C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388EFD-9BFE-9588-76BF-C972769C6D97}"/>
              </a:ext>
            </a:extLst>
          </p:cNvPr>
          <p:cNvSpPr txBox="1"/>
          <p:nvPr/>
        </p:nvSpPr>
        <p:spPr>
          <a:xfrm>
            <a:off x="1541259" y="1408875"/>
            <a:ext cx="9564706" cy="3266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Στοιχεία ανατομίας του φυτού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000" dirty="0">
                <a:solidFill>
                  <a:srgbClr val="202122"/>
                </a:solidFill>
                <a:latin typeface="Arial" panose="020B0604020202020204" pitchFamily="34" charset="0"/>
              </a:rPr>
              <a:t>είναι φυτό πολυετές και ποώδες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000" dirty="0">
                <a:solidFill>
                  <a:srgbClr val="202122"/>
                </a:solidFill>
                <a:latin typeface="Arial" panose="020B0604020202020204" pitchFamily="34" charset="0"/>
              </a:rPr>
              <a:t>φτάνει το 1 m στο ύψος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000" dirty="0">
                <a:solidFill>
                  <a:srgbClr val="202122"/>
                </a:solidFill>
                <a:latin typeface="Arial" panose="020B0604020202020204" pitchFamily="34" charset="0"/>
              </a:rPr>
              <a:t>ανθίζει από Ιούνιο κυρίως μέχρι Αύγουστο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000" dirty="0">
                <a:solidFill>
                  <a:srgbClr val="202122"/>
                </a:solidFill>
                <a:latin typeface="Arial" panose="020B0604020202020204" pitchFamily="34" charset="0"/>
              </a:rPr>
              <a:t>άνθη λευκά έως ερυθροκυανά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000" dirty="0">
                <a:solidFill>
                  <a:srgbClr val="202122"/>
                </a:solidFill>
                <a:latin typeface="Arial" panose="020B0604020202020204" pitchFamily="34" charset="0"/>
              </a:rPr>
              <a:t>τα φύλλα είναι πράσινα έως γκριζοπράσινα και μπορεί να είναι τριχωτά ή λεία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είναι αυτοφυής και βρίσκεται σε ορεινές και βραχώδεις περιοχές</a:t>
            </a:r>
            <a:endParaRPr lang="el-GR" sz="2000" dirty="0">
              <a:solidFill>
                <a:srgbClr val="202122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E157FD-F79F-3FDA-5E2B-107A4BFF3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1012" y="833850"/>
            <a:ext cx="2143125" cy="21431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0F7D76-0A6D-9595-A0DF-0D24D96BB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397" y="481966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750293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9">
            <a:extLst>
              <a:ext uri="{FF2B5EF4-FFF2-40B4-BE49-F238E27FC236}">
                <a16:creationId xmlns:a16="http://schemas.microsoft.com/office/drawing/2014/main" id="{36D178FC-1907-4922-AA30-719402FAA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3AF21C3-8DE4-4D87-A64D-77F6487C4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DE3EF6D-1F38-4115-93BC-77BD2FB85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E31C83A5-88AF-48BE-BF18-BCD441B26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1A69C88A-5BA9-4172-98C1-120F32212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3D58E1DE-DB6B-4772-A7B1-DF94F77FB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A73CFB7E-FE1B-4EBB-8A51-C929F2DC9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B4B826B7-E4AC-4476-96C5-576DABA6C1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79460421-E5A9-435C-B0BC-78F6A3B5AD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D3A4D7F7-A7D4-40B0-A8BA-E4550E963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22B007C3-7AE4-431E-A807-3D51DE7DED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9" name="Rectangle 21">
            <a:extLst>
              <a:ext uri="{FF2B5EF4-FFF2-40B4-BE49-F238E27FC236}">
                <a16:creationId xmlns:a16="http://schemas.microsoft.com/office/drawing/2014/main" id="{4D7B8F8F-4528-4480-AFA3-A006195F5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0" name="Isosceles Triangle 23">
            <a:extLst>
              <a:ext uri="{FF2B5EF4-FFF2-40B4-BE49-F238E27FC236}">
                <a16:creationId xmlns:a16="http://schemas.microsoft.com/office/drawing/2014/main" id="{4F8B2185-AE38-43EA-9FA9-E5378AD73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Isosceles Triangle 25">
            <a:extLst>
              <a:ext uri="{FF2B5EF4-FFF2-40B4-BE49-F238E27FC236}">
                <a16:creationId xmlns:a16="http://schemas.microsoft.com/office/drawing/2014/main" id="{0D36BD5A-BF22-48CD-8A55-28B19177C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388EFD-9BFE-9588-76BF-C972769C6D97}"/>
              </a:ext>
            </a:extLst>
          </p:cNvPr>
          <p:cNvSpPr txBox="1"/>
          <p:nvPr/>
        </p:nvSpPr>
        <p:spPr>
          <a:xfrm>
            <a:off x="1541259" y="1408875"/>
            <a:ext cx="9564706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dirty="0">
                <a:solidFill>
                  <a:srgbClr val="202122"/>
                </a:solidFill>
                <a:latin typeface="Arial" panose="020B0604020202020204" pitchFamily="34" charset="0"/>
              </a:rPr>
              <a:t>Ανήκει στα είδη που προστατεύουν τα επικλινή εδάφη από την διάβρωση!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5F7516-05E1-B2EE-5703-321491179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326" y="3048000"/>
            <a:ext cx="4786489" cy="358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548577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9">
            <a:extLst>
              <a:ext uri="{FF2B5EF4-FFF2-40B4-BE49-F238E27FC236}">
                <a16:creationId xmlns:a16="http://schemas.microsoft.com/office/drawing/2014/main" id="{36D178FC-1907-4922-AA30-719402FAA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3AF21C3-8DE4-4D87-A64D-77F6487C4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DE3EF6D-1F38-4115-93BC-77BD2FB85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E31C83A5-88AF-48BE-BF18-BCD441B26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1A69C88A-5BA9-4172-98C1-120F32212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3D58E1DE-DB6B-4772-A7B1-DF94F77FB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A73CFB7E-FE1B-4EBB-8A51-C929F2DC9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B4B826B7-E4AC-4476-96C5-576DABA6C1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79460421-E5A9-435C-B0BC-78F6A3B5AD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D3A4D7F7-A7D4-40B0-A8BA-E4550E963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22B007C3-7AE4-431E-A807-3D51DE7DED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9" name="Rectangle 21">
            <a:extLst>
              <a:ext uri="{FF2B5EF4-FFF2-40B4-BE49-F238E27FC236}">
                <a16:creationId xmlns:a16="http://schemas.microsoft.com/office/drawing/2014/main" id="{4D7B8F8F-4528-4480-AFA3-A006195F5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0" name="Isosceles Triangle 23">
            <a:extLst>
              <a:ext uri="{FF2B5EF4-FFF2-40B4-BE49-F238E27FC236}">
                <a16:creationId xmlns:a16="http://schemas.microsoft.com/office/drawing/2014/main" id="{4F8B2185-AE38-43EA-9FA9-E5378AD73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Isosceles Triangle 25">
            <a:extLst>
              <a:ext uri="{FF2B5EF4-FFF2-40B4-BE49-F238E27FC236}">
                <a16:creationId xmlns:a16="http://schemas.microsoft.com/office/drawing/2014/main" id="{0D36BD5A-BF22-48CD-8A55-28B19177C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388EFD-9BFE-9588-76BF-C972769C6D97}"/>
              </a:ext>
            </a:extLst>
          </p:cNvPr>
          <p:cNvSpPr txBox="1"/>
          <p:nvPr/>
        </p:nvSpPr>
        <p:spPr>
          <a:xfrm>
            <a:off x="791363" y="281281"/>
            <a:ext cx="11113797" cy="6498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Καλλιεργητικές τεχνικές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Εύκολο φυτό στην καλλιέργειά του γι’ αυτό ε</a:t>
            </a:r>
            <a:r>
              <a:rPr lang="el-GR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υδοκιμεί τόσο στα χωράφια όσο και σε κήπους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Χρειάζεται πολύ καλά στραγγισμένο χώμα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Όσο πιο συχνά ποτίζουμε, τόσο μειώνεται η περιεκτικότητα σε αιθέριο έλαιο.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Δεν είναι φυτό απαιτητικό σε θρεπτικά στοιχεία καθώς έχει μικρές απαιτήσεις σε άζωτο, φώσφορο και κάλιο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Εντοπίζεται κυρίως σε ξηρικές συνθήκες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Η άριστη θερμοκρασία ανάπτυξης της ρίγανης κυμαίνεται από 18-22 °C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Ο πολλαπλασιασμός γίνεται είτε με σπόρο είτε με μοσχεύματα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Η συγκομιδή γίνεται όταν αρχίσουν να εμφανίζονται κίτρινα φύλλα στη βάση του φυτού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l-GR" sz="2000" i="1" dirty="0">
                <a:latin typeface="Arial" panose="020B0604020202020204" pitchFamily="34" charset="0"/>
                <a:cs typeface="Arial" panose="020B0604020202020204" pitchFamily="34" charset="0"/>
              </a:rPr>
              <a:t>Η ρίγανη αποδίδει ικανοποιητικά από το τρίτο έτος και μετά φθάνοντας έως 100-120 κιλά στο στρέμμα (αρδευόμενη καλλιέργεια).</a:t>
            </a:r>
          </a:p>
        </p:txBody>
      </p:sp>
    </p:spTree>
    <p:extLst>
      <p:ext uri="{BB962C8B-B14F-4D97-AF65-F5344CB8AC3E}">
        <p14:creationId xmlns:p14="http://schemas.microsoft.com/office/powerpoint/2010/main" val="1941530243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9">
            <a:extLst>
              <a:ext uri="{FF2B5EF4-FFF2-40B4-BE49-F238E27FC236}">
                <a16:creationId xmlns:a16="http://schemas.microsoft.com/office/drawing/2014/main" id="{36D178FC-1907-4922-AA30-719402FAA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3AF21C3-8DE4-4D87-A64D-77F6487C4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DE3EF6D-1F38-4115-93BC-77BD2FB85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E31C83A5-88AF-48BE-BF18-BCD441B26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1A69C88A-5BA9-4172-98C1-120F32212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3D58E1DE-DB6B-4772-A7B1-DF94F77FB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A73CFB7E-FE1B-4EBB-8A51-C929F2DC9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B4B826B7-E4AC-4476-96C5-576DABA6C1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79460421-E5A9-435C-B0BC-78F6A3B5AD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D3A4D7F7-A7D4-40B0-A8BA-E4550E963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22B007C3-7AE4-431E-A807-3D51DE7DED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9" name="Rectangle 21">
            <a:extLst>
              <a:ext uri="{FF2B5EF4-FFF2-40B4-BE49-F238E27FC236}">
                <a16:creationId xmlns:a16="http://schemas.microsoft.com/office/drawing/2014/main" id="{4D7B8F8F-4528-4480-AFA3-A006195F5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0" name="Isosceles Triangle 23">
            <a:extLst>
              <a:ext uri="{FF2B5EF4-FFF2-40B4-BE49-F238E27FC236}">
                <a16:creationId xmlns:a16="http://schemas.microsoft.com/office/drawing/2014/main" id="{4F8B2185-AE38-43EA-9FA9-E5378AD73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Isosceles Triangle 25">
            <a:extLst>
              <a:ext uri="{FF2B5EF4-FFF2-40B4-BE49-F238E27FC236}">
                <a16:creationId xmlns:a16="http://schemas.microsoft.com/office/drawing/2014/main" id="{0D36BD5A-BF22-48CD-8A55-28B19177C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388EFD-9BFE-9588-76BF-C972769C6D97}"/>
              </a:ext>
            </a:extLst>
          </p:cNvPr>
          <p:cNvSpPr txBox="1"/>
          <p:nvPr/>
        </p:nvSpPr>
        <p:spPr>
          <a:xfrm>
            <a:off x="1188607" y="989289"/>
            <a:ext cx="10319308" cy="3728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Παραλαβή δραστικών συστατικών</a:t>
            </a:r>
          </a:p>
          <a:p>
            <a:pPr algn="just">
              <a:lnSpc>
                <a:spcPct val="150000"/>
              </a:lnSpc>
            </a:pPr>
            <a:r>
              <a:rPr lang="el-G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Οι κύριες ουσίες που βρίσκονται στο αιθέριο έλαιο και στις οποίες αποδίδονται οι βιολογικές δράσεις είναι η καρβακρόλη (5-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isopropyl-o-cresol, 5-isopropyl-2-methylphenol - C</a:t>
            </a:r>
            <a:r>
              <a:rPr lang="en-US" sz="2000" b="0" i="0" baseline="-25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="0" i="0" baseline="-25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OH), </a:t>
            </a:r>
            <a:r>
              <a:rPr lang="el-G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και η θυμόλη (6-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isopropyl-m-cresol-C</a:t>
            </a:r>
            <a:r>
              <a:rPr lang="en-US" sz="2000" b="0" i="0" baseline="-25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="0" i="0" baseline="-25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O) </a:t>
            </a:r>
            <a:r>
              <a:rPr lang="el-G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δυο φαινολικές ενώσεις που δρουν συνεργιστικά (συνδιαστικά). Σε πολύ μικρότερες ποσότητες ανιχνεύονται οι: α-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pinene,</a:t>
            </a:r>
            <a:r>
              <a:rPr lang="el-G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methylcarvacrol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β-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bisabolene, 6-methyl-3-heptanol, p-</a:t>
            </a:r>
            <a:r>
              <a:rPr lang="en-US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cimene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β-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caryophyllene, myrcene, cineole, phellandrene, </a:t>
            </a:r>
            <a:r>
              <a:rPr lang="el-G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β-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pinene, cis-sabinene hydrate, sabinene, cymene, </a:t>
            </a:r>
            <a:r>
              <a:rPr lang="en-US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spartholerol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decane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carvacrol acetate, terpinolene, hexanal, limonene, linalool</a:t>
            </a:r>
            <a:r>
              <a:rPr lang="el-G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κ.α.</a:t>
            </a:r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831335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729</Words>
  <Application>Microsoft Office PowerPoint</Application>
  <PresentationFormat>Widescreen</PresentationFormat>
  <Paragraphs>74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Trebuchet MS</vt:lpstr>
      <vt:lpstr>Wingdings</vt:lpstr>
      <vt:lpstr>Wingdings 3</vt:lpstr>
      <vt:lpstr>Office Theme</vt:lpstr>
      <vt:lpstr>Facet</vt:lpstr>
      <vt:lpstr>Αρωματικά Φυτά &amp; Αιθέρια Έλαια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Ευχαριστώ πολύ!!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Αρωματικά Φυτά &amp; Αιθέρια Έλαια</dc:title>
  <dc:creator>palaiogeorgou_am@aua.gr</dc:creator>
  <cp:lastModifiedBy>palaiogeorgou_am@aua.gr</cp:lastModifiedBy>
  <cp:revision>69</cp:revision>
  <dcterms:created xsi:type="dcterms:W3CDTF">2022-11-23T10:20:18Z</dcterms:created>
  <dcterms:modified xsi:type="dcterms:W3CDTF">2022-11-23T12:30:55Z</dcterms:modified>
</cp:coreProperties>
</file>