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303" r:id="rId3"/>
    <p:sldId id="304" r:id="rId4"/>
    <p:sldId id="325" r:id="rId5"/>
    <p:sldId id="310" r:id="rId6"/>
    <p:sldId id="308" r:id="rId7"/>
    <p:sldId id="309" r:id="rId8"/>
    <p:sldId id="312" r:id="rId9"/>
    <p:sldId id="326" r:id="rId10"/>
    <p:sldId id="313" r:id="rId11"/>
    <p:sldId id="311" r:id="rId12"/>
    <p:sldId id="314" r:id="rId13"/>
    <p:sldId id="327" r:id="rId14"/>
    <p:sldId id="315" r:id="rId15"/>
    <p:sldId id="328" r:id="rId16"/>
    <p:sldId id="316" r:id="rId17"/>
    <p:sldId id="322" r:id="rId18"/>
    <p:sldId id="318" r:id="rId19"/>
    <p:sldId id="319" r:id="rId20"/>
    <p:sldId id="317" r:id="rId21"/>
    <p:sldId id="324" r:id="rId22"/>
    <p:sldId id="323" r:id="rId23"/>
    <p:sldId id="330" r:id="rId24"/>
    <p:sldId id="329" r:id="rId25"/>
  </p:sldIdLst>
  <p:sldSz cx="9144000" cy="6858000" type="screen4x3"/>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638"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9.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i-FI"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A2E568C-8295-477D-827B-44DAD2A37C79}" type="datetimeFigureOut">
              <a:rPr lang="fi-FI" smtClean="0"/>
              <a:t>5.12.2019</a:t>
            </a:fld>
            <a:endParaRPr lang="fi-FI"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i-FI"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i-FI"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8D91582-1EDB-41FE-A011-34C914F04EA1}" type="slidenum">
              <a:rPr lang="fi-FI" smtClean="0"/>
              <a:t>‹#›</a:t>
            </a:fld>
            <a:endParaRPr lang="fi-FI" dirty="0"/>
          </a:p>
        </p:txBody>
      </p:sp>
    </p:spTree>
    <p:extLst>
      <p:ext uri="{BB962C8B-B14F-4D97-AF65-F5344CB8AC3E}">
        <p14:creationId xmlns:p14="http://schemas.microsoft.com/office/powerpoint/2010/main" val="25004795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Some valuation methods are more appropriate than others for valuing particular ecosystem services and for the elicitation of specific value components such as direct and indirect use values or use and non-use values. </a:t>
            </a:r>
          </a:p>
          <a:p>
            <a:pPr marL="171450" indent="-171450">
              <a:buFont typeface="Arial" panose="020B0604020202020204" pitchFamily="34" charset="0"/>
              <a:buChar char="•"/>
            </a:pPr>
            <a:r>
              <a:rPr lang="en-US" sz="1200" b="0" i="0" u="none" strike="noStrike" kern="1200" baseline="0" dirty="0" smtClean="0">
                <a:solidFill>
                  <a:schemeClr val="tx1"/>
                </a:solidFill>
                <a:latin typeface="+mn-lt"/>
                <a:ea typeface="+mn-ea"/>
                <a:cs typeface="+mn-cs"/>
              </a:rPr>
              <a:t>Regulation services have been mainly valued through avoided cost, replacement and restoration costs, or contingent valuation</a:t>
            </a:r>
          </a:p>
          <a:p>
            <a:pPr marL="171450" indent="-171450">
              <a:buFont typeface="Arial" panose="020B0604020202020204" pitchFamily="34" charset="0"/>
              <a:buChar char="•"/>
            </a:pPr>
            <a:r>
              <a:rPr lang="en-US" sz="1200" b="0" i="0" u="none" strike="noStrike" kern="1200" baseline="0" dirty="0" smtClean="0">
                <a:solidFill>
                  <a:schemeClr val="tx1"/>
                </a:solidFill>
                <a:latin typeface="+mn-lt"/>
                <a:ea typeface="+mn-ea"/>
                <a:cs typeface="+mn-cs"/>
              </a:rPr>
              <a:t>Cultural services through travel cost (recreation, tourism or science), hedonic pricing (aesthetic information), or contingent valuation (spiritual benefits –i.e. existence value)</a:t>
            </a:r>
          </a:p>
          <a:p>
            <a:pPr marL="171450" indent="-171450">
              <a:buFont typeface="Arial" panose="020B0604020202020204" pitchFamily="34" charset="0"/>
              <a:buChar char="•"/>
            </a:pPr>
            <a:r>
              <a:rPr lang="en-US" sz="1200" b="0" i="0" u="none" strike="noStrike" kern="1200" baseline="0" dirty="0" smtClean="0">
                <a:solidFill>
                  <a:schemeClr val="tx1"/>
                </a:solidFill>
                <a:latin typeface="+mn-lt"/>
                <a:ea typeface="+mn-ea"/>
                <a:cs typeface="+mn-cs"/>
              </a:rPr>
              <a:t>provisioning services through methods based on the production function approach and direct market valuation approach </a:t>
            </a:r>
            <a:endParaRPr lang="fi-FI" dirty="0"/>
          </a:p>
        </p:txBody>
      </p:sp>
      <p:sp>
        <p:nvSpPr>
          <p:cNvPr id="4" name="Slide Number Placeholder 3"/>
          <p:cNvSpPr>
            <a:spLocks noGrp="1"/>
          </p:cNvSpPr>
          <p:nvPr>
            <p:ph type="sldNum" sz="quarter" idx="10"/>
          </p:nvPr>
        </p:nvSpPr>
        <p:spPr/>
        <p:txBody>
          <a:bodyPr/>
          <a:lstStyle/>
          <a:p>
            <a:fld id="{113B72BF-2B2E-4C80-91B0-90472FABABCC}" type="slidenum">
              <a:rPr lang="en-GB" smtClean="0"/>
              <a:pPr/>
              <a:t>7</a:t>
            </a:fld>
            <a:endParaRPr lang="en-GB" dirty="0"/>
          </a:p>
        </p:txBody>
      </p:sp>
    </p:spTree>
    <p:extLst>
      <p:ext uri="{BB962C8B-B14F-4D97-AF65-F5344CB8AC3E}">
        <p14:creationId xmlns:p14="http://schemas.microsoft.com/office/powerpoint/2010/main" val="36085622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i-FI"/>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i-FI"/>
          </a:p>
        </p:txBody>
      </p:sp>
      <p:sp>
        <p:nvSpPr>
          <p:cNvPr id="4" name="Date Placeholder 3"/>
          <p:cNvSpPr>
            <a:spLocks noGrp="1"/>
          </p:cNvSpPr>
          <p:nvPr>
            <p:ph type="dt" sz="half" idx="10"/>
          </p:nvPr>
        </p:nvSpPr>
        <p:spPr/>
        <p:txBody>
          <a:bodyPr/>
          <a:lstStyle/>
          <a:p>
            <a:fld id="{B13ED9EB-B609-4954-B3E5-7ACBC7B75736}" type="datetimeFigureOut">
              <a:rPr lang="fi-FI" smtClean="0"/>
              <a:t>5.12.2019</a:t>
            </a:fld>
            <a:endParaRPr lang="fi-FI" dirty="0"/>
          </a:p>
        </p:txBody>
      </p:sp>
      <p:sp>
        <p:nvSpPr>
          <p:cNvPr id="5" name="Footer Placeholder 4"/>
          <p:cNvSpPr>
            <a:spLocks noGrp="1"/>
          </p:cNvSpPr>
          <p:nvPr>
            <p:ph type="ftr" sz="quarter" idx="11"/>
          </p:nvPr>
        </p:nvSpPr>
        <p:spPr/>
        <p:txBody>
          <a:bodyPr/>
          <a:lstStyle/>
          <a:p>
            <a:endParaRPr lang="fi-FI" dirty="0"/>
          </a:p>
        </p:txBody>
      </p:sp>
      <p:sp>
        <p:nvSpPr>
          <p:cNvPr id="6" name="Slide Number Placeholder 5"/>
          <p:cNvSpPr>
            <a:spLocks noGrp="1"/>
          </p:cNvSpPr>
          <p:nvPr>
            <p:ph type="sldNum" sz="quarter" idx="12"/>
          </p:nvPr>
        </p:nvSpPr>
        <p:spPr/>
        <p:txBody>
          <a:bodyPr/>
          <a:lstStyle/>
          <a:p>
            <a:fld id="{9EBE4C88-C832-4E34-879B-CA327BC1B922}" type="slidenum">
              <a:rPr lang="fi-FI" smtClean="0"/>
              <a:t>‹#›</a:t>
            </a:fld>
            <a:endParaRPr lang="fi-FI" dirty="0"/>
          </a:p>
        </p:txBody>
      </p:sp>
    </p:spTree>
    <p:extLst>
      <p:ext uri="{BB962C8B-B14F-4D97-AF65-F5344CB8AC3E}">
        <p14:creationId xmlns:p14="http://schemas.microsoft.com/office/powerpoint/2010/main" val="34689339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Date Placeholder 3"/>
          <p:cNvSpPr>
            <a:spLocks noGrp="1"/>
          </p:cNvSpPr>
          <p:nvPr>
            <p:ph type="dt" sz="half" idx="10"/>
          </p:nvPr>
        </p:nvSpPr>
        <p:spPr/>
        <p:txBody>
          <a:bodyPr/>
          <a:lstStyle/>
          <a:p>
            <a:fld id="{B13ED9EB-B609-4954-B3E5-7ACBC7B75736}" type="datetimeFigureOut">
              <a:rPr lang="fi-FI" smtClean="0"/>
              <a:t>5.12.2019</a:t>
            </a:fld>
            <a:endParaRPr lang="fi-FI" dirty="0"/>
          </a:p>
        </p:txBody>
      </p:sp>
      <p:sp>
        <p:nvSpPr>
          <p:cNvPr id="5" name="Footer Placeholder 4"/>
          <p:cNvSpPr>
            <a:spLocks noGrp="1"/>
          </p:cNvSpPr>
          <p:nvPr>
            <p:ph type="ftr" sz="quarter" idx="11"/>
          </p:nvPr>
        </p:nvSpPr>
        <p:spPr/>
        <p:txBody>
          <a:bodyPr/>
          <a:lstStyle/>
          <a:p>
            <a:endParaRPr lang="fi-FI" dirty="0"/>
          </a:p>
        </p:txBody>
      </p:sp>
      <p:sp>
        <p:nvSpPr>
          <p:cNvPr id="6" name="Slide Number Placeholder 5"/>
          <p:cNvSpPr>
            <a:spLocks noGrp="1"/>
          </p:cNvSpPr>
          <p:nvPr>
            <p:ph type="sldNum" sz="quarter" idx="12"/>
          </p:nvPr>
        </p:nvSpPr>
        <p:spPr/>
        <p:txBody>
          <a:bodyPr/>
          <a:lstStyle/>
          <a:p>
            <a:fld id="{9EBE4C88-C832-4E34-879B-CA327BC1B922}" type="slidenum">
              <a:rPr lang="fi-FI" smtClean="0"/>
              <a:t>‹#›</a:t>
            </a:fld>
            <a:endParaRPr lang="fi-FI" dirty="0"/>
          </a:p>
        </p:txBody>
      </p:sp>
    </p:spTree>
    <p:extLst>
      <p:ext uri="{BB962C8B-B14F-4D97-AF65-F5344CB8AC3E}">
        <p14:creationId xmlns:p14="http://schemas.microsoft.com/office/powerpoint/2010/main" val="7034769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i-FI"/>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Date Placeholder 3"/>
          <p:cNvSpPr>
            <a:spLocks noGrp="1"/>
          </p:cNvSpPr>
          <p:nvPr>
            <p:ph type="dt" sz="half" idx="10"/>
          </p:nvPr>
        </p:nvSpPr>
        <p:spPr/>
        <p:txBody>
          <a:bodyPr/>
          <a:lstStyle/>
          <a:p>
            <a:fld id="{B13ED9EB-B609-4954-B3E5-7ACBC7B75736}" type="datetimeFigureOut">
              <a:rPr lang="fi-FI" smtClean="0"/>
              <a:t>5.12.2019</a:t>
            </a:fld>
            <a:endParaRPr lang="fi-FI" dirty="0"/>
          </a:p>
        </p:txBody>
      </p:sp>
      <p:sp>
        <p:nvSpPr>
          <p:cNvPr id="5" name="Footer Placeholder 4"/>
          <p:cNvSpPr>
            <a:spLocks noGrp="1"/>
          </p:cNvSpPr>
          <p:nvPr>
            <p:ph type="ftr" sz="quarter" idx="11"/>
          </p:nvPr>
        </p:nvSpPr>
        <p:spPr/>
        <p:txBody>
          <a:bodyPr/>
          <a:lstStyle/>
          <a:p>
            <a:endParaRPr lang="fi-FI" dirty="0"/>
          </a:p>
        </p:txBody>
      </p:sp>
      <p:sp>
        <p:nvSpPr>
          <p:cNvPr id="6" name="Slide Number Placeholder 5"/>
          <p:cNvSpPr>
            <a:spLocks noGrp="1"/>
          </p:cNvSpPr>
          <p:nvPr>
            <p:ph type="sldNum" sz="quarter" idx="12"/>
          </p:nvPr>
        </p:nvSpPr>
        <p:spPr/>
        <p:txBody>
          <a:bodyPr/>
          <a:lstStyle/>
          <a:p>
            <a:fld id="{9EBE4C88-C832-4E34-879B-CA327BC1B922}" type="slidenum">
              <a:rPr lang="fi-FI" smtClean="0"/>
              <a:t>‹#›</a:t>
            </a:fld>
            <a:endParaRPr lang="fi-FI" dirty="0"/>
          </a:p>
        </p:txBody>
      </p:sp>
    </p:spTree>
    <p:extLst>
      <p:ext uri="{BB962C8B-B14F-4D97-AF65-F5344CB8AC3E}">
        <p14:creationId xmlns:p14="http://schemas.microsoft.com/office/powerpoint/2010/main" val="42869265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Date Placeholder 3"/>
          <p:cNvSpPr>
            <a:spLocks noGrp="1"/>
          </p:cNvSpPr>
          <p:nvPr>
            <p:ph type="dt" sz="half" idx="10"/>
          </p:nvPr>
        </p:nvSpPr>
        <p:spPr/>
        <p:txBody>
          <a:bodyPr/>
          <a:lstStyle/>
          <a:p>
            <a:fld id="{B13ED9EB-B609-4954-B3E5-7ACBC7B75736}" type="datetimeFigureOut">
              <a:rPr lang="fi-FI" smtClean="0"/>
              <a:t>5.12.2019</a:t>
            </a:fld>
            <a:endParaRPr lang="fi-FI" dirty="0"/>
          </a:p>
        </p:txBody>
      </p:sp>
      <p:sp>
        <p:nvSpPr>
          <p:cNvPr id="5" name="Footer Placeholder 4"/>
          <p:cNvSpPr>
            <a:spLocks noGrp="1"/>
          </p:cNvSpPr>
          <p:nvPr>
            <p:ph type="ftr" sz="quarter" idx="11"/>
          </p:nvPr>
        </p:nvSpPr>
        <p:spPr/>
        <p:txBody>
          <a:bodyPr/>
          <a:lstStyle/>
          <a:p>
            <a:endParaRPr lang="fi-FI" dirty="0"/>
          </a:p>
        </p:txBody>
      </p:sp>
      <p:sp>
        <p:nvSpPr>
          <p:cNvPr id="6" name="Slide Number Placeholder 5"/>
          <p:cNvSpPr>
            <a:spLocks noGrp="1"/>
          </p:cNvSpPr>
          <p:nvPr>
            <p:ph type="sldNum" sz="quarter" idx="12"/>
          </p:nvPr>
        </p:nvSpPr>
        <p:spPr/>
        <p:txBody>
          <a:bodyPr/>
          <a:lstStyle/>
          <a:p>
            <a:fld id="{9EBE4C88-C832-4E34-879B-CA327BC1B922}" type="slidenum">
              <a:rPr lang="fi-FI" smtClean="0"/>
              <a:t>‹#›</a:t>
            </a:fld>
            <a:endParaRPr lang="fi-FI" dirty="0"/>
          </a:p>
        </p:txBody>
      </p:sp>
    </p:spTree>
    <p:extLst>
      <p:ext uri="{BB962C8B-B14F-4D97-AF65-F5344CB8AC3E}">
        <p14:creationId xmlns:p14="http://schemas.microsoft.com/office/powerpoint/2010/main" val="1855532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i-FI"/>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13ED9EB-B609-4954-B3E5-7ACBC7B75736}" type="datetimeFigureOut">
              <a:rPr lang="fi-FI" smtClean="0"/>
              <a:t>5.12.2019</a:t>
            </a:fld>
            <a:endParaRPr lang="fi-FI" dirty="0"/>
          </a:p>
        </p:txBody>
      </p:sp>
      <p:sp>
        <p:nvSpPr>
          <p:cNvPr id="5" name="Footer Placeholder 4"/>
          <p:cNvSpPr>
            <a:spLocks noGrp="1"/>
          </p:cNvSpPr>
          <p:nvPr>
            <p:ph type="ftr" sz="quarter" idx="11"/>
          </p:nvPr>
        </p:nvSpPr>
        <p:spPr/>
        <p:txBody>
          <a:bodyPr/>
          <a:lstStyle/>
          <a:p>
            <a:endParaRPr lang="fi-FI" dirty="0"/>
          </a:p>
        </p:txBody>
      </p:sp>
      <p:sp>
        <p:nvSpPr>
          <p:cNvPr id="6" name="Slide Number Placeholder 5"/>
          <p:cNvSpPr>
            <a:spLocks noGrp="1"/>
          </p:cNvSpPr>
          <p:nvPr>
            <p:ph type="sldNum" sz="quarter" idx="12"/>
          </p:nvPr>
        </p:nvSpPr>
        <p:spPr/>
        <p:txBody>
          <a:bodyPr/>
          <a:lstStyle/>
          <a:p>
            <a:fld id="{9EBE4C88-C832-4E34-879B-CA327BC1B922}" type="slidenum">
              <a:rPr lang="fi-FI" smtClean="0"/>
              <a:t>‹#›</a:t>
            </a:fld>
            <a:endParaRPr lang="fi-FI" dirty="0"/>
          </a:p>
        </p:txBody>
      </p:sp>
    </p:spTree>
    <p:extLst>
      <p:ext uri="{BB962C8B-B14F-4D97-AF65-F5344CB8AC3E}">
        <p14:creationId xmlns:p14="http://schemas.microsoft.com/office/powerpoint/2010/main" val="28806122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5" name="Date Placeholder 4"/>
          <p:cNvSpPr>
            <a:spLocks noGrp="1"/>
          </p:cNvSpPr>
          <p:nvPr>
            <p:ph type="dt" sz="half" idx="10"/>
          </p:nvPr>
        </p:nvSpPr>
        <p:spPr/>
        <p:txBody>
          <a:bodyPr/>
          <a:lstStyle/>
          <a:p>
            <a:fld id="{B13ED9EB-B609-4954-B3E5-7ACBC7B75736}" type="datetimeFigureOut">
              <a:rPr lang="fi-FI" smtClean="0"/>
              <a:t>5.12.2019</a:t>
            </a:fld>
            <a:endParaRPr lang="fi-FI" dirty="0"/>
          </a:p>
        </p:txBody>
      </p:sp>
      <p:sp>
        <p:nvSpPr>
          <p:cNvPr id="6" name="Footer Placeholder 5"/>
          <p:cNvSpPr>
            <a:spLocks noGrp="1"/>
          </p:cNvSpPr>
          <p:nvPr>
            <p:ph type="ftr" sz="quarter" idx="11"/>
          </p:nvPr>
        </p:nvSpPr>
        <p:spPr/>
        <p:txBody>
          <a:bodyPr/>
          <a:lstStyle/>
          <a:p>
            <a:endParaRPr lang="fi-FI" dirty="0"/>
          </a:p>
        </p:txBody>
      </p:sp>
      <p:sp>
        <p:nvSpPr>
          <p:cNvPr id="7" name="Slide Number Placeholder 6"/>
          <p:cNvSpPr>
            <a:spLocks noGrp="1"/>
          </p:cNvSpPr>
          <p:nvPr>
            <p:ph type="sldNum" sz="quarter" idx="12"/>
          </p:nvPr>
        </p:nvSpPr>
        <p:spPr/>
        <p:txBody>
          <a:bodyPr/>
          <a:lstStyle/>
          <a:p>
            <a:fld id="{9EBE4C88-C832-4E34-879B-CA327BC1B922}" type="slidenum">
              <a:rPr lang="fi-FI" smtClean="0"/>
              <a:t>‹#›</a:t>
            </a:fld>
            <a:endParaRPr lang="fi-FI" dirty="0"/>
          </a:p>
        </p:txBody>
      </p:sp>
    </p:spTree>
    <p:extLst>
      <p:ext uri="{BB962C8B-B14F-4D97-AF65-F5344CB8AC3E}">
        <p14:creationId xmlns:p14="http://schemas.microsoft.com/office/powerpoint/2010/main" val="2891180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i-FI"/>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7" name="Date Placeholder 6"/>
          <p:cNvSpPr>
            <a:spLocks noGrp="1"/>
          </p:cNvSpPr>
          <p:nvPr>
            <p:ph type="dt" sz="half" idx="10"/>
          </p:nvPr>
        </p:nvSpPr>
        <p:spPr/>
        <p:txBody>
          <a:bodyPr/>
          <a:lstStyle/>
          <a:p>
            <a:fld id="{B13ED9EB-B609-4954-B3E5-7ACBC7B75736}" type="datetimeFigureOut">
              <a:rPr lang="fi-FI" smtClean="0"/>
              <a:t>5.12.2019</a:t>
            </a:fld>
            <a:endParaRPr lang="fi-FI" dirty="0"/>
          </a:p>
        </p:txBody>
      </p:sp>
      <p:sp>
        <p:nvSpPr>
          <p:cNvPr id="8" name="Footer Placeholder 7"/>
          <p:cNvSpPr>
            <a:spLocks noGrp="1"/>
          </p:cNvSpPr>
          <p:nvPr>
            <p:ph type="ftr" sz="quarter" idx="11"/>
          </p:nvPr>
        </p:nvSpPr>
        <p:spPr/>
        <p:txBody>
          <a:bodyPr/>
          <a:lstStyle/>
          <a:p>
            <a:endParaRPr lang="fi-FI" dirty="0"/>
          </a:p>
        </p:txBody>
      </p:sp>
      <p:sp>
        <p:nvSpPr>
          <p:cNvPr id="9" name="Slide Number Placeholder 8"/>
          <p:cNvSpPr>
            <a:spLocks noGrp="1"/>
          </p:cNvSpPr>
          <p:nvPr>
            <p:ph type="sldNum" sz="quarter" idx="12"/>
          </p:nvPr>
        </p:nvSpPr>
        <p:spPr/>
        <p:txBody>
          <a:bodyPr/>
          <a:lstStyle/>
          <a:p>
            <a:fld id="{9EBE4C88-C832-4E34-879B-CA327BC1B922}" type="slidenum">
              <a:rPr lang="fi-FI" smtClean="0"/>
              <a:t>‹#›</a:t>
            </a:fld>
            <a:endParaRPr lang="fi-FI" dirty="0"/>
          </a:p>
        </p:txBody>
      </p:sp>
    </p:spTree>
    <p:extLst>
      <p:ext uri="{BB962C8B-B14F-4D97-AF65-F5344CB8AC3E}">
        <p14:creationId xmlns:p14="http://schemas.microsoft.com/office/powerpoint/2010/main" val="34465751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i-FI"/>
          </a:p>
        </p:txBody>
      </p:sp>
      <p:sp>
        <p:nvSpPr>
          <p:cNvPr id="3" name="Date Placeholder 2"/>
          <p:cNvSpPr>
            <a:spLocks noGrp="1"/>
          </p:cNvSpPr>
          <p:nvPr>
            <p:ph type="dt" sz="half" idx="10"/>
          </p:nvPr>
        </p:nvSpPr>
        <p:spPr/>
        <p:txBody>
          <a:bodyPr/>
          <a:lstStyle/>
          <a:p>
            <a:fld id="{B13ED9EB-B609-4954-B3E5-7ACBC7B75736}" type="datetimeFigureOut">
              <a:rPr lang="fi-FI" smtClean="0"/>
              <a:t>5.12.2019</a:t>
            </a:fld>
            <a:endParaRPr lang="fi-FI" dirty="0"/>
          </a:p>
        </p:txBody>
      </p:sp>
      <p:sp>
        <p:nvSpPr>
          <p:cNvPr id="4" name="Footer Placeholder 3"/>
          <p:cNvSpPr>
            <a:spLocks noGrp="1"/>
          </p:cNvSpPr>
          <p:nvPr>
            <p:ph type="ftr" sz="quarter" idx="11"/>
          </p:nvPr>
        </p:nvSpPr>
        <p:spPr/>
        <p:txBody>
          <a:bodyPr/>
          <a:lstStyle/>
          <a:p>
            <a:endParaRPr lang="fi-FI" dirty="0"/>
          </a:p>
        </p:txBody>
      </p:sp>
      <p:sp>
        <p:nvSpPr>
          <p:cNvPr id="5" name="Slide Number Placeholder 4"/>
          <p:cNvSpPr>
            <a:spLocks noGrp="1"/>
          </p:cNvSpPr>
          <p:nvPr>
            <p:ph type="sldNum" sz="quarter" idx="12"/>
          </p:nvPr>
        </p:nvSpPr>
        <p:spPr/>
        <p:txBody>
          <a:bodyPr/>
          <a:lstStyle/>
          <a:p>
            <a:fld id="{9EBE4C88-C832-4E34-879B-CA327BC1B922}" type="slidenum">
              <a:rPr lang="fi-FI" smtClean="0"/>
              <a:t>‹#›</a:t>
            </a:fld>
            <a:endParaRPr lang="fi-FI" dirty="0"/>
          </a:p>
        </p:txBody>
      </p:sp>
    </p:spTree>
    <p:extLst>
      <p:ext uri="{BB962C8B-B14F-4D97-AF65-F5344CB8AC3E}">
        <p14:creationId xmlns:p14="http://schemas.microsoft.com/office/powerpoint/2010/main" val="2566576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3ED9EB-B609-4954-B3E5-7ACBC7B75736}" type="datetimeFigureOut">
              <a:rPr lang="fi-FI" smtClean="0"/>
              <a:t>5.12.2019</a:t>
            </a:fld>
            <a:endParaRPr lang="fi-FI" dirty="0"/>
          </a:p>
        </p:txBody>
      </p:sp>
      <p:sp>
        <p:nvSpPr>
          <p:cNvPr id="3" name="Footer Placeholder 2"/>
          <p:cNvSpPr>
            <a:spLocks noGrp="1"/>
          </p:cNvSpPr>
          <p:nvPr>
            <p:ph type="ftr" sz="quarter" idx="11"/>
          </p:nvPr>
        </p:nvSpPr>
        <p:spPr/>
        <p:txBody>
          <a:bodyPr/>
          <a:lstStyle/>
          <a:p>
            <a:endParaRPr lang="fi-FI" dirty="0"/>
          </a:p>
        </p:txBody>
      </p:sp>
      <p:sp>
        <p:nvSpPr>
          <p:cNvPr id="4" name="Slide Number Placeholder 3"/>
          <p:cNvSpPr>
            <a:spLocks noGrp="1"/>
          </p:cNvSpPr>
          <p:nvPr>
            <p:ph type="sldNum" sz="quarter" idx="12"/>
          </p:nvPr>
        </p:nvSpPr>
        <p:spPr/>
        <p:txBody>
          <a:bodyPr/>
          <a:lstStyle/>
          <a:p>
            <a:fld id="{9EBE4C88-C832-4E34-879B-CA327BC1B922}" type="slidenum">
              <a:rPr lang="fi-FI" smtClean="0"/>
              <a:t>‹#›</a:t>
            </a:fld>
            <a:endParaRPr lang="fi-FI" dirty="0"/>
          </a:p>
        </p:txBody>
      </p:sp>
    </p:spTree>
    <p:extLst>
      <p:ext uri="{BB962C8B-B14F-4D97-AF65-F5344CB8AC3E}">
        <p14:creationId xmlns:p14="http://schemas.microsoft.com/office/powerpoint/2010/main" val="22970824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i-FI"/>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3ED9EB-B609-4954-B3E5-7ACBC7B75736}" type="datetimeFigureOut">
              <a:rPr lang="fi-FI" smtClean="0"/>
              <a:t>5.12.2019</a:t>
            </a:fld>
            <a:endParaRPr lang="fi-FI" dirty="0"/>
          </a:p>
        </p:txBody>
      </p:sp>
      <p:sp>
        <p:nvSpPr>
          <p:cNvPr id="6" name="Footer Placeholder 5"/>
          <p:cNvSpPr>
            <a:spLocks noGrp="1"/>
          </p:cNvSpPr>
          <p:nvPr>
            <p:ph type="ftr" sz="quarter" idx="11"/>
          </p:nvPr>
        </p:nvSpPr>
        <p:spPr/>
        <p:txBody>
          <a:bodyPr/>
          <a:lstStyle/>
          <a:p>
            <a:endParaRPr lang="fi-FI" dirty="0"/>
          </a:p>
        </p:txBody>
      </p:sp>
      <p:sp>
        <p:nvSpPr>
          <p:cNvPr id="7" name="Slide Number Placeholder 6"/>
          <p:cNvSpPr>
            <a:spLocks noGrp="1"/>
          </p:cNvSpPr>
          <p:nvPr>
            <p:ph type="sldNum" sz="quarter" idx="12"/>
          </p:nvPr>
        </p:nvSpPr>
        <p:spPr/>
        <p:txBody>
          <a:bodyPr/>
          <a:lstStyle/>
          <a:p>
            <a:fld id="{9EBE4C88-C832-4E34-879B-CA327BC1B922}" type="slidenum">
              <a:rPr lang="fi-FI" smtClean="0"/>
              <a:t>‹#›</a:t>
            </a:fld>
            <a:endParaRPr lang="fi-FI" dirty="0"/>
          </a:p>
        </p:txBody>
      </p:sp>
    </p:spTree>
    <p:extLst>
      <p:ext uri="{BB962C8B-B14F-4D97-AF65-F5344CB8AC3E}">
        <p14:creationId xmlns:p14="http://schemas.microsoft.com/office/powerpoint/2010/main" val="2723233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i-FI"/>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fi-FI"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3ED9EB-B609-4954-B3E5-7ACBC7B75736}" type="datetimeFigureOut">
              <a:rPr lang="fi-FI" smtClean="0"/>
              <a:t>5.12.2019</a:t>
            </a:fld>
            <a:endParaRPr lang="fi-FI" dirty="0"/>
          </a:p>
        </p:txBody>
      </p:sp>
      <p:sp>
        <p:nvSpPr>
          <p:cNvPr id="6" name="Footer Placeholder 5"/>
          <p:cNvSpPr>
            <a:spLocks noGrp="1"/>
          </p:cNvSpPr>
          <p:nvPr>
            <p:ph type="ftr" sz="quarter" idx="11"/>
          </p:nvPr>
        </p:nvSpPr>
        <p:spPr/>
        <p:txBody>
          <a:bodyPr/>
          <a:lstStyle/>
          <a:p>
            <a:endParaRPr lang="fi-FI" dirty="0"/>
          </a:p>
        </p:txBody>
      </p:sp>
      <p:sp>
        <p:nvSpPr>
          <p:cNvPr id="7" name="Slide Number Placeholder 6"/>
          <p:cNvSpPr>
            <a:spLocks noGrp="1"/>
          </p:cNvSpPr>
          <p:nvPr>
            <p:ph type="sldNum" sz="quarter" idx="12"/>
          </p:nvPr>
        </p:nvSpPr>
        <p:spPr/>
        <p:txBody>
          <a:bodyPr/>
          <a:lstStyle/>
          <a:p>
            <a:fld id="{9EBE4C88-C832-4E34-879B-CA327BC1B922}" type="slidenum">
              <a:rPr lang="fi-FI" smtClean="0"/>
              <a:t>‹#›</a:t>
            </a:fld>
            <a:endParaRPr lang="fi-FI" dirty="0"/>
          </a:p>
        </p:txBody>
      </p:sp>
    </p:spTree>
    <p:extLst>
      <p:ext uri="{BB962C8B-B14F-4D97-AF65-F5344CB8AC3E}">
        <p14:creationId xmlns:p14="http://schemas.microsoft.com/office/powerpoint/2010/main" val="20686227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fi-FI"/>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i-FI"/>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3ED9EB-B609-4954-B3E5-7ACBC7B75736}" type="datetimeFigureOut">
              <a:rPr lang="fi-FI" smtClean="0"/>
              <a:t>5.12.2019</a:t>
            </a:fld>
            <a:endParaRPr lang="fi-FI"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BE4C88-C832-4E34-879B-CA327BC1B922}" type="slidenum">
              <a:rPr lang="fi-FI" smtClean="0"/>
              <a:t>‹#›</a:t>
            </a:fld>
            <a:endParaRPr lang="fi-FI" dirty="0"/>
          </a:p>
        </p:txBody>
      </p:sp>
    </p:spTree>
    <p:extLst>
      <p:ext uri="{BB962C8B-B14F-4D97-AF65-F5344CB8AC3E}">
        <p14:creationId xmlns:p14="http://schemas.microsoft.com/office/powerpoint/2010/main" val="28686705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Layout" Target="../slideLayouts/slideLayout2.xml"/><Relationship Id="rId1" Type="http://schemas.openxmlformats.org/officeDocument/2006/relationships/themeOverride" Target="../theme/themeOverride1.xml"/><Relationship Id="rId4" Type="http://schemas.openxmlformats.org/officeDocument/2006/relationships/image" Target="../media/image8.png"/></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0.png"/><Relationship Id="rId5" Type="http://schemas.openxmlformats.org/officeDocument/2006/relationships/image" Target="../media/image9.emf"/><Relationship Id="rId4" Type="http://schemas.openxmlformats.org/officeDocument/2006/relationships/package" Target="../embeddings/Microsoft_Excel_Worksheet1.xlsx"/></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2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doi.org/10.1016/j.jenvman.2012.08.031"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l-GR" b="1" dirty="0"/>
              <a:t>Οικονομική αξιολόγηση περιβαλλοντικών αγαθών</a:t>
            </a:r>
            <a:r>
              <a:rPr lang="fi-FI" dirty="0"/>
              <a:t/>
            </a:r>
            <a:br>
              <a:rPr lang="fi-FI" dirty="0"/>
            </a:br>
            <a:endParaRPr lang="fi-FI" dirty="0"/>
          </a:p>
        </p:txBody>
      </p:sp>
      <p:sp>
        <p:nvSpPr>
          <p:cNvPr id="3" name="Subtitle 2"/>
          <p:cNvSpPr>
            <a:spLocks noGrp="1"/>
          </p:cNvSpPr>
          <p:nvPr>
            <p:ph type="subTitle" idx="1"/>
          </p:nvPr>
        </p:nvSpPr>
        <p:spPr/>
        <p:txBody>
          <a:bodyPr/>
          <a:lstStyle/>
          <a:p>
            <a:r>
              <a:rPr lang="el-GR" dirty="0" smtClean="0"/>
              <a:t>Διάλεξη </a:t>
            </a:r>
            <a:r>
              <a:rPr lang="fi-FI" dirty="0" smtClean="0"/>
              <a:t>2</a:t>
            </a:r>
            <a:r>
              <a:rPr lang="el-GR" baseline="30000" dirty="0" smtClean="0"/>
              <a:t>η</a:t>
            </a:r>
            <a:r>
              <a:rPr lang="fi-FI" dirty="0" smtClean="0"/>
              <a:t>: </a:t>
            </a:r>
            <a:r>
              <a:rPr lang="el-GR" dirty="0" smtClean="0"/>
              <a:t>Εισαγωγή </a:t>
            </a:r>
            <a:endParaRPr lang="fi-FI" dirty="0" smtClean="0"/>
          </a:p>
          <a:p>
            <a:r>
              <a:rPr lang="fi-FI" dirty="0" smtClean="0"/>
              <a:t>05</a:t>
            </a:r>
            <a:r>
              <a:rPr lang="el-GR" dirty="0" smtClean="0"/>
              <a:t>.1</a:t>
            </a:r>
            <a:r>
              <a:rPr lang="fi-FI" dirty="0" smtClean="0"/>
              <a:t>2</a:t>
            </a:r>
            <a:r>
              <a:rPr lang="el-GR" dirty="0" smtClean="0"/>
              <a:t>.2019</a:t>
            </a:r>
            <a:endParaRPr lang="fi-FI" dirty="0" smtClean="0"/>
          </a:p>
          <a:p>
            <a:pPr algn="l"/>
            <a:r>
              <a:rPr lang="el-GR" sz="2000" dirty="0" smtClean="0"/>
              <a:t>Γραμματικοπούλου Ιώαννα </a:t>
            </a:r>
            <a:endParaRPr lang="fi-FI" sz="2000" dirty="0" smtClean="0"/>
          </a:p>
          <a:p>
            <a:pPr marL="514350" indent="-514350">
              <a:buAutoNum type="arabicPeriod"/>
            </a:pPr>
            <a:endParaRPr lang="fi-FI" dirty="0" smtClean="0"/>
          </a:p>
        </p:txBody>
      </p:sp>
    </p:spTree>
    <p:extLst>
      <p:ext uri="{BB962C8B-B14F-4D97-AF65-F5344CB8AC3E}">
        <p14:creationId xmlns:p14="http://schemas.microsoft.com/office/powerpoint/2010/main" val="38052369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4000" dirty="0">
                <a:solidFill>
                  <a:schemeClr val="accent1"/>
                </a:solidFill>
              </a:rPr>
              <a:t>Εφαρμογή</a:t>
            </a:r>
            <a:endParaRPr lang="fi-FI" sz="4000" dirty="0">
              <a:solidFill>
                <a:schemeClr val="accent1"/>
              </a:solidFill>
            </a:endParaRPr>
          </a:p>
        </p:txBody>
      </p:sp>
      <p:sp>
        <p:nvSpPr>
          <p:cNvPr id="4" name="Content Placeholder 3"/>
          <p:cNvSpPr>
            <a:spLocks noGrp="1"/>
          </p:cNvSpPr>
          <p:nvPr>
            <p:ph idx="1"/>
          </p:nvPr>
        </p:nvSpPr>
        <p:spPr/>
        <p:txBody>
          <a:bodyPr/>
          <a:lstStyle/>
          <a:p>
            <a:endParaRPr lang="fi-FI" dirty="0"/>
          </a:p>
        </p:txBody>
      </p:sp>
      <p:graphicFrame>
        <p:nvGraphicFramePr>
          <p:cNvPr id="6" name="Content Placeholder 4"/>
          <p:cNvGraphicFramePr>
            <a:graphicFrameLocks/>
          </p:cNvGraphicFramePr>
          <p:nvPr>
            <p:extLst>
              <p:ext uri="{D42A27DB-BD31-4B8C-83A1-F6EECF244321}">
                <p14:modId xmlns:p14="http://schemas.microsoft.com/office/powerpoint/2010/main" val="4156804282"/>
              </p:ext>
            </p:extLst>
          </p:nvPr>
        </p:nvGraphicFramePr>
        <p:xfrm>
          <a:off x="539552" y="1772816"/>
          <a:ext cx="8229600" cy="296672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pPr algn="ctr">
                        <a:lnSpc>
                          <a:spcPct val="107000"/>
                        </a:lnSpc>
                        <a:spcAft>
                          <a:spcPts val="0"/>
                        </a:spcAft>
                      </a:pPr>
                      <a:r>
                        <a:rPr lang="en-GB" sz="1400" b="1" dirty="0">
                          <a:effectLst/>
                          <a:latin typeface="Calibri"/>
                          <a:ea typeface="Times New Roman"/>
                          <a:cs typeface="Calibri"/>
                        </a:rPr>
                        <a:t>Type of Ecosystem Service</a:t>
                      </a:r>
                      <a:endParaRPr lang="fi-FI" sz="1400" dirty="0">
                        <a:effectLst/>
                        <a:latin typeface="Calibri"/>
                        <a:ea typeface="Calibri"/>
                        <a:cs typeface="Times New Roman"/>
                      </a:endParaRPr>
                    </a:p>
                  </a:txBody>
                  <a:tcPr marL="68580" marR="68580" marT="0" marB="0"/>
                </a:tc>
                <a:tc>
                  <a:txBody>
                    <a:bodyPr/>
                    <a:lstStyle/>
                    <a:p>
                      <a:pPr algn="ctr">
                        <a:lnSpc>
                          <a:spcPct val="107000"/>
                        </a:lnSpc>
                        <a:spcAft>
                          <a:spcPts val="0"/>
                        </a:spcAft>
                      </a:pPr>
                      <a:r>
                        <a:rPr lang="en-US" sz="1400" b="1" dirty="0">
                          <a:effectLst/>
                          <a:latin typeface="Calibri"/>
                          <a:ea typeface="Calibri"/>
                          <a:cs typeface="Times New Roman"/>
                        </a:rPr>
                        <a:t>Ecosystem service</a:t>
                      </a:r>
                      <a:endParaRPr lang="fi-FI" sz="1400" dirty="0">
                        <a:effectLst/>
                        <a:latin typeface="Calibri"/>
                        <a:ea typeface="Calibri"/>
                        <a:cs typeface="Times New Roman"/>
                      </a:endParaRPr>
                    </a:p>
                  </a:txBody>
                  <a:tcPr marL="68580" marR="68580" marT="0" marB="0"/>
                </a:tc>
                <a:tc>
                  <a:txBody>
                    <a:bodyPr/>
                    <a:lstStyle/>
                    <a:p>
                      <a:pPr algn="ctr">
                        <a:lnSpc>
                          <a:spcPct val="107000"/>
                        </a:lnSpc>
                        <a:spcAft>
                          <a:spcPts val="0"/>
                        </a:spcAft>
                      </a:pPr>
                      <a:r>
                        <a:rPr lang="en-US" sz="1400" b="1" dirty="0">
                          <a:effectLst/>
                          <a:latin typeface="Calibri"/>
                          <a:ea typeface="Calibri"/>
                          <a:cs typeface="Times New Roman"/>
                        </a:rPr>
                        <a:t>Examples of Valuation methods</a:t>
                      </a:r>
                      <a:endParaRPr lang="fi-FI" sz="1400" dirty="0">
                        <a:effectLst/>
                        <a:latin typeface="Calibri"/>
                        <a:ea typeface="Calibri"/>
                        <a:cs typeface="Times New Roman"/>
                      </a:endParaRPr>
                    </a:p>
                  </a:txBody>
                  <a:tcPr marL="68580" marR="68580" marT="0" marB="0"/>
                </a:tc>
              </a:tr>
              <a:tr h="370840">
                <a:tc>
                  <a:txBody>
                    <a:bodyPr/>
                    <a:lstStyle/>
                    <a:p>
                      <a:pPr>
                        <a:lnSpc>
                          <a:spcPct val="107000"/>
                        </a:lnSpc>
                        <a:spcAft>
                          <a:spcPts val="0"/>
                        </a:spcAft>
                      </a:pPr>
                      <a:r>
                        <a:rPr lang="en-GB" sz="1600" dirty="0">
                          <a:effectLst/>
                          <a:latin typeface="Calibri"/>
                          <a:ea typeface="Times New Roman"/>
                          <a:cs typeface="Calibri"/>
                        </a:rPr>
                        <a:t>Provisioning</a:t>
                      </a:r>
                      <a:endParaRPr lang="fi-FI" sz="1600" dirty="0">
                        <a:effectLst/>
                        <a:latin typeface="Calibri"/>
                        <a:ea typeface="Calibri"/>
                        <a:cs typeface="Times New Roman"/>
                      </a:endParaRPr>
                    </a:p>
                  </a:txBody>
                  <a:tcPr marL="68580" marR="68580" marT="0" marB="0"/>
                </a:tc>
                <a:tc>
                  <a:txBody>
                    <a:bodyPr/>
                    <a:lstStyle/>
                    <a:p>
                      <a:pPr>
                        <a:lnSpc>
                          <a:spcPct val="107000"/>
                        </a:lnSpc>
                        <a:spcAft>
                          <a:spcPts val="0"/>
                        </a:spcAft>
                      </a:pPr>
                      <a:r>
                        <a:rPr lang="en-US" sz="1600" dirty="0">
                          <a:effectLst/>
                          <a:latin typeface="Calibri"/>
                          <a:ea typeface="Calibri"/>
                          <a:cs typeface="Times New Roman"/>
                        </a:rPr>
                        <a:t>Crop provision  </a:t>
                      </a:r>
                      <a:endParaRPr lang="fi-FI" sz="1600" dirty="0">
                        <a:effectLst/>
                        <a:latin typeface="Calibri"/>
                        <a:ea typeface="Calibri"/>
                        <a:cs typeface="Times New Roman"/>
                      </a:endParaRPr>
                    </a:p>
                  </a:txBody>
                  <a:tcPr marL="68580" marR="68580" marT="0" marB="0"/>
                </a:tc>
                <a:tc>
                  <a:txBody>
                    <a:bodyPr/>
                    <a:lstStyle/>
                    <a:p>
                      <a:pPr>
                        <a:lnSpc>
                          <a:spcPct val="107000"/>
                        </a:lnSpc>
                        <a:spcAft>
                          <a:spcPts val="0"/>
                        </a:spcAft>
                      </a:pPr>
                      <a:r>
                        <a:rPr lang="en-GB" sz="1600" dirty="0" smtClean="0">
                          <a:solidFill>
                            <a:srgbClr val="FF0000"/>
                          </a:solidFill>
                          <a:effectLst/>
                          <a:latin typeface="Calibri"/>
                          <a:ea typeface="Calibri"/>
                          <a:cs typeface="Calibri"/>
                        </a:rPr>
                        <a:t>MP</a:t>
                      </a:r>
                      <a:endParaRPr lang="fi-FI" sz="1600" dirty="0">
                        <a:solidFill>
                          <a:srgbClr val="FF0000"/>
                        </a:solidFill>
                        <a:effectLst/>
                        <a:latin typeface="Calibri"/>
                        <a:ea typeface="Calibri"/>
                        <a:cs typeface="Times New Roman"/>
                      </a:endParaRPr>
                    </a:p>
                  </a:txBody>
                  <a:tcPr marL="68580" marR="68580" marT="0" marB="0"/>
                </a:tc>
              </a:tr>
              <a:tr h="370840">
                <a:tc>
                  <a:txBody>
                    <a:bodyPr/>
                    <a:lstStyle/>
                    <a:p>
                      <a:pPr>
                        <a:lnSpc>
                          <a:spcPct val="107000"/>
                        </a:lnSpc>
                        <a:spcAft>
                          <a:spcPts val="0"/>
                        </a:spcAft>
                      </a:pPr>
                      <a:r>
                        <a:rPr lang="en-GB" sz="1600" dirty="0">
                          <a:effectLst/>
                          <a:latin typeface="Calibri"/>
                          <a:ea typeface="Times New Roman"/>
                          <a:cs typeface="Calibri"/>
                        </a:rPr>
                        <a:t> </a:t>
                      </a:r>
                      <a:endParaRPr lang="fi-FI" sz="1600" dirty="0">
                        <a:effectLst/>
                        <a:latin typeface="Calibri"/>
                        <a:ea typeface="Calibri"/>
                        <a:cs typeface="Times New Roman"/>
                      </a:endParaRPr>
                    </a:p>
                  </a:txBody>
                  <a:tcPr marL="68580" marR="68580" marT="0" marB="0"/>
                </a:tc>
                <a:tc>
                  <a:txBody>
                    <a:bodyPr/>
                    <a:lstStyle/>
                    <a:p>
                      <a:pPr>
                        <a:lnSpc>
                          <a:spcPct val="107000"/>
                        </a:lnSpc>
                        <a:spcAft>
                          <a:spcPts val="0"/>
                        </a:spcAft>
                      </a:pPr>
                      <a:r>
                        <a:rPr lang="en-US" sz="1600" dirty="0">
                          <a:effectLst/>
                          <a:latin typeface="Calibri"/>
                          <a:ea typeface="Calibri"/>
                          <a:cs typeface="Times New Roman"/>
                        </a:rPr>
                        <a:t>Water </a:t>
                      </a:r>
                      <a:endParaRPr lang="fi-FI" sz="1600" dirty="0">
                        <a:effectLst/>
                        <a:latin typeface="Calibri"/>
                        <a:ea typeface="Calibri"/>
                        <a:cs typeface="Times New Roman"/>
                      </a:endParaRPr>
                    </a:p>
                  </a:txBody>
                  <a:tcPr marL="68580" marR="68580" marT="0" marB="0"/>
                </a:tc>
                <a:tc>
                  <a:txBody>
                    <a:bodyPr/>
                    <a:lstStyle/>
                    <a:p>
                      <a:pPr>
                        <a:lnSpc>
                          <a:spcPct val="107000"/>
                        </a:lnSpc>
                        <a:spcAft>
                          <a:spcPts val="0"/>
                        </a:spcAft>
                      </a:pPr>
                      <a:r>
                        <a:rPr lang="en-GB" sz="1600" dirty="0">
                          <a:solidFill>
                            <a:srgbClr val="FF0000"/>
                          </a:solidFill>
                          <a:effectLst/>
                          <a:latin typeface="Calibri"/>
                          <a:ea typeface="Calibri"/>
                          <a:cs typeface="Calibri"/>
                        </a:rPr>
                        <a:t>PFA</a:t>
                      </a:r>
                      <a:endParaRPr lang="fi-FI" sz="1600" dirty="0">
                        <a:solidFill>
                          <a:srgbClr val="FF0000"/>
                        </a:solidFill>
                        <a:effectLst/>
                        <a:latin typeface="Calibri"/>
                        <a:ea typeface="Calibri"/>
                        <a:cs typeface="Times New Roman"/>
                      </a:endParaRPr>
                    </a:p>
                  </a:txBody>
                  <a:tcPr marL="68580" marR="68580" marT="0" marB="0"/>
                </a:tc>
              </a:tr>
              <a:tr h="370840">
                <a:tc>
                  <a:txBody>
                    <a:bodyPr/>
                    <a:lstStyle/>
                    <a:p>
                      <a:pPr>
                        <a:lnSpc>
                          <a:spcPct val="107000"/>
                        </a:lnSpc>
                        <a:spcAft>
                          <a:spcPts val="0"/>
                        </a:spcAft>
                      </a:pPr>
                      <a:r>
                        <a:rPr lang="en-US" sz="1600" dirty="0">
                          <a:effectLst/>
                          <a:latin typeface="Calibri"/>
                          <a:ea typeface="Calibri"/>
                          <a:cs typeface="Times New Roman"/>
                        </a:rPr>
                        <a:t>Regulating </a:t>
                      </a:r>
                      <a:endParaRPr lang="fi-FI" sz="1600" dirty="0">
                        <a:effectLst/>
                        <a:latin typeface="Calibri"/>
                        <a:ea typeface="Calibri"/>
                        <a:cs typeface="Times New Roman"/>
                      </a:endParaRPr>
                    </a:p>
                  </a:txBody>
                  <a:tcPr marL="68580" marR="68580" marT="0" marB="0"/>
                </a:tc>
                <a:tc>
                  <a:txBody>
                    <a:bodyPr/>
                    <a:lstStyle/>
                    <a:p>
                      <a:pPr>
                        <a:lnSpc>
                          <a:spcPct val="107000"/>
                        </a:lnSpc>
                        <a:spcAft>
                          <a:spcPts val="0"/>
                        </a:spcAft>
                      </a:pPr>
                      <a:r>
                        <a:rPr lang="en-US" sz="1600" dirty="0">
                          <a:effectLst/>
                          <a:latin typeface="Calibri"/>
                          <a:ea typeface="Calibri"/>
                          <a:cs typeface="Times New Roman"/>
                        </a:rPr>
                        <a:t> </a:t>
                      </a:r>
                      <a:endParaRPr lang="fi-FI" sz="1600" dirty="0">
                        <a:effectLst/>
                        <a:latin typeface="Calibri"/>
                        <a:ea typeface="Calibri"/>
                        <a:cs typeface="Times New Roman"/>
                      </a:endParaRPr>
                    </a:p>
                  </a:txBody>
                  <a:tcPr marL="68580" marR="68580" marT="0" marB="0"/>
                </a:tc>
                <a:tc>
                  <a:txBody>
                    <a:bodyPr/>
                    <a:lstStyle/>
                    <a:p>
                      <a:pPr>
                        <a:lnSpc>
                          <a:spcPct val="107000"/>
                        </a:lnSpc>
                        <a:spcAft>
                          <a:spcPts val="0"/>
                        </a:spcAft>
                      </a:pPr>
                      <a:r>
                        <a:rPr lang="en-US" sz="1600" dirty="0">
                          <a:solidFill>
                            <a:srgbClr val="FF0000"/>
                          </a:solidFill>
                          <a:effectLst/>
                          <a:latin typeface="Calibri"/>
                          <a:ea typeface="Calibri"/>
                          <a:cs typeface="Times New Roman"/>
                        </a:rPr>
                        <a:t> </a:t>
                      </a:r>
                      <a:endParaRPr lang="fi-FI" sz="1600" dirty="0">
                        <a:solidFill>
                          <a:srgbClr val="FF0000"/>
                        </a:solidFill>
                        <a:effectLst/>
                        <a:latin typeface="Calibri"/>
                        <a:ea typeface="Calibri"/>
                        <a:cs typeface="Times New Roman"/>
                      </a:endParaRPr>
                    </a:p>
                  </a:txBody>
                  <a:tcPr marL="68580" marR="68580" marT="0" marB="0"/>
                </a:tc>
              </a:tr>
              <a:tr h="370840">
                <a:tc>
                  <a:txBody>
                    <a:bodyPr/>
                    <a:lstStyle/>
                    <a:p>
                      <a:pPr>
                        <a:lnSpc>
                          <a:spcPct val="107000"/>
                        </a:lnSpc>
                        <a:spcAft>
                          <a:spcPts val="0"/>
                        </a:spcAft>
                      </a:pPr>
                      <a:r>
                        <a:rPr lang="en-US" sz="1600" dirty="0">
                          <a:effectLst/>
                          <a:latin typeface="Calibri"/>
                          <a:ea typeface="Calibri"/>
                          <a:cs typeface="Times New Roman"/>
                        </a:rPr>
                        <a:t> </a:t>
                      </a:r>
                      <a:endParaRPr lang="fi-FI" sz="1600" dirty="0">
                        <a:effectLst/>
                        <a:latin typeface="Calibri"/>
                        <a:ea typeface="Calibri"/>
                        <a:cs typeface="Times New Roman"/>
                      </a:endParaRPr>
                    </a:p>
                  </a:txBody>
                  <a:tcPr marL="68580" marR="68580" marT="0" marB="0"/>
                </a:tc>
                <a:tc>
                  <a:txBody>
                    <a:bodyPr/>
                    <a:lstStyle/>
                    <a:p>
                      <a:pPr>
                        <a:lnSpc>
                          <a:spcPct val="107000"/>
                        </a:lnSpc>
                        <a:spcAft>
                          <a:spcPts val="0"/>
                        </a:spcAft>
                      </a:pPr>
                      <a:r>
                        <a:rPr lang="en-US" sz="1600" dirty="0">
                          <a:effectLst/>
                          <a:latin typeface="Calibri"/>
                          <a:ea typeface="Calibri"/>
                          <a:cs typeface="Times New Roman"/>
                        </a:rPr>
                        <a:t>Climate regulation</a:t>
                      </a:r>
                      <a:endParaRPr lang="fi-FI" sz="1600" dirty="0">
                        <a:effectLst/>
                        <a:latin typeface="Calibri"/>
                        <a:ea typeface="Calibri"/>
                        <a:cs typeface="Times New Roman"/>
                      </a:endParaRPr>
                    </a:p>
                  </a:txBody>
                  <a:tcPr marL="68580" marR="68580" marT="0" marB="0"/>
                </a:tc>
                <a:tc>
                  <a:txBody>
                    <a:bodyPr/>
                    <a:lstStyle/>
                    <a:p>
                      <a:pPr>
                        <a:lnSpc>
                          <a:spcPct val="107000"/>
                        </a:lnSpc>
                        <a:spcAft>
                          <a:spcPts val="0"/>
                        </a:spcAft>
                      </a:pPr>
                      <a:r>
                        <a:rPr lang="en-US" sz="1600" dirty="0">
                          <a:solidFill>
                            <a:srgbClr val="FF0000"/>
                          </a:solidFill>
                          <a:effectLst/>
                          <a:latin typeface="Calibri"/>
                          <a:ea typeface="Calibri"/>
                          <a:cs typeface="Times New Roman"/>
                        </a:rPr>
                        <a:t>MP </a:t>
                      </a:r>
                      <a:endParaRPr lang="fi-FI" sz="1600" dirty="0">
                        <a:solidFill>
                          <a:srgbClr val="FF0000"/>
                        </a:solidFill>
                        <a:effectLst/>
                        <a:latin typeface="Calibri"/>
                        <a:ea typeface="Calibri"/>
                        <a:cs typeface="Times New Roman"/>
                      </a:endParaRPr>
                    </a:p>
                  </a:txBody>
                  <a:tcPr marL="68580" marR="68580" marT="0" marB="0"/>
                </a:tc>
              </a:tr>
              <a:tr h="370840">
                <a:tc>
                  <a:txBody>
                    <a:bodyPr/>
                    <a:lstStyle/>
                    <a:p>
                      <a:pPr>
                        <a:lnSpc>
                          <a:spcPct val="107000"/>
                        </a:lnSpc>
                        <a:spcAft>
                          <a:spcPts val="0"/>
                        </a:spcAft>
                      </a:pPr>
                      <a:r>
                        <a:rPr lang="en-US" sz="1600">
                          <a:effectLst/>
                          <a:latin typeface="Calibri"/>
                          <a:ea typeface="Calibri"/>
                          <a:cs typeface="Times New Roman"/>
                        </a:rPr>
                        <a:t> </a:t>
                      </a:r>
                      <a:endParaRPr lang="fi-FI" sz="1600">
                        <a:effectLst/>
                        <a:latin typeface="Calibri"/>
                        <a:ea typeface="Calibri"/>
                        <a:cs typeface="Times New Roman"/>
                      </a:endParaRPr>
                    </a:p>
                  </a:txBody>
                  <a:tcPr marL="68580" marR="68580" marT="0" marB="0"/>
                </a:tc>
                <a:tc>
                  <a:txBody>
                    <a:bodyPr/>
                    <a:lstStyle/>
                    <a:p>
                      <a:pPr>
                        <a:lnSpc>
                          <a:spcPct val="107000"/>
                        </a:lnSpc>
                        <a:spcAft>
                          <a:spcPts val="0"/>
                        </a:spcAft>
                      </a:pPr>
                      <a:r>
                        <a:rPr lang="en-US" sz="1600" dirty="0">
                          <a:effectLst/>
                          <a:latin typeface="Calibri"/>
                          <a:ea typeface="Calibri"/>
                          <a:cs typeface="Times New Roman"/>
                        </a:rPr>
                        <a:t>Pollination</a:t>
                      </a:r>
                      <a:endParaRPr lang="fi-FI" sz="1600" dirty="0">
                        <a:effectLst/>
                        <a:latin typeface="Calibri"/>
                        <a:ea typeface="Calibri"/>
                        <a:cs typeface="Times New Roman"/>
                      </a:endParaRPr>
                    </a:p>
                  </a:txBody>
                  <a:tcPr marL="68580" marR="68580" marT="0" marB="0"/>
                </a:tc>
                <a:tc>
                  <a:txBody>
                    <a:bodyPr/>
                    <a:lstStyle/>
                    <a:p>
                      <a:pPr>
                        <a:lnSpc>
                          <a:spcPct val="107000"/>
                        </a:lnSpc>
                        <a:spcAft>
                          <a:spcPts val="0"/>
                        </a:spcAft>
                      </a:pPr>
                      <a:r>
                        <a:rPr lang="en-GB" sz="1600" dirty="0">
                          <a:solidFill>
                            <a:srgbClr val="FF0000"/>
                          </a:solidFill>
                          <a:effectLst/>
                          <a:latin typeface="Calibri"/>
                          <a:ea typeface="Calibri"/>
                          <a:cs typeface="Calibri"/>
                        </a:rPr>
                        <a:t>PFA</a:t>
                      </a:r>
                      <a:endParaRPr lang="fi-FI" sz="1600" dirty="0">
                        <a:solidFill>
                          <a:srgbClr val="FF0000"/>
                        </a:solidFill>
                        <a:effectLst/>
                        <a:latin typeface="Calibri"/>
                        <a:ea typeface="Calibri"/>
                        <a:cs typeface="Times New Roman"/>
                      </a:endParaRPr>
                    </a:p>
                  </a:txBody>
                  <a:tcPr marL="68580" marR="68580" marT="0" marB="0"/>
                </a:tc>
              </a:tr>
              <a:tr h="370840">
                <a:tc>
                  <a:txBody>
                    <a:bodyPr/>
                    <a:lstStyle/>
                    <a:p>
                      <a:pPr>
                        <a:lnSpc>
                          <a:spcPct val="107000"/>
                        </a:lnSpc>
                        <a:spcAft>
                          <a:spcPts val="0"/>
                        </a:spcAft>
                      </a:pPr>
                      <a:r>
                        <a:rPr lang="en-US" sz="1600" dirty="0">
                          <a:effectLst/>
                          <a:latin typeface="Calibri"/>
                          <a:ea typeface="Calibri"/>
                          <a:cs typeface="Times New Roman"/>
                        </a:rPr>
                        <a:t>Cultural</a:t>
                      </a:r>
                      <a:endParaRPr lang="fi-FI" sz="1600" dirty="0">
                        <a:effectLst/>
                        <a:latin typeface="Calibri"/>
                        <a:ea typeface="Calibri"/>
                        <a:cs typeface="Times New Roman"/>
                      </a:endParaRPr>
                    </a:p>
                  </a:txBody>
                  <a:tcPr marL="68580" marR="68580" marT="0" marB="0"/>
                </a:tc>
                <a:tc>
                  <a:txBody>
                    <a:bodyPr/>
                    <a:lstStyle/>
                    <a:p>
                      <a:pPr>
                        <a:lnSpc>
                          <a:spcPct val="107000"/>
                        </a:lnSpc>
                        <a:spcAft>
                          <a:spcPts val="0"/>
                        </a:spcAft>
                      </a:pPr>
                      <a:r>
                        <a:rPr lang="en-US" sz="1600" dirty="0">
                          <a:effectLst/>
                          <a:latin typeface="Calibri"/>
                          <a:ea typeface="Calibri"/>
                          <a:cs typeface="Times New Roman"/>
                        </a:rPr>
                        <a:t> </a:t>
                      </a:r>
                      <a:endParaRPr lang="fi-FI" sz="1600" dirty="0">
                        <a:effectLst/>
                        <a:latin typeface="Calibri"/>
                        <a:ea typeface="Calibri"/>
                        <a:cs typeface="Times New Roman"/>
                      </a:endParaRPr>
                    </a:p>
                  </a:txBody>
                  <a:tcPr marL="68580" marR="68580" marT="0" marB="0"/>
                </a:tc>
                <a:tc>
                  <a:txBody>
                    <a:bodyPr/>
                    <a:lstStyle/>
                    <a:p>
                      <a:pPr>
                        <a:lnSpc>
                          <a:spcPct val="107000"/>
                        </a:lnSpc>
                        <a:spcAft>
                          <a:spcPts val="0"/>
                        </a:spcAft>
                      </a:pPr>
                      <a:r>
                        <a:rPr lang="en-US" sz="1600" dirty="0">
                          <a:solidFill>
                            <a:srgbClr val="FF0000"/>
                          </a:solidFill>
                          <a:effectLst/>
                          <a:latin typeface="Calibri"/>
                          <a:ea typeface="Calibri"/>
                          <a:cs typeface="Times New Roman"/>
                        </a:rPr>
                        <a:t> </a:t>
                      </a:r>
                      <a:endParaRPr lang="fi-FI" sz="1600" dirty="0">
                        <a:solidFill>
                          <a:srgbClr val="FF0000"/>
                        </a:solidFill>
                        <a:effectLst/>
                        <a:latin typeface="Calibri"/>
                        <a:ea typeface="Calibri"/>
                        <a:cs typeface="Times New Roman"/>
                      </a:endParaRPr>
                    </a:p>
                  </a:txBody>
                  <a:tcPr marL="68580" marR="68580" marT="0" marB="0"/>
                </a:tc>
              </a:tr>
              <a:tr h="370840">
                <a:tc>
                  <a:txBody>
                    <a:bodyPr/>
                    <a:lstStyle/>
                    <a:p>
                      <a:pPr>
                        <a:lnSpc>
                          <a:spcPct val="107000"/>
                        </a:lnSpc>
                        <a:spcAft>
                          <a:spcPts val="0"/>
                        </a:spcAft>
                      </a:pPr>
                      <a:r>
                        <a:rPr lang="en-US" sz="1600">
                          <a:effectLst/>
                          <a:latin typeface="Calibri"/>
                          <a:ea typeface="Calibri"/>
                          <a:cs typeface="Times New Roman"/>
                        </a:rPr>
                        <a:t> </a:t>
                      </a:r>
                      <a:endParaRPr lang="fi-FI" sz="1600">
                        <a:effectLst/>
                        <a:latin typeface="Calibri"/>
                        <a:ea typeface="Calibri"/>
                        <a:cs typeface="Times New Roman"/>
                      </a:endParaRPr>
                    </a:p>
                  </a:txBody>
                  <a:tcPr marL="68580" marR="68580" marT="0" marB="0"/>
                </a:tc>
                <a:tc>
                  <a:txBody>
                    <a:bodyPr/>
                    <a:lstStyle/>
                    <a:p>
                      <a:pPr>
                        <a:lnSpc>
                          <a:spcPct val="107000"/>
                        </a:lnSpc>
                        <a:spcAft>
                          <a:spcPts val="0"/>
                        </a:spcAft>
                      </a:pPr>
                      <a:r>
                        <a:rPr lang="en-US" sz="1600" dirty="0">
                          <a:effectLst/>
                          <a:latin typeface="Calibri"/>
                          <a:ea typeface="Calibri"/>
                          <a:cs typeface="Times New Roman"/>
                        </a:rPr>
                        <a:t>Recreation</a:t>
                      </a:r>
                      <a:endParaRPr lang="fi-FI" sz="1600" dirty="0">
                        <a:effectLst/>
                        <a:latin typeface="Calibri"/>
                        <a:ea typeface="Calibri"/>
                        <a:cs typeface="Times New Roman"/>
                      </a:endParaRPr>
                    </a:p>
                  </a:txBody>
                  <a:tcPr marL="68580" marR="68580" marT="0" marB="0"/>
                </a:tc>
                <a:tc>
                  <a:txBody>
                    <a:bodyPr/>
                    <a:lstStyle/>
                    <a:p>
                      <a:pPr>
                        <a:lnSpc>
                          <a:spcPct val="107000"/>
                        </a:lnSpc>
                        <a:spcAft>
                          <a:spcPts val="0"/>
                        </a:spcAft>
                      </a:pPr>
                      <a:r>
                        <a:rPr lang="en-US" sz="1600" dirty="0">
                          <a:solidFill>
                            <a:srgbClr val="FF0000"/>
                          </a:solidFill>
                          <a:effectLst/>
                          <a:latin typeface="Calibri"/>
                          <a:ea typeface="Calibri"/>
                          <a:cs typeface="Times New Roman"/>
                        </a:rPr>
                        <a:t>TC, </a:t>
                      </a:r>
                      <a:r>
                        <a:rPr lang="en-US" sz="1600" dirty="0" smtClean="0">
                          <a:solidFill>
                            <a:srgbClr val="FF0000"/>
                          </a:solidFill>
                          <a:effectLst/>
                          <a:latin typeface="Calibri"/>
                          <a:ea typeface="Calibri"/>
                          <a:cs typeface="Times New Roman"/>
                        </a:rPr>
                        <a:t>CVM</a:t>
                      </a:r>
                      <a:endParaRPr lang="fi-FI" sz="1600" dirty="0">
                        <a:solidFill>
                          <a:srgbClr val="FF0000"/>
                        </a:solidFill>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27888796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4000" dirty="0">
                <a:solidFill>
                  <a:schemeClr val="accent1"/>
                </a:solidFill>
              </a:rPr>
              <a:t>Μεθ. αποκαλυφθείσας προτίμησης </a:t>
            </a:r>
            <a:r>
              <a:rPr lang="fi-FI" sz="4000" dirty="0">
                <a:solidFill>
                  <a:schemeClr val="accent1"/>
                </a:solidFill>
              </a:rPr>
              <a:t>(</a:t>
            </a:r>
            <a:r>
              <a:rPr lang="en-US" sz="4000" dirty="0">
                <a:solidFill>
                  <a:schemeClr val="accent1"/>
                </a:solidFill>
              </a:rPr>
              <a:t>Revealed preference based)</a:t>
            </a:r>
            <a:endParaRPr lang="fi-FI" sz="4000" dirty="0">
              <a:solidFill>
                <a:schemeClr val="accent1"/>
              </a:solidFill>
            </a:endParaRPr>
          </a:p>
        </p:txBody>
      </p:sp>
      <p:sp>
        <p:nvSpPr>
          <p:cNvPr id="3" name="Content Placeholder 2"/>
          <p:cNvSpPr>
            <a:spLocks noGrp="1"/>
          </p:cNvSpPr>
          <p:nvPr>
            <p:ph idx="1"/>
          </p:nvPr>
        </p:nvSpPr>
        <p:spPr/>
        <p:txBody>
          <a:bodyPr>
            <a:normAutofit fontScale="25000" lnSpcReduction="20000"/>
          </a:bodyPr>
          <a:lstStyle/>
          <a:p>
            <a:pPr marL="0" indent="0">
              <a:lnSpc>
                <a:spcPct val="120000"/>
              </a:lnSpc>
              <a:buNone/>
            </a:pPr>
            <a:r>
              <a:rPr lang="el-GR" sz="6400" b="1" dirty="0"/>
              <a:t>Έμμεση Τιμολόγηση </a:t>
            </a:r>
            <a:r>
              <a:rPr lang="fi-FI" sz="6400" b="1" dirty="0" smtClean="0"/>
              <a:t> (</a:t>
            </a:r>
            <a:r>
              <a:rPr lang="fi-FI" sz="6400" b="1" dirty="0" err="1" smtClean="0"/>
              <a:t>Hedonic</a:t>
            </a:r>
            <a:r>
              <a:rPr lang="fi-FI" sz="6400" b="1" dirty="0" smtClean="0"/>
              <a:t> </a:t>
            </a:r>
            <a:r>
              <a:rPr lang="fi-FI" sz="6400" b="1" dirty="0" err="1" smtClean="0"/>
              <a:t>pricing</a:t>
            </a:r>
            <a:r>
              <a:rPr lang="fi-FI" sz="6400" b="1" dirty="0" smtClean="0"/>
              <a:t>) </a:t>
            </a:r>
          </a:p>
          <a:p>
            <a:pPr marL="0" indent="0">
              <a:lnSpc>
                <a:spcPct val="120000"/>
              </a:lnSpc>
              <a:buNone/>
            </a:pPr>
            <a:r>
              <a:rPr lang="el-GR" sz="6400" dirty="0" smtClean="0"/>
              <a:t>Χρησιμοποιείται </a:t>
            </a:r>
            <a:r>
              <a:rPr lang="el-GR" sz="6400" dirty="0"/>
              <a:t>η τιμή ενός υποκατάστατου αγαθού ή μιας υπηρεσίας για να αποτιμηθεί η αξία ενός μη εμπορεύσιμου αγαθού στην πραγματική αγορά. Για παράδειγμα μπορούν να χρησιμοποιηθούν οι τιμές των κατοικιών. </a:t>
            </a:r>
            <a:endParaRPr lang="en-US" sz="6400" dirty="0" smtClean="0"/>
          </a:p>
          <a:p>
            <a:pPr>
              <a:lnSpc>
                <a:spcPct val="120000"/>
              </a:lnSpc>
            </a:pPr>
            <a:endParaRPr lang="el-GR" sz="6400" dirty="0" smtClean="0"/>
          </a:p>
          <a:p>
            <a:pPr>
              <a:lnSpc>
                <a:spcPct val="120000"/>
              </a:lnSpc>
            </a:pPr>
            <a:endParaRPr lang="en-US" sz="6400" dirty="0" smtClean="0"/>
          </a:p>
          <a:p>
            <a:pPr marL="0" indent="0">
              <a:lnSpc>
                <a:spcPct val="120000"/>
              </a:lnSpc>
              <a:buNone/>
            </a:pPr>
            <a:r>
              <a:rPr lang="el-GR" sz="6400" b="1" dirty="0"/>
              <a:t>Μέθοδος Κόστους ταξιδίου </a:t>
            </a:r>
            <a:r>
              <a:rPr lang="el-GR" sz="6400" b="1" dirty="0" smtClean="0"/>
              <a:t> (</a:t>
            </a:r>
            <a:r>
              <a:rPr lang="en-US" sz="6400" b="1" dirty="0" smtClean="0"/>
              <a:t>Travel cost)</a:t>
            </a:r>
            <a:endParaRPr lang="fi-FI" sz="6400" b="1" dirty="0" smtClean="0"/>
          </a:p>
          <a:p>
            <a:pPr marL="0" indent="0">
              <a:lnSpc>
                <a:spcPct val="120000"/>
              </a:lnSpc>
              <a:buNone/>
            </a:pPr>
            <a:r>
              <a:rPr lang="el-GR" sz="6400" dirty="0" smtClean="0"/>
              <a:t>Σύμφωνα </a:t>
            </a:r>
            <a:r>
              <a:rPr lang="el-GR" sz="6400" dirty="0"/>
              <a:t>με τη μέθοδο αυτή η αξία που αποδίδεται από τα άτομα σε μία περιοχή μπορεί να υπολογιστεί από τα κόστη που αναλαμβάνουν αυτά με σκοπό να φθάσουν στην περιοχή αυτή. </a:t>
            </a:r>
            <a:r>
              <a:rPr lang="el-GR" sz="6400" dirty="0" smtClean="0"/>
              <a:t>Τα κόστη περιλαμβάνουν</a:t>
            </a:r>
            <a:r>
              <a:rPr lang="fi-FI" sz="6400" dirty="0" smtClean="0"/>
              <a:t>: </a:t>
            </a:r>
          </a:p>
          <a:p>
            <a:pPr lvl="1">
              <a:lnSpc>
                <a:spcPct val="120000"/>
              </a:lnSpc>
            </a:pPr>
            <a:r>
              <a:rPr lang="el-GR" sz="6400" dirty="0" smtClean="0"/>
              <a:t>Πραγματικά κόστη </a:t>
            </a:r>
          </a:p>
          <a:p>
            <a:pPr lvl="1">
              <a:lnSpc>
                <a:spcPct val="120000"/>
              </a:lnSpc>
            </a:pPr>
            <a:r>
              <a:rPr lang="el-GR" sz="6400" dirty="0" smtClean="0"/>
              <a:t>Κόστος χρόνου /ευκαριακό κόστος </a:t>
            </a:r>
          </a:p>
          <a:p>
            <a:pPr lvl="1">
              <a:lnSpc>
                <a:spcPct val="120000"/>
              </a:lnSpc>
            </a:pPr>
            <a:r>
              <a:rPr lang="el-GR" sz="6400" dirty="0" smtClean="0"/>
              <a:t>Κόστος εισόδου </a:t>
            </a:r>
            <a:endParaRPr lang="fi-FI" sz="6400" dirty="0" smtClean="0"/>
          </a:p>
          <a:p>
            <a:pPr marL="0" indent="0">
              <a:lnSpc>
                <a:spcPct val="120000"/>
              </a:lnSpc>
              <a:buNone/>
            </a:pPr>
            <a:r>
              <a:rPr lang="el-GR" sz="6400" dirty="0" smtClean="0"/>
              <a:t>Η μέθοδος μετράει το </a:t>
            </a:r>
            <a:r>
              <a:rPr lang="en-US" sz="6400" dirty="0" smtClean="0"/>
              <a:t>WTP </a:t>
            </a:r>
            <a:r>
              <a:rPr lang="el-GR" sz="6400" dirty="0" smtClean="0"/>
              <a:t>της επίσκεψης βάσει του αριθμού των επισκέψεων στα διαφορετικά κόστη ταξιδιού. </a:t>
            </a:r>
            <a:endParaRPr lang="fi-FI" sz="6400" dirty="0"/>
          </a:p>
          <a:p>
            <a:pPr>
              <a:lnSpc>
                <a:spcPct val="170000"/>
              </a:lnSpc>
            </a:pPr>
            <a:endParaRPr lang="el-GR" dirty="0" smtClean="0"/>
          </a:p>
          <a:p>
            <a:endParaRPr lang="el-GR" dirty="0" smtClean="0"/>
          </a:p>
          <a:p>
            <a:endParaRPr lang="fi-FI" dirty="0"/>
          </a:p>
        </p:txBody>
      </p:sp>
    </p:spTree>
    <p:extLst>
      <p:ext uri="{BB962C8B-B14F-4D97-AF65-F5344CB8AC3E}">
        <p14:creationId xmlns:p14="http://schemas.microsoft.com/office/powerpoint/2010/main" val="29791248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4000" dirty="0">
                <a:solidFill>
                  <a:schemeClr val="accent1"/>
                </a:solidFill>
              </a:rPr>
              <a:t>Παραδείγματα </a:t>
            </a:r>
            <a:endParaRPr lang="fi-FI" sz="4000" dirty="0">
              <a:solidFill>
                <a:schemeClr val="accent1"/>
              </a:solidFill>
            </a:endParaRPr>
          </a:p>
        </p:txBody>
      </p:sp>
      <p:pic>
        <p:nvPicPr>
          <p:cNvPr id="409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67543" y="1268760"/>
            <a:ext cx="8227917" cy="367240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24220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4000" dirty="0">
                <a:solidFill>
                  <a:schemeClr val="accent1"/>
                </a:solidFill>
              </a:rPr>
              <a:t>Παραδείγματα </a:t>
            </a:r>
            <a:endParaRPr lang="fi-FI" sz="4000" dirty="0">
              <a:solidFill>
                <a:schemeClr val="accent1"/>
              </a:solidFill>
            </a:endParaRPr>
          </a:p>
        </p:txBody>
      </p:sp>
      <p:pic>
        <p:nvPicPr>
          <p:cNvPr id="5123"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7504" y="1268760"/>
            <a:ext cx="8640960" cy="49199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669347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4000" dirty="0">
                <a:solidFill>
                  <a:schemeClr val="accent1"/>
                </a:solidFill>
              </a:rPr>
              <a:t>Βήματα </a:t>
            </a:r>
            <a:r>
              <a:rPr lang="el-GR" sz="4000" dirty="0" smtClean="0">
                <a:solidFill>
                  <a:schemeClr val="accent1"/>
                </a:solidFill>
              </a:rPr>
              <a:t>μεθοδολίας</a:t>
            </a:r>
            <a:r>
              <a:rPr lang="fi-FI" sz="4000" dirty="0" smtClean="0">
                <a:solidFill>
                  <a:schemeClr val="accent1"/>
                </a:solidFill>
              </a:rPr>
              <a:t>: </a:t>
            </a:r>
            <a:r>
              <a:rPr lang="en-US" sz="4000" dirty="0" smtClean="0">
                <a:solidFill>
                  <a:schemeClr val="accent1"/>
                </a:solidFill>
              </a:rPr>
              <a:t>Hedonic</a:t>
            </a:r>
            <a:r>
              <a:rPr lang="el-GR" sz="4000" dirty="0" smtClean="0">
                <a:solidFill>
                  <a:schemeClr val="accent1"/>
                </a:solidFill>
              </a:rPr>
              <a:t> </a:t>
            </a:r>
            <a:endParaRPr lang="fi-FI" sz="4000" dirty="0">
              <a:solidFill>
                <a:schemeClr val="accent1"/>
              </a:solidFill>
            </a:endParaRPr>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normAutofit fontScale="70000" lnSpcReduction="20000"/>
              </a:bodyPr>
              <a:lstStyle/>
              <a:p>
                <a:r>
                  <a:rPr lang="el-GR" dirty="0" smtClean="0"/>
                  <a:t>Συλλογή δεδομένων συνδυάζοντας </a:t>
                </a:r>
                <a:r>
                  <a:rPr lang="el-GR" dirty="0"/>
                  <a:t>τις αγοραίες τιμές κατοικιών οι οποίες αφορούν τα ίδια τεχνικά χαρακτηριστικά αλλά με διαφορετικά περιβαλλοντικά χαρακτηριστικά και τη χρήση ερωτηματολογίων. </a:t>
                </a:r>
                <a:endParaRPr lang="en-US" dirty="0" smtClean="0"/>
              </a:p>
              <a:p>
                <a:endParaRPr lang="en-US" dirty="0"/>
              </a:p>
              <a:p>
                <a:r>
                  <a:rPr lang="el-GR" dirty="0" smtClean="0"/>
                  <a:t>Οικονομετρική αναλυση συνάρτησης</a:t>
                </a:r>
                <a:r>
                  <a:rPr lang="fi-FI" dirty="0" smtClean="0"/>
                  <a:t>: </a:t>
                </a:r>
              </a:p>
              <a:p>
                <a:pPr marL="0" indent="0">
                  <a:buNone/>
                </a:pPr>
                <a:endParaRPr lang="fi-FI" dirty="0"/>
              </a:p>
              <a:p>
                <a14:m>
                  <m:oMath xmlns:m="http://schemas.openxmlformats.org/officeDocument/2006/math">
                    <m:r>
                      <m:rPr>
                        <m:nor/>
                      </m:rPr>
                      <a:rPr lang="fi-FI" dirty="0"/>
                      <m:t>Pi</m:t>
                    </m:r>
                    <m:r>
                      <a:rPr lang="fi-FI" i="1" smtClean="0">
                        <a:latin typeface="Cambria Math"/>
                      </a:rPr>
                      <m:t>=</m:t>
                    </m:r>
                    <m:r>
                      <a:rPr lang="fi-FI" b="0" i="1" smtClean="0">
                        <a:latin typeface="Cambria Math"/>
                      </a:rPr>
                      <m:t>𝑓</m:t>
                    </m:r>
                    <m:r>
                      <m:rPr>
                        <m:nor/>
                      </m:rPr>
                      <a:rPr lang="fi-FI" dirty="0"/>
                      <m:t>(</m:t>
                    </m:r>
                    <m:r>
                      <m:rPr>
                        <m:nor/>
                      </m:rPr>
                      <a:rPr lang="el-GR" dirty="0"/>
                      <m:t>Δ</m:t>
                    </m:r>
                    <m:r>
                      <m:rPr>
                        <m:nor/>
                      </m:rPr>
                      <a:rPr lang="fi-FI" dirty="0"/>
                      <m:t>i</m:t>
                    </m:r>
                    <m:r>
                      <m:rPr>
                        <m:nor/>
                      </m:rPr>
                      <a:rPr lang="fi-FI" dirty="0"/>
                      <m:t>, </m:t>
                    </m:r>
                    <m:r>
                      <m:rPr>
                        <m:nor/>
                      </m:rPr>
                      <a:rPr lang="fi-FI" dirty="0"/>
                      <m:t>Ti</m:t>
                    </m:r>
                    <m:r>
                      <m:rPr>
                        <m:nor/>
                      </m:rPr>
                      <a:rPr lang="fi-FI" dirty="0"/>
                      <m:t>, </m:t>
                    </m:r>
                    <m:r>
                      <m:rPr>
                        <m:nor/>
                      </m:rPr>
                      <a:rPr lang="el-GR" dirty="0"/>
                      <m:t>Π</m:t>
                    </m:r>
                    <m:r>
                      <m:rPr>
                        <m:nor/>
                      </m:rPr>
                      <a:rPr lang="fi-FI" dirty="0"/>
                      <m:t>i</m:t>
                    </m:r>
                    <m:r>
                      <m:rPr>
                        <m:nor/>
                      </m:rPr>
                      <a:rPr lang="fi-FI" dirty="0"/>
                      <m:t>) </m:t>
                    </m:r>
                  </m:oMath>
                </a14:m>
                <a:endParaRPr lang="fi-FI" dirty="0"/>
              </a:p>
              <a:p>
                <a:pPr marL="457200" lvl="1" indent="0">
                  <a:buNone/>
                </a:pPr>
                <a:r>
                  <a:rPr lang="el-GR" dirty="0" smtClean="0"/>
                  <a:t>Όπου</a:t>
                </a:r>
                <a:r>
                  <a:rPr lang="el-GR" dirty="0"/>
                  <a:t>: </a:t>
                </a:r>
              </a:p>
              <a:p>
                <a:pPr lvl="1"/>
                <a:r>
                  <a:rPr lang="el-GR" dirty="0" smtClean="0"/>
                  <a:t>Pi </a:t>
                </a:r>
                <a:r>
                  <a:rPr lang="el-GR" dirty="0"/>
                  <a:t>η τιμή των κατοικίας i </a:t>
                </a:r>
              </a:p>
              <a:p>
                <a:pPr lvl="1"/>
                <a:r>
                  <a:rPr lang="el-GR" dirty="0" smtClean="0"/>
                  <a:t>Δi </a:t>
                </a:r>
                <a:r>
                  <a:rPr lang="el-GR" dirty="0"/>
                  <a:t>τα δομικά χαρακτηριστικά των κατοικιών </a:t>
                </a:r>
              </a:p>
              <a:p>
                <a:pPr lvl="1"/>
                <a:r>
                  <a:rPr lang="el-GR" dirty="0" smtClean="0"/>
                  <a:t>Ti </a:t>
                </a:r>
                <a:r>
                  <a:rPr lang="el-GR" dirty="0"/>
                  <a:t>η τοποθεσία της κατοικίας </a:t>
                </a:r>
              </a:p>
              <a:p>
                <a:pPr lvl="1"/>
                <a:r>
                  <a:rPr lang="el-GR" dirty="0" smtClean="0"/>
                  <a:t>Π</a:t>
                </a:r>
                <a:r>
                  <a:rPr lang="fi-FI" dirty="0"/>
                  <a:t>i </a:t>
                </a:r>
                <a:r>
                  <a:rPr lang="el-GR" dirty="0"/>
                  <a:t>τα περιβαλλοντικά χαρακτηριστικά. </a:t>
                </a:r>
              </a:p>
              <a:p>
                <a:endParaRPr lang="fi-FI" dirty="0"/>
              </a:p>
              <a:p>
                <a:endParaRPr lang="fi-FI"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815" t="-2156" r="-370"/>
                </a:stretch>
              </a:blipFill>
            </p:spPr>
            <p:txBody>
              <a:bodyPr/>
              <a:lstStyle/>
              <a:p>
                <a:r>
                  <a:rPr lang="fi-FI">
                    <a:noFill/>
                  </a:rPr>
                  <a:t> </a:t>
                </a:r>
              </a:p>
            </p:txBody>
          </p:sp>
        </mc:Fallback>
      </mc:AlternateContent>
    </p:spTree>
    <p:extLst>
      <p:ext uri="{BB962C8B-B14F-4D97-AF65-F5344CB8AC3E}">
        <p14:creationId xmlns:p14="http://schemas.microsoft.com/office/powerpoint/2010/main" val="16706285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err="1" smtClean="0"/>
              <a:t>Sander</a:t>
            </a:r>
            <a:r>
              <a:rPr lang="fi-FI" dirty="0" smtClean="0"/>
              <a:t> and </a:t>
            </a:r>
            <a:r>
              <a:rPr lang="fi-FI" dirty="0" err="1" smtClean="0"/>
              <a:t>Haight</a:t>
            </a:r>
            <a:r>
              <a:rPr lang="fi-FI" dirty="0" smtClean="0"/>
              <a:t>, 2012</a:t>
            </a:r>
            <a:endParaRPr lang="fi-FI" dirty="0"/>
          </a:p>
        </p:txBody>
      </p:sp>
      <p:pic>
        <p:nvPicPr>
          <p:cNvPr id="6149" name="Picture 5"/>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4546" y="1196752"/>
            <a:ext cx="9069454" cy="38403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912688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4000" dirty="0">
                <a:solidFill>
                  <a:schemeClr val="accent1"/>
                </a:solidFill>
              </a:rPr>
              <a:t>Βήματα </a:t>
            </a:r>
            <a:r>
              <a:rPr lang="el-GR" sz="4000" dirty="0" smtClean="0">
                <a:solidFill>
                  <a:schemeClr val="accent1"/>
                </a:solidFill>
              </a:rPr>
              <a:t>μεθοδολίας</a:t>
            </a:r>
            <a:r>
              <a:rPr lang="fi-FI" sz="4000" dirty="0" smtClean="0">
                <a:solidFill>
                  <a:schemeClr val="accent1"/>
                </a:solidFill>
              </a:rPr>
              <a:t>: </a:t>
            </a:r>
            <a:r>
              <a:rPr lang="en-US" sz="4000" dirty="0" smtClean="0">
                <a:solidFill>
                  <a:schemeClr val="accent1"/>
                </a:solidFill>
              </a:rPr>
              <a:t>Travel cost</a:t>
            </a:r>
            <a:r>
              <a:rPr lang="el-GR" sz="4000" dirty="0" smtClean="0">
                <a:solidFill>
                  <a:schemeClr val="accent1"/>
                </a:solidFill>
              </a:rPr>
              <a:t> </a:t>
            </a:r>
            <a:endParaRPr lang="fi-FI" sz="4000" dirty="0">
              <a:solidFill>
                <a:schemeClr val="accent1"/>
              </a:solidFill>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Autofit/>
              </a:bodyPr>
              <a:lstStyle/>
              <a:p>
                <a:pPr marL="0" indent="0" algn="just">
                  <a:buNone/>
                </a:pPr>
                <a:r>
                  <a:rPr lang="el-GR" sz="1800" dirty="0"/>
                  <a:t>Διεξαγωγή έρευνας</a:t>
                </a:r>
                <a:r>
                  <a:rPr lang="fi-FI" sz="1800" dirty="0"/>
                  <a:t>: </a:t>
                </a:r>
                <a:r>
                  <a:rPr lang="el-GR" sz="1800" dirty="0"/>
                  <a:t>χρήσης πληροφοριών από τους πολίτες, κυρίως </a:t>
                </a:r>
                <a:r>
                  <a:rPr lang="el-GR" sz="1800" dirty="0" smtClean="0"/>
                  <a:t>μέσω</a:t>
                </a:r>
                <a:r>
                  <a:rPr lang="fi-FI" sz="1800" dirty="0" smtClean="0"/>
                  <a:t> </a:t>
                </a:r>
                <a:r>
                  <a:rPr lang="el-GR" sz="1800" dirty="0" smtClean="0"/>
                  <a:t>ερωτηματολογίων </a:t>
                </a:r>
                <a:r>
                  <a:rPr lang="el-GR" sz="1800" dirty="0"/>
                  <a:t>που αποσκοπούν στον υπολογισμό του κόστους ταξιδιού και την καταγραφή του αριθμού των επισκέψεων, που χρησιμοποιούν το αγαθό ή την υπηρεσία (π.χ. επίσκεψη σε μια λίμνη ή ένα δάσος). </a:t>
                </a:r>
                <a:endParaRPr lang="fi-FI" sz="1800" dirty="0" smtClean="0"/>
              </a:p>
              <a:p>
                <a:endParaRPr lang="fi-FI" sz="1800" dirty="0"/>
              </a:p>
              <a:p>
                <a:pPr marL="0" indent="0">
                  <a:buNone/>
                </a:pPr>
                <a14:m>
                  <m:oMath xmlns:m="http://schemas.openxmlformats.org/officeDocument/2006/math">
                    <m:r>
                      <m:rPr>
                        <m:nor/>
                      </m:rPr>
                      <a:rPr lang="nl-NL" sz="1800" dirty="0"/>
                      <m:t>Κij</m:t>
                    </m:r>
                  </m:oMath>
                </a14:m>
                <a:r>
                  <a:rPr lang="fi-FI" sz="1800" dirty="0" smtClean="0"/>
                  <a:t>= f(</a:t>
                </a:r>
                <a:r>
                  <a:rPr lang="nl-NL" sz="1800" dirty="0"/>
                  <a:t>Dij , Tij, Εj</a:t>
                </a:r>
                <a:r>
                  <a:rPr lang="fi-FI" sz="1800" dirty="0" smtClean="0"/>
                  <a:t>)</a:t>
                </a:r>
              </a:p>
              <a:p>
                <a:pPr marL="0" indent="0">
                  <a:buNone/>
                </a:pPr>
                <a:r>
                  <a:rPr lang="el-GR" sz="1400" dirty="0" smtClean="0"/>
                  <a:t>Όπου</a:t>
                </a:r>
                <a:r>
                  <a:rPr lang="el-GR" sz="1400" dirty="0"/>
                  <a:t>: </a:t>
                </a:r>
              </a:p>
              <a:p>
                <a:pPr marL="0" indent="0">
                  <a:buNone/>
                </a:pPr>
                <a:r>
                  <a:rPr lang="el-GR" sz="1400" dirty="0" smtClean="0"/>
                  <a:t>Κij </a:t>
                </a:r>
                <a:r>
                  <a:rPr lang="el-GR" sz="1400" dirty="0"/>
                  <a:t>το συνολικό κόστος για κάθε άτομο i που επισκέπτεται μία τοποθεσία j, </a:t>
                </a:r>
                <a:endParaRPr lang="fi-FI" sz="1400" dirty="0" smtClean="0"/>
              </a:p>
              <a:p>
                <a:pPr marL="0" indent="0">
                  <a:buNone/>
                </a:pPr>
                <a:r>
                  <a:rPr lang="el-GR" sz="1400" dirty="0" smtClean="0"/>
                  <a:t> </a:t>
                </a:r>
                <a:r>
                  <a:rPr lang="el-GR" sz="1400" dirty="0"/>
                  <a:t>Dij τα κόστη αποστάσεως για κάθε άτομο (κόστος καυσίμων ή εισιτηρίων λεωφορείων κλπ.). </a:t>
                </a:r>
                <a:endParaRPr lang="fi-FI" sz="1400" dirty="0" smtClean="0"/>
              </a:p>
              <a:p>
                <a:pPr marL="0" indent="0">
                  <a:buNone/>
                </a:pPr>
                <a:r>
                  <a:rPr lang="el-GR" sz="1400" dirty="0" smtClean="0"/>
                  <a:t> </a:t>
                </a:r>
                <a:r>
                  <a:rPr lang="el-GR" sz="1400" dirty="0"/>
                  <a:t>Tij τα κόστη του χρόνου για να φτάσει ο επισκέπτης στην τοποθεσία αλλά και παραμονής του σε αυτή. </a:t>
                </a:r>
                <a:endParaRPr lang="fi-FI" sz="1400" dirty="0" smtClean="0"/>
              </a:p>
              <a:p>
                <a:pPr marL="0" indent="0">
                  <a:buNone/>
                </a:pPr>
                <a:r>
                  <a:rPr lang="el-GR" sz="1400" dirty="0" smtClean="0"/>
                  <a:t> </a:t>
                </a:r>
                <a:r>
                  <a:rPr lang="el-GR" sz="1400" dirty="0"/>
                  <a:t>Εj το αντίτιμο του εισιτηρίου κατά την είσοδό τους (entrance ticket). </a:t>
                </a:r>
              </a:p>
              <a:p>
                <a:endParaRPr lang="fi-FI" sz="1800" dirty="0"/>
              </a:p>
              <a:p>
                <a:pPr marL="0" indent="0">
                  <a:buNone/>
                </a:pPr>
                <a:r>
                  <a:rPr lang="fi-FI" sz="1800" dirty="0" smtClean="0"/>
                  <a:t>E</a:t>
                </a:r>
                <a:r>
                  <a:rPr lang="el-GR" sz="1800" dirty="0"/>
                  <a:t>ξαγωγή της καμπύλης ζήτησης για την περιοχή ενδιαφέροντος για κάθε άτομο αλλά και συνολικά</a:t>
                </a:r>
                <a:endParaRPr lang="fi-FI" sz="18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593" t="-674" r="-593"/>
                </a:stretch>
              </a:blipFill>
            </p:spPr>
            <p:txBody>
              <a:bodyPr/>
              <a:lstStyle/>
              <a:p>
                <a:r>
                  <a:rPr lang="fi-FI">
                    <a:noFill/>
                  </a:rPr>
                  <a:t> </a:t>
                </a:r>
              </a:p>
            </p:txBody>
          </p:sp>
        </mc:Fallback>
      </mc:AlternateContent>
    </p:spTree>
    <p:extLst>
      <p:ext uri="{BB962C8B-B14F-4D97-AF65-F5344CB8AC3E}">
        <p14:creationId xmlns:p14="http://schemas.microsoft.com/office/powerpoint/2010/main" val="22513281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i-FI" sz="4000" dirty="0">
                <a:solidFill>
                  <a:schemeClr val="accent1"/>
                </a:solidFill>
              </a:rPr>
              <a:t>Travel </a:t>
            </a:r>
            <a:r>
              <a:rPr lang="fi-FI" sz="4000" dirty="0" err="1">
                <a:solidFill>
                  <a:schemeClr val="accent1"/>
                </a:solidFill>
              </a:rPr>
              <a:t>cost</a:t>
            </a:r>
            <a:r>
              <a:rPr lang="fi-FI" sz="4000" dirty="0">
                <a:solidFill>
                  <a:schemeClr val="accent1"/>
                </a:solidFill>
              </a:rPr>
              <a:t> </a:t>
            </a:r>
            <a:r>
              <a:rPr lang="fi-FI" sz="4000" dirty="0" err="1">
                <a:solidFill>
                  <a:schemeClr val="accent1"/>
                </a:solidFill>
              </a:rPr>
              <a:t>method</a:t>
            </a:r>
            <a:endParaRPr lang="fi-FI" sz="4000" dirty="0">
              <a:solidFill>
                <a:schemeClr val="accent1"/>
              </a:solidFill>
            </a:endParaRPr>
          </a:p>
        </p:txBody>
      </p:sp>
      <p:sp>
        <p:nvSpPr>
          <p:cNvPr id="3" name="Content Placeholder 2"/>
          <p:cNvSpPr>
            <a:spLocks noGrp="1"/>
          </p:cNvSpPr>
          <p:nvPr>
            <p:ph idx="1"/>
          </p:nvPr>
        </p:nvSpPr>
        <p:spPr>
          <a:xfrm>
            <a:off x="395536" y="1412776"/>
            <a:ext cx="8229600" cy="4525963"/>
          </a:xfrm>
        </p:spPr>
        <p:txBody>
          <a:bodyPr>
            <a:normAutofit fontScale="92500"/>
          </a:bodyPr>
          <a:lstStyle/>
          <a:p>
            <a:r>
              <a:rPr lang="el-GR" sz="2200" dirty="0" smtClean="0"/>
              <a:t>Το κόστος ταξιδιού αυξάνεται με την απόσταση και όσο η απόσταση αυξάνεται τόσο η επισκεψιμότητα μειώνεται. </a:t>
            </a:r>
          </a:p>
          <a:p>
            <a:pPr marL="0" indent="0">
              <a:buNone/>
            </a:pPr>
            <a:endParaRPr lang="el-GR" sz="2200" dirty="0" smtClean="0"/>
          </a:p>
          <a:p>
            <a:r>
              <a:rPr lang="el-GR" sz="2200" dirty="0" smtClean="0"/>
              <a:t>Μετράει το πλεόνασμα του καταναλωτή</a:t>
            </a:r>
          </a:p>
          <a:p>
            <a:pPr marL="0" indent="0">
              <a:buNone/>
            </a:pPr>
            <a:endParaRPr lang="el-GR" sz="2200" dirty="0" smtClean="0"/>
          </a:p>
          <a:p>
            <a:r>
              <a:rPr lang="el-GR" sz="2400" dirty="0"/>
              <a:t>Δύο τύποι</a:t>
            </a:r>
          </a:p>
          <a:p>
            <a:pPr lvl="1"/>
            <a:r>
              <a:rPr lang="el-GR" sz="2400" dirty="0"/>
              <a:t>έρευνα των επισκεπτών</a:t>
            </a:r>
            <a:r>
              <a:rPr lang="fi-FI" sz="2400" dirty="0"/>
              <a:t>:  the </a:t>
            </a:r>
            <a:r>
              <a:rPr lang="fi-FI" sz="2400" dirty="0" err="1"/>
              <a:t>individual</a:t>
            </a:r>
            <a:r>
              <a:rPr lang="fi-FI" sz="2400" dirty="0"/>
              <a:t> (ITCM) </a:t>
            </a:r>
          </a:p>
          <a:p>
            <a:pPr lvl="1"/>
            <a:r>
              <a:rPr lang="el-GR" sz="2400" dirty="0"/>
              <a:t>προσέγγιση με τη χρήση ζωνών</a:t>
            </a:r>
            <a:r>
              <a:rPr lang="fi-FI" sz="2400" dirty="0"/>
              <a:t>: </a:t>
            </a:r>
            <a:r>
              <a:rPr lang="en-US" sz="2400" dirty="0"/>
              <a:t>the zonal travel cost (ZTCM) </a:t>
            </a:r>
            <a:endParaRPr lang="el-GR" sz="2400" dirty="0"/>
          </a:p>
          <a:p>
            <a:pPr lvl="1"/>
            <a:endParaRPr lang="el-GR" sz="2200" dirty="0" smtClean="0"/>
          </a:p>
          <a:p>
            <a:r>
              <a:rPr lang="en-US" sz="2200" dirty="0" smtClean="0"/>
              <a:t>ITCM: </a:t>
            </a:r>
            <a:r>
              <a:rPr lang="el-GR" sz="2200" dirty="0" smtClean="0"/>
              <a:t>τοπικές περιοχές, υψηλή επισκεψιμοτητα</a:t>
            </a:r>
            <a:r>
              <a:rPr lang="fi-FI" sz="2200" dirty="0" smtClean="0"/>
              <a:t>, </a:t>
            </a:r>
            <a:r>
              <a:rPr lang="el-GR" sz="2200" dirty="0" smtClean="0"/>
              <a:t>πρωτογενη δεδομενα</a:t>
            </a:r>
          </a:p>
          <a:p>
            <a:r>
              <a:rPr lang="en-US" sz="2200" dirty="0" smtClean="0"/>
              <a:t>ZTCM</a:t>
            </a:r>
            <a:r>
              <a:rPr lang="en-US" sz="2200" dirty="0" smtClean="0"/>
              <a:t>: </a:t>
            </a:r>
            <a:r>
              <a:rPr lang="el-GR" sz="2200" dirty="0" smtClean="0"/>
              <a:t>μεγαλύτερες </a:t>
            </a:r>
            <a:r>
              <a:rPr lang="el-GR" sz="2200" dirty="0" smtClean="0"/>
              <a:t>περιοχές, περιοχές με χαμηλή επισκεψιμοτητα, δευτερογενή δεδομένα </a:t>
            </a:r>
          </a:p>
          <a:p>
            <a:endParaRPr lang="el-GR" dirty="0" smtClean="0"/>
          </a:p>
          <a:p>
            <a:endParaRPr lang="el-GR" dirty="0" smtClean="0"/>
          </a:p>
          <a:p>
            <a:endParaRPr lang="fi-FI" dirty="0"/>
          </a:p>
        </p:txBody>
      </p:sp>
    </p:spTree>
    <p:extLst>
      <p:ext uri="{BB962C8B-B14F-4D97-AF65-F5344CB8AC3E}">
        <p14:creationId xmlns:p14="http://schemas.microsoft.com/office/powerpoint/2010/main" val="190317042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a:t>Armbrecht</a:t>
            </a:r>
            <a:r>
              <a:rPr lang="en-US" sz="4000" dirty="0"/>
              <a:t>, J. (2014</a:t>
            </a:r>
            <a:r>
              <a:rPr lang="en-US" sz="4000" dirty="0" smtClean="0"/>
              <a:t>)</a:t>
            </a:r>
            <a:endParaRPr lang="fi-FI" dirty="0"/>
          </a:p>
        </p:txBody>
      </p:sp>
      <mc:AlternateContent xmlns:mc="http://schemas.openxmlformats.org/markup-compatibility/2006" xmlns:a14="http://schemas.microsoft.com/office/drawing/2010/main">
        <mc:Choice Requires="a14">
          <p:sp>
            <p:nvSpPr>
              <p:cNvPr id="5" name="TextBox 4"/>
              <p:cNvSpPr txBox="1"/>
              <p:nvPr/>
            </p:nvSpPr>
            <p:spPr>
              <a:xfrm>
                <a:off x="395536" y="2780928"/>
                <a:ext cx="7992888" cy="3416320"/>
              </a:xfrm>
              <a:prstGeom prst="rect">
                <a:avLst/>
              </a:prstGeom>
              <a:noFill/>
            </p:spPr>
            <p:txBody>
              <a:bodyPr wrap="square" rtlCol="0">
                <a:spAutoFit/>
              </a:bodyPr>
              <a:lstStyle/>
              <a:p>
                <a:r>
                  <a:rPr lang="el-GR" dirty="0" smtClean="0"/>
                  <a:t>1. Χιλιομετρικό κόστος   κόστους χρόνου  κόστος εισόδου </a:t>
                </a:r>
                <a:endParaRPr lang="en-US" dirty="0" smtClean="0"/>
              </a:p>
              <a:p>
                <a:endParaRPr lang="en-US" dirty="0"/>
              </a:p>
              <a:p>
                <a:pPr marL="342900" lvl="0" indent="-342900">
                  <a:buAutoNum type="arabicPeriod"/>
                </a:pPr>
                <a:endParaRPr lang="el-GR" dirty="0"/>
              </a:p>
              <a:p>
                <a:pPr lvl="0"/>
                <a:r>
                  <a:rPr lang="el-GR" dirty="0" smtClean="0"/>
                  <a:t>2. Αριθμός επισκεπτών στο τόπο ενδιαφέροντος </a:t>
                </a:r>
                <a:r>
                  <a:rPr lang="fi-FI" dirty="0" smtClean="0"/>
                  <a:t>(</a:t>
                </a:r>
                <a:r>
                  <a:rPr lang="fi-FI" dirty="0" err="1" smtClean="0"/>
                  <a:t>Visitation</a:t>
                </a:r>
                <a:r>
                  <a:rPr lang="fi-FI" dirty="0" smtClean="0"/>
                  <a:t> </a:t>
                </a:r>
                <a:r>
                  <a:rPr lang="fi-FI" dirty="0" err="1" smtClean="0"/>
                  <a:t>rate</a:t>
                </a:r>
                <a:r>
                  <a:rPr lang="fi-FI" dirty="0" smtClean="0"/>
                  <a:t>) </a:t>
                </a:r>
              </a:p>
              <a:p>
                <a:pPr lvl="0"/>
                <a:endParaRPr lang="el-GR" dirty="0" smtClean="0"/>
              </a:p>
              <a:p>
                <a:pPr lvl="0"/>
                <a:r>
                  <a:rPr lang="el-GR" dirty="0" smtClean="0"/>
                  <a:t>3. Συνάρτηση ζήτησης</a:t>
                </a:r>
                <a:r>
                  <a:rPr lang="fi-FI" dirty="0" smtClean="0"/>
                  <a:t>: (</a:t>
                </a:r>
                <a:r>
                  <a:rPr lang="en-US" dirty="0" smtClean="0"/>
                  <a:t>e.g. </a:t>
                </a:r>
                <a:r>
                  <a:rPr lang="el-GR" dirty="0" smtClean="0"/>
                  <a:t>γραμμική) </a:t>
                </a:r>
              </a:p>
              <a:p>
                <a:pPr marL="285750" lvl="0" indent="-285750">
                  <a:buFont typeface="Arial" panose="020B0604020202020204" pitchFamily="34" charset="0"/>
                  <a:buChar char="•"/>
                </a:pPr>
                <a14:m>
                  <m:oMath xmlns:m="http://schemas.openxmlformats.org/officeDocument/2006/math">
                    <m:sSub>
                      <m:sSubPr>
                        <m:ctrlPr>
                          <a:rPr lang="fi-FI" b="0" i="1" smtClean="0">
                            <a:latin typeface="Cambria Math"/>
                          </a:rPr>
                        </m:ctrlPr>
                      </m:sSubPr>
                      <m:e>
                        <m:r>
                          <a:rPr lang="fi-FI" b="0" i="1" smtClean="0">
                            <a:latin typeface="Cambria Math"/>
                          </a:rPr>
                          <m:t>𝑉</m:t>
                        </m:r>
                      </m:e>
                      <m:sub>
                        <m:r>
                          <a:rPr lang="fi-FI" b="0" i="1" smtClean="0">
                            <a:latin typeface="Cambria Math"/>
                          </a:rPr>
                          <m:t>𝑖</m:t>
                        </m:r>
                      </m:sub>
                    </m:sSub>
                    <m:r>
                      <a:rPr lang="fi-FI" b="0" i="1" smtClean="0">
                        <a:latin typeface="Cambria Math"/>
                      </a:rPr>
                      <m:t>=</m:t>
                    </m:r>
                    <m:sSub>
                      <m:sSubPr>
                        <m:ctrlPr>
                          <a:rPr lang="fi-FI" b="0" i="1" smtClean="0">
                            <a:latin typeface="Cambria Math"/>
                          </a:rPr>
                        </m:ctrlPr>
                      </m:sSubPr>
                      <m:e>
                        <m:r>
                          <a:rPr lang="fi-FI" b="0" i="1" smtClean="0">
                            <a:latin typeface="Cambria Math"/>
                          </a:rPr>
                          <m:t>𝑏</m:t>
                        </m:r>
                      </m:e>
                      <m:sub>
                        <m:r>
                          <a:rPr lang="fi-FI" b="0" i="1" smtClean="0">
                            <a:latin typeface="Cambria Math"/>
                          </a:rPr>
                          <m:t>0</m:t>
                        </m:r>
                      </m:sub>
                    </m:sSub>
                    <m:r>
                      <a:rPr lang="fi-FI" b="0" i="1" smtClean="0">
                        <a:latin typeface="Cambria Math"/>
                      </a:rPr>
                      <m:t>+</m:t>
                    </m:r>
                    <m:sSub>
                      <m:sSubPr>
                        <m:ctrlPr>
                          <a:rPr lang="fi-FI" b="0" i="1" smtClean="0">
                            <a:latin typeface="Cambria Math"/>
                          </a:rPr>
                        </m:ctrlPr>
                      </m:sSubPr>
                      <m:e>
                        <m:r>
                          <a:rPr lang="fi-FI" b="0" i="1" smtClean="0">
                            <a:latin typeface="Cambria Math"/>
                          </a:rPr>
                          <m:t>𝑏</m:t>
                        </m:r>
                      </m:e>
                      <m:sub>
                        <m:r>
                          <a:rPr lang="fi-FI" b="0" i="1" smtClean="0">
                            <a:latin typeface="Cambria Math"/>
                          </a:rPr>
                          <m:t>1</m:t>
                        </m:r>
                      </m:sub>
                    </m:sSub>
                    <m:r>
                      <a:rPr lang="fi-FI" i="1">
                        <a:latin typeface="Cambria Math"/>
                        <a:ea typeface="Cambria Math"/>
                      </a:rPr>
                      <m:t>∙</m:t>
                    </m:r>
                    <m:sSub>
                      <m:sSubPr>
                        <m:ctrlPr>
                          <a:rPr lang="fi-FI" i="1" smtClean="0">
                            <a:latin typeface="Cambria Math"/>
                            <a:ea typeface="Cambria Math"/>
                          </a:rPr>
                        </m:ctrlPr>
                      </m:sSubPr>
                      <m:e>
                        <m:r>
                          <a:rPr lang="fi-FI" b="0" i="1" smtClean="0">
                            <a:latin typeface="Cambria Math"/>
                            <a:ea typeface="Cambria Math"/>
                          </a:rPr>
                          <m:t>𝐶</m:t>
                        </m:r>
                      </m:e>
                      <m:sub>
                        <m:r>
                          <a:rPr lang="fi-FI" b="0" i="1" smtClean="0">
                            <a:latin typeface="Cambria Math"/>
                            <a:ea typeface="Cambria Math"/>
                          </a:rPr>
                          <m:t>𝑖</m:t>
                        </m:r>
                      </m:sub>
                    </m:sSub>
                    <m:r>
                      <a:rPr lang="fi-FI" b="0" i="1" smtClean="0">
                        <a:latin typeface="Cambria Math"/>
                        <a:ea typeface="Cambria Math"/>
                      </a:rPr>
                      <m:t>+</m:t>
                    </m:r>
                    <m:sSub>
                      <m:sSubPr>
                        <m:ctrlPr>
                          <a:rPr lang="fi-FI" b="0" i="1" smtClean="0">
                            <a:latin typeface="Cambria Math"/>
                            <a:ea typeface="Cambria Math"/>
                          </a:rPr>
                        </m:ctrlPr>
                      </m:sSubPr>
                      <m:e>
                        <m:r>
                          <a:rPr lang="fi-FI" b="0" i="1" smtClean="0">
                            <a:latin typeface="Cambria Math"/>
                            <a:ea typeface="Cambria Math"/>
                          </a:rPr>
                          <m:t>𝜀</m:t>
                        </m:r>
                      </m:e>
                      <m:sub>
                        <m:r>
                          <a:rPr lang="fi-FI" b="0" i="1" smtClean="0">
                            <a:latin typeface="Cambria Math"/>
                            <a:ea typeface="Cambria Math"/>
                          </a:rPr>
                          <m:t>𝑖</m:t>
                        </m:r>
                      </m:sub>
                    </m:sSub>
                  </m:oMath>
                </a14:m>
                <a:endParaRPr lang="en-US" dirty="0" smtClean="0"/>
              </a:p>
              <a:p>
                <a:pPr lvl="0"/>
                <a:endParaRPr lang="el-GR" dirty="0" smtClean="0"/>
              </a:p>
              <a:p>
                <a:pPr lvl="0"/>
                <a:r>
                  <a:rPr lang="el-GR" dirty="0" smtClean="0"/>
                  <a:t>4.  Υπολογισμός πλεονάσματος καταναλωτή </a:t>
                </a:r>
                <a:endParaRPr lang="en-US" dirty="0" smtClean="0"/>
              </a:p>
              <a:p>
                <a:pPr lvl="0"/>
                <a:endParaRPr lang="fi-FI" dirty="0"/>
              </a:p>
              <a:p>
                <a:pPr lvl="0"/>
                <a:r>
                  <a:rPr lang="el-GR" dirty="0" smtClean="0"/>
                  <a:t>5. Συνολικό κόστος</a:t>
                </a:r>
                <a:r>
                  <a:rPr lang="fi-FI" dirty="0" smtClean="0"/>
                  <a:t> (WTP)= </a:t>
                </a:r>
                <a:r>
                  <a:rPr lang="en-US" dirty="0" smtClean="0"/>
                  <a:t>Consumer </a:t>
                </a:r>
                <a:r>
                  <a:rPr lang="en-US" dirty="0"/>
                  <a:t>surplus + </a:t>
                </a:r>
                <a:r>
                  <a:rPr lang="en-US" dirty="0" smtClean="0"/>
                  <a:t>travel costs and entrance fees </a:t>
                </a:r>
                <a:endParaRPr lang="fi-FI" dirty="0"/>
              </a:p>
              <a:p>
                <a:endParaRPr lang="fi-FI" dirty="0"/>
              </a:p>
            </p:txBody>
          </p:sp>
        </mc:Choice>
        <mc:Fallback xmlns="">
          <p:sp>
            <p:nvSpPr>
              <p:cNvPr id="5" name="TextBox 4"/>
              <p:cNvSpPr txBox="1">
                <a:spLocks noRot="1" noChangeAspect="1" noMove="1" noResize="1" noEditPoints="1" noAdjustHandles="1" noChangeArrowheads="1" noChangeShapeType="1" noTextEdit="1"/>
              </p:cNvSpPr>
              <p:nvPr/>
            </p:nvSpPr>
            <p:spPr>
              <a:xfrm>
                <a:off x="395536" y="2780928"/>
                <a:ext cx="7992888" cy="3416320"/>
              </a:xfrm>
              <a:prstGeom prst="rect">
                <a:avLst/>
              </a:prstGeom>
              <a:blipFill rotWithShape="1">
                <a:blip r:embed="rId3"/>
                <a:stretch>
                  <a:fillRect l="-686" t="-891"/>
                </a:stretch>
              </a:blipFill>
            </p:spPr>
            <p:txBody>
              <a:bodyPr/>
              <a:lstStyle/>
              <a:p>
                <a:r>
                  <a:rPr lang="fi-FI">
                    <a:noFill/>
                  </a:rPr>
                  <a:t> </a:t>
                </a:r>
              </a:p>
            </p:txBody>
          </p:sp>
        </mc:Fallback>
      </mc:AlternateContent>
      <p:pic>
        <p:nvPicPr>
          <p:cNvPr id="1025" name="Picture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1560" y="1268760"/>
            <a:ext cx="2016224" cy="57406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Oval Callout 6"/>
          <p:cNvSpPr/>
          <p:nvPr/>
        </p:nvSpPr>
        <p:spPr>
          <a:xfrm>
            <a:off x="3029274" y="1268760"/>
            <a:ext cx="2725412" cy="1367152"/>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Πως αντιλαβάνεστε  το κόστος χρόνου</a:t>
            </a:r>
            <a:r>
              <a:rPr lang="fi-FI" dirty="0"/>
              <a:t>?</a:t>
            </a:r>
          </a:p>
        </p:txBody>
      </p:sp>
      <p:cxnSp>
        <p:nvCxnSpPr>
          <p:cNvPr id="13" name="Straight Arrow Connector 12"/>
          <p:cNvCxnSpPr/>
          <p:nvPr/>
        </p:nvCxnSpPr>
        <p:spPr>
          <a:xfrm>
            <a:off x="1353344" y="1628800"/>
            <a:ext cx="554360" cy="86409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1857400" y="1628800"/>
            <a:ext cx="554360" cy="86409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2433464" y="1628800"/>
            <a:ext cx="554360" cy="86409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5494988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4000" dirty="0">
                <a:solidFill>
                  <a:schemeClr val="accent1"/>
                </a:solidFill>
              </a:rPr>
              <a:t>Εφαρμογή </a:t>
            </a:r>
            <a:endParaRPr lang="fi-FI" sz="4000" dirty="0">
              <a:solidFill>
                <a:schemeClr val="accent1"/>
              </a:solidFill>
            </a:endParaRPr>
          </a:p>
        </p:txBody>
      </p:sp>
      <p:graphicFrame>
        <p:nvGraphicFramePr>
          <p:cNvPr id="5" name="Object 4"/>
          <p:cNvGraphicFramePr>
            <a:graphicFrameLocks noChangeAspect="1"/>
          </p:cNvGraphicFramePr>
          <p:nvPr>
            <p:extLst>
              <p:ext uri="{D42A27DB-BD31-4B8C-83A1-F6EECF244321}">
                <p14:modId xmlns:p14="http://schemas.microsoft.com/office/powerpoint/2010/main" val="1911967721"/>
              </p:ext>
            </p:extLst>
          </p:nvPr>
        </p:nvGraphicFramePr>
        <p:xfrm>
          <a:off x="323528" y="1196752"/>
          <a:ext cx="5722865" cy="1728192"/>
        </p:xfrm>
        <a:graphic>
          <a:graphicData uri="http://schemas.openxmlformats.org/presentationml/2006/ole">
            <mc:AlternateContent xmlns:mc="http://schemas.openxmlformats.org/markup-compatibility/2006">
              <mc:Choice xmlns:v="urn:schemas-microsoft-com:vml" Requires="v">
                <p:oleObj spid="_x0000_s2062" name="Laskentataulukko" r:id="rId4" imgW="3848007" imgH="1162064" progId="Excel.Sheet.12">
                  <p:embed/>
                </p:oleObj>
              </mc:Choice>
              <mc:Fallback>
                <p:oleObj name="Laskentataulukko" r:id="rId4" imgW="3848007" imgH="1162064" progId="Excel.Sheet.12">
                  <p:embed/>
                  <p:pic>
                    <p:nvPicPr>
                      <p:cNvPr id="0" name=""/>
                      <p:cNvPicPr/>
                      <p:nvPr/>
                    </p:nvPicPr>
                    <p:blipFill>
                      <a:blip r:embed="rId5"/>
                      <a:stretch>
                        <a:fillRect/>
                      </a:stretch>
                    </p:blipFill>
                    <p:spPr>
                      <a:xfrm>
                        <a:off x="323528" y="1196752"/>
                        <a:ext cx="5722865" cy="1728192"/>
                      </a:xfrm>
                      <a:prstGeom prst="rect">
                        <a:avLst/>
                      </a:prstGeom>
                    </p:spPr>
                  </p:pic>
                </p:oleObj>
              </mc:Fallback>
            </mc:AlternateContent>
          </a:graphicData>
        </a:graphic>
      </p:graphicFrame>
      <p:pic>
        <p:nvPicPr>
          <p:cNvPr id="7" name="Content Placeholder 6"/>
          <p:cNvPicPr>
            <a:picLocks noGrp="1"/>
          </p:cNvPicPr>
          <p:nvPr>
            <p:ph idx="1"/>
          </p:nvPr>
        </p:nvPicPr>
        <p:blipFill>
          <a:blip r:embed="rId6">
            <a:extLst>
              <a:ext uri="{28A0092B-C50C-407E-A947-70E740481C1C}">
                <a14:useLocalDpi xmlns:a14="http://schemas.microsoft.com/office/drawing/2010/main" val="0"/>
              </a:ext>
            </a:extLst>
          </a:blip>
          <a:srcRect/>
          <a:stretch>
            <a:fillRect/>
          </a:stretch>
        </p:blipFill>
        <p:spPr bwMode="auto">
          <a:xfrm>
            <a:off x="323528" y="2996952"/>
            <a:ext cx="7200800" cy="2448272"/>
          </a:xfrm>
          <a:prstGeom prst="rect">
            <a:avLst/>
          </a:prstGeom>
          <a:noFill/>
        </p:spPr>
      </p:pic>
      <p:graphicFrame>
        <p:nvGraphicFramePr>
          <p:cNvPr id="3" name="Table 2"/>
          <p:cNvGraphicFramePr>
            <a:graphicFrameLocks noGrp="1"/>
          </p:cNvGraphicFramePr>
          <p:nvPr>
            <p:extLst>
              <p:ext uri="{D42A27DB-BD31-4B8C-83A1-F6EECF244321}">
                <p14:modId xmlns:p14="http://schemas.microsoft.com/office/powerpoint/2010/main" val="2010589423"/>
              </p:ext>
            </p:extLst>
          </p:nvPr>
        </p:nvGraphicFramePr>
        <p:xfrm>
          <a:off x="395536" y="5589240"/>
          <a:ext cx="4320480" cy="432048"/>
        </p:xfrm>
        <a:graphic>
          <a:graphicData uri="http://schemas.openxmlformats.org/drawingml/2006/table">
            <a:tbl>
              <a:tblPr>
                <a:tableStyleId>{5C22544A-7EE6-4342-B048-85BDC9FD1C3A}</a:tableStyleId>
              </a:tblPr>
              <a:tblGrid>
                <a:gridCol w="2333521"/>
                <a:gridCol w="1986959"/>
              </a:tblGrid>
              <a:tr h="432048">
                <a:tc>
                  <a:txBody>
                    <a:bodyPr/>
                    <a:lstStyle/>
                    <a:p>
                      <a:pPr algn="l" fontAlgn="b"/>
                      <a:r>
                        <a:rPr lang="fi-FI" sz="1800" u="none" strike="noStrike" dirty="0">
                          <a:effectLst/>
                        </a:rPr>
                        <a:t>Consumer </a:t>
                      </a:r>
                      <a:r>
                        <a:rPr lang="fi-FI" sz="1800" u="none" strike="noStrike" dirty="0" err="1">
                          <a:effectLst/>
                        </a:rPr>
                        <a:t>surplus</a:t>
                      </a:r>
                      <a:endParaRPr lang="fi-FI" sz="1800" b="0" i="0" u="none" strike="noStrike" dirty="0">
                        <a:solidFill>
                          <a:srgbClr val="000000"/>
                        </a:solidFill>
                        <a:effectLst/>
                        <a:latin typeface="Calibri"/>
                      </a:endParaRPr>
                    </a:p>
                  </a:txBody>
                  <a:tcPr marL="9525" marR="9525" marT="9525" marB="0" anchor="b"/>
                </a:tc>
                <a:tc>
                  <a:txBody>
                    <a:bodyPr/>
                    <a:lstStyle/>
                    <a:p>
                      <a:pPr algn="r" fontAlgn="b"/>
                      <a:r>
                        <a:rPr lang="fi-FI" sz="1800" u="none" strike="noStrike" dirty="0">
                          <a:effectLst/>
                        </a:rPr>
                        <a:t>225</a:t>
                      </a:r>
                      <a:endParaRPr lang="fi-FI" sz="1800" b="0" i="0" u="none" strike="noStrike" dirty="0">
                        <a:solidFill>
                          <a:srgbClr val="000000"/>
                        </a:solidFill>
                        <a:effectLst/>
                        <a:latin typeface="Calibri"/>
                      </a:endParaRPr>
                    </a:p>
                  </a:txBody>
                  <a:tcPr marL="9525" marR="9525" marT="9525" marB="0" anchor="b"/>
                </a:tc>
              </a:tr>
            </a:tbl>
          </a:graphicData>
        </a:graphic>
      </p:graphicFrame>
      <p:sp>
        <p:nvSpPr>
          <p:cNvPr id="4" name="Rectangle 3"/>
          <p:cNvSpPr/>
          <p:nvPr/>
        </p:nvSpPr>
        <p:spPr>
          <a:xfrm>
            <a:off x="4932040" y="5589240"/>
            <a:ext cx="1890261" cy="369332"/>
          </a:xfrm>
          <a:prstGeom prst="rect">
            <a:avLst/>
          </a:prstGeom>
        </p:spPr>
        <p:style>
          <a:lnRef idx="2">
            <a:schemeClr val="accent6"/>
          </a:lnRef>
          <a:fillRef idx="1">
            <a:schemeClr val="lt1"/>
          </a:fillRef>
          <a:effectRef idx="0">
            <a:schemeClr val="accent6"/>
          </a:effectRef>
          <a:fontRef idx="minor">
            <a:schemeClr val="dk1"/>
          </a:fontRef>
        </p:style>
        <p:txBody>
          <a:bodyPr wrap="none">
            <a:spAutoFit/>
          </a:bodyPr>
          <a:lstStyle/>
          <a:p>
            <a:r>
              <a:rPr lang="fi-FI" dirty="0"/>
              <a:t>((20-5)*(40-10))/2</a:t>
            </a:r>
          </a:p>
        </p:txBody>
      </p:sp>
      <p:cxnSp>
        <p:nvCxnSpPr>
          <p:cNvPr id="8" name="Straight Arrow Connector 7"/>
          <p:cNvCxnSpPr>
            <a:endCxn id="4" idx="1"/>
          </p:cNvCxnSpPr>
          <p:nvPr/>
        </p:nvCxnSpPr>
        <p:spPr>
          <a:xfrm flipV="1">
            <a:off x="4644008" y="5773906"/>
            <a:ext cx="288032" cy="1846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467544" y="6237312"/>
            <a:ext cx="2088232" cy="369332"/>
          </a:xfrm>
          <a:prstGeom prst="rect">
            <a:avLst/>
          </a:prstGeom>
          <a:noFill/>
        </p:spPr>
        <p:txBody>
          <a:bodyPr wrap="square" rtlCol="0">
            <a:spAutoFit/>
          </a:bodyPr>
          <a:lstStyle/>
          <a:p>
            <a:r>
              <a:rPr lang="en-US" dirty="0" smtClean="0">
                <a:solidFill>
                  <a:srgbClr val="FF0000"/>
                </a:solidFill>
              </a:rPr>
              <a:t>WTP</a:t>
            </a:r>
            <a:r>
              <a:rPr lang="fi-FI" dirty="0" smtClean="0">
                <a:solidFill>
                  <a:srgbClr val="FF0000"/>
                </a:solidFill>
              </a:rPr>
              <a:t>=1225</a:t>
            </a:r>
            <a:endParaRPr lang="fi-FI" dirty="0">
              <a:solidFill>
                <a:srgbClr val="FF0000"/>
              </a:solidFill>
            </a:endParaRPr>
          </a:p>
        </p:txBody>
      </p:sp>
    </p:spTree>
    <p:extLst>
      <p:ext uri="{BB962C8B-B14F-4D97-AF65-F5344CB8AC3E}">
        <p14:creationId xmlns:p14="http://schemas.microsoft.com/office/powerpoint/2010/main" val="2635664852"/>
      </p:ext>
    </p:extLst>
  </p:cSld>
  <p:clrMapOvr>
    <a:masterClrMapping/>
  </p:clrMapOvr>
  <mc:AlternateContent xmlns:mc="http://schemas.openxmlformats.org/markup-compatibility/2006" xmlns:p14="http://schemas.microsoft.com/office/powerpoint/2010/main">
    <mc:Choice Requires="p14">
      <p:transition p14:dur="100" advClick="0">
        <p:cut/>
      </p:transition>
    </mc:Choice>
    <mc:Fallback xmlns="">
      <p:transition advClick="0">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9"/>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Δομή μαθήματος </a:t>
            </a:r>
            <a:endParaRPr lang="fi-FI" dirty="0"/>
          </a:p>
        </p:txBody>
      </p:sp>
      <p:sp>
        <p:nvSpPr>
          <p:cNvPr id="3" name="Content Placeholder 2"/>
          <p:cNvSpPr>
            <a:spLocks noGrp="1"/>
          </p:cNvSpPr>
          <p:nvPr>
            <p:ph idx="1"/>
          </p:nvPr>
        </p:nvSpPr>
        <p:spPr/>
        <p:txBody>
          <a:bodyPr/>
          <a:lstStyle/>
          <a:p>
            <a:r>
              <a:rPr lang="el-GR" dirty="0" smtClean="0"/>
              <a:t>Παρουσίαση εργασιών</a:t>
            </a:r>
          </a:p>
          <a:p>
            <a:r>
              <a:rPr lang="el-GR" dirty="0" smtClean="0"/>
              <a:t>Εισαγωγή στις μεθοδολογίες </a:t>
            </a:r>
          </a:p>
          <a:p>
            <a:r>
              <a:rPr lang="el-GR" dirty="0" smtClean="0"/>
              <a:t>Διαδικασία μεθοδολογίας</a:t>
            </a:r>
          </a:p>
          <a:p>
            <a:pPr lvl="1"/>
            <a:r>
              <a:rPr lang="el-GR" dirty="0"/>
              <a:t>αποκαλυφθείσας προτίμησης </a:t>
            </a:r>
            <a:endParaRPr lang="el-GR" dirty="0" smtClean="0"/>
          </a:p>
          <a:p>
            <a:pPr lvl="1"/>
            <a:r>
              <a:rPr lang="el-GR" dirty="0" smtClean="0"/>
              <a:t>Παραδείγματα </a:t>
            </a:r>
          </a:p>
          <a:p>
            <a:r>
              <a:rPr lang="el-GR" dirty="0" smtClean="0"/>
              <a:t>Συζήτηση </a:t>
            </a:r>
          </a:p>
          <a:p>
            <a:r>
              <a:rPr lang="el-GR" dirty="0" smtClean="0"/>
              <a:t>Παρουσίαση εργασίας </a:t>
            </a:r>
          </a:p>
          <a:p>
            <a:endParaRPr lang="fi-FI" dirty="0" smtClean="0"/>
          </a:p>
          <a:p>
            <a:endParaRPr lang="el-GR" dirty="0" smtClean="0"/>
          </a:p>
          <a:p>
            <a:endParaRPr lang="el-GR" dirty="0" smtClean="0"/>
          </a:p>
          <a:p>
            <a:endParaRPr lang="fi-FI" dirty="0"/>
          </a:p>
        </p:txBody>
      </p:sp>
    </p:spTree>
    <p:extLst>
      <p:ext uri="{BB962C8B-B14F-4D97-AF65-F5344CB8AC3E}">
        <p14:creationId xmlns:p14="http://schemas.microsoft.com/office/powerpoint/2010/main" val="196757760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4000" dirty="0">
                <a:solidFill>
                  <a:schemeClr val="accent1"/>
                </a:solidFill>
              </a:rPr>
              <a:t>Συζήτηση</a:t>
            </a:r>
            <a:endParaRPr lang="fi-FI" sz="4000" dirty="0">
              <a:solidFill>
                <a:schemeClr val="accent1"/>
              </a:solidFill>
            </a:endParaRPr>
          </a:p>
        </p:txBody>
      </p:sp>
      <p:sp>
        <p:nvSpPr>
          <p:cNvPr id="3" name="Content Placeholder 2"/>
          <p:cNvSpPr>
            <a:spLocks noGrp="1"/>
          </p:cNvSpPr>
          <p:nvPr>
            <p:ph idx="1"/>
          </p:nvPr>
        </p:nvSpPr>
        <p:spPr>
          <a:xfrm>
            <a:off x="323528" y="1196752"/>
            <a:ext cx="8229600" cy="4525963"/>
          </a:xfrm>
        </p:spPr>
        <p:txBody>
          <a:bodyPr>
            <a:normAutofit fontScale="70000" lnSpcReduction="20000"/>
          </a:bodyPr>
          <a:lstStyle/>
          <a:p>
            <a:pPr lvl="0"/>
            <a:endParaRPr lang="el-GR" dirty="0" smtClean="0"/>
          </a:p>
          <a:p>
            <a:pPr algn="just"/>
            <a:r>
              <a:rPr lang="el-GR" dirty="0" smtClean="0"/>
              <a:t>Βασικό πρόβλημα της </a:t>
            </a:r>
            <a:r>
              <a:rPr lang="en-US" dirty="0" smtClean="0"/>
              <a:t>HP </a:t>
            </a:r>
            <a:r>
              <a:rPr lang="el-GR" dirty="0" smtClean="0"/>
              <a:t>είναι </a:t>
            </a:r>
            <a:r>
              <a:rPr lang="el-GR" dirty="0"/>
              <a:t>η εύρεση των προσδιοριστικών παραγόντων που καθορίζουν μια ρεαλιστική συναρτησιακή σχέση. </a:t>
            </a:r>
            <a:endParaRPr lang="en-US" dirty="0" smtClean="0"/>
          </a:p>
          <a:p>
            <a:pPr marL="0" indent="0" algn="just">
              <a:buNone/>
            </a:pPr>
            <a:endParaRPr lang="fi-FI" dirty="0" smtClean="0"/>
          </a:p>
          <a:p>
            <a:pPr algn="just"/>
            <a:r>
              <a:rPr lang="el-GR" dirty="0" smtClean="0"/>
              <a:t>Η </a:t>
            </a:r>
            <a:r>
              <a:rPr lang="en-US" dirty="0" smtClean="0"/>
              <a:t>TCM</a:t>
            </a:r>
            <a:r>
              <a:rPr lang="el-GR" dirty="0" smtClean="0"/>
              <a:t>  δεν είναι εφαρμόσιμη </a:t>
            </a:r>
            <a:r>
              <a:rPr lang="en-US" dirty="0" smtClean="0"/>
              <a:t> </a:t>
            </a:r>
            <a:r>
              <a:rPr lang="el-GR" dirty="0" smtClean="0"/>
              <a:t>όταν το ταξίδι αποτελείται από πολλαπλές εμπειρίες και έτσι ο στόχος της αναψυχής δεν μπορεί να απομονωθει </a:t>
            </a:r>
          </a:p>
          <a:p>
            <a:pPr marL="0" lvl="0" indent="0" algn="just">
              <a:buNone/>
            </a:pPr>
            <a:endParaRPr lang="el-GR" dirty="0"/>
          </a:p>
          <a:p>
            <a:pPr algn="just"/>
            <a:r>
              <a:rPr lang="el-GR" dirty="0" smtClean="0"/>
              <a:t>Απαιτούν στατιστική ανάλυση και οικονομετρικά μοντέλα </a:t>
            </a:r>
            <a:r>
              <a:rPr lang="fi-FI" dirty="0" smtClean="0"/>
              <a:t>–</a:t>
            </a:r>
            <a:r>
              <a:rPr lang="el-GR" dirty="0" smtClean="0"/>
              <a:t>υψηλό κόστος έρευνας και ανάλυσης</a:t>
            </a:r>
          </a:p>
          <a:p>
            <a:pPr algn="just"/>
            <a:endParaRPr lang="el-GR" dirty="0"/>
          </a:p>
          <a:p>
            <a:pPr algn="just"/>
            <a:r>
              <a:rPr lang="el-GR" dirty="0" smtClean="0"/>
              <a:t>Τι άλλα προβλήματα μπορείτε να εντοπισετε στην </a:t>
            </a:r>
            <a:r>
              <a:rPr lang="en-US" dirty="0" smtClean="0"/>
              <a:t>HP </a:t>
            </a:r>
            <a:r>
              <a:rPr lang="el-GR" dirty="0" smtClean="0"/>
              <a:t>και </a:t>
            </a:r>
            <a:r>
              <a:rPr lang="en-US" dirty="0" smtClean="0"/>
              <a:t>TCM? </a:t>
            </a:r>
            <a:endParaRPr lang="fi-FI" dirty="0"/>
          </a:p>
        </p:txBody>
      </p:sp>
    </p:spTree>
    <p:extLst>
      <p:ext uri="{BB962C8B-B14F-4D97-AF65-F5344CB8AC3E}">
        <p14:creationId xmlns:p14="http://schemas.microsoft.com/office/powerpoint/2010/main" val="412287845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4000" dirty="0">
                <a:solidFill>
                  <a:schemeClr val="accent1"/>
                </a:solidFill>
              </a:rPr>
              <a:t>Βιβλιογραφία </a:t>
            </a:r>
            <a:r>
              <a:rPr lang="el-GR" sz="4000" dirty="0" smtClean="0">
                <a:solidFill>
                  <a:schemeClr val="accent1"/>
                </a:solidFill>
              </a:rPr>
              <a:t>εργασίας</a:t>
            </a:r>
            <a:r>
              <a:rPr lang="en-US" sz="4000" dirty="0" smtClean="0">
                <a:solidFill>
                  <a:schemeClr val="accent1"/>
                </a:solidFill>
              </a:rPr>
              <a:t> </a:t>
            </a:r>
            <a:r>
              <a:rPr lang="fi-FI" sz="4000" dirty="0" smtClean="0">
                <a:solidFill>
                  <a:schemeClr val="accent1"/>
                </a:solidFill>
              </a:rPr>
              <a:t>(Op.1)</a:t>
            </a:r>
            <a:r>
              <a:rPr lang="el-GR" sz="4000" dirty="0" smtClean="0">
                <a:solidFill>
                  <a:schemeClr val="accent1"/>
                </a:solidFill>
              </a:rPr>
              <a:t> </a:t>
            </a:r>
            <a:endParaRPr lang="fi-FI" sz="4000" dirty="0">
              <a:solidFill>
                <a:schemeClr val="accent1"/>
              </a:solidFill>
            </a:endParaRPr>
          </a:p>
        </p:txBody>
      </p:sp>
      <p:sp>
        <p:nvSpPr>
          <p:cNvPr id="3" name="Content Placeholder 2"/>
          <p:cNvSpPr>
            <a:spLocks noGrp="1"/>
          </p:cNvSpPr>
          <p:nvPr>
            <p:ph idx="1"/>
          </p:nvPr>
        </p:nvSpPr>
        <p:spPr/>
        <p:txBody>
          <a:bodyPr/>
          <a:lstStyle/>
          <a:p>
            <a:r>
              <a:rPr lang="en-US" dirty="0" smtClean="0"/>
              <a:t>HP application</a:t>
            </a:r>
          </a:p>
          <a:p>
            <a:pPr marL="0" indent="0">
              <a:buNone/>
            </a:pPr>
            <a:endParaRPr lang="fi-FI"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2362508"/>
            <a:ext cx="8496944" cy="12322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9969628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4000" dirty="0" smtClean="0">
                <a:solidFill>
                  <a:schemeClr val="accent1"/>
                </a:solidFill>
              </a:rPr>
              <a:t>Εργασία </a:t>
            </a:r>
            <a:r>
              <a:rPr lang="en-US" sz="4000" dirty="0" smtClean="0">
                <a:solidFill>
                  <a:schemeClr val="accent1"/>
                </a:solidFill>
              </a:rPr>
              <a:t>HP</a:t>
            </a:r>
            <a:endParaRPr lang="fi-FI" sz="4000" dirty="0">
              <a:solidFill>
                <a:schemeClr val="accent1"/>
              </a:solidFill>
            </a:endParaRPr>
          </a:p>
        </p:txBody>
      </p:sp>
      <p:sp>
        <p:nvSpPr>
          <p:cNvPr id="3" name="Content Placeholder 2"/>
          <p:cNvSpPr>
            <a:spLocks noGrp="1"/>
          </p:cNvSpPr>
          <p:nvPr>
            <p:ph idx="1"/>
          </p:nvPr>
        </p:nvSpPr>
        <p:spPr/>
        <p:txBody>
          <a:bodyPr>
            <a:normAutofit fontScale="77500" lnSpcReduction="20000"/>
          </a:bodyPr>
          <a:lstStyle/>
          <a:p>
            <a:pPr marL="457200" indent="-457200">
              <a:buFont typeface="+mj-lt"/>
              <a:buAutoNum type="arabicPeriod"/>
            </a:pPr>
            <a:r>
              <a:rPr lang="el-GR" dirty="0" smtClean="0"/>
              <a:t>Περιγράψτε τον  στόχο της έρευνας</a:t>
            </a:r>
          </a:p>
          <a:p>
            <a:pPr marL="457200" indent="-457200">
              <a:buFont typeface="+mj-lt"/>
              <a:buAutoNum type="arabicPeriod"/>
            </a:pPr>
            <a:endParaRPr lang="el-GR" dirty="0"/>
          </a:p>
          <a:p>
            <a:pPr marL="457200" indent="-457200">
              <a:buFont typeface="+mj-lt"/>
              <a:buAutoNum type="arabicPeriod"/>
            </a:pPr>
            <a:r>
              <a:rPr lang="el-GR" dirty="0" smtClean="0"/>
              <a:t>Πώς θα περιγράφατε τους συντελεστές</a:t>
            </a:r>
            <a:r>
              <a:rPr lang="fi-FI" dirty="0" smtClean="0"/>
              <a:t>: b3, b12, b13 </a:t>
            </a:r>
            <a:r>
              <a:rPr lang="el-GR" dirty="0" smtClean="0"/>
              <a:t>και </a:t>
            </a:r>
            <a:r>
              <a:rPr lang="en-US" dirty="0" smtClean="0"/>
              <a:t>b15</a:t>
            </a:r>
            <a:endParaRPr lang="fi-FI" dirty="0" smtClean="0"/>
          </a:p>
          <a:p>
            <a:pPr marL="457200" indent="-457200">
              <a:buFont typeface="+mj-lt"/>
              <a:buAutoNum type="arabicPeriod"/>
            </a:pPr>
            <a:endParaRPr lang="fi-FI" dirty="0"/>
          </a:p>
          <a:p>
            <a:pPr marL="457200" indent="-457200">
              <a:buFont typeface="+mj-lt"/>
              <a:buAutoNum type="arabicPeriod"/>
            </a:pPr>
            <a:r>
              <a:rPr lang="el-GR" dirty="0" smtClean="0"/>
              <a:t>Ποιες </a:t>
            </a:r>
            <a:r>
              <a:rPr lang="en-US" dirty="0" smtClean="0"/>
              <a:t>ES </a:t>
            </a:r>
            <a:r>
              <a:rPr lang="el-GR" dirty="0" smtClean="0"/>
              <a:t>μπορουν να αποτιμηθούν από αυτή την έρευνα</a:t>
            </a:r>
          </a:p>
          <a:p>
            <a:pPr marL="457200" indent="-457200">
              <a:buFont typeface="+mj-lt"/>
              <a:buAutoNum type="arabicPeriod"/>
            </a:pPr>
            <a:endParaRPr lang="el-GR" dirty="0" smtClean="0"/>
          </a:p>
          <a:p>
            <a:pPr marL="457200" indent="-457200">
              <a:buFont typeface="+mj-lt"/>
              <a:buAutoNum type="arabicPeriod"/>
            </a:pPr>
            <a:r>
              <a:rPr lang="el-GR" dirty="0" smtClean="0"/>
              <a:t>Ποιες οι πολιτικές εφαρμογές. </a:t>
            </a:r>
          </a:p>
          <a:p>
            <a:pPr marL="457200" indent="-457200">
              <a:buFont typeface="+mj-lt"/>
              <a:buAutoNum type="arabicPeriod"/>
            </a:pPr>
            <a:endParaRPr lang="el-GR" dirty="0"/>
          </a:p>
          <a:p>
            <a:pPr marL="0" indent="0">
              <a:buNone/>
            </a:pPr>
            <a:r>
              <a:rPr lang="el-GR" dirty="0"/>
              <a:t>Χρησιμοποιειστε τη βιβλιογραφική αναφορά.</a:t>
            </a:r>
            <a:endParaRPr lang="fi-FI" dirty="0"/>
          </a:p>
          <a:p>
            <a:endParaRPr lang="el-GR" dirty="0"/>
          </a:p>
          <a:p>
            <a:r>
              <a:rPr lang="el-GR" dirty="0"/>
              <a:t>Ετοιμάστε μια 5’ </a:t>
            </a:r>
            <a:r>
              <a:rPr lang="el-GR" dirty="0" smtClean="0"/>
              <a:t>παρουσίαση</a:t>
            </a:r>
            <a:endParaRPr lang="fi-FI" dirty="0"/>
          </a:p>
        </p:txBody>
      </p:sp>
    </p:spTree>
    <p:extLst>
      <p:ext uri="{BB962C8B-B14F-4D97-AF65-F5344CB8AC3E}">
        <p14:creationId xmlns:p14="http://schemas.microsoft.com/office/powerpoint/2010/main" val="381196647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4000" dirty="0">
                <a:solidFill>
                  <a:schemeClr val="accent1"/>
                </a:solidFill>
              </a:rPr>
              <a:t>Βιβλιογραφία εργασίας </a:t>
            </a:r>
            <a:r>
              <a:rPr lang="fi-FI" sz="4000" dirty="0" smtClean="0">
                <a:solidFill>
                  <a:schemeClr val="accent1"/>
                </a:solidFill>
              </a:rPr>
              <a:t>(Op.2)</a:t>
            </a:r>
            <a:endParaRPr lang="fi-FI" sz="4000" dirty="0">
              <a:solidFill>
                <a:schemeClr val="accent1"/>
              </a:solidFill>
            </a:endParaRPr>
          </a:p>
        </p:txBody>
      </p:sp>
      <p:sp>
        <p:nvSpPr>
          <p:cNvPr id="3" name="Content Placeholder 2"/>
          <p:cNvSpPr>
            <a:spLocks noGrp="1"/>
          </p:cNvSpPr>
          <p:nvPr>
            <p:ph idx="1"/>
          </p:nvPr>
        </p:nvSpPr>
        <p:spPr/>
        <p:txBody>
          <a:bodyPr/>
          <a:lstStyle/>
          <a:p>
            <a:r>
              <a:rPr lang="en-US" dirty="0" smtClean="0"/>
              <a:t>TC application</a:t>
            </a:r>
          </a:p>
          <a:p>
            <a:pPr marL="0" indent="0">
              <a:buNone/>
            </a:pPr>
            <a:endParaRPr lang="fi-FI" dirty="0"/>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7" y="2403559"/>
            <a:ext cx="8280920" cy="15102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362866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solidFill>
                  <a:schemeClr val="accent1"/>
                </a:solidFill>
              </a:rPr>
              <a:t>Εργασία </a:t>
            </a:r>
            <a:r>
              <a:rPr lang="en-US" dirty="0" smtClean="0">
                <a:solidFill>
                  <a:schemeClr val="accent1"/>
                </a:solidFill>
              </a:rPr>
              <a:t>TC</a:t>
            </a:r>
            <a:endParaRPr lang="fi-FI" dirty="0"/>
          </a:p>
        </p:txBody>
      </p:sp>
      <p:sp>
        <p:nvSpPr>
          <p:cNvPr id="4" name="Content Placeholder 3"/>
          <p:cNvSpPr>
            <a:spLocks noGrp="1"/>
          </p:cNvSpPr>
          <p:nvPr>
            <p:ph idx="1"/>
          </p:nvPr>
        </p:nvSpPr>
        <p:spPr/>
        <p:txBody>
          <a:bodyPr>
            <a:normAutofit fontScale="62500" lnSpcReduction="20000"/>
          </a:bodyPr>
          <a:lstStyle/>
          <a:p>
            <a:pPr marL="514350" indent="-514350">
              <a:lnSpc>
                <a:spcPct val="170000"/>
              </a:lnSpc>
              <a:buFont typeface="+mj-lt"/>
              <a:buAutoNum type="arabicPeriod"/>
            </a:pPr>
            <a:r>
              <a:rPr lang="el-GR" dirty="0"/>
              <a:t>Περιγράψτε τον  στόχο της </a:t>
            </a:r>
            <a:r>
              <a:rPr lang="el-GR" dirty="0" smtClean="0"/>
              <a:t>έρευνας</a:t>
            </a:r>
            <a:endParaRPr lang="fi-FI" dirty="0" smtClean="0"/>
          </a:p>
          <a:p>
            <a:pPr marL="514350" indent="-514350">
              <a:lnSpc>
                <a:spcPct val="170000"/>
              </a:lnSpc>
              <a:buFont typeface="+mj-lt"/>
              <a:buAutoNum type="arabicPeriod"/>
            </a:pPr>
            <a:r>
              <a:rPr lang="el-GR" dirty="0" smtClean="0"/>
              <a:t>Γράψτε την </a:t>
            </a:r>
            <a:r>
              <a:rPr lang="en-US" dirty="0" smtClean="0"/>
              <a:t>double log function </a:t>
            </a:r>
            <a:r>
              <a:rPr lang="el-GR" dirty="0" smtClean="0"/>
              <a:t>σε γραμμική μορφή </a:t>
            </a:r>
          </a:p>
          <a:p>
            <a:pPr marL="514350" indent="-514350">
              <a:lnSpc>
                <a:spcPct val="170000"/>
              </a:lnSpc>
              <a:buFont typeface="+mj-lt"/>
              <a:buAutoNum type="arabicPeriod"/>
            </a:pPr>
            <a:r>
              <a:rPr lang="el-GR" dirty="0"/>
              <a:t>Πώς θα περιγράφατε </a:t>
            </a:r>
            <a:r>
              <a:rPr lang="el-GR" dirty="0" smtClean="0"/>
              <a:t>τον συντελεστή του </a:t>
            </a:r>
            <a:r>
              <a:rPr lang="fi-FI" dirty="0" smtClean="0"/>
              <a:t> </a:t>
            </a:r>
            <a:r>
              <a:rPr lang="en-US" dirty="0" smtClean="0"/>
              <a:t>TC </a:t>
            </a:r>
            <a:r>
              <a:rPr lang="el-GR" dirty="0" smtClean="0"/>
              <a:t>στο </a:t>
            </a:r>
            <a:r>
              <a:rPr lang="en-US" dirty="0" smtClean="0"/>
              <a:t>double log TC model </a:t>
            </a:r>
            <a:r>
              <a:rPr lang="fi-FI" dirty="0" smtClean="0"/>
              <a:t>(</a:t>
            </a:r>
            <a:r>
              <a:rPr lang="fi-FI" dirty="0" err="1" smtClean="0"/>
              <a:t>table</a:t>
            </a:r>
            <a:r>
              <a:rPr lang="fi-FI" dirty="0" smtClean="0"/>
              <a:t> 3). </a:t>
            </a:r>
          </a:p>
          <a:p>
            <a:pPr marL="514350" indent="-514350">
              <a:lnSpc>
                <a:spcPct val="170000"/>
              </a:lnSpc>
              <a:buFont typeface="+mj-lt"/>
              <a:buAutoNum type="arabicPeriod"/>
            </a:pPr>
            <a:r>
              <a:rPr lang="el-GR" dirty="0"/>
              <a:t>Ποιες </a:t>
            </a:r>
            <a:r>
              <a:rPr lang="en-US" dirty="0"/>
              <a:t>ES </a:t>
            </a:r>
            <a:r>
              <a:rPr lang="el-GR" dirty="0"/>
              <a:t>μπορουν να αποτιμηθούν από αυτή την έρευνα</a:t>
            </a:r>
          </a:p>
          <a:p>
            <a:pPr marL="514350" indent="-514350">
              <a:lnSpc>
                <a:spcPct val="170000"/>
              </a:lnSpc>
              <a:buFont typeface="+mj-lt"/>
              <a:buAutoNum type="arabicPeriod"/>
            </a:pPr>
            <a:r>
              <a:rPr lang="el-GR" dirty="0" smtClean="0"/>
              <a:t>Ποιες </a:t>
            </a:r>
            <a:r>
              <a:rPr lang="el-GR" dirty="0"/>
              <a:t>οι πολιτικές εφαρμογές. </a:t>
            </a:r>
          </a:p>
          <a:p>
            <a:pPr marL="457200" indent="-457200">
              <a:buFont typeface="+mj-lt"/>
              <a:buAutoNum type="arabicPeriod"/>
            </a:pPr>
            <a:endParaRPr lang="el-GR" dirty="0"/>
          </a:p>
          <a:p>
            <a:pPr marL="0" indent="0">
              <a:buNone/>
            </a:pPr>
            <a:r>
              <a:rPr lang="el-GR" dirty="0"/>
              <a:t>Χρησιμοποιειστε τη βιβλιογραφική αναφορά.</a:t>
            </a:r>
            <a:endParaRPr lang="fi-FI" dirty="0"/>
          </a:p>
          <a:p>
            <a:endParaRPr lang="el-GR" dirty="0"/>
          </a:p>
          <a:p>
            <a:r>
              <a:rPr lang="el-GR" dirty="0"/>
              <a:t>Ετοιμάστε μια 5’ παρουσίαση</a:t>
            </a:r>
            <a:endParaRPr lang="fi-FI" dirty="0"/>
          </a:p>
          <a:p>
            <a:endParaRPr lang="fi-FI" dirty="0" smtClean="0"/>
          </a:p>
          <a:p>
            <a:endParaRPr lang="fi-FI" dirty="0"/>
          </a:p>
          <a:p>
            <a:endParaRPr lang="el-GR" dirty="0" smtClean="0"/>
          </a:p>
          <a:p>
            <a:endParaRPr lang="el-GR" dirty="0"/>
          </a:p>
          <a:p>
            <a:endParaRPr lang="fi-FI" dirty="0"/>
          </a:p>
        </p:txBody>
      </p:sp>
    </p:spTree>
    <p:extLst>
      <p:ext uri="{BB962C8B-B14F-4D97-AF65-F5344CB8AC3E}">
        <p14:creationId xmlns:p14="http://schemas.microsoft.com/office/powerpoint/2010/main" val="2766292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Βιβλιογραφία </a:t>
            </a:r>
            <a:endParaRPr lang="fi-FI" dirty="0"/>
          </a:p>
        </p:txBody>
      </p:sp>
      <p:sp>
        <p:nvSpPr>
          <p:cNvPr id="3" name="Content Placeholder 2"/>
          <p:cNvSpPr>
            <a:spLocks noGrp="1"/>
          </p:cNvSpPr>
          <p:nvPr>
            <p:ph idx="1"/>
          </p:nvPr>
        </p:nvSpPr>
        <p:spPr/>
        <p:txBody>
          <a:bodyPr>
            <a:normAutofit/>
          </a:bodyPr>
          <a:lstStyle/>
          <a:p>
            <a:pPr marL="0" indent="0">
              <a:buNone/>
            </a:pPr>
            <a:endParaRPr lang="fi-FI" dirty="0"/>
          </a:p>
          <a:p>
            <a:pPr lvl="0"/>
            <a:endParaRPr lang="fi-FI" dirty="0"/>
          </a:p>
          <a:p>
            <a:endParaRPr lang="fi-FI" dirty="0"/>
          </a:p>
        </p:txBody>
      </p:sp>
      <p:sp>
        <p:nvSpPr>
          <p:cNvPr id="4" name="Rectangle 3"/>
          <p:cNvSpPr/>
          <p:nvPr/>
        </p:nvSpPr>
        <p:spPr>
          <a:xfrm>
            <a:off x="755576" y="1268760"/>
            <a:ext cx="6768752" cy="5632311"/>
          </a:xfrm>
          <a:prstGeom prst="rect">
            <a:avLst/>
          </a:prstGeom>
        </p:spPr>
        <p:txBody>
          <a:bodyPr wrap="square">
            <a:spAutoFit/>
          </a:bodyPr>
          <a:lstStyle/>
          <a:p>
            <a:pPr lvl="0"/>
            <a:r>
              <a:rPr lang="el-GR" dirty="0"/>
              <a:t>Χάλκος, Γ., (2013). Οικονομία και περιβάλλον: Μέθοδοι αποτίμησης και διαχείρισης. Liberal Books</a:t>
            </a:r>
            <a:r>
              <a:rPr lang="el-GR" dirty="0" smtClean="0"/>
              <a:t>.</a:t>
            </a:r>
            <a:endParaRPr lang="fi-FI" dirty="0" smtClean="0"/>
          </a:p>
          <a:p>
            <a:pPr lvl="0"/>
            <a:endParaRPr lang="fi-FI" dirty="0"/>
          </a:p>
          <a:p>
            <a:pPr lvl="0"/>
            <a:r>
              <a:rPr lang="en-US" dirty="0"/>
              <a:t>Sander, H. A., &amp; Haight, R. G. (2012). Estimating the economic value of cultural ecosystem services in an urbanizing area using hedonic pricing. Journal of Environmental Management, 113, 194–205. </a:t>
            </a:r>
            <a:r>
              <a:rPr lang="en-US" dirty="0">
                <a:hlinkClick r:id="rId2"/>
              </a:rPr>
              <a:t>https://</a:t>
            </a:r>
            <a:r>
              <a:rPr lang="en-US" dirty="0" smtClean="0">
                <a:hlinkClick r:id="rId2"/>
              </a:rPr>
              <a:t>doi.org/10.1016/j.jenvman.2012.08.031</a:t>
            </a:r>
            <a:endParaRPr lang="en-US" dirty="0" smtClean="0"/>
          </a:p>
          <a:p>
            <a:pPr lvl="0"/>
            <a:endParaRPr lang="en-US" dirty="0" smtClean="0"/>
          </a:p>
          <a:p>
            <a:pPr lvl="0"/>
            <a:r>
              <a:rPr lang="en-US" dirty="0" err="1" smtClean="0"/>
              <a:t>Armbrecht</a:t>
            </a:r>
            <a:r>
              <a:rPr lang="en-US" dirty="0"/>
              <a:t>, J. (2014). Use value of cultural experiences: A comparison of contingent valuation and travel cost. Tourism Management, 42, 141–148. https://doi.org/10.1016/j.tourman.2013.11.010</a:t>
            </a:r>
            <a:endParaRPr lang="en-US" dirty="0" smtClean="0"/>
          </a:p>
          <a:p>
            <a:pPr lvl="0"/>
            <a:endParaRPr lang="en-US" dirty="0"/>
          </a:p>
          <a:p>
            <a:r>
              <a:rPr lang="en-US" dirty="0"/>
              <a:t>Van </a:t>
            </a:r>
            <a:r>
              <a:rPr lang="en-US" dirty="0" err="1"/>
              <a:t>Beukering</a:t>
            </a:r>
            <a:r>
              <a:rPr lang="en-US" dirty="0"/>
              <a:t>, P.; Brander, L.; Tompkins, E. and McKenzie, E. (2007). Valuing the Environment in Small</a:t>
            </a:r>
            <a:endParaRPr lang="fi-FI" dirty="0"/>
          </a:p>
          <a:p>
            <a:r>
              <a:rPr lang="en-US" dirty="0"/>
              <a:t>Islands - An Environmental Economics Toolkit. [URL]: http://jncc.defra.gov.uk/page-4065#download.</a:t>
            </a:r>
            <a:endParaRPr lang="fi-FI" dirty="0"/>
          </a:p>
          <a:p>
            <a:pPr lvl="0"/>
            <a:endParaRPr lang="fi-FI" dirty="0"/>
          </a:p>
          <a:p>
            <a:pPr lvl="0"/>
            <a:endParaRPr lang="fi-FI" dirty="0" smtClean="0"/>
          </a:p>
          <a:p>
            <a:pPr lvl="0"/>
            <a:endParaRPr lang="fi-FI" dirty="0"/>
          </a:p>
          <a:p>
            <a:pPr lvl="0"/>
            <a:endParaRPr lang="fi-FI" dirty="0"/>
          </a:p>
        </p:txBody>
      </p:sp>
    </p:spTree>
    <p:extLst>
      <p:ext uri="{BB962C8B-B14F-4D97-AF65-F5344CB8AC3E}">
        <p14:creationId xmlns:p14="http://schemas.microsoft.com/office/powerpoint/2010/main" val="35276261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solidFill>
                  <a:schemeClr val="accent1"/>
                </a:solidFill>
              </a:rPr>
              <a:t>Μεθοδολογία</a:t>
            </a:r>
            <a:endParaRPr lang="fi-FI" dirty="0">
              <a:solidFill>
                <a:schemeClr val="accent1"/>
              </a:solidFill>
            </a:endParaRPr>
          </a:p>
        </p:txBody>
      </p:sp>
      <p:sp>
        <p:nvSpPr>
          <p:cNvPr id="3" name="Content Placeholder 2"/>
          <p:cNvSpPr>
            <a:spLocks noGrp="1"/>
          </p:cNvSpPr>
          <p:nvPr>
            <p:ph idx="1"/>
          </p:nvPr>
        </p:nvSpPr>
        <p:spPr/>
        <p:txBody>
          <a:bodyPr>
            <a:normAutofit/>
          </a:bodyPr>
          <a:lstStyle/>
          <a:p>
            <a:r>
              <a:rPr lang="el-GR" dirty="0"/>
              <a:t>Τρείς είναι οι κατηγορίες αποτίμησης </a:t>
            </a:r>
            <a:r>
              <a:rPr lang="el-GR" dirty="0" smtClean="0"/>
              <a:t>: </a:t>
            </a:r>
            <a:endParaRPr lang="el-GR" dirty="0"/>
          </a:p>
          <a:p>
            <a:r>
              <a:rPr lang="el-GR" dirty="0"/>
              <a:t>1) </a:t>
            </a:r>
            <a:r>
              <a:rPr lang="fi-FI" dirty="0" smtClean="0"/>
              <a:t>M</a:t>
            </a:r>
            <a:r>
              <a:rPr lang="el-GR" dirty="0" smtClean="0"/>
              <a:t>έθοδος </a:t>
            </a:r>
            <a:r>
              <a:rPr lang="el-GR" dirty="0"/>
              <a:t>της άμεσης </a:t>
            </a:r>
            <a:r>
              <a:rPr lang="el-GR" dirty="0" smtClean="0"/>
              <a:t>αγοράς</a:t>
            </a:r>
            <a:r>
              <a:rPr lang="fi-FI" dirty="0" smtClean="0"/>
              <a:t>:</a:t>
            </a:r>
          </a:p>
          <a:p>
            <a:pPr lvl="1"/>
            <a:r>
              <a:rPr lang="fi-FI" dirty="0" smtClean="0"/>
              <a:t> D</a:t>
            </a:r>
            <a:r>
              <a:rPr lang="el-GR" dirty="0" smtClean="0"/>
              <a:t>irect </a:t>
            </a:r>
            <a:r>
              <a:rPr lang="el-GR" dirty="0"/>
              <a:t>market based </a:t>
            </a:r>
            <a:r>
              <a:rPr lang="el-GR" dirty="0" smtClean="0"/>
              <a:t>approach</a:t>
            </a:r>
            <a:endParaRPr lang="el-GR" dirty="0"/>
          </a:p>
          <a:p>
            <a:r>
              <a:rPr lang="el-GR" dirty="0"/>
              <a:t>2) </a:t>
            </a:r>
            <a:r>
              <a:rPr lang="fi-FI" dirty="0" smtClean="0"/>
              <a:t>M</a:t>
            </a:r>
            <a:r>
              <a:rPr lang="el-GR" dirty="0" smtClean="0"/>
              <a:t>έθοδος </a:t>
            </a:r>
            <a:r>
              <a:rPr lang="el-GR" dirty="0"/>
              <a:t>της αποκαλυφθείσας </a:t>
            </a:r>
            <a:r>
              <a:rPr lang="el-GR" dirty="0" smtClean="0"/>
              <a:t>προτίμησης</a:t>
            </a:r>
            <a:r>
              <a:rPr lang="fi-FI" dirty="0" smtClean="0"/>
              <a:t>: </a:t>
            </a:r>
          </a:p>
          <a:p>
            <a:pPr lvl="1"/>
            <a:r>
              <a:rPr lang="fi-FI" dirty="0" err="1" smtClean="0"/>
              <a:t>Rev</a:t>
            </a:r>
            <a:r>
              <a:rPr lang="el-GR" dirty="0" smtClean="0"/>
              <a:t>ealed </a:t>
            </a:r>
            <a:r>
              <a:rPr lang="el-GR" dirty="0"/>
              <a:t>preferences </a:t>
            </a:r>
            <a:r>
              <a:rPr lang="el-GR" dirty="0" smtClean="0"/>
              <a:t>approach </a:t>
            </a:r>
            <a:r>
              <a:rPr lang="el-GR" dirty="0"/>
              <a:t>και </a:t>
            </a:r>
          </a:p>
          <a:p>
            <a:r>
              <a:rPr lang="el-GR" dirty="0"/>
              <a:t>3) </a:t>
            </a:r>
            <a:r>
              <a:rPr lang="fi-FI" dirty="0" smtClean="0"/>
              <a:t>M</a:t>
            </a:r>
            <a:r>
              <a:rPr lang="el-GR" dirty="0" smtClean="0"/>
              <a:t>έθοδος </a:t>
            </a:r>
            <a:r>
              <a:rPr lang="el-GR" dirty="0"/>
              <a:t>της δηλωμένης </a:t>
            </a:r>
            <a:r>
              <a:rPr lang="el-GR" dirty="0" smtClean="0"/>
              <a:t>προτίμησης</a:t>
            </a:r>
            <a:r>
              <a:rPr lang="fi-FI" dirty="0" smtClean="0"/>
              <a:t>: </a:t>
            </a:r>
          </a:p>
          <a:p>
            <a:pPr lvl="1"/>
            <a:r>
              <a:rPr lang="fi-FI" dirty="0"/>
              <a:t>S</a:t>
            </a:r>
            <a:r>
              <a:rPr lang="el-GR" dirty="0" smtClean="0"/>
              <a:t>tated preference </a:t>
            </a:r>
            <a:endParaRPr lang="fi-FI" dirty="0"/>
          </a:p>
        </p:txBody>
      </p:sp>
    </p:spTree>
    <p:extLst>
      <p:ext uri="{BB962C8B-B14F-4D97-AF65-F5344CB8AC3E}">
        <p14:creationId xmlns:p14="http://schemas.microsoft.com/office/powerpoint/2010/main" val="26693178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07504" y="3933056"/>
            <a:ext cx="8856984" cy="720080"/>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fi-FI"/>
          </a:p>
        </p:txBody>
      </p:sp>
      <p:sp>
        <p:nvSpPr>
          <p:cNvPr id="2" name="Title 1"/>
          <p:cNvSpPr>
            <a:spLocks noGrp="1"/>
          </p:cNvSpPr>
          <p:nvPr>
            <p:ph type="title"/>
          </p:nvPr>
        </p:nvSpPr>
        <p:spPr>
          <a:xfrm>
            <a:off x="457200" y="274638"/>
            <a:ext cx="8229600" cy="562074"/>
          </a:xfrm>
        </p:spPr>
        <p:txBody>
          <a:bodyPr>
            <a:normAutofit fontScale="90000"/>
          </a:bodyPr>
          <a:lstStyle/>
          <a:p>
            <a:r>
              <a:rPr lang="el-GR" dirty="0" smtClean="0"/>
              <a:t>Τυπολογία </a:t>
            </a:r>
            <a:endParaRPr lang="fi-FI"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86686165"/>
              </p:ext>
            </p:extLst>
          </p:nvPr>
        </p:nvGraphicFramePr>
        <p:xfrm>
          <a:off x="467544" y="836712"/>
          <a:ext cx="8496944" cy="5590540"/>
        </p:xfrm>
        <a:graphic>
          <a:graphicData uri="http://schemas.openxmlformats.org/drawingml/2006/table">
            <a:tbl>
              <a:tblPr firstRow="1" firstCol="1" bandRow="1"/>
              <a:tblGrid>
                <a:gridCol w="2955458"/>
                <a:gridCol w="5541486"/>
              </a:tblGrid>
              <a:tr h="291088">
                <a:tc>
                  <a:txBody>
                    <a:bodyPr/>
                    <a:lstStyle/>
                    <a:p>
                      <a:pPr>
                        <a:lnSpc>
                          <a:spcPct val="115000"/>
                        </a:lnSpc>
                        <a:spcAft>
                          <a:spcPts val="0"/>
                        </a:spcAft>
                      </a:pPr>
                      <a:r>
                        <a:rPr lang="en-GB" sz="1800" b="1" dirty="0">
                          <a:solidFill>
                            <a:srgbClr val="FFFFFF"/>
                          </a:solidFill>
                          <a:effectLst/>
                          <a:latin typeface="Calibri"/>
                          <a:ea typeface="Calibri"/>
                          <a:cs typeface="Calibri"/>
                        </a:rPr>
                        <a:t>Economic valuation approach</a:t>
                      </a:r>
                      <a:endParaRPr lang="fi-FI" sz="1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nSpc>
                          <a:spcPct val="115000"/>
                        </a:lnSpc>
                        <a:spcAft>
                          <a:spcPts val="0"/>
                        </a:spcAft>
                      </a:pPr>
                      <a:r>
                        <a:rPr lang="en-GB" sz="1800" b="1" dirty="0">
                          <a:solidFill>
                            <a:srgbClr val="FFFFFF"/>
                          </a:solidFill>
                          <a:effectLst/>
                          <a:latin typeface="Calibri"/>
                          <a:ea typeface="Calibri"/>
                          <a:cs typeface="Calibri"/>
                        </a:rPr>
                        <a:t>Method</a:t>
                      </a:r>
                      <a:endParaRPr lang="fi-FI" sz="1800" dirty="0">
                        <a:effectLst/>
                        <a:latin typeface="Calibri"/>
                        <a:ea typeface="Calibri"/>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r>
              <a:tr h="2558973">
                <a:tc>
                  <a:txBody>
                    <a:bodyPr/>
                    <a:lstStyle/>
                    <a:p>
                      <a:pPr>
                        <a:lnSpc>
                          <a:spcPct val="107000"/>
                        </a:lnSpc>
                        <a:spcAft>
                          <a:spcPts val="0"/>
                        </a:spcAft>
                      </a:pPr>
                      <a:r>
                        <a:rPr lang="en-GB" sz="1800" b="1" dirty="0">
                          <a:effectLst/>
                          <a:latin typeface="Calibri"/>
                          <a:ea typeface="Calibri"/>
                          <a:cs typeface="Calibri"/>
                        </a:rPr>
                        <a:t>Direct market valuation methods</a:t>
                      </a:r>
                      <a:endParaRPr lang="fi-FI" sz="1800" dirty="0">
                        <a:effectLst/>
                        <a:latin typeface="Calibri"/>
                        <a:ea typeface="Calibri"/>
                        <a:cs typeface="Times New Roman"/>
                      </a:endParaRPr>
                    </a:p>
                  </a:txBody>
                  <a:tcPr marL="68580" marR="68580" marT="0" marB="0">
                    <a:lnL w="12700" cap="flat" cmpd="sng" algn="ctr">
                      <a:solidFill>
                        <a:srgbClr val="666666"/>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CCCCCC"/>
                    </a:solidFill>
                  </a:tcPr>
                </a:tc>
                <a:tc>
                  <a:txBody>
                    <a:bodyPr/>
                    <a:lstStyle/>
                    <a:p>
                      <a:pPr>
                        <a:lnSpc>
                          <a:spcPct val="107000"/>
                        </a:lnSpc>
                        <a:spcAft>
                          <a:spcPts val="0"/>
                        </a:spcAft>
                      </a:pPr>
                      <a:r>
                        <a:rPr lang="en-GB" sz="1800" b="1" u="sng" dirty="0">
                          <a:effectLst/>
                          <a:latin typeface="Calibri"/>
                          <a:ea typeface="Calibri"/>
                          <a:cs typeface="Calibri"/>
                        </a:rPr>
                        <a:t>Price-based </a:t>
                      </a:r>
                      <a:endParaRPr lang="fi-FI" sz="1800" dirty="0">
                        <a:effectLst/>
                        <a:latin typeface="Calibri"/>
                        <a:ea typeface="Calibri"/>
                        <a:cs typeface="Times New Roman"/>
                      </a:endParaRPr>
                    </a:p>
                    <a:p>
                      <a:pPr marL="342900" lvl="0" indent="-342900" algn="just">
                        <a:lnSpc>
                          <a:spcPct val="115000"/>
                        </a:lnSpc>
                        <a:spcAft>
                          <a:spcPts val="0"/>
                        </a:spcAft>
                        <a:buFont typeface="Symbol"/>
                        <a:buChar char=""/>
                        <a:tabLst>
                          <a:tab pos="471805" algn="l"/>
                        </a:tabLst>
                      </a:pPr>
                      <a:r>
                        <a:rPr lang="en-GB" sz="1800" dirty="0">
                          <a:effectLst/>
                          <a:latin typeface="Calibri"/>
                          <a:ea typeface="Calibri"/>
                          <a:cs typeface="Calibri"/>
                        </a:rPr>
                        <a:t>Market prices (MP)</a:t>
                      </a:r>
                      <a:endParaRPr lang="fi-FI" sz="1800" dirty="0">
                        <a:effectLst/>
                        <a:latin typeface="Calibri"/>
                        <a:ea typeface="Calibri"/>
                        <a:cs typeface="Times New Roman"/>
                      </a:endParaRPr>
                    </a:p>
                    <a:p>
                      <a:pPr>
                        <a:lnSpc>
                          <a:spcPct val="107000"/>
                        </a:lnSpc>
                        <a:spcAft>
                          <a:spcPts val="0"/>
                        </a:spcAft>
                      </a:pPr>
                      <a:r>
                        <a:rPr lang="en-GB" sz="1800" b="1" u="sng" dirty="0">
                          <a:effectLst/>
                          <a:latin typeface="Calibri"/>
                          <a:ea typeface="Calibri"/>
                          <a:cs typeface="Calibri"/>
                        </a:rPr>
                        <a:t>Cost-based</a:t>
                      </a:r>
                      <a:endParaRPr lang="fi-FI" sz="1800" dirty="0">
                        <a:effectLst/>
                        <a:latin typeface="Calibri"/>
                        <a:ea typeface="Calibri"/>
                        <a:cs typeface="Times New Roman"/>
                      </a:endParaRPr>
                    </a:p>
                    <a:p>
                      <a:pPr marL="342900" lvl="0" indent="-342900" algn="just">
                        <a:lnSpc>
                          <a:spcPct val="115000"/>
                        </a:lnSpc>
                        <a:spcAft>
                          <a:spcPts val="0"/>
                        </a:spcAft>
                        <a:buFont typeface="Symbol"/>
                        <a:buChar char=""/>
                        <a:tabLst>
                          <a:tab pos="471805" algn="l"/>
                        </a:tabLst>
                      </a:pPr>
                      <a:r>
                        <a:rPr lang="en-GB" sz="1800" dirty="0">
                          <a:effectLst/>
                          <a:latin typeface="Calibri"/>
                          <a:ea typeface="Calibri"/>
                          <a:cs typeface="Calibri"/>
                        </a:rPr>
                        <a:t>Avoided damage cost (ADC)</a:t>
                      </a:r>
                      <a:endParaRPr lang="fi-FI" sz="1800" dirty="0">
                        <a:effectLst/>
                        <a:latin typeface="Calibri"/>
                        <a:ea typeface="Calibri"/>
                        <a:cs typeface="Times New Roman"/>
                      </a:endParaRPr>
                    </a:p>
                    <a:p>
                      <a:pPr marL="342900" lvl="0" indent="-342900" algn="just">
                        <a:lnSpc>
                          <a:spcPct val="115000"/>
                        </a:lnSpc>
                        <a:spcAft>
                          <a:spcPts val="0"/>
                        </a:spcAft>
                        <a:buFont typeface="Symbol"/>
                        <a:buChar char=""/>
                        <a:tabLst>
                          <a:tab pos="471805" algn="l"/>
                        </a:tabLst>
                      </a:pPr>
                      <a:r>
                        <a:rPr lang="en-GB" sz="1800" dirty="0">
                          <a:effectLst/>
                          <a:latin typeface="Calibri"/>
                          <a:ea typeface="Calibri"/>
                          <a:cs typeface="Calibri"/>
                        </a:rPr>
                        <a:t>Replacement cost (RPC)</a:t>
                      </a:r>
                      <a:endParaRPr lang="fi-FI" sz="1800" dirty="0">
                        <a:effectLst/>
                        <a:latin typeface="Calibri"/>
                        <a:ea typeface="Calibri"/>
                        <a:cs typeface="Times New Roman"/>
                      </a:endParaRPr>
                    </a:p>
                    <a:p>
                      <a:pPr marL="342900" lvl="0" indent="-342900" algn="just">
                        <a:lnSpc>
                          <a:spcPct val="115000"/>
                        </a:lnSpc>
                        <a:spcAft>
                          <a:spcPts val="0"/>
                        </a:spcAft>
                        <a:buFont typeface="Symbol"/>
                        <a:buChar char=""/>
                        <a:tabLst>
                          <a:tab pos="471805" algn="l"/>
                        </a:tabLst>
                      </a:pPr>
                      <a:r>
                        <a:rPr lang="en-GB" sz="1800" dirty="0">
                          <a:effectLst/>
                          <a:latin typeface="Calibri"/>
                          <a:ea typeface="Calibri"/>
                          <a:cs typeface="Calibri"/>
                        </a:rPr>
                        <a:t>Restoration cost (RC)</a:t>
                      </a:r>
                      <a:endParaRPr lang="fi-FI" sz="1800" dirty="0">
                        <a:effectLst/>
                        <a:latin typeface="Calibri"/>
                        <a:ea typeface="Calibri"/>
                        <a:cs typeface="Times New Roman"/>
                      </a:endParaRPr>
                    </a:p>
                    <a:p>
                      <a:pPr>
                        <a:lnSpc>
                          <a:spcPct val="107000"/>
                        </a:lnSpc>
                        <a:spcAft>
                          <a:spcPts val="0"/>
                        </a:spcAft>
                      </a:pPr>
                      <a:r>
                        <a:rPr lang="en-GB" sz="1800" b="1" u="sng" dirty="0">
                          <a:effectLst/>
                          <a:latin typeface="Calibri"/>
                          <a:ea typeface="Calibri"/>
                          <a:cs typeface="Calibri"/>
                        </a:rPr>
                        <a:t>Production-based</a:t>
                      </a:r>
                      <a:endParaRPr lang="fi-FI" sz="1800" dirty="0">
                        <a:effectLst/>
                        <a:latin typeface="Calibri"/>
                        <a:ea typeface="Calibri"/>
                        <a:cs typeface="Times New Roman"/>
                      </a:endParaRPr>
                    </a:p>
                    <a:p>
                      <a:pPr marL="342900" lvl="0" indent="-342900" algn="just">
                        <a:lnSpc>
                          <a:spcPct val="115000"/>
                        </a:lnSpc>
                        <a:spcAft>
                          <a:spcPts val="0"/>
                        </a:spcAft>
                        <a:buFont typeface="Symbol"/>
                        <a:buChar char=""/>
                        <a:tabLst>
                          <a:tab pos="471805" algn="l"/>
                        </a:tabLst>
                      </a:pPr>
                      <a:r>
                        <a:rPr lang="en-GB" sz="1800" dirty="0">
                          <a:effectLst/>
                          <a:latin typeface="Calibri"/>
                          <a:ea typeface="Calibri"/>
                          <a:cs typeface="Calibri"/>
                        </a:rPr>
                        <a:t>Production function approach (PFA)</a:t>
                      </a:r>
                      <a:endParaRPr lang="fi-FI" sz="1800" dirty="0">
                        <a:effectLst/>
                        <a:latin typeface="Calibri"/>
                        <a:ea typeface="Calibri"/>
                        <a:cs typeface="Times New Roman"/>
                      </a:endParaRPr>
                    </a:p>
                    <a:p>
                      <a:pPr marL="342900" lvl="0" indent="-342900" algn="just">
                        <a:lnSpc>
                          <a:spcPct val="115000"/>
                        </a:lnSpc>
                        <a:spcAft>
                          <a:spcPts val="0"/>
                        </a:spcAft>
                        <a:buFont typeface="Symbol"/>
                        <a:buChar char=""/>
                        <a:tabLst>
                          <a:tab pos="471805" algn="l"/>
                        </a:tabLst>
                      </a:pPr>
                      <a:r>
                        <a:rPr lang="en-GB" sz="1800" dirty="0">
                          <a:effectLst/>
                          <a:latin typeface="Calibri"/>
                          <a:ea typeface="Calibri"/>
                          <a:cs typeface="Calibri"/>
                        </a:rPr>
                        <a:t>Net factor income approach (NFA)</a:t>
                      </a:r>
                      <a:endParaRPr lang="fi-FI" sz="1800" dirty="0">
                        <a:effectLst/>
                        <a:latin typeface="Calibri"/>
                        <a:ea typeface="Calibri"/>
                        <a:cs typeface="Times New Roman"/>
                      </a:endParaRPr>
                    </a:p>
                  </a:txBody>
                  <a:tcPr marL="68580" marR="68580" marT="0" marB="0">
                    <a:lnL>
                      <a:noFill/>
                    </a:lnL>
                    <a:lnR w="12700" cap="flat" cmpd="sng" algn="ctr">
                      <a:solidFill>
                        <a:srgbClr val="666666"/>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CCCCCC"/>
                    </a:solidFill>
                  </a:tcPr>
                </a:tc>
              </a:tr>
              <a:tr h="582176">
                <a:tc>
                  <a:txBody>
                    <a:bodyPr/>
                    <a:lstStyle/>
                    <a:p>
                      <a:pPr>
                        <a:lnSpc>
                          <a:spcPct val="107000"/>
                        </a:lnSpc>
                        <a:spcAft>
                          <a:spcPts val="0"/>
                        </a:spcAft>
                      </a:pPr>
                      <a:r>
                        <a:rPr lang="en-GB" sz="1800" b="1" dirty="0">
                          <a:effectLst/>
                          <a:latin typeface="Calibri"/>
                          <a:ea typeface="Calibri"/>
                          <a:cs typeface="Calibri"/>
                        </a:rPr>
                        <a:t>Revealed preference methods</a:t>
                      </a:r>
                      <a:endParaRPr lang="fi-FI" sz="1800" dirty="0">
                        <a:effectLst/>
                        <a:latin typeface="Calibri"/>
                        <a:ea typeface="Calibri"/>
                        <a:cs typeface="Times New Roman"/>
                      </a:endParaRPr>
                    </a:p>
                  </a:txBody>
                  <a:tcPr marL="68580" marR="68580" marT="0" marB="0">
                    <a:lnL w="12700" cap="flat" cmpd="sng" algn="ctr">
                      <a:solidFill>
                        <a:srgbClr val="666666"/>
                      </a:solidFill>
                      <a:prstDash val="solid"/>
                      <a:round/>
                      <a:headEnd type="none" w="med" len="med"/>
                      <a:tailEnd type="none" w="med" len="med"/>
                    </a:lnL>
                    <a:lnR>
                      <a:noFill/>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a:lstStyle/>
                    <a:p>
                      <a:pPr marL="342900" lvl="0" indent="-342900" algn="just">
                        <a:lnSpc>
                          <a:spcPct val="115000"/>
                        </a:lnSpc>
                        <a:spcAft>
                          <a:spcPts val="0"/>
                        </a:spcAft>
                        <a:buFont typeface="Symbol"/>
                        <a:buChar char=""/>
                        <a:tabLst>
                          <a:tab pos="457200" algn="l"/>
                        </a:tabLst>
                      </a:pPr>
                      <a:r>
                        <a:rPr lang="en-GB" sz="1800" dirty="0">
                          <a:effectLst/>
                          <a:latin typeface="Calibri"/>
                          <a:ea typeface="Calibri"/>
                          <a:cs typeface="Calibri"/>
                        </a:rPr>
                        <a:t>Hedonic pricing (HP)</a:t>
                      </a:r>
                      <a:endParaRPr lang="fi-FI" sz="1800" dirty="0">
                        <a:effectLst/>
                        <a:latin typeface="Calibri"/>
                        <a:ea typeface="Calibri"/>
                        <a:cs typeface="Times New Roman"/>
                      </a:endParaRPr>
                    </a:p>
                    <a:p>
                      <a:pPr marL="342900" lvl="0" indent="-342900" algn="just">
                        <a:lnSpc>
                          <a:spcPct val="115000"/>
                        </a:lnSpc>
                        <a:spcAft>
                          <a:spcPts val="0"/>
                        </a:spcAft>
                        <a:buFont typeface="Symbol"/>
                        <a:buChar char=""/>
                        <a:tabLst>
                          <a:tab pos="457200" algn="l"/>
                        </a:tabLst>
                      </a:pPr>
                      <a:r>
                        <a:rPr lang="en-GB" sz="1800" dirty="0">
                          <a:effectLst/>
                          <a:latin typeface="Calibri"/>
                          <a:ea typeface="Calibri"/>
                          <a:cs typeface="Calibri"/>
                        </a:rPr>
                        <a:t>Travel cost  (TC)</a:t>
                      </a:r>
                      <a:endParaRPr lang="fi-FI" sz="1800" dirty="0">
                        <a:effectLst/>
                        <a:latin typeface="Calibri"/>
                        <a:ea typeface="Calibri"/>
                        <a:cs typeface="Times New Roman"/>
                      </a:endParaRPr>
                    </a:p>
                  </a:txBody>
                  <a:tcPr marL="68580" marR="68580" marT="0" marB="0">
                    <a:lnL>
                      <a:noFill/>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r>
              <a:tr h="852991">
                <a:tc>
                  <a:txBody>
                    <a:bodyPr/>
                    <a:lstStyle/>
                    <a:p>
                      <a:pPr>
                        <a:lnSpc>
                          <a:spcPct val="107000"/>
                        </a:lnSpc>
                        <a:spcAft>
                          <a:spcPts val="0"/>
                        </a:spcAft>
                      </a:pPr>
                      <a:r>
                        <a:rPr lang="en-GB" sz="1800" b="1" dirty="0">
                          <a:effectLst/>
                          <a:latin typeface="Calibri"/>
                          <a:ea typeface="Calibri"/>
                          <a:cs typeface="Calibri"/>
                        </a:rPr>
                        <a:t>Stated preferences methods</a:t>
                      </a:r>
                      <a:endParaRPr lang="fi-FI" sz="1800" dirty="0">
                        <a:effectLst/>
                        <a:latin typeface="Calibri"/>
                        <a:ea typeface="Calibri"/>
                        <a:cs typeface="Times New Roman"/>
                      </a:endParaRPr>
                    </a:p>
                  </a:txBody>
                  <a:tcPr marL="68580" marR="68580" marT="0" marB="0">
                    <a:lnL w="12700" cap="flat" cmpd="sng" algn="ctr">
                      <a:solidFill>
                        <a:srgbClr val="666666"/>
                      </a:solidFill>
                      <a:prstDash val="solid"/>
                      <a:round/>
                      <a:headEnd type="none" w="med" len="med"/>
                      <a:tailEnd type="none" w="med" len="med"/>
                    </a:lnL>
                    <a:lnR>
                      <a:noFill/>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CCCCCC"/>
                    </a:solidFill>
                  </a:tcPr>
                </a:tc>
                <a:tc>
                  <a:txBody>
                    <a:bodyPr/>
                    <a:lstStyle/>
                    <a:p>
                      <a:pPr marL="342900" lvl="0" indent="-342900" algn="just">
                        <a:lnSpc>
                          <a:spcPct val="115000"/>
                        </a:lnSpc>
                        <a:spcAft>
                          <a:spcPts val="0"/>
                        </a:spcAft>
                        <a:buFont typeface="Symbol"/>
                        <a:buChar char=""/>
                        <a:tabLst>
                          <a:tab pos="457200" algn="l"/>
                        </a:tabLst>
                      </a:pPr>
                      <a:r>
                        <a:rPr lang="en-GB" sz="1800" dirty="0">
                          <a:effectLst/>
                          <a:latin typeface="Calibri"/>
                          <a:ea typeface="Calibri"/>
                          <a:cs typeface="Calibri"/>
                        </a:rPr>
                        <a:t>Contingent valuation (CV)</a:t>
                      </a:r>
                      <a:endParaRPr lang="fi-FI" sz="1800" dirty="0">
                        <a:effectLst/>
                        <a:latin typeface="Calibri"/>
                        <a:ea typeface="Calibri"/>
                        <a:cs typeface="Times New Roman"/>
                      </a:endParaRPr>
                    </a:p>
                    <a:p>
                      <a:pPr marL="342900" lvl="0" indent="-342900" algn="just">
                        <a:lnSpc>
                          <a:spcPct val="115000"/>
                        </a:lnSpc>
                        <a:spcAft>
                          <a:spcPts val="0"/>
                        </a:spcAft>
                        <a:buFont typeface="Symbol"/>
                        <a:buChar char=""/>
                        <a:tabLst>
                          <a:tab pos="457200" algn="l"/>
                        </a:tabLst>
                      </a:pPr>
                      <a:r>
                        <a:rPr lang="en-GB" sz="1800" dirty="0">
                          <a:effectLst/>
                          <a:latin typeface="Calibri"/>
                          <a:ea typeface="Calibri"/>
                          <a:cs typeface="Calibri"/>
                        </a:rPr>
                        <a:t>Choice modelling (CM)</a:t>
                      </a:r>
                      <a:endParaRPr lang="fi-FI" sz="1800" dirty="0">
                        <a:effectLst/>
                        <a:latin typeface="Calibri"/>
                        <a:ea typeface="Calibri"/>
                        <a:cs typeface="Times New Roman"/>
                      </a:endParaRPr>
                    </a:p>
                    <a:p>
                      <a:pPr marL="342900" lvl="0" indent="-342900" algn="just">
                        <a:lnSpc>
                          <a:spcPct val="107000"/>
                        </a:lnSpc>
                        <a:spcAft>
                          <a:spcPts val="0"/>
                        </a:spcAft>
                        <a:buFont typeface="Symbol"/>
                        <a:buChar char=""/>
                        <a:tabLst>
                          <a:tab pos="457200" algn="l"/>
                        </a:tabLst>
                      </a:pPr>
                      <a:r>
                        <a:rPr lang="en-GB" sz="1800" dirty="0">
                          <a:effectLst/>
                          <a:latin typeface="Calibri"/>
                          <a:ea typeface="Calibri"/>
                          <a:cs typeface="Calibri"/>
                        </a:rPr>
                        <a:t>Deliberative group valuation (DVM)</a:t>
                      </a:r>
                      <a:endParaRPr lang="fi-FI" sz="1800" dirty="0">
                        <a:effectLst/>
                        <a:latin typeface="Calibri"/>
                        <a:ea typeface="Calibri"/>
                        <a:cs typeface="Times New Roman"/>
                      </a:endParaRPr>
                    </a:p>
                  </a:txBody>
                  <a:tcPr marL="68580" marR="68580" marT="0" marB="0">
                    <a:lnL>
                      <a:noFill/>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solidFill>
                      <a:srgbClr val="CCCCCC"/>
                    </a:solidFill>
                  </a:tcPr>
                </a:tc>
              </a:tr>
              <a:tr h="873264">
                <a:tc>
                  <a:txBody>
                    <a:bodyPr/>
                    <a:lstStyle/>
                    <a:p>
                      <a:pPr>
                        <a:lnSpc>
                          <a:spcPct val="107000"/>
                        </a:lnSpc>
                        <a:spcAft>
                          <a:spcPts val="0"/>
                        </a:spcAft>
                      </a:pPr>
                      <a:r>
                        <a:rPr lang="en-GB" sz="1800" b="1" dirty="0">
                          <a:effectLst/>
                          <a:latin typeface="Calibri"/>
                          <a:ea typeface="Calibri"/>
                          <a:cs typeface="Calibri"/>
                        </a:rPr>
                        <a:t>Benefit transfer methods </a:t>
                      </a:r>
                      <a:endParaRPr lang="fi-FI" sz="1800" dirty="0">
                        <a:effectLst/>
                        <a:latin typeface="Calibri"/>
                        <a:ea typeface="Calibri"/>
                        <a:cs typeface="Times New Roman"/>
                      </a:endParaRPr>
                    </a:p>
                  </a:txBody>
                  <a:tcPr marL="68580" marR="68580" marT="0" marB="0">
                    <a:lnL w="12700" cap="flat" cmpd="sng" algn="ctr">
                      <a:solidFill>
                        <a:srgbClr val="666666"/>
                      </a:solidFill>
                      <a:prstDash val="solid"/>
                      <a:round/>
                      <a:headEnd type="none" w="med" len="med"/>
                      <a:tailEnd type="none" w="med" len="med"/>
                    </a:lnL>
                    <a:lnR>
                      <a:noFill/>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c>
                  <a:txBody>
                    <a:bodyPr/>
                    <a:lstStyle/>
                    <a:p>
                      <a:pPr marL="342900" lvl="0" indent="-342900" algn="just">
                        <a:lnSpc>
                          <a:spcPct val="115000"/>
                        </a:lnSpc>
                        <a:spcAft>
                          <a:spcPts val="0"/>
                        </a:spcAft>
                        <a:buFont typeface="Symbol"/>
                        <a:buChar char=""/>
                        <a:tabLst>
                          <a:tab pos="457200" algn="l"/>
                        </a:tabLst>
                      </a:pPr>
                      <a:r>
                        <a:rPr lang="en-GB" sz="1800" dirty="0">
                          <a:effectLst/>
                          <a:latin typeface="Calibri"/>
                          <a:ea typeface="Calibri"/>
                          <a:cs typeface="Calibri"/>
                        </a:rPr>
                        <a:t>Unit transfer (UT)</a:t>
                      </a:r>
                      <a:endParaRPr lang="fi-FI" sz="1800" dirty="0">
                        <a:effectLst/>
                        <a:latin typeface="Calibri"/>
                        <a:ea typeface="Calibri"/>
                        <a:cs typeface="Times New Roman"/>
                      </a:endParaRPr>
                    </a:p>
                    <a:p>
                      <a:pPr marL="342900" lvl="0" indent="-342900" algn="just">
                        <a:lnSpc>
                          <a:spcPct val="115000"/>
                        </a:lnSpc>
                        <a:spcAft>
                          <a:spcPts val="0"/>
                        </a:spcAft>
                        <a:buFont typeface="Symbol"/>
                        <a:buChar char=""/>
                        <a:tabLst>
                          <a:tab pos="457200" algn="l"/>
                        </a:tabLst>
                      </a:pPr>
                      <a:r>
                        <a:rPr lang="en-GB" sz="1800" dirty="0">
                          <a:effectLst/>
                          <a:latin typeface="Calibri"/>
                          <a:ea typeface="Calibri"/>
                          <a:cs typeface="Calibri"/>
                        </a:rPr>
                        <a:t>Value transfer (VT)</a:t>
                      </a:r>
                      <a:endParaRPr lang="fi-FI" sz="1800" dirty="0">
                        <a:effectLst/>
                        <a:latin typeface="Calibri"/>
                        <a:ea typeface="Calibri"/>
                        <a:cs typeface="Times New Roman"/>
                      </a:endParaRPr>
                    </a:p>
                    <a:p>
                      <a:pPr marL="342900" lvl="0" indent="-342900" algn="just">
                        <a:lnSpc>
                          <a:spcPct val="115000"/>
                        </a:lnSpc>
                        <a:spcAft>
                          <a:spcPts val="0"/>
                        </a:spcAft>
                        <a:buFont typeface="Symbol"/>
                        <a:buChar char=""/>
                        <a:tabLst>
                          <a:tab pos="457200" algn="l"/>
                        </a:tabLst>
                      </a:pPr>
                      <a:r>
                        <a:rPr lang="en-GB" sz="1800" dirty="0">
                          <a:effectLst/>
                          <a:latin typeface="Calibri"/>
                          <a:ea typeface="Calibri"/>
                          <a:cs typeface="Calibri"/>
                        </a:rPr>
                        <a:t>Value transfer function (meta-analytic approach) (VTF)</a:t>
                      </a:r>
                      <a:endParaRPr lang="fi-FI" sz="1800" dirty="0">
                        <a:effectLst/>
                        <a:latin typeface="Calibri"/>
                        <a:ea typeface="Calibri"/>
                        <a:cs typeface="Times New Roman"/>
                      </a:endParaRPr>
                    </a:p>
                  </a:txBody>
                  <a:tcPr marL="68580" marR="68580" marT="0" marB="0">
                    <a:lnL>
                      <a:noFill/>
                    </a:lnL>
                    <a:lnR w="12700" cap="flat" cmpd="sng" algn="ctr">
                      <a:solidFill>
                        <a:srgbClr val="666666"/>
                      </a:solidFill>
                      <a:prstDash val="solid"/>
                      <a:round/>
                      <a:headEnd type="none" w="med" len="med"/>
                      <a:tailEnd type="none" w="med" len="med"/>
                    </a:lnR>
                    <a:lnT w="12700" cap="flat" cmpd="sng" algn="ctr">
                      <a:solidFill>
                        <a:srgbClr val="666666"/>
                      </a:solidFill>
                      <a:prstDash val="solid"/>
                      <a:round/>
                      <a:headEnd type="none" w="med" len="med"/>
                      <a:tailEnd type="none" w="med" len="med"/>
                    </a:lnT>
                    <a:lnB w="12700" cap="flat" cmpd="sng" algn="ctr">
                      <a:solidFill>
                        <a:srgbClr val="666666"/>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2839384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smtClean="0">
                <a:solidFill>
                  <a:schemeClr val="accent1"/>
                </a:solidFill>
              </a:rPr>
              <a:t>Αξίες και μέθοδοι εκτίμησης</a:t>
            </a:r>
            <a:endParaRPr lang="fi-FI" dirty="0">
              <a:solidFill>
                <a:schemeClr val="accent1"/>
              </a:solidFill>
            </a:endParaRP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1950" y="1556792"/>
            <a:ext cx="8420100" cy="5086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60835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solidFill>
                  <a:schemeClr val="accent1"/>
                </a:solidFill>
              </a:rPr>
              <a:t>Οικοσ. Υπηρεσιες και εφαρμογή μεθόδων στη βιβλιογραφία </a:t>
            </a:r>
            <a:endParaRPr lang="en-GB" dirty="0">
              <a:solidFill>
                <a:schemeClr val="accent1"/>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61581925"/>
              </p:ext>
            </p:extLst>
          </p:nvPr>
        </p:nvGraphicFramePr>
        <p:xfrm>
          <a:off x="251518" y="2060846"/>
          <a:ext cx="8713092" cy="3528394"/>
        </p:xfrm>
        <a:graphic>
          <a:graphicData uri="http://schemas.openxmlformats.org/drawingml/2006/table">
            <a:tbl>
              <a:tblPr firstRow="1" firstCol="1" bandRow="1">
                <a:tableStyleId>{9D7B26C5-4107-4FEC-AEDC-1716B250A1EF}</a:tableStyleId>
              </a:tblPr>
              <a:tblGrid>
                <a:gridCol w="4392490"/>
                <a:gridCol w="1368152"/>
                <a:gridCol w="1488066"/>
                <a:gridCol w="1464384"/>
              </a:tblGrid>
              <a:tr h="713961">
                <a:tc>
                  <a:txBody>
                    <a:bodyPr/>
                    <a:lstStyle/>
                    <a:p>
                      <a:pPr>
                        <a:lnSpc>
                          <a:spcPct val="115000"/>
                        </a:lnSpc>
                        <a:spcAft>
                          <a:spcPts val="0"/>
                        </a:spcAft>
                      </a:pPr>
                      <a:r>
                        <a:rPr lang="en-US" sz="2000" dirty="0">
                          <a:effectLst/>
                        </a:rPr>
                        <a:t>Most applied </a:t>
                      </a:r>
                      <a:r>
                        <a:rPr lang="en-US" sz="2000" dirty="0" smtClean="0">
                          <a:effectLst/>
                        </a:rPr>
                        <a:t>methods in valuation</a:t>
                      </a:r>
                      <a:r>
                        <a:rPr lang="en-US" sz="2000" baseline="0" dirty="0" smtClean="0">
                          <a:effectLst/>
                        </a:rPr>
                        <a:t> literature</a:t>
                      </a:r>
                      <a:endParaRPr lang="fi-FI" sz="20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US" sz="2000" dirty="0">
                          <a:effectLst/>
                        </a:rPr>
                        <a:t>Cultural</a:t>
                      </a:r>
                      <a:endParaRPr lang="fi-FI" sz="20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US" sz="2000" dirty="0">
                          <a:effectLst/>
                        </a:rPr>
                        <a:t>Provisioning </a:t>
                      </a:r>
                      <a:endParaRPr lang="fi-FI" sz="20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US" sz="2000" dirty="0">
                          <a:effectLst/>
                        </a:rPr>
                        <a:t>Regulating </a:t>
                      </a:r>
                      <a:endParaRPr lang="fi-FI" sz="2000" dirty="0">
                        <a:effectLst/>
                        <a:latin typeface="Calibri"/>
                        <a:ea typeface="Calibri"/>
                        <a:cs typeface="Times New Roman"/>
                      </a:endParaRPr>
                    </a:p>
                  </a:txBody>
                  <a:tcPr marL="68580" marR="68580" marT="0" marB="0" anchor="ctr"/>
                </a:tc>
              </a:tr>
              <a:tr h="525118">
                <a:tc>
                  <a:txBody>
                    <a:bodyPr/>
                    <a:lstStyle/>
                    <a:p>
                      <a:pPr>
                        <a:lnSpc>
                          <a:spcPct val="115000"/>
                        </a:lnSpc>
                        <a:spcAft>
                          <a:spcPts val="0"/>
                        </a:spcAft>
                      </a:pPr>
                      <a:r>
                        <a:rPr lang="en-US" sz="2000" dirty="0">
                          <a:effectLst/>
                        </a:rPr>
                        <a:t>Benefit transfer </a:t>
                      </a:r>
                      <a:endParaRPr lang="fi-FI" sz="20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US" sz="2000" dirty="0" smtClean="0">
                          <a:effectLst/>
                        </a:rPr>
                        <a:t>*</a:t>
                      </a:r>
                      <a:endParaRPr lang="fi-FI" sz="2000" b="1" dirty="0">
                        <a:solidFill>
                          <a:srgbClr val="FF0000"/>
                        </a:solidFill>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US" sz="2000" dirty="0">
                          <a:effectLst/>
                        </a:rPr>
                        <a:t>*</a:t>
                      </a:r>
                      <a:endParaRPr lang="fi-FI" sz="2000" b="1" dirty="0">
                        <a:solidFill>
                          <a:srgbClr val="FF0000"/>
                        </a:solidFill>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US" sz="2000" dirty="0">
                          <a:effectLst/>
                        </a:rPr>
                        <a:t>*</a:t>
                      </a:r>
                      <a:endParaRPr lang="fi-FI" sz="2000" b="1" dirty="0">
                        <a:solidFill>
                          <a:srgbClr val="FF0000"/>
                        </a:solidFill>
                        <a:effectLst/>
                        <a:latin typeface="Calibri"/>
                        <a:ea typeface="Calibri"/>
                        <a:cs typeface="Times New Roman"/>
                      </a:endParaRPr>
                    </a:p>
                  </a:txBody>
                  <a:tcPr marL="68580" marR="68580" marT="0" marB="0" anchor="ctr"/>
                </a:tc>
              </a:tr>
              <a:tr h="525118">
                <a:tc>
                  <a:txBody>
                    <a:bodyPr/>
                    <a:lstStyle/>
                    <a:p>
                      <a:pPr>
                        <a:lnSpc>
                          <a:spcPct val="115000"/>
                        </a:lnSpc>
                        <a:spcAft>
                          <a:spcPts val="0"/>
                        </a:spcAft>
                      </a:pPr>
                      <a:r>
                        <a:rPr lang="en-US" sz="2000" dirty="0" smtClean="0">
                          <a:effectLst/>
                        </a:rPr>
                        <a:t>Direct</a:t>
                      </a:r>
                      <a:r>
                        <a:rPr lang="en-US" sz="2000" baseline="0" dirty="0" smtClean="0">
                          <a:effectLst/>
                        </a:rPr>
                        <a:t> market&gt;  </a:t>
                      </a:r>
                      <a:r>
                        <a:rPr lang="en-US" sz="2000" dirty="0" smtClean="0">
                          <a:effectLst/>
                        </a:rPr>
                        <a:t>Cost-based</a:t>
                      </a:r>
                      <a:endParaRPr lang="fi-FI" sz="20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US" sz="2000" dirty="0">
                          <a:effectLst/>
                        </a:rPr>
                        <a:t>*</a:t>
                      </a:r>
                      <a:endParaRPr lang="fi-FI" sz="2000" b="1" dirty="0">
                        <a:solidFill>
                          <a:srgbClr val="FF0000"/>
                        </a:solidFill>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US" sz="2000" dirty="0">
                          <a:effectLst/>
                        </a:rPr>
                        <a:t>**</a:t>
                      </a:r>
                      <a:endParaRPr lang="fi-FI" sz="2000" b="1" dirty="0">
                        <a:solidFill>
                          <a:srgbClr val="FF0000"/>
                        </a:solidFill>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US" sz="2000" dirty="0">
                          <a:effectLst/>
                        </a:rPr>
                        <a:t>****</a:t>
                      </a:r>
                      <a:endParaRPr lang="fi-FI" sz="2000" b="1" dirty="0">
                        <a:solidFill>
                          <a:srgbClr val="FF0000"/>
                        </a:solidFill>
                        <a:effectLst/>
                        <a:latin typeface="Calibri"/>
                        <a:ea typeface="Calibri"/>
                        <a:cs typeface="Times New Roman"/>
                      </a:endParaRPr>
                    </a:p>
                  </a:txBody>
                  <a:tcPr marL="68580" marR="68580" marT="0" marB="0" anchor="ctr"/>
                </a:tc>
              </a:tr>
              <a:tr h="713961">
                <a:tc>
                  <a:txBody>
                    <a:bodyPr/>
                    <a:lstStyle/>
                    <a:p>
                      <a:pPr>
                        <a:lnSpc>
                          <a:spcPct val="115000"/>
                        </a:lnSpc>
                        <a:spcAft>
                          <a:spcPts val="0"/>
                        </a:spcAft>
                      </a:pPr>
                      <a:r>
                        <a:rPr lang="en-US" sz="2000" dirty="0" smtClean="0">
                          <a:effectLst/>
                        </a:rPr>
                        <a:t>Direct market&gt;</a:t>
                      </a:r>
                      <a:r>
                        <a:rPr lang="en-US" sz="2000" baseline="0" dirty="0" smtClean="0">
                          <a:effectLst/>
                        </a:rPr>
                        <a:t> </a:t>
                      </a:r>
                      <a:r>
                        <a:rPr lang="en-US" sz="2000" dirty="0" smtClean="0">
                          <a:effectLst/>
                        </a:rPr>
                        <a:t>Factor </a:t>
                      </a:r>
                      <a:r>
                        <a:rPr lang="en-US" sz="2000" dirty="0">
                          <a:effectLst/>
                        </a:rPr>
                        <a:t>income/ Production-based </a:t>
                      </a:r>
                      <a:endParaRPr lang="fi-FI" sz="20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US" sz="2000" dirty="0">
                          <a:effectLst/>
                        </a:rPr>
                        <a:t>*</a:t>
                      </a:r>
                      <a:endParaRPr lang="fi-FI" sz="2000" b="1" dirty="0">
                        <a:solidFill>
                          <a:srgbClr val="FF0000"/>
                        </a:solidFill>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US" sz="2000" dirty="0">
                          <a:effectLst/>
                        </a:rPr>
                        <a:t>***</a:t>
                      </a:r>
                      <a:endParaRPr lang="fi-FI" sz="2000" b="1" dirty="0">
                        <a:solidFill>
                          <a:srgbClr val="FF0000"/>
                        </a:solidFill>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US" sz="2000" dirty="0">
                          <a:effectLst/>
                        </a:rPr>
                        <a:t>*</a:t>
                      </a:r>
                      <a:endParaRPr lang="fi-FI" sz="2000" b="1" dirty="0">
                        <a:solidFill>
                          <a:srgbClr val="FF0000"/>
                        </a:solidFill>
                        <a:effectLst/>
                        <a:latin typeface="Calibri"/>
                        <a:ea typeface="Calibri"/>
                        <a:cs typeface="Times New Roman"/>
                      </a:endParaRPr>
                    </a:p>
                  </a:txBody>
                  <a:tcPr marL="68580" marR="68580" marT="0" marB="0" anchor="ctr"/>
                </a:tc>
              </a:tr>
              <a:tr h="525118">
                <a:tc>
                  <a:txBody>
                    <a:bodyPr/>
                    <a:lstStyle/>
                    <a:p>
                      <a:pPr>
                        <a:lnSpc>
                          <a:spcPct val="115000"/>
                        </a:lnSpc>
                        <a:spcAft>
                          <a:spcPts val="0"/>
                        </a:spcAft>
                      </a:pPr>
                      <a:r>
                        <a:rPr lang="en-US" sz="2000" dirty="0">
                          <a:effectLst/>
                        </a:rPr>
                        <a:t>Revealed preference </a:t>
                      </a:r>
                      <a:endParaRPr lang="fi-FI" sz="20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US" sz="2000" dirty="0">
                          <a:effectLst/>
                        </a:rPr>
                        <a:t>***</a:t>
                      </a:r>
                      <a:endParaRPr lang="fi-FI" sz="2000" b="1" dirty="0">
                        <a:solidFill>
                          <a:srgbClr val="FF0000"/>
                        </a:solidFill>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US" sz="2000" dirty="0">
                          <a:effectLst/>
                        </a:rPr>
                        <a:t>**</a:t>
                      </a:r>
                      <a:endParaRPr lang="fi-FI" sz="2000" b="1" dirty="0">
                        <a:solidFill>
                          <a:srgbClr val="FF0000"/>
                        </a:solidFill>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US" sz="2000" dirty="0">
                          <a:effectLst/>
                        </a:rPr>
                        <a:t>*</a:t>
                      </a:r>
                      <a:endParaRPr lang="fi-FI" sz="2000" b="1" dirty="0">
                        <a:solidFill>
                          <a:srgbClr val="FF0000"/>
                        </a:solidFill>
                        <a:effectLst/>
                        <a:latin typeface="Calibri"/>
                        <a:ea typeface="Calibri"/>
                        <a:cs typeface="Times New Roman"/>
                      </a:endParaRPr>
                    </a:p>
                  </a:txBody>
                  <a:tcPr marL="68580" marR="68580" marT="0" marB="0" anchor="ctr"/>
                </a:tc>
              </a:tr>
              <a:tr h="525118">
                <a:tc>
                  <a:txBody>
                    <a:bodyPr/>
                    <a:lstStyle/>
                    <a:p>
                      <a:pPr>
                        <a:lnSpc>
                          <a:spcPct val="115000"/>
                        </a:lnSpc>
                        <a:spcAft>
                          <a:spcPts val="0"/>
                        </a:spcAft>
                      </a:pPr>
                      <a:r>
                        <a:rPr lang="en-US" sz="2000" dirty="0">
                          <a:effectLst/>
                        </a:rPr>
                        <a:t>Stated preference </a:t>
                      </a:r>
                      <a:endParaRPr lang="fi-FI" sz="20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US" sz="2000" dirty="0">
                          <a:effectLst/>
                        </a:rPr>
                        <a:t>****</a:t>
                      </a:r>
                      <a:endParaRPr lang="fi-FI" sz="2000" b="1" dirty="0">
                        <a:solidFill>
                          <a:srgbClr val="FF0000"/>
                        </a:solidFill>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US" sz="2000" dirty="0">
                          <a:effectLst/>
                        </a:rPr>
                        <a:t>**</a:t>
                      </a:r>
                      <a:endParaRPr lang="fi-FI" sz="2000" b="1" dirty="0">
                        <a:solidFill>
                          <a:srgbClr val="FF0000"/>
                        </a:solidFill>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en-US" sz="2000" dirty="0">
                          <a:effectLst/>
                        </a:rPr>
                        <a:t>**</a:t>
                      </a:r>
                      <a:endParaRPr lang="fi-FI" sz="2000" b="1" dirty="0">
                        <a:solidFill>
                          <a:srgbClr val="FF0000"/>
                        </a:solidFill>
                        <a:effectLst/>
                        <a:latin typeface="Calibri"/>
                        <a:ea typeface="Calibri"/>
                        <a:cs typeface="Times New Roman"/>
                      </a:endParaRPr>
                    </a:p>
                  </a:txBody>
                  <a:tcPr marL="68580" marR="68580" marT="0" marB="0" anchor="ctr"/>
                </a:tc>
              </a:tr>
            </a:tbl>
          </a:graphicData>
        </a:graphic>
      </p:graphicFrame>
      <p:sp>
        <p:nvSpPr>
          <p:cNvPr id="8" name="Rectangle 7"/>
          <p:cNvSpPr/>
          <p:nvPr/>
        </p:nvSpPr>
        <p:spPr>
          <a:xfrm>
            <a:off x="4680134" y="6453336"/>
            <a:ext cx="8568952" cy="261610"/>
          </a:xfrm>
          <a:prstGeom prst="rect">
            <a:avLst/>
          </a:prstGeom>
        </p:spPr>
        <p:txBody>
          <a:bodyPr wrap="square">
            <a:spAutoFit/>
          </a:bodyPr>
          <a:lstStyle/>
          <a:p>
            <a:r>
              <a:rPr lang="en-GB" sz="1100" dirty="0" smtClean="0"/>
              <a:t>Source: The economics and valuing ecosystem services and biodiversity</a:t>
            </a:r>
            <a:endParaRPr lang="en-GB" sz="1100" dirty="0"/>
          </a:p>
        </p:txBody>
      </p:sp>
    </p:spTree>
    <p:extLst>
      <p:ext uri="{BB962C8B-B14F-4D97-AF65-F5344CB8AC3E}">
        <p14:creationId xmlns:p14="http://schemas.microsoft.com/office/powerpoint/2010/main" val="21879587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4000" dirty="0">
                <a:solidFill>
                  <a:schemeClr val="accent1"/>
                </a:solidFill>
              </a:rPr>
              <a:t>Απαιτήσεις σε δεδομένα </a:t>
            </a:r>
            <a:endParaRPr lang="fi-FI" sz="4000" dirty="0">
              <a:solidFill>
                <a:schemeClr val="accent1"/>
              </a:solidFill>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002674913"/>
              </p:ext>
            </p:extLst>
          </p:nvPr>
        </p:nvGraphicFramePr>
        <p:xfrm>
          <a:off x="179512" y="1268760"/>
          <a:ext cx="8640960" cy="5249389"/>
        </p:xfrm>
        <a:graphic>
          <a:graphicData uri="http://schemas.openxmlformats.org/drawingml/2006/table">
            <a:tbl>
              <a:tblPr firstRow="1" firstCol="1" bandRow="1"/>
              <a:tblGrid>
                <a:gridCol w="2761842"/>
                <a:gridCol w="5879118"/>
              </a:tblGrid>
              <a:tr h="0">
                <a:tc>
                  <a:txBody>
                    <a:bodyPr/>
                    <a:lstStyle/>
                    <a:p>
                      <a:pPr algn="ctr">
                        <a:lnSpc>
                          <a:spcPct val="107000"/>
                        </a:lnSpc>
                        <a:spcAft>
                          <a:spcPts val="0"/>
                        </a:spcAft>
                      </a:pPr>
                      <a:r>
                        <a:rPr lang="en-GB" sz="1800" b="1" dirty="0">
                          <a:effectLst/>
                          <a:latin typeface="Calibri"/>
                          <a:ea typeface="Times New Roman"/>
                          <a:cs typeface="Calibri"/>
                        </a:rPr>
                        <a:t>Type of Valuation method </a:t>
                      </a:r>
                      <a:endParaRPr lang="fi-FI" sz="1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800" b="1" dirty="0">
                          <a:effectLst/>
                          <a:latin typeface="Calibri"/>
                          <a:ea typeface="Calibri"/>
                          <a:cs typeface="Times New Roman"/>
                        </a:rPr>
                        <a:t>Data requirements </a:t>
                      </a:r>
                      <a:endParaRPr lang="fi-FI" sz="1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5801">
                <a:tc>
                  <a:txBody>
                    <a:bodyPr/>
                    <a:lstStyle/>
                    <a:p>
                      <a:pPr marL="0" lvl="0" indent="0" algn="just">
                        <a:lnSpc>
                          <a:spcPct val="115000"/>
                        </a:lnSpc>
                        <a:spcAft>
                          <a:spcPts val="0"/>
                        </a:spcAft>
                        <a:buFont typeface="Symbol"/>
                        <a:buNone/>
                        <a:tabLst>
                          <a:tab pos="471805" algn="l"/>
                        </a:tabLst>
                      </a:pPr>
                      <a:r>
                        <a:rPr lang="en-GB" sz="1400" dirty="0">
                          <a:effectLst/>
                          <a:latin typeface="Calibri"/>
                          <a:ea typeface="Calibri"/>
                          <a:cs typeface="Calibri"/>
                        </a:rPr>
                        <a:t>Market prices (MP)</a:t>
                      </a:r>
                      <a:endParaRPr lang="fi-FI"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400" dirty="0">
                          <a:effectLst/>
                          <a:latin typeface="Calibri"/>
                          <a:ea typeface="Calibri"/>
                          <a:cs typeface="Times New Roman"/>
                        </a:rPr>
                        <a:t>Market prices directly traded in markers; corrected by any distortion </a:t>
                      </a:r>
                      <a:endParaRPr lang="fi-FI"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7363">
                <a:tc>
                  <a:txBody>
                    <a:bodyPr/>
                    <a:lstStyle/>
                    <a:p>
                      <a:pPr marL="0" lvl="0" indent="0" algn="just">
                        <a:lnSpc>
                          <a:spcPct val="115000"/>
                        </a:lnSpc>
                        <a:spcAft>
                          <a:spcPts val="0"/>
                        </a:spcAft>
                        <a:buFont typeface="Symbol"/>
                        <a:buNone/>
                        <a:tabLst>
                          <a:tab pos="471805" algn="l"/>
                        </a:tabLst>
                      </a:pPr>
                      <a:r>
                        <a:rPr lang="en-GB" sz="1400" dirty="0">
                          <a:effectLst/>
                          <a:latin typeface="Calibri"/>
                          <a:ea typeface="Calibri"/>
                          <a:cs typeface="Calibri"/>
                        </a:rPr>
                        <a:t>Avoided damage cost (ADC)</a:t>
                      </a:r>
                      <a:endParaRPr lang="fi-FI"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400" dirty="0">
                          <a:effectLst/>
                          <a:latin typeface="Calibri"/>
                          <a:ea typeface="Calibri"/>
                          <a:cs typeface="Times New Roman"/>
                        </a:rPr>
                        <a:t>Value of property/assets protected by the ecosystem</a:t>
                      </a:r>
                      <a:endParaRPr lang="fi-FI" sz="1400" dirty="0">
                        <a:effectLst/>
                        <a:latin typeface="Calibri"/>
                        <a:ea typeface="Calibri"/>
                        <a:cs typeface="Times New Roman"/>
                      </a:endParaRPr>
                    </a:p>
                    <a:p>
                      <a:pPr>
                        <a:lnSpc>
                          <a:spcPct val="107000"/>
                        </a:lnSpc>
                        <a:spcAft>
                          <a:spcPts val="0"/>
                        </a:spcAft>
                      </a:pPr>
                      <a:r>
                        <a:rPr lang="en-US" sz="1400" dirty="0">
                          <a:effectLst/>
                          <a:latin typeface="Calibri"/>
                          <a:ea typeface="Calibri"/>
                          <a:cs typeface="Times New Roman"/>
                        </a:rPr>
                        <a:t>Cost of actions taken to avoid damages</a:t>
                      </a:r>
                      <a:endParaRPr lang="fi-FI"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5801">
                <a:tc>
                  <a:txBody>
                    <a:bodyPr/>
                    <a:lstStyle/>
                    <a:p>
                      <a:pPr marL="0" lvl="0" indent="0" algn="just">
                        <a:lnSpc>
                          <a:spcPct val="115000"/>
                        </a:lnSpc>
                        <a:spcAft>
                          <a:spcPts val="0"/>
                        </a:spcAft>
                        <a:buFont typeface="Symbol"/>
                        <a:buNone/>
                        <a:tabLst>
                          <a:tab pos="471805" algn="l"/>
                        </a:tabLst>
                      </a:pPr>
                      <a:r>
                        <a:rPr lang="en-GB" sz="1400" dirty="0">
                          <a:effectLst/>
                          <a:latin typeface="Calibri"/>
                          <a:ea typeface="Calibri"/>
                          <a:cs typeface="Calibri"/>
                        </a:rPr>
                        <a:t>Replacement cost (RPC)</a:t>
                      </a:r>
                      <a:endParaRPr lang="fi-FI"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400" dirty="0">
                          <a:effectLst/>
                          <a:latin typeface="Calibri"/>
                          <a:ea typeface="Calibri"/>
                          <a:cs typeface="Times New Roman"/>
                        </a:rPr>
                        <a:t>Cost of man-made/artificial substitutes </a:t>
                      </a:r>
                      <a:endParaRPr lang="fi-FI"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7363">
                <a:tc>
                  <a:txBody>
                    <a:bodyPr/>
                    <a:lstStyle/>
                    <a:p>
                      <a:pPr marL="0" lvl="0" indent="0" algn="just">
                        <a:lnSpc>
                          <a:spcPct val="115000"/>
                        </a:lnSpc>
                        <a:spcAft>
                          <a:spcPts val="0"/>
                        </a:spcAft>
                        <a:buFont typeface="Symbol"/>
                        <a:buNone/>
                        <a:tabLst>
                          <a:tab pos="471805" algn="l"/>
                        </a:tabLst>
                      </a:pPr>
                      <a:r>
                        <a:rPr lang="en-GB" sz="1400" dirty="0">
                          <a:effectLst/>
                          <a:latin typeface="Calibri"/>
                          <a:ea typeface="Calibri"/>
                          <a:cs typeface="Calibri"/>
                        </a:rPr>
                        <a:t>Restoration cost (RC)</a:t>
                      </a:r>
                      <a:endParaRPr lang="fi-FI"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400" dirty="0">
                          <a:effectLst/>
                          <a:latin typeface="Calibri"/>
                          <a:ea typeface="Calibri"/>
                          <a:cs typeface="Times New Roman"/>
                        </a:rPr>
                        <a:t>Cost of infrastructure or services that can restore (or mitigate degradation of) the ecosystem services at initial condition. </a:t>
                      </a:r>
                      <a:endParaRPr lang="fi-FI"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86045">
                <a:tc>
                  <a:txBody>
                    <a:bodyPr/>
                    <a:lstStyle/>
                    <a:p>
                      <a:pPr marL="0" lvl="0" indent="0" algn="just">
                        <a:lnSpc>
                          <a:spcPct val="115000"/>
                        </a:lnSpc>
                        <a:spcAft>
                          <a:spcPts val="0"/>
                        </a:spcAft>
                        <a:buFont typeface="Symbol"/>
                        <a:buNone/>
                        <a:tabLst>
                          <a:tab pos="471805" algn="l"/>
                        </a:tabLst>
                      </a:pPr>
                      <a:r>
                        <a:rPr lang="en-GB" sz="1400" dirty="0">
                          <a:effectLst/>
                          <a:latin typeface="Calibri"/>
                          <a:ea typeface="Calibri"/>
                          <a:cs typeface="Calibri"/>
                        </a:rPr>
                        <a:t>Production function approach (PFA)</a:t>
                      </a:r>
                      <a:endParaRPr lang="fi-FI"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400" dirty="0">
                          <a:effectLst/>
                          <a:latin typeface="Calibri"/>
                          <a:ea typeface="Calibri"/>
                          <a:cs typeface="Times New Roman"/>
                        </a:rPr>
                        <a:t>D</a:t>
                      </a:r>
                      <a:r>
                        <a:rPr lang="en-US" sz="1400" dirty="0" err="1">
                          <a:effectLst/>
                          <a:latin typeface="Calibri"/>
                          <a:ea typeface="Calibri"/>
                          <a:cs typeface="Times New Roman"/>
                        </a:rPr>
                        <a:t>ata</a:t>
                      </a:r>
                      <a:r>
                        <a:rPr lang="en-US" sz="1400" dirty="0">
                          <a:effectLst/>
                          <a:latin typeface="Calibri"/>
                          <a:ea typeface="Calibri"/>
                          <a:cs typeface="Times New Roman"/>
                        </a:rPr>
                        <a:t> on production inputs (</a:t>
                      </a:r>
                      <a:r>
                        <a:rPr lang="en-US" sz="1400" dirty="0" err="1">
                          <a:effectLst/>
                          <a:latin typeface="Calibri"/>
                          <a:ea typeface="Calibri"/>
                          <a:cs typeface="Times New Roman"/>
                        </a:rPr>
                        <a:t>labour</a:t>
                      </a:r>
                      <a:r>
                        <a:rPr lang="en-US" sz="1400" dirty="0">
                          <a:effectLst/>
                          <a:latin typeface="Calibri"/>
                          <a:ea typeface="Calibri"/>
                          <a:cs typeface="Times New Roman"/>
                        </a:rPr>
                        <a:t>, capital, materials, ecosystem service as input etc.) and outputs so as to statistically estimate the marginal contribution of ES to the production output </a:t>
                      </a:r>
                      <a:endParaRPr lang="fi-FI"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8682">
                <a:tc>
                  <a:txBody>
                    <a:bodyPr/>
                    <a:lstStyle/>
                    <a:p>
                      <a:pPr marL="0" indent="0">
                        <a:lnSpc>
                          <a:spcPct val="107000"/>
                        </a:lnSpc>
                        <a:spcAft>
                          <a:spcPts val="0"/>
                        </a:spcAft>
                        <a:buFont typeface="Arial" panose="020B0604020202020204" pitchFamily="34" charset="0"/>
                        <a:buNone/>
                      </a:pPr>
                      <a:r>
                        <a:rPr lang="en-GB" sz="1400" dirty="0">
                          <a:effectLst/>
                          <a:latin typeface="Calibri"/>
                          <a:ea typeface="Calibri"/>
                          <a:cs typeface="Calibri"/>
                        </a:rPr>
                        <a:t>Net factor income approach (NFA)</a:t>
                      </a:r>
                      <a:endParaRPr lang="fi-FI"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400" dirty="0">
                          <a:effectLst/>
                          <a:latin typeface="Calibri"/>
                          <a:ea typeface="Calibri"/>
                          <a:cs typeface="Calibri"/>
                        </a:rPr>
                        <a:t>Total production revenues and the cost of production inputs. </a:t>
                      </a:r>
                      <a:endParaRPr lang="fi-FI"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7363">
                <a:tc>
                  <a:txBody>
                    <a:bodyPr/>
                    <a:lstStyle/>
                    <a:p>
                      <a:pPr marL="0" lvl="0" indent="0" algn="just">
                        <a:lnSpc>
                          <a:spcPct val="115000"/>
                        </a:lnSpc>
                        <a:spcAft>
                          <a:spcPts val="0"/>
                        </a:spcAft>
                        <a:buFont typeface="Symbol"/>
                        <a:buNone/>
                        <a:tabLst>
                          <a:tab pos="457200" algn="l"/>
                        </a:tabLst>
                      </a:pPr>
                      <a:r>
                        <a:rPr lang="en-GB" sz="1400" dirty="0">
                          <a:effectLst/>
                          <a:latin typeface="Calibri"/>
                          <a:ea typeface="Calibri"/>
                          <a:cs typeface="Calibri"/>
                        </a:rPr>
                        <a:t>Hedonic pricing (HP)</a:t>
                      </a:r>
                      <a:endParaRPr lang="fi-FI"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400" dirty="0">
                          <a:effectLst/>
                          <a:latin typeface="Calibri"/>
                          <a:ea typeface="Calibri"/>
                          <a:cs typeface="Calibri"/>
                        </a:rPr>
                        <a:t>Real estate market data, properties characteristics, distance from area of amenities</a:t>
                      </a:r>
                      <a:endParaRPr lang="fi-FI"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8225">
                <a:tc>
                  <a:txBody>
                    <a:bodyPr/>
                    <a:lstStyle/>
                    <a:p>
                      <a:pPr marL="0" indent="0">
                        <a:lnSpc>
                          <a:spcPct val="107000"/>
                        </a:lnSpc>
                        <a:spcAft>
                          <a:spcPts val="0"/>
                        </a:spcAft>
                        <a:buFont typeface="Arial" panose="020B0604020202020204" pitchFamily="34" charset="0"/>
                        <a:buNone/>
                      </a:pPr>
                      <a:r>
                        <a:rPr lang="en-GB" sz="1400" dirty="0">
                          <a:effectLst/>
                          <a:latin typeface="Calibri"/>
                          <a:ea typeface="Calibri"/>
                          <a:cs typeface="Calibri"/>
                        </a:rPr>
                        <a:t>Travel cost  (TC)</a:t>
                      </a:r>
                      <a:endParaRPr lang="fi-FI"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400" dirty="0">
                          <a:effectLst/>
                          <a:latin typeface="Calibri"/>
                          <a:ea typeface="Calibri"/>
                          <a:cs typeface="Calibri"/>
                        </a:rPr>
                        <a:t>Travel expenses: actual cost, time cost and admittance fees as well as visitation rate</a:t>
                      </a:r>
                      <a:r>
                        <a:rPr lang="en-GB" sz="1400" dirty="0">
                          <a:effectLst/>
                          <a:latin typeface="Calibri"/>
                          <a:ea typeface="Calibri"/>
                          <a:cs typeface="Times New Roman"/>
                        </a:rPr>
                        <a:t> </a:t>
                      </a:r>
                      <a:endParaRPr lang="fi-FI"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5801">
                <a:tc>
                  <a:txBody>
                    <a:bodyPr/>
                    <a:lstStyle/>
                    <a:p>
                      <a:pPr marL="0" lvl="0" indent="0" algn="just">
                        <a:lnSpc>
                          <a:spcPct val="115000"/>
                        </a:lnSpc>
                        <a:spcAft>
                          <a:spcPts val="0"/>
                        </a:spcAft>
                        <a:buFont typeface="Symbol"/>
                        <a:buNone/>
                        <a:tabLst>
                          <a:tab pos="457200" algn="l"/>
                        </a:tabLst>
                      </a:pPr>
                      <a:r>
                        <a:rPr lang="en-GB" sz="1400" dirty="0">
                          <a:effectLst/>
                          <a:latin typeface="Calibri"/>
                          <a:ea typeface="Calibri"/>
                          <a:cs typeface="Calibri"/>
                        </a:rPr>
                        <a:t>Contingent valuation (CV)</a:t>
                      </a:r>
                      <a:endParaRPr lang="fi-FI"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D966"/>
                    </a:solidFill>
                  </a:tcPr>
                </a:tc>
                <a:tc>
                  <a:txBody>
                    <a:bodyPr/>
                    <a:lstStyle/>
                    <a:p>
                      <a:pPr>
                        <a:lnSpc>
                          <a:spcPct val="107000"/>
                        </a:lnSpc>
                        <a:spcAft>
                          <a:spcPts val="0"/>
                        </a:spcAft>
                      </a:pPr>
                      <a:r>
                        <a:rPr lang="en-US" sz="1400" dirty="0">
                          <a:effectLst/>
                          <a:latin typeface="Calibri"/>
                          <a:ea typeface="Calibri"/>
                          <a:cs typeface="Times New Roman"/>
                        </a:rPr>
                        <a:t>Field survey data</a:t>
                      </a:r>
                      <a:endParaRPr lang="fi-FI"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D966"/>
                    </a:solidFill>
                  </a:tcPr>
                </a:tc>
              </a:tr>
              <a:tr h="245801">
                <a:tc>
                  <a:txBody>
                    <a:bodyPr/>
                    <a:lstStyle/>
                    <a:p>
                      <a:pPr marL="0" lvl="0" indent="0" algn="just">
                        <a:lnSpc>
                          <a:spcPct val="115000"/>
                        </a:lnSpc>
                        <a:spcAft>
                          <a:spcPts val="0"/>
                        </a:spcAft>
                        <a:buFont typeface="Symbol"/>
                        <a:buNone/>
                        <a:tabLst>
                          <a:tab pos="457200" algn="l"/>
                        </a:tabLst>
                      </a:pPr>
                      <a:r>
                        <a:rPr lang="en-GB" sz="1400" dirty="0">
                          <a:effectLst/>
                          <a:latin typeface="Calibri"/>
                          <a:ea typeface="Calibri"/>
                          <a:cs typeface="Calibri"/>
                        </a:rPr>
                        <a:t>Choice modelling (CM)</a:t>
                      </a:r>
                      <a:endParaRPr lang="fi-FI"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D966"/>
                    </a:solidFill>
                  </a:tcPr>
                </a:tc>
                <a:tc>
                  <a:txBody>
                    <a:bodyPr/>
                    <a:lstStyle/>
                    <a:p>
                      <a:pPr>
                        <a:lnSpc>
                          <a:spcPct val="107000"/>
                        </a:lnSpc>
                        <a:spcAft>
                          <a:spcPts val="0"/>
                        </a:spcAft>
                      </a:pPr>
                      <a:r>
                        <a:rPr lang="en-US" sz="1400" dirty="0">
                          <a:effectLst/>
                          <a:latin typeface="Calibri"/>
                          <a:ea typeface="Calibri"/>
                          <a:cs typeface="Times New Roman"/>
                        </a:rPr>
                        <a:t>Field survey data</a:t>
                      </a:r>
                      <a:endParaRPr lang="fi-FI"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D966"/>
                    </a:solidFill>
                  </a:tcPr>
                </a:tc>
              </a:tr>
              <a:tr h="228682">
                <a:tc>
                  <a:txBody>
                    <a:bodyPr/>
                    <a:lstStyle/>
                    <a:p>
                      <a:pPr marL="0" indent="0">
                        <a:lnSpc>
                          <a:spcPct val="107000"/>
                        </a:lnSpc>
                        <a:spcAft>
                          <a:spcPts val="0"/>
                        </a:spcAft>
                        <a:buFont typeface="Arial" panose="020B0604020202020204" pitchFamily="34" charset="0"/>
                        <a:buNone/>
                      </a:pPr>
                      <a:r>
                        <a:rPr lang="en-GB" sz="1400" dirty="0">
                          <a:effectLst/>
                          <a:latin typeface="Calibri"/>
                          <a:ea typeface="Calibri"/>
                          <a:cs typeface="Calibri"/>
                        </a:rPr>
                        <a:t>Deliberative group valuation (DVM)</a:t>
                      </a:r>
                      <a:endParaRPr lang="fi-FI"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D966"/>
                    </a:solidFill>
                  </a:tcPr>
                </a:tc>
                <a:tc>
                  <a:txBody>
                    <a:bodyPr/>
                    <a:lstStyle/>
                    <a:p>
                      <a:pPr>
                        <a:lnSpc>
                          <a:spcPct val="107000"/>
                        </a:lnSpc>
                        <a:spcAft>
                          <a:spcPts val="0"/>
                        </a:spcAft>
                      </a:pPr>
                      <a:r>
                        <a:rPr lang="en-US" sz="1400" dirty="0">
                          <a:effectLst/>
                          <a:latin typeface="Calibri"/>
                          <a:ea typeface="Calibri"/>
                          <a:cs typeface="Times New Roman"/>
                        </a:rPr>
                        <a:t>Field survey data </a:t>
                      </a:r>
                      <a:endParaRPr lang="fi-FI"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D966"/>
                    </a:solidFill>
                  </a:tcPr>
                </a:tc>
              </a:tr>
              <a:tr h="245801">
                <a:tc>
                  <a:txBody>
                    <a:bodyPr/>
                    <a:lstStyle/>
                    <a:p>
                      <a:pPr marL="0" lvl="0" indent="0" algn="just">
                        <a:lnSpc>
                          <a:spcPct val="115000"/>
                        </a:lnSpc>
                        <a:spcAft>
                          <a:spcPts val="0"/>
                        </a:spcAft>
                        <a:buFont typeface="Symbol"/>
                        <a:buNone/>
                        <a:tabLst>
                          <a:tab pos="457200" algn="l"/>
                        </a:tabLst>
                      </a:pPr>
                      <a:r>
                        <a:rPr lang="en-GB" sz="1400" dirty="0">
                          <a:effectLst/>
                          <a:latin typeface="Calibri"/>
                          <a:ea typeface="Calibri"/>
                          <a:cs typeface="Calibri"/>
                        </a:rPr>
                        <a:t>Unit transfer (UT)</a:t>
                      </a:r>
                      <a:endParaRPr lang="fi-FI"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D966"/>
                    </a:solidFill>
                  </a:tcPr>
                </a:tc>
                <a:tc>
                  <a:txBody>
                    <a:bodyPr/>
                    <a:lstStyle/>
                    <a:p>
                      <a:pPr>
                        <a:lnSpc>
                          <a:spcPct val="107000"/>
                        </a:lnSpc>
                        <a:spcAft>
                          <a:spcPts val="0"/>
                        </a:spcAft>
                      </a:pPr>
                      <a:r>
                        <a:rPr lang="en-US" sz="1400" dirty="0">
                          <a:effectLst/>
                          <a:latin typeface="Calibri"/>
                          <a:ea typeface="Calibri"/>
                          <a:cs typeface="Times New Roman"/>
                        </a:rPr>
                        <a:t>Literature based data </a:t>
                      </a:r>
                      <a:endParaRPr lang="fi-FI"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D966"/>
                    </a:solidFill>
                  </a:tcPr>
                </a:tc>
              </a:tr>
              <a:tr h="245801">
                <a:tc>
                  <a:txBody>
                    <a:bodyPr/>
                    <a:lstStyle/>
                    <a:p>
                      <a:pPr marL="0" lvl="0" indent="0" algn="just">
                        <a:lnSpc>
                          <a:spcPct val="115000"/>
                        </a:lnSpc>
                        <a:spcAft>
                          <a:spcPts val="0"/>
                        </a:spcAft>
                        <a:buFont typeface="Symbol"/>
                        <a:buNone/>
                        <a:tabLst>
                          <a:tab pos="457200" algn="l"/>
                        </a:tabLst>
                      </a:pPr>
                      <a:r>
                        <a:rPr lang="en-GB" sz="1400" dirty="0">
                          <a:effectLst/>
                          <a:latin typeface="Calibri"/>
                          <a:ea typeface="Calibri"/>
                          <a:cs typeface="Calibri"/>
                        </a:rPr>
                        <a:t>Value transfer (VT)</a:t>
                      </a:r>
                      <a:endParaRPr lang="fi-FI"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D966"/>
                    </a:solidFill>
                  </a:tcPr>
                </a:tc>
                <a:tc>
                  <a:txBody>
                    <a:bodyPr/>
                    <a:lstStyle/>
                    <a:p>
                      <a:pPr>
                        <a:lnSpc>
                          <a:spcPct val="107000"/>
                        </a:lnSpc>
                        <a:spcAft>
                          <a:spcPts val="0"/>
                        </a:spcAft>
                      </a:pPr>
                      <a:r>
                        <a:rPr lang="en-US" sz="1400" dirty="0">
                          <a:effectLst/>
                          <a:latin typeface="Calibri"/>
                          <a:ea typeface="Calibri"/>
                          <a:cs typeface="Times New Roman"/>
                        </a:rPr>
                        <a:t>Literature based data</a:t>
                      </a:r>
                      <a:endParaRPr lang="fi-FI"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D966"/>
                    </a:solidFill>
                  </a:tcPr>
                </a:tc>
              </a:tr>
              <a:tr h="457363">
                <a:tc>
                  <a:txBody>
                    <a:bodyPr/>
                    <a:lstStyle/>
                    <a:p>
                      <a:pPr marL="0" indent="0">
                        <a:lnSpc>
                          <a:spcPct val="107000"/>
                        </a:lnSpc>
                        <a:spcAft>
                          <a:spcPts val="0"/>
                        </a:spcAft>
                        <a:buFont typeface="Arial" panose="020B0604020202020204" pitchFamily="34" charset="0"/>
                        <a:buNone/>
                      </a:pPr>
                      <a:r>
                        <a:rPr lang="en-GB" sz="1400" dirty="0">
                          <a:effectLst/>
                          <a:latin typeface="Calibri"/>
                          <a:ea typeface="Calibri"/>
                          <a:cs typeface="Calibri"/>
                        </a:rPr>
                        <a:t>Value transfer function (meta-analytic approach) (VTF)</a:t>
                      </a:r>
                      <a:endParaRPr lang="fi-FI"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D966"/>
                    </a:solidFill>
                  </a:tcPr>
                </a:tc>
                <a:tc>
                  <a:txBody>
                    <a:bodyPr/>
                    <a:lstStyle/>
                    <a:p>
                      <a:pPr>
                        <a:lnSpc>
                          <a:spcPct val="107000"/>
                        </a:lnSpc>
                        <a:spcAft>
                          <a:spcPts val="0"/>
                        </a:spcAft>
                      </a:pPr>
                      <a:r>
                        <a:rPr lang="en-US" sz="1400" dirty="0">
                          <a:effectLst/>
                          <a:latin typeface="Calibri"/>
                          <a:ea typeface="Calibri"/>
                          <a:cs typeface="Times New Roman"/>
                        </a:rPr>
                        <a:t>Literature based data</a:t>
                      </a:r>
                      <a:endParaRPr lang="fi-FI"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D966"/>
                    </a:solidFill>
                  </a:tcPr>
                </a:tc>
              </a:tr>
            </a:tbl>
          </a:graphicData>
        </a:graphic>
      </p:graphicFrame>
    </p:spTree>
    <p:extLst>
      <p:ext uri="{BB962C8B-B14F-4D97-AF65-F5344CB8AC3E}">
        <p14:creationId xmlns:p14="http://schemas.microsoft.com/office/powerpoint/2010/main" val="38695732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4000" dirty="0">
                <a:solidFill>
                  <a:schemeClr val="accent1"/>
                </a:solidFill>
              </a:rPr>
              <a:t>Εφαρμογή</a:t>
            </a:r>
            <a:endParaRPr lang="fi-FI" sz="4000" dirty="0">
              <a:solidFill>
                <a:schemeClr val="accent1"/>
              </a:solidFill>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721031817"/>
              </p:ext>
            </p:extLst>
          </p:nvPr>
        </p:nvGraphicFramePr>
        <p:xfrm>
          <a:off x="251520" y="1340768"/>
          <a:ext cx="8229600" cy="296672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pPr algn="ctr">
                        <a:lnSpc>
                          <a:spcPct val="107000"/>
                        </a:lnSpc>
                        <a:spcAft>
                          <a:spcPts val="0"/>
                        </a:spcAft>
                      </a:pPr>
                      <a:r>
                        <a:rPr lang="en-GB" sz="1400" b="1" dirty="0">
                          <a:effectLst/>
                          <a:latin typeface="Calibri"/>
                          <a:ea typeface="Times New Roman"/>
                          <a:cs typeface="Calibri"/>
                        </a:rPr>
                        <a:t>Type of Ecosystem Service</a:t>
                      </a:r>
                      <a:endParaRPr lang="fi-FI" sz="1400" dirty="0">
                        <a:effectLst/>
                        <a:latin typeface="Calibri"/>
                        <a:ea typeface="Calibri"/>
                        <a:cs typeface="Times New Roman"/>
                      </a:endParaRPr>
                    </a:p>
                  </a:txBody>
                  <a:tcPr marL="68580" marR="68580" marT="0" marB="0"/>
                </a:tc>
                <a:tc>
                  <a:txBody>
                    <a:bodyPr/>
                    <a:lstStyle/>
                    <a:p>
                      <a:pPr algn="ctr">
                        <a:lnSpc>
                          <a:spcPct val="107000"/>
                        </a:lnSpc>
                        <a:spcAft>
                          <a:spcPts val="0"/>
                        </a:spcAft>
                      </a:pPr>
                      <a:r>
                        <a:rPr lang="en-US" sz="1400" b="1" dirty="0">
                          <a:effectLst/>
                          <a:latin typeface="Calibri"/>
                          <a:ea typeface="Calibri"/>
                          <a:cs typeface="Times New Roman"/>
                        </a:rPr>
                        <a:t>Ecosystem service</a:t>
                      </a:r>
                      <a:endParaRPr lang="fi-FI" sz="1400" dirty="0">
                        <a:effectLst/>
                        <a:latin typeface="Calibri"/>
                        <a:ea typeface="Calibri"/>
                        <a:cs typeface="Times New Roman"/>
                      </a:endParaRPr>
                    </a:p>
                  </a:txBody>
                  <a:tcPr marL="68580" marR="68580" marT="0" marB="0"/>
                </a:tc>
                <a:tc>
                  <a:txBody>
                    <a:bodyPr/>
                    <a:lstStyle/>
                    <a:p>
                      <a:pPr algn="ctr">
                        <a:lnSpc>
                          <a:spcPct val="107000"/>
                        </a:lnSpc>
                        <a:spcAft>
                          <a:spcPts val="0"/>
                        </a:spcAft>
                      </a:pPr>
                      <a:r>
                        <a:rPr lang="en-US" sz="1400" b="1" dirty="0">
                          <a:effectLst/>
                          <a:latin typeface="Calibri"/>
                          <a:ea typeface="Calibri"/>
                          <a:cs typeface="Times New Roman"/>
                        </a:rPr>
                        <a:t>Examples of Valuation methods</a:t>
                      </a:r>
                      <a:endParaRPr lang="fi-FI" sz="1400" dirty="0">
                        <a:effectLst/>
                        <a:latin typeface="Calibri"/>
                        <a:ea typeface="Calibri"/>
                        <a:cs typeface="Times New Roman"/>
                      </a:endParaRPr>
                    </a:p>
                  </a:txBody>
                  <a:tcPr marL="68580" marR="68580" marT="0" marB="0"/>
                </a:tc>
              </a:tr>
              <a:tr h="370840">
                <a:tc>
                  <a:txBody>
                    <a:bodyPr/>
                    <a:lstStyle/>
                    <a:p>
                      <a:pPr>
                        <a:lnSpc>
                          <a:spcPct val="107000"/>
                        </a:lnSpc>
                        <a:spcAft>
                          <a:spcPts val="0"/>
                        </a:spcAft>
                      </a:pPr>
                      <a:r>
                        <a:rPr lang="en-GB" sz="1600" dirty="0">
                          <a:effectLst/>
                          <a:latin typeface="Calibri"/>
                          <a:ea typeface="Times New Roman"/>
                          <a:cs typeface="Calibri"/>
                        </a:rPr>
                        <a:t>Provisioning</a:t>
                      </a:r>
                      <a:endParaRPr lang="fi-FI" sz="1600" dirty="0">
                        <a:effectLst/>
                        <a:latin typeface="Calibri"/>
                        <a:ea typeface="Calibri"/>
                        <a:cs typeface="Times New Roman"/>
                      </a:endParaRPr>
                    </a:p>
                  </a:txBody>
                  <a:tcPr marL="68580" marR="68580" marT="0" marB="0"/>
                </a:tc>
                <a:tc>
                  <a:txBody>
                    <a:bodyPr/>
                    <a:lstStyle/>
                    <a:p>
                      <a:pPr>
                        <a:lnSpc>
                          <a:spcPct val="107000"/>
                        </a:lnSpc>
                        <a:spcAft>
                          <a:spcPts val="0"/>
                        </a:spcAft>
                      </a:pPr>
                      <a:r>
                        <a:rPr lang="en-US" sz="1600" dirty="0">
                          <a:effectLst/>
                          <a:latin typeface="Calibri"/>
                          <a:ea typeface="Calibri"/>
                          <a:cs typeface="Times New Roman"/>
                        </a:rPr>
                        <a:t>Crop provision  </a:t>
                      </a:r>
                      <a:endParaRPr lang="fi-FI" sz="1600" dirty="0">
                        <a:effectLst/>
                        <a:latin typeface="Calibri"/>
                        <a:ea typeface="Calibri"/>
                        <a:cs typeface="Times New Roman"/>
                      </a:endParaRPr>
                    </a:p>
                  </a:txBody>
                  <a:tcPr marL="68580" marR="68580" marT="0" marB="0"/>
                </a:tc>
                <a:tc>
                  <a:txBody>
                    <a:bodyPr/>
                    <a:lstStyle/>
                    <a:p>
                      <a:pPr>
                        <a:lnSpc>
                          <a:spcPct val="107000"/>
                        </a:lnSpc>
                        <a:spcAft>
                          <a:spcPts val="0"/>
                        </a:spcAft>
                      </a:pPr>
                      <a:endParaRPr lang="fi-FI" sz="1600" dirty="0">
                        <a:solidFill>
                          <a:schemeClr val="bg1"/>
                        </a:solidFill>
                        <a:effectLst/>
                        <a:latin typeface="Calibri"/>
                        <a:ea typeface="Calibri"/>
                        <a:cs typeface="Times New Roman"/>
                      </a:endParaRPr>
                    </a:p>
                  </a:txBody>
                  <a:tcPr marL="68580" marR="68580" marT="0" marB="0"/>
                </a:tc>
              </a:tr>
              <a:tr h="370840">
                <a:tc>
                  <a:txBody>
                    <a:bodyPr/>
                    <a:lstStyle/>
                    <a:p>
                      <a:pPr>
                        <a:lnSpc>
                          <a:spcPct val="107000"/>
                        </a:lnSpc>
                        <a:spcAft>
                          <a:spcPts val="0"/>
                        </a:spcAft>
                      </a:pPr>
                      <a:r>
                        <a:rPr lang="en-GB" sz="1600" dirty="0">
                          <a:effectLst/>
                          <a:latin typeface="Calibri"/>
                          <a:ea typeface="Times New Roman"/>
                          <a:cs typeface="Calibri"/>
                        </a:rPr>
                        <a:t> </a:t>
                      </a:r>
                      <a:endParaRPr lang="fi-FI" sz="1600" dirty="0">
                        <a:effectLst/>
                        <a:latin typeface="Calibri"/>
                        <a:ea typeface="Calibri"/>
                        <a:cs typeface="Times New Roman"/>
                      </a:endParaRPr>
                    </a:p>
                  </a:txBody>
                  <a:tcPr marL="68580" marR="68580" marT="0" marB="0"/>
                </a:tc>
                <a:tc>
                  <a:txBody>
                    <a:bodyPr/>
                    <a:lstStyle/>
                    <a:p>
                      <a:pPr>
                        <a:lnSpc>
                          <a:spcPct val="107000"/>
                        </a:lnSpc>
                        <a:spcAft>
                          <a:spcPts val="0"/>
                        </a:spcAft>
                      </a:pPr>
                      <a:r>
                        <a:rPr lang="en-US" sz="1600" dirty="0">
                          <a:effectLst/>
                          <a:latin typeface="Calibri"/>
                          <a:ea typeface="Calibri"/>
                          <a:cs typeface="Times New Roman"/>
                        </a:rPr>
                        <a:t>Water </a:t>
                      </a:r>
                      <a:endParaRPr lang="fi-FI" sz="1600" dirty="0">
                        <a:effectLst/>
                        <a:latin typeface="Calibri"/>
                        <a:ea typeface="Calibri"/>
                        <a:cs typeface="Times New Roman"/>
                      </a:endParaRPr>
                    </a:p>
                  </a:txBody>
                  <a:tcPr marL="68580" marR="68580" marT="0" marB="0"/>
                </a:tc>
                <a:tc>
                  <a:txBody>
                    <a:bodyPr/>
                    <a:lstStyle/>
                    <a:p>
                      <a:pPr>
                        <a:lnSpc>
                          <a:spcPct val="107000"/>
                        </a:lnSpc>
                        <a:spcAft>
                          <a:spcPts val="0"/>
                        </a:spcAft>
                      </a:pPr>
                      <a:endParaRPr lang="fi-FI" sz="1600" dirty="0">
                        <a:solidFill>
                          <a:schemeClr val="bg1"/>
                        </a:solidFill>
                        <a:effectLst/>
                        <a:latin typeface="Calibri"/>
                        <a:ea typeface="Calibri"/>
                        <a:cs typeface="Times New Roman"/>
                      </a:endParaRPr>
                    </a:p>
                  </a:txBody>
                  <a:tcPr marL="68580" marR="68580" marT="0" marB="0"/>
                </a:tc>
              </a:tr>
              <a:tr h="370840">
                <a:tc>
                  <a:txBody>
                    <a:bodyPr/>
                    <a:lstStyle/>
                    <a:p>
                      <a:pPr>
                        <a:lnSpc>
                          <a:spcPct val="107000"/>
                        </a:lnSpc>
                        <a:spcAft>
                          <a:spcPts val="0"/>
                        </a:spcAft>
                      </a:pPr>
                      <a:r>
                        <a:rPr lang="en-US" sz="1600" dirty="0">
                          <a:effectLst/>
                          <a:latin typeface="Calibri"/>
                          <a:ea typeface="Calibri"/>
                          <a:cs typeface="Times New Roman"/>
                        </a:rPr>
                        <a:t>Regulating </a:t>
                      </a:r>
                      <a:endParaRPr lang="fi-FI" sz="1600" dirty="0">
                        <a:effectLst/>
                        <a:latin typeface="Calibri"/>
                        <a:ea typeface="Calibri"/>
                        <a:cs typeface="Times New Roman"/>
                      </a:endParaRPr>
                    </a:p>
                  </a:txBody>
                  <a:tcPr marL="68580" marR="68580" marT="0" marB="0"/>
                </a:tc>
                <a:tc>
                  <a:txBody>
                    <a:bodyPr/>
                    <a:lstStyle/>
                    <a:p>
                      <a:pPr>
                        <a:lnSpc>
                          <a:spcPct val="107000"/>
                        </a:lnSpc>
                        <a:spcAft>
                          <a:spcPts val="0"/>
                        </a:spcAft>
                      </a:pPr>
                      <a:r>
                        <a:rPr lang="en-US" sz="1600" dirty="0">
                          <a:effectLst/>
                          <a:latin typeface="Calibri"/>
                          <a:ea typeface="Calibri"/>
                          <a:cs typeface="Times New Roman"/>
                        </a:rPr>
                        <a:t> </a:t>
                      </a:r>
                      <a:endParaRPr lang="fi-FI" sz="1600" dirty="0">
                        <a:effectLst/>
                        <a:latin typeface="Calibri"/>
                        <a:ea typeface="Calibri"/>
                        <a:cs typeface="Times New Roman"/>
                      </a:endParaRPr>
                    </a:p>
                  </a:txBody>
                  <a:tcPr marL="68580" marR="68580" marT="0" marB="0"/>
                </a:tc>
                <a:tc>
                  <a:txBody>
                    <a:bodyPr/>
                    <a:lstStyle/>
                    <a:p>
                      <a:pPr>
                        <a:lnSpc>
                          <a:spcPct val="107000"/>
                        </a:lnSpc>
                        <a:spcAft>
                          <a:spcPts val="0"/>
                        </a:spcAft>
                      </a:pPr>
                      <a:endParaRPr lang="fi-FI" sz="1600" dirty="0">
                        <a:solidFill>
                          <a:schemeClr val="bg1"/>
                        </a:solidFill>
                        <a:effectLst/>
                        <a:latin typeface="Calibri"/>
                        <a:ea typeface="Calibri"/>
                        <a:cs typeface="Times New Roman"/>
                      </a:endParaRPr>
                    </a:p>
                  </a:txBody>
                  <a:tcPr marL="68580" marR="68580" marT="0" marB="0"/>
                </a:tc>
              </a:tr>
              <a:tr h="370840">
                <a:tc>
                  <a:txBody>
                    <a:bodyPr/>
                    <a:lstStyle/>
                    <a:p>
                      <a:pPr>
                        <a:lnSpc>
                          <a:spcPct val="107000"/>
                        </a:lnSpc>
                        <a:spcAft>
                          <a:spcPts val="0"/>
                        </a:spcAft>
                      </a:pPr>
                      <a:r>
                        <a:rPr lang="en-US" sz="1600" dirty="0">
                          <a:effectLst/>
                          <a:latin typeface="Calibri"/>
                          <a:ea typeface="Calibri"/>
                          <a:cs typeface="Times New Roman"/>
                        </a:rPr>
                        <a:t> </a:t>
                      </a:r>
                      <a:endParaRPr lang="fi-FI" sz="1600" dirty="0">
                        <a:effectLst/>
                        <a:latin typeface="Calibri"/>
                        <a:ea typeface="Calibri"/>
                        <a:cs typeface="Times New Roman"/>
                      </a:endParaRPr>
                    </a:p>
                  </a:txBody>
                  <a:tcPr marL="68580" marR="68580" marT="0" marB="0"/>
                </a:tc>
                <a:tc>
                  <a:txBody>
                    <a:bodyPr/>
                    <a:lstStyle/>
                    <a:p>
                      <a:pPr>
                        <a:lnSpc>
                          <a:spcPct val="107000"/>
                        </a:lnSpc>
                        <a:spcAft>
                          <a:spcPts val="0"/>
                        </a:spcAft>
                      </a:pPr>
                      <a:r>
                        <a:rPr lang="en-US" sz="1600" dirty="0">
                          <a:effectLst/>
                          <a:latin typeface="Calibri"/>
                          <a:ea typeface="Calibri"/>
                          <a:cs typeface="Times New Roman"/>
                        </a:rPr>
                        <a:t>Climate regulation</a:t>
                      </a:r>
                      <a:endParaRPr lang="fi-FI" sz="1600" dirty="0">
                        <a:effectLst/>
                        <a:latin typeface="Calibri"/>
                        <a:ea typeface="Calibri"/>
                        <a:cs typeface="Times New Roman"/>
                      </a:endParaRPr>
                    </a:p>
                  </a:txBody>
                  <a:tcPr marL="68580" marR="68580" marT="0" marB="0"/>
                </a:tc>
                <a:tc>
                  <a:txBody>
                    <a:bodyPr/>
                    <a:lstStyle/>
                    <a:p>
                      <a:pPr>
                        <a:lnSpc>
                          <a:spcPct val="107000"/>
                        </a:lnSpc>
                        <a:spcAft>
                          <a:spcPts val="0"/>
                        </a:spcAft>
                      </a:pPr>
                      <a:endParaRPr lang="fi-FI" sz="1600" dirty="0">
                        <a:solidFill>
                          <a:schemeClr val="bg1"/>
                        </a:solidFill>
                        <a:effectLst/>
                        <a:latin typeface="Calibri"/>
                        <a:ea typeface="Calibri"/>
                        <a:cs typeface="Times New Roman"/>
                      </a:endParaRPr>
                    </a:p>
                  </a:txBody>
                  <a:tcPr marL="68580" marR="68580" marT="0" marB="0"/>
                </a:tc>
              </a:tr>
              <a:tr h="370840">
                <a:tc>
                  <a:txBody>
                    <a:bodyPr/>
                    <a:lstStyle/>
                    <a:p>
                      <a:pPr>
                        <a:lnSpc>
                          <a:spcPct val="107000"/>
                        </a:lnSpc>
                        <a:spcAft>
                          <a:spcPts val="0"/>
                        </a:spcAft>
                      </a:pPr>
                      <a:r>
                        <a:rPr lang="en-US" sz="1600">
                          <a:effectLst/>
                          <a:latin typeface="Calibri"/>
                          <a:ea typeface="Calibri"/>
                          <a:cs typeface="Times New Roman"/>
                        </a:rPr>
                        <a:t> </a:t>
                      </a:r>
                      <a:endParaRPr lang="fi-FI" sz="1600">
                        <a:effectLst/>
                        <a:latin typeface="Calibri"/>
                        <a:ea typeface="Calibri"/>
                        <a:cs typeface="Times New Roman"/>
                      </a:endParaRPr>
                    </a:p>
                  </a:txBody>
                  <a:tcPr marL="68580" marR="68580" marT="0" marB="0"/>
                </a:tc>
                <a:tc>
                  <a:txBody>
                    <a:bodyPr/>
                    <a:lstStyle/>
                    <a:p>
                      <a:pPr>
                        <a:lnSpc>
                          <a:spcPct val="107000"/>
                        </a:lnSpc>
                        <a:spcAft>
                          <a:spcPts val="0"/>
                        </a:spcAft>
                      </a:pPr>
                      <a:r>
                        <a:rPr lang="en-US" sz="1600" dirty="0">
                          <a:effectLst/>
                          <a:latin typeface="Calibri"/>
                          <a:ea typeface="Calibri"/>
                          <a:cs typeface="Times New Roman"/>
                        </a:rPr>
                        <a:t>Pollination</a:t>
                      </a:r>
                      <a:endParaRPr lang="fi-FI" sz="1600" dirty="0">
                        <a:effectLst/>
                        <a:latin typeface="Calibri"/>
                        <a:ea typeface="Calibri"/>
                        <a:cs typeface="Times New Roman"/>
                      </a:endParaRPr>
                    </a:p>
                  </a:txBody>
                  <a:tcPr marL="68580" marR="68580" marT="0" marB="0"/>
                </a:tc>
                <a:tc>
                  <a:txBody>
                    <a:bodyPr/>
                    <a:lstStyle/>
                    <a:p>
                      <a:pPr>
                        <a:lnSpc>
                          <a:spcPct val="107000"/>
                        </a:lnSpc>
                        <a:spcAft>
                          <a:spcPts val="0"/>
                        </a:spcAft>
                      </a:pPr>
                      <a:endParaRPr lang="fi-FI" sz="1600" dirty="0">
                        <a:solidFill>
                          <a:schemeClr val="bg1"/>
                        </a:solidFill>
                        <a:effectLst/>
                        <a:latin typeface="Calibri"/>
                        <a:ea typeface="Calibri"/>
                        <a:cs typeface="Times New Roman"/>
                      </a:endParaRPr>
                    </a:p>
                  </a:txBody>
                  <a:tcPr marL="68580" marR="68580" marT="0" marB="0"/>
                </a:tc>
              </a:tr>
              <a:tr h="370840">
                <a:tc>
                  <a:txBody>
                    <a:bodyPr/>
                    <a:lstStyle/>
                    <a:p>
                      <a:pPr>
                        <a:lnSpc>
                          <a:spcPct val="107000"/>
                        </a:lnSpc>
                        <a:spcAft>
                          <a:spcPts val="0"/>
                        </a:spcAft>
                      </a:pPr>
                      <a:r>
                        <a:rPr lang="en-US" sz="1600" dirty="0">
                          <a:effectLst/>
                          <a:latin typeface="Calibri"/>
                          <a:ea typeface="Calibri"/>
                          <a:cs typeface="Times New Roman"/>
                        </a:rPr>
                        <a:t>Cultural</a:t>
                      </a:r>
                      <a:endParaRPr lang="fi-FI" sz="1600" dirty="0">
                        <a:effectLst/>
                        <a:latin typeface="Calibri"/>
                        <a:ea typeface="Calibri"/>
                        <a:cs typeface="Times New Roman"/>
                      </a:endParaRPr>
                    </a:p>
                  </a:txBody>
                  <a:tcPr marL="68580" marR="68580" marT="0" marB="0"/>
                </a:tc>
                <a:tc>
                  <a:txBody>
                    <a:bodyPr/>
                    <a:lstStyle/>
                    <a:p>
                      <a:pPr>
                        <a:lnSpc>
                          <a:spcPct val="107000"/>
                        </a:lnSpc>
                        <a:spcAft>
                          <a:spcPts val="0"/>
                        </a:spcAft>
                      </a:pPr>
                      <a:r>
                        <a:rPr lang="en-US" sz="1600" dirty="0">
                          <a:effectLst/>
                          <a:latin typeface="Calibri"/>
                          <a:ea typeface="Calibri"/>
                          <a:cs typeface="Times New Roman"/>
                        </a:rPr>
                        <a:t> </a:t>
                      </a:r>
                      <a:endParaRPr lang="fi-FI" sz="1600" dirty="0">
                        <a:effectLst/>
                        <a:latin typeface="Calibri"/>
                        <a:ea typeface="Calibri"/>
                        <a:cs typeface="Times New Roman"/>
                      </a:endParaRPr>
                    </a:p>
                  </a:txBody>
                  <a:tcPr marL="68580" marR="68580" marT="0" marB="0"/>
                </a:tc>
                <a:tc>
                  <a:txBody>
                    <a:bodyPr/>
                    <a:lstStyle/>
                    <a:p>
                      <a:pPr>
                        <a:lnSpc>
                          <a:spcPct val="107000"/>
                        </a:lnSpc>
                        <a:spcAft>
                          <a:spcPts val="0"/>
                        </a:spcAft>
                      </a:pPr>
                      <a:endParaRPr lang="fi-FI" sz="1600" dirty="0">
                        <a:solidFill>
                          <a:schemeClr val="bg1"/>
                        </a:solidFill>
                        <a:effectLst/>
                        <a:latin typeface="Calibri"/>
                        <a:ea typeface="Calibri"/>
                        <a:cs typeface="Times New Roman"/>
                      </a:endParaRPr>
                    </a:p>
                  </a:txBody>
                  <a:tcPr marL="68580" marR="68580" marT="0" marB="0"/>
                </a:tc>
              </a:tr>
              <a:tr h="370840">
                <a:tc>
                  <a:txBody>
                    <a:bodyPr/>
                    <a:lstStyle/>
                    <a:p>
                      <a:pPr>
                        <a:lnSpc>
                          <a:spcPct val="107000"/>
                        </a:lnSpc>
                        <a:spcAft>
                          <a:spcPts val="0"/>
                        </a:spcAft>
                      </a:pPr>
                      <a:r>
                        <a:rPr lang="en-US" sz="1600">
                          <a:effectLst/>
                          <a:latin typeface="Calibri"/>
                          <a:ea typeface="Calibri"/>
                          <a:cs typeface="Times New Roman"/>
                        </a:rPr>
                        <a:t> </a:t>
                      </a:r>
                      <a:endParaRPr lang="fi-FI" sz="1600">
                        <a:effectLst/>
                        <a:latin typeface="Calibri"/>
                        <a:ea typeface="Calibri"/>
                        <a:cs typeface="Times New Roman"/>
                      </a:endParaRPr>
                    </a:p>
                  </a:txBody>
                  <a:tcPr marL="68580" marR="68580" marT="0" marB="0"/>
                </a:tc>
                <a:tc>
                  <a:txBody>
                    <a:bodyPr/>
                    <a:lstStyle/>
                    <a:p>
                      <a:pPr>
                        <a:lnSpc>
                          <a:spcPct val="107000"/>
                        </a:lnSpc>
                        <a:spcAft>
                          <a:spcPts val="0"/>
                        </a:spcAft>
                      </a:pPr>
                      <a:r>
                        <a:rPr lang="en-US" sz="1600" dirty="0">
                          <a:effectLst/>
                          <a:latin typeface="Calibri"/>
                          <a:ea typeface="Calibri"/>
                          <a:cs typeface="Times New Roman"/>
                        </a:rPr>
                        <a:t>Recreation</a:t>
                      </a:r>
                      <a:endParaRPr lang="fi-FI" sz="1600" dirty="0">
                        <a:effectLst/>
                        <a:latin typeface="Calibri"/>
                        <a:ea typeface="Calibri"/>
                        <a:cs typeface="Times New Roman"/>
                      </a:endParaRPr>
                    </a:p>
                  </a:txBody>
                  <a:tcPr marL="68580" marR="68580" marT="0" marB="0"/>
                </a:tc>
                <a:tc>
                  <a:txBody>
                    <a:bodyPr/>
                    <a:lstStyle/>
                    <a:p>
                      <a:pPr>
                        <a:lnSpc>
                          <a:spcPct val="107000"/>
                        </a:lnSpc>
                        <a:spcAft>
                          <a:spcPts val="0"/>
                        </a:spcAft>
                      </a:pPr>
                      <a:endParaRPr lang="fi-FI" sz="1600" dirty="0">
                        <a:solidFill>
                          <a:schemeClr val="bg1"/>
                        </a:solidFill>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1027177933"/>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2354</TotalTime>
  <Words>1428</Words>
  <Application>Microsoft Office PowerPoint</Application>
  <PresentationFormat>On-screen Show (4:3)</PresentationFormat>
  <Paragraphs>270</Paragraphs>
  <Slides>24</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26" baseType="lpstr">
      <vt:lpstr>blank</vt:lpstr>
      <vt:lpstr>Laskentataulukko</vt:lpstr>
      <vt:lpstr>Οικονομική αξιολόγηση περιβαλλοντικών αγαθών </vt:lpstr>
      <vt:lpstr>Δομή μαθήματος </vt:lpstr>
      <vt:lpstr>Βιβλιογραφία </vt:lpstr>
      <vt:lpstr>Μεθοδολογία</vt:lpstr>
      <vt:lpstr>Τυπολογία </vt:lpstr>
      <vt:lpstr>Αξίες και μέθοδοι εκτίμησης</vt:lpstr>
      <vt:lpstr>Οικοσ. Υπηρεσιες και εφαρμογή μεθόδων στη βιβλιογραφία </vt:lpstr>
      <vt:lpstr>Απαιτήσεις σε δεδομένα </vt:lpstr>
      <vt:lpstr>Εφαρμογή</vt:lpstr>
      <vt:lpstr>Εφαρμογή</vt:lpstr>
      <vt:lpstr>Μεθ. αποκαλυφθείσας προτίμησης (Revealed preference based)</vt:lpstr>
      <vt:lpstr>Παραδείγματα </vt:lpstr>
      <vt:lpstr>Παραδείγματα </vt:lpstr>
      <vt:lpstr>Βήματα μεθοδολίας: Hedonic </vt:lpstr>
      <vt:lpstr>Sander and Haight, 2012</vt:lpstr>
      <vt:lpstr>Βήματα μεθοδολίας: Travel cost </vt:lpstr>
      <vt:lpstr>Travel cost method</vt:lpstr>
      <vt:lpstr>Armbrecht, J. (2014)</vt:lpstr>
      <vt:lpstr>Εφαρμογή </vt:lpstr>
      <vt:lpstr>Συζήτηση</vt:lpstr>
      <vt:lpstr>Βιβλιογραφία εργασίας (Op.1) </vt:lpstr>
      <vt:lpstr>Εργασία HP</vt:lpstr>
      <vt:lpstr>Βιβλιογραφία εργασίας (Op.2)</vt:lpstr>
      <vt:lpstr>Εργασία TC</vt:lpstr>
    </vt:vector>
  </TitlesOfParts>
  <Company>LUKE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Οικονομική αξιολόγηση περιβαλλοντικών αγαθών</dc:title>
  <dc:creator>Grammatikopoulou Ioanna</dc:creator>
  <cp:lastModifiedBy>Grammatikopoulou Ioanna</cp:lastModifiedBy>
  <cp:revision>69</cp:revision>
  <dcterms:created xsi:type="dcterms:W3CDTF">2019-10-25T14:44:43Z</dcterms:created>
  <dcterms:modified xsi:type="dcterms:W3CDTF">2019-12-05T06:46:53Z</dcterms:modified>
</cp:coreProperties>
</file>