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65"/>
  </p:notesMasterIdLst>
  <p:sldIdLst>
    <p:sldId id="719" r:id="rId2"/>
    <p:sldId id="720" r:id="rId3"/>
    <p:sldId id="721" r:id="rId4"/>
    <p:sldId id="892" r:id="rId5"/>
    <p:sldId id="722" r:id="rId6"/>
    <p:sldId id="724" r:id="rId7"/>
    <p:sldId id="725" r:id="rId8"/>
    <p:sldId id="726" r:id="rId9"/>
    <p:sldId id="727" r:id="rId10"/>
    <p:sldId id="728" r:id="rId11"/>
    <p:sldId id="729" r:id="rId12"/>
    <p:sldId id="730" r:id="rId13"/>
    <p:sldId id="871" r:id="rId14"/>
    <p:sldId id="731" r:id="rId15"/>
    <p:sldId id="732" r:id="rId16"/>
    <p:sldId id="733" r:id="rId17"/>
    <p:sldId id="734" r:id="rId18"/>
    <p:sldId id="735" r:id="rId19"/>
    <p:sldId id="736" r:id="rId20"/>
    <p:sldId id="738" r:id="rId21"/>
    <p:sldId id="739" r:id="rId22"/>
    <p:sldId id="740" r:id="rId23"/>
    <p:sldId id="741" r:id="rId24"/>
    <p:sldId id="742" r:id="rId25"/>
    <p:sldId id="743" r:id="rId26"/>
    <p:sldId id="872" r:id="rId27"/>
    <p:sldId id="873" r:id="rId28"/>
    <p:sldId id="874" r:id="rId29"/>
    <p:sldId id="876" r:id="rId30"/>
    <p:sldId id="875" r:id="rId31"/>
    <p:sldId id="877" r:id="rId32"/>
    <p:sldId id="878" r:id="rId33"/>
    <p:sldId id="879" r:id="rId34"/>
    <p:sldId id="880" r:id="rId35"/>
    <p:sldId id="881" r:id="rId36"/>
    <p:sldId id="882" r:id="rId37"/>
    <p:sldId id="883" r:id="rId38"/>
    <p:sldId id="884" r:id="rId39"/>
    <p:sldId id="885" r:id="rId40"/>
    <p:sldId id="886" r:id="rId41"/>
    <p:sldId id="887" r:id="rId42"/>
    <p:sldId id="888" r:id="rId43"/>
    <p:sldId id="890" r:id="rId44"/>
    <p:sldId id="747" r:id="rId45"/>
    <p:sldId id="748" r:id="rId46"/>
    <p:sldId id="749" r:id="rId47"/>
    <p:sldId id="750" r:id="rId48"/>
    <p:sldId id="751" r:id="rId49"/>
    <p:sldId id="752" r:id="rId50"/>
    <p:sldId id="753" r:id="rId51"/>
    <p:sldId id="754" r:id="rId52"/>
    <p:sldId id="755" r:id="rId53"/>
    <p:sldId id="756" r:id="rId54"/>
    <p:sldId id="757" r:id="rId55"/>
    <p:sldId id="758" r:id="rId56"/>
    <p:sldId id="759" r:id="rId57"/>
    <p:sldId id="893" r:id="rId58"/>
    <p:sldId id="760" r:id="rId59"/>
    <p:sldId id="761" r:id="rId60"/>
    <p:sldId id="762" r:id="rId61"/>
    <p:sldId id="763" r:id="rId62"/>
    <p:sldId id="764" r:id="rId63"/>
    <p:sldId id="765" r:id="rId64"/>
    <p:sldId id="766" r:id="rId65"/>
    <p:sldId id="767" r:id="rId66"/>
    <p:sldId id="768" r:id="rId67"/>
    <p:sldId id="769" r:id="rId68"/>
    <p:sldId id="770" r:id="rId69"/>
    <p:sldId id="771" r:id="rId70"/>
    <p:sldId id="772" r:id="rId71"/>
    <p:sldId id="773" r:id="rId72"/>
    <p:sldId id="774" r:id="rId73"/>
    <p:sldId id="775" r:id="rId74"/>
    <p:sldId id="776" r:id="rId75"/>
    <p:sldId id="891" r:id="rId76"/>
    <p:sldId id="780" r:id="rId77"/>
    <p:sldId id="781" r:id="rId78"/>
    <p:sldId id="782" r:id="rId79"/>
    <p:sldId id="785" r:id="rId80"/>
    <p:sldId id="786" r:id="rId81"/>
    <p:sldId id="787" r:id="rId82"/>
    <p:sldId id="788" r:id="rId83"/>
    <p:sldId id="789" r:id="rId84"/>
    <p:sldId id="790" r:id="rId85"/>
    <p:sldId id="791" r:id="rId86"/>
    <p:sldId id="792" r:id="rId87"/>
    <p:sldId id="793" r:id="rId88"/>
    <p:sldId id="794" r:id="rId89"/>
    <p:sldId id="795" r:id="rId90"/>
    <p:sldId id="796" r:id="rId91"/>
    <p:sldId id="797" r:id="rId92"/>
    <p:sldId id="798" r:id="rId93"/>
    <p:sldId id="799" r:id="rId94"/>
    <p:sldId id="800" r:id="rId95"/>
    <p:sldId id="802" r:id="rId96"/>
    <p:sldId id="803" r:id="rId97"/>
    <p:sldId id="804" r:id="rId98"/>
    <p:sldId id="805" r:id="rId99"/>
    <p:sldId id="806" r:id="rId100"/>
    <p:sldId id="807" r:id="rId101"/>
    <p:sldId id="808" r:id="rId102"/>
    <p:sldId id="809" r:id="rId103"/>
    <p:sldId id="810" r:id="rId104"/>
    <p:sldId id="811" r:id="rId105"/>
    <p:sldId id="812" r:id="rId106"/>
    <p:sldId id="813" r:id="rId107"/>
    <p:sldId id="814" r:id="rId108"/>
    <p:sldId id="815" r:id="rId109"/>
    <p:sldId id="816" r:id="rId110"/>
    <p:sldId id="817" r:id="rId111"/>
    <p:sldId id="818" r:id="rId112"/>
    <p:sldId id="819" r:id="rId113"/>
    <p:sldId id="820" r:id="rId114"/>
    <p:sldId id="821" r:id="rId115"/>
    <p:sldId id="822" r:id="rId116"/>
    <p:sldId id="823" r:id="rId117"/>
    <p:sldId id="824" r:id="rId118"/>
    <p:sldId id="825" r:id="rId119"/>
    <p:sldId id="826" r:id="rId120"/>
    <p:sldId id="827" r:id="rId121"/>
    <p:sldId id="828" r:id="rId122"/>
    <p:sldId id="829" r:id="rId123"/>
    <p:sldId id="830" r:id="rId124"/>
    <p:sldId id="831" r:id="rId125"/>
    <p:sldId id="832" r:id="rId126"/>
    <p:sldId id="833" r:id="rId127"/>
    <p:sldId id="834" r:id="rId128"/>
    <p:sldId id="835" r:id="rId129"/>
    <p:sldId id="836" r:id="rId130"/>
    <p:sldId id="837" r:id="rId131"/>
    <p:sldId id="838" r:id="rId132"/>
    <p:sldId id="839" r:id="rId133"/>
    <p:sldId id="840" r:id="rId134"/>
    <p:sldId id="841" r:id="rId135"/>
    <p:sldId id="842" r:id="rId136"/>
    <p:sldId id="843" r:id="rId137"/>
    <p:sldId id="844" r:id="rId138"/>
    <p:sldId id="845" r:id="rId139"/>
    <p:sldId id="846" r:id="rId140"/>
    <p:sldId id="847" r:id="rId141"/>
    <p:sldId id="848" r:id="rId142"/>
    <p:sldId id="849" r:id="rId143"/>
    <p:sldId id="850" r:id="rId144"/>
    <p:sldId id="851" r:id="rId145"/>
    <p:sldId id="852" r:id="rId146"/>
    <p:sldId id="853" r:id="rId147"/>
    <p:sldId id="854" r:id="rId148"/>
    <p:sldId id="855" r:id="rId149"/>
    <p:sldId id="856" r:id="rId150"/>
    <p:sldId id="857" r:id="rId151"/>
    <p:sldId id="858" r:id="rId152"/>
    <p:sldId id="859" r:id="rId153"/>
    <p:sldId id="860" r:id="rId154"/>
    <p:sldId id="861" r:id="rId155"/>
    <p:sldId id="862" r:id="rId156"/>
    <p:sldId id="863" r:id="rId157"/>
    <p:sldId id="864" r:id="rId158"/>
    <p:sldId id="865" r:id="rId159"/>
    <p:sldId id="866" r:id="rId160"/>
    <p:sldId id="867" r:id="rId161"/>
    <p:sldId id="868" r:id="rId162"/>
    <p:sldId id="869" r:id="rId163"/>
    <p:sldId id="870" r:id="rId16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640000"/>
    <a:srgbClr val="FF9F9F"/>
    <a:srgbClr val="FF9999"/>
    <a:srgbClr val="FFCC99"/>
    <a:srgbClr val="CC3300"/>
    <a:srgbClr val="FF9966"/>
    <a:srgbClr val="FFFFCC"/>
    <a:srgbClr val="9966FF"/>
    <a:srgbClr val="88B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8980" autoAdjust="0"/>
  </p:normalViewPr>
  <p:slideViewPr>
    <p:cSldViewPr>
      <p:cViewPr varScale="1">
        <p:scale>
          <a:sx n="81" d="100"/>
          <a:sy n="81" d="100"/>
        </p:scale>
        <p:origin x="96" y="1014"/>
      </p:cViewPr>
      <p:guideLst>
        <p:guide orient="horz" pos="2544"/>
        <p:guide pos="2880"/>
      </p:guideLst>
    </p:cSldViewPr>
  </p:slideViewPr>
  <p:notesTextViewPr>
    <p:cViewPr>
      <p:scale>
        <a:sx n="100" d="100"/>
        <a:sy n="100" d="100"/>
      </p:scale>
      <p:origin x="0" y="0"/>
    </p:cViewPr>
  </p:notesTextViewPr>
  <p:sorterViewPr>
    <p:cViewPr>
      <p:scale>
        <a:sx n="70" d="100"/>
        <a:sy n="70" d="100"/>
      </p:scale>
      <p:origin x="0" y="146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 Type="http://schemas.openxmlformats.org/officeDocument/2006/relationships/image" Target="../media/image42.emf"/><Relationship Id="rId16" Type="http://schemas.openxmlformats.org/officeDocument/2006/relationships/image" Target="../media/image56.emf"/><Relationship Id="rId1" Type="http://schemas.openxmlformats.org/officeDocument/2006/relationships/image" Target="../media/image41.emf"/><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5" Type="http://schemas.openxmlformats.org/officeDocument/2006/relationships/image" Target="../media/image5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 Id="rId4"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FD813-4297-4CF9-BD68-6336730A442D}" type="datetimeFigureOut">
              <a:rPr lang="el-GR" smtClean="0"/>
              <a:t>24/6/2021</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2EE5D-6E82-44CE-86AA-257576FEC1AD}" type="slidenum">
              <a:rPr lang="el-GR" smtClean="0"/>
              <a:t>‹#›</a:t>
            </a:fld>
            <a:endParaRPr lang="el-GR"/>
          </a:p>
        </p:txBody>
      </p:sp>
    </p:spTree>
    <p:extLst>
      <p:ext uri="{BB962C8B-B14F-4D97-AF65-F5344CB8AC3E}">
        <p14:creationId xmlns:p14="http://schemas.microsoft.com/office/powerpoint/2010/main" val="115046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Όλοι λίγο-πολύ</a:t>
            </a:r>
            <a:r>
              <a:rPr lang="el-GR" baseline="0" dirty="0" smtClean="0"/>
              <a:t> έχουμε την εμπειρία του φαινομένου της εκπομπής φθορισμού από τα μόρια των χλωροφυλλών, είτε μετρώντας π.χ. φθορισμομετρικά το περιεχόμενο ενός εδώδιμου ελαίου σε χλωροφύλλες, είτε παρατηρώντας χλωροφυλλούχους ιστούς στο μικροσκόπιο φθορισμού. Αριστερά, βλέπουμε το κλασικό φάσμα απορρόφησης της χλωροφύλλης </a:t>
            </a:r>
            <a:r>
              <a:rPr lang="en-US" baseline="0" dirty="0" smtClean="0"/>
              <a:t>a</a:t>
            </a:r>
            <a:r>
              <a:rPr lang="el-GR" baseline="0" dirty="0" smtClean="0"/>
              <a:t> στην ορατή περιοχή του φάσματος. Δεξιά είναι το φάσμα εκπομπής φθορισμού της χλωροφύλλης </a:t>
            </a:r>
            <a:r>
              <a:rPr lang="en-US" baseline="0" dirty="0" smtClean="0"/>
              <a:t>a</a:t>
            </a:r>
            <a:r>
              <a:rPr lang="el-GR" baseline="0" dirty="0" smtClean="0"/>
              <a:t> με ακτινοβολία διέγερσης στην κόκκινη περιοχή.</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58</a:t>
            </a:fld>
            <a:endParaRPr lang="el-GR"/>
          </a:p>
        </p:txBody>
      </p:sp>
    </p:spTree>
    <p:extLst>
      <p:ext uri="{BB962C8B-B14F-4D97-AF65-F5344CB8AC3E}">
        <p14:creationId xmlns:p14="http://schemas.microsoft.com/office/powerpoint/2010/main" val="379266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l-GR" dirty="0" smtClean="0"/>
              <a:t>Η</a:t>
            </a:r>
            <a:r>
              <a:rPr lang="el-GR" baseline="0" dirty="0" smtClean="0"/>
              <a:t> απορρόφηση της ενέργειας της ηλιακής ακτινοβολίας προκαλεί διέγερση του κέντρου αντίδρασης του φωτοσυστήματος ΙΙ, διαχωρισμό φορτίου μεταξύ της χλωροφύλλης και της φαιοφυτίνης, φωτόλυση του νερού και σωσσώρευση πρωτονίων, μεταφορά πρωτονίων από το στρώμα, φωτοχημική ροή ηλεκτρονίων μέσω των κιννονών Α και Β, του κυτοχρώματος </a:t>
            </a:r>
            <a:r>
              <a:rPr lang="en-US" baseline="0" dirty="0" smtClean="0"/>
              <a:t>b6f</a:t>
            </a:r>
            <a:r>
              <a:rPr lang="el-GR" baseline="0" dirty="0" smtClean="0"/>
              <a:t> και της πλαστοκυανίνης, ένα δεύτερο ενεργειακά απαιτητικό βήμα για την μεταφορά των ηλεκτρονίων μέσω του φωτοσυστήματος Ι στην φερεδοξίνη και αναγωγή του </a:t>
            </a:r>
            <a:r>
              <a:rPr lang="en-US" baseline="0" dirty="0" smtClean="0"/>
              <a:t>NADP</a:t>
            </a:r>
            <a:r>
              <a:rPr lang="el-GR" baseline="0" dirty="0" smtClean="0"/>
              <a:t> μέσω της αναγωγάσης του </a:t>
            </a:r>
            <a:r>
              <a:rPr lang="en-US" baseline="0" dirty="0" smtClean="0"/>
              <a:t>NADP</a:t>
            </a:r>
            <a:r>
              <a:rPr lang="el-GR" baseline="0" dirty="0" smtClean="0"/>
              <a:t>, και αξιοποίηση του χημειοσμωτικού δυναμικού πρωτονίων για την φωσφορυλίωση του </a:t>
            </a:r>
            <a:r>
              <a:rPr lang="en-US" baseline="0" dirty="0" smtClean="0"/>
              <a:t>ADP</a:t>
            </a:r>
            <a:r>
              <a:rPr lang="el-GR" baseline="0" dirty="0" smtClean="0"/>
              <a:t> προς </a:t>
            </a:r>
            <a:r>
              <a:rPr lang="en-US" baseline="0" dirty="0" smtClean="0"/>
              <a:t>ATP </a:t>
            </a:r>
            <a:r>
              <a:rPr lang="el-GR" baseline="0" dirty="0" smtClean="0"/>
              <a:t>μέσω του παράγοντα σύζευξης (της χλωροπλαστικής </a:t>
            </a:r>
            <a:r>
              <a:rPr lang="en-US" baseline="0" dirty="0" smtClean="0"/>
              <a:t>ATP</a:t>
            </a:r>
            <a:r>
              <a:rPr lang="el-GR" baseline="0" dirty="0" smtClean="0"/>
              <a:t>άσης)</a:t>
            </a:r>
            <a:r>
              <a:rPr lang="en-US" baseline="0" dirty="0" smtClean="0"/>
              <a:t>.</a:t>
            </a:r>
            <a:endParaRPr lang="el-GR" baseline="0" dirty="0" smtClean="0"/>
          </a:p>
          <a:p>
            <a:r>
              <a:rPr lang="el-GR" baseline="0" dirty="0" smtClean="0"/>
              <a:t>Πρέπει να επισημανθεί στο σημείο αυτό ότι: Η αλυσίδα μεταφοράς ηλεκτρονίων μπορεί να κορεστεί (δηλαδή ο ρυθμός απορρόφησης της ενέργειας της φωτεινής ακτινοβολίας να είναι υψηλότερος από τον ρυθμό ροής των ηλεκτρονίων κατά μήκος της φωτοχημικής αλυσίδας). Κάτω από αυτές τις συνθήκες, η χλωροφύλλη του κέντρου αντίδρασης του φωτοσυστήματος ΙΙ μπορεί να διεγερθεί πριν καταστεί δυνατή η μεταφορά του διεγερμένου ηλεκτρονίου προς τον πρωταρχικό αποδέκτη (την κιννόνη Α δηλαδή) απλά επειδή σε εκείνο το χρονικό παράθυρο η κιννόνη είναι ανηγμένη. Στην κατάσταση αυτή, το φωτοσύστημα ΙΙ δεν μπορεί να μεταφέρει το ηλεκτρόνιο της διεγερμένης χλωροφύλλης του κέντρου αντίδρασης προς την φωτοχημική αλυσίδα πριν προωθηθεί το αμέσως προηγούμενο ακόμα μακρύτερα προς το φωτοσύστημα Ι. Στο σημείο αυτό λειτουργούν έναλλακτικές διαδρομές διοχέτευσης της ενέργειας διέγερσης προς μη φωτοχημικούς αποδέκτες οι οποίοι αποσβένουν την ενέργεια ως θερμότητα. Ο κύκλος των ξανθοφυλλών και ο μηχανισμός της </a:t>
            </a:r>
            <a:r>
              <a:rPr lang="en-US" baseline="0" dirty="0" smtClean="0"/>
              <a:t>'triplet' </a:t>
            </a:r>
            <a:r>
              <a:rPr lang="el-GR" baseline="0" dirty="0" smtClean="0"/>
              <a:t>χλωροφύλλης - της χλωροφύλλης στη διεγερμένη κατάσταση τριπλότητας είναι δύο τέτοιοι μηχανισμοί. Τόσο οι φωτοχημικές αντιδράσεις όσο και οι υπόλοιποι μηχανισμοί διοχέτευσης της ενέργειας δρουν ανταγωνιστικά μεταξύ τους και ακόμα ανταγωνιστικά με την απόδοση του φθορισμού. Έτσι, η φωτοχημική αλυσίδα μεταφοράς ηλεκτρονίων αναφέρεται υπό όρους φθορισμού χλωροφύλλης ως φωτοχημική απόσβεση του φθορισμού (</a:t>
            </a:r>
            <a:r>
              <a:rPr lang="en-US" baseline="0" dirty="0" smtClean="0"/>
              <a:t>Photochemical Quenching, </a:t>
            </a:r>
            <a:r>
              <a:rPr lang="en-US" baseline="0" dirty="0" err="1" smtClean="0"/>
              <a:t>qP</a:t>
            </a:r>
            <a:r>
              <a:rPr lang="en-US" baseline="0" dirty="0" smtClean="0"/>
              <a:t>). </a:t>
            </a:r>
            <a:r>
              <a:rPr lang="el-GR" baseline="0" dirty="0" smtClean="0"/>
              <a:t>Όλες οι άλλες μη φωτοχημικές οδοί διοχέτευσης της ενέργειας οι οποίες επίσης αποσβένουν τα επίπεδα του φθορισμού αναφέρονται αθροιστικά ως μη φωτοχημική απόσβεση του φθορισμού (</a:t>
            </a:r>
            <a:r>
              <a:rPr lang="en-US" baseline="0" dirty="0" smtClean="0"/>
              <a:t>Non-photochemical Quenching, </a:t>
            </a:r>
            <a:r>
              <a:rPr lang="en-US" baseline="0" dirty="0" err="1" smtClean="0"/>
              <a:t>qN</a:t>
            </a:r>
            <a:r>
              <a:rPr lang="en-US" baseline="0" dirty="0" smtClean="0"/>
              <a:t>).</a:t>
            </a:r>
            <a:endParaRPr lang="el-GR" baseline="30000"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67</a:t>
            </a:fld>
            <a:endParaRPr lang="el-GR"/>
          </a:p>
        </p:txBody>
      </p:sp>
    </p:spTree>
    <p:extLst>
      <p:ext uri="{BB962C8B-B14F-4D97-AF65-F5344CB8AC3E}">
        <p14:creationId xmlns:p14="http://schemas.microsoft.com/office/powerpoint/2010/main" val="30955424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157</a:t>
            </a:fld>
            <a:endParaRPr lang="el-GR"/>
          </a:p>
        </p:txBody>
      </p:sp>
    </p:spTree>
    <p:extLst>
      <p:ext uri="{BB962C8B-B14F-4D97-AF65-F5344CB8AC3E}">
        <p14:creationId xmlns:p14="http://schemas.microsoft.com/office/powerpoint/2010/main" val="18459736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Όπως</a:t>
            </a:r>
            <a:r>
              <a:rPr lang="el-GR" baseline="0" dirty="0" smtClean="0"/>
              <a:t> φαίνεται, η καμπύλη δεξιά η οποία ελήφθηκε χρησιμοποιώντας (διάφορα) δείγματα στα οποία είχε γίνει επαγωγή της φωτοσύνθεσης στο περιβάλλον, δίνει υψηλότερη </a:t>
            </a:r>
            <a:r>
              <a:rPr lang="en-US" baseline="0" dirty="0" err="1" smtClean="0"/>
              <a:t>ETRmax</a:t>
            </a:r>
            <a:r>
              <a:rPr lang="en-US" baseline="0" dirty="0" smtClean="0"/>
              <a:t> (</a:t>
            </a:r>
            <a:r>
              <a:rPr lang="el-GR" baseline="0" dirty="0" smtClean="0"/>
              <a:t>πάνω από 100) σε αντίθεση με την αριστερή καμπύλη για την κατασκευή της οποίας έγινε τεχνητή επάγωγή της φωτοσύνθεσης σε διάφορες έντάσεις φωτός και η οποία δίνει μικρή υποεκτίμηση του </a:t>
            </a:r>
            <a:r>
              <a:rPr lang="en-US" baseline="0" dirty="0" err="1" smtClean="0"/>
              <a:t>ETRmax</a:t>
            </a:r>
            <a:r>
              <a:rPr lang="el-GR" baseline="0" dirty="0" smtClean="0"/>
              <a:t> (κάτω από 100).</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158</a:t>
            </a:fld>
            <a:endParaRPr lang="el-GR"/>
          </a:p>
        </p:txBody>
      </p:sp>
    </p:spTree>
    <p:extLst>
      <p:ext uri="{BB962C8B-B14F-4D97-AF65-F5344CB8AC3E}">
        <p14:creationId xmlns:p14="http://schemas.microsoft.com/office/powerpoint/2010/main" val="692857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solidFill>
                  <a:prstClr val="black"/>
                </a:solidFill>
              </a:rPr>
              <a:pPr/>
              <a:t>159</a:t>
            </a:fld>
            <a:endParaRPr lang="el-GR">
              <a:solidFill>
                <a:prstClr val="black"/>
              </a:solidFill>
            </a:endParaRPr>
          </a:p>
        </p:txBody>
      </p:sp>
    </p:spTree>
    <p:extLst>
      <p:ext uri="{BB962C8B-B14F-4D97-AF65-F5344CB8AC3E}">
        <p14:creationId xmlns:p14="http://schemas.microsoft.com/office/powerpoint/2010/main" val="25330260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solidFill>
                  <a:prstClr val="black"/>
                </a:solidFill>
              </a:rPr>
              <a:pPr/>
              <a:t>160</a:t>
            </a:fld>
            <a:endParaRPr lang="el-GR">
              <a:solidFill>
                <a:prstClr val="black"/>
              </a:solidFill>
            </a:endParaRPr>
          </a:p>
        </p:txBody>
      </p:sp>
    </p:spTree>
    <p:extLst>
      <p:ext uri="{BB962C8B-B14F-4D97-AF65-F5344CB8AC3E}">
        <p14:creationId xmlns:p14="http://schemas.microsoft.com/office/powerpoint/2010/main" val="27923534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solidFill>
                  <a:prstClr val="black"/>
                </a:solidFill>
              </a:rPr>
              <a:pPr/>
              <a:t>161</a:t>
            </a:fld>
            <a:endParaRPr lang="el-GR">
              <a:solidFill>
                <a:prstClr val="black"/>
              </a:solidFill>
            </a:endParaRPr>
          </a:p>
        </p:txBody>
      </p:sp>
    </p:spTree>
    <p:extLst>
      <p:ext uri="{BB962C8B-B14F-4D97-AF65-F5344CB8AC3E}">
        <p14:creationId xmlns:p14="http://schemas.microsoft.com/office/powerpoint/2010/main" val="40046459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solidFill>
                  <a:prstClr val="black"/>
                </a:solidFill>
              </a:rPr>
              <a:pPr/>
              <a:t>162</a:t>
            </a:fld>
            <a:endParaRPr lang="el-GR">
              <a:solidFill>
                <a:prstClr val="black"/>
              </a:solidFill>
            </a:endParaRPr>
          </a:p>
        </p:txBody>
      </p:sp>
    </p:spTree>
    <p:extLst>
      <p:ext uri="{BB962C8B-B14F-4D97-AF65-F5344CB8AC3E}">
        <p14:creationId xmlns:p14="http://schemas.microsoft.com/office/powerpoint/2010/main" val="38958326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solidFill>
                  <a:prstClr val="black"/>
                </a:solidFill>
              </a:rPr>
              <a:pPr/>
              <a:t>163</a:t>
            </a:fld>
            <a:endParaRPr lang="el-GR">
              <a:solidFill>
                <a:prstClr val="black"/>
              </a:solidFill>
            </a:endParaRPr>
          </a:p>
        </p:txBody>
      </p:sp>
    </p:spTree>
    <p:extLst>
      <p:ext uri="{BB962C8B-B14F-4D97-AF65-F5344CB8AC3E}">
        <p14:creationId xmlns:p14="http://schemas.microsoft.com/office/powerpoint/2010/main" val="299641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l-GR" baseline="0" dirty="0" smtClean="0"/>
              <a:t>Συνοψίζοντας, η διέγερση της χλωροφύλλης του ενεργού κέντρου δύναται να προκαλέσει φωτοχημικές αντιδράσεις (η συνεισφορά τους εκφράζεται με τον συντελεστή φωτοχημικής απόσβεσης του φθορισμού, </a:t>
            </a:r>
            <a:r>
              <a:rPr lang="en-US" baseline="0" dirty="0" err="1" smtClean="0"/>
              <a:t>qP</a:t>
            </a:r>
            <a:r>
              <a:rPr lang="el-GR" baseline="0" dirty="0" smtClean="0"/>
              <a:t>), να τροφοδοτήσει με ενέργεια μη-φωτοχημικές διεργασίες  (η συνεισφορά τους εκφράζεται με τους συντελεστές μη-φωτοχημικής απόσβεσης του φθορισμού, </a:t>
            </a:r>
            <a:r>
              <a:rPr lang="en-US" baseline="0" dirty="0" smtClean="0"/>
              <a:t>q</a:t>
            </a:r>
            <a:r>
              <a:rPr lang="el-GR" baseline="0" dirty="0" smtClean="0"/>
              <a:t>Ν και </a:t>
            </a:r>
            <a:r>
              <a:rPr lang="en-US" baseline="0" dirty="0" smtClean="0"/>
              <a:t>NPQ</a:t>
            </a:r>
            <a:r>
              <a:rPr lang="el-GR" baseline="0" dirty="0" smtClean="0"/>
              <a:t>) ή να αυξήσει την απόδοση (την ένταση) του φθορισμού. Συνεπώς, αλλαγές στον τρόπο διοχέτευσης της ενέργειας έχουν ως αποτέλεσμα αλλαγές στα επίπεδα εκπομπής του φθορισμού. Ερμηνεύοντας τις αλλαγές αυτές μπορούμε να υπολογίσουμε την φωτοχημική και την μη φωτοχημική συνιστώσα της απόσβεσης της ενέργειας του φωτοσύστήματος ΙΙ.</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68</a:t>
            </a:fld>
            <a:endParaRPr lang="el-GR"/>
          </a:p>
        </p:txBody>
      </p:sp>
    </p:spTree>
    <p:extLst>
      <p:ext uri="{BB962C8B-B14F-4D97-AF65-F5344CB8AC3E}">
        <p14:creationId xmlns:p14="http://schemas.microsoft.com/office/powerpoint/2010/main" val="330328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baseline="0" dirty="0" smtClean="0"/>
              <a:t>Έτσι, οι αλλαγές των επιπέδων του φθορισμού είναι φωτοχημικά ερμηνεύσιμες και κατ' επέκταση σχετίζονται με την ίδια την φωτοσυνθετική λειτουργία. Έτσι, ο φθορισμός της χλωροφύλλης αναφέρεται εύστοχα ως η φωτοσυνθετική υπογραφή των φύλλων.</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69</a:t>
            </a:fld>
            <a:endParaRPr lang="el-GR"/>
          </a:p>
        </p:txBody>
      </p:sp>
    </p:spTree>
    <p:extLst>
      <p:ext uri="{BB962C8B-B14F-4D97-AF65-F5344CB8AC3E}">
        <p14:creationId xmlns:p14="http://schemas.microsoft.com/office/powerpoint/2010/main" val="372652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baseline="0" dirty="0" smtClean="0"/>
              <a:t>Το μέγεθος της συσχέτισης των φωτοχημικών παραμέτρων με την φωτοσυνθετική λειτουργία φαίνεται στα ακόλουθα παραδείγματα: Αυτή είναι μια καμπύλη απόκρισης του φαινόμενου (ή σχετικού) ρυθμού ροής ηλεκτρονίων (της παραμέτρου </a:t>
            </a:r>
            <a:r>
              <a:rPr lang="en-US" baseline="0" dirty="0" smtClean="0"/>
              <a:t>Electron Transport Rate,</a:t>
            </a:r>
            <a:r>
              <a:rPr lang="el-GR" baseline="0" dirty="0" smtClean="0"/>
              <a:t> </a:t>
            </a:r>
            <a:r>
              <a:rPr lang="en-US" baseline="0" dirty="0" smtClean="0"/>
              <a:t>ETR, </a:t>
            </a:r>
            <a:r>
              <a:rPr lang="el-GR" baseline="0" dirty="0" smtClean="0"/>
              <a:t>μια παράμετρος η οποία υπολογίζεται σχετικά εύκολα από τα φθορισμόμετρα χλωροφύλλης) με την ένταση της προσπίπτουσας ακτινοβολίας. Μπορούμε να διαπιστώσουμε την σύμπτωση της καμπύλης αυτής με την αντίστοιχη καμπύλη φωτοσυνθετικής αφομοίωσης του </a:t>
            </a:r>
            <a:r>
              <a:rPr lang="en-US" baseline="0" dirty="0" smtClean="0"/>
              <a:t>CO2</a:t>
            </a:r>
            <a:r>
              <a:rPr lang="el-GR" baseline="0" dirty="0" smtClean="0"/>
              <a:t> και την ύπαρξη της γραμμικής περιοχής απόκρισης και της έντασης φωτοκορεσμού του φαινομένου. Μπορούμε ακόμα να διαπιστώσουμε την ύπαρξη φωτοαναστολής (ή φωτοπαρεμπόδισης) εάν υπάρχει.</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70</a:t>
            </a:fld>
            <a:endParaRPr lang="el-GR"/>
          </a:p>
        </p:txBody>
      </p:sp>
    </p:spTree>
    <p:extLst>
      <p:ext uri="{BB962C8B-B14F-4D97-AF65-F5344CB8AC3E}">
        <p14:creationId xmlns:p14="http://schemas.microsoft.com/office/powerpoint/2010/main" val="3795305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επόμενο παράδειγμα βλέπουμε</a:t>
            </a:r>
            <a:r>
              <a:rPr lang="el-GR" baseline="0" dirty="0" smtClean="0"/>
              <a:t> πως η φωτονιακή απόδοση του φωτοσυστήματος ΙΙ (κύρια παράμετρος της φθορισμομετρίας χλωροφύλλης) σχετίζεται με την φωτονιακή απόδοση της φωτοσυνθετικής αφομοίωσης.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71</a:t>
            </a:fld>
            <a:endParaRPr lang="el-GR"/>
          </a:p>
        </p:txBody>
      </p:sp>
    </p:spTree>
    <p:extLst>
      <p:ext uri="{BB962C8B-B14F-4D97-AF65-F5344CB8AC3E}">
        <p14:creationId xmlns:p14="http://schemas.microsoft.com/office/powerpoint/2010/main" val="283522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Τέλος,</a:t>
            </a:r>
            <a:r>
              <a:rPr lang="el-GR" baseline="0" dirty="0" smtClean="0"/>
              <a:t> η παράμετρος της μη-φωτοχημικής απόσβεσης της ενέργειας (μια τρίτη παράμετρος) σχετίζεται με το σχετικό περιεχόμενο της ζεαξανθίνης (του ενεργού αποσβέστη της ενέργειας στην φωτοσυλλεκτική αντέννα). Ο μηχανισμός απόσβεσης μέσω της ζεαξανθίνης είναι γνωστός ως κύκλος των ξανθοφυλλών.</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72</a:t>
            </a:fld>
            <a:endParaRPr lang="el-GR"/>
          </a:p>
        </p:txBody>
      </p:sp>
    </p:spTree>
    <p:extLst>
      <p:ext uri="{BB962C8B-B14F-4D97-AF65-F5344CB8AC3E}">
        <p14:creationId xmlns:p14="http://schemas.microsoft.com/office/powerpoint/2010/main" val="42592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sz="1200" dirty="0" smtClean="0">
                <a:solidFill>
                  <a:srgbClr val="EEB0B0"/>
                </a:solidFill>
                <a:latin typeface="Verdana" pitchFamily="34" charset="0"/>
              </a:rPr>
              <a:t>Στη συνήθη φθορισμομετρία χλωροφύλλης </a:t>
            </a:r>
            <a:r>
              <a:rPr lang="en-US" sz="1200" i="1" dirty="0" smtClean="0">
                <a:solidFill>
                  <a:srgbClr val="EEB0B0"/>
                </a:solidFill>
                <a:latin typeface="Verdana" pitchFamily="34" charset="0"/>
              </a:rPr>
              <a:t>in vivo</a:t>
            </a:r>
            <a:r>
              <a:rPr lang="el-GR" sz="1200" dirty="0" smtClean="0">
                <a:solidFill>
                  <a:srgbClr val="EEB0B0"/>
                </a:solidFill>
                <a:latin typeface="Verdana" pitchFamily="34" charset="0"/>
              </a:rPr>
              <a:t> ο φθορισμός προέρχεται από την χλωροφύλλη </a:t>
            </a:r>
            <a:r>
              <a:rPr lang="en-US" sz="1200" dirty="0" smtClean="0">
                <a:solidFill>
                  <a:srgbClr val="EEB0B0"/>
                </a:solidFill>
                <a:latin typeface="Verdana" pitchFamily="34" charset="0"/>
              </a:rPr>
              <a:t>a</a:t>
            </a:r>
            <a:r>
              <a:rPr lang="el-GR" sz="1200" dirty="0" smtClean="0">
                <a:solidFill>
                  <a:srgbClr val="EEB0B0"/>
                </a:solidFill>
                <a:latin typeface="Verdana" pitchFamily="34" charset="0"/>
              </a:rPr>
              <a:t> του κέντρου αντίδρασης του φωτοσυστήματος ΙΙ. Τ</a:t>
            </a:r>
            <a:r>
              <a:rPr lang="el-GR" dirty="0" smtClean="0"/>
              <a:t>α</a:t>
            </a:r>
            <a:r>
              <a:rPr lang="el-GR" baseline="0" dirty="0" smtClean="0"/>
              <a:t> επίπεδα του φθορισμού, ωστόσο, διαμορφώνονται τόσο από την ικανότητα μεταφοράς ενέργειας από τις χρωστικές της φωτοσυλλεκτικής αντέννας στο κέντρο αντίδρασης όσο και με την ικανότητα διαχείρισης της ενέργειας που συσσωρεύεται στο ενεργό κέντρο του φωτοσυστήματος ΙΙ.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73</a:t>
            </a:fld>
            <a:endParaRPr lang="el-GR"/>
          </a:p>
        </p:txBody>
      </p:sp>
    </p:spTree>
    <p:extLst>
      <p:ext uri="{BB962C8B-B14F-4D97-AF65-F5344CB8AC3E}">
        <p14:creationId xmlns:p14="http://schemas.microsoft.com/office/powerpoint/2010/main" val="277983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sz="1200" dirty="0" smtClean="0">
                <a:solidFill>
                  <a:srgbClr val="EEB0B0"/>
                </a:solidFill>
                <a:latin typeface="Verdana" pitchFamily="34" charset="0"/>
              </a:rPr>
              <a:t>Στη συνήθη φθορισμομετρία χλωροφύλλης </a:t>
            </a:r>
            <a:r>
              <a:rPr lang="en-US" sz="1200" i="1" dirty="0" smtClean="0">
                <a:solidFill>
                  <a:srgbClr val="EEB0B0"/>
                </a:solidFill>
                <a:latin typeface="Verdana" pitchFamily="34" charset="0"/>
              </a:rPr>
              <a:t>in vivo</a:t>
            </a:r>
            <a:r>
              <a:rPr lang="el-GR" sz="1200" dirty="0" smtClean="0">
                <a:solidFill>
                  <a:srgbClr val="EEB0B0"/>
                </a:solidFill>
                <a:latin typeface="Verdana" pitchFamily="34" charset="0"/>
              </a:rPr>
              <a:t> ο φθορισμός προέρχεται από την χλωροφύλλη </a:t>
            </a:r>
            <a:r>
              <a:rPr lang="en-US" sz="1200" dirty="0" smtClean="0">
                <a:solidFill>
                  <a:srgbClr val="EEB0B0"/>
                </a:solidFill>
                <a:latin typeface="Verdana" pitchFamily="34" charset="0"/>
              </a:rPr>
              <a:t>a</a:t>
            </a:r>
            <a:r>
              <a:rPr lang="el-GR" sz="1200" dirty="0" smtClean="0">
                <a:solidFill>
                  <a:srgbClr val="EEB0B0"/>
                </a:solidFill>
                <a:latin typeface="Verdana" pitchFamily="34" charset="0"/>
              </a:rPr>
              <a:t> του κέντρου αντίδρασης του φωτοσυστήματος ΙΙ. Τ</a:t>
            </a:r>
            <a:r>
              <a:rPr lang="el-GR" dirty="0" smtClean="0"/>
              <a:t>α</a:t>
            </a:r>
            <a:r>
              <a:rPr lang="el-GR" baseline="0" dirty="0" smtClean="0"/>
              <a:t> επίπεδα του φθορισμού, ωστόσο, διαμορφώνονται τόσο από την ικανότητα μεταφοράς ενέργειας από τις χρωστικές της φωτοσυλλεκτικής αντέννας στο κέντρο αντίδρασης όσο και με την ικανότητα διαχείρισης της ενέργειας που συσσωρεύεται στο ενεργό κέντρο του φωτοσυστήματος ΙΙ.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74</a:t>
            </a:fld>
            <a:endParaRPr lang="el-GR"/>
          </a:p>
        </p:txBody>
      </p:sp>
    </p:spTree>
    <p:extLst>
      <p:ext uri="{BB962C8B-B14F-4D97-AF65-F5344CB8AC3E}">
        <p14:creationId xmlns:p14="http://schemas.microsoft.com/office/powerpoint/2010/main" val="18697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sz="1200" dirty="0" smtClean="0">
                <a:solidFill>
                  <a:srgbClr val="EEB0B0"/>
                </a:solidFill>
                <a:latin typeface="Verdana" pitchFamily="34" charset="0"/>
              </a:rPr>
              <a:t>Στη συνήθη φθορισμομετρία χλωροφύλλης </a:t>
            </a:r>
            <a:r>
              <a:rPr lang="en-US" sz="1200" i="1" dirty="0" smtClean="0">
                <a:solidFill>
                  <a:srgbClr val="EEB0B0"/>
                </a:solidFill>
                <a:latin typeface="Verdana" pitchFamily="34" charset="0"/>
              </a:rPr>
              <a:t>in vivo</a:t>
            </a:r>
            <a:r>
              <a:rPr lang="el-GR" sz="1200" dirty="0" smtClean="0">
                <a:solidFill>
                  <a:srgbClr val="EEB0B0"/>
                </a:solidFill>
                <a:latin typeface="Verdana" pitchFamily="34" charset="0"/>
              </a:rPr>
              <a:t> ο φθορισμός προέρχεται από την χλωροφύλλη </a:t>
            </a:r>
            <a:r>
              <a:rPr lang="en-US" sz="1200" dirty="0" smtClean="0">
                <a:solidFill>
                  <a:srgbClr val="EEB0B0"/>
                </a:solidFill>
                <a:latin typeface="Verdana" pitchFamily="34" charset="0"/>
              </a:rPr>
              <a:t>a</a:t>
            </a:r>
            <a:r>
              <a:rPr lang="el-GR" sz="1200" dirty="0" smtClean="0">
                <a:solidFill>
                  <a:srgbClr val="EEB0B0"/>
                </a:solidFill>
                <a:latin typeface="Verdana" pitchFamily="34" charset="0"/>
              </a:rPr>
              <a:t> του κέντρου αντίδρασης του φωτοσυστήματος ΙΙ. Τ</a:t>
            </a:r>
            <a:r>
              <a:rPr lang="el-GR" dirty="0" smtClean="0"/>
              <a:t>α</a:t>
            </a:r>
            <a:r>
              <a:rPr lang="el-GR" baseline="0" dirty="0" smtClean="0"/>
              <a:t> επίπεδα του φθορισμού, ωστόσο, διαμορφώνονται τόσο από την ικανότητα μεταφοράς ενέργειας από τις χρωστικές της φωτοσυλλεκτικής αντέννας στο κέντρο αντίδρασης όσο και με την ικανότητα διαχείρισης της ενέργειας που συσσωρεύεται στο ενεργό κέντρο του φωτοσυστήματος ΙΙ.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75</a:t>
            </a:fld>
            <a:endParaRPr lang="el-GR"/>
          </a:p>
        </p:txBody>
      </p:sp>
    </p:spTree>
    <p:extLst>
      <p:ext uri="{BB962C8B-B14F-4D97-AF65-F5344CB8AC3E}">
        <p14:creationId xmlns:p14="http://schemas.microsoft.com/office/powerpoint/2010/main" val="134861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76</a:t>
            </a:fld>
            <a:endParaRPr lang="el-GR"/>
          </a:p>
        </p:txBody>
      </p:sp>
    </p:spTree>
    <p:extLst>
      <p:ext uri="{BB962C8B-B14F-4D97-AF65-F5344CB8AC3E}">
        <p14:creationId xmlns:p14="http://schemas.microsoft.com/office/powerpoint/2010/main" val="235949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a:t>
            </a:r>
            <a:r>
              <a:rPr lang="el-GR" baseline="0" dirty="0" smtClean="0"/>
              <a:t> απορρόφηση ακτινοβολίας κατάλληλου ενεργειακού περιεχομένου από τα μόρια προκαλεί τις λεγόμενες μεταπτώσεις ηλεκτρονίων των εξώτατων συνήθως ηλεκτρονιακών στοιβάδων. Ένας από τους τρόπους αποδιέγερσης της ενέργειας είναι η επανεκπομπή της μέσω ακτινοβολίας, χαμηλότερου όμως ενεργειακού περιεχομένου (δηλαδή μεγαλύτερου μήκους κύματος) αναφορικά με την ακτινοβολία διέγερσης λόγω παράλληλων αναπόφευκτων θερμικών απωλειών. Σε αυτό το πλαίσιο, ο φθορισμός της χλωροφύλλης δεν δίνει απολύτων καμία πληροφορία χρήσιμη στην βιολογία των φυτών.</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59</a:t>
            </a:fld>
            <a:endParaRPr lang="el-GR"/>
          </a:p>
        </p:txBody>
      </p:sp>
    </p:spTree>
    <p:extLst>
      <p:ext uri="{BB962C8B-B14F-4D97-AF65-F5344CB8AC3E}">
        <p14:creationId xmlns:p14="http://schemas.microsoft.com/office/powerpoint/2010/main" val="134805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77</a:t>
            </a:fld>
            <a:endParaRPr lang="el-GR"/>
          </a:p>
        </p:txBody>
      </p:sp>
    </p:spTree>
    <p:extLst>
      <p:ext uri="{BB962C8B-B14F-4D97-AF65-F5344CB8AC3E}">
        <p14:creationId xmlns:p14="http://schemas.microsoft.com/office/powerpoint/2010/main" val="166096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78</a:t>
            </a:fld>
            <a:endParaRPr lang="el-GR"/>
          </a:p>
        </p:txBody>
      </p:sp>
    </p:spTree>
    <p:extLst>
      <p:ext uri="{BB962C8B-B14F-4D97-AF65-F5344CB8AC3E}">
        <p14:creationId xmlns:p14="http://schemas.microsoft.com/office/powerpoint/2010/main" val="2428861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Στη διαφάνεια,</a:t>
            </a:r>
            <a:r>
              <a:rPr lang="el-GR" baseline="0" dirty="0" smtClean="0"/>
              <a:t> η ένταση του εκπεμπόμενου φθορισμού (ως αποτέλεσμα της διέγερσης από την ακτινοβολία μέτρησης) είναι σταθερός ανεξάρτητα του φωτεινού περιβάλλοντος. Αυτό οφείλεται στο γεγονός ότι τα μόρια χλωροφύλλης στο δείγμα αυτό δεν μπορούν να συμμετάσχουν σε φωτοχημικές αντιδράσεις.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79</a:t>
            </a:fld>
            <a:endParaRPr lang="el-GR"/>
          </a:p>
        </p:txBody>
      </p:sp>
    </p:spTree>
    <p:extLst>
      <p:ext uri="{BB962C8B-B14F-4D97-AF65-F5344CB8AC3E}">
        <p14:creationId xmlns:p14="http://schemas.microsoft.com/office/powerpoint/2010/main" val="14507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Στη διαφάνεια,</a:t>
            </a:r>
            <a:r>
              <a:rPr lang="el-GR" baseline="0" dirty="0" smtClean="0"/>
              <a:t> η ένταση του εκπεμπόμενου φθορισμού (ως αποτέλεσμα της διέγερσης από την ακτινοβολία μέτρησης) είναι σταθερός ανεξάρτητα του φωτεινού περιβάλλοντος. Αυτό οφείλεται στο γεγονός ότι τα μόρια χλωροφύλλης στο δείγμα αυτό δεν μπορούν να συμμετάσχουν σε φωτοχημικές αντιδράσεις.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80</a:t>
            </a:fld>
            <a:endParaRPr lang="el-GR"/>
          </a:p>
        </p:txBody>
      </p:sp>
    </p:spTree>
    <p:extLst>
      <p:ext uri="{BB962C8B-B14F-4D97-AF65-F5344CB8AC3E}">
        <p14:creationId xmlns:p14="http://schemas.microsoft.com/office/powerpoint/2010/main" val="2555807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Στη διαφάνεια,</a:t>
            </a:r>
            <a:r>
              <a:rPr lang="el-GR" baseline="0" dirty="0" smtClean="0"/>
              <a:t> η ένταση του εκπεμπόμενου φθορισμού (ως αποτέλεσμα της διέγερσης από την ακτινοβολία μέτρησης) είναι σταθερός ανεξάρτητα του φωτεινού περιβάλλοντος. Αυτό οφείλεται στο γεγονός ότι τα μόρια χλωροφύλλης στο δείγμα αυτό δεν μπορούν να συμμετάσχουν σε φωτοχημικές αντιδράσεις.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81</a:t>
            </a:fld>
            <a:endParaRPr lang="el-GR"/>
          </a:p>
        </p:txBody>
      </p:sp>
    </p:spTree>
    <p:extLst>
      <p:ext uri="{BB962C8B-B14F-4D97-AF65-F5344CB8AC3E}">
        <p14:creationId xmlns:p14="http://schemas.microsoft.com/office/powerpoint/2010/main" val="302587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Από</a:t>
            </a:r>
            <a:r>
              <a:rPr lang="el-GR" baseline="0" dirty="0" smtClean="0"/>
              <a:t> την άλλη μεριά, παύση της ακτινοβολίας μέτρησης προκαλεί μηδενισμό του καταγραφόμενου φθορισμού ανεξάρτητα από την παρουσία άλλων ειδών ακτινοβολίας.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82</a:t>
            </a:fld>
            <a:endParaRPr lang="el-GR"/>
          </a:p>
        </p:txBody>
      </p:sp>
    </p:spTree>
    <p:extLst>
      <p:ext uri="{BB962C8B-B14F-4D97-AF65-F5344CB8AC3E}">
        <p14:creationId xmlns:p14="http://schemas.microsoft.com/office/powerpoint/2010/main" val="4095516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Αντίθετα με το</a:t>
            </a:r>
            <a:r>
              <a:rPr lang="el-GR" baseline="0" dirty="0" smtClean="0"/>
              <a:t> διάλυμα χλωροφύλλης, όταν το ίδιο πείραμα εφαρμοστεί σε ένα φύλλο (όπου τα μόρια χλωροφύλλης που εκπέμπουν φθορισμό είναι λειτουργικά συνδεδεμένα με τα φωτοσυστήματα) η ένταση του καταγραφόμενου φθορισμού αλλάζει ανάλογα με τις φωτοχημικές παραμέτρους του δείγματος (οι οποίες αλλάζουν ως αποτέλεσμα της εφαρμογής διαφόρων ειδών ακτινοβολίας).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83</a:t>
            </a:fld>
            <a:endParaRPr lang="el-GR"/>
          </a:p>
        </p:txBody>
      </p:sp>
    </p:spTree>
    <p:extLst>
      <p:ext uri="{BB962C8B-B14F-4D97-AF65-F5344CB8AC3E}">
        <p14:creationId xmlns:p14="http://schemas.microsoft.com/office/powerpoint/2010/main" val="271281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Αντίθετα με το</a:t>
            </a:r>
            <a:r>
              <a:rPr lang="el-GR" baseline="0" dirty="0" smtClean="0"/>
              <a:t> διάλυμα χλωροφύλλης, όταν το ίδιο πείραμα εφαρμοστεί σε ένα φύλλο (όπου τα μόρια χλωροφύλλης που εκπέμπουν φθορισμό είναι λειτουργικά συνδεδεμένα με τα φωτοσυστήματα) η ένταση του καταγραφόμενου φθορισμού αλλάζει ανάλογα με τις φωτοχημικές παραμέτρους του δείγματος (οι οποίες αλλάζουν ως αποτέλεσμα της εφαρμογής διαφόρων ειδών ακτινοβολίας).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84</a:t>
            </a:fld>
            <a:endParaRPr lang="el-GR"/>
          </a:p>
        </p:txBody>
      </p:sp>
    </p:spTree>
    <p:extLst>
      <p:ext uri="{BB962C8B-B14F-4D97-AF65-F5344CB8AC3E}">
        <p14:creationId xmlns:p14="http://schemas.microsoft.com/office/powerpoint/2010/main" val="2620192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Αντίθετα με το</a:t>
            </a:r>
            <a:r>
              <a:rPr lang="el-GR" baseline="0" dirty="0" smtClean="0"/>
              <a:t> διάλυμα χλωροφύλλης, όταν το ίδιο πείραμα εφαρμοστεί σε ένα φύλλο (όπου τα μόρια χλωροφύλλης που εκπέμπουν φθορισμό είναι λειτουργικά συνδεδεμένα με τα φωτοσυστήματα) η ένταση του καταγραφόμενου φθορισμού αλλάζει ανάλογα με τις φωτοχημικές παραμέτρους του δείγματος (οι οποίες αλλάζουν ως αποτέλεσμα της εφαρμογής διαφόρων ειδών ακτινοβολίας).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85</a:t>
            </a:fld>
            <a:endParaRPr lang="el-GR"/>
          </a:p>
        </p:txBody>
      </p:sp>
    </p:spTree>
    <p:extLst>
      <p:ext uri="{BB962C8B-B14F-4D97-AF65-F5344CB8AC3E}">
        <p14:creationId xmlns:p14="http://schemas.microsoft.com/office/powerpoint/2010/main" val="2509185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Και εδώ ο</a:t>
            </a:r>
            <a:r>
              <a:rPr lang="el-GR" baseline="0" dirty="0" smtClean="0"/>
              <a:t> καταγραφόμενος</a:t>
            </a:r>
            <a:r>
              <a:rPr lang="el-GR" dirty="0" smtClean="0"/>
              <a:t> φθορισμός μηδενίζεται εάν παύσει η ακτινοβολία</a:t>
            </a:r>
            <a:r>
              <a:rPr lang="el-GR" baseline="0" dirty="0" smtClean="0"/>
              <a:t> μέτρησης.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86</a:t>
            </a:fld>
            <a:endParaRPr lang="el-GR"/>
          </a:p>
        </p:txBody>
      </p:sp>
    </p:spTree>
    <p:extLst>
      <p:ext uri="{BB962C8B-B14F-4D97-AF65-F5344CB8AC3E}">
        <p14:creationId xmlns:p14="http://schemas.microsoft.com/office/powerpoint/2010/main" val="257258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Στη</a:t>
            </a:r>
            <a:r>
              <a:rPr lang="el-GR" baseline="0" dirty="0" smtClean="0"/>
              <a:t> διαφάνεια απεικονίζεται ένα ενεργειακό διάγραμμα </a:t>
            </a:r>
            <a:r>
              <a:rPr lang="en-US" baseline="0" dirty="0" err="1" smtClean="0"/>
              <a:t>Jablonski</a:t>
            </a:r>
            <a:r>
              <a:rPr lang="en-US" baseline="0" dirty="0" smtClean="0"/>
              <a:t>. </a:t>
            </a:r>
            <a:r>
              <a:rPr lang="el-GR" baseline="0" dirty="0" smtClean="0"/>
              <a:t>Σημειώνονται οι ενεργειακές στάθμες ηλεκτρονιακής διέγερσης (στάθμες διέγερσης απλότητας, </a:t>
            </a:r>
            <a:r>
              <a:rPr lang="en-US" baseline="0" dirty="0" smtClean="0"/>
              <a:t>single)</a:t>
            </a:r>
            <a:r>
              <a:rPr lang="el-GR" baseline="0" dirty="0" smtClean="0"/>
              <a:t> και οι σειστικές ενεργειακές καταστάσεις. Η χλωροφύλλη </a:t>
            </a:r>
            <a:r>
              <a:rPr lang="en-US" baseline="0" dirty="0" smtClean="0"/>
              <a:t>a</a:t>
            </a:r>
            <a:r>
              <a:rPr lang="el-GR" baseline="0" dirty="0" smtClean="0"/>
              <a:t> διεγείρεται από απορρόφηση φωτονίων της κυανής και ερυθρής φασματικής περιοχής.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60</a:t>
            </a:fld>
            <a:endParaRPr lang="el-GR"/>
          </a:p>
        </p:txBody>
      </p:sp>
    </p:spTree>
    <p:extLst>
      <p:ext uri="{BB962C8B-B14F-4D97-AF65-F5344CB8AC3E}">
        <p14:creationId xmlns:p14="http://schemas.microsoft.com/office/powerpoint/2010/main" val="1310837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87</a:t>
            </a:fld>
            <a:endParaRPr lang="el-GR"/>
          </a:p>
        </p:txBody>
      </p:sp>
    </p:spTree>
    <p:extLst>
      <p:ext uri="{BB962C8B-B14F-4D97-AF65-F5344CB8AC3E}">
        <p14:creationId xmlns:p14="http://schemas.microsoft.com/office/powerpoint/2010/main" val="3918485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88</a:t>
            </a:fld>
            <a:endParaRPr lang="el-GR"/>
          </a:p>
        </p:txBody>
      </p:sp>
    </p:spTree>
    <p:extLst>
      <p:ext uri="{BB962C8B-B14F-4D97-AF65-F5344CB8AC3E}">
        <p14:creationId xmlns:p14="http://schemas.microsoft.com/office/powerpoint/2010/main" val="3406224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89</a:t>
            </a:fld>
            <a:endParaRPr lang="el-GR"/>
          </a:p>
        </p:txBody>
      </p:sp>
    </p:spTree>
    <p:extLst>
      <p:ext uri="{BB962C8B-B14F-4D97-AF65-F5344CB8AC3E}">
        <p14:creationId xmlns:p14="http://schemas.microsoft.com/office/powerpoint/2010/main" val="2767044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πείραμα</a:t>
            </a:r>
            <a:r>
              <a:rPr lang="el-GR" baseline="0" dirty="0" smtClean="0"/>
              <a:t> αυτό καταγράφηκαν οι βασικές παράμετροι οι οποίες επιτρέπουν την ανάλυση απόσβεσης. Μέσω αυτής, υπολογίζεται η φωτοχημική απόδοση του δείγματος καθώς επίσης και η σχετική συνεισφορά των κύριων οδών απόσβεσης της ενέργειας του </a:t>
            </a:r>
            <a:r>
              <a:rPr lang="en-US" baseline="0" dirty="0" smtClean="0"/>
              <a:t>PSII</a:t>
            </a:r>
            <a:r>
              <a:rPr lang="el-GR" baseline="0" dirty="0" smtClean="0"/>
              <a:t> (</a:t>
            </a:r>
            <a:r>
              <a:rPr lang="en-US" baseline="0" dirty="0" err="1" smtClean="0"/>
              <a:t>qP</a:t>
            </a:r>
            <a:r>
              <a:rPr lang="el-GR" baseline="0" dirty="0" smtClean="0"/>
              <a:t> και </a:t>
            </a:r>
            <a:r>
              <a:rPr lang="en-US" baseline="0" dirty="0" err="1" smtClean="0"/>
              <a:t>qN</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90</a:t>
            </a:fld>
            <a:endParaRPr lang="el-GR"/>
          </a:p>
        </p:txBody>
      </p:sp>
    </p:spTree>
    <p:extLst>
      <p:ext uri="{BB962C8B-B14F-4D97-AF65-F5344CB8AC3E}">
        <p14:creationId xmlns:p14="http://schemas.microsoft.com/office/powerpoint/2010/main" val="57499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διάγραμμα παρουσιάζεται η</a:t>
            </a:r>
            <a:r>
              <a:rPr lang="el-GR" baseline="0" dirty="0" smtClean="0"/>
              <a:t> απόλυτη ένταση του εκπεμπόμενου φθορισμού ενός δείγματος (εδώ διάλυμα χλωροφύλλης). Όπως φαίνεται στο διάγραμμα, η απόλυτη τιμή της έντασης του φθορισμού αλλάζει ανάλογα με το ή τα είδη της ακτινοβολίας που εφαρμόζεται. Καθώς όμως η φωτοχημική κατάσταση του συγκεκριμένου δείγματος δεν μπορεί να αλλάξει, η ένταση του παλμικά διαμορφωμένου σήματος παραμένει σταθερή (το εύρος είναι πάντα ίσο με </a:t>
            </a:r>
            <a:r>
              <a:rPr lang="en-US" baseline="0" dirty="0" err="1" smtClean="0"/>
              <a:t>F</a:t>
            </a:r>
            <a:r>
              <a:rPr lang="en-US" baseline="-25000" dirty="0" err="1" smtClean="0"/>
              <a:t>Chl</a:t>
            </a:r>
            <a:r>
              <a:rPr lang="el-GR" baseline="0" dirty="0" smtClean="0"/>
              <a:t>). </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91</a:t>
            </a:fld>
            <a:endParaRPr lang="el-GR"/>
          </a:p>
        </p:txBody>
      </p:sp>
    </p:spTree>
    <p:extLst>
      <p:ext uri="{BB962C8B-B14F-4D97-AF65-F5344CB8AC3E}">
        <p14:creationId xmlns:p14="http://schemas.microsoft.com/office/powerpoint/2010/main" val="2302507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Στο διάγραμμα παρουσιάζεται η</a:t>
            </a:r>
            <a:r>
              <a:rPr lang="el-GR" baseline="0" dirty="0" smtClean="0"/>
              <a:t> απόλυτη ένταση του εκπεμπόμενου φθορισμού ενός δείγματος (εδώ φύλλο). Όπως φαίνεται στο διάγραμμα, η απόλυτη τιμή της έντασης του φθορισμού αλλάζει ανάλογα με το ή τα είδη της ακτινοβολίας που εφαρμόζεται. Καθώς όμως η φωτοχημική κατάσταση του συγκεκριμένου δείγματος αλλάζει με το ή τα είδη της ακτινοβολίας που εφαρμόζεται κάθε φορα, η ένταση του παλμικά διαμορφωμένου σήματος αλλάζει (το εύρος είναι αρχικά ίσο με </a:t>
            </a:r>
            <a:r>
              <a:rPr lang="en-US" baseline="0" dirty="0" smtClean="0"/>
              <a:t>F</a:t>
            </a:r>
            <a:r>
              <a:rPr lang="el-GR" baseline="-25000" dirty="0" smtClean="0"/>
              <a:t>ο</a:t>
            </a:r>
            <a:r>
              <a:rPr lang="el-GR" baseline="0" dirty="0" smtClean="0"/>
              <a:t>, μετά αλλάζει σε </a:t>
            </a:r>
            <a:r>
              <a:rPr lang="en-US" baseline="0" dirty="0" err="1" smtClean="0"/>
              <a:t>F</a:t>
            </a:r>
            <a:r>
              <a:rPr lang="en-US" baseline="-25000" dirty="0" err="1" smtClean="0"/>
              <a:t>p</a:t>
            </a:r>
            <a:r>
              <a:rPr lang="el-GR" baseline="0" dirty="0" smtClean="0"/>
              <a:t>, σε </a:t>
            </a:r>
            <a:r>
              <a:rPr lang="en-US" baseline="0" dirty="0" smtClean="0"/>
              <a:t>F</a:t>
            </a:r>
            <a:r>
              <a:rPr lang="en-US" baseline="-25000" dirty="0" smtClean="0"/>
              <a:t>s</a:t>
            </a:r>
            <a:r>
              <a:rPr lang="el-GR" baseline="0" dirty="0" smtClean="0"/>
              <a:t>, σε </a:t>
            </a:r>
            <a:r>
              <a:rPr lang="en-US" baseline="0" dirty="0" smtClean="0"/>
              <a:t>F</a:t>
            </a:r>
            <a:r>
              <a:rPr lang="en-US" baseline="-25000" dirty="0" smtClean="0"/>
              <a:t>m</a:t>
            </a:r>
            <a:r>
              <a:rPr lang="en-US" baseline="0" dirty="0" smtClean="0"/>
              <a:t>’</a:t>
            </a:r>
            <a:r>
              <a:rPr lang="el-GR" baseline="0" dirty="0" smtClean="0"/>
              <a:t>  και τελικά σε </a:t>
            </a:r>
            <a:r>
              <a:rPr lang="en-US" baseline="0" dirty="0" err="1" smtClean="0"/>
              <a:t>F</a:t>
            </a:r>
            <a:r>
              <a:rPr lang="en-US" baseline="-25000" dirty="0" err="1" smtClean="0"/>
              <a:t>o</a:t>
            </a:r>
            <a:r>
              <a:rPr lang="en-US" baseline="0" dirty="0" smtClean="0"/>
              <a:t>’)</a:t>
            </a:r>
            <a:r>
              <a:rPr lang="el-GR" baseline="0" dirty="0" smtClean="0"/>
              <a:t>. </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92</a:t>
            </a:fld>
            <a:endParaRPr lang="el-GR"/>
          </a:p>
        </p:txBody>
      </p:sp>
    </p:spTree>
    <p:extLst>
      <p:ext uri="{BB962C8B-B14F-4D97-AF65-F5344CB8AC3E}">
        <p14:creationId xmlns:p14="http://schemas.microsoft.com/office/powerpoint/2010/main" val="2096177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Στο διάγραμμα παρουσιάζεται η</a:t>
            </a:r>
            <a:r>
              <a:rPr lang="el-GR" baseline="0" dirty="0" smtClean="0"/>
              <a:t> απόλυτη ένταση του εκπεμπόμενου φθορισμού ενός δείγματος (εδώ φύλλο). Όπως φαίνεται στο διάγραμμα, η απόλυτη τιμή της έντασης του φθορισμού αλλάζει ανάλογα με το ή τα είδη της ακτινοβολίας που εφαρμόζεται. Καθώς όμως η φωτοχημική κατάσταση του συγκεκριμένου δείγματος αλλάζει με το ή τα είδη της ακτινοβολίας που εφαρμόζεται κάθε φορα, η ένταση του παλμικά διαμορφωμένου σήματος αλλάζει (το εύρος είναι αρχικά ίσο με </a:t>
            </a:r>
            <a:r>
              <a:rPr lang="en-US" baseline="0" dirty="0" smtClean="0"/>
              <a:t>F</a:t>
            </a:r>
            <a:r>
              <a:rPr lang="el-GR" baseline="-25000" dirty="0" smtClean="0"/>
              <a:t>ο</a:t>
            </a:r>
            <a:r>
              <a:rPr lang="el-GR" baseline="0" dirty="0" smtClean="0"/>
              <a:t>, μετά αλλάζει σε </a:t>
            </a:r>
            <a:r>
              <a:rPr lang="en-US" baseline="0" dirty="0" err="1" smtClean="0"/>
              <a:t>F</a:t>
            </a:r>
            <a:r>
              <a:rPr lang="en-US" baseline="-25000" dirty="0" err="1" smtClean="0"/>
              <a:t>p</a:t>
            </a:r>
            <a:r>
              <a:rPr lang="el-GR" baseline="0" dirty="0" smtClean="0"/>
              <a:t>, σε </a:t>
            </a:r>
            <a:r>
              <a:rPr lang="en-US" baseline="0" dirty="0" smtClean="0"/>
              <a:t>F</a:t>
            </a:r>
            <a:r>
              <a:rPr lang="en-US" baseline="-25000" dirty="0" smtClean="0"/>
              <a:t>s</a:t>
            </a:r>
            <a:r>
              <a:rPr lang="el-GR" baseline="0" dirty="0" smtClean="0"/>
              <a:t>, σε </a:t>
            </a:r>
            <a:r>
              <a:rPr lang="en-US" baseline="0" dirty="0" smtClean="0"/>
              <a:t>F</a:t>
            </a:r>
            <a:r>
              <a:rPr lang="en-US" baseline="-25000" dirty="0" smtClean="0"/>
              <a:t>m</a:t>
            </a:r>
            <a:r>
              <a:rPr lang="en-US" baseline="0" dirty="0" smtClean="0"/>
              <a:t>’</a:t>
            </a:r>
            <a:r>
              <a:rPr lang="el-GR" baseline="0" dirty="0" smtClean="0"/>
              <a:t>  και τελικά σε </a:t>
            </a:r>
            <a:r>
              <a:rPr lang="en-US" baseline="0" dirty="0" err="1" smtClean="0"/>
              <a:t>F</a:t>
            </a:r>
            <a:r>
              <a:rPr lang="en-US" baseline="-25000" dirty="0" err="1" smtClean="0"/>
              <a:t>o</a:t>
            </a:r>
            <a:r>
              <a:rPr lang="en-US" baseline="0" dirty="0" smtClean="0"/>
              <a:t>’)</a:t>
            </a:r>
            <a:r>
              <a:rPr lang="el-GR" baseline="0" dirty="0" smtClean="0"/>
              <a:t>. </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93</a:t>
            </a:fld>
            <a:endParaRPr lang="el-GR"/>
          </a:p>
        </p:txBody>
      </p:sp>
    </p:spTree>
    <p:extLst>
      <p:ext uri="{BB962C8B-B14F-4D97-AF65-F5344CB8AC3E}">
        <p14:creationId xmlns:p14="http://schemas.microsoft.com/office/powerpoint/2010/main" val="1949961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Εδώ</a:t>
            </a:r>
            <a:r>
              <a:rPr lang="el-GR" baseline="0" dirty="0" smtClean="0"/>
              <a:t> φαίνεται η καταγραφή του φθορισμού από τα δύο δείγματα. Στην περίπτωση του φύλλου λαμβάνεται μια τυπική καμπύλη κινητικής του φθορισμού της οποίας οι αλλαγές είναι φωτοχημικά ερμηνεύσιμες. Η απόλυτη ένταση του εκπεμπόμενου φθορισμού θα ήταν πολλές εκατοντάδες έως χιλιάδες φορές υψηλότερη εάν δεν διιαχωριζόταν μόνο το παλμικά διαμορφωμένο μέρος. Οι αλλαγές στην ένταση του φθορισμού τότε δεν θα είχαν νόημα.</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94</a:t>
            </a:fld>
            <a:endParaRPr lang="el-GR"/>
          </a:p>
        </p:txBody>
      </p:sp>
    </p:spTree>
    <p:extLst>
      <p:ext uri="{BB962C8B-B14F-4D97-AF65-F5344CB8AC3E}">
        <p14:creationId xmlns:p14="http://schemas.microsoft.com/office/powerpoint/2010/main" val="2652120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παράδειγμα,</a:t>
            </a:r>
            <a:r>
              <a:rPr lang="el-GR" baseline="0" dirty="0" smtClean="0"/>
              <a:t> μεγάλο ποσοστό των φωτοσυστημάτων είναι κλειστά, δηλαδή σε ανηγμένη κατάσταση γεγονός που υποδηλώνει υψηλά επίπεδα ενέργειας διέγερσης. Η εικόνα αυτή είναι αντιπροσωπευτική υψηλού ρυθμού φωτοσύνθεσης ενός δείγματος. Επίσης, απεικονίζονται το επίπεδο του φθορισμού, η φωτονιακή απόδοση του </a:t>
            </a:r>
            <a:r>
              <a:rPr lang="en-US" baseline="0" dirty="0" smtClean="0"/>
              <a:t>PSII, </a:t>
            </a:r>
            <a:r>
              <a:rPr lang="el-GR" baseline="0" dirty="0" smtClean="0"/>
              <a:t>η συνιστώσα της φωτοχημικής απόσβεσης (</a:t>
            </a:r>
            <a:r>
              <a:rPr lang="en-US" baseline="0" dirty="0" err="1" smtClean="0"/>
              <a:t>qP</a:t>
            </a:r>
            <a:r>
              <a:rPr lang="el-GR" baseline="0" dirty="0" smtClean="0"/>
              <a:t>) και η συνιστώσα της μη-φωτοχημικής απόσβεσης του φθορισμού (</a:t>
            </a:r>
            <a:r>
              <a:rPr lang="en-US" baseline="0" dirty="0" err="1" smtClean="0"/>
              <a:t>qN</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95</a:t>
            </a:fld>
            <a:endParaRPr lang="el-GR"/>
          </a:p>
        </p:txBody>
      </p:sp>
    </p:spTree>
    <p:extLst>
      <p:ext uri="{BB962C8B-B14F-4D97-AF65-F5344CB8AC3E}">
        <p14:creationId xmlns:p14="http://schemas.microsoft.com/office/powerpoint/2010/main" val="3908291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96</a:t>
            </a:fld>
            <a:endParaRPr lang="el-GR"/>
          </a:p>
        </p:txBody>
      </p:sp>
    </p:spTree>
    <p:extLst>
      <p:ext uri="{BB962C8B-B14F-4D97-AF65-F5344CB8AC3E}">
        <p14:creationId xmlns:p14="http://schemas.microsoft.com/office/powerpoint/2010/main" val="226137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 αποδιέγερση του</a:t>
            </a:r>
            <a:r>
              <a:rPr lang="el-GR" baseline="0" dirty="0" smtClean="0"/>
              <a:t> μορίου μπορεί να γίνει με πολλούς διαφορετικούς τρόπους. Ένας τρόπος είναι η απώλεια της ενέργειας ως θερμότητα κατά την λεγόμενη μη ακτινοβολούσα αποδιέγερση. Η εσωτερική μετατροπή είναι μια τέτοια διαδικασία μέσω της οποίας η μετατροπή της κατάστασης διέγερσης από την </a:t>
            </a:r>
            <a:r>
              <a:rPr lang="en-US" baseline="0" dirty="0" smtClean="0"/>
              <a:t>S2 </a:t>
            </a:r>
            <a:r>
              <a:rPr lang="el-GR" baseline="0" dirty="0" smtClean="0"/>
              <a:t>στην </a:t>
            </a:r>
            <a:r>
              <a:rPr lang="en-US" baseline="0" dirty="0" smtClean="0"/>
              <a:t>S1 </a:t>
            </a:r>
            <a:r>
              <a:rPr lang="el-GR" baseline="0" dirty="0" smtClean="0"/>
              <a:t>στάθμη γίνεται χωρίς αλλαγή του </a:t>
            </a:r>
            <a:r>
              <a:rPr lang="en-US" baseline="0" dirty="0" smtClean="0"/>
              <a:t>spin</a:t>
            </a:r>
            <a:r>
              <a:rPr lang="el-GR" baseline="0" dirty="0" smtClean="0"/>
              <a:t> του διεγερμένου ηλεκτρονίου. Ταχεία εσωτερική μετατροπή παρουσιάζουν μόρια τα οποία είναι ιδανικές φωτοπροστατευτικές ουσίες όπως η μελανίνη. Ένας άλλος τρόπος αποδιέγερσης είναι ο φθορισμός. Πρόκειται για αποδιέγερση με εκπομπή φωτονίου συνεπώς ο φθορισμός είναι ακτινοβολούσα αποδιέγερση.</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61</a:t>
            </a:fld>
            <a:endParaRPr lang="el-GR"/>
          </a:p>
        </p:txBody>
      </p:sp>
    </p:spTree>
    <p:extLst>
      <p:ext uri="{BB962C8B-B14F-4D97-AF65-F5344CB8AC3E}">
        <p14:creationId xmlns:p14="http://schemas.microsoft.com/office/powerpoint/2010/main" val="2561237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97</a:t>
            </a:fld>
            <a:endParaRPr lang="el-GR"/>
          </a:p>
        </p:txBody>
      </p:sp>
    </p:spTree>
    <p:extLst>
      <p:ext uri="{BB962C8B-B14F-4D97-AF65-F5344CB8AC3E}">
        <p14:creationId xmlns:p14="http://schemas.microsoft.com/office/powerpoint/2010/main" val="853965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98</a:t>
            </a:fld>
            <a:endParaRPr lang="el-GR"/>
          </a:p>
        </p:txBody>
      </p:sp>
    </p:spTree>
    <p:extLst>
      <p:ext uri="{BB962C8B-B14F-4D97-AF65-F5344CB8AC3E}">
        <p14:creationId xmlns:p14="http://schemas.microsoft.com/office/powerpoint/2010/main" val="4105691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99</a:t>
            </a:fld>
            <a:endParaRPr lang="el-GR"/>
          </a:p>
        </p:txBody>
      </p:sp>
    </p:spTree>
    <p:extLst>
      <p:ext uri="{BB962C8B-B14F-4D97-AF65-F5344CB8AC3E}">
        <p14:creationId xmlns:p14="http://schemas.microsoft.com/office/powerpoint/2010/main" val="961154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100</a:t>
            </a:fld>
            <a:endParaRPr lang="el-GR"/>
          </a:p>
        </p:txBody>
      </p:sp>
    </p:spTree>
    <p:extLst>
      <p:ext uri="{BB962C8B-B14F-4D97-AF65-F5344CB8AC3E}">
        <p14:creationId xmlns:p14="http://schemas.microsoft.com/office/powerpoint/2010/main" val="3059189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Παρατηρήστε πως σε όλη τη διάρκεια της καταγραφής της καμπύλης</a:t>
            </a:r>
            <a:r>
              <a:rPr lang="el-GR" baseline="0" dirty="0" smtClean="0"/>
              <a:t> ταχείας κινητικής (καμπύλης </a:t>
            </a:r>
            <a:r>
              <a:rPr lang="en-US" baseline="0" dirty="0" err="1" smtClean="0"/>
              <a:t>Kautsky</a:t>
            </a:r>
            <a:r>
              <a:rPr lang="en-US" baseline="0" dirty="0" smtClean="0"/>
              <a:t>), </a:t>
            </a:r>
            <a:r>
              <a:rPr lang="el-GR" baseline="0" dirty="0" smtClean="0"/>
              <a:t>η τιμή του </a:t>
            </a:r>
            <a:r>
              <a:rPr lang="en-US" baseline="0" dirty="0" err="1" smtClean="0"/>
              <a:t>qN</a:t>
            </a:r>
            <a:r>
              <a:rPr lang="el-GR" baseline="0" dirty="0" smtClean="0"/>
              <a:t> είναι συνεχώς ίση με το μηδέν. Η εφαρμογή παλμών κορεσμού όταν γίνεται σωστά δεν επάγει μηχανισμούς μη φωτοχημικής απόσβεσης.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101</a:t>
            </a:fld>
            <a:endParaRPr lang="el-GR"/>
          </a:p>
        </p:txBody>
      </p:sp>
    </p:spTree>
    <p:extLst>
      <p:ext uri="{BB962C8B-B14F-4D97-AF65-F5344CB8AC3E}">
        <p14:creationId xmlns:p14="http://schemas.microsoft.com/office/powerpoint/2010/main" val="4236964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102</a:t>
            </a:fld>
            <a:endParaRPr lang="el-GR"/>
          </a:p>
        </p:txBody>
      </p:sp>
    </p:spTree>
    <p:extLst>
      <p:ext uri="{BB962C8B-B14F-4D97-AF65-F5344CB8AC3E}">
        <p14:creationId xmlns:p14="http://schemas.microsoft.com/office/powerpoint/2010/main" val="2086386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παράδειγμα</a:t>
            </a:r>
            <a:r>
              <a:rPr lang="el-GR" baseline="0" dirty="0" smtClean="0"/>
              <a:t> υποννοείται πως γίνεται απευθείας σύγκριση των απόλυτων τιμών φθορισμού </a:t>
            </a:r>
            <a:r>
              <a:rPr lang="en-US" baseline="0" dirty="0" err="1" smtClean="0"/>
              <a:t>F</a:t>
            </a:r>
            <a:r>
              <a:rPr lang="en-US" baseline="-25000" dirty="0" err="1" smtClean="0"/>
              <a:t>o</a:t>
            </a:r>
            <a:r>
              <a:rPr lang="en-US" baseline="0" dirty="0" smtClean="0"/>
              <a:t> </a:t>
            </a:r>
            <a:r>
              <a:rPr lang="el-GR" baseline="0" dirty="0" smtClean="0"/>
              <a:t>και </a:t>
            </a:r>
            <a:r>
              <a:rPr lang="en-US" baseline="0" dirty="0" smtClean="0"/>
              <a:t>F</a:t>
            </a:r>
            <a:r>
              <a:rPr lang="en-US" baseline="-25000" dirty="0" smtClean="0"/>
              <a:t>m</a:t>
            </a:r>
            <a:r>
              <a:rPr lang="el-GR" baseline="0" dirty="0" smtClean="0"/>
              <a:t>. Πράγματι, υπό συνθήκες καταπόνησης, η τιμή του </a:t>
            </a:r>
            <a:r>
              <a:rPr lang="en-US" baseline="0" dirty="0" err="1" smtClean="0"/>
              <a:t>F</a:t>
            </a:r>
            <a:r>
              <a:rPr lang="en-US" baseline="-25000" dirty="0" err="1" smtClean="0"/>
              <a:t>o</a:t>
            </a:r>
            <a:r>
              <a:rPr lang="el-GR" baseline="0" dirty="0" smtClean="0"/>
              <a:t> αυξάνεται και αυτή του </a:t>
            </a:r>
            <a:r>
              <a:rPr lang="en-US" baseline="0" dirty="0" smtClean="0"/>
              <a:t>F</a:t>
            </a:r>
            <a:r>
              <a:rPr lang="en-US" baseline="-25000" dirty="0" smtClean="0"/>
              <a:t>m</a:t>
            </a:r>
            <a:r>
              <a:rPr lang="el-GR" baseline="0" dirty="0" smtClean="0"/>
              <a:t> μειώνεται. Ωστόσο, η απευθείας σύγκριση των τιμών αυτών δεν πρέπει να γίνεται παρά μόνο σε αυστηρά σταθερές συνθήκες και οποσδήποτε όχι μεταξύ διαφορετικών δειγμάτων.</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103</a:t>
            </a:fld>
            <a:endParaRPr lang="el-GR"/>
          </a:p>
        </p:txBody>
      </p:sp>
    </p:spTree>
    <p:extLst>
      <p:ext uri="{BB962C8B-B14F-4D97-AF65-F5344CB8AC3E}">
        <p14:creationId xmlns:p14="http://schemas.microsoft.com/office/powerpoint/2010/main" val="2513355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 παράμετρος</a:t>
            </a:r>
            <a:r>
              <a:rPr lang="el-GR" baseline="0" dirty="0" smtClean="0"/>
              <a:t> της Φ</a:t>
            </a:r>
            <a:r>
              <a:rPr lang="en-US" baseline="0" dirty="0" smtClean="0"/>
              <a:t>PSII</a:t>
            </a:r>
            <a:r>
              <a:rPr lang="el-GR" baseline="0" dirty="0" smtClean="0"/>
              <a:t> από μόνη της δεν μπορεί να δώσει όλες τις απαιτούμενες πληροφορίες για ένα δείγμα. Εδώ, η εφαρμογή του ζιζανιοκτόνου </a:t>
            </a:r>
            <a:r>
              <a:rPr lang="en-US" baseline="0" dirty="0" smtClean="0"/>
              <a:t>DCMU</a:t>
            </a:r>
            <a:r>
              <a:rPr lang="el-GR" baseline="0" dirty="0" smtClean="0"/>
              <a:t> (το οποίο προκαλεί φραγή στη ροή ηλεκτρονίων μέσω των κιννονών) αλλάζει δραματικά την κινητική επαγωγής του φθορισμού. Η άνοδος του φθορισμού στο μέγιστο επίπεδο είναι ραγδαία ενώ η απόσβεσή του καθυστερεί συγκριτικά με το φυσιολογικό φύλλο. Ωστόσο, οι τιμές </a:t>
            </a:r>
            <a:r>
              <a:rPr lang="en-US" baseline="0" dirty="0" err="1" smtClean="0"/>
              <a:t>F</a:t>
            </a:r>
            <a:r>
              <a:rPr lang="en-US" baseline="-25000" dirty="0" err="1" smtClean="0"/>
              <a:t>o</a:t>
            </a:r>
            <a:r>
              <a:rPr lang="el-GR" baseline="0" dirty="0" smtClean="0"/>
              <a:t> και </a:t>
            </a:r>
            <a:r>
              <a:rPr lang="en-US" baseline="0" dirty="0" smtClean="0"/>
              <a:t>F</a:t>
            </a:r>
            <a:r>
              <a:rPr lang="en-US" baseline="-25000" dirty="0" smtClean="0"/>
              <a:t>m</a:t>
            </a:r>
            <a:r>
              <a:rPr lang="en-US" baseline="0" dirty="0" smtClean="0"/>
              <a:t> </a:t>
            </a:r>
            <a:r>
              <a:rPr lang="el-GR" baseline="0" dirty="0" smtClean="0"/>
              <a:t>θα μπορούσαν να είναι ίδιες παρόλο που το φύλλο στο οποίο έχει εφαρμοστεί το </a:t>
            </a:r>
            <a:r>
              <a:rPr lang="en-US" baseline="0" dirty="0" smtClean="0"/>
              <a:t>DCMU</a:t>
            </a:r>
            <a:r>
              <a:rPr lang="el-GR" baseline="0" dirty="0" smtClean="0"/>
              <a:t> εάν φωτιστεί με ακτινικό φως (π.χ. Εάν εκτεθεί στο ηλιακό φως) θα νεκρωθεί.</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104</a:t>
            </a:fld>
            <a:endParaRPr lang="el-GR"/>
          </a:p>
        </p:txBody>
      </p:sp>
    </p:spTree>
    <p:extLst>
      <p:ext uri="{BB962C8B-B14F-4D97-AF65-F5344CB8AC3E}">
        <p14:creationId xmlns:p14="http://schemas.microsoft.com/office/powerpoint/2010/main" val="2258096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105</a:t>
            </a:fld>
            <a:endParaRPr lang="el-GR"/>
          </a:p>
        </p:txBody>
      </p:sp>
    </p:spTree>
    <p:extLst>
      <p:ext uri="{BB962C8B-B14F-4D97-AF65-F5344CB8AC3E}">
        <p14:creationId xmlns:p14="http://schemas.microsoft.com/office/powerpoint/2010/main" val="3072969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Κάθε μέτρηση στο διάγραμμα</a:t>
            </a:r>
            <a:r>
              <a:rPr lang="el-GR" baseline="0" dirty="0" smtClean="0"/>
              <a:t> αφορά σε φύλλο προσαρμοσμένο στο σκοτάδι για 10-30 </a:t>
            </a:r>
            <a:r>
              <a:rPr lang="en-US" baseline="0" dirty="0" smtClean="0"/>
              <a:t>min</a:t>
            </a:r>
            <a:r>
              <a:rPr lang="el-GR" baseline="0" dirty="0" smtClean="0"/>
              <a:t> πριν τη μέτρηση. </a:t>
            </a:r>
            <a:r>
              <a:rPr lang="el-GR" dirty="0" smtClean="0"/>
              <a:t>Η καλύτερη στιγμή για τη μέτρηση</a:t>
            </a:r>
            <a:r>
              <a:rPr lang="el-GR" baseline="0" dirty="0" smtClean="0"/>
              <a:t> αυτή είναι πριν την έναρξη της φωτοπεριόδου όπου η φωτοσυνθετική συσκευή έχει ανακάμψει από την προηγούμενη φωτοπερίοδο. Η πτώση του Φ</a:t>
            </a:r>
            <a:r>
              <a:rPr lang="en-US" baseline="0" dirty="0" err="1" smtClean="0"/>
              <a:t>PSIIo</a:t>
            </a:r>
            <a:r>
              <a:rPr lang="el-GR" baseline="0" dirty="0" smtClean="0"/>
              <a:t> κατά τη διάρκεια της φωτοπεριόδου είναι φυσιολογική για μια παραγωγική ημέρα. Δεν υποδηλώνει πως το φύλλο αυτό δεν είναι υγιές. Ωστόσο, μια πτώση της παραμέτρου κατά τη διάρκεια της ημέρας είναι αναπόφευκτη και θα μπορούσε να οδηγήσει σε υποεκτίμηση.</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106</a:t>
            </a:fld>
            <a:endParaRPr lang="el-GR"/>
          </a:p>
        </p:txBody>
      </p:sp>
    </p:spTree>
    <p:extLst>
      <p:ext uri="{BB962C8B-B14F-4D97-AF65-F5344CB8AC3E}">
        <p14:creationId xmlns:p14="http://schemas.microsoft.com/office/powerpoint/2010/main" val="139234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Ένας ακόμα τρόπος αποδιέγερσης</a:t>
            </a:r>
            <a:r>
              <a:rPr lang="el-GR" baseline="0" dirty="0" smtClean="0"/>
              <a:t> είναι η λεγόμενη διασυστηματική διασταύρωση η οποία αφορά στη μείωση της ενεργειακής στάθμης του ηλεκτρονίου με αλλαγή του </a:t>
            </a:r>
            <a:r>
              <a:rPr lang="en-US" baseline="0" dirty="0" smtClean="0"/>
              <a:t>spin</a:t>
            </a:r>
            <a:r>
              <a:rPr lang="el-GR" baseline="0" dirty="0" smtClean="0"/>
              <a:t> του. Όταν το ηλεκτρόνιο μεταβεί στην </a:t>
            </a:r>
            <a:r>
              <a:rPr lang="en-US" baseline="0" dirty="0" smtClean="0"/>
              <a:t>T1</a:t>
            </a:r>
            <a:r>
              <a:rPr lang="el-GR" baseline="0" dirty="0" smtClean="0"/>
              <a:t> ενεργειακή στάθμη λέμε ότι το μόριο βρίσκεται σε κατάσταση διέγερσης τριπλότητας</a:t>
            </a:r>
            <a:r>
              <a:rPr lang="en-US" baseline="0" dirty="0" smtClean="0"/>
              <a:t> (triplet)</a:t>
            </a:r>
            <a:r>
              <a:rPr lang="el-GR" baseline="0" dirty="0" smtClean="0"/>
              <a:t>.</a:t>
            </a:r>
            <a:r>
              <a:rPr lang="en-US" baseline="0" dirty="0" smtClean="0"/>
              <a:t> </a:t>
            </a:r>
            <a:r>
              <a:rPr lang="el-GR" baseline="0" dirty="0" smtClean="0"/>
              <a:t>Περαιτέρω, το ηλεκτρόνιο αποδιεγείρεται με απώλεια ενέργειας μέσω θερμότητας ή εκπέμποντας ένα φωτόνιο. Στην περίπτωση αυτή η αποδιέγερση αναφέρεται ως φωσφορισμός λόγω του μεγάλου χρόνου καθυστέρησης της εκπομπής του φωτονίου (10</a:t>
            </a:r>
            <a:r>
              <a:rPr lang="el-GR" baseline="30000" dirty="0" smtClean="0"/>
              <a:t>-4</a:t>
            </a:r>
            <a:r>
              <a:rPr lang="el-GR" baseline="0" dirty="0" smtClean="0"/>
              <a:t>-10</a:t>
            </a:r>
            <a:r>
              <a:rPr lang="en-US" baseline="30000" dirty="0" smtClean="0"/>
              <a:t>2</a:t>
            </a:r>
            <a:r>
              <a:rPr lang="el-GR" baseline="0" dirty="0" smtClean="0"/>
              <a:t> </a:t>
            </a:r>
            <a:r>
              <a:rPr lang="en-US" baseline="0" dirty="0" smtClean="0"/>
              <a:t>s).</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62</a:t>
            </a:fld>
            <a:endParaRPr lang="el-GR"/>
          </a:p>
        </p:txBody>
      </p:sp>
    </p:spTree>
    <p:extLst>
      <p:ext uri="{BB962C8B-B14F-4D97-AF65-F5344CB8AC3E}">
        <p14:creationId xmlns:p14="http://schemas.microsoft.com/office/powerpoint/2010/main" val="1697665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Όπως</a:t>
            </a:r>
            <a:r>
              <a:rPr lang="el-GR" baseline="0" dirty="0" smtClean="0"/>
              <a:t> φαίνεται στο παράδειγμα, ο ελάχιστος χρόνος προσυσκότισης θα πρέπει να είναι τουλάχιστον 20 </a:t>
            </a:r>
            <a:r>
              <a:rPr lang="en-US" baseline="0" dirty="0" smtClean="0"/>
              <a:t>min</a:t>
            </a:r>
            <a:r>
              <a:rPr lang="el-GR" baseline="0" dirty="0" smtClean="0"/>
              <a:t> (συνήθως 30 </a:t>
            </a:r>
            <a:r>
              <a:rPr lang="en-US" baseline="0" dirty="0" smtClean="0"/>
              <a:t>min</a:t>
            </a:r>
            <a:r>
              <a:rPr lang="el-GR" baseline="0" dirty="0" smtClean="0"/>
              <a:t>). Τόσο χρόνο απαιτεί η επαναφορά της τιμής της Φ</a:t>
            </a:r>
            <a:r>
              <a:rPr lang="en-US" baseline="0" dirty="0" err="1" smtClean="0"/>
              <a:t>PSIIo</a:t>
            </a:r>
            <a:r>
              <a:rPr lang="el-GR" baseline="0" dirty="0" smtClean="0"/>
              <a:t> στα μέγιστα επίπεδα για το συγκεκριμένο δείγμα.</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107</a:t>
            </a:fld>
            <a:endParaRPr lang="el-GR"/>
          </a:p>
        </p:txBody>
      </p:sp>
    </p:spTree>
    <p:extLst>
      <p:ext uri="{BB962C8B-B14F-4D97-AF65-F5344CB8AC3E}">
        <p14:creationId xmlns:p14="http://schemas.microsoft.com/office/powerpoint/2010/main" val="897106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Εδώ φαίνεται η απεμπλοκή των μη-φωτοχημικών</a:t>
            </a:r>
            <a:r>
              <a:rPr lang="el-GR" baseline="0" dirty="0" smtClean="0"/>
              <a:t> διεργασιών οι οποίες ευθύνονται σε μεγάλο ποσοστό για την πτώση του Φ</a:t>
            </a:r>
            <a:r>
              <a:rPr lang="en-US" baseline="0" dirty="0" err="1" smtClean="0"/>
              <a:t>PSIIo</a:t>
            </a:r>
            <a:r>
              <a:rPr lang="en-US" baseline="0" dirty="0" smtClean="0"/>
              <a:t> </a:t>
            </a:r>
            <a:r>
              <a:rPr lang="el-GR" baseline="0" dirty="0" smtClean="0"/>
              <a:t>υπό συνθήκες φωτισμού.</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108</a:t>
            </a:fld>
            <a:endParaRPr lang="el-GR"/>
          </a:p>
        </p:txBody>
      </p:sp>
    </p:spTree>
    <p:extLst>
      <p:ext uri="{BB962C8B-B14F-4D97-AF65-F5344CB8AC3E}">
        <p14:creationId xmlns:p14="http://schemas.microsoft.com/office/powerpoint/2010/main" val="1247775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Πολύ χαμηλές εντάσεις</a:t>
            </a:r>
            <a:r>
              <a:rPr lang="el-GR" baseline="0" dirty="0" smtClean="0"/>
              <a:t> ακτινοβολίας μέτρησης δίνουν μικρό λόγο σήματος προς θόρυβο ενώ μεγάλες εντάσεις επάγουν φωτοχημικές αντιδράσεις με αποτέλεσμα την αύξηση της μετρούμενης παραμετρου </a:t>
            </a:r>
            <a:r>
              <a:rPr lang="en-US" baseline="0" dirty="0" smtClean="0"/>
              <a:t>F</a:t>
            </a:r>
            <a:r>
              <a:rPr lang="el-GR" baseline="-25000" dirty="0" smtClean="0"/>
              <a:t>ο</a:t>
            </a:r>
            <a:r>
              <a:rPr lang="el-GR" baseline="0" dirty="0" smtClean="0"/>
              <a:t>. Προφανώς η μέση λύση είναι η καλύτερη.</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109</a:t>
            </a:fld>
            <a:endParaRPr lang="el-GR"/>
          </a:p>
        </p:txBody>
      </p:sp>
    </p:spTree>
    <p:extLst>
      <p:ext uri="{BB962C8B-B14F-4D97-AF65-F5344CB8AC3E}">
        <p14:creationId xmlns:p14="http://schemas.microsoft.com/office/powerpoint/2010/main" val="2324372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Όχι</a:t>
            </a:r>
            <a:r>
              <a:rPr lang="el-GR" baseline="0" dirty="0" smtClean="0"/>
              <a:t> διότι αλλάζει η διεισδητικότητα της ακτινοβολίας μέτρησης και συνεπώς οι ιστολογικές περιοχές οι οποίες συμμετέχουν στη μέτρηση. Πρέπει να διατηρείται σταθερή εντός του πειράματος. Εναλλακτικά, αλλάζουμε το </a:t>
            </a:r>
            <a:r>
              <a:rPr lang="en-US" baseline="0" dirty="0" smtClean="0"/>
              <a:t>GAIN</a:t>
            </a:r>
            <a:r>
              <a:rPr lang="el-GR" baseline="0" dirty="0" smtClean="0"/>
              <a:t> ώστε να βρισκόμαστε πάντα εντός των ορίων μέτρησης όπως συνιστά ο κατασκευαστής.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110</a:t>
            </a:fld>
            <a:endParaRPr lang="el-GR"/>
          </a:p>
        </p:txBody>
      </p:sp>
    </p:spTree>
    <p:extLst>
      <p:ext uri="{BB962C8B-B14F-4D97-AF65-F5344CB8AC3E}">
        <p14:creationId xmlns:p14="http://schemas.microsoft.com/office/powerpoint/2010/main" val="2220656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Όπως τονίστηκε</a:t>
            </a:r>
            <a:r>
              <a:rPr lang="el-GR" baseline="0" dirty="0" smtClean="0"/>
              <a:t> και πριν, αυτό είναι μεγάλο μεθοδολογικό λάθος. Στον πρώτο πίνακα οι δύο μετρήσεις έγιναν με διαφορετική ένταση φωτός μέτρησης (παρόλο που εξηγήθηκε μόλις πριν ότι αυτό είναι λάθος χειρισμός). Οι διαφορές μεταξύ δύο όμοιων δειγμάτων (δείτε τις τιμές του Φ</a:t>
            </a:r>
            <a:r>
              <a:rPr lang="en-US" baseline="0" dirty="0" err="1" smtClean="0"/>
              <a:t>PSIIo</a:t>
            </a:r>
            <a:r>
              <a:rPr lang="en-US" baseline="0" dirty="0" smtClean="0"/>
              <a:t>) </a:t>
            </a:r>
            <a:r>
              <a:rPr lang="el-GR" baseline="0" dirty="0" smtClean="0"/>
              <a:t>τα όποία όμως διαφέρουν ως προς τις απόλυτες τιμές των </a:t>
            </a:r>
            <a:r>
              <a:rPr lang="en-US" baseline="0" dirty="0" err="1" smtClean="0"/>
              <a:t>F</a:t>
            </a:r>
            <a:r>
              <a:rPr lang="en-US" baseline="-25000" dirty="0" err="1" smtClean="0"/>
              <a:t>o</a:t>
            </a:r>
            <a:r>
              <a:rPr lang="en-US" baseline="0" dirty="0" smtClean="0"/>
              <a:t> </a:t>
            </a:r>
            <a:r>
              <a:rPr lang="el-GR" baseline="0" dirty="0" smtClean="0"/>
              <a:t>και </a:t>
            </a:r>
            <a:r>
              <a:rPr lang="en-US" baseline="0" dirty="0" smtClean="0"/>
              <a:t>F</a:t>
            </a:r>
            <a:r>
              <a:rPr lang="en-US" baseline="-25000" dirty="0" smtClean="0"/>
              <a:t>m</a:t>
            </a:r>
            <a:r>
              <a:rPr lang="en-US" baseline="0" dirty="0" smtClean="0"/>
              <a:t>. </a:t>
            </a:r>
            <a:r>
              <a:rPr lang="el-GR" baseline="0" dirty="0" smtClean="0"/>
              <a:t>Στο δεύτερο πίνακα οι δύο μετρήσεις αφορούν δύο διαφορετικά φύλλα (το δεύτερο έχει 20% περισσότερη χλωροφύλλη. Παρόλο που εμφανίζουν παρόμοιες τιμές Φ</a:t>
            </a:r>
            <a:r>
              <a:rPr lang="en-US" baseline="0" dirty="0" err="1" smtClean="0"/>
              <a:t>PSIIo</a:t>
            </a:r>
            <a:r>
              <a:rPr lang="el-GR" baseline="0" dirty="0" smtClean="0"/>
              <a:t>, διαφέρουν πολύ ως προς τις τιμές των </a:t>
            </a:r>
            <a:r>
              <a:rPr lang="en-US" baseline="0" dirty="0" err="1" smtClean="0"/>
              <a:t>F</a:t>
            </a:r>
            <a:r>
              <a:rPr lang="en-US" baseline="-25000" dirty="0" err="1" smtClean="0"/>
              <a:t>o</a:t>
            </a:r>
            <a:r>
              <a:rPr lang="en-US" baseline="0" dirty="0" smtClean="0"/>
              <a:t> </a:t>
            </a:r>
            <a:r>
              <a:rPr lang="el-GR" baseline="0" dirty="0" smtClean="0"/>
              <a:t>και </a:t>
            </a:r>
            <a:r>
              <a:rPr lang="en-US" baseline="0" dirty="0" smtClean="0"/>
              <a:t>F</a:t>
            </a:r>
            <a:r>
              <a:rPr lang="en-US" baseline="-25000" dirty="0" smtClean="0"/>
              <a:t>m</a:t>
            </a:r>
            <a:r>
              <a:rPr lang="en-US" baseline="0" dirty="0" smtClean="0"/>
              <a:t>.</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111</a:t>
            </a:fld>
            <a:endParaRPr lang="el-GR"/>
          </a:p>
        </p:txBody>
      </p:sp>
    </p:spTree>
    <p:extLst>
      <p:ext uri="{BB962C8B-B14F-4D97-AF65-F5344CB8AC3E}">
        <p14:creationId xmlns:p14="http://schemas.microsoft.com/office/powerpoint/2010/main" val="2585534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112</a:t>
            </a:fld>
            <a:endParaRPr lang="el-GR"/>
          </a:p>
        </p:txBody>
      </p:sp>
    </p:spTree>
    <p:extLst>
      <p:ext uri="{BB962C8B-B14F-4D97-AF65-F5344CB8AC3E}">
        <p14:creationId xmlns:p14="http://schemas.microsoft.com/office/powerpoint/2010/main" val="30128571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113</a:t>
            </a:fld>
            <a:endParaRPr lang="el-GR"/>
          </a:p>
        </p:txBody>
      </p:sp>
    </p:spTree>
    <p:extLst>
      <p:ext uri="{BB962C8B-B14F-4D97-AF65-F5344CB8AC3E}">
        <p14:creationId xmlns:p14="http://schemas.microsoft.com/office/powerpoint/2010/main" val="1662057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114</a:t>
            </a:fld>
            <a:endParaRPr lang="el-GR"/>
          </a:p>
        </p:txBody>
      </p:sp>
    </p:spTree>
    <p:extLst>
      <p:ext uri="{BB962C8B-B14F-4D97-AF65-F5344CB8AC3E}">
        <p14:creationId xmlns:p14="http://schemas.microsoft.com/office/powerpoint/2010/main" val="2824318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115</a:t>
            </a:fld>
            <a:endParaRPr lang="el-GR"/>
          </a:p>
        </p:txBody>
      </p:sp>
    </p:spTree>
    <p:extLst>
      <p:ext uri="{BB962C8B-B14F-4D97-AF65-F5344CB8AC3E}">
        <p14:creationId xmlns:p14="http://schemas.microsoft.com/office/powerpoint/2010/main" val="2876711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116</a:t>
            </a:fld>
            <a:endParaRPr lang="el-GR"/>
          </a:p>
        </p:txBody>
      </p:sp>
    </p:spTree>
    <p:extLst>
      <p:ext uri="{BB962C8B-B14F-4D97-AF65-F5344CB8AC3E}">
        <p14:creationId xmlns:p14="http://schemas.microsoft.com/office/powerpoint/2010/main" val="33419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baseline="0" dirty="0" smtClean="0"/>
              <a:t>Μεταξύ όλων των δυνατών τρόπων αποδιέγερσης του μορίου της διεγερμένης χλωροφύλλης, αυτός που δεν αναφέρθηκε έως τώρα είναι αυτός ο οποίος αντιπροσωπεύει τον λόγο ύπαρξης της χλωροφύλλης στα φωτοχημικά κέντρα. Ο τρόπος αυτός είναι η εναρκτήρια φωτοχημική αντίδραση του διαχωρισμού φορτίου κατά τον οποίο το διεγερμένο ηλεκτρόνιο εγκαταλείπει το μόριο της χλωροφύλλης το οποίο οξειδώνεται και καταλήγει στη φαιοφυτίνη η οποία ανάγεται. Αυτή είναι και η έναρξη της φωτοχημικής ροής ηλεκτρονίων μέσω της οποίας παράγεται </a:t>
            </a:r>
            <a:r>
              <a:rPr lang="en-US" baseline="0" dirty="0" smtClean="0"/>
              <a:t>NADPH</a:t>
            </a:r>
            <a:r>
              <a:rPr lang="el-GR" baseline="0" dirty="0" smtClean="0"/>
              <a:t> και </a:t>
            </a:r>
            <a:r>
              <a:rPr lang="en-US" baseline="0" dirty="0" smtClean="0"/>
              <a:t>ATP</a:t>
            </a:r>
            <a:r>
              <a:rPr lang="el-GR" baseline="0" dirty="0" smtClean="0"/>
              <a:t> για χρήση στις σκοτεινές αντιδράσεις της φωτοσύνθεσης. Παρεπιπτόντως, και η χλωροφύλλη τριπλότητας μπορεί να προκαλέσει φωτοχημικές αντιδράσεις κατά τις οποίες όμως παράγεται οξυγόνο απλότητας (μια εξαιρετικά δραστική </a:t>
            </a:r>
            <a:r>
              <a:rPr lang="en-US" baseline="0" dirty="0" smtClean="0"/>
              <a:t>ROS</a:t>
            </a:r>
            <a:r>
              <a:rPr lang="el-GR" baseline="0" dirty="0" smtClean="0"/>
              <a:t>). Η χλωροφύλλη τριπλότητας δεν μπορεί να προκαλέσει διαχωρισμό φορτίου και άρα να εκκινήσει τη φωτοχημική ροή ηλεκτρονίων. Από τα παραπάνω μπορούμε να μαντέψουμε περίπου τον χρόνο μέσα στον οποίο θα πρέπει να γίνει ο διαχωρισμός φορτίου (ώστε οι υπόλοιπες διεργασίες αποδιέγερσης να μην είναι ανταγωνιστικές της φωτοχημικής ροής ηλεκτρονίων). Υπ’όψιν ότι η ενεργειακή στάθμη η οποία προκαλεί διαχωρισμό φορτίου είναι η </a:t>
            </a:r>
            <a:r>
              <a:rPr lang="en-US" baseline="0" dirty="0" smtClean="0"/>
              <a:t>S1 </a:t>
            </a:r>
            <a:r>
              <a:rPr lang="el-GR" baseline="0" dirty="0" smtClean="0"/>
              <a:t>και όχι η </a:t>
            </a:r>
            <a:r>
              <a:rPr lang="en-US" baseline="0" dirty="0" smtClean="0"/>
              <a:t>S2. </a:t>
            </a:r>
            <a:r>
              <a:rPr lang="el-GR" baseline="0" dirty="0" smtClean="0"/>
              <a:t>Αυτό εξηγεί γιατί το κυανό και το ερυθρό φως είναι εξίσου αποτελεσματικά στο να προκαλούν φωτοχημική ροή ηλεκτρονίων.</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63</a:t>
            </a:fld>
            <a:endParaRPr lang="el-GR"/>
          </a:p>
        </p:txBody>
      </p:sp>
    </p:spTree>
    <p:extLst>
      <p:ext uri="{BB962C8B-B14F-4D97-AF65-F5344CB8AC3E}">
        <p14:creationId xmlns:p14="http://schemas.microsoft.com/office/powerpoint/2010/main" val="151213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117</a:t>
            </a:fld>
            <a:endParaRPr lang="el-GR"/>
          </a:p>
        </p:txBody>
      </p:sp>
    </p:spTree>
    <p:extLst>
      <p:ext uri="{BB962C8B-B14F-4D97-AF65-F5344CB8AC3E}">
        <p14:creationId xmlns:p14="http://schemas.microsoft.com/office/powerpoint/2010/main" val="2899826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118</a:t>
            </a:fld>
            <a:endParaRPr lang="el-GR"/>
          </a:p>
        </p:txBody>
      </p:sp>
    </p:spTree>
    <p:extLst>
      <p:ext uri="{BB962C8B-B14F-4D97-AF65-F5344CB8AC3E}">
        <p14:creationId xmlns:p14="http://schemas.microsoft.com/office/powerpoint/2010/main" val="2180254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119</a:t>
            </a:fld>
            <a:endParaRPr lang="el-GR"/>
          </a:p>
        </p:txBody>
      </p:sp>
    </p:spTree>
    <p:extLst>
      <p:ext uri="{BB962C8B-B14F-4D97-AF65-F5344CB8AC3E}">
        <p14:creationId xmlns:p14="http://schemas.microsoft.com/office/powerpoint/2010/main" val="912998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120</a:t>
            </a:fld>
            <a:endParaRPr lang="el-GR"/>
          </a:p>
        </p:txBody>
      </p:sp>
    </p:spTree>
    <p:extLst>
      <p:ext uri="{BB962C8B-B14F-4D97-AF65-F5344CB8AC3E}">
        <p14:creationId xmlns:p14="http://schemas.microsoft.com/office/powerpoint/2010/main" val="297170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121</a:t>
            </a:fld>
            <a:endParaRPr lang="el-GR"/>
          </a:p>
        </p:txBody>
      </p:sp>
    </p:spTree>
    <p:extLst>
      <p:ext uri="{BB962C8B-B14F-4D97-AF65-F5344CB8AC3E}">
        <p14:creationId xmlns:p14="http://schemas.microsoft.com/office/powerpoint/2010/main" val="652477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122</a:t>
            </a:fld>
            <a:endParaRPr lang="el-GR"/>
          </a:p>
        </p:txBody>
      </p:sp>
    </p:spTree>
    <p:extLst>
      <p:ext uri="{BB962C8B-B14F-4D97-AF65-F5344CB8AC3E}">
        <p14:creationId xmlns:p14="http://schemas.microsoft.com/office/powerpoint/2010/main" val="2672901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Παρακάτω επιδεικνύεται</a:t>
            </a:r>
            <a:r>
              <a:rPr lang="el-GR" baseline="0" dirty="0" smtClean="0"/>
              <a:t> η λήψη μιας καμπύλης </a:t>
            </a:r>
            <a:r>
              <a:rPr lang="en-US" baseline="0" dirty="0" err="1" smtClean="0"/>
              <a:t>Kautsky</a:t>
            </a:r>
            <a:r>
              <a:rPr lang="el-GR" baseline="0" dirty="0" smtClean="0"/>
              <a:t> (καμπύλη ταχείας κινητικής του φθορισμού χλωροφύλλης).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123</a:t>
            </a:fld>
            <a:endParaRPr lang="el-GR"/>
          </a:p>
        </p:txBody>
      </p:sp>
    </p:spTree>
    <p:extLst>
      <p:ext uri="{BB962C8B-B14F-4D97-AF65-F5344CB8AC3E}">
        <p14:creationId xmlns:p14="http://schemas.microsoft.com/office/powerpoint/2010/main" val="16034131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124</a:t>
            </a:fld>
            <a:endParaRPr lang="el-GR"/>
          </a:p>
        </p:txBody>
      </p:sp>
    </p:spTree>
    <p:extLst>
      <p:ext uri="{BB962C8B-B14F-4D97-AF65-F5344CB8AC3E}">
        <p14:creationId xmlns:p14="http://schemas.microsoft.com/office/powerpoint/2010/main" val="2558027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125</a:t>
            </a:fld>
            <a:endParaRPr lang="el-GR"/>
          </a:p>
        </p:txBody>
      </p:sp>
    </p:spTree>
    <p:extLst>
      <p:ext uri="{BB962C8B-B14F-4D97-AF65-F5344CB8AC3E}">
        <p14:creationId xmlns:p14="http://schemas.microsoft.com/office/powerpoint/2010/main" val="507561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126</a:t>
            </a:fld>
            <a:endParaRPr lang="el-GR"/>
          </a:p>
        </p:txBody>
      </p:sp>
    </p:spTree>
    <p:extLst>
      <p:ext uri="{BB962C8B-B14F-4D97-AF65-F5344CB8AC3E}">
        <p14:creationId xmlns:p14="http://schemas.microsoft.com/office/powerpoint/2010/main" val="206774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Περίπου</a:t>
            </a:r>
            <a:r>
              <a:rPr lang="el-GR" baseline="0" dirty="0" smtClean="0"/>
              <a:t> 10</a:t>
            </a:r>
            <a:r>
              <a:rPr lang="el-GR" baseline="30000" dirty="0" smtClean="0"/>
              <a:t>-10</a:t>
            </a:r>
            <a:r>
              <a:rPr lang="el-GR" dirty="0" smtClean="0"/>
              <a:t> </a:t>
            </a:r>
            <a:r>
              <a:rPr lang="en-US" dirty="0" smtClean="0"/>
              <a:t>s</a:t>
            </a:r>
            <a:r>
              <a:rPr lang="el-GR" dirty="0" smtClean="0"/>
              <a:t>.... Ο χρόνος αυτός είναι αρκετά μικρός ώστε τα φωτοχημικά κέντρα αντίδρασης</a:t>
            </a:r>
            <a:r>
              <a:rPr lang="el-GR" baseline="0" dirty="0" smtClean="0"/>
              <a:t> των φωτοσυστημάτων να είναι ενεργειακώς αποτελεσματικά στην πρόκληση της φωτοχημικής ροής ηλεκτρονίων. Ωστόσο, υπάρχουν  και άλλοι παράγοντες οι οποίοι προκαλούν καθυστέρηση στη φωτοχημική ροή ενέργειας με κυρίαρχο την οξειδοαναγωγική κατάσταση των ενδιάμεσων φορέων ηλεκτρονίων και συγκεκριμένα των κιννονών </a:t>
            </a:r>
            <a:r>
              <a:rPr lang="en-US" baseline="0" dirty="0" smtClean="0"/>
              <a:t>QA </a:t>
            </a:r>
            <a:r>
              <a:rPr lang="el-GR" baseline="0" dirty="0" smtClean="0"/>
              <a:t>και </a:t>
            </a:r>
            <a:r>
              <a:rPr lang="en-US" baseline="0" dirty="0" smtClean="0"/>
              <a:t>QB. </a:t>
            </a:r>
            <a:r>
              <a:rPr lang="el-GR" baseline="0" dirty="0" smtClean="0"/>
              <a:t>Υπεραναγωγή της δεξαμενής των κιννονών προκαλεί καθυστέρηση στο διαχωρισμό φορτίου με συνέπεια την αύξηση της μετατροπής της χλωροφύλλης σε χλωροφύλλη τριπλότητας, την αύξηση παραγωγής </a:t>
            </a:r>
            <a:r>
              <a:rPr lang="en-US" baseline="0" dirty="0" smtClean="0"/>
              <a:t>ROS </a:t>
            </a:r>
            <a:r>
              <a:rPr lang="el-GR" baseline="0" dirty="0" smtClean="0"/>
              <a:t>και την αύξηση των επιπέδων του εκπεμπόμενου φθορισμού. Αυτή η τελευταία συνέπεια επιτρέπει την μελέτη των φωτοχημικών αντιδράσεων του </a:t>
            </a:r>
            <a:r>
              <a:rPr lang="en-US" baseline="0" dirty="0" smtClean="0"/>
              <a:t>PSII</a:t>
            </a:r>
            <a:r>
              <a:rPr lang="el-GR" baseline="0" dirty="0" smtClean="0"/>
              <a:t> μέσω της τεχνικής της φθορισμομετρίας χλωροφύλλης.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64</a:t>
            </a:fld>
            <a:endParaRPr lang="el-GR"/>
          </a:p>
        </p:txBody>
      </p:sp>
    </p:spTree>
    <p:extLst>
      <p:ext uri="{BB962C8B-B14F-4D97-AF65-F5344CB8AC3E}">
        <p14:creationId xmlns:p14="http://schemas.microsoft.com/office/powerpoint/2010/main" val="519627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127</a:t>
            </a:fld>
            <a:endParaRPr lang="el-GR"/>
          </a:p>
        </p:txBody>
      </p:sp>
    </p:spTree>
    <p:extLst>
      <p:ext uri="{BB962C8B-B14F-4D97-AF65-F5344CB8AC3E}">
        <p14:creationId xmlns:p14="http://schemas.microsoft.com/office/powerpoint/2010/main" val="7215277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Προσέξτε ότι η μέγιστη τιμή του </a:t>
            </a:r>
            <a:r>
              <a:rPr lang="en-US" dirty="0" smtClean="0"/>
              <a:t>F</a:t>
            </a:r>
            <a:r>
              <a:rPr lang="en-US" baseline="-25000" dirty="0" smtClean="0"/>
              <a:t>t</a:t>
            </a:r>
            <a:r>
              <a:rPr lang="en-US" dirty="0" smtClean="0"/>
              <a:t> </a:t>
            </a:r>
            <a:r>
              <a:rPr lang="el-GR" dirty="0" smtClean="0"/>
              <a:t>είναι</a:t>
            </a:r>
            <a:r>
              <a:rPr lang="el-GR" baseline="0" dirty="0" smtClean="0"/>
              <a:t> μικρότερη (λίγο μικρότερη) αυτής του </a:t>
            </a:r>
            <a:r>
              <a:rPr lang="en-US" baseline="0" dirty="0" smtClean="0"/>
              <a:t>F</a:t>
            </a:r>
            <a:r>
              <a:rPr lang="en-US" baseline="-25000" dirty="0" smtClean="0"/>
              <a:t>m</a:t>
            </a:r>
            <a:r>
              <a:rPr lang="en-US" baseline="0" dirty="0" smtClean="0"/>
              <a:t>. </a:t>
            </a:r>
            <a:r>
              <a:rPr lang="el-GR" baseline="0" dirty="0" smtClean="0"/>
              <a:t>Αυτό συμβαίνει επειδή το ακτινικό φως δεν είναι φως κορεσμού (όσο υψηλής έντασης ακτινικό φως και να εφαρμόσουμε).</a:t>
            </a:r>
            <a:endParaRPr lang="el-GR" baseline="-25000"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128</a:t>
            </a:fld>
            <a:endParaRPr lang="el-GR"/>
          </a:p>
        </p:txBody>
      </p:sp>
    </p:spTree>
    <p:extLst>
      <p:ext uri="{BB962C8B-B14F-4D97-AF65-F5344CB8AC3E}">
        <p14:creationId xmlns:p14="http://schemas.microsoft.com/office/powerpoint/2010/main" val="39962683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 σταθεροποίηση</a:t>
            </a:r>
            <a:r>
              <a:rPr lang="el-GR" baseline="0" dirty="0" smtClean="0"/>
              <a:t> του εκπεμπόμενου φθορισμού στα επίπεδα του </a:t>
            </a:r>
            <a:r>
              <a:rPr lang="en-US" baseline="0" dirty="0" smtClean="0"/>
              <a:t>F</a:t>
            </a:r>
            <a:r>
              <a:rPr lang="en-US" baseline="-25000" dirty="0" smtClean="0"/>
              <a:t>s</a:t>
            </a:r>
            <a:r>
              <a:rPr lang="el-GR" baseline="0" dirty="0" smtClean="0"/>
              <a:t> είναι η πρώτη ένδειξη σταθερής επαγωγής των φωτοχημικών διεργασιών. Χρειάζονται και άλλες ενδείξεις ώστε να σιγουρευτούμε πως το συγκεκριμένο δείγμα είναι έτοιμο για ανάλυση της απόσβεσης του φθορισμού.</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129</a:t>
            </a:fld>
            <a:endParaRPr lang="el-GR"/>
          </a:p>
        </p:txBody>
      </p:sp>
    </p:spTree>
    <p:extLst>
      <p:ext uri="{BB962C8B-B14F-4D97-AF65-F5344CB8AC3E}">
        <p14:creationId xmlns:p14="http://schemas.microsoft.com/office/powerpoint/2010/main" val="232644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 εφαρμογή ενός</a:t>
            </a:r>
            <a:r>
              <a:rPr lang="el-GR" baseline="0" dirty="0" smtClean="0"/>
              <a:t> παλμού κορεσμού μας επιτρέπει να λάβουμε τιμές των βασικών φωτοχημικών παραμέτρων. Δεν απαιτείται να έχουμε πλήρη επαγωγή της φωτοσύνθεσης ώστε να λάβουμε μια τέτοια μέτρηση. Στην πραγματικότητα, η διαπίστωση της πλήρους επαγωγής της φωτοσύνθεσης γίνεται με τη βοήθεια μελέτης της κινητικής η οποία περιλαμβάνει μια ακολουθία παλμών κορεσμού όπως αυτός του παραδείγματος.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130</a:t>
            </a:fld>
            <a:endParaRPr lang="el-GR"/>
          </a:p>
        </p:txBody>
      </p:sp>
    </p:spTree>
    <p:extLst>
      <p:ext uri="{BB962C8B-B14F-4D97-AF65-F5344CB8AC3E}">
        <p14:creationId xmlns:p14="http://schemas.microsoft.com/office/powerpoint/2010/main" val="13585246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131</a:t>
            </a:fld>
            <a:endParaRPr lang="el-GR"/>
          </a:p>
        </p:txBody>
      </p:sp>
    </p:spTree>
    <p:extLst>
      <p:ext uri="{BB962C8B-B14F-4D97-AF65-F5344CB8AC3E}">
        <p14:creationId xmlns:p14="http://schemas.microsoft.com/office/powerpoint/2010/main" val="3265508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132</a:t>
            </a:fld>
            <a:endParaRPr lang="el-GR"/>
          </a:p>
        </p:txBody>
      </p:sp>
    </p:spTree>
    <p:extLst>
      <p:ext uri="{BB962C8B-B14F-4D97-AF65-F5344CB8AC3E}">
        <p14:creationId xmlns:p14="http://schemas.microsoft.com/office/powerpoint/2010/main" val="29144010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l-GR" dirty="0" smtClean="0"/>
              <a:t>Η τιμή του </a:t>
            </a:r>
            <a:r>
              <a:rPr lang="en-US" dirty="0" err="1" smtClean="0"/>
              <a:t>F</a:t>
            </a:r>
            <a:r>
              <a:rPr lang="en-US" baseline="-25000" dirty="0" err="1" smtClean="0"/>
              <a:t>o</a:t>
            </a:r>
            <a:r>
              <a:rPr lang="en-US" dirty="0" smtClean="0"/>
              <a:t>’ </a:t>
            </a:r>
            <a:r>
              <a:rPr lang="el-GR" dirty="0" smtClean="0"/>
              <a:t>είναι συχνά μικρότερη αυτής</a:t>
            </a:r>
            <a:r>
              <a:rPr lang="el-GR" baseline="0" dirty="0" smtClean="0"/>
              <a:t> του </a:t>
            </a:r>
            <a:r>
              <a:rPr lang="en-US" baseline="0" dirty="0" err="1" smtClean="0"/>
              <a:t>F</a:t>
            </a:r>
            <a:r>
              <a:rPr lang="en-US" baseline="-25000" dirty="0" err="1" smtClean="0"/>
              <a:t>o</a:t>
            </a:r>
            <a:r>
              <a:rPr lang="en-US" baseline="0" dirty="0" smtClean="0"/>
              <a:t>.</a:t>
            </a:r>
            <a:r>
              <a:rPr lang="el-GR" baseline="0" dirty="0" smtClean="0"/>
              <a:t> Η απόσβεση αυτή του φθορισμού βάσης οφείλεται στην επαγωγή της φωτοσύνθεσης και των συσχετισμένων με αυτή αλλαγών στη φωτοσυνθετική συσκευή (π.χ. ενεργοποίηση του κύκλου των ξανθοφυλλών). Η σωστή μέτρηση του </a:t>
            </a:r>
            <a:r>
              <a:rPr lang="en-US" baseline="0" dirty="0" err="1" smtClean="0"/>
              <a:t>F</a:t>
            </a:r>
            <a:r>
              <a:rPr lang="en-US" baseline="-25000" dirty="0" err="1" smtClean="0"/>
              <a:t>o</a:t>
            </a:r>
            <a:r>
              <a:rPr lang="en-US" baseline="0" dirty="0" smtClean="0"/>
              <a:t>’</a:t>
            </a:r>
            <a:r>
              <a:rPr lang="el-GR" baseline="0" dirty="0" smtClean="0"/>
              <a:t> είναι κάπως δύσκολη και απαιτεί τη χρήση σκοτεινού ερυθρού φωτός.</a:t>
            </a:r>
            <a:endParaRPr lang="el-GR" dirty="0" smtClean="0"/>
          </a:p>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133</a:t>
            </a:fld>
            <a:endParaRPr lang="el-GR"/>
          </a:p>
        </p:txBody>
      </p:sp>
    </p:spTree>
    <p:extLst>
      <p:ext uri="{BB962C8B-B14F-4D97-AF65-F5344CB8AC3E}">
        <p14:creationId xmlns:p14="http://schemas.microsoft.com/office/powerpoint/2010/main" val="20499412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Είναι όμως χρήσιμη μέτρηση καθώς από</a:t>
            </a:r>
            <a:r>
              <a:rPr lang="el-GR" baseline="0" dirty="0" smtClean="0"/>
              <a:t> αυτή εξαρτώνται αρκετές παράμετροι.</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134</a:t>
            </a:fld>
            <a:endParaRPr lang="el-GR"/>
          </a:p>
        </p:txBody>
      </p:sp>
    </p:spTree>
    <p:extLst>
      <p:ext uri="{BB962C8B-B14F-4D97-AF65-F5344CB8AC3E}">
        <p14:creationId xmlns:p14="http://schemas.microsoft.com/office/powerpoint/2010/main" val="22603121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135</a:t>
            </a:fld>
            <a:endParaRPr lang="el-GR"/>
          </a:p>
        </p:txBody>
      </p:sp>
    </p:spTree>
    <p:extLst>
      <p:ext uri="{BB962C8B-B14F-4D97-AF65-F5344CB8AC3E}">
        <p14:creationId xmlns:p14="http://schemas.microsoft.com/office/powerpoint/2010/main" val="2835272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136</a:t>
            </a:fld>
            <a:endParaRPr lang="el-GR"/>
          </a:p>
        </p:txBody>
      </p:sp>
    </p:spTree>
    <p:extLst>
      <p:ext uri="{BB962C8B-B14F-4D97-AF65-F5344CB8AC3E}">
        <p14:creationId xmlns:p14="http://schemas.microsoft.com/office/powerpoint/2010/main" val="405045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Για παράδειγμα, ένα διάλυμα χλωροφύλλης</a:t>
            </a:r>
            <a:r>
              <a:rPr lang="el-GR" baseline="0" dirty="0" smtClean="0"/>
              <a:t> φθορίζει με σταθερή ένταση όταν και η ένταση της ακτινοβολίας διέγερσης είναι σταθερή, με άλλα λόγια, η απόδοση του φθορισμού είναι σταθερή και εκφράζεται από την κλίση της ευθείας.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65</a:t>
            </a:fld>
            <a:endParaRPr lang="el-GR"/>
          </a:p>
        </p:txBody>
      </p:sp>
    </p:spTree>
    <p:extLst>
      <p:ext uri="{BB962C8B-B14F-4D97-AF65-F5344CB8AC3E}">
        <p14:creationId xmlns:p14="http://schemas.microsoft.com/office/powerpoint/2010/main" val="536690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137</a:t>
            </a:fld>
            <a:endParaRPr lang="el-GR"/>
          </a:p>
        </p:txBody>
      </p:sp>
    </p:spTree>
    <p:extLst>
      <p:ext uri="{BB962C8B-B14F-4D97-AF65-F5344CB8AC3E}">
        <p14:creationId xmlns:p14="http://schemas.microsoft.com/office/powerpoint/2010/main" val="4125304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138</a:t>
            </a:fld>
            <a:endParaRPr lang="el-GR"/>
          </a:p>
        </p:txBody>
      </p:sp>
    </p:spTree>
    <p:extLst>
      <p:ext uri="{BB962C8B-B14F-4D97-AF65-F5344CB8AC3E}">
        <p14:creationId xmlns:p14="http://schemas.microsoft.com/office/powerpoint/2010/main" val="1883238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139</a:t>
            </a:fld>
            <a:endParaRPr lang="el-GR"/>
          </a:p>
        </p:txBody>
      </p:sp>
    </p:spTree>
    <p:extLst>
      <p:ext uri="{BB962C8B-B14F-4D97-AF65-F5344CB8AC3E}">
        <p14:creationId xmlns:p14="http://schemas.microsoft.com/office/powerpoint/2010/main" val="37948018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140</a:t>
            </a:fld>
            <a:endParaRPr lang="el-GR"/>
          </a:p>
        </p:txBody>
      </p:sp>
    </p:spTree>
    <p:extLst>
      <p:ext uri="{BB962C8B-B14F-4D97-AF65-F5344CB8AC3E}">
        <p14:creationId xmlns:p14="http://schemas.microsoft.com/office/powerpoint/2010/main" val="3781202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141</a:t>
            </a:fld>
            <a:endParaRPr lang="el-GR"/>
          </a:p>
        </p:txBody>
      </p:sp>
    </p:spTree>
    <p:extLst>
      <p:ext uri="{BB962C8B-B14F-4D97-AF65-F5344CB8AC3E}">
        <p14:creationId xmlns:p14="http://schemas.microsoft.com/office/powerpoint/2010/main" val="14775263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142</a:t>
            </a:fld>
            <a:endParaRPr lang="el-GR"/>
          </a:p>
        </p:txBody>
      </p:sp>
    </p:spTree>
    <p:extLst>
      <p:ext uri="{BB962C8B-B14F-4D97-AF65-F5344CB8AC3E}">
        <p14:creationId xmlns:p14="http://schemas.microsoft.com/office/powerpoint/2010/main" val="11830255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143</a:t>
            </a:fld>
            <a:endParaRPr lang="el-GR"/>
          </a:p>
        </p:txBody>
      </p:sp>
    </p:spTree>
    <p:extLst>
      <p:ext uri="{BB962C8B-B14F-4D97-AF65-F5344CB8AC3E}">
        <p14:creationId xmlns:p14="http://schemas.microsoft.com/office/powerpoint/2010/main" val="865674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144</a:t>
            </a:fld>
            <a:endParaRPr lang="el-GR"/>
          </a:p>
        </p:txBody>
      </p:sp>
    </p:spTree>
    <p:extLst>
      <p:ext uri="{BB962C8B-B14F-4D97-AF65-F5344CB8AC3E}">
        <p14:creationId xmlns:p14="http://schemas.microsoft.com/office/powerpoint/2010/main" val="24776984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145</a:t>
            </a:fld>
            <a:endParaRPr lang="el-GR"/>
          </a:p>
        </p:txBody>
      </p:sp>
    </p:spTree>
    <p:extLst>
      <p:ext uri="{BB962C8B-B14F-4D97-AF65-F5344CB8AC3E}">
        <p14:creationId xmlns:p14="http://schemas.microsoft.com/office/powerpoint/2010/main" val="35412956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146</a:t>
            </a:fld>
            <a:endParaRPr lang="el-GR"/>
          </a:p>
        </p:txBody>
      </p:sp>
    </p:spTree>
    <p:extLst>
      <p:ext uri="{BB962C8B-B14F-4D97-AF65-F5344CB8AC3E}">
        <p14:creationId xmlns:p14="http://schemas.microsoft.com/office/powerpoint/2010/main" val="48543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Ωστόσο, οι χλωροφύλλες στους φωτοσυνθετικούς</a:t>
            </a:r>
            <a:r>
              <a:rPr lang="el-GR" baseline="0" dirty="0" smtClean="0"/>
              <a:t> ιστούς είναι οργανωμένες σε φωτοσυστήματα, δηλ. σε λειτουργικά σύνολα με ιδιαίτερες φωτο-φυσικές και φωτο-χημικές ιδιότητες. Ο τρόπος λειτουργίας των φωτοσυστημάτων αλλάζει την απόδοση του φθορισμού των μορίων της χλωροφύλλης.</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66</a:t>
            </a:fld>
            <a:endParaRPr lang="el-GR"/>
          </a:p>
        </p:txBody>
      </p:sp>
    </p:spTree>
    <p:extLst>
      <p:ext uri="{BB962C8B-B14F-4D97-AF65-F5344CB8AC3E}">
        <p14:creationId xmlns:p14="http://schemas.microsoft.com/office/powerpoint/2010/main" val="38822453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147</a:t>
            </a:fld>
            <a:endParaRPr lang="el-GR"/>
          </a:p>
        </p:txBody>
      </p:sp>
    </p:spTree>
    <p:extLst>
      <p:ext uri="{BB962C8B-B14F-4D97-AF65-F5344CB8AC3E}">
        <p14:creationId xmlns:p14="http://schemas.microsoft.com/office/powerpoint/2010/main" val="35901727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148</a:t>
            </a:fld>
            <a:endParaRPr lang="el-GR"/>
          </a:p>
        </p:txBody>
      </p:sp>
    </p:spTree>
    <p:extLst>
      <p:ext uri="{BB962C8B-B14F-4D97-AF65-F5344CB8AC3E}">
        <p14:creationId xmlns:p14="http://schemas.microsoft.com/office/powerpoint/2010/main" val="2646825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149</a:t>
            </a:fld>
            <a:endParaRPr lang="el-GR"/>
          </a:p>
        </p:txBody>
      </p:sp>
    </p:spTree>
    <p:extLst>
      <p:ext uri="{BB962C8B-B14F-4D97-AF65-F5344CB8AC3E}">
        <p14:creationId xmlns:p14="http://schemas.microsoft.com/office/powerpoint/2010/main" val="1396758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 καμπύλη αυτή δείχνει</a:t>
            </a:r>
            <a:r>
              <a:rPr lang="el-GR" baseline="0" dirty="0" smtClean="0"/>
              <a:t> αρκετές ομοιότητες με την καμπύλη απόκρισης της φωτοσυνθετικής ταχύτητας από την ένταση της προσπίπτουσας ακτινοβολίας. Ωστόσο, η παράμετρος </a:t>
            </a:r>
            <a:r>
              <a:rPr lang="en-US" baseline="0" dirty="0" smtClean="0"/>
              <a:t>ETR</a:t>
            </a:r>
            <a:r>
              <a:rPr lang="el-GR" baseline="0" dirty="0" smtClean="0"/>
              <a:t> δεν μπορεί να αντικαταστήσει την φωτοσυνθετική ταχύτητα. Απλά, υπάρχουν πολλοί εναλλακτικοί αποδέκτες (καταναλωτές) των ηλεκτρονίων της φωτοχημικής αλυσίδας πέραν της φωτοσυνθετικής αφομοίωσης του </a:t>
            </a:r>
            <a:r>
              <a:rPr lang="en-US" baseline="0" dirty="0" smtClean="0"/>
              <a:t>CO</a:t>
            </a:r>
            <a:r>
              <a:rPr lang="en-US" baseline="-25000" dirty="0" smtClean="0"/>
              <a:t>2</a:t>
            </a:r>
            <a:r>
              <a:rPr lang="en-US" baseline="0" dirty="0" smtClean="0"/>
              <a:t>.</a:t>
            </a:r>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150</a:t>
            </a:fld>
            <a:endParaRPr lang="el-GR"/>
          </a:p>
        </p:txBody>
      </p:sp>
    </p:spTree>
    <p:extLst>
      <p:ext uri="{BB962C8B-B14F-4D97-AF65-F5344CB8AC3E}">
        <p14:creationId xmlns:p14="http://schemas.microsoft.com/office/powerpoint/2010/main" val="2869269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151</a:t>
            </a:fld>
            <a:endParaRPr lang="el-GR"/>
          </a:p>
        </p:txBody>
      </p:sp>
    </p:spTree>
    <p:extLst>
      <p:ext uri="{BB962C8B-B14F-4D97-AF65-F5344CB8AC3E}">
        <p14:creationId xmlns:p14="http://schemas.microsoft.com/office/powerpoint/2010/main" val="1365360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152</a:t>
            </a:fld>
            <a:endParaRPr lang="el-GR"/>
          </a:p>
        </p:txBody>
      </p:sp>
    </p:spTree>
    <p:extLst>
      <p:ext uri="{BB962C8B-B14F-4D97-AF65-F5344CB8AC3E}">
        <p14:creationId xmlns:p14="http://schemas.microsoft.com/office/powerpoint/2010/main" val="32428587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153</a:t>
            </a:fld>
            <a:endParaRPr lang="el-GR"/>
          </a:p>
        </p:txBody>
      </p:sp>
    </p:spTree>
    <p:extLst>
      <p:ext uri="{BB962C8B-B14F-4D97-AF65-F5344CB8AC3E}">
        <p14:creationId xmlns:p14="http://schemas.microsoft.com/office/powerpoint/2010/main" val="37751205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154</a:t>
            </a:fld>
            <a:endParaRPr lang="el-GR"/>
          </a:p>
        </p:txBody>
      </p:sp>
    </p:spTree>
    <p:extLst>
      <p:ext uri="{BB962C8B-B14F-4D97-AF65-F5344CB8AC3E}">
        <p14:creationId xmlns:p14="http://schemas.microsoft.com/office/powerpoint/2010/main" val="32873437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155</a:t>
            </a:fld>
            <a:endParaRPr lang="el-GR"/>
          </a:p>
        </p:txBody>
      </p:sp>
    </p:spTree>
    <p:extLst>
      <p:ext uri="{BB962C8B-B14F-4D97-AF65-F5344CB8AC3E}">
        <p14:creationId xmlns:p14="http://schemas.microsoft.com/office/powerpoint/2010/main" val="40274099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272AE86-9561-4EB9-B94D-AA827131ED17}" type="slidenum">
              <a:rPr lang="el-GR" smtClean="0"/>
              <a:pPr/>
              <a:t>156</a:t>
            </a:fld>
            <a:endParaRPr lang="el-GR"/>
          </a:p>
        </p:txBody>
      </p:sp>
    </p:spTree>
    <p:extLst>
      <p:ext uri="{BB962C8B-B14F-4D97-AF65-F5344CB8AC3E}">
        <p14:creationId xmlns:p14="http://schemas.microsoft.com/office/powerpoint/2010/main" val="310210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D005C7-EAA7-481D-9DC6-86E7B996CDBF}"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20EE6-FE24-485F-8794-10EF83A78A6C}"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0B73A4-2D0F-485B-81E9-7B49BC3CF92E}"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9573BA-CD4A-4A76-B964-C452FEBF01AA}"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318CDB-6EEA-449D-94E7-BB29C15E297D}"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7BFFA0-85E0-40DC-ADA3-D6B3D3561F94}"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l-G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B30311A-4082-40EB-BC89-4F9F7526F3A8}"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l-G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29BD05-4358-41E1-BE71-BACE5142D2C2}"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l-G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B5AAA71-7FD1-4550-8088-D48CF9EB33CC}"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7DAE81-8B33-415C-A38B-1FA664F1D64D}" type="slidenum">
              <a:rPr lang="el-GR">
                <a:solidFill>
                  <a:srgbClr val="000000"/>
                </a:solidFill>
              </a:rPr>
              <a:pPr/>
              <a:t>‹#›</a:t>
            </a:fld>
            <a:endParaRPr lang="el-GR">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63F09D-9AC5-414B-8D88-6925BFD0FA04}" type="slidenum">
              <a:rPr lang="el-GR">
                <a:solidFill>
                  <a:srgbClr val="000000"/>
                </a:solidFill>
              </a:rPr>
              <a:pPr/>
              <a:t>‹#›</a:t>
            </a:fld>
            <a:endParaRPr lang="el-GR">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740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7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l-GR" smtClean="0">
              <a:solidFill>
                <a:srgbClr val="000000"/>
              </a:solidFill>
            </a:endParaRPr>
          </a:p>
        </p:txBody>
      </p:sp>
      <p:sp>
        <p:nvSpPr>
          <p:cNvPr id="174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l-GR" smtClean="0">
              <a:solidFill>
                <a:srgbClr val="000000"/>
              </a:solidFill>
            </a:endParaRPr>
          </a:p>
        </p:txBody>
      </p:sp>
      <p:sp>
        <p:nvSpPr>
          <p:cNvPr id="17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76351A2-8D20-42C4-92D8-879F5EEE17F1}" type="slidenum">
              <a:rPr lang="el-GR" smtClean="0">
                <a:solidFill>
                  <a:srgbClr val="000000"/>
                </a:solidFill>
              </a:rPr>
              <a:pPr/>
              <a:t>‹#›</a:t>
            </a:fld>
            <a:endParaRPr lang="el-GR"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22.emf"/></Relationships>
</file>

<file path=ppt/slides/_rels/slide10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23.emf"/></Relationships>
</file>

<file path=ppt/slides/_rels/slide10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24.wmf"/></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25.wmf"/></Relationships>
</file>

<file path=ppt/slides/_rels/slide10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26.wmf"/></Relationships>
</file>

<file path=ppt/slides/_rels/slide10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27.emf"/></Relationships>
</file>

<file path=ppt/slides/_rels/slide10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28.emf"/></Relationships>
</file>

<file path=ppt/slides/_rels/slide10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29.emf"/></Relationships>
</file>

<file path=ppt/slides/_rels/slide10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3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31.emf"/></Relationships>
</file>

<file path=ppt/slides/_rels/slide11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32.wmf"/></Relationships>
</file>

<file path=ppt/slides/_rels/slide1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33.wmf"/></Relationships>
</file>

<file path=ppt/slides/_rels/slide1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34.wmf"/></Relationships>
</file>

<file path=ppt/slides/_rels/slide1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image" Target="../media/image8.emf"/></Relationships>
</file>

<file path=ppt/slides/_rels/slide1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35.wmf"/></Relationships>
</file>

<file path=ppt/slides/_rels/slide1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36.wmf"/></Relationships>
</file>

<file path=ppt/slides/_rels/slide1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37.wmf"/></Relationships>
</file>

<file path=ppt/slides/_rels/slide1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8.wmf"/></Relationships>
</file>

<file path=ppt/slides/_rels/slide1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39.wmf"/></Relationships>
</file>

<file path=ppt/slides/_rels/slide1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40.wmf"/></Relationships>
</file>

<file path=ppt/slides/_rels/slide1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41.wmf"/></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42.wmf"/></Relationships>
</file>

<file path=ppt/slides/_rels/slide1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42.wmf"/></Relationships>
</file>

<file path=ppt/slides/_rels/slide1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43.wmf"/></Relationships>
</file>

<file path=ppt/slides/_rels/slide1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43.wmf"/></Relationships>
</file>

<file path=ppt/slides/_rels/slide1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43.wmf"/></Relationships>
</file>

<file path=ppt/slides/_rels/slide1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44.wmf"/></Relationships>
</file>

<file path=ppt/slides/_rels/slide1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45.wmf"/></Relationships>
</file>

<file path=ppt/slides/_rels/slide1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45.wmf"/><Relationship Id="rId4" Type="http://schemas.openxmlformats.org/officeDocument/2006/relationships/image" Target="../media/image146.wmf"/></Relationships>
</file>

<file path=ppt/slides/_rels/slide1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45.wmf"/><Relationship Id="rId4" Type="http://schemas.openxmlformats.org/officeDocument/2006/relationships/image" Target="../media/image146.wmf"/></Relationships>
</file>

<file path=ppt/slides/_rels/slide1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45.wmf"/><Relationship Id="rId4" Type="http://schemas.openxmlformats.org/officeDocument/2006/relationships/image" Target="../media/image146.wmf"/></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45.wmf"/><Relationship Id="rId4" Type="http://schemas.openxmlformats.org/officeDocument/2006/relationships/image" Target="../media/image146.wmf"/></Relationships>
</file>

<file path=ppt/slides/_rels/slide1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45.wmf"/><Relationship Id="rId4" Type="http://schemas.openxmlformats.org/officeDocument/2006/relationships/image" Target="../media/image146.wmf"/></Relationships>
</file>

<file path=ppt/slides/_rels/slide1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48.wmf"/><Relationship Id="rId4" Type="http://schemas.openxmlformats.org/officeDocument/2006/relationships/image" Target="../media/image147.wmf"/></Relationships>
</file>

<file path=ppt/slides/_rels/slide1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50.wmf"/><Relationship Id="rId4" Type="http://schemas.openxmlformats.org/officeDocument/2006/relationships/image" Target="../media/image149.wmf"/></Relationships>
</file>

<file path=ppt/slides/_rels/slide1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51.wmf"/></Relationships>
</file>

<file path=ppt/slides/_rels/slide1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7.bin"/><Relationship Id="rId4" Type="http://schemas.openxmlformats.org/officeDocument/2006/relationships/image" Target="../media/image13.emf"/></Relationships>
</file>

<file path=ppt/slides/_rels/slide1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87.emf"/></Relationships>
</file>

<file path=ppt/slides/_rels/slide1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52.wmf"/></Relationships>
</file>

<file path=ppt/slides/_rels/slide1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53.wmf"/></Relationships>
</file>

<file path=ppt/slides/_rels/slide1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54.wmf"/></Relationships>
</file>

<file path=ppt/slides/_rels/slide1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55.wmf"/></Relationships>
</file>

<file path=ppt/slides/_rels/slide1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56.wmf"/></Relationships>
</file>

<file path=ppt/slides/_rels/slide1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57.wmf"/></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9.bin"/><Relationship Id="rId10" Type="http://schemas.openxmlformats.org/officeDocument/2006/relationships/image" Target="../media/image18.emf"/><Relationship Id="rId4" Type="http://schemas.openxmlformats.org/officeDocument/2006/relationships/image" Target="../media/image15.emf"/><Relationship Id="rId9" Type="http://schemas.openxmlformats.org/officeDocument/2006/relationships/oleObject" Target="../embeddings/oleObject11.bin"/></Relationships>
</file>

<file path=ppt/slides/_rels/slide1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29.emf"/></Relationships>
</file>

<file path=ppt/slides/_rels/slide1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58.wmf"/></Relationships>
</file>

<file path=ppt/slides/_rels/slide1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59.wmf"/></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31.emf"/><Relationship Id="rId4" Type="http://schemas.openxmlformats.org/officeDocument/2006/relationships/oleObject" Target="../embeddings/oleObject15.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upload.wikimedia.org/wikipedia/en/2/2c/Photorespiration_eng.p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8.wmf"/></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upload.wikimedia.org/wikipedia/en/2/2c/Photorespiration_eng.pn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9.wmf"/></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upload.wikimedia.org/wikipedia/en/2/2c/Photorespiration_eng.pn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0.wmf"/></Relationships>
</file>

<file path=ppt/slides/_rels/slide56.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5.emf"/><Relationship Id="rId18" Type="http://schemas.openxmlformats.org/officeDocument/2006/relationships/oleObject" Target="../embeddings/oleObject29.bin"/><Relationship Id="rId26" Type="http://schemas.openxmlformats.org/officeDocument/2006/relationships/oleObject" Target="../embeddings/oleObject33.bin"/><Relationship Id="rId39" Type="http://schemas.openxmlformats.org/officeDocument/2006/relationships/image" Target="../media/image58.emf"/><Relationship Id="rId3" Type="http://schemas.openxmlformats.org/officeDocument/2006/relationships/oleObject" Target="../embeddings/oleObject21.bin"/><Relationship Id="rId21" Type="http://schemas.openxmlformats.org/officeDocument/2006/relationships/image" Target="../media/image49.emf"/><Relationship Id="rId34" Type="http://schemas.openxmlformats.org/officeDocument/2006/relationships/oleObject" Target="../embeddings/oleObject37.bin"/><Relationship Id="rId7" Type="http://schemas.openxmlformats.org/officeDocument/2006/relationships/oleObject" Target="../embeddings/oleObject23.bin"/><Relationship Id="rId12" Type="http://schemas.openxmlformats.org/officeDocument/2006/relationships/oleObject" Target="../embeddings/oleObject26.bin"/><Relationship Id="rId17" Type="http://schemas.openxmlformats.org/officeDocument/2006/relationships/image" Target="../media/image47.emf"/><Relationship Id="rId25" Type="http://schemas.openxmlformats.org/officeDocument/2006/relationships/image" Target="../media/image51.emf"/><Relationship Id="rId33" Type="http://schemas.openxmlformats.org/officeDocument/2006/relationships/image" Target="../media/image55.emf"/><Relationship Id="rId38" Type="http://schemas.openxmlformats.org/officeDocument/2006/relationships/oleObject" Target="../embeddings/oleObject39.bin"/><Relationship Id="rId2" Type="http://schemas.openxmlformats.org/officeDocument/2006/relationships/slideLayout" Target="../slideLayouts/slideLayout2.xml"/><Relationship Id="rId16" Type="http://schemas.openxmlformats.org/officeDocument/2006/relationships/oleObject" Target="../embeddings/oleObject28.bin"/><Relationship Id="rId20" Type="http://schemas.openxmlformats.org/officeDocument/2006/relationships/oleObject" Target="../embeddings/oleObject30.bin"/><Relationship Id="rId29" Type="http://schemas.openxmlformats.org/officeDocument/2006/relationships/image" Target="../media/image53.emf"/><Relationship Id="rId1" Type="http://schemas.openxmlformats.org/officeDocument/2006/relationships/vmlDrawing" Target="../drawings/vmlDrawing13.vml"/><Relationship Id="rId6" Type="http://schemas.openxmlformats.org/officeDocument/2006/relationships/image" Target="../media/image42.emf"/><Relationship Id="rId11" Type="http://schemas.openxmlformats.org/officeDocument/2006/relationships/oleObject" Target="../embeddings/oleObject25.bin"/><Relationship Id="rId24" Type="http://schemas.openxmlformats.org/officeDocument/2006/relationships/oleObject" Target="../embeddings/oleObject32.bin"/><Relationship Id="rId32" Type="http://schemas.openxmlformats.org/officeDocument/2006/relationships/oleObject" Target="../embeddings/oleObject36.bin"/><Relationship Id="rId37" Type="http://schemas.openxmlformats.org/officeDocument/2006/relationships/image" Target="../media/image57.emf"/><Relationship Id="rId5" Type="http://schemas.openxmlformats.org/officeDocument/2006/relationships/oleObject" Target="../embeddings/oleObject22.bin"/><Relationship Id="rId15" Type="http://schemas.openxmlformats.org/officeDocument/2006/relationships/image" Target="../media/image46.emf"/><Relationship Id="rId23" Type="http://schemas.openxmlformats.org/officeDocument/2006/relationships/image" Target="../media/image50.emf"/><Relationship Id="rId28" Type="http://schemas.openxmlformats.org/officeDocument/2006/relationships/oleObject" Target="../embeddings/oleObject34.bin"/><Relationship Id="rId36" Type="http://schemas.openxmlformats.org/officeDocument/2006/relationships/oleObject" Target="../embeddings/oleObject38.bin"/><Relationship Id="rId10" Type="http://schemas.openxmlformats.org/officeDocument/2006/relationships/image" Target="../media/image44.emf"/><Relationship Id="rId19" Type="http://schemas.openxmlformats.org/officeDocument/2006/relationships/image" Target="../media/image48.emf"/><Relationship Id="rId31" Type="http://schemas.openxmlformats.org/officeDocument/2006/relationships/image" Target="../media/image54.emf"/><Relationship Id="rId4" Type="http://schemas.openxmlformats.org/officeDocument/2006/relationships/image" Target="../media/image41.emf"/><Relationship Id="rId9" Type="http://schemas.openxmlformats.org/officeDocument/2006/relationships/oleObject" Target="../embeddings/oleObject24.bin"/><Relationship Id="rId14" Type="http://schemas.openxmlformats.org/officeDocument/2006/relationships/oleObject" Target="../embeddings/oleObject27.bin"/><Relationship Id="rId22" Type="http://schemas.openxmlformats.org/officeDocument/2006/relationships/oleObject" Target="../embeddings/oleObject31.bin"/><Relationship Id="rId27" Type="http://schemas.openxmlformats.org/officeDocument/2006/relationships/image" Target="../media/image52.emf"/><Relationship Id="rId30" Type="http://schemas.openxmlformats.org/officeDocument/2006/relationships/oleObject" Target="../embeddings/oleObject35.bin"/><Relationship Id="rId35" Type="http://schemas.openxmlformats.org/officeDocument/2006/relationships/image" Target="../media/image56.emf"/></Relationships>
</file>

<file path=ppt/slides/_rels/slide5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6.wmf"/></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7.wmf"/></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8.wmf"/></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9.wmf"/></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0.wmf"/></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67.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3" Type="http://schemas.openxmlformats.org/officeDocument/2006/relationships/image" Target="../media/image59.jpg"/><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74.emf"/><Relationship Id="rId15" Type="http://schemas.openxmlformats.org/officeDocument/2006/relationships/image" Target="../media/image84.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83.emf"/></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5.emf"/></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6.emf"/></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emf"/></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8.emf"/></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7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9.jp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7.emf"/><Relationship Id="rId4" Type="http://schemas.openxmlformats.org/officeDocument/2006/relationships/image" Target="../media/image96.emf"/></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8.emf"/></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0.wmf"/><Relationship Id="rId4" Type="http://schemas.openxmlformats.org/officeDocument/2006/relationships/image" Target="../media/image99.emf"/></Relationships>
</file>

<file path=ppt/slides/_rels/slide7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5.emf"/></Relationships>
</file>

<file path=ppt/slides/_rels/slide8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2.emf"/></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3.emf"/></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4.emf"/></Relationships>
</file>

<file path=ppt/slides/_rels/slide8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5.emf"/></Relationships>
</file>

<file path=ppt/slides/_rels/slide8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6.emf"/></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7.emf"/></Relationships>
</file>

<file path=ppt/slides/_rels/slide8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8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9.emf"/></Relationships>
</file>

<file path=ppt/slides/_rels/slide8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0.emf"/></Relationships>
</file>

<file path=ppt/slides/_rels/slide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1.emf"/></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12.emf"/></Relationships>
</file>

<file path=ppt/slides/_rels/slide9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13.wmf"/></Relationships>
</file>

<file path=ppt/slides/_rels/slide9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14.wmf"/></Relationships>
</file>

<file path=ppt/slides/_rels/slide9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4.wmf"/></Relationships>
</file>

<file path=ppt/slides/_rels/slide9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16.wmf"/></Relationships>
</file>

<file path=ppt/slides/_rels/slide9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7.emf"/></Relationships>
</file>

<file path=ppt/slides/_rels/slide9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18.emf"/></Relationships>
</file>

<file path=ppt/slides/_rels/slide9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9.emf"/></Relationships>
</file>

<file path=ppt/slides/_rels/slide9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20.emf"/></Relationships>
</file>

<file path=ppt/slides/_rels/slide9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2514600" y="6019800"/>
            <a:ext cx="4171335" cy="369332"/>
          </a:xfrm>
          <a:prstGeom prst="rect">
            <a:avLst/>
          </a:prstGeom>
          <a:noFill/>
          <a:ln w="9525">
            <a:noFill/>
            <a:miter lim="800000"/>
            <a:headEnd/>
            <a:tailEnd/>
          </a:ln>
        </p:spPr>
        <p:txBody>
          <a:bodyPr wrap="none">
            <a:spAutoFit/>
          </a:bodyPr>
          <a:lstStyle/>
          <a:p>
            <a:r>
              <a:rPr lang="el-GR" dirty="0" smtClean="0">
                <a:solidFill>
                  <a:srgbClr val="000000"/>
                </a:solidFill>
                <a:latin typeface="Verdana" pitchFamily="34" charset="0"/>
              </a:rPr>
              <a:t>ΚΑΤΑΠΟΝΗΣΗ ΑΠΟ ΑΚΤΙΝΟΒΟΛΙΑ</a:t>
            </a:r>
            <a:endParaRPr lang="el-GR" dirty="0" smtClean="0">
              <a:solidFill>
                <a:srgbClr val="000000"/>
              </a:solidFill>
              <a:latin typeface="Verdana" pitchFamily="34" charset="0"/>
            </a:endParaRPr>
          </a:p>
        </p:txBody>
      </p:sp>
      <p:pic>
        <p:nvPicPr>
          <p:cNvPr id="45060" name="Picture 4"/>
          <p:cNvPicPr>
            <a:picLocks noChangeAspect="1" noChangeArrowheads="1"/>
          </p:cNvPicPr>
          <p:nvPr/>
        </p:nvPicPr>
        <p:blipFill>
          <a:blip r:embed="rId2" cstate="print"/>
          <a:srcRect r="290"/>
          <a:stretch>
            <a:fillRect/>
          </a:stretch>
        </p:blipFill>
        <p:spPr bwMode="auto">
          <a:xfrm>
            <a:off x="1828800" y="838200"/>
            <a:ext cx="5470525" cy="3962400"/>
          </a:xfrm>
          <a:prstGeom prst="rect">
            <a:avLst/>
          </a:prstGeom>
          <a:noFill/>
          <a:ln w="9525">
            <a:noFill/>
            <a:miter lim="800000"/>
            <a:headEnd/>
            <a:tailEnd/>
          </a:ln>
        </p:spPr>
      </p:pic>
      <p:sp>
        <p:nvSpPr>
          <p:cNvPr id="5" name="Text Box 2"/>
          <p:cNvSpPr txBox="1">
            <a:spLocks noChangeArrowheads="1"/>
          </p:cNvSpPr>
          <p:nvPr/>
        </p:nvSpPr>
        <p:spPr bwMode="auto">
          <a:xfrm>
            <a:off x="255657" y="5105400"/>
            <a:ext cx="8659743" cy="369332"/>
          </a:xfrm>
          <a:prstGeom prst="rect">
            <a:avLst/>
          </a:prstGeom>
          <a:noFill/>
          <a:ln w="9525">
            <a:noFill/>
            <a:miter lim="800000"/>
            <a:headEnd/>
            <a:tailEnd/>
          </a:ln>
          <a:effectLst/>
        </p:spPr>
        <p:txBody>
          <a:bodyPr wrap="none">
            <a:spAutoFit/>
          </a:bodyPr>
          <a:lstStyle/>
          <a:p>
            <a:r>
              <a:rPr lang="el-GR" b="1" dirty="0" err="1">
                <a:solidFill>
                  <a:srgbClr val="000000"/>
                </a:solidFill>
                <a:latin typeface="Verdana" pitchFamily="34" charset="0"/>
              </a:rPr>
              <a:t>Αειφορικά</a:t>
            </a:r>
            <a:r>
              <a:rPr lang="el-GR" b="1" dirty="0">
                <a:solidFill>
                  <a:srgbClr val="000000"/>
                </a:solidFill>
                <a:latin typeface="Verdana" pitchFamily="34" charset="0"/>
              </a:rPr>
              <a:t> Γεωργικά Συστήματα Παραγωγής και Κλιματική Αλλαγή</a:t>
            </a:r>
            <a:endParaRPr lang="el-GR" b="1" dirty="0" smtClean="0">
              <a:solidFill>
                <a:srgbClr val="000000"/>
              </a:solidFill>
              <a:latin typeface="Verdana" pitchFamily="34" charset="0"/>
            </a:endParaRPr>
          </a:p>
        </p:txBody>
      </p:sp>
      <p:sp>
        <p:nvSpPr>
          <p:cNvPr id="6" name="Text Box 2"/>
          <p:cNvSpPr txBox="1">
            <a:spLocks noChangeArrowheads="1"/>
          </p:cNvSpPr>
          <p:nvPr/>
        </p:nvSpPr>
        <p:spPr bwMode="auto">
          <a:xfrm>
            <a:off x="389451" y="5498068"/>
            <a:ext cx="8449749" cy="369332"/>
          </a:xfrm>
          <a:prstGeom prst="rect">
            <a:avLst/>
          </a:prstGeom>
          <a:noFill/>
          <a:ln w="9525">
            <a:noFill/>
            <a:miter lim="800000"/>
            <a:headEnd/>
            <a:tailEnd/>
          </a:ln>
          <a:effectLst/>
        </p:spPr>
        <p:txBody>
          <a:bodyPr wrap="none">
            <a:spAutoFit/>
          </a:bodyPr>
          <a:lstStyle/>
          <a:p>
            <a:r>
              <a:rPr lang="el-GR" b="1" dirty="0">
                <a:solidFill>
                  <a:srgbClr val="000000"/>
                </a:solidFill>
                <a:latin typeface="Verdana" pitchFamily="34" charset="0"/>
              </a:rPr>
              <a:t>ΦΥΣΙΟΛΟΓΙΑ ΦΥΤΩΝ </a:t>
            </a:r>
            <a:r>
              <a:rPr lang="el-GR" b="1" dirty="0" smtClean="0">
                <a:solidFill>
                  <a:srgbClr val="000000"/>
                </a:solidFill>
                <a:latin typeface="Verdana" pitchFamily="34" charset="0"/>
              </a:rPr>
              <a:t>ΣΕ ΑΝΤΙΞΟΕΣ </a:t>
            </a:r>
            <a:r>
              <a:rPr lang="el-GR" b="1" dirty="0">
                <a:solidFill>
                  <a:srgbClr val="000000"/>
                </a:solidFill>
                <a:latin typeface="Verdana" pitchFamily="34" charset="0"/>
              </a:rPr>
              <a:t>ΣΥΝΘΗΚΕΣ ΠΕΡΙΒΑΛΛΟΝΤΟΣ</a:t>
            </a:r>
            <a:endParaRPr lang="el-GR" b="1" dirty="0" smtClean="0">
              <a:solidFill>
                <a:srgbClr val="000000"/>
              </a:solidFill>
              <a:latin typeface="Verdana" pitchFamily="34" charset="0"/>
            </a:endParaRPr>
          </a:p>
        </p:txBody>
      </p:sp>
    </p:spTree>
    <p:extLst>
      <p:ext uri="{BB962C8B-B14F-4D97-AF65-F5344CB8AC3E}">
        <p14:creationId xmlns:p14="http://schemas.microsoft.com/office/powerpoint/2010/main" val="10670922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83971"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83972" name="Text Box 4"/>
          <p:cNvSpPr txBox="1">
            <a:spLocks noChangeArrowheads="1"/>
          </p:cNvSpPr>
          <p:nvPr/>
        </p:nvSpPr>
        <p:spPr bwMode="auto">
          <a:xfrm>
            <a:off x="685800" y="990600"/>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Οι υψηλές εντάσεις </a:t>
            </a:r>
            <a:r>
              <a:rPr lang="en-US" sz="2200" b="1" smtClean="0">
                <a:solidFill>
                  <a:srgbClr val="808080"/>
                </a:solidFill>
                <a:latin typeface="Verdana" pitchFamily="34" charset="0"/>
              </a:rPr>
              <a:t>PAR</a:t>
            </a:r>
            <a:r>
              <a:rPr lang="el-GR" sz="2200" b="1" smtClean="0">
                <a:solidFill>
                  <a:srgbClr val="808080"/>
                </a:solidFill>
                <a:latin typeface="Verdana" pitchFamily="34" charset="0"/>
              </a:rPr>
              <a:t> προκαλούν καταπόνηση</a:t>
            </a:r>
          </a:p>
        </p:txBody>
      </p:sp>
      <p:sp>
        <p:nvSpPr>
          <p:cNvPr id="83973" name="Text Box 5"/>
          <p:cNvSpPr txBox="1">
            <a:spLocks noChangeArrowheads="1"/>
          </p:cNvSpPr>
          <p:nvPr/>
        </p:nvSpPr>
        <p:spPr bwMode="auto">
          <a:xfrm>
            <a:off x="1295400" y="1482725"/>
            <a:ext cx="7239000" cy="4832092"/>
          </a:xfrm>
          <a:prstGeom prst="rect">
            <a:avLst/>
          </a:prstGeom>
          <a:noFill/>
          <a:ln w="9525">
            <a:noFill/>
            <a:miter lim="800000"/>
            <a:headEnd/>
            <a:tailEnd/>
          </a:ln>
        </p:spPr>
        <p:txBody>
          <a:bodyPr>
            <a:spAutoFit/>
          </a:bodyPr>
          <a:lstStyle/>
          <a:p>
            <a:r>
              <a:rPr lang="el-GR" sz="2200" dirty="0" smtClean="0">
                <a:solidFill>
                  <a:srgbClr val="000000"/>
                </a:solidFill>
                <a:latin typeface="Verdana" pitchFamily="34" charset="0"/>
              </a:rPr>
              <a:t>1. Εμφανίζεται ιδιαίτερα σε φυτά τα οποία δεν είναι προσαρμοσμένα ή δεν έχουν εγκλιματιστεί σε περιβάλλον άπλετου φωτισμού</a:t>
            </a:r>
            <a:endParaRPr lang="el-GR" sz="2200" baseline="-25000" dirty="0" smtClean="0">
              <a:solidFill>
                <a:srgbClr val="000000"/>
              </a:solidFill>
              <a:latin typeface="Verdana" pitchFamily="34" charset="0"/>
            </a:endParaRPr>
          </a:p>
          <a:p>
            <a:r>
              <a:rPr lang="el-GR" sz="2200" dirty="0" smtClean="0">
                <a:solidFill>
                  <a:srgbClr val="000000"/>
                </a:solidFill>
                <a:latin typeface="Verdana" pitchFamily="34" charset="0"/>
              </a:rPr>
              <a:t>2. Εμφανίζεται εποχιακά σε φυτά τα οποία διαβιούν στον υποόροφο δασών φυλλοβόλων δένδρων ή παροδικά κατά τη διάρκεια της φωτοπεριόδου λόγω κίνησης του υπερκείμενου φυλλώματος ή</a:t>
            </a:r>
            <a:r>
              <a:rPr lang="en-US" sz="2200" dirty="0" smtClean="0">
                <a:solidFill>
                  <a:srgbClr val="000000"/>
                </a:solidFill>
                <a:latin typeface="Verdana" pitchFamily="34" charset="0"/>
              </a:rPr>
              <a:t> </a:t>
            </a:r>
            <a:r>
              <a:rPr lang="el-GR" sz="2200" dirty="0" smtClean="0">
                <a:solidFill>
                  <a:srgbClr val="000000"/>
                </a:solidFill>
                <a:latin typeface="Verdana" pitchFamily="34" charset="0"/>
              </a:rPr>
              <a:t>της ημερήσιας κίνησης της γης</a:t>
            </a:r>
          </a:p>
          <a:p>
            <a:r>
              <a:rPr lang="el-GR" sz="2200" dirty="0" smtClean="0">
                <a:solidFill>
                  <a:srgbClr val="000000"/>
                </a:solidFill>
                <a:latin typeface="Verdana" pitchFamily="34" charset="0"/>
              </a:rPr>
              <a:t>3. Ιδιαίτερα σοβαρές φωτοβλάβες συσσωρεύουν οι χλωροπλάστες των εξώτατων στοιβάδων</a:t>
            </a:r>
          </a:p>
          <a:p>
            <a:r>
              <a:rPr lang="el-GR" sz="2200" dirty="0" smtClean="0">
                <a:solidFill>
                  <a:srgbClr val="000000"/>
                </a:solidFill>
                <a:latin typeface="Verdana" pitchFamily="34" charset="0"/>
              </a:rPr>
              <a:t>4. Το </a:t>
            </a:r>
            <a:r>
              <a:rPr lang="el-GR" sz="2200" b="1" dirty="0" smtClean="0">
                <a:solidFill>
                  <a:srgbClr val="000000"/>
                </a:solidFill>
                <a:latin typeface="Verdana" pitchFamily="34" charset="0"/>
              </a:rPr>
              <a:t>φάσμα δράσης</a:t>
            </a:r>
            <a:r>
              <a:rPr lang="el-GR" sz="2200" dirty="0" smtClean="0">
                <a:solidFill>
                  <a:srgbClr val="000000"/>
                </a:solidFill>
                <a:latin typeface="Verdana" pitchFamily="34" charset="0"/>
              </a:rPr>
              <a:t> της φωτοπαρεμπόδισης υποδηλώνει ότι η καταπόνηση προκαλείται από την απορρόφηση φωτονίων στην ορατή αλλά και ιδιαίτερα στην </a:t>
            </a:r>
            <a:r>
              <a:rPr lang="en-US" sz="2200" dirty="0" smtClean="0">
                <a:solidFill>
                  <a:srgbClr val="000000"/>
                </a:solidFill>
                <a:latin typeface="Verdana" pitchFamily="34" charset="0"/>
              </a:rPr>
              <a:t>UV</a:t>
            </a:r>
            <a:r>
              <a:rPr lang="el-GR" sz="2200" dirty="0" smtClean="0">
                <a:solidFill>
                  <a:srgbClr val="000000"/>
                </a:solidFill>
                <a:latin typeface="Verdana" pitchFamily="34" charset="0"/>
              </a:rPr>
              <a:t> περιοχή</a:t>
            </a:r>
          </a:p>
        </p:txBody>
      </p:sp>
      <p:sp>
        <p:nvSpPr>
          <p:cNvPr id="83974"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Tree>
    <p:extLst>
      <p:ext uri="{BB962C8B-B14F-4D97-AF65-F5344CB8AC3E}">
        <p14:creationId xmlns:p14="http://schemas.microsoft.com/office/powerpoint/2010/main" val="23185487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Η παύση του παλμού κορεσμού έχει ως συνέπεια την πτώση του φθορισμού λόγω φωτοχημικής απόσβεσης καθώς η αλυσίδα ροής ηλεκτρονίων αρχίζει να λειτουργεί αποσβεστικά</a:t>
            </a:r>
            <a:endParaRPr lang="el-GR" sz="2000" dirty="0">
              <a:solidFill>
                <a:srgbClr val="EEB0B0"/>
              </a:solidFill>
              <a:latin typeface="Verdana" pitchFamily="34" charset="0"/>
            </a:endParaRPr>
          </a:p>
        </p:txBody>
      </p:sp>
      <p:pic>
        <p:nvPicPr>
          <p:cNvPr id="179202"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35006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Τέλος, η εκπομπή φθορισμού επανέρχεται στα επίπεδα του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καθώς όλα τα φωτοσυστήματα έχουν ξανά οξειδωθεί</a:t>
            </a:r>
            <a:endParaRPr lang="el-GR" sz="2000" dirty="0">
              <a:solidFill>
                <a:srgbClr val="EEB0B0"/>
              </a:solidFill>
              <a:latin typeface="Verdana" pitchFamily="34" charset="0"/>
            </a:endParaRPr>
          </a:p>
        </p:txBody>
      </p:sp>
      <p:pic>
        <p:nvPicPr>
          <p:cNvPr id="180226"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58493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Η θεμελιώδης ή δυνητική φωτοχημική ικανότητα του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(Φ</a:t>
            </a:r>
            <a:r>
              <a:rPr lang="en-US" sz="2000" baseline="-25000" dirty="0" err="1" smtClean="0">
                <a:solidFill>
                  <a:srgbClr val="EEB0B0"/>
                </a:solidFill>
                <a:latin typeface="Verdana" pitchFamily="34" charset="0"/>
              </a:rPr>
              <a:t>PSIIo</a:t>
            </a:r>
            <a:r>
              <a:rPr lang="el-GR" sz="2000" dirty="0" smtClean="0">
                <a:solidFill>
                  <a:srgbClr val="EEB0B0"/>
                </a:solidFill>
                <a:latin typeface="Verdana" pitchFamily="34" charset="0"/>
              </a:rPr>
              <a:t>=(</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v</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l-GR" sz="2000" dirty="0" smtClean="0">
                <a:solidFill>
                  <a:srgbClr val="EEB0B0"/>
                </a:solidFill>
                <a:latin typeface="Verdana" pitchFamily="34" charset="0"/>
              </a:rPr>
              <a:t> αποτελεί ένα μέτρο της ικανότητας του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να απορροφά την ενέργεια της ακτινοβολίας και να προωθεί με αυτή τη φωτοχημική ροή ηλεκτρονίων</a:t>
            </a:r>
            <a:endParaRPr lang="el-GR" sz="2000" dirty="0">
              <a:solidFill>
                <a:srgbClr val="EEB0B0"/>
              </a:solidFill>
              <a:latin typeface="Verdana" pitchFamily="34" charset="0"/>
            </a:endParaRPr>
          </a:p>
        </p:txBody>
      </p:sp>
      <p:pic>
        <p:nvPicPr>
          <p:cNvPr id="265218"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42461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631216"/>
          </a:xfrm>
          <a:prstGeom prst="rect">
            <a:avLst/>
          </a:prstGeom>
          <a:noFill/>
        </p:spPr>
        <p:txBody>
          <a:bodyPr wrap="square" rtlCol="0">
            <a:spAutoFit/>
          </a:bodyPr>
          <a:lstStyle/>
          <a:p>
            <a:r>
              <a:rPr lang="el-GR" sz="2000" dirty="0" smtClean="0">
                <a:solidFill>
                  <a:srgbClr val="EEB0B0"/>
                </a:solidFill>
                <a:latin typeface="Verdana" pitchFamily="34" charset="0"/>
              </a:rPr>
              <a:t>Η Φ</a:t>
            </a:r>
            <a:r>
              <a:rPr lang="en-US" sz="2000" baseline="-25000" dirty="0" err="1" smtClean="0">
                <a:solidFill>
                  <a:srgbClr val="EEB0B0"/>
                </a:solidFill>
                <a:latin typeface="Verdana" pitchFamily="34" charset="0"/>
              </a:rPr>
              <a:t>PSIIo</a:t>
            </a:r>
            <a:r>
              <a:rPr lang="el-GR" sz="2000" dirty="0" smtClean="0">
                <a:solidFill>
                  <a:srgbClr val="EEB0B0"/>
                </a:solidFill>
                <a:latin typeface="Verdana" pitchFamily="34" charset="0"/>
              </a:rPr>
              <a:t> αποτελεί τον πλέον διαδεδομένο δείκτη ύπαρξης βλαβών από καταπονήσεις που σχετίζονται με τη φωτοσύνθεση και την ακεραιότητα των δομικών και βιοχημικών στοιχείων των χλωροπλαστών</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όπως φωτοοξειδώσεις, τροφοπενίες, τοξικότητες, υψηλή αλατότητα, ψύχος, κ.λπ.</a:t>
            </a:r>
            <a:endParaRPr lang="el-GR" sz="2000" dirty="0">
              <a:solidFill>
                <a:srgbClr val="EEB0B0"/>
              </a:solidFill>
              <a:latin typeface="Verdana" pitchFamily="34" charset="0"/>
            </a:endParaRPr>
          </a:p>
        </p:txBody>
      </p:sp>
      <p:pic>
        <p:nvPicPr>
          <p:cNvPr id="270339" name="Picture 3"/>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131351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Ποια θα ήταν η κινητική της καμπύλης ταχείας κινητικής εάν στο δείγμα είχε εφαρμοστεί η ουσία </a:t>
            </a:r>
            <a:r>
              <a:rPr lang="en-US" sz="2000" dirty="0" smtClean="0">
                <a:solidFill>
                  <a:srgbClr val="EEB0B0"/>
                </a:solidFill>
                <a:latin typeface="Verdana" pitchFamily="34" charset="0"/>
              </a:rPr>
              <a:t>DCMU;</a:t>
            </a:r>
            <a:endParaRPr lang="el-GR" sz="2000" dirty="0">
              <a:solidFill>
                <a:srgbClr val="EEB0B0"/>
              </a:solidFill>
              <a:latin typeface="Verdana" pitchFamily="34" charset="0"/>
            </a:endParaRPr>
          </a:p>
        </p:txBody>
      </p:sp>
      <p:pic>
        <p:nvPicPr>
          <p:cNvPr id="159745" name="Picture 1"/>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87125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Παράμετροι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n-US" sz="2000" b="1" dirty="0" err="1" smtClean="0">
                <a:solidFill>
                  <a:schemeClr val="bg1"/>
                </a:solidFill>
                <a:latin typeface="Verdana" pitchFamily="34" charset="0"/>
              </a:rPr>
              <a:t>F</a:t>
            </a:r>
            <a:r>
              <a:rPr lang="en-US" sz="2000" b="1" baseline="-25000" dirty="0" err="1" smtClean="0">
                <a:solidFill>
                  <a:schemeClr val="bg1"/>
                </a:solidFill>
                <a:latin typeface="Verdana" pitchFamily="34" charset="0"/>
              </a:rPr>
              <a:t>o</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Βασικός φθορισμός</a:t>
            </a:r>
            <a:r>
              <a:rPr lang="el-GR" sz="2000" dirty="0" smtClean="0">
                <a:solidFill>
                  <a:schemeClr val="bg1"/>
                </a:solidFill>
                <a:latin typeface="Verdana" pitchFamily="34" charset="0"/>
              </a:rPr>
              <a:t>. Αντιστοιχεί στην ικανότητα ροής ενέργειας από την φωτοσυλλεκτική αντέννα προς το κέντρο αντίδρασης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a:t>
            </a:r>
            <a:endParaRPr lang="el-GR" sz="2000" dirty="0">
              <a:solidFill>
                <a:schemeClr val="bg1"/>
              </a:solidFill>
              <a:latin typeface="Verdana" pitchFamily="34" charset="0"/>
            </a:endParaRPr>
          </a:p>
        </p:txBody>
      </p:sp>
      <p:sp>
        <p:nvSpPr>
          <p:cNvPr id="4" name="TextBox 3"/>
          <p:cNvSpPr txBox="1"/>
          <p:nvPr/>
        </p:nvSpPr>
        <p:spPr>
          <a:xfrm>
            <a:off x="424961" y="2276872"/>
            <a:ext cx="8294078" cy="707886"/>
          </a:xfrm>
          <a:prstGeom prst="rect">
            <a:avLst/>
          </a:prstGeom>
          <a:noFill/>
        </p:spPr>
        <p:txBody>
          <a:bodyPr wrap="square" rtlCol="0">
            <a:spAutoFit/>
          </a:bodyPr>
          <a:lstStyle/>
          <a:p>
            <a:r>
              <a:rPr lang="en-US" sz="2000" b="1" dirty="0" smtClean="0">
                <a:solidFill>
                  <a:schemeClr val="bg1"/>
                </a:solidFill>
                <a:latin typeface="Verdana" pitchFamily="34" charset="0"/>
              </a:rPr>
              <a:t>F</a:t>
            </a:r>
            <a:r>
              <a:rPr lang="en-US" sz="2000" b="1" baseline="-25000" dirty="0" smtClean="0">
                <a:solidFill>
                  <a:schemeClr val="bg1"/>
                </a:solidFill>
                <a:latin typeface="Verdana" pitchFamily="34" charset="0"/>
              </a:rPr>
              <a:t>m</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Μέγιστος φθορισμός</a:t>
            </a:r>
            <a:r>
              <a:rPr lang="el-GR" sz="2000" dirty="0" smtClean="0">
                <a:solidFill>
                  <a:schemeClr val="bg1"/>
                </a:solidFill>
                <a:latin typeface="Verdana" pitchFamily="34" charset="0"/>
              </a:rPr>
              <a:t>. Είναι ένα μέτρο της συνολικής ροής ενέργειας διαμέσου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a:t>
            </a:r>
            <a:endParaRPr lang="el-GR" sz="2000" dirty="0">
              <a:solidFill>
                <a:schemeClr val="bg1"/>
              </a:solidFill>
              <a:latin typeface="Verdana" pitchFamily="34" charset="0"/>
            </a:endParaRPr>
          </a:p>
        </p:txBody>
      </p:sp>
      <p:sp>
        <p:nvSpPr>
          <p:cNvPr id="6" name="TextBox 5"/>
          <p:cNvSpPr txBox="1"/>
          <p:nvPr/>
        </p:nvSpPr>
        <p:spPr>
          <a:xfrm>
            <a:off x="424961" y="3284984"/>
            <a:ext cx="8294078" cy="1015663"/>
          </a:xfrm>
          <a:prstGeom prst="rect">
            <a:avLst/>
          </a:prstGeom>
          <a:noFill/>
        </p:spPr>
        <p:txBody>
          <a:bodyPr wrap="square" rtlCol="0">
            <a:spAutoFit/>
          </a:bodyPr>
          <a:lstStyle/>
          <a:p>
            <a:r>
              <a:rPr lang="en-US" sz="2000" b="1" dirty="0" smtClean="0">
                <a:solidFill>
                  <a:schemeClr val="bg1"/>
                </a:solidFill>
                <a:latin typeface="Verdana" pitchFamily="34" charset="0"/>
              </a:rPr>
              <a:t>F</a:t>
            </a:r>
            <a:r>
              <a:rPr lang="en-US" sz="2000" b="1" baseline="-25000" dirty="0" smtClean="0">
                <a:solidFill>
                  <a:schemeClr val="bg1"/>
                </a:solidFill>
                <a:latin typeface="Verdana" pitchFamily="34" charset="0"/>
              </a:rPr>
              <a:t>v</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Μεταβλητός φθορισμός</a:t>
            </a:r>
            <a:r>
              <a:rPr lang="el-GR" sz="2000" dirty="0" smtClean="0">
                <a:solidFill>
                  <a:schemeClr val="bg1"/>
                </a:solidFill>
                <a:latin typeface="Verdana" pitchFamily="34" charset="0"/>
              </a:rPr>
              <a:t>. Αντιστοιχεί στην ροή ενέργειας από το κέντρο αντίδρασης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 προς την φωτοχημική αλυσίδα.</a:t>
            </a:r>
            <a:endParaRPr lang="el-GR" sz="2000" dirty="0">
              <a:solidFill>
                <a:schemeClr val="bg1"/>
              </a:solidFill>
              <a:latin typeface="Verdana" pitchFamily="34" charset="0"/>
            </a:endParaRPr>
          </a:p>
        </p:txBody>
      </p:sp>
      <p:sp>
        <p:nvSpPr>
          <p:cNvPr id="8" name="TextBox 7"/>
          <p:cNvSpPr txBox="1"/>
          <p:nvPr/>
        </p:nvSpPr>
        <p:spPr>
          <a:xfrm>
            <a:off x="424961" y="4581128"/>
            <a:ext cx="8294078" cy="1631216"/>
          </a:xfrm>
          <a:prstGeom prst="rect">
            <a:avLst/>
          </a:prstGeom>
          <a:noFill/>
        </p:spPr>
        <p:txBody>
          <a:bodyPr wrap="square" rtlCol="0">
            <a:spAutoFit/>
          </a:bodyPr>
          <a:lstStyle/>
          <a:p>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v</a:t>
            </a:r>
            <a:r>
              <a:rPr lang="el-GR" sz="2000" b="1" dirty="0" smtClean="0">
                <a:solidFill>
                  <a:srgbClr val="FF7C80"/>
                </a:solidFill>
                <a:latin typeface="Verdana" pitchFamily="34" charset="0"/>
              </a:rPr>
              <a:t>/</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25000" dirty="0" err="1" smtClean="0">
                <a:solidFill>
                  <a:srgbClr val="FF7C80"/>
                </a:solidFill>
                <a:latin typeface="Verdana" pitchFamily="34" charset="0"/>
              </a:rPr>
              <a:t>o</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l-GR" sz="2000" b="1" dirty="0" smtClean="0">
                <a:solidFill>
                  <a:srgbClr val="FF7C80"/>
                </a:solidFill>
                <a:latin typeface="Verdana" pitchFamily="34" charset="0"/>
              </a:rPr>
              <a:t>Φ</a:t>
            </a:r>
            <a:r>
              <a:rPr lang="en-US" sz="2000" b="1" baseline="-25000" dirty="0" err="1" smtClean="0">
                <a:solidFill>
                  <a:srgbClr val="FF7C80"/>
                </a:solidFill>
                <a:latin typeface="Verdana" pitchFamily="34" charset="0"/>
              </a:rPr>
              <a:t>PSIIo</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Δυνητική φωτοχημική ικανότητα του </a:t>
            </a:r>
            <a:r>
              <a:rPr lang="en-US" sz="2000" b="1" dirty="0" smtClean="0">
                <a:solidFill>
                  <a:srgbClr val="FF7C80"/>
                </a:solidFill>
                <a:latin typeface="Verdana" pitchFamily="34" charset="0"/>
              </a:rPr>
              <a:t>PSII</a:t>
            </a:r>
            <a:r>
              <a:rPr lang="el-GR" sz="2000" dirty="0" smtClean="0">
                <a:solidFill>
                  <a:srgbClr val="FF7C80"/>
                </a:solidFill>
                <a:latin typeface="Verdana" pitchFamily="34" charset="0"/>
              </a:rPr>
              <a:t>. Αντιστοιχεί στο μέγιστο δυνατό ποσοστό της ενέργειας το οποίο μπορεί να οδεύσει προς την φωτοχημικη αλυσίδα ως προς το συνολικό ποσό ενέργειας που απορροφά το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a:t>
            </a:r>
            <a:endParaRPr lang="el-GR" sz="2000" dirty="0">
              <a:solidFill>
                <a:srgbClr val="FF7C80"/>
              </a:solidFill>
              <a:latin typeface="Verdana" pitchFamily="34" charset="0"/>
            </a:endParaRPr>
          </a:p>
        </p:txBody>
      </p:sp>
    </p:spTree>
    <p:extLst>
      <p:ext uri="{BB962C8B-B14F-4D97-AF65-F5344CB8AC3E}">
        <p14:creationId xmlns:p14="http://schemas.microsoft.com/office/powerpoint/2010/main" val="215692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9" presetClass="emph" presetSubtype="0" grpId="1"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9" presetClass="emph" presetSubtype="0" grpId="1" nodeType="withEffect">
                                  <p:stCondLst>
                                    <p:cond delay="0"/>
                                  </p:stCondLst>
                                  <p:childTnLst>
                                    <p:set>
                                      <p:cBhvr rctx="PPT">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9" presetClass="emph" presetSubtype="0" grpId="1" nodeType="withEffect">
                                  <p:stCondLst>
                                    <p:cond delay="0"/>
                                  </p:stCondLst>
                                  <p:childTnLst>
                                    <p:set>
                                      <p:cBhvr rctx="PPT">
                                        <p:cTn id="30" dur="indefinite"/>
                                        <p:tgtEl>
                                          <p:spTgt spid="6"/>
                                        </p:tgtEl>
                                        <p:attrNameLst>
                                          <p:attrName>style.opacity</p:attrName>
                                        </p:attrNameLst>
                                      </p:cBhvr>
                                      <p:to>
                                        <p:strVal val="0.5"/>
                                      </p:to>
                                    </p:set>
                                    <p:animEffect filter="image" prLst="opacity: 0.5">
                                      <p:cBhvr rctx="IE">
                                        <p:cTn id="3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6" grpId="0"/>
      <p:bldP spid="6" grpId="1"/>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400110"/>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Ποια ώρα του 24ώρου πρέπει να μετράμε την παράμετρο Φ</a:t>
            </a:r>
            <a:r>
              <a:rPr lang="en-US" sz="2000" baseline="-25000" dirty="0" err="1" smtClean="0">
                <a:solidFill>
                  <a:schemeClr val="bg1">
                    <a:lumMod val="65000"/>
                    <a:lumOff val="35000"/>
                  </a:schemeClr>
                </a:solidFill>
                <a:latin typeface="Verdana" pitchFamily="34" charset="0"/>
              </a:rPr>
              <a:t>PSIIo</a:t>
            </a:r>
            <a:r>
              <a:rPr lang="en-US"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pic>
        <p:nvPicPr>
          <p:cNvPr id="88065" name="Picture 1"/>
          <p:cNvPicPr>
            <a:picLocks noChangeAspect="1" noChangeArrowheads="1"/>
          </p:cNvPicPr>
          <p:nvPr/>
        </p:nvPicPr>
        <p:blipFill>
          <a:blip r:embed="rId4" cstate="print"/>
          <a:srcRect/>
          <a:stretch>
            <a:fillRect/>
          </a:stretch>
        </p:blipFill>
        <p:spPr bwMode="auto">
          <a:xfrm>
            <a:off x="1" y="0"/>
            <a:ext cx="9134165" cy="6858000"/>
          </a:xfrm>
          <a:prstGeom prst="rect">
            <a:avLst/>
          </a:prstGeom>
          <a:noFill/>
          <a:ln w="9525">
            <a:noFill/>
            <a:miter lim="800000"/>
            <a:headEnd/>
            <a:tailEnd/>
          </a:ln>
          <a:effectLst/>
        </p:spPr>
      </p:pic>
    </p:spTree>
    <p:extLst>
      <p:ext uri="{BB962C8B-B14F-4D97-AF65-F5344CB8AC3E}">
        <p14:creationId xmlns:p14="http://schemas.microsoft.com/office/powerpoint/2010/main" val="3850095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Ποιος είναι ο ελάχιστος χρόνος προσυσκότισης για τον αξιόπιστο προσδιορισμό της παραμέτρου Φ</a:t>
            </a:r>
            <a:r>
              <a:rPr lang="en-US" sz="2000" baseline="-25000" dirty="0" err="1" smtClean="0">
                <a:solidFill>
                  <a:schemeClr val="bg1">
                    <a:lumMod val="65000"/>
                    <a:lumOff val="35000"/>
                  </a:schemeClr>
                </a:solidFill>
                <a:latin typeface="Verdana" pitchFamily="34" charset="0"/>
              </a:rPr>
              <a:t>PSIIo</a:t>
            </a:r>
            <a:r>
              <a:rPr lang="en-US"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pic>
        <p:nvPicPr>
          <p:cNvPr id="212994"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942258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Ποιος είναι ο ελάχιστος χρόνος προσυσκότισης για τον αξιόπιστο προσδιορισμό της παραμέτρου Φ</a:t>
            </a:r>
            <a:r>
              <a:rPr lang="en-US" sz="2000" baseline="-25000" dirty="0" err="1" smtClean="0">
                <a:solidFill>
                  <a:schemeClr val="bg1">
                    <a:lumMod val="65000"/>
                    <a:lumOff val="35000"/>
                  </a:schemeClr>
                </a:solidFill>
                <a:latin typeface="Verdana" pitchFamily="34" charset="0"/>
              </a:rPr>
              <a:t>PSIIo</a:t>
            </a:r>
            <a:r>
              <a:rPr lang="en-US"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pic>
        <p:nvPicPr>
          <p:cNvPr id="214019" name="Picture 3"/>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354014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400110"/>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Πως επιλέγουμε την ένταση της ακτινοβολίας μέτρησης (</a:t>
            </a:r>
            <a:r>
              <a:rPr lang="en-US" sz="2000" dirty="0" smtClean="0">
                <a:solidFill>
                  <a:schemeClr val="bg1">
                    <a:lumMod val="65000"/>
                    <a:lumOff val="35000"/>
                  </a:schemeClr>
                </a:solidFill>
                <a:latin typeface="Verdana" pitchFamily="34" charset="0"/>
              </a:rPr>
              <a:t>ML</a:t>
            </a:r>
            <a:r>
              <a:rPr lang="el-GR"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pic>
        <p:nvPicPr>
          <p:cNvPr id="215042"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877734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86019" name="Text Box 3"/>
          <p:cNvSpPr txBox="1">
            <a:spLocks noChangeArrowheads="1"/>
          </p:cNvSpPr>
          <p:nvPr/>
        </p:nvSpPr>
        <p:spPr bwMode="auto">
          <a:xfrm>
            <a:off x="1668463" y="334963"/>
            <a:ext cx="5784850"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ΦΑΣΜΑΤΑ ΔΡΑΣΗΣ ΤΗΣ ΑΚΤΙΝΟΒΟΛΙΑΣ</a:t>
            </a:r>
          </a:p>
        </p:txBody>
      </p:sp>
      <p:sp>
        <p:nvSpPr>
          <p:cNvPr id="86020" name="Text Box 4"/>
          <p:cNvSpPr txBox="1">
            <a:spLocks noChangeArrowheads="1"/>
          </p:cNvSpPr>
          <p:nvPr/>
        </p:nvSpPr>
        <p:spPr bwMode="auto">
          <a:xfrm>
            <a:off x="685800" y="990600"/>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Φάσματα απορρόφησης</a:t>
            </a:r>
          </a:p>
        </p:txBody>
      </p:sp>
      <p:sp>
        <p:nvSpPr>
          <p:cNvPr id="86021" name="Text Box 5"/>
          <p:cNvSpPr txBox="1">
            <a:spLocks noChangeArrowheads="1"/>
          </p:cNvSpPr>
          <p:nvPr/>
        </p:nvSpPr>
        <p:spPr bwMode="auto">
          <a:xfrm>
            <a:off x="1295400" y="1482725"/>
            <a:ext cx="7239000" cy="1096963"/>
          </a:xfrm>
          <a:prstGeom prst="rect">
            <a:avLst/>
          </a:prstGeom>
          <a:noFill/>
          <a:ln w="9525">
            <a:noFill/>
            <a:miter lim="800000"/>
            <a:headEnd/>
            <a:tailEnd/>
          </a:ln>
        </p:spPr>
        <p:txBody>
          <a:bodyPr>
            <a:spAutoFit/>
          </a:bodyPr>
          <a:lstStyle/>
          <a:p>
            <a:r>
              <a:rPr lang="el-GR" sz="2200" smtClean="0">
                <a:solidFill>
                  <a:srgbClr val="000000"/>
                </a:solidFill>
                <a:latin typeface="Verdana" pitchFamily="34" charset="0"/>
              </a:rPr>
              <a:t>Αφορούν στον τρόπο με τον οποίο ένα μόριο απορροφά φωτόνια σε μια περιοχή μηκών κύματος της ηλεκτρομαγνητικής ακτινοβολίας</a:t>
            </a:r>
          </a:p>
        </p:txBody>
      </p:sp>
      <p:sp>
        <p:nvSpPr>
          <p:cNvPr id="86022"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
        <p:nvSpPr>
          <p:cNvPr id="86023" name="Text Box 7"/>
          <p:cNvSpPr txBox="1">
            <a:spLocks noChangeArrowheads="1"/>
          </p:cNvSpPr>
          <p:nvPr/>
        </p:nvSpPr>
        <p:spPr bwMode="auto">
          <a:xfrm>
            <a:off x="685800" y="2708275"/>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Φάσματα δράσης</a:t>
            </a:r>
          </a:p>
        </p:txBody>
      </p:sp>
      <p:sp>
        <p:nvSpPr>
          <p:cNvPr id="86024" name="Text Box 8"/>
          <p:cNvSpPr txBox="1">
            <a:spLocks noChangeArrowheads="1"/>
          </p:cNvSpPr>
          <p:nvPr/>
        </p:nvSpPr>
        <p:spPr bwMode="auto">
          <a:xfrm>
            <a:off x="1295400" y="3200400"/>
            <a:ext cx="7239000" cy="1096963"/>
          </a:xfrm>
          <a:prstGeom prst="rect">
            <a:avLst/>
          </a:prstGeom>
          <a:noFill/>
          <a:ln w="9525">
            <a:noFill/>
            <a:miter lim="800000"/>
            <a:headEnd/>
            <a:tailEnd/>
          </a:ln>
        </p:spPr>
        <p:txBody>
          <a:bodyPr>
            <a:spAutoFit/>
          </a:bodyPr>
          <a:lstStyle/>
          <a:p>
            <a:r>
              <a:rPr lang="el-GR" sz="2200" smtClean="0">
                <a:solidFill>
                  <a:srgbClr val="000000"/>
                </a:solidFill>
                <a:latin typeface="Verdana" pitchFamily="34" charset="0"/>
              </a:rPr>
              <a:t>Μας δίνουν μια εικόνα της σχετικής αποτελεσματικότητας των φωτονίων διαφόρων μηκών κύματος σε έναν φυσιολογικό μηχανίσμό</a:t>
            </a:r>
          </a:p>
        </p:txBody>
      </p:sp>
    </p:spTree>
    <p:extLst>
      <p:ext uri="{BB962C8B-B14F-4D97-AF65-F5344CB8AC3E}">
        <p14:creationId xmlns:p14="http://schemas.microsoft.com/office/powerpoint/2010/main" val="37544106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Αφού είναι τόσο σημαντική η ένταση του </a:t>
            </a:r>
            <a:r>
              <a:rPr lang="en-US" sz="2000" dirty="0" smtClean="0">
                <a:solidFill>
                  <a:schemeClr val="bg1">
                    <a:lumMod val="65000"/>
                    <a:lumOff val="35000"/>
                  </a:schemeClr>
                </a:solidFill>
                <a:latin typeface="Verdana" pitchFamily="34" charset="0"/>
              </a:rPr>
              <a:t>ML</a:t>
            </a:r>
            <a:r>
              <a:rPr lang="el-GR" sz="2000" dirty="0" smtClean="0">
                <a:solidFill>
                  <a:schemeClr val="bg1">
                    <a:lumMod val="65000"/>
                    <a:lumOff val="35000"/>
                  </a:schemeClr>
                </a:solidFill>
                <a:latin typeface="Verdana" pitchFamily="34" charset="0"/>
              </a:rPr>
              <a:t>, μπορούμε να την αυξομειώνουμε κατά την κρίση μας;</a:t>
            </a:r>
            <a:endParaRPr lang="el-GR" sz="2000" dirty="0">
              <a:solidFill>
                <a:schemeClr val="bg1">
                  <a:lumMod val="65000"/>
                  <a:lumOff val="35000"/>
                </a:schemeClr>
              </a:solidFill>
              <a:latin typeface="Verdana" pitchFamily="34" charset="0"/>
            </a:endParaRPr>
          </a:p>
        </p:txBody>
      </p:sp>
      <p:pic>
        <p:nvPicPr>
          <p:cNvPr id="199682" name="Picture 2"/>
          <p:cNvPicPr>
            <a:picLocks noChangeAspect="1" noChangeArrowheads="1"/>
          </p:cNvPicPr>
          <p:nvPr/>
        </p:nvPicPr>
        <p:blipFill>
          <a:blip r:embed="rId4" cstate="print"/>
          <a:srcRect/>
          <a:stretch>
            <a:fillRect/>
          </a:stretch>
        </p:blipFill>
        <p:spPr bwMode="auto">
          <a:xfrm>
            <a:off x="1" y="0"/>
            <a:ext cx="9134165" cy="6858000"/>
          </a:xfrm>
          <a:prstGeom prst="rect">
            <a:avLst/>
          </a:prstGeom>
          <a:noFill/>
          <a:ln w="9525">
            <a:noFill/>
            <a:miter lim="800000"/>
            <a:headEnd/>
            <a:tailEnd/>
          </a:ln>
          <a:effectLst/>
        </p:spPr>
      </p:pic>
    </p:spTree>
    <p:extLst>
      <p:ext uri="{BB962C8B-B14F-4D97-AF65-F5344CB8AC3E}">
        <p14:creationId xmlns:p14="http://schemas.microsoft.com/office/powerpoint/2010/main" val="3155227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pic>
        <p:nvPicPr>
          <p:cNvPr id="202757" name="Picture 5"/>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4256638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424936" cy="1323439"/>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Γεωμετρικά χαρακτηριστικά του οπτικού μέρους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1) Απόσταση μεταξύ επιπέδου εξόδου της ακτινοβολίας της ίνας και δείγματος</a:t>
            </a:r>
            <a:endParaRPr lang="el-GR" sz="2000" dirty="0">
              <a:solidFill>
                <a:schemeClr val="accent1">
                  <a:lumMod val="40000"/>
                  <a:lumOff val="60000"/>
                </a:schemeClr>
              </a:solidFill>
              <a:latin typeface="Verdana" pitchFamily="34" charset="0"/>
            </a:endParaRPr>
          </a:p>
        </p:txBody>
      </p:sp>
      <p:pic>
        <p:nvPicPr>
          <p:cNvPr id="215048" name="Picture 8"/>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768123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424936" cy="1938992"/>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Γεωμετρικά χαρακτηριστικά του οπτικού μέρους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1) Απόσταση μεταξύ επιπέδου εξόδου της ακτινοβολίας της ίνας και δείγματος</a:t>
            </a:r>
          </a:p>
          <a:p>
            <a:r>
              <a:rPr lang="el-GR" sz="2000" dirty="0" smtClean="0">
                <a:solidFill>
                  <a:schemeClr val="accent1">
                    <a:lumMod val="40000"/>
                    <a:lumOff val="60000"/>
                  </a:schemeClr>
                </a:solidFill>
                <a:latin typeface="Verdana" pitchFamily="34" charset="0"/>
              </a:rPr>
              <a:t>2) Η γωνία μεταξύ διεύθυνσης διάδοσης της ακτινοβολίας και του επιπέδου του ελάσματος</a:t>
            </a:r>
            <a:endParaRPr lang="el-GR" sz="2000" dirty="0">
              <a:solidFill>
                <a:schemeClr val="accent1">
                  <a:lumMod val="40000"/>
                  <a:lumOff val="60000"/>
                </a:schemeClr>
              </a:solidFill>
              <a:latin typeface="Verdana" pitchFamily="34" charset="0"/>
            </a:endParaRPr>
          </a:p>
        </p:txBody>
      </p:sp>
      <p:pic>
        <p:nvPicPr>
          <p:cNvPr id="216070" name="Picture 6"/>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505051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424936" cy="1015663"/>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Παράμετροι λειτουργίας του οργάνου μέτρησης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3) Ένταση ακτινοβολίας μέτρησης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από 1 έως </a:t>
            </a:r>
            <a:r>
              <a:rPr lang="en-US" sz="2000" dirty="0" smtClean="0">
                <a:solidFill>
                  <a:schemeClr val="accent1">
                    <a:lumMod val="40000"/>
                    <a:lumOff val="60000"/>
                  </a:schemeClr>
                </a:solidFill>
                <a:latin typeface="Verdana" pitchFamily="34" charset="0"/>
              </a:rPr>
              <a:t>12</a:t>
            </a:r>
            <a:r>
              <a:rPr lang="el-GR" sz="2000" dirty="0" smtClean="0">
                <a:solidFill>
                  <a:schemeClr val="accent1">
                    <a:lumMod val="40000"/>
                    <a:lumOff val="60000"/>
                  </a:schemeClr>
                </a:solidFill>
                <a:latin typeface="Verdana" pitchFamily="34" charset="0"/>
              </a:rPr>
              <a:t>)</a:t>
            </a:r>
            <a:endParaRPr lang="el-GR" sz="2000" dirty="0">
              <a:solidFill>
                <a:schemeClr val="accent1">
                  <a:lumMod val="40000"/>
                  <a:lumOff val="60000"/>
                </a:schemeClr>
              </a:solidFill>
              <a:latin typeface="Verdana" pitchFamily="34" charset="0"/>
            </a:endParaRPr>
          </a:p>
        </p:txBody>
      </p:sp>
    </p:spTree>
    <p:extLst>
      <p:ext uri="{BB962C8B-B14F-4D97-AF65-F5344CB8AC3E}">
        <p14:creationId xmlns:p14="http://schemas.microsoft.com/office/powerpoint/2010/main" val="3186724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424936" cy="1323439"/>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Παράμετροι λειτουργίας του οργάνου μέτρησης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3) Ένταση ακτινοβολίας μέτρησης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από 1 έως </a:t>
            </a:r>
            <a:r>
              <a:rPr lang="en-US" sz="2000" dirty="0" smtClean="0">
                <a:solidFill>
                  <a:schemeClr val="accent1">
                    <a:lumMod val="40000"/>
                    <a:lumOff val="60000"/>
                  </a:schemeClr>
                </a:solidFill>
                <a:latin typeface="Verdana" pitchFamily="34" charset="0"/>
              </a:rPr>
              <a:t>12</a:t>
            </a:r>
            <a:r>
              <a:rPr lang="el-GR" sz="2000" dirty="0" smtClean="0">
                <a:solidFill>
                  <a:schemeClr val="accent1">
                    <a:lumMod val="40000"/>
                    <a:lumOff val="60000"/>
                  </a:schemeClr>
                </a:solidFill>
                <a:latin typeface="Verdana" pitchFamily="34" charset="0"/>
              </a:rPr>
              <a:t>)</a:t>
            </a:r>
          </a:p>
          <a:p>
            <a:r>
              <a:rPr lang="el-GR" sz="2000" dirty="0" smtClean="0">
                <a:solidFill>
                  <a:schemeClr val="accent1">
                    <a:lumMod val="40000"/>
                    <a:lumOff val="60000"/>
                  </a:schemeClr>
                </a:solidFill>
                <a:latin typeface="Verdana" pitchFamily="34" charset="0"/>
              </a:rPr>
              <a:t>4) Συχνότητα ακτινοβολίας μέτρησης (600 </a:t>
            </a:r>
            <a:r>
              <a:rPr lang="en-US" sz="2000" dirty="0" smtClean="0">
                <a:solidFill>
                  <a:schemeClr val="accent1">
                    <a:lumMod val="40000"/>
                    <a:lumOff val="60000"/>
                  </a:schemeClr>
                </a:solidFill>
                <a:latin typeface="Verdana" pitchFamily="34" charset="0"/>
              </a:rPr>
              <a:t>Hz </a:t>
            </a:r>
            <a:r>
              <a:rPr lang="el-GR" sz="2000" dirty="0" smtClean="0">
                <a:solidFill>
                  <a:schemeClr val="accent1">
                    <a:lumMod val="40000"/>
                    <a:lumOff val="60000"/>
                  </a:schemeClr>
                </a:solidFill>
                <a:latin typeface="Verdana" pitchFamily="34" charset="0"/>
              </a:rPr>
              <a:t>ή </a:t>
            </a:r>
            <a:r>
              <a:rPr lang="en-US" sz="2000" dirty="0" smtClean="0">
                <a:solidFill>
                  <a:schemeClr val="accent1">
                    <a:lumMod val="40000"/>
                    <a:lumOff val="60000"/>
                  </a:schemeClr>
                </a:solidFill>
                <a:latin typeface="Verdana" pitchFamily="34" charset="0"/>
              </a:rPr>
              <a:t>20 kHz)</a:t>
            </a:r>
          </a:p>
        </p:txBody>
      </p:sp>
    </p:spTree>
    <p:extLst>
      <p:ext uri="{BB962C8B-B14F-4D97-AF65-F5344CB8AC3E}">
        <p14:creationId xmlns:p14="http://schemas.microsoft.com/office/powerpoint/2010/main" val="2329124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1631216"/>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Παράμετροι λειτουργίας του οργάνου μέτρησης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3) Ένταση ακτινοβολίας μέτρησης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από 1 έως </a:t>
            </a:r>
            <a:r>
              <a:rPr lang="en-US" sz="2000" dirty="0" smtClean="0">
                <a:solidFill>
                  <a:schemeClr val="accent1">
                    <a:lumMod val="40000"/>
                    <a:lumOff val="60000"/>
                  </a:schemeClr>
                </a:solidFill>
                <a:latin typeface="Verdana" pitchFamily="34" charset="0"/>
              </a:rPr>
              <a:t>12</a:t>
            </a:r>
            <a:r>
              <a:rPr lang="el-GR" sz="2000" dirty="0" smtClean="0">
                <a:solidFill>
                  <a:schemeClr val="accent1">
                    <a:lumMod val="40000"/>
                    <a:lumOff val="60000"/>
                  </a:schemeClr>
                </a:solidFill>
                <a:latin typeface="Verdana" pitchFamily="34" charset="0"/>
              </a:rPr>
              <a:t>)</a:t>
            </a:r>
          </a:p>
          <a:p>
            <a:r>
              <a:rPr lang="el-GR" sz="2000" dirty="0" smtClean="0">
                <a:solidFill>
                  <a:schemeClr val="accent1">
                    <a:lumMod val="40000"/>
                    <a:lumOff val="60000"/>
                  </a:schemeClr>
                </a:solidFill>
                <a:latin typeface="Verdana" pitchFamily="34" charset="0"/>
              </a:rPr>
              <a:t>4) Συχνότητα ακτινοβολίας μέτρησης (600 </a:t>
            </a:r>
            <a:r>
              <a:rPr lang="en-US" sz="2000" dirty="0" smtClean="0">
                <a:solidFill>
                  <a:schemeClr val="accent1">
                    <a:lumMod val="40000"/>
                    <a:lumOff val="60000"/>
                  </a:schemeClr>
                </a:solidFill>
                <a:latin typeface="Verdana" pitchFamily="34" charset="0"/>
              </a:rPr>
              <a:t>Hz </a:t>
            </a:r>
            <a:r>
              <a:rPr lang="el-GR" sz="2000" dirty="0" smtClean="0">
                <a:solidFill>
                  <a:schemeClr val="accent1">
                    <a:lumMod val="40000"/>
                    <a:lumOff val="60000"/>
                  </a:schemeClr>
                </a:solidFill>
                <a:latin typeface="Verdana" pitchFamily="34" charset="0"/>
              </a:rPr>
              <a:t>ή </a:t>
            </a:r>
            <a:r>
              <a:rPr lang="en-US" sz="2000" dirty="0" smtClean="0">
                <a:solidFill>
                  <a:schemeClr val="accent1">
                    <a:lumMod val="40000"/>
                    <a:lumOff val="60000"/>
                  </a:schemeClr>
                </a:solidFill>
                <a:latin typeface="Verdana" pitchFamily="34" charset="0"/>
              </a:rPr>
              <a:t>20 kHz)</a:t>
            </a:r>
          </a:p>
          <a:p>
            <a:r>
              <a:rPr lang="el-GR" sz="2000" dirty="0" smtClean="0">
                <a:solidFill>
                  <a:schemeClr val="accent1">
                    <a:lumMod val="40000"/>
                    <a:lumOff val="60000"/>
                  </a:schemeClr>
                </a:solidFill>
                <a:latin typeface="Verdana" pitchFamily="34" charset="0"/>
              </a:rPr>
              <a:t>5) Λειτουργία </a:t>
            </a:r>
            <a:r>
              <a:rPr lang="en-US" sz="2000" dirty="0" smtClean="0">
                <a:solidFill>
                  <a:schemeClr val="accent1">
                    <a:lumMod val="40000"/>
                    <a:lumOff val="60000"/>
                  </a:schemeClr>
                </a:solidFill>
                <a:latin typeface="Verdana" pitchFamily="34" charset="0"/>
              </a:rPr>
              <a:t>ML-BURST (</a:t>
            </a:r>
            <a:r>
              <a:rPr lang="el-GR" sz="2000" dirty="0" smtClean="0">
                <a:solidFill>
                  <a:schemeClr val="accent1">
                    <a:lumMod val="40000"/>
                    <a:lumOff val="60000"/>
                  </a:schemeClr>
                </a:solidFill>
                <a:latin typeface="Verdana" pitchFamily="34" charset="0"/>
              </a:rPr>
              <a:t>ακολουθία παλμών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ανά 1 </a:t>
            </a:r>
            <a:r>
              <a:rPr lang="en-US" sz="2000" dirty="0" smtClean="0">
                <a:solidFill>
                  <a:schemeClr val="accent1">
                    <a:lumMod val="40000"/>
                    <a:lumOff val="60000"/>
                  </a:schemeClr>
                </a:solidFill>
                <a:latin typeface="Verdana" pitchFamily="34" charset="0"/>
              </a:rPr>
              <a:t>s</a:t>
            </a:r>
            <a:r>
              <a:rPr lang="el-GR" sz="2000" dirty="0" smtClean="0">
                <a:solidFill>
                  <a:schemeClr val="accent1">
                    <a:lumMod val="40000"/>
                    <a:lumOff val="60000"/>
                  </a:schemeClr>
                </a:solidFill>
                <a:latin typeface="Verdana" pitchFamily="34" charset="0"/>
              </a:rPr>
              <a:t> για </a:t>
            </a:r>
            <a:r>
              <a:rPr lang="en-US" sz="2000" dirty="0" smtClean="0">
                <a:solidFill>
                  <a:schemeClr val="accent1">
                    <a:lumMod val="40000"/>
                    <a:lumOff val="60000"/>
                  </a:schemeClr>
                </a:solidFill>
                <a:latin typeface="Verdana" pitchFamily="34" charset="0"/>
              </a:rPr>
              <a:t>0.2 s</a:t>
            </a:r>
            <a:endParaRPr lang="el-GR" sz="2000" dirty="0" smtClean="0">
              <a:solidFill>
                <a:schemeClr val="accent1">
                  <a:lumMod val="40000"/>
                  <a:lumOff val="60000"/>
                </a:schemeClr>
              </a:solidFill>
              <a:latin typeface="Verdana" pitchFamily="34" charset="0"/>
            </a:endParaRPr>
          </a:p>
        </p:txBody>
      </p:sp>
    </p:spTree>
    <p:extLst>
      <p:ext uri="{BB962C8B-B14F-4D97-AF65-F5344CB8AC3E}">
        <p14:creationId xmlns:p14="http://schemas.microsoft.com/office/powerpoint/2010/main" val="255199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1938992"/>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Παράμετροι λειτουργίας του οργάνου μέτρησης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3) Ένταση ακτινοβολίας μέτρησης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από 1 έως </a:t>
            </a:r>
            <a:r>
              <a:rPr lang="en-US" sz="2000" dirty="0" smtClean="0">
                <a:solidFill>
                  <a:schemeClr val="accent1">
                    <a:lumMod val="40000"/>
                    <a:lumOff val="60000"/>
                  </a:schemeClr>
                </a:solidFill>
                <a:latin typeface="Verdana" pitchFamily="34" charset="0"/>
              </a:rPr>
              <a:t>12</a:t>
            </a:r>
            <a:r>
              <a:rPr lang="el-GR" sz="2000" dirty="0" smtClean="0">
                <a:solidFill>
                  <a:schemeClr val="accent1">
                    <a:lumMod val="40000"/>
                    <a:lumOff val="60000"/>
                  </a:schemeClr>
                </a:solidFill>
                <a:latin typeface="Verdana" pitchFamily="34" charset="0"/>
              </a:rPr>
              <a:t>)</a:t>
            </a:r>
          </a:p>
          <a:p>
            <a:r>
              <a:rPr lang="el-GR" sz="2000" dirty="0" smtClean="0">
                <a:solidFill>
                  <a:schemeClr val="accent1">
                    <a:lumMod val="40000"/>
                    <a:lumOff val="60000"/>
                  </a:schemeClr>
                </a:solidFill>
                <a:latin typeface="Verdana" pitchFamily="34" charset="0"/>
              </a:rPr>
              <a:t>4) Συχνότητα ακτινοβολίας μέτρησης (600 </a:t>
            </a:r>
            <a:r>
              <a:rPr lang="en-US" sz="2000" dirty="0" smtClean="0">
                <a:solidFill>
                  <a:schemeClr val="accent1">
                    <a:lumMod val="40000"/>
                    <a:lumOff val="60000"/>
                  </a:schemeClr>
                </a:solidFill>
                <a:latin typeface="Verdana" pitchFamily="34" charset="0"/>
              </a:rPr>
              <a:t>Hz </a:t>
            </a:r>
            <a:r>
              <a:rPr lang="el-GR" sz="2000" dirty="0" smtClean="0">
                <a:solidFill>
                  <a:schemeClr val="accent1">
                    <a:lumMod val="40000"/>
                    <a:lumOff val="60000"/>
                  </a:schemeClr>
                </a:solidFill>
                <a:latin typeface="Verdana" pitchFamily="34" charset="0"/>
              </a:rPr>
              <a:t>ή </a:t>
            </a:r>
            <a:r>
              <a:rPr lang="en-US" sz="2000" dirty="0" smtClean="0">
                <a:solidFill>
                  <a:schemeClr val="accent1">
                    <a:lumMod val="40000"/>
                    <a:lumOff val="60000"/>
                  </a:schemeClr>
                </a:solidFill>
                <a:latin typeface="Verdana" pitchFamily="34" charset="0"/>
              </a:rPr>
              <a:t>20 kHz)</a:t>
            </a:r>
          </a:p>
          <a:p>
            <a:r>
              <a:rPr lang="el-GR" sz="2000" dirty="0" smtClean="0">
                <a:solidFill>
                  <a:schemeClr val="accent1">
                    <a:lumMod val="40000"/>
                    <a:lumOff val="60000"/>
                  </a:schemeClr>
                </a:solidFill>
                <a:latin typeface="Verdana" pitchFamily="34" charset="0"/>
              </a:rPr>
              <a:t>5) Λειτουργία </a:t>
            </a:r>
            <a:r>
              <a:rPr lang="en-US" sz="2000" dirty="0" smtClean="0">
                <a:solidFill>
                  <a:schemeClr val="accent1">
                    <a:lumMod val="40000"/>
                    <a:lumOff val="60000"/>
                  </a:schemeClr>
                </a:solidFill>
                <a:latin typeface="Verdana" pitchFamily="34" charset="0"/>
              </a:rPr>
              <a:t>ML-BURST (</a:t>
            </a:r>
            <a:r>
              <a:rPr lang="el-GR" sz="2000" dirty="0" smtClean="0">
                <a:solidFill>
                  <a:schemeClr val="accent1">
                    <a:lumMod val="40000"/>
                    <a:lumOff val="60000"/>
                  </a:schemeClr>
                </a:solidFill>
                <a:latin typeface="Verdana" pitchFamily="34" charset="0"/>
              </a:rPr>
              <a:t>ακολουθία παλμών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ανά 1 </a:t>
            </a:r>
            <a:r>
              <a:rPr lang="en-US" sz="2000" dirty="0" smtClean="0">
                <a:solidFill>
                  <a:schemeClr val="accent1">
                    <a:lumMod val="40000"/>
                    <a:lumOff val="60000"/>
                  </a:schemeClr>
                </a:solidFill>
                <a:latin typeface="Verdana" pitchFamily="34" charset="0"/>
              </a:rPr>
              <a:t>s</a:t>
            </a:r>
            <a:r>
              <a:rPr lang="el-GR" sz="2000" dirty="0" smtClean="0">
                <a:solidFill>
                  <a:schemeClr val="accent1">
                    <a:lumMod val="40000"/>
                    <a:lumOff val="60000"/>
                  </a:schemeClr>
                </a:solidFill>
                <a:latin typeface="Verdana" pitchFamily="34" charset="0"/>
              </a:rPr>
              <a:t> για </a:t>
            </a:r>
            <a:r>
              <a:rPr lang="en-US" sz="2000" dirty="0" smtClean="0">
                <a:solidFill>
                  <a:schemeClr val="accent1">
                    <a:lumMod val="40000"/>
                    <a:lumOff val="60000"/>
                  </a:schemeClr>
                </a:solidFill>
                <a:latin typeface="Verdana" pitchFamily="34" charset="0"/>
              </a:rPr>
              <a:t>0.2 s</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6</a:t>
            </a:r>
            <a:r>
              <a:rPr lang="en-US" sz="2000" dirty="0" smtClean="0">
                <a:solidFill>
                  <a:schemeClr val="accent1">
                    <a:lumMod val="40000"/>
                    <a:lumOff val="60000"/>
                  </a:schemeClr>
                </a:solidFill>
                <a:latin typeface="Verdana" pitchFamily="34" charset="0"/>
              </a:rPr>
              <a:t>) </a:t>
            </a:r>
            <a:r>
              <a:rPr lang="el-GR" sz="2000" dirty="0" smtClean="0">
                <a:solidFill>
                  <a:schemeClr val="accent1">
                    <a:lumMod val="40000"/>
                    <a:lumOff val="60000"/>
                  </a:schemeClr>
                </a:solidFill>
                <a:latin typeface="Verdana" pitchFamily="34" charset="0"/>
              </a:rPr>
              <a:t>Ηλεκτρονική ενίσχυση σήματος (</a:t>
            </a:r>
            <a:r>
              <a:rPr lang="en-US" sz="2000" dirty="0" smtClean="0">
                <a:solidFill>
                  <a:schemeClr val="accent1">
                    <a:lumMod val="40000"/>
                    <a:lumOff val="60000"/>
                  </a:schemeClr>
                </a:solidFill>
                <a:latin typeface="Verdana" pitchFamily="34" charset="0"/>
              </a:rPr>
              <a:t>Gain </a:t>
            </a:r>
            <a:r>
              <a:rPr lang="el-GR" sz="2000" dirty="0" smtClean="0">
                <a:solidFill>
                  <a:schemeClr val="accent1">
                    <a:lumMod val="40000"/>
                    <a:lumOff val="60000"/>
                  </a:schemeClr>
                </a:solidFill>
                <a:latin typeface="Verdana" pitchFamily="34" charset="0"/>
              </a:rPr>
              <a:t>από 1 έως 12)</a:t>
            </a:r>
            <a:endParaRPr lang="en-US" sz="2000" dirty="0" smtClean="0">
              <a:solidFill>
                <a:schemeClr val="accent1">
                  <a:lumMod val="40000"/>
                  <a:lumOff val="60000"/>
                </a:schemeClr>
              </a:solidFill>
              <a:latin typeface="Verdana" pitchFamily="34" charset="0"/>
            </a:endParaRPr>
          </a:p>
        </p:txBody>
      </p:sp>
    </p:spTree>
    <p:extLst>
      <p:ext uri="{BB962C8B-B14F-4D97-AF65-F5344CB8AC3E}">
        <p14:creationId xmlns:p14="http://schemas.microsoft.com/office/powerpoint/2010/main" val="2001398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2246769"/>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Παράμετροι λειτουργίας του οργάνου μέτρησης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3) Ένταση ακτινοβολίας μέτρησης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από 1 έως </a:t>
            </a:r>
            <a:r>
              <a:rPr lang="en-US" sz="2000" dirty="0" smtClean="0">
                <a:solidFill>
                  <a:schemeClr val="accent1">
                    <a:lumMod val="40000"/>
                    <a:lumOff val="60000"/>
                  </a:schemeClr>
                </a:solidFill>
                <a:latin typeface="Verdana" pitchFamily="34" charset="0"/>
              </a:rPr>
              <a:t>12</a:t>
            </a:r>
            <a:r>
              <a:rPr lang="el-GR" sz="2000" dirty="0" smtClean="0">
                <a:solidFill>
                  <a:schemeClr val="accent1">
                    <a:lumMod val="40000"/>
                    <a:lumOff val="60000"/>
                  </a:schemeClr>
                </a:solidFill>
                <a:latin typeface="Verdana" pitchFamily="34" charset="0"/>
              </a:rPr>
              <a:t>)</a:t>
            </a:r>
          </a:p>
          <a:p>
            <a:r>
              <a:rPr lang="el-GR" sz="2000" dirty="0" smtClean="0">
                <a:solidFill>
                  <a:schemeClr val="accent1">
                    <a:lumMod val="40000"/>
                    <a:lumOff val="60000"/>
                  </a:schemeClr>
                </a:solidFill>
                <a:latin typeface="Verdana" pitchFamily="34" charset="0"/>
              </a:rPr>
              <a:t>4) Συχνότητα ακτινοβολίας μέτρησης (600 </a:t>
            </a:r>
            <a:r>
              <a:rPr lang="en-US" sz="2000" dirty="0" smtClean="0">
                <a:solidFill>
                  <a:schemeClr val="accent1">
                    <a:lumMod val="40000"/>
                    <a:lumOff val="60000"/>
                  </a:schemeClr>
                </a:solidFill>
                <a:latin typeface="Verdana" pitchFamily="34" charset="0"/>
              </a:rPr>
              <a:t>Hz </a:t>
            </a:r>
            <a:r>
              <a:rPr lang="el-GR" sz="2000" dirty="0" smtClean="0">
                <a:solidFill>
                  <a:schemeClr val="accent1">
                    <a:lumMod val="40000"/>
                    <a:lumOff val="60000"/>
                  </a:schemeClr>
                </a:solidFill>
                <a:latin typeface="Verdana" pitchFamily="34" charset="0"/>
              </a:rPr>
              <a:t>ή </a:t>
            </a:r>
            <a:r>
              <a:rPr lang="en-US" sz="2000" dirty="0" smtClean="0">
                <a:solidFill>
                  <a:schemeClr val="accent1">
                    <a:lumMod val="40000"/>
                    <a:lumOff val="60000"/>
                  </a:schemeClr>
                </a:solidFill>
                <a:latin typeface="Verdana" pitchFamily="34" charset="0"/>
              </a:rPr>
              <a:t>20 kHz)</a:t>
            </a:r>
          </a:p>
          <a:p>
            <a:r>
              <a:rPr lang="el-GR" sz="2000" dirty="0" smtClean="0">
                <a:solidFill>
                  <a:schemeClr val="accent1">
                    <a:lumMod val="40000"/>
                    <a:lumOff val="60000"/>
                  </a:schemeClr>
                </a:solidFill>
                <a:latin typeface="Verdana" pitchFamily="34" charset="0"/>
              </a:rPr>
              <a:t>5) Λειτουργία </a:t>
            </a:r>
            <a:r>
              <a:rPr lang="en-US" sz="2000" dirty="0" smtClean="0">
                <a:solidFill>
                  <a:schemeClr val="accent1">
                    <a:lumMod val="40000"/>
                    <a:lumOff val="60000"/>
                  </a:schemeClr>
                </a:solidFill>
                <a:latin typeface="Verdana" pitchFamily="34" charset="0"/>
              </a:rPr>
              <a:t>ML-BURST (</a:t>
            </a:r>
            <a:r>
              <a:rPr lang="el-GR" sz="2000" dirty="0" smtClean="0">
                <a:solidFill>
                  <a:schemeClr val="accent1">
                    <a:lumMod val="40000"/>
                    <a:lumOff val="60000"/>
                  </a:schemeClr>
                </a:solidFill>
                <a:latin typeface="Verdana" pitchFamily="34" charset="0"/>
              </a:rPr>
              <a:t>ακολουθία παλμών </a:t>
            </a:r>
            <a:r>
              <a:rPr lang="en-US" sz="2000" dirty="0" smtClean="0">
                <a:solidFill>
                  <a:schemeClr val="accent1">
                    <a:lumMod val="40000"/>
                    <a:lumOff val="60000"/>
                  </a:schemeClr>
                </a:solidFill>
                <a:latin typeface="Verdana" pitchFamily="34" charset="0"/>
              </a:rPr>
              <a:t>ML</a:t>
            </a:r>
            <a:r>
              <a:rPr lang="el-GR" sz="2000" dirty="0" smtClean="0">
                <a:solidFill>
                  <a:schemeClr val="accent1">
                    <a:lumMod val="40000"/>
                    <a:lumOff val="60000"/>
                  </a:schemeClr>
                </a:solidFill>
                <a:latin typeface="Verdana" pitchFamily="34" charset="0"/>
              </a:rPr>
              <a:t> ανά 1 </a:t>
            </a:r>
            <a:r>
              <a:rPr lang="en-US" sz="2000" dirty="0" smtClean="0">
                <a:solidFill>
                  <a:schemeClr val="accent1">
                    <a:lumMod val="40000"/>
                    <a:lumOff val="60000"/>
                  </a:schemeClr>
                </a:solidFill>
                <a:latin typeface="Verdana" pitchFamily="34" charset="0"/>
              </a:rPr>
              <a:t>s</a:t>
            </a:r>
            <a:r>
              <a:rPr lang="el-GR" sz="2000" dirty="0" smtClean="0">
                <a:solidFill>
                  <a:schemeClr val="accent1">
                    <a:lumMod val="40000"/>
                    <a:lumOff val="60000"/>
                  </a:schemeClr>
                </a:solidFill>
                <a:latin typeface="Verdana" pitchFamily="34" charset="0"/>
              </a:rPr>
              <a:t> για </a:t>
            </a:r>
            <a:r>
              <a:rPr lang="en-US" sz="2000" dirty="0" smtClean="0">
                <a:solidFill>
                  <a:schemeClr val="accent1">
                    <a:lumMod val="40000"/>
                    <a:lumOff val="60000"/>
                  </a:schemeClr>
                </a:solidFill>
                <a:latin typeface="Verdana" pitchFamily="34" charset="0"/>
              </a:rPr>
              <a:t>0.2 s</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6</a:t>
            </a:r>
            <a:r>
              <a:rPr lang="en-US" sz="2000" dirty="0" smtClean="0">
                <a:solidFill>
                  <a:schemeClr val="accent1">
                    <a:lumMod val="40000"/>
                    <a:lumOff val="60000"/>
                  </a:schemeClr>
                </a:solidFill>
                <a:latin typeface="Verdana" pitchFamily="34" charset="0"/>
              </a:rPr>
              <a:t>) </a:t>
            </a:r>
            <a:r>
              <a:rPr lang="el-GR" sz="2000" dirty="0" smtClean="0">
                <a:solidFill>
                  <a:schemeClr val="accent1">
                    <a:lumMod val="40000"/>
                    <a:lumOff val="60000"/>
                  </a:schemeClr>
                </a:solidFill>
                <a:latin typeface="Verdana" pitchFamily="34" charset="0"/>
              </a:rPr>
              <a:t>Ηλεκτρονική ενίσχυση σήματος (</a:t>
            </a:r>
            <a:r>
              <a:rPr lang="en-US" sz="2000" dirty="0" smtClean="0">
                <a:solidFill>
                  <a:schemeClr val="accent1">
                    <a:lumMod val="40000"/>
                    <a:lumOff val="60000"/>
                  </a:schemeClr>
                </a:solidFill>
                <a:latin typeface="Verdana" pitchFamily="34" charset="0"/>
              </a:rPr>
              <a:t>Gain </a:t>
            </a:r>
            <a:r>
              <a:rPr lang="el-GR" sz="2000" dirty="0" smtClean="0">
                <a:solidFill>
                  <a:schemeClr val="accent1">
                    <a:lumMod val="40000"/>
                    <a:lumOff val="60000"/>
                  </a:schemeClr>
                </a:solidFill>
                <a:latin typeface="Verdana" pitchFamily="34" charset="0"/>
              </a:rPr>
              <a:t>από 1 έως 12)</a:t>
            </a:r>
          </a:p>
          <a:p>
            <a:r>
              <a:rPr lang="el-GR" sz="2000" dirty="0" smtClean="0">
                <a:solidFill>
                  <a:schemeClr val="accent1">
                    <a:lumMod val="40000"/>
                    <a:lumOff val="60000"/>
                  </a:schemeClr>
                </a:solidFill>
                <a:latin typeface="Verdana" pitchFamily="34" charset="0"/>
              </a:rPr>
              <a:t>7) Ακεραιότητα οπτικού μέρους (οπτικών ινών)</a:t>
            </a:r>
            <a:endParaRPr lang="en-US" sz="2000" dirty="0" smtClean="0">
              <a:solidFill>
                <a:schemeClr val="accent1">
                  <a:lumMod val="40000"/>
                  <a:lumOff val="60000"/>
                </a:schemeClr>
              </a:solidFill>
              <a:latin typeface="Verdana" pitchFamily="34" charset="0"/>
            </a:endParaRPr>
          </a:p>
        </p:txBody>
      </p:sp>
    </p:spTree>
    <p:extLst>
      <p:ext uri="{BB962C8B-B14F-4D97-AF65-F5344CB8AC3E}">
        <p14:creationId xmlns:p14="http://schemas.microsoft.com/office/powerpoint/2010/main" val="57875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1015663"/>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Ανατομικές και φυσιολογικές παράμετροι του δείγματος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8) Υφή και μορφολογία της φυλλικής επιφάνειας</a:t>
            </a:r>
          </a:p>
        </p:txBody>
      </p:sp>
    </p:spTree>
    <p:extLst>
      <p:ext uri="{BB962C8B-B14F-4D97-AF65-F5344CB8AC3E}">
        <p14:creationId xmlns:p14="http://schemas.microsoft.com/office/powerpoint/2010/main" val="469689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1270" name="Text Box 3"/>
          <p:cNvSpPr txBox="1">
            <a:spLocks noChangeArrowheads="1"/>
          </p:cNvSpPr>
          <p:nvPr/>
        </p:nvSpPr>
        <p:spPr bwMode="auto">
          <a:xfrm>
            <a:off x="1668463" y="334963"/>
            <a:ext cx="5784850"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ΦΑΣΜΑΤΑ ΔΡΑΣΗΣ ΤΗΣ ΑΚΤΙΝΟΒΟΛΙΑΣ</a:t>
            </a:r>
          </a:p>
        </p:txBody>
      </p:sp>
      <p:sp>
        <p:nvSpPr>
          <p:cNvPr id="11271"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11266" name="Object 10"/>
          <p:cNvGraphicFramePr>
            <a:graphicFrameLocks noChangeAspect="1"/>
          </p:cNvGraphicFramePr>
          <p:nvPr/>
        </p:nvGraphicFramePr>
        <p:xfrm>
          <a:off x="2209800" y="1165225"/>
          <a:ext cx="4348163" cy="5083175"/>
        </p:xfrm>
        <a:graphic>
          <a:graphicData uri="http://schemas.openxmlformats.org/presentationml/2006/ole">
            <mc:AlternateContent xmlns:mc="http://schemas.openxmlformats.org/markup-compatibility/2006">
              <mc:Choice xmlns:v="urn:schemas-microsoft-com:vml" Requires="v">
                <p:oleObj spid="_x0000_s35869" name="CorelDRAW" r:id="rId3" imgW="4383000" imgH="5123160" progId="">
                  <p:embed/>
                </p:oleObj>
              </mc:Choice>
              <mc:Fallback>
                <p:oleObj name="CorelDRAW" r:id="rId3" imgW="4383000" imgH="5123160" progId="">
                  <p:embed/>
                  <p:pic>
                    <p:nvPicPr>
                      <p:cNvPr id="1126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165225"/>
                        <a:ext cx="4348163"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8875" name="Object 11"/>
          <p:cNvGraphicFramePr>
            <a:graphicFrameLocks noChangeAspect="1"/>
          </p:cNvGraphicFramePr>
          <p:nvPr/>
        </p:nvGraphicFramePr>
        <p:xfrm>
          <a:off x="2668588" y="1412875"/>
          <a:ext cx="3663950" cy="3978275"/>
        </p:xfrm>
        <a:graphic>
          <a:graphicData uri="http://schemas.openxmlformats.org/presentationml/2006/ole">
            <mc:AlternateContent xmlns:mc="http://schemas.openxmlformats.org/markup-compatibility/2006">
              <mc:Choice xmlns:v="urn:schemas-microsoft-com:vml" Requires="v">
                <p:oleObj spid="_x0000_s35870" name="CorelDRAW" r:id="rId5" imgW="3693240" imgH="4008960" progId="">
                  <p:embed/>
                </p:oleObj>
              </mc:Choice>
              <mc:Fallback>
                <p:oleObj name="CorelDRAW" r:id="rId5" imgW="3693240" imgH="4008960" progId="">
                  <p:embed/>
                  <p:pic>
                    <p:nvPicPr>
                      <p:cNvPr id="54887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8588" y="1412875"/>
                        <a:ext cx="3663950"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8876" name="Object 12"/>
          <p:cNvGraphicFramePr>
            <a:graphicFrameLocks noChangeAspect="1"/>
          </p:cNvGraphicFramePr>
          <p:nvPr/>
        </p:nvGraphicFramePr>
        <p:xfrm>
          <a:off x="2835275" y="1239838"/>
          <a:ext cx="4149725" cy="4379912"/>
        </p:xfrm>
        <a:graphic>
          <a:graphicData uri="http://schemas.openxmlformats.org/presentationml/2006/ole">
            <mc:AlternateContent xmlns:mc="http://schemas.openxmlformats.org/markup-compatibility/2006">
              <mc:Choice xmlns:v="urn:schemas-microsoft-com:vml" Requires="v">
                <p:oleObj spid="_x0000_s35871" name="CorelDRAW" r:id="rId7" imgW="4182120" imgH="4413960" progId="">
                  <p:embed/>
                </p:oleObj>
              </mc:Choice>
              <mc:Fallback>
                <p:oleObj name="CorelDRAW" r:id="rId7" imgW="4182120" imgH="4413960" progId="">
                  <p:embed/>
                  <p:pic>
                    <p:nvPicPr>
                      <p:cNvPr id="548876"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275" y="1239838"/>
                        <a:ext cx="4149725" cy="43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480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8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1631216"/>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Ανατομικές και φυσιολογικές παράμετροι του δείγματος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8) Υφή και μορφολογία της φυλλικής επιφάνειας</a:t>
            </a:r>
          </a:p>
          <a:p>
            <a:r>
              <a:rPr lang="el-GR" sz="2000" dirty="0" smtClean="0">
                <a:solidFill>
                  <a:schemeClr val="accent1">
                    <a:lumMod val="40000"/>
                    <a:lumOff val="60000"/>
                  </a:schemeClr>
                </a:solidFill>
                <a:latin typeface="Verdana" pitchFamily="34" charset="0"/>
              </a:rPr>
              <a:t>9) Παρουσία τριχώματος ή μη φωτοσυνθετικών χρωστικών στην επιδερμίδα</a:t>
            </a:r>
          </a:p>
        </p:txBody>
      </p:sp>
    </p:spTree>
    <p:extLst>
      <p:ext uri="{BB962C8B-B14F-4D97-AF65-F5344CB8AC3E}">
        <p14:creationId xmlns:p14="http://schemas.microsoft.com/office/powerpoint/2010/main" val="1204809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2246769"/>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Ανατομικές και φυσιολογικές παράμετροι του δείγματος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8) Υφή και μορφολογία της φυλλικής επιφάνειας</a:t>
            </a:r>
          </a:p>
          <a:p>
            <a:r>
              <a:rPr lang="el-GR" sz="2000" dirty="0" smtClean="0">
                <a:solidFill>
                  <a:schemeClr val="accent1">
                    <a:lumMod val="40000"/>
                    <a:lumOff val="60000"/>
                  </a:schemeClr>
                </a:solidFill>
                <a:latin typeface="Verdana" pitchFamily="34" charset="0"/>
              </a:rPr>
              <a:t>9) Παρουσία τριχώματος ή μη φωτοσυνθετικών χρωστικών στην επιδερμίδα</a:t>
            </a:r>
          </a:p>
          <a:p>
            <a:r>
              <a:rPr lang="el-GR" sz="2000" dirty="0" smtClean="0">
                <a:solidFill>
                  <a:schemeClr val="accent1">
                    <a:lumMod val="40000"/>
                    <a:lumOff val="60000"/>
                  </a:schemeClr>
                </a:solidFill>
                <a:latin typeface="Verdana" pitchFamily="34" charset="0"/>
              </a:rPr>
              <a:t>10) Πάχος ελάσματος, παρουσία σκληρεγχύματος, πάχος κυτταρικών τοιχωμάτων</a:t>
            </a:r>
          </a:p>
        </p:txBody>
      </p:sp>
    </p:spTree>
    <p:extLst>
      <p:ext uri="{BB962C8B-B14F-4D97-AF65-F5344CB8AC3E}">
        <p14:creationId xmlns:p14="http://schemas.microsoft.com/office/powerpoint/2010/main" val="9728290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σωστό να συγκρίνονται μεταξύ δειγμάτων ή μεταχειρίσεων οι απόλυτες τιμές του φθορισμού στην βάση (</a:t>
            </a:r>
            <a:r>
              <a:rPr lang="en-US" sz="2000" dirty="0" err="1" smtClean="0">
                <a:solidFill>
                  <a:schemeClr val="bg1">
                    <a:lumMod val="65000"/>
                    <a:lumOff val="35000"/>
                  </a:schemeClr>
                </a:solidFill>
                <a:latin typeface="Verdana" pitchFamily="34" charset="0"/>
              </a:rPr>
              <a:t>F</a:t>
            </a:r>
            <a:r>
              <a:rPr lang="en-US" sz="2000" baseline="-25000" dirty="0" err="1" smtClean="0">
                <a:solidFill>
                  <a:schemeClr val="bg1">
                    <a:lumMod val="65000"/>
                    <a:lumOff val="35000"/>
                  </a:schemeClr>
                </a:solidFill>
                <a:latin typeface="Verdana" pitchFamily="34" charset="0"/>
              </a:rPr>
              <a:t>o</a:t>
            </a:r>
            <a:r>
              <a:rPr lang="en-US" sz="2000" dirty="0" smtClean="0">
                <a:solidFill>
                  <a:schemeClr val="bg1">
                    <a:lumMod val="65000"/>
                    <a:lumOff val="35000"/>
                  </a:schemeClr>
                </a:solidFill>
                <a:latin typeface="Verdana" pitchFamily="34" charset="0"/>
              </a:rPr>
              <a:t>)</a:t>
            </a:r>
            <a:r>
              <a:rPr lang="el-GR" sz="2000" dirty="0" smtClean="0">
                <a:solidFill>
                  <a:schemeClr val="bg1">
                    <a:lumMod val="65000"/>
                    <a:lumOff val="35000"/>
                  </a:schemeClr>
                </a:solidFill>
                <a:latin typeface="Verdana" pitchFamily="34" charset="0"/>
              </a:rPr>
              <a:t> και την κορυφή (</a:t>
            </a:r>
            <a:r>
              <a:rPr lang="en-US" sz="2000" dirty="0" smtClean="0">
                <a:solidFill>
                  <a:schemeClr val="bg1">
                    <a:lumMod val="65000"/>
                    <a:lumOff val="35000"/>
                  </a:schemeClr>
                </a:solidFill>
                <a:latin typeface="Verdana" pitchFamily="34" charset="0"/>
              </a:rPr>
              <a:t>F</a:t>
            </a:r>
            <a:r>
              <a:rPr lang="en-US" sz="2000" baseline="-25000" dirty="0" smtClean="0">
                <a:solidFill>
                  <a:schemeClr val="bg1">
                    <a:lumMod val="65000"/>
                    <a:lumOff val="35000"/>
                  </a:schemeClr>
                </a:solidFill>
                <a:latin typeface="Verdana" pitchFamily="34" charset="0"/>
              </a:rPr>
              <a:t>m</a:t>
            </a:r>
            <a:r>
              <a:rPr lang="el-GR" sz="2000" dirty="0" smtClean="0">
                <a:solidFill>
                  <a:schemeClr val="bg1">
                    <a:lumMod val="65000"/>
                    <a:lumOff val="35000"/>
                  </a:schemeClr>
                </a:solidFill>
                <a:latin typeface="Verdana" pitchFamily="34" charset="0"/>
              </a:rPr>
              <a:t>)</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της καμπύλης ταχείας κινητικής;</a:t>
            </a:r>
            <a:endParaRPr lang="el-GR" sz="2000" dirty="0">
              <a:solidFill>
                <a:schemeClr val="bg1">
                  <a:lumMod val="65000"/>
                  <a:lumOff val="35000"/>
                </a:schemeClr>
              </a:solidFill>
              <a:latin typeface="Verdana" pitchFamily="34" charset="0"/>
            </a:endParaRPr>
          </a:p>
        </p:txBody>
      </p:sp>
      <p:sp>
        <p:nvSpPr>
          <p:cNvPr id="6" name="TextBox 5"/>
          <p:cNvSpPr txBox="1"/>
          <p:nvPr/>
        </p:nvSpPr>
        <p:spPr>
          <a:xfrm>
            <a:off x="395536" y="2217058"/>
            <a:ext cx="8640960" cy="2554545"/>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Παράγοντες που επηρεάζουν τις απόλυτες τιμές του φθορισμού:</a:t>
            </a:r>
          </a:p>
          <a:p>
            <a:r>
              <a:rPr lang="el-GR" sz="2000" i="1" dirty="0" smtClean="0">
                <a:solidFill>
                  <a:schemeClr val="accent1">
                    <a:lumMod val="40000"/>
                    <a:lumOff val="60000"/>
                  </a:schemeClr>
                </a:solidFill>
                <a:latin typeface="Verdana" pitchFamily="34" charset="0"/>
              </a:rPr>
              <a:t>Ανατομικές και φυσιολογικές παράμετροι του δείγματος</a:t>
            </a:r>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8) Υφή και μορφολογία της φυλλικής επιφάνειας</a:t>
            </a:r>
          </a:p>
          <a:p>
            <a:r>
              <a:rPr lang="el-GR" sz="2000" dirty="0" smtClean="0">
                <a:solidFill>
                  <a:schemeClr val="accent1">
                    <a:lumMod val="40000"/>
                    <a:lumOff val="60000"/>
                  </a:schemeClr>
                </a:solidFill>
                <a:latin typeface="Verdana" pitchFamily="34" charset="0"/>
              </a:rPr>
              <a:t>9) Παρουσία τριχώματος ή μη φωτοσυνθετικών χρωστικών στην επιδερμίδα</a:t>
            </a:r>
          </a:p>
          <a:p>
            <a:r>
              <a:rPr lang="el-GR" sz="2000" dirty="0" smtClean="0">
                <a:solidFill>
                  <a:schemeClr val="accent1">
                    <a:lumMod val="40000"/>
                    <a:lumOff val="60000"/>
                  </a:schemeClr>
                </a:solidFill>
                <a:latin typeface="Verdana" pitchFamily="34" charset="0"/>
              </a:rPr>
              <a:t>10) Πάχος ελάσματος, παρουσία σκληρεγχύματος, πάχος κυτταρικών τοιχωμάτων</a:t>
            </a:r>
          </a:p>
          <a:p>
            <a:r>
              <a:rPr lang="el-GR" sz="2000" dirty="0" smtClean="0">
                <a:solidFill>
                  <a:schemeClr val="accent1">
                    <a:lumMod val="40000"/>
                    <a:lumOff val="60000"/>
                  </a:schemeClr>
                </a:solidFill>
                <a:latin typeface="Verdana" pitchFamily="34" charset="0"/>
              </a:rPr>
              <a:t>11) Συγκέντρωση χλωροφυλλών</a:t>
            </a:r>
          </a:p>
        </p:txBody>
      </p:sp>
    </p:spTree>
    <p:extLst>
      <p:ext uri="{BB962C8B-B14F-4D97-AF65-F5344CB8AC3E}">
        <p14:creationId xmlns:p14="http://schemas.microsoft.com/office/powerpoint/2010/main" val="2740954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Όταν ένα φύλλο είναι 'εγκλιματισμένο στο σκοτάδι' (</a:t>
            </a:r>
            <a:r>
              <a:rPr lang="en-US" sz="2000" dirty="0" smtClean="0">
                <a:solidFill>
                  <a:srgbClr val="EEB0B0"/>
                </a:solidFill>
                <a:latin typeface="Verdana" pitchFamily="34" charset="0"/>
              </a:rPr>
              <a:t>Dark adapted), </a:t>
            </a:r>
            <a:r>
              <a:rPr lang="el-GR" sz="2000" dirty="0" smtClean="0">
                <a:solidFill>
                  <a:srgbClr val="EEB0B0"/>
                </a:solidFill>
                <a:latin typeface="Verdana" pitchFamily="34" charset="0"/>
              </a:rPr>
              <a:t>όλα τα φωτοσυστήματα είναι οξειδωμένα. Η φωτοχημική οδός είναι 'εν δυνάμει' μέγιστη ενώ οι μη-φωτοχημικές διεργασίες είναι ανενεργές.</a:t>
            </a:r>
            <a:endParaRPr lang="el-GR" sz="2000" dirty="0">
              <a:solidFill>
                <a:srgbClr val="EEB0B0"/>
              </a:solidFill>
              <a:latin typeface="Verdana" pitchFamily="34" charset="0"/>
            </a:endParaRPr>
          </a:p>
        </p:txBody>
      </p:sp>
      <p:pic>
        <p:nvPicPr>
          <p:cNvPr id="240642"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69440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Η εφαρμογή της ακτινοβολίας μέτρησης έχει σαν αποτέλεσμα την καταγραφή του φθορισμού βάσης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239618"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67798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615170" cy="1323439"/>
          </a:xfrm>
          <a:prstGeom prst="rect">
            <a:avLst/>
          </a:prstGeom>
          <a:noFill/>
        </p:spPr>
        <p:txBody>
          <a:bodyPr wrap="square" rtlCol="0">
            <a:spAutoFit/>
          </a:bodyPr>
          <a:lstStyle/>
          <a:p>
            <a:r>
              <a:rPr lang="el-GR" sz="2000" dirty="0" smtClean="0">
                <a:solidFill>
                  <a:srgbClr val="EEB0B0"/>
                </a:solidFill>
                <a:latin typeface="Verdana" pitchFamily="34" charset="0"/>
              </a:rPr>
              <a:t>Η εφαρμογή ενός παλμού κορεσμού έχει σαν αποτέλεσμα την καταγραφή του μέγιστου φθορισμού ‘στο σκοτάδι’,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p>
          <a:p>
            <a:r>
              <a:rPr lang="el-GR" sz="2000" dirty="0" smtClean="0">
                <a:solidFill>
                  <a:srgbClr val="EEB0B0"/>
                </a:solidFill>
                <a:latin typeface="Verdana" pitchFamily="34" charset="0"/>
              </a:rPr>
              <a:t>Μέσω των τιμών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l-GR" sz="2000" dirty="0" smtClean="0">
                <a:solidFill>
                  <a:srgbClr val="EEB0B0"/>
                </a:solidFill>
                <a:latin typeface="Verdana" pitchFamily="34" charset="0"/>
              </a:rPr>
              <a:t> και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l-GR" sz="2000" dirty="0" smtClean="0">
                <a:solidFill>
                  <a:srgbClr val="EEB0B0"/>
                </a:solidFill>
                <a:latin typeface="Verdana" pitchFamily="34" charset="0"/>
              </a:rPr>
              <a:t> μπορεί να υπολογιστεί η θεμελιώδης φωτοχημική ικανότητα του </a:t>
            </a:r>
            <a:r>
              <a:rPr lang="en-US" sz="2000" dirty="0" smtClean="0">
                <a:solidFill>
                  <a:srgbClr val="EEB0B0"/>
                </a:solidFill>
                <a:latin typeface="Verdana" pitchFamily="34" charset="0"/>
              </a:rPr>
              <a:t>PS II (</a:t>
            </a:r>
            <a:r>
              <a:rPr lang="el-GR" sz="2000" dirty="0" smtClean="0">
                <a:solidFill>
                  <a:srgbClr val="EEB0B0"/>
                </a:solidFill>
                <a:latin typeface="Verdana" pitchFamily="34" charset="0"/>
              </a:rPr>
              <a:t>Φ</a:t>
            </a:r>
            <a:r>
              <a:rPr lang="en-US" sz="2000" baseline="-25000" dirty="0" err="1" smtClean="0">
                <a:solidFill>
                  <a:srgbClr val="EEB0B0"/>
                </a:solidFill>
                <a:latin typeface="Verdana" pitchFamily="34" charset="0"/>
              </a:rPr>
              <a:t>PSIIo</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ίση με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v</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endParaRPr lang="el-GR" sz="2000" dirty="0">
              <a:solidFill>
                <a:srgbClr val="EEB0B0"/>
              </a:solidFill>
              <a:latin typeface="Verdana" pitchFamily="34" charset="0"/>
            </a:endParaRPr>
          </a:p>
        </p:txBody>
      </p:sp>
      <p:pic>
        <p:nvPicPr>
          <p:cNvPr id="241666"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25261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Η επαναφορά του φθορισμού στα επίπεδα του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l-GR" sz="2000" dirty="0" smtClean="0">
                <a:solidFill>
                  <a:srgbClr val="EEB0B0"/>
                </a:solidFill>
                <a:latin typeface="Verdana" pitchFamily="34" charset="0"/>
              </a:rPr>
              <a:t> είναι ταχεία καθώς δεν υπάρχει ακτινικό φως</a:t>
            </a:r>
            <a:endParaRPr lang="el-GR" sz="2000" dirty="0">
              <a:solidFill>
                <a:srgbClr val="EEB0B0"/>
              </a:solidFill>
              <a:latin typeface="Verdana" pitchFamily="34" charset="0"/>
            </a:endParaRPr>
          </a:p>
        </p:txBody>
      </p:sp>
      <p:pic>
        <p:nvPicPr>
          <p:cNvPr id="24269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64665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pic>
        <p:nvPicPr>
          <p:cNvPr id="243714"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78112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Η εφαρμογή ακτινικού φωτός έχει ως αποτέλεσμα την στιγμιαία αύξηση των επιπέδων του φθορισμού και την εξίσου γρήγορη απόσβεσή του καθώς στην φωτοσυνθετική συσκευή αρχίζει να λειτουργεί η φωτοχημική ροή ηλεκτρονίων</a:t>
            </a:r>
            <a:endParaRPr lang="el-GR" sz="2000" dirty="0">
              <a:solidFill>
                <a:srgbClr val="EEB0B0"/>
              </a:solidFill>
              <a:latin typeface="Verdana" pitchFamily="34" charset="0"/>
            </a:endParaRPr>
          </a:p>
        </p:txBody>
      </p:sp>
      <p:pic>
        <p:nvPicPr>
          <p:cNvPr id="244738"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83861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Ωστόσο, η τελική σταθεροποίηση των επιπέδων του φθορισμού δεν γίνεται το ίδιο γρήγορα ούτε στα επίπεδα του </a:t>
            </a:r>
            <a:r>
              <a:rPr lang="en-US" sz="2000" dirty="0" smtClean="0">
                <a:solidFill>
                  <a:srgbClr val="EEB0B0"/>
                </a:solidFill>
                <a:latin typeface="Verdana" pitchFamily="34" charset="0"/>
              </a:rPr>
              <a:t>F</a:t>
            </a:r>
            <a:r>
              <a:rPr lang="el-GR" sz="2000" baseline="-25000" dirty="0" smtClean="0">
                <a:solidFill>
                  <a:srgbClr val="EEB0B0"/>
                </a:solidFill>
                <a:latin typeface="Verdana" pitchFamily="34" charset="0"/>
              </a:rPr>
              <a:t>ο</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καθώς το ακτινικό φως προκαλεί σχετική αναγωγή στα φωτοχημικά κέντρα. Τελικά ο φθορισμός σταθεροποιείται σε μια τιμή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s</a:t>
            </a:r>
            <a:endParaRPr lang="el-GR" sz="2000" dirty="0">
              <a:solidFill>
                <a:srgbClr val="EEB0B0"/>
              </a:solidFill>
              <a:latin typeface="Verdana" pitchFamily="34" charset="0"/>
            </a:endParaRPr>
          </a:p>
        </p:txBody>
      </p:sp>
      <p:pic>
        <p:nvPicPr>
          <p:cNvPr id="245762"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99953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7419"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7420"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29058" name="Picture 2"/>
          <p:cNvPicPr>
            <a:picLocks noChangeAspect="1" noChangeArrowheads="1"/>
          </p:cNvPicPr>
          <p:nvPr/>
        </p:nvPicPr>
        <p:blipFill>
          <a:blip r:embed="rId2" cstate="print"/>
          <a:srcRect/>
          <a:stretch>
            <a:fillRect/>
          </a:stretch>
        </p:blipFill>
        <p:spPr bwMode="auto">
          <a:xfrm>
            <a:off x="76200" y="1600200"/>
            <a:ext cx="8991600" cy="3816350"/>
          </a:xfrm>
          <a:prstGeom prst="rect">
            <a:avLst/>
          </a:prstGeom>
          <a:noFill/>
          <a:ln w="9525">
            <a:noFill/>
            <a:miter lim="800000"/>
            <a:headEnd/>
            <a:tailEnd/>
          </a:ln>
          <a:effectLst/>
        </p:spPr>
      </p:pic>
    </p:spTree>
    <p:extLst>
      <p:ext uri="{BB962C8B-B14F-4D97-AF65-F5344CB8AC3E}">
        <p14:creationId xmlns:p14="http://schemas.microsoft.com/office/powerpoint/2010/main" val="11962000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Η εφαρμογή παλμού κορεσμού υπό τις συνθήκες αυτές προκαλεί ξανά μια απότομη άνοδο των επιπέδων του φθορισμού σε μια μέγιστη τιμή ‘στο φως’, την τιμή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l-GR" sz="2000" dirty="0" smtClean="0">
                <a:solidFill>
                  <a:srgbClr val="EEB0B0"/>
                </a:solidFill>
                <a:latin typeface="Verdana" pitchFamily="34" charset="0"/>
              </a:rPr>
              <a:t>.</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Η τιμή αυτή δεν είναι ποτέ τόσο υψηλή όσο η αντίστοιχη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endParaRPr lang="el-GR" sz="2000" dirty="0">
              <a:solidFill>
                <a:srgbClr val="EEB0B0"/>
              </a:solidFill>
              <a:latin typeface="Verdana" pitchFamily="34" charset="0"/>
            </a:endParaRPr>
          </a:p>
        </p:txBody>
      </p:sp>
      <p:pic>
        <p:nvPicPr>
          <p:cNvPr id="246786"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72489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Μέσω των τιμών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και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s</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είναι δυνατός ο υπολογισμός της λειτουργικής φωτοχημικής ικανότητας του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(Φ</a:t>
            </a:r>
            <a:r>
              <a:rPr lang="en-US" sz="2000" baseline="-25000" dirty="0" smtClean="0">
                <a:solidFill>
                  <a:srgbClr val="EEB0B0"/>
                </a:solidFill>
                <a:latin typeface="Verdana" pitchFamily="34" charset="0"/>
              </a:rPr>
              <a:t>PSII</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246786"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05066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Η παύση του ακτινικού φωτός και η εφαρμογή σκοτεινού ερυθρού φωτός αποκαλύπτει πως η τιμή του φθορισμού βάσης ‘στο φως’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r>
              <a:rPr lang="el-GR" sz="2000" dirty="0" smtClean="0">
                <a:solidFill>
                  <a:srgbClr val="EEB0B0"/>
                </a:solidFill>
                <a:latin typeface="Verdana" pitchFamily="34" charset="0"/>
              </a:rPr>
              <a:t> δεν είναι ίση με αυτή ‘στο σκοτάδι’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l-GR" sz="2000" dirty="0" smtClean="0">
                <a:solidFill>
                  <a:srgbClr val="EEB0B0"/>
                </a:solidFill>
                <a:latin typeface="Verdana" pitchFamily="34" charset="0"/>
              </a:rPr>
              <a:t>.</a:t>
            </a:r>
            <a:r>
              <a:rPr lang="en-US" sz="2000" dirty="0" smtClean="0">
                <a:solidFill>
                  <a:srgbClr val="EEB0B0"/>
                </a:solidFill>
                <a:latin typeface="Verdana" pitchFamily="34" charset="0"/>
              </a:rPr>
              <a:t> </a:t>
            </a:r>
            <a:endParaRPr lang="el-GR" sz="2000" dirty="0">
              <a:solidFill>
                <a:srgbClr val="EEB0B0"/>
              </a:solidFill>
              <a:latin typeface="Verdana" pitchFamily="34" charset="0"/>
            </a:endParaRPr>
          </a:p>
        </p:txBody>
      </p:sp>
      <p:pic>
        <p:nvPicPr>
          <p:cNvPr id="24781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40647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Η απόσβεση του φθορισμού βάσης οφείλεται σε αλλαγές της χωροταξίας των στοιχείων της αντέννας φωτοσυλλογής και στην εμπλοκή μη-φωτοχημικών διεργασιών απόσβεσης της ενέργειας διέγερσης</a:t>
            </a:r>
            <a:endParaRPr lang="el-GR" sz="2000" dirty="0">
              <a:solidFill>
                <a:srgbClr val="EEB0B0"/>
              </a:solidFill>
              <a:latin typeface="Verdana" pitchFamily="34" charset="0"/>
            </a:endParaRPr>
          </a:p>
        </p:txBody>
      </p:sp>
      <p:pic>
        <p:nvPicPr>
          <p:cNvPr id="24781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410497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Για τον λόγο αυτό, η ανάλυση απόσβεσης μέσω του υπολογισμού των συντελεστών απόσβεσης </a:t>
            </a:r>
            <a:r>
              <a:rPr lang="en-US" sz="2000" dirty="0" err="1" smtClean="0">
                <a:solidFill>
                  <a:srgbClr val="EEB0B0"/>
                </a:solidFill>
                <a:latin typeface="Verdana" pitchFamily="34" charset="0"/>
              </a:rPr>
              <a:t>qP</a:t>
            </a:r>
            <a:r>
              <a:rPr lang="el-GR" sz="2000" dirty="0" smtClean="0">
                <a:solidFill>
                  <a:srgbClr val="EEB0B0"/>
                </a:solidFill>
                <a:latin typeface="Verdana" pitchFamily="34" charset="0"/>
              </a:rPr>
              <a:t> και </a:t>
            </a:r>
            <a:r>
              <a:rPr lang="en-US" sz="2000" dirty="0" err="1" smtClean="0">
                <a:solidFill>
                  <a:srgbClr val="EEB0B0"/>
                </a:solidFill>
                <a:latin typeface="Verdana" pitchFamily="34" charset="0"/>
              </a:rPr>
              <a:t>qN</a:t>
            </a:r>
            <a:r>
              <a:rPr lang="el-GR" sz="2000" dirty="0" smtClean="0">
                <a:solidFill>
                  <a:srgbClr val="EEB0B0"/>
                </a:solidFill>
                <a:latin typeface="Verdana" pitchFamily="34" charset="0"/>
              </a:rPr>
              <a:t> (όπου περιλάμβάνεται ο φθορισμός βάσης) είναι ορθότερη όταν λαμβάνεται υπ’ όψη η απόσβεση του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l-GR" sz="2000" dirty="0" smtClean="0">
                <a:solidFill>
                  <a:srgbClr val="EEB0B0"/>
                </a:solidFill>
                <a:latin typeface="Verdana" pitchFamily="34" charset="0"/>
              </a:rPr>
              <a:t> προς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endParaRPr lang="el-GR" sz="2000" dirty="0">
              <a:solidFill>
                <a:srgbClr val="EEB0B0"/>
              </a:solidFill>
              <a:latin typeface="Verdana" pitchFamily="34" charset="0"/>
            </a:endParaRPr>
          </a:p>
        </p:txBody>
      </p:sp>
      <p:pic>
        <p:nvPicPr>
          <p:cNvPr id="24781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14166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Εάν δεν υπάρχει δυνατότητα άμεσης μέτρησης του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η τιμή του μπορεί να προσεγγιστεί μέσω της έκφρασης</a:t>
            </a:r>
            <a:endParaRPr lang="en-US" sz="2000" dirty="0" smtClean="0">
              <a:solidFill>
                <a:srgbClr val="EEB0B0"/>
              </a:solidFill>
              <a:latin typeface="Verdana" pitchFamily="34" charset="0"/>
            </a:endParaRPr>
          </a:p>
          <a:p>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v</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418778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Στο σκοτάδι, καθώς οι διεργασίες μη-φωτοχημικής απόσβεσης απεμπλέκονται και τα στοιχεία της φωτοσυλλεκτικής αντέννας εναπαδιευθετούνται, ο φθορισμός βάσης ανακάμπτει στα επίπεδα του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endParaRPr lang="el-GR" sz="2000" dirty="0">
              <a:solidFill>
                <a:srgbClr val="EEB0B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104752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Εκτός από την φωτοχημική απόδοση του </a:t>
            </a:r>
            <a:r>
              <a:rPr lang="en-US" sz="2000" dirty="0" smtClean="0">
                <a:solidFill>
                  <a:srgbClr val="EEB0B0"/>
                </a:solidFill>
                <a:latin typeface="Verdana" pitchFamily="34" charset="0"/>
              </a:rPr>
              <a:t>PS II, </a:t>
            </a:r>
            <a:r>
              <a:rPr lang="el-GR" sz="2000" dirty="0" smtClean="0">
                <a:solidFill>
                  <a:srgbClr val="EEB0B0"/>
                </a:solidFill>
                <a:latin typeface="Verdana" pitchFamily="34" charset="0"/>
              </a:rPr>
              <a:t>οι συντελεστές φωτοχημικής απόσβεσης </a:t>
            </a:r>
            <a:r>
              <a:rPr lang="en-US" sz="2000" dirty="0" err="1" smtClean="0">
                <a:solidFill>
                  <a:srgbClr val="EEB0B0"/>
                </a:solidFill>
                <a:latin typeface="Verdana" pitchFamily="34" charset="0"/>
              </a:rPr>
              <a:t>qP</a:t>
            </a:r>
            <a:r>
              <a:rPr lang="el-GR" sz="2000" dirty="0" smtClean="0">
                <a:solidFill>
                  <a:srgbClr val="EEB0B0"/>
                </a:solidFill>
                <a:latin typeface="Verdana" pitchFamily="34" charset="0"/>
              </a:rPr>
              <a:t> και μη-φωτοχημικής απόσβεσης </a:t>
            </a:r>
            <a:r>
              <a:rPr lang="en-US" sz="2000" dirty="0" err="1" smtClean="0">
                <a:solidFill>
                  <a:srgbClr val="EEB0B0"/>
                </a:solidFill>
                <a:latin typeface="Verdana" pitchFamily="34" charset="0"/>
              </a:rPr>
              <a:t>qN</a:t>
            </a:r>
            <a:r>
              <a:rPr lang="el-GR" sz="2000" dirty="0" smtClean="0">
                <a:solidFill>
                  <a:srgbClr val="EEB0B0"/>
                </a:solidFill>
                <a:latin typeface="Verdana" pitchFamily="34" charset="0"/>
              </a:rPr>
              <a:t> δίνουν χρήσιμες πληροφορίες για την κατάσταση της φωτοσυνθετικής συσκευής</a:t>
            </a:r>
            <a:endParaRPr lang="el-GR" sz="2000" dirty="0">
              <a:solidFill>
                <a:srgbClr val="EEB0B0"/>
              </a:solidFill>
              <a:latin typeface="Verdana" pitchFamily="34" charset="0"/>
            </a:endParaRPr>
          </a:p>
        </p:txBody>
      </p:sp>
      <p:pic>
        <p:nvPicPr>
          <p:cNvPr id="249858" name="Picture 2"/>
          <p:cNvPicPr>
            <a:picLocks noChangeAspect="1" noChangeArrowheads="1"/>
          </p:cNvPicPr>
          <p:nvPr/>
        </p:nvPicPr>
        <p:blipFill>
          <a:blip r:embed="rId4" cstate="print"/>
          <a:srcRect r="42850"/>
          <a:stretch>
            <a:fillRect/>
          </a:stretch>
        </p:blipFill>
        <p:spPr bwMode="auto">
          <a:xfrm>
            <a:off x="0" y="0"/>
            <a:ext cx="5220072"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l="50862"/>
          <a:stretch>
            <a:fillRect/>
          </a:stretch>
        </p:blipFill>
        <p:spPr bwMode="auto">
          <a:xfrm>
            <a:off x="4644008" y="7452"/>
            <a:ext cx="4488299" cy="6858000"/>
          </a:xfrm>
          <a:prstGeom prst="rect">
            <a:avLst/>
          </a:prstGeom>
          <a:noFill/>
          <a:ln w="9525">
            <a:noFill/>
            <a:miter lim="800000"/>
            <a:headEnd/>
            <a:tailEnd/>
          </a:ln>
          <a:effectLst/>
        </p:spPr>
      </p:pic>
    </p:spTree>
    <p:extLst>
      <p:ext uri="{BB962C8B-B14F-4D97-AF65-F5344CB8AC3E}">
        <p14:creationId xmlns:p14="http://schemas.microsoft.com/office/powerpoint/2010/main" val="192422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400110"/>
          </a:xfrm>
          <a:prstGeom prst="rect">
            <a:avLst/>
          </a:prstGeom>
          <a:noFill/>
        </p:spPr>
        <p:txBody>
          <a:bodyPr wrap="square" rtlCol="0">
            <a:spAutoFit/>
          </a:bodyPr>
          <a:lstStyle/>
          <a:p>
            <a:r>
              <a:rPr lang="el-GR" sz="2000" dirty="0" smtClean="0">
                <a:solidFill>
                  <a:srgbClr val="EEB0B0"/>
                </a:solidFill>
                <a:latin typeface="Verdana" pitchFamily="34" charset="0"/>
              </a:rPr>
              <a:t>Ο συντελεστής </a:t>
            </a:r>
            <a:r>
              <a:rPr lang="en-US" sz="2000" dirty="0" err="1" smtClean="0">
                <a:solidFill>
                  <a:srgbClr val="EEB0B0"/>
                </a:solidFill>
                <a:latin typeface="Verdana" pitchFamily="34" charset="0"/>
              </a:rPr>
              <a:t>qP</a:t>
            </a:r>
            <a:r>
              <a:rPr lang="el-GR" sz="2000" dirty="0" smtClean="0">
                <a:solidFill>
                  <a:srgbClr val="EEB0B0"/>
                </a:solidFill>
                <a:latin typeface="Verdana" pitchFamily="34" charset="0"/>
              </a:rPr>
              <a:t> είναι ίσος με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t</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 = </a:t>
            </a:r>
            <a:r>
              <a:rPr lang="el-GR" sz="2000" dirty="0" smtClean="0">
                <a:solidFill>
                  <a:srgbClr val="EEB0B0"/>
                </a:solidFill>
                <a:latin typeface="Verdana" pitchFamily="34" charset="0"/>
              </a:rPr>
              <a:t>Δ</a:t>
            </a:r>
            <a:r>
              <a:rPr lang="en-US" sz="2000" dirty="0" smtClean="0">
                <a:solidFill>
                  <a:srgbClr val="EEB0B0"/>
                </a:solidFill>
                <a:latin typeface="Verdana" pitchFamily="34" charset="0"/>
              </a:rPr>
              <a:t>F /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endParaRPr lang="el-GR" sz="2000" dirty="0">
              <a:solidFill>
                <a:srgbClr val="EEB0B0"/>
              </a:solidFill>
              <a:latin typeface="Verdana" pitchFamily="34" charset="0"/>
            </a:endParaRPr>
          </a:p>
        </p:txBody>
      </p:sp>
      <p:pic>
        <p:nvPicPr>
          <p:cNvPr id="6" name="Picture 2"/>
          <p:cNvPicPr>
            <a:picLocks noChangeAspect="1" noChangeArrowheads="1"/>
          </p:cNvPicPr>
          <p:nvPr/>
        </p:nvPicPr>
        <p:blipFill>
          <a:blip r:embed="rId4" cstate="print"/>
          <a:srcRect r="42850"/>
          <a:stretch>
            <a:fillRect/>
          </a:stretch>
        </p:blipFill>
        <p:spPr bwMode="auto">
          <a:xfrm>
            <a:off x="0" y="0"/>
            <a:ext cx="5220072" cy="685800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l="50862"/>
          <a:stretch>
            <a:fillRect/>
          </a:stretch>
        </p:blipFill>
        <p:spPr bwMode="auto">
          <a:xfrm>
            <a:off x="4644008" y="7452"/>
            <a:ext cx="4488299" cy="6858000"/>
          </a:xfrm>
          <a:prstGeom prst="rect">
            <a:avLst/>
          </a:prstGeom>
          <a:noFill/>
          <a:ln w="9525">
            <a:noFill/>
            <a:miter lim="800000"/>
            <a:headEnd/>
            <a:tailEnd/>
          </a:ln>
          <a:effectLst/>
        </p:spPr>
      </p:pic>
    </p:spTree>
    <p:extLst>
      <p:ext uri="{BB962C8B-B14F-4D97-AF65-F5344CB8AC3E}">
        <p14:creationId xmlns:p14="http://schemas.microsoft.com/office/powerpoint/2010/main" val="193298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Ο συντελεστής </a:t>
            </a:r>
            <a:r>
              <a:rPr lang="en-US" sz="2000" dirty="0" err="1" smtClean="0">
                <a:solidFill>
                  <a:srgbClr val="EEB0B0"/>
                </a:solidFill>
                <a:latin typeface="Verdana" pitchFamily="34" charset="0"/>
              </a:rPr>
              <a:t>qN</a:t>
            </a:r>
            <a:r>
              <a:rPr lang="el-GR" sz="2000" dirty="0" smtClean="0">
                <a:solidFill>
                  <a:srgbClr val="EEB0B0"/>
                </a:solidFill>
                <a:latin typeface="Verdana" pitchFamily="34" charset="0"/>
              </a:rPr>
              <a:t> είναι ίσος με (</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Μια σχεδόν ισοδύναμη έκφραση είναι η 1-(</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 = 1-(</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v</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v</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6" name="Picture 2"/>
          <p:cNvPicPr>
            <a:picLocks noChangeAspect="1" noChangeArrowheads="1"/>
          </p:cNvPicPr>
          <p:nvPr/>
        </p:nvPicPr>
        <p:blipFill>
          <a:blip r:embed="rId4" cstate="print"/>
          <a:srcRect r="42850"/>
          <a:stretch>
            <a:fillRect/>
          </a:stretch>
        </p:blipFill>
        <p:spPr bwMode="auto">
          <a:xfrm>
            <a:off x="0" y="0"/>
            <a:ext cx="5220072" cy="685800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l="50862"/>
          <a:stretch>
            <a:fillRect/>
          </a:stretch>
        </p:blipFill>
        <p:spPr bwMode="auto">
          <a:xfrm>
            <a:off x="4644008" y="7452"/>
            <a:ext cx="4488299" cy="6858000"/>
          </a:xfrm>
          <a:prstGeom prst="rect">
            <a:avLst/>
          </a:prstGeom>
          <a:noFill/>
          <a:ln w="9525">
            <a:noFill/>
            <a:miter lim="800000"/>
            <a:headEnd/>
            <a:tailEnd/>
          </a:ln>
          <a:effectLst/>
        </p:spPr>
      </p:pic>
    </p:spTree>
    <p:extLst>
      <p:ext uri="{BB962C8B-B14F-4D97-AF65-F5344CB8AC3E}">
        <p14:creationId xmlns:p14="http://schemas.microsoft.com/office/powerpoint/2010/main" val="301372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2296"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2297"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27687" name="Picture 7"/>
          <p:cNvPicPr>
            <a:picLocks noChangeAspect="1" noChangeArrowheads="1"/>
          </p:cNvPicPr>
          <p:nvPr/>
        </p:nvPicPr>
        <p:blipFill>
          <a:blip r:embed="rId2" cstate="print"/>
          <a:srcRect/>
          <a:stretch>
            <a:fillRect/>
          </a:stretch>
        </p:blipFill>
        <p:spPr bwMode="auto">
          <a:xfrm>
            <a:off x="3048000" y="762000"/>
            <a:ext cx="3080763" cy="5993600"/>
          </a:xfrm>
          <a:prstGeom prst="rect">
            <a:avLst/>
          </a:prstGeom>
          <a:noFill/>
          <a:ln w="9525">
            <a:noFill/>
            <a:miter lim="800000"/>
            <a:headEnd/>
            <a:tailEnd/>
          </a:ln>
          <a:effectLst/>
        </p:spPr>
      </p:pic>
    </p:spTree>
    <p:extLst>
      <p:ext uri="{BB962C8B-B14F-4D97-AF65-F5344CB8AC3E}">
        <p14:creationId xmlns:p14="http://schemas.microsoft.com/office/powerpoint/2010/main" val="9449874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Μια ακόμα έκφραση της μη-φωτοχημικής απόσβεσης του φθορισμού είναι η παράμετρος </a:t>
            </a:r>
            <a:r>
              <a:rPr lang="en-US" sz="2000" dirty="0" smtClean="0">
                <a:solidFill>
                  <a:srgbClr val="EEB0B0"/>
                </a:solidFill>
                <a:latin typeface="Verdana" pitchFamily="34" charset="0"/>
              </a:rPr>
              <a:t>NPQ. </a:t>
            </a:r>
            <a:r>
              <a:rPr lang="el-GR" sz="2000" dirty="0" smtClean="0">
                <a:solidFill>
                  <a:srgbClr val="EEB0B0"/>
                </a:solidFill>
                <a:latin typeface="Verdana" pitchFamily="34" charset="0"/>
              </a:rPr>
              <a:t>Η παράμετρος αυτή είναι κατά κάποιον τρόπο παρόμοια με τον συντελεστή </a:t>
            </a:r>
            <a:r>
              <a:rPr lang="en-US" sz="2000" dirty="0" err="1" smtClean="0">
                <a:solidFill>
                  <a:srgbClr val="EEB0B0"/>
                </a:solidFill>
                <a:latin typeface="Verdana" pitchFamily="34" charset="0"/>
              </a:rPr>
              <a:t>qN</a:t>
            </a:r>
            <a:r>
              <a:rPr lang="el-GR" sz="2000" dirty="0" smtClean="0">
                <a:solidFill>
                  <a:srgbClr val="EEB0B0"/>
                </a:solidFill>
                <a:latin typeface="Verdana" pitchFamily="34" charset="0"/>
              </a:rPr>
              <a:t> (δίνει ανάλογες πληροφορίες) και δεν απαιτεί γνώση της τιμής </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o</a:t>
            </a:r>
            <a:endParaRPr lang="el-GR" sz="2000" dirty="0">
              <a:solidFill>
                <a:srgbClr val="EEB0B0"/>
              </a:solidFill>
              <a:latin typeface="Verdana" pitchFamily="34" charset="0"/>
            </a:endParaRPr>
          </a:p>
        </p:txBody>
      </p:sp>
      <p:pic>
        <p:nvPicPr>
          <p:cNvPr id="6" name="Picture 2"/>
          <p:cNvPicPr>
            <a:picLocks noChangeAspect="1" noChangeArrowheads="1"/>
          </p:cNvPicPr>
          <p:nvPr/>
        </p:nvPicPr>
        <p:blipFill>
          <a:blip r:embed="rId4" cstate="print"/>
          <a:srcRect r="42850"/>
          <a:stretch>
            <a:fillRect/>
          </a:stretch>
        </p:blipFill>
        <p:spPr bwMode="auto">
          <a:xfrm>
            <a:off x="0" y="0"/>
            <a:ext cx="5220072" cy="685800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l="50862"/>
          <a:stretch>
            <a:fillRect/>
          </a:stretch>
        </p:blipFill>
        <p:spPr bwMode="auto">
          <a:xfrm>
            <a:off x="4644008" y="7452"/>
            <a:ext cx="4488299" cy="6858000"/>
          </a:xfrm>
          <a:prstGeom prst="rect">
            <a:avLst/>
          </a:prstGeom>
          <a:noFill/>
          <a:ln w="9525">
            <a:noFill/>
            <a:miter lim="800000"/>
            <a:headEnd/>
            <a:tailEnd/>
          </a:ln>
          <a:effectLst/>
        </p:spPr>
      </p:pic>
    </p:spTree>
    <p:extLst>
      <p:ext uri="{BB962C8B-B14F-4D97-AF65-F5344CB8AC3E}">
        <p14:creationId xmlns:p14="http://schemas.microsoft.com/office/powerpoint/2010/main" val="19944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Ισχύει ότι </a:t>
            </a:r>
            <a:r>
              <a:rPr lang="en-US" sz="2000" dirty="0" smtClean="0">
                <a:solidFill>
                  <a:srgbClr val="EEB0B0"/>
                </a:solidFill>
                <a:latin typeface="Verdana" pitchFamily="34" charset="0"/>
              </a:rPr>
              <a:t>NPQ = (F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Ωστόσο ο υπολογισμός της παραμέτρου </a:t>
            </a:r>
            <a:r>
              <a:rPr lang="en-US" sz="2000" dirty="0" smtClean="0">
                <a:solidFill>
                  <a:srgbClr val="EEB0B0"/>
                </a:solidFill>
                <a:latin typeface="Verdana" pitchFamily="34" charset="0"/>
              </a:rPr>
              <a:t>NPQ</a:t>
            </a:r>
            <a:r>
              <a:rPr lang="el-GR" sz="2000" dirty="0" smtClean="0">
                <a:solidFill>
                  <a:srgbClr val="EEB0B0"/>
                </a:solidFill>
                <a:latin typeface="Verdana" pitchFamily="34" charset="0"/>
              </a:rPr>
              <a:t> υποθέτει ότι οι όποιες συγκρίσεις αφορούν δείγματα με παρόμοια χαρακτηριστικά φθορισμού ‘στο σκοτάδι’</a:t>
            </a:r>
            <a:endParaRPr lang="el-GR" sz="2000" dirty="0">
              <a:solidFill>
                <a:srgbClr val="EEB0B0"/>
              </a:solidFill>
              <a:latin typeface="Verdana" pitchFamily="34" charset="0"/>
            </a:endParaRPr>
          </a:p>
        </p:txBody>
      </p:sp>
      <p:pic>
        <p:nvPicPr>
          <p:cNvPr id="6" name="Picture 2"/>
          <p:cNvPicPr>
            <a:picLocks noChangeAspect="1" noChangeArrowheads="1"/>
          </p:cNvPicPr>
          <p:nvPr/>
        </p:nvPicPr>
        <p:blipFill>
          <a:blip r:embed="rId4" cstate="print"/>
          <a:srcRect r="42850"/>
          <a:stretch>
            <a:fillRect/>
          </a:stretch>
        </p:blipFill>
        <p:spPr bwMode="auto">
          <a:xfrm>
            <a:off x="0" y="0"/>
            <a:ext cx="5220072" cy="685800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l="50862"/>
          <a:stretch>
            <a:fillRect/>
          </a:stretch>
        </p:blipFill>
        <p:spPr bwMode="auto">
          <a:xfrm>
            <a:off x="4644008" y="7452"/>
            <a:ext cx="4488299" cy="6858000"/>
          </a:xfrm>
          <a:prstGeom prst="rect">
            <a:avLst/>
          </a:prstGeom>
          <a:noFill/>
          <a:ln w="9525">
            <a:noFill/>
            <a:miter lim="800000"/>
            <a:headEnd/>
            <a:tailEnd/>
          </a:ln>
          <a:effectLst/>
        </p:spPr>
      </p:pic>
    </p:spTree>
    <p:extLst>
      <p:ext uri="{BB962C8B-B14F-4D97-AF65-F5344CB8AC3E}">
        <p14:creationId xmlns:p14="http://schemas.microsoft.com/office/powerpoint/2010/main" val="17794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66248" name="Picture 8"/>
          <p:cNvPicPr>
            <a:picLocks noChangeAspect="1" noChangeArrowheads="1"/>
          </p:cNvPicPr>
          <p:nvPr/>
        </p:nvPicPr>
        <p:blipFill>
          <a:blip r:embed="rId4" cstate="print"/>
          <a:srcRect/>
          <a:stretch>
            <a:fillRect/>
          </a:stretch>
        </p:blipFill>
        <p:spPr bwMode="auto">
          <a:xfrm>
            <a:off x="0" y="0"/>
            <a:ext cx="9141364" cy="6858000"/>
          </a:xfrm>
          <a:prstGeom prst="rect">
            <a:avLst/>
          </a:prstGeom>
          <a:noFill/>
          <a:ln w="9525">
            <a:noFill/>
            <a:miter lim="800000"/>
            <a:headEnd/>
            <a:tailEnd/>
          </a:ln>
          <a:effectLst/>
        </p:spPr>
      </p:pic>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Η παράμετρος της δυνητικής φωτοχημικής ικανότητας του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Φ</a:t>
            </a:r>
            <a:r>
              <a:rPr lang="en-US" sz="2000" baseline="-25000" dirty="0" err="1" smtClean="0">
                <a:solidFill>
                  <a:srgbClr val="EEB0B0"/>
                </a:solidFill>
                <a:latin typeface="Verdana" pitchFamily="34" charset="0"/>
              </a:rPr>
              <a:t>PSIIo</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v</a:t>
            </a:r>
            <a:r>
              <a:rPr lang="en-US" sz="2000" dirty="0" smtClean="0">
                <a:solidFill>
                  <a:srgbClr val="EEB0B0"/>
                </a:solidFill>
                <a:latin typeface="Verdana" pitchFamily="34" charset="0"/>
              </a:rPr>
              <a:t>/F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αποτελεί μέτρο του μέγιστου ποσοστού της απορροφούμενης ενέργειας η οποία αξιοποιείται φωτοχημικά</a:t>
            </a:r>
            <a:endParaRPr lang="el-GR" sz="2000" dirty="0">
              <a:solidFill>
                <a:srgbClr val="EEB0B0"/>
              </a:solidFill>
              <a:latin typeface="Verdana" pitchFamily="34" charset="0"/>
            </a:endParaRPr>
          </a:p>
        </p:txBody>
      </p:sp>
      <p:pic>
        <p:nvPicPr>
          <p:cNvPr id="266250" name="Picture 10"/>
          <p:cNvPicPr>
            <a:picLocks noChangeAspect="1" noChangeArrowheads="1"/>
          </p:cNvPicPr>
          <p:nvPr/>
        </p:nvPicPr>
        <p:blipFill>
          <a:blip r:embed="rId5"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498202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4" cstate="print"/>
          <a:srcRect/>
          <a:stretch>
            <a:fillRect/>
          </a:stretch>
        </p:blipFill>
        <p:spPr bwMode="auto">
          <a:xfrm>
            <a:off x="0" y="0"/>
            <a:ext cx="9141364" cy="6858000"/>
          </a:xfrm>
          <a:prstGeom prst="rect">
            <a:avLst/>
          </a:prstGeom>
          <a:noFill/>
          <a:ln w="9525">
            <a:noFill/>
            <a:miter lim="800000"/>
            <a:headEnd/>
            <a:tailEnd/>
          </a:ln>
          <a:effectLst/>
        </p:spPr>
      </p:pic>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Η τρέχουσα ή λειτουργική φωτοχημική ικανότητα</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του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Φ</a:t>
            </a:r>
            <a:r>
              <a:rPr lang="en-US" sz="2000" baseline="-25000" dirty="0" smtClean="0">
                <a:solidFill>
                  <a:srgbClr val="EEB0B0"/>
                </a:solidFill>
                <a:latin typeface="Verdana" pitchFamily="34" charset="0"/>
              </a:rPr>
              <a:t>PSII</a:t>
            </a:r>
            <a:r>
              <a:rPr lang="en-US" sz="2000" dirty="0" smtClean="0">
                <a:solidFill>
                  <a:srgbClr val="EEB0B0"/>
                </a:solidFill>
                <a:latin typeface="Verdana" pitchFamily="34" charset="0"/>
              </a:rPr>
              <a:t>=</a:t>
            </a:r>
            <a:r>
              <a:rPr lang="el-GR" sz="2000" dirty="0" smtClean="0">
                <a:solidFill>
                  <a:srgbClr val="EEB0B0"/>
                </a:solidFill>
                <a:latin typeface="Verdana" pitchFamily="34" charset="0"/>
              </a:rPr>
              <a:t>Δ</a:t>
            </a:r>
            <a:r>
              <a:rPr lang="en-US" sz="2000" dirty="0" smtClean="0">
                <a:solidFill>
                  <a:srgbClr val="EEB0B0"/>
                </a:solidFill>
                <a:latin typeface="Verdana" pitchFamily="34" charset="0"/>
              </a:rPr>
              <a:t>F</a:t>
            </a:r>
            <a:r>
              <a:rPr lang="el-GR" sz="2000" dirty="0" smtClean="0">
                <a:solidFill>
                  <a:srgbClr val="EEB0B0"/>
                </a:solidFill>
                <a:latin typeface="Verdana" pitchFamily="34" charset="0"/>
              </a:rPr>
              <a:t>/</a:t>
            </a:r>
            <a:r>
              <a:rPr lang="en-US" sz="2000" dirty="0" err="1" smtClean="0">
                <a:solidFill>
                  <a:srgbClr val="EEB0B0"/>
                </a:solidFill>
                <a:latin typeface="Verdana" pitchFamily="34" charset="0"/>
              </a:rPr>
              <a:t>F</a:t>
            </a:r>
            <a:r>
              <a:rPr lang="en-US" sz="2000" baseline="30000" dirty="0" err="1" smtClean="0">
                <a:solidFill>
                  <a:srgbClr val="EEB0B0"/>
                </a:solidFill>
                <a:latin typeface="Verdana" pitchFamily="34" charset="0"/>
              </a:rPr>
              <a:t>’</a:t>
            </a:r>
            <a:r>
              <a:rPr lang="en-US" sz="2000" baseline="-25000" dirty="0" err="1" smtClean="0">
                <a:solidFill>
                  <a:srgbClr val="EEB0B0"/>
                </a:solidFill>
                <a:latin typeface="Verdana" pitchFamily="34" charset="0"/>
              </a:rPr>
              <a:t>m</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σχετίζεται με την φωτοχημική αξιοποίηση της ενέργειας για δεδομένη ένταση ακτινικού φωτός</a:t>
            </a:r>
            <a:endParaRPr lang="el-GR" sz="2000" dirty="0">
              <a:solidFill>
                <a:srgbClr val="EEB0B0"/>
              </a:solidFill>
              <a:latin typeface="Verdana" pitchFamily="34" charset="0"/>
            </a:endParaRPr>
          </a:p>
        </p:txBody>
      </p:sp>
      <p:pic>
        <p:nvPicPr>
          <p:cNvPr id="267267" name="Picture 3"/>
          <p:cNvPicPr>
            <a:picLocks noChangeAspect="1" noChangeArrowheads="1"/>
          </p:cNvPicPr>
          <p:nvPr/>
        </p:nvPicPr>
        <p:blipFill>
          <a:blip r:embed="rId5"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425632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Παράμετροι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n-US" sz="2000" b="1" dirty="0" err="1" smtClean="0">
                <a:solidFill>
                  <a:schemeClr val="bg1">
                    <a:lumMod val="50000"/>
                    <a:lumOff val="50000"/>
                  </a:schemeClr>
                </a:solidFill>
                <a:latin typeface="Verdana" pitchFamily="34" charset="0"/>
              </a:rPr>
              <a:t>F</a:t>
            </a:r>
            <a:r>
              <a:rPr lang="en-US" sz="2000" b="1" baseline="-25000" dirty="0" err="1" smtClean="0">
                <a:solidFill>
                  <a:schemeClr val="bg1">
                    <a:lumMod val="50000"/>
                    <a:lumOff val="50000"/>
                  </a:schemeClr>
                </a:solidFill>
                <a:latin typeface="Verdana" pitchFamily="34" charset="0"/>
              </a:rPr>
              <a:t>o</a:t>
            </a:r>
            <a:r>
              <a:rPr lang="el-GR" sz="2000" b="1" dirty="0" smtClean="0">
                <a:solidFill>
                  <a:schemeClr val="bg1">
                    <a:lumMod val="50000"/>
                    <a:lumOff val="50000"/>
                  </a:schemeClr>
                </a:solidFill>
                <a:latin typeface="Verdana" pitchFamily="34" charset="0"/>
              </a:rPr>
              <a:t>,</a:t>
            </a:r>
            <a:r>
              <a:rPr lang="en-US" sz="2000" b="1" dirty="0" smtClean="0">
                <a:solidFill>
                  <a:schemeClr val="bg1">
                    <a:lumMod val="50000"/>
                    <a:lumOff val="50000"/>
                  </a:schemeClr>
                </a:solidFill>
                <a:latin typeface="Verdana" pitchFamily="34" charset="0"/>
              </a:rPr>
              <a:t> </a:t>
            </a:r>
            <a:r>
              <a:rPr lang="el-GR" sz="2000" b="1" dirty="0" smtClean="0">
                <a:solidFill>
                  <a:schemeClr val="bg1">
                    <a:lumMod val="50000"/>
                    <a:lumOff val="50000"/>
                  </a:schemeClr>
                </a:solidFill>
                <a:latin typeface="Verdana" pitchFamily="34" charset="0"/>
              </a:rPr>
              <a:t>Βασικός φθορισμός ‘στο σκοτάδι’</a:t>
            </a:r>
            <a:r>
              <a:rPr lang="el-GR" sz="2000" dirty="0" smtClean="0">
                <a:solidFill>
                  <a:schemeClr val="bg1">
                    <a:lumMod val="50000"/>
                    <a:lumOff val="50000"/>
                  </a:schemeClr>
                </a:solidFill>
                <a:latin typeface="Verdana" pitchFamily="34" charset="0"/>
              </a:rPr>
              <a:t>. Αντιστοιχεί στην ικανότητα ροής ενέργειας από την φωτοσυλλεκτική αντέννα προς το κέντρο αντίδρασης του </a:t>
            </a:r>
            <a:r>
              <a:rPr lang="en-US" sz="2000" dirty="0" smtClean="0">
                <a:solidFill>
                  <a:schemeClr val="bg1">
                    <a:lumMod val="50000"/>
                    <a:lumOff val="50000"/>
                  </a:schemeClr>
                </a:solidFill>
                <a:latin typeface="Verdana" pitchFamily="34" charset="0"/>
              </a:rPr>
              <a:t>PS II</a:t>
            </a:r>
            <a:r>
              <a:rPr lang="el-GR" sz="2000" dirty="0" smtClean="0">
                <a:solidFill>
                  <a:schemeClr val="bg1">
                    <a:lumMod val="50000"/>
                    <a:lumOff val="50000"/>
                  </a:schemeClr>
                </a:solidFill>
                <a:latin typeface="Verdana" pitchFamily="34" charset="0"/>
              </a:rPr>
              <a:t>.</a:t>
            </a:r>
            <a:endParaRPr lang="el-GR" sz="2000" dirty="0">
              <a:solidFill>
                <a:schemeClr val="bg1">
                  <a:lumMod val="50000"/>
                  <a:lumOff val="50000"/>
                </a:schemeClr>
              </a:solidFill>
              <a:latin typeface="Verdana" pitchFamily="34" charset="0"/>
            </a:endParaRPr>
          </a:p>
        </p:txBody>
      </p:sp>
      <p:sp>
        <p:nvSpPr>
          <p:cNvPr id="4" name="TextBox 3"/>
          <p:cNvSpPr txBox="1"/>
          <p:nvPr/>
        </p:nvSpPr>
        <p:spPr>
          <a:xfrm>
            <a:off x="424961" y="2276872"/>
            <a:ext cx="8294078" cy="707886"/>
          </a:xfrm>
          <a:prstGeom prst="rect">
            <a:avLst/>
          </a:prstGeom>
          <a:noFill/>
        </p:spPr>
        <p:txBody>
          <a:bodyPr wrap="square" rtlCol="0">
            <a:spAutoFit/>
          </a:bodyPr>
          <a:lstStyle/>
          <a:p>
            <a:r>
              <a:rPr lang="en-US" sz="2000" b="1" dirty="0" smtClean="0">
                <a:solidFill>
                  <a:schemeClr val="bg1">
                    <a:lumMod val="50000"/>
                    <a:lumOff val="50000"/>
                  </a:schemeClr>
                </a:solidFill>
                <a:latin typeface="Verdana" pitchFamily="34" charset="0"/>
              </a:rPr>
              <a:t>F</a:t>
            </a:r>
            <a:r>
              <a:rPr lang="en-US" sz="2000" b="1" baseline="-25000" dirty="0" smtClean="0">
                <a:solidFill>
                  <a:schemeClr val="bg1">
                    <a:lumMod val="50000"/>
                    <a:lumOff val="50000"/>
                  </a:schemeClr>
                </a:solidFill>
                <a:latin typeface="Verdana" pitchFamily="34" charset="0"/>
              </a:rPr>
              <a:t>m</a:t>
            </a:r>
            <a:r>
              <a:rPr lang="el-GR" sz="2000" b="1" dirty="0" smtClean="0">
                <a:solidFill>
                  <a:schemeClr val="bg1">
                    <a:lumMod val="50000"/>
                    <a:lumOff val="50000"/>
                  </a:schemeClr>
                </a:solidFill>
                <a:latin typeface="Verdana" pitchFamily="34" charset="0"/>
              </a:rPr>
              <a:t>,</a:t>
            </a:r>
            <a:r>
              <a:rPr lang="en-US" sz="2000" b="1" dirty="0" smtClean="0">
                <a:solidFill>
                  <a:schemeClr val="bg1">
                    <a:lumMod val="50000"/>
                    <a:lumOff val="50000"/>
                  </a:schemeClr>
                </a:solidFill>
                <a:latin typeface="Verdana" pitchFamily="34" charset="0"/>
              </a:rPr>
              <a:t> </a:t>
            </a:r>
            <a:r>
              <a:rPr lang="el-GR" sz="2000" b="1" dirty="0" smtClean="0">
                <a:solidFill>
                  <a:schemeClr val="bg1">
                    <a:lumMod val="50000"/>
                    <a:lumOff val="50000"/>
                  </a:schemeClr>
                </a:solidFill>
                <a:latin typeface="Verdana" pitchFamily="34" charset="0"/>
              </a:rPr>
              <a:t>Μέγιστος φθορισμός ‘στο σκοτάδι’</a:t>
            </a:r>
            <a:r>
              <a:rPr lang="el-GR" sz="2000" dirty="0" smtClean="0">
                <a:solidFill>
                  <a:schemeClr val="bg1">
                    <a:lumMod val="50000"/>
                    <a:lumOff val="50000"/>
                  </a:schemeClr>
                </a:solidFill>
                <a:latin typeface="Verdana" pitchFamily="34" charset="0"/>
              </a:rPr>
              <a:t>. Είναι ένα μέτρο της συνολικής ροής ενέργειας διαμέσου του </a:t>
            </a:r>
            <a:r>
              <a:rPr lang="en-US" sz="2000" dirty="0" smtClean="0">
                <a:solidFill>
                  <a:schemeClr val="bg1">
                    <a:lumMod val="50000"/>
                    <a:lumOff val="50000"/>
                  </a:schemeClr>
                </a:solidFill>
                <a:latin typeface="Verdana" pitchFamily="34" charset="0"/>
              </a:rPr>
              <a:t>PS II</a:t>
            </a:r>
            <a:r>
              <a:rPr lang="el-GR" sz="2000" dirty="0" smtClean="0">
                <a:solidFill>
                  <a:schemeClr val="bg1">
                    <a:lumMod val="50000"/>
                    <a:lumOff val="50000"/>
                  </a:schemeClr>
                </a:solidFill>
                <a:latin typeface="Verdana" pitchFamily="34" charset="0"/>
              </a:rPr>
              <a:t>.</a:t>
            </a:r>
            <a:endParaRPr lang="el-GR" sz="2000" dirty="0">
              <a:solidFill>
                <a:schemeClr val="bg1">
                  <a:lumMod val="50000"/>
                  <a:lumOff val="50000"/>
                </a:schemeClr>
              </a:solidFill>
              <a:latin typeface="Verdana" pitchFamily="34" charset="0"/>
            </a:endParaRPr>
          </a:p>
        </p:txBody>
      </p:sp>
      <p:sp>
        <p:nvSpPr>
          <p:cNvPr id="6" name="TextBox 5"/>
          <p:cNvSpPr txBox="1"/>
          <p:nvPr/>
        </p:nvSpPr>
        <p:spPr>
          <a:xfrm>
            <a:off x="424961" y="3284984"/>
            <a:ext cx="8294078" cy="1015663"/>
          </a:xfrm>
          <a:prstGeom prst="rect">
            <a:avLst/>
          </a:prstGeom>
          <a:noFill/>
        </p:spPr>
        <p:txBody>
          <a:bodyPr wrap="square" rtlCol="0">
            <a:spAutoFit/>
          </a:bodyPr>
          <a:lstStyle/>
          <a:p>
            <a:r>
              <a:rPr lang="en-US" sz="2000" b="1" dirty="0" smtClean="0">
                <a:solidFill>
                  <a:schemeClr val="bg1">
                    <a:lumMod val="50000"/>
                    <a:lumOff val="50000"/>
                  </a:schemeClr>
                </a:solidFill>
                <a:latin typeface="Verdana" pitchFamily="34" charset="0"/>
              </a:rPr>
              <a:t>F</a:t>
            </a:r>
            <a:r>
              <a:rPr lang="en-US" sz="2000" b="1" baseline="-25000" dirty="0" smtClean="0">
                <a:solidFill>
                  <a:schemeClr val="bg1">
                    <a:lumMod val="50000"/>
                    <a:lumOff val="50000"/>
                  </a:schemeClr>
                </a:solidFill>
                <a:latin typeface="Verdana" pitchFamily="34" charset="0"/>
              </a:rPr>
              <a:t>v</a:t>
            </a:r>
            <a:r>
              <a:rPr lang="el-GR" sz="2000" b="1" dirty="0" smtClean="0">
                <a:solidFill>
                  <a:schemeClr val="bg1">
                    <a:lumMod val="50000"/>
                    <a:lumOff val="50000"/>
                  </a:schemeClr>
                </a:solidFill>
                <a:latin typeface="Verdana" pitchFamily="34" charset="0"/>
              </a:rPr>
              <a:t>,</a:t>
            </a:r>
            <a:r>
              <a:rPr lang="en-US" sz="2000" b="1" dirty="0" smtClean="0">
                <a:solidFill>
                  <a:schemeClr val="bg1">
                    <a:lumMod val="50000"/>
                    <a:lumOff val="50000"/>
                  </a:schemeClr>
                </a:solidFill>
                <a:latin typeface="Verdana" pitchFamily="34" charset="0"/>
              </a:rPr>
              <a:t> </a:t>
            </a:r>
            <a:r>
              <a:rPr lang="el-GR" sz="2000" b="1" dirty="0" smtClean="0">
                <a:solidFill>
                  <a:schemeClr val="bg1">
                    <a:lumMod val="50000"/>
                    <a:lumOff val="50000"/>
                  </a:schemeClr>
                </a:solidFill>
                <a:latin typeface="Verdana" pitchFamily="34" charset="0"/>
              </a:rPr>
              <a:t>Μεταβλητός φθορισμός ‘στο σκοτάδι’</a:t>
            </a:r>
            <a:r>
              <a:rPr lang="el-GR" sz="2000" dirty="0" smtClean="0">
                <a:solidFill>
                  <a:schemeClr val="bg1">
                    <a:lumMod val="50000"/>
                    <a:lumOff val="50000"/>
                  </a:schemeClr>
                </a:solidFill>
                <a:latin typeface="Verdana" pitchFamily="34" charset="0"/>
              </a:rPr>
              <a:t>. Αντιστοιχεί στην ροή ενέργειας από το κέντρο αντίδρασης του </a:t>
            </a:r>
            <a:r>
              <a:rPr lang="en-US" sz="2000" dirty="0" smtClean="0">
                <a:solidFill>
                  <a:schemeClr val="bg1">
                    <a:lumMod val="50000"/>
                    <a:lumOff val="50000"/>
                  </a:schemeClr>
                </a:solidFill>
                <a:latin typeface="Verdana" pitchFamily="34" charset="0"/>
              </a:rPr>
              <a:t>PS II</a:t>
            </a:r>
            <a:r>
              <a:rPr lang="el-GR" sz="2000" dirty="0" smtClean="0">
                <a:solidFill>
                  <a:schemeClr val="bg1">
                    <a:lumMod val="50000"/>
                    <a:lumOff val="50000"/>
                  </a:schemeClr>
                </a:solidFill>
                <a:latin typeface="Verdana" pitchFamily="34" charset="0"/>
              </a:rPr>
              <a:t> προς την φωτοχημική αλυσίδα.</a:t>
            </a:r>
            <a:endParaRPr lang="el-GR" sz="2000" dirty="0">
              <a:solidFill>
                <a:schemeClr val="bg1">
                  <a:lumMod val="50000"/>
                  <a:lumOff val="50000"/>
                </a:schemeClr>
              </a:solidFill>
              <a:latin typeface="Verdana" pitchFamily="34" charset="0"/>
            </a:endParaRPr>
          </a:p>
        </p:txBody>
      </p:sp>
      <p:sp>
        <p:nvSpPr>
          <p:cNvPr id="8" name="TextBox 7"/>
          <p:cNvSpPr txBox="1"/>
          <p:nvPr/>
        </p:nvSpPr>
        <p:spPr>
          <a:xfrm>
            <a:off x="424961" y="4581128"/>
            <a:ext cx="8294078" cy="1631216"/>
          </a:xfrm>
          <a:prstGeom prst="rect">
            <a:avLst/>
          </a:prstGeom>
          <a:noFill/>
        </p:spPr>
        <p:txBody>
          <a:bodyPr wrap="square" rtlCol="0">
            <a:spAutoFit/>
          </a:bodyPr>
          <a:lstStyle/>
          <a:p>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v</a:t>
            </a:r>
            <a:r>
              <a:rPr lang="el-GR" sz="2000" b="1" dirty="0" smtClean="0">
                <a:solidFill>
                  <a:srgbClr val="FF7C80"/>
                </a:solidFill>
                <a:latin typeface="Verdana" pitchFamily="34" charset="0"/>
              </a:rPr>
              <a:t>/</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25000" dirty="0" err="1" smtClean="0">
                <a:solidFill>
                  <a:srgbClr val="FF7C80"/>
                </a:solidFill>
                <a:latin typeface="Verdana" pitchFamily="34" charset="0"/>
              </a:rPr>
              <a:t>o</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l-GR" sz="2000" b="1" dirty="0" smtClean="0">
                <a:solidFill>
                  <a:srgbClr val="FF7C80"/>
                </a:solidFill>
                <a:latin typeface="Verdana" pitchFamily="34" charset="0"/>
              </a:rPr>
              <a:t>Φ</a:t>
            </a:r>
            <a:r>
              <a:rPr lang="en-US" sz="2000" b="1" baseline="-25000" dirty="0" err="1" smtClean="0">
                <a:solidFill>
                  <a:srgbClr val="FF7C80"/>
                </a:solidFill>
                <a:latin typeface="Verdana" pitchFamily="34" charset="0"/>
              </a:rPr>
              <a:t>PSIIo</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Δυνητική φωτοχημική ικανότητα του </a:t>
            </a:r>
            <a:r>
              <a:rPr lang="en-US" sz="2000" b="1" dirty="0" smtClean="0">
                <a:solidFill>
                  <a:srgbClr val="FF7C80"/>
                </a:solidFill>
                <a:latin typeface="Verdana" pitchFamily="34" charset="0"/>
              </a:rPr>
              <a:t>PSII</a:t>
            </a:r>
            <a:r>
              <a:rPr lang="el-GR" sz="2000" dirty="0" smtClean="0">
                <a:solidFill>
                  <a:srgbClr val="FF7C80"/>
                </a:solidFill>
                <a:latin typeface="Verdana" pitchFamily="34" charset="0"/>
              </a:rPr>
              <a:t>. Αντιστοιχεί στο μέγιστο δυνατό ποσοστό της ενέργειας το οποίο μπορεί να οδεύσει προς την φωτοχημικη αλυσίδα ως προς το συνολικό ποσό ενέργειας που απορροφά το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a:t>
            </a:r>
            <a:endParaRPr lang="el-GR" sz="2000" dirty="0">
              <a:solidFill>
                <a:srgbClr val="FF7C80"/>
              </a:solidFill>
              <a:latin typeface="Verdana" pitchFamily="34" charset="0"/>
            </a:endParaRPr>
          </a:p>
        </p:txBody>
      </p:sp>
    </p:spTree>
    <p:extLst>
      <p:ext uri="{BB962C8B-B14F-4D97-AF65-F5344CB8AC3E}">
        <p14:creationId xmlns:p14="http://schemas.microsoft.com/office/powerpoint/2010/main" val="224939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9" presetClass="emph" presetSubtype="0" grpId="1"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9" presetClass="emph" presetSubtype="0" grpId="1" nodeType="withEffect">
                                  <p:stCondLst>
                                    <p:cond delay="0"/>
                                  </p:stCondLst>
                                  <p:childTnLst>
                                    <p:set>
                                      <p:cBhvr rctx="PPT">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9" presetClass="emph" presetSubtype="0" grpId="1" nodeType="withEffect">
                                  <p:stCondLst>
                                    <p:cond delay="0"/>
                                  </p:stCondLst>
                                  <p:childTnLst>
                                    <p:set>
                                      <p:cBhvr rctx="PPT">
                                        <p:cTn id="30" dur="indefinite"/>
                                        <p:tgtEl>
                                          <p:spTgt spid="6"/>
                                        </p:tgtEl>
                                        <p:attrNameLst>
                                          <p:attrName>style.opacity</p:attrName>
                                        </p:attrNameLst>
                                      </p:cBhvr>
                                      <p:to>
                                        <p:strVal val="0.5"/>
                                      </p:to>
                                    </p:set>
                                    <p:animEffect filter="image" prLst="opacity: 0.5">
                                      <p:cBhvr rctx="IE">
                                        <p:cTn id="3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6" grpId="0"/>
      <p:bldP spid="6" grpId="1"/>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Παράμετροι της καμπύλης βραδείας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015663"/>
          </a:xfrm>
          <a:prstGeom prst="rect">
            <a:avLst/>
          </a:prstGeom>
          <a:noFill/>
        </p:spPr>
        <p:txBody>
          <a:bodyPr wrap="square" rtlCol="0">
            <a:spAutoFit/>
          </a:bodyPr>
          <a:lstStyle/>
          <a:p>
            <a:r>
              <a:rPr lang="en-US" sz="2000" b="1" dirty="0" smtClean="0">
                <a:solidFill>
                  <a:schemeClr val="bg1"/>
                </a:solidFill>
                <a:latin typeface="Verdana" pitchFamily="34" charset="0"/>
              </a:rPr>
              <a:t>F</a:t>
            </a:r>
            <a:r>
              <a:rPr lang="el-GR" sz="2000" b="1" baseline="30000" dirty="0" smtClean="0">
                <a:solidFill>
                  <a:schemeClr val="bg1"/>
                </a:solidFill>
                <a:latin typeface="Verdana" pitchFamily="34" charset="0"/>
              </a:rPr>
              <a:t>’</a:t>
            </a:r>
            <a:r>
              <a:rPr lang="en-US" sz="2000" b="1" baseline="-25000" dirty="0" smtClean="0">
                <a:solidFill>
                  <a:schemeClr val="bg1"/>
                </a:solidFill>
                <a:latin typeface="Verdana" pitchFamily="34" charset="0"/>
              </a:rPr>
              <a:t>o</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Βασικός φθορισμός ‘στο φως’</a:t>
            </a:r>
            <a:r>
              <a:rPr lang="el-GR" sz="2000" dirty="0" smtClean="0">
                <a:solidFill>
                  <a:schemeClr val="bg1"/>
                </a:solidFill>
                <a:latin typeface="Verdana" pitchFamily="34" charset="0"/>
              </a:rPr>
              <a:t>. Αντιστοιχεί στην λειτουργική ικανότητα ροής ενέργειας από την φωτοσυλλεκτική αντέννα προς το κέντρο αντίδρασης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a:t>
            </a:r>
            <a:endParaRPr lang="el-GR" sz="2000" dirty="0">
              <a:solidFill>
                <a:schemeClr val="bg1"/>
              </a:solidFill>
              <a:latin typeface="Verdana" pitchFamily="34" charset="0"/>
            </a:endParaRPr>
          </a:p>
        </p:txBody>
      </p:sp>
      <p:sp>
        <p:nvSpPr>
          <p:cNvPr id="4" name="TextBox 3"/>
          <p:cNvSpPr txBox="1"/>
          <p:nvPr/>
        </p:nvSpPr>
        <p:spPr>
          <a:xfrm>
            <a:off x="424961" y="2276872"/>
            <a:ext cx="8294078" cy="707886"/>
          </a:xfrm>
          <a:prstGeom prst="rect">
            <a:avLst/>
          </a:prstGeom>
          <a:noFill/>
        </p:spPr>
        <p:txBody>
          <a:bodyPr wrap="square" rtlCol="0">
            <a:spAutoFit/>
          </a:bodyPr>
          <a:lstStyle/>
          <a:p>
            <a:r>
              <a:rPr lang="en-US" sz="2000" b="1" dirty="0" smtClean="0">
                <a:solidFill>
                  <a:schemeClr val="bg1"/>
                </a:solidFill>
                <a:latin typeface="Verdana" pitchFamily="34" charset="0"/>
              </a:rPr>
              <a:t>F</a:t>
            </a:r>
            <a:r>
              <a:rPr lang="el-GR" sz="2000" b="1" baseline="30000" dirty="0" smtClean="0">
                <a:solidFill>
                  <a:schemeClr val="bg1"/>
                </a:solidFill>
                <a:latin typeface="Verdana" pitchFamily="34" charset="0"/>
              </a:rPr>
              <a:t>’</a:t>
            </a:r>
            <a:r>
              <a:rPr lang="en-US" sz="2000" b="1" baseline="-25000" dirty="0" smtClean="0">
                <a:solidFill>
                  <a:schemeClr val="bg1"/>
                </a:solidFill>
                <a:latin typeface="Verdana" pitchFamily="34" charset="0"/>
              </a:rPr>
              <a:t>m</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Μέγιστος φθορισμός ‘στο φως’</a:t>
            </a:r>
            <a:r>
              <a:rPr lang="el-GR" sz="2000" dirty="0" smtClean="0">
                <a:solidFill>
                  <a:schemeClr val="bg1"/>
                </a:solidFill>
                <a:latin typeface="Verdana" pitchFamily="34" charset="0"/>
              </a:rPr>
              <a:t>. Είναι ένα μέτρο της συνολικής ροής ενέργειας διαμέσου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a:t>
            </a:r>
            <a:endParaRPr lang="el-GR" sz="2000" dirty="0">
              <a:solidFill>
                <a:schemeClr val="bg1"/>
              </a:solidFill>
              <a:latin typeface="Verdana" pitchFamily="34" charset="0"/>
            </a:endParaRPr>
          </a:p>
        </p:txBody>
      </p:sp>
      <p:sp>
        <p:nvSpPr>
          <p:cNvPr id="6" name="TextBox 5"/>
          <p:cNvSpPr txBox="1"/>
          <p:nvPr/>
        </p:nvSpPr>
        <p:spPr>
          <a:xfrm>
            <a:off x="424961" y="3284984"/>
            <a:ext cx="8294078" cy="1015663"/>
          </a:xfrm>
          <a:prstGeom prst="rect">
            <a:avLst/>
          </a:prstGeom>
          <a:noFill/>
        </p:spPr>
        <p:txBody>
          <a:bodyPr wrap="square" rtlCol="0">
            <a:spAutoFit/>
          </a:bodyPr>
          <a:lstStyle/>
          <a:p>
            <a:r>
              <a:rPr lang="en-US" sz="2000" b="1" dirty="0" smtClean="0">
                <a:solidFill>
                  <a:schemeClr val="bg1"/>
                </a:solidFill>
                <a:latin typeface="Verdana" pitchFamily="34" charset="0"/>
              </a:rPr>
              <a:t>F</a:t>
            </a:r>
            <a:r>
              <a:rPr lang="el-GR" sz="2000" b="1" baseline="30000" dirty="0" smtClean="0">
                <a:solidFill>
                  <a:schemeClr val="bg1"/>
                </a:solidFill>
                <a:latin typeface="Verdana" pitchFamily="34" charset="0"/>
              </a:rPr>
              <a:t>’</a:t>
            </a:r>
            <a:r>
              <a:rPr lang="en-US" sz="2000" b="1" baseline="-25000" dirty="0" smtClean="0">
                <a:solidFill>
                  <a:schemeClr val="bg1"/>
                </a:solidFill>
                <a:latin typeface="Verdana" pitchFamily="34" charset="0"/>
              </a:rPr>
              <a:t>v</a:t>
            </a:r>
            <a:r>
              <a:rPr lang="el-GR" sz="2000" b="1" dirty="0" smtClean="0">
                <a:solidFill>
                  <a:schemeClr val="bg1"/>
                </a:solidFill>
                <a:latin typeface="Verdana" pitchFamily="34" charset="0"/>
              </a:rPr>
              <a:t>,</a:t>
            </a:r>
            <a:r>
              <a:rPr lang="en-US" sz="2000" b="1" dirty="0" smtClean="0">
                <a:solidFill>
                  <a:schemeClr val="bg1"/>
                </a:solidFill>
                <a:latin typeface="Verdana" pitchFamily="34" charset="0"/>
              </a:rPr>
              <a:t> </a:t>
            </a:r>
            <a:r>
              <a:rPr lang="el-GR" sz="2000" b="1" dirty="0" smtClean="0">
                <a:solidFill>
                  <a:schemeClr val="bg1"/>
                </a:solidFill>
                <a:latin typeface="Verdana" pitchFamily="34" charset="0"/>
              </a:rPr>
              <a:t>Μεταβλητός φθορισμός ‘στο φως’</a:t>
            </a:r>
            <a:r>
              <a:rPr lang="el-GR" sz="2000" dirty="0" smtClean="0">
                <a:solidFill>
                  <a:schemeClr val="bg1"/>
                </a:solidFill>
                <a:latin typeface="Verdana" pitchFamily="34" charset="0"/>
              </a:rPr>
              <a:t>. Αντιστοιχεί στην λειτουργική ροή ενέργειας από το κέντρο αντίδρασης του </a:t>
            </a:r>
            <a:r>
              <a:rPr lang="en-US" sz="2000" dirty="0" smtClean="0">
                <a:solidFill>
                  <a:schemeClr val="bg1"/>
                </a:solidFill>
                <a:latin typeface="Verdana" pitchFamily="34" charset="0"/>
              </a:rPr>
              <a:t>PS II</a:t>
            </a:r>
            <a:r>
              <a:rPr lang="el-GR" sz="2000" dirty="0" smtClean="0">
                <a:solidFill>
                  <a:schemeClr val="bg1"/>
                </a:solidFill>
                <a:latin typeface="Verdana" pitchFamily="34" charset="0"/>
              </a:rPr>
              <a:t> προς την φωτοχημική αλυσίδα για δεδομένη ένταση φωτός.</a:t>
            </a:r>
            <a:endParaRPr lang="el-GR" sz="2000" dirty="0">
              <a:solidFill>
                <a:schemeClr val="bg1"/>
              </a:solidFill>
              <a:latin typeface="Verdana" pitchFamily="34" charset="0"/>
            </a:endParaRPr>
          </a:p>
        </p:txBody>
      </p:sp>
      <p:sp>
        <p:nvSpPr>
          <p:cNvPr id="8" name="TextBox 7"/>
          <p:cNvSpPr txBox="1"/>
          <p:nvPr/>
        </p:nvSpPr>
        <p:spPr>
          <a:xfrm>
            <a:off x="424961" y="4581128"/>
            <a:ext cx="8294078" cy="1323439"/>
          </a:xfrm>
          <a:prstGeom prst="rect">
            <a:avLst/>
          </a:prstGeom>
          <a:noFill/>
        </p:spPr>
        <p:txBody>
          <a:bodyPr wrap="square" rtlCol="0">
            <a:spAutoFit/>
          </a:bodyPr>
          <a:lstStyle/>
          <a:p>
            <a:r>
              <a:rPr lang="en-US" sz="2000" b="1" dirty="0" smtClean="0">
                <a:solidFill>
                  <a:srgbClr val="FF7C80"/>
                </a:solidFill>
                <a:latin typeface="Verdana" pitchFamily="34" charset="0"/>
              </a:rPr>
              <a:t>(</a:t>
            </a:r>
            <a:r>
              <a:rPr lang="el-GR" sz="2000" b="1" dirty="0" smtClean="0">
                <a:solidFill>
                  <a:srgbClr val="FF7C80"/>
                </a:solidFill>
                <a:latin typeface="Verdana" pitchFamily="34" charset="0"/>
              </a:rPr>
              <a:t>Δ</a:t>
            </a:r>
            <a:r>
              <a:rPr lang="en-US" sz="2000" b="1" dirty="0" smtClean="0">
                <a:solidFill>
                  <a:srgbClr val="FF7C80"/>
                </a:solidFill>
                <a:latin typeface="Verdana" pitchFamily="34" charset="0"/>
              </a:rPr>
              <a:t>F)/</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m</a:t>
            </a:r>
            <a:r>
              <a:rPr lang="en-US" sz="2000" b="1" dirty="0" smtClean="0">
                <a:solidFill>
                  <a:srgbClr val="FF7C80"/>
                </a:solidFill>
                <a:latin typeface="Verdana" pitchFamily="34" charset="0"/>
              </a:rPr>
              <a:t>=</a:t>
            </a:r>
            <a:r>
              <a:rPr lang="el-GR" sz="2000" b="1" dirty="0" smtClean="0">
                <a:solidFill>
                  <a:srgbClr val="FF7C80"/>
                </a:solidFill>
                <a:latin typeface="Verdana" pitchFamily="34" charset="0"/>
              </a:rPr>
              <a:t>Φ</a:t>
            </a:r>
            <a:r>
              <a:rPr lang="en-US" sz="2000" b="1" baseline="-25000" dirty="0" smtClean="0">
                <a:solidFill>
                  <a:srgbClr val="FF7C80"/>
                </a:solidFill>
                <a:latin typeface="Verdana" pitchFamily="34" charset="0"/>
              </a:rPr>
              <a:t>PSII</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Λειτουργική φωτοχημική ικανότητα του </a:t>
            </a:r>
            <a:r>
              <a:rPr lang="en-US" sz="2000" b="1" dirty="0" smtClean="0">
                <a:solidFill>
                  <a:srgbClr val="FF7C80"/>
                </a:solidFill>
                <a:latin typeface="Verdana" pitchFamily="34" charset="0"/>
              </a:rPr>
              <a:t>PSII</a:t>
            </a:r>
            <a:r>
              <a:rPr lang="el-GR" sz="2000" dirty="0" smtClean="0">
                <a:solidFill>
                  <a:srgbClr val="FF7C80"/>
                </a:solidFill>
                <a:latin typeface="Verdana" pitchFamily="34" charset="0"/>
              </a:rPr>
              <a:t>. Αντιστοιχεί στο ποσοστό της ενέργειας το οποίο οδεύει προς την φωτοχημικη αλυσίδα ως προς το συνολικό ποσό ενέργειας που απορροφά το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 για δεδομένη ένταση φωτός.</a:t>
            </a:r>
            <a:endParaRPr lang="el-GR" sz="2000" dirty="0">
              <a:solidFill>
                <a:srgbClr val="FF7C80"/>
              </a:solidFill>
              <a:latin typeface="Verdana" pitchFamily="34" charset="0"/>
            </a:endParaRPr>
          </a:p>
        </p:txBody>
      </p:sp>
    </p:spTree>
    <p:extLst>
      <p:ext uri="{BB962C8B-B14F-4D97-AF65-F5344CB8AC3E}">
        <p14:creationId xmlns:p14="http://schemas.microsoft.com/office/powerpoint/2010/main" val="154195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9" presetClass="emph" presetSubtype="0" grpId="1"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9" presetClass="emph" presetSubtype="0" grpId="1" nodeType="withEffect">
                                  <p:stCondLst>
                                    <p:cond delay="0"/>
                                  </p:stCondLst>
                                  <p:childTnLst>
                                    <p:set>
                                      <p:cBhvr rctx="PPT">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9" presetClass="emph" presetSubtype="0" grpId="1" nodeType="withEffect">
                                  <p:stCondLst>
                                    <p:cond delay="0"/>
                                  </p:stCondLst>
                                  <p:childTnLst>
                                    <p:set>
                                      <p:cBhvr rctx="PPT">
                                        <p:cTn id="30" dur="indefinite"/>
                                        <p:tgtEl>
                                          <p:spTgt spid="6"/>
                                        </p:tgtEl>
                                        <p:attrNameLst>
                                          <p:attrName>style.opacity</p:attrName>
                                        </p:attrNameLst>
                                      </p:cBhvr>
                                      <p:to>
                                        <p:strVal val="0.5"/>
                                      </p:to>
                                    </p:set>
                                    <p:animEffect filter="image" prLst="opacity: 0.5">
                                      <p:cBhvr rctx="IE">
                                        <p:cTn id="3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6" grpId="0"/>
      <p:bldP spid="6" grpId="1"/>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Παράμετροι της καμπύλης βραδείας κινητικής φθορισμού</a:t>
            </a:r>
            <a:endParaRPr lang="el-GR" sz="1800" b="1" i="1" dirty="0">
              <a:solidFill>
                <a:srgbClr val="EEB0B0"/>
              </a:solidFill>
              <a:latin typeface="Verdana" pitchFamily="34" charset="0"/>
            </a:endParaRPr>
          </a:p>
        </p:txBody>
      </p:sp>
      <p:sp>
        <p:nvSpPr>
          <p:cNvPr id="8" name="TextBox 7"/>
          <p:cNvSpPr txBox="1"/>
          <p:nvPr/>
        </p:nvSpPr>
        <p:spPr>
          <a:xfrm>
            <a:off x="424961" y="3068960"/>
            <a:ext cx="8294078" cy="1631216"/>
          </a:xfrm>
          <a:prstGeom prst="rect">
            <a:avLst/>
          </a:prstGeom>
          <a:noFill/>
        </p:spPr>
        <p:txBody>
          <a:bodyPr wrap="square" rtlCol="0">
            <a:spAutoFit/>
          </a:bodyPr>
          <a:lstStyle/>
          <a:p>
            <a:r>
              <a:rPr lang="en-US" sz="2000" b="1" dirty="0" err="1" smtClean="0">
                <a:solidFill>
                  <a:srgbClr val="FF7C80"/>
                </a:solidFill>
                <a:latin typeface="Verdana" pitchFamily="34" charset="0"/>
              </a:rPr>
              <a:t>qN</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-F</a:t>
            </a:r>
            <a:r>
              <a:rPr lang="el-GR" sz="2000" b="1" baseline="30000" dirty="0" smtClean="0">
                <a:solidFill>
                  <a:srgbClr val="FF7C80"/>
                </a:solidFill>
                <a:latin typeface="Verdana" pitchFamily="34" charset="0"/>
              </a:rPr>
              <a:t>’</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o</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Συντελεστής μη-φωτοχημικής απόσβεσης του φθορισμού</a:t>
            </a:r>
            <a:r>
              <a:rPr lang="el-GR" sz="2000" dirty="0" smtClean="0">
                <a:solidFill>
                  <a:srgbClr val="FF7C80"/>
                </a:solidFill>
                <a:latin typeface="Verdana" pitchFamily="34" charset="0"/>
              </a:rPr>
              <a:t>. Αντιστοιχεί στο ποσοστό της ενέργειας το οποίο οδεύει προς διεργασίες μη-φωτοχημικής απόσβεσης της ενέργειας που απορροφά το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 για δεδομένη ένταση φωτός.</a:t>
            </a:r>
            <a:endParaRPr lang="el-GR" sz="2000" dirty="0">
              <a:solidFill>
                <a:srgbClr val="FF7C80"/>
              </a:solidFill>
              <a:latin typeface="Verdana" pitchFamily="34" charset="0"/>
            </a:endParaRPr>
          </a:p>
        </p:txBody>
      </p:sp>
      <p:sp>
        <p:nvSpPr>
          <p:cNvPr id="9" name="TextBox 8"/>
          <p:cNvSpPr txBox="1"/>
          <p:nvPr/>
        </p:nvSpPr>
        <p:spPr>
          <a:xfrm>
            <a:off x="413642" y="908720"/>
            <a:ext cx="8294078" cy="1938992"/>
          </a:xfrm>
          <a:prstGeom prst="rect">
            <a:avLst/>
          </a:prstGeom>
          <a:noFill/>
        </p:spPr>
        <p:txBody>
          <a:bodyPr wrap="square" rtlCol="0">
            <a:spAutoFit/>
          </a:bodyPr>
          <a:lstStyle/>
          <a:p>
            <a:r>
              <a:rPr lang="en-US" sz="2000" b="1" dirty="0" err="1" smtClean="0">
                <a:solidFill>
                  <a:srgbClr val="FF7C80"/>
                </a:solidFill>
                <a:latin typeface="Verdana" pitchFamily="34" charset="0"/>
              </a:rPr>
              <a:t>qP</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m</a:t>
            </a:r>
            <a:r>
              <a:rPr lang="en-US" sz="2000" b="1" dirty="0" smtClean="0">
                <a:solidFill>
                  <a:srgbClr val="FF7C80"/>
                </a:solidFill>
                <a:latin typeface="Verdana" pitchFamily="34" charset="0"/>
              </a:rPr>
              <a:t>-F</a:t>
            </a:r>
            <a:r>
              <a:rPr lang="en-US" sz="2000" b="1" baseline="-25000" dirty="0" smtClean="0">
                <a:solidFill>
                  <a:srgbClr val="FF7C80"/>
                </a:solidFill>
                <a:latin typeface="Verdana" pitchFamily="34" charset="0"/>
              </a:rPr>
              <a:t>s</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m</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o</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Συντελεστής φωτοχημικής απόσβεσης του φθορισμού</a:t>
            </a:r>
            <a:r>
              <a:rPr lang="el-GR" sz="2000" dirty="0" smtClean="0">
                <a:solidFill>
                  <a:srgbClr val="FF7C80"/>
                </a:solidFill>
                <a:latin typeface="Verdana" pitchFamily="34" charset="0"/>
              </a:rPr>
              <a:t>. Αντιστοιχεί στο ποσοστό των ανοικτών φωτοχημικών κέντρων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 Το συμπληρωματικό μέτρο 1-</a:t>
            </a:r>
            <a:r>
              <a:rPr lang="en-US" sz="2000" dirty="0" err="1" smtClean="0">
                <a:solidFill>
                  <a:srgbClr val="FF7C80"/>
                </a:solidFill>
                <a:latin typeface="Verdana" pitchFamily="34" charset="0"/>
              </a:rPr>
              <a:t>qP</a:t>
            </a:r>
            <a:r>
              <a:rPr lang="en-US" sz="2000" dirty="0" smtClean="0">
                <a:solidFill>
                  <a:srgbClr val="FF7C80"/>
                </a:solidFill>
                <a:latin typeface="Verdana" pitchFamily="34" charset="0"/>
              </a:rPr>
              <a:t> </a:t>
            </a:r>
            <a:r>
              <a:rPr lang="el-GR" sz="2000" dirty="0" smtClean="0">
                <a:solidFill>
                  <a:srgbClr val="FF7C80"/>
                </a:solidFill>
                <a:latin typeface="Verdana" pitchFamily="34" charset="0"/>
              </a:rPr>
              <a:t>αντιστοιχεί στο ποσοστό των φωτοχημικών κέντρων τα οποία είναι κλειστά και αναφέρεται επίσης ως ενεργειακή πίεση ή πίεση διέγερσης επί του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a:t>
            </a:r>
            <a:endParaRPr lang="el-GR" sz="2000" dirty="0">
              <a:solidFill>
                <a:srgbClr val="FF7C80"/>
              </a:solidFill>
              <a:latin typeface="Verdana" pitchFamily="34" charset="0"/>
            </a:endParaRPr>
          </a:p>
        </p:txBody>
      </p:sp>
      <p:sp>
        <p:nvSpPr>
          <p:cNvPr id="10" name="TextBox 9"/>
          <p:cNvSpPr txBox="1"/>
          <p:nvPr/>
        </p:nvSpPr>
        <p:spPr>
          <a:xfrm>
            <a:off x="395536" y="4869160"/>
            <a:ext cx="8294078" cy="1323439"/>
          </a:xfrm>
          <a:prstGeom prst="rect">
            <a:avLst/>
          </a:prstGeom>
          <a:noFill/>
        </p:spPr>
        <p:txBody>
          <a:bodyPr wrap="square" rtlCol="0">
            <a:spAutoFit/>
          </a:bodyPr>
          <a:lstStyle/>
          <a:p>
            <a:r>
              <a:rPr lang="en-US" sz="2000" b="1" dirty="0" smtClean="0">
                <a:solidFill>
                  <a:srgbClr val="FF7C80"/>
                </a:solidFill>
                <a:latin typeface="Verdana" pitchFamily="34" charset="0"/>
              </a:rPr>
              <a:t>NPQ=(F</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-F</a:t>
            </a:r>
            <a:r>
              <a:rPr lang="el-GR" sz="2000" b="1" baseline="30000" dirty="0" smtClean="0">
                <a:solidFill>
                  <a:srgbClr val="FF7C80"/>
                </a:solidFill>
                <a:latin typeface="Verdana" pitchFamily="34" charset="0"/>
              </a:rPr>
              <a:t>’</a:t>
            </a:r>
            <a:r>
              <a:rPr lang="en-US" sz="2000" b="1" baseline="-25000" dirty="0" smtClean="0">
                <a:solidFill>
                  <a:srgbClr val="FF7C80"/>
                </a:solidFill>
                <a:latin typeface="Verdana" pitchFamily="34" charset="0"/>
              </a:rPr>
              <a:t>m</a:t>
            </a:r>
            <a:r>
              <a:rPr lang="en-US" sz="2000" b="1" dirty="0" smtClean="0">
                <a:solidFill>
                  <a:srgbClr val="FF7C80"/>
                </a:solidFill>
                <a:latin typeface="Verdana" pitchFamily="34" charset="0"/>
              </a:rPr>
              <a:t>)/</a:t>
            </a:r>
            <a:r>
              <a:rPr lang="en-US" sz="2000" b="1" dirty="0" err="1" smtClean="0">
                <a:solidFill>
                  <a:srgbClr val="FF7C80"/>
                </a:solidFill>
                <a:latin typeface="Verdana" pitchFamily="34" charset="0"/>
              </a:rPr>
              <a:t>F</a:t>
            </a:r>
            <a:r>
              <a:rPr lang="en-US" sz="2000" b="1" baseline="30000" dirty="0" err="1" smtClean="0">
                <a:solidFill>
                  <a:srgbClr val="FF7C80"/>
                </a:solidFill>
                <a:latin typeface="Verdana" pitchFamily="34" charset="0"/>
              </a:rPr>
              <a:t>’</a:t>
            </a:r>
            <a:r>
              <a:rPr lang="en-US" sz="2000" b="1" baseline="-25000" dirty="0" err="1" smtClean="0">
                <a:solidFill>
                  <a:srgbClr val="FF7C80"/>
                </a:solidFill>
                <a:latin typeface="Verdana" pitchFamily="34" charset="0"/>
              </a:rPr>
              <a:t>m</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Παράμετρος μη-φωτοχημικής απόσβεσης του φθορισμού</a:t>
            </a:r>
            <a:r>
              <a:rPr lang="el-GR" sz="2000" dirty="0" smtClean="0">
                <a:solidFill>
                  <a:srgbClr val="FF7C80"/>
                </a:solidFill>
                <a:latin typeface="Verdana" pitchFamily="34" charset="0"/>
              </a:rPr>
              <a:t>. Αποτελεί εναλλακτική έκφραση του ποσοστού της ενέργειας το οποίο αποσβένεται μη-φωτοχημικά.</a:t>
            </a:r>
            <a:endParaRPr lang="el-GR" sz="2000" dirty="0">
              <a:solidFill>
                <a:srgbClr val="FF7C80"/>
              </a:solidFill>
              <a:latin typeface="Verdana" pitchFamily="34" charset="0"/>
            </a:endParaRPr>
          </a:p>
        </p:txBody>
      </p:sp>
    </p:spTree>
    <p:extLst>
      <p:ext uri="{BB962C8B-B14F-4D97-AF65-F5344CB8AC3E}">
        <p14:creationId xmlns:p14="http://schemas.microsoft.com/office/powerpoint/2010/main" val="828756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Παράμετροι της καμπύλης βραδείας κινητικής φθορισμού</a:t>
            </a:r>
            <a:endParaRPr lang="el-GR" sz="1800" b="1" i="1" dirty="0">
              <a:solidFill>
                <a:srgbClr val="EEB0B0"/>
              </a:solidFill>
              <a:latin typeface="Verdana" pitchFamily="34" charset="0"/>
            </a:endParaRPr>
          </a:p>
        </p:txBody>
      </p:sp>
      <p:sp>
        <p:nvSpPr>
          <p:cNvPr id="9" name="TextBox 8"/>
          <p:cNvSpPr txBox="1"/>
          <p:nvPr/>
        </p:nvSpPr>
        <p:spPr>
          <a:xfrm>
            <a:off x="413642" y="908720"/>
            <a:ext cx="8294078" cy="1631216"/>
          </a:xfrm>
          <a:prstGeom prst="rect">
            <a:avLst/>
          </a:prstGeom>
          <a:noFill/>
        </p:spPr>
        <p:txBody>
          <a:bodyPr wrap="square" rtlCol="0">
            <a:spAutoFit/>
          </a:bodyPr>
          <a:lstStyle/>
          <a:p>
            <a:r>
              <a:rPr lang="en-US" sz="2000" b="1" dirty="0" smtClean="0">
                <a:solidFill>
                  <a:srgbClr val="FF7C80"/>
                </a:solidFill>
                <a:latin typeface="Verdana" pitchFamily="34" charset="0"/>
              </a:rPr>
              <a:t>ETR=</a:t>
            </a:r>
            <a:r>
              <a:rPr lang="el-GR" sz="2000" b="1" dirty="0" smtClean="0">
                <a:solidFill>
                  <a:srgbClr val="FF7C80"/>
                </a:solidFill>
                <a:latin typeface="Verdana" pitchFamily="34" charset="0"/>
              </a:rPr>
              <a:t>Φ</a:t>
            </a:r>
            <a:r>
              <a:rPr lang="en-US" sz="2000" b="1" baseline="-25000" dirty="0" smtClean="0">
                <a:solidFill>
                  <a:srgbClr val="FF7C80"/>
                </a:solidFill>
                <a:latin typeface="Verdana" pitchFamily="34" charset="0"/>
              </a:rPr>
              <a:t>PSII</a:t>
            </a:r>
            <a:r>
              <a:rPr lang="en-US" sz="2000" b="1" dirty="0" smtClean="0">
                <a:solidFill>
                  <a:srgbClr val="FF7C80"/>
                </a:solidFill>
                <a:latin typeface="Verdana" pitchFamily="34" charset="0"/>
              </a:rPr>
              <a:t> × Q × f</a:t>
            </a:r>
            <a:r>
              <a:rPr lang="en-US" sz="2000" b="1" baseline="-25000" dirty="0" smtClean="0">
                <a:solidFill>
                  <a:srgbClr val="FF7C80"/>
                </a:solidFill>
                <a:latin typeface="Verdana" pitchFamily="34" charset="0"/>
              </a:rPr>
              <a:t>1</a:t>
            </a:r>
            <a:r>
              <a:rPr lang="en-US" sz="2000" b="1" dirty="0" smtClean="0">
                <a:solidFill>
                  <a:srgbClr val="FF7C80"/>
                </a:solidFill>
                <a:latin typeface="Verdana" pitchFamily="34" charset="0"/>
              </a:rPr>
              <a:t> × f</a:t>
            </a:r>
            <a:r>
              <a:rPr lang="en-US" sz="2000" b="1" baseline="-25000" dirty="0" smtClean="0">
                <a:solidFill>
                  <a:srgbClr val="FF7C80"/>
                </a:solidFill>
                <a:latin typeface="Verdana" pitchFamily="34" charset="0"/>
              </a:rPr>
              <a:t>2</a:t>
            </a:r>
            <a:r>
              <a:rPr lang="en-US" sz="2000" b="1" dirty="0" smtClean="0">
                <a:solidFill>
                  <a:srgbClr val="FF7C80"/>
                </a:solidFill>
                <a:latin typeface="Verdana" pitchFamily="34" charset="0"/>
              </a:rPr>
              <a:t>: </a:t>
            </a:r>
            <a:r>
              <a:rPr lang="el-GR" sz="2000" b="1" dirty="0" smtClean="0">
                <a:solidFill>
                  <a:srgbClr val="FF7C80"/>
                </a:solidFill>
                <a:latin typeface="Verdana" pitchFamily="34" charset="0"/>
              </a:rPr>
              <a:t>Φαινόμενος ρυθμός γραμμικής ροής ηλεκτρινίων στη φωτοχημική αλυσίδα</a:t>
            </a:r>
            <a:r>
              <a:rPr lang="el-GR" sz="2000" dirty="0" smtClean="0">
                <a:solidFill>
                  <a:srgbClr val="FF7C80"/>
                </a:solidFill>
                <a:latin typeface="Verdana" pitchFamily="34" charset="0"/>
              </a:rPr>
              <a:t>. Αντιστοιχεί στο ρυθμό γραμμικής ροής ηλεκτρονίων λαμβάνοντας υπ’ όψη την φωτοχημική απόδοση του </a:t>
            </a:r>
            <a:r>
              <a:rPr lang="en-US" sz="2000" dirty="0" smtClean="0">
                <a:solidFill>
                  <a:srgbClr val="FF7C80"/>
                </a:solidFill>
                <a:latin typeface="Verdana" pitchFamily="34" charset="0"/>
              </a:rPr>
              <a:t>PS II</a:t>
            </a:r>
            <a:r>
              <a:rPr lang="el-GR" sz="2000" dirty="0" smtClean="0">
                <a:solidFill>
                  <a:srgbClr val="FF7C80"/>
                </a:solidFill>
                <a:latin typeface="Verdana" pitchFamily="34" charset="0"/>
              </a:rPr>
              <a:t> και την απορροφητικότητα της προσπίπτουσας ακτινοβολίας.</a:t>
            </a:r>
            <a:endParaRPr lang="el-GR" sz="2000" dirty="0">
              <a:solidFill>
                <a:srgbClr val="FF7C80"/>
              </a:solidFill>
              <a:latin typeface="Verdana" pitchFamily="34" charset="0"/>
            </a:endParaRPr>
          </a:p>
        </p:txBody>
      </p:sp>
    </p:spTree>
    <p:extLst>
      <p:ext uri="{BB962C8B-B14F-4D97-AF65-F5344CB8AC3E}">
        <p14:creationId xmlns:p14="http://schemas.microsoft.com/office/powerpoint/2010/main" val="1616522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8" name="TextBox 7"/>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απολύτως ισοδύναμες οι δύο εκφράσεις της μη-φωτοχημικής απόσβεσης του φθορισμού (</a:t>
            </a:r>
            <a:r>
              <a:rPr lang="en-US" sz="2000" dirty="0" err="1" smtClean="0">
                <a:solidFill>
                  <a:schemeClr val="bg1">
                    <a:lumMod val="65000"/>
                    <a:lumOff val="35000"/>
                  </a:schemeClr>
                </a:solidFill>
                <a:latin typeface="Verdana" pitchFamily="34" charset="0"/>
              </a:rPr>
              <a:t>qN</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και </a:t>
            </a:r>
            <a:r>
              <a:rPr lang="en-US" sz="2000" dirty="0" smtClean="0">
                <a:solidFill>
                  <a:schemeClr val="bg1">
                    <a:lumMod val="65000"/>
                    <a:lumOff val="35000"/>
                  </a:schemeClr>
                </a:solidFill>
                <a:latin typeface="Verdana" pitchFamily="34" charset="0"/>
              </a:rPr>
              <a:t>NPQ)</a:t>
            </a:r>
            <a:r>
              <a:rPr lang="el-GR"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spTree>
    <p:extLst>
      <p:ext uri="{BB962C8B-B14F-4D97-AF65-F5344CB8AC3E}">
        <p14:creationId xmlns:p14="http://schemas.microsoft.com/office/powerpoint/2010/main" val="78586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8" name="TextBox 7"/>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Είναι απολύτως ισοδύναμες οι δύο εκφράσεις της μη-φωτοχημικής απόσβεσης του φθορισμού (</a:t>
            </a:r>
            <a:r>
              <a:rPr lang="en-US" sz="2000" dirty="0" err="1" smtClean="0">
                <a:solidFill>
                  <a:schemeClr val="bg1">
                    <a:lumMod val="65000"/>
                    <a:lumOff val="35000"/>
                  </a:schemeClr>
                </a:solidFill>
                <a:latin typeface="Verdana" pitchFamily="34" charset="0"/>
              </a:rPr>
              <a:t>qN</a:t>
            </a:r>
            <a:r>
              <a:rPr lang="en-US" sz="2000" dirty="0" smtClean="0">
                <a:solidFill>
                  <a:schemeClr val="bg1">
                    <a:lumMod val="65000"/>
                    <a:lumOff val="35000"/>
                  </a:schemeClr>
                </a:solidFill>
                <a:latin typeface="Verdana" pitchFamily="34" charset="0"/>
              </a:rPr>
              <a:t> </a:t>
            </a:r>
            <a:r>
              <a:rPr lang="el-GR" sz="2000" dirty="0" smtClean="0">
                <a:solidFill>
                  <a:schemeClr val="bg1">
                    <a:lumMod val="65000"/>
                    <a:lumOff val="35000"/>
                  </a:schemeClr>
                </a:solidFill>
                <a:latin typeface="Verdana" pitchFamily="34" charset="0"/>
              </a:rPr>
              <a:t>και </a:t>
            </a:r>
            <a:r>
              <a:rPr lang="en-US" sz="2000" dirty="0" smtClean="0">
                <a:solidFill>
                  <a:schemeClr val="bg1">
                    <a:lumMod val="65000"/>
                    <a:lumOff val="35000"/>
                  </a:schemeClr>
                </a:solidFill>
                <a:latin typeface="Verdana" pitchFamily="34" charset="0"/>
              </a:rPr>
              <a:t>NPQ)</a:t>
            </a:r>
            <a:r>
              <a:rPr lang="el-GR"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sp>
        <p:nvSpPr>
          <p:cNvPr id="9" name="TextBox 8"/>
          <p:cNvSpPr txBox="1"/>
          <p:nvPr/>
        </p:nvSpPr>
        <p:spPr>
          <a:xfrm>
            <a:off x="395536" y="2217058"/>
            <a:ext cx="8640960" cy="707886"/>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Η σχέση μεταξύ qN και NPQ είναι θετική αλλά όχι γραμμική: οι δύο παράμετροι δεν είναι απόλυτα ισοδύναμες</a:t>
            </a:r>
          </a:p>
        </p:txBody>
      </p:sp>
    </p:spTree>
    <p:extLst>
      <p:ext uri="{BB962C8B-B14F-4D97-AF65-F5344CB8AC3E}">
        <p14:creationId xmlns:p14="http://schemas.microsoft.com/office/powerpoint/2010/main" val="306773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3317"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3318"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13314" name="Object 10"/>
          <p:cNvGraphicFramePr>
            <a:graphicFrameLocks noChangeAspect="1"/>
          </p:cNvGraphicFramePr>
          <p:nvPr/>
        </p:nvGraphicFramePr>
        <p:xfrm>
          <a:off x="1671638" y="1712913"/>
          <a:ext cx="5368925" cy="3717925"/>
        </p:xfrm>
        <a:graphic>
          <a:graphicData uri="http://schemas.openxmlformats.org/presentationml/2006/ole">
            <mc:AlternateContent xmlns:mc="http://schemas.openxmlformats.org/markup-compatibility/2006">
              <mc:Choice xmlns:v="urn:schemas-microsoft-com:vml" Requires="v">
                <p:oleObj spid="_x0000_s36884" name="CorelDRAW" r:id="rId3" imgW="5515560" imgH="3620880" progId="">
                  <p:embed/>
                </p:oleObj>
              </mc:Choice>
              <mc:Fallback>
                <p:oleObj name="CorelDRAW" r:id="rId3" imgW="5515560" imgH="3620880" progId="">
                  <p:embed/>
                  <p:pic>
                    <p:nvPicPr>
                      <p:cNvPr id="13314"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1712913"/>
                        <a:ext cx="5368925"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4299" name="Object 11"/>
          <p:cNvGraphicFramePr>
            <a:graphicFrameLocks noChangeAspect="1"/>
          </p:cNvGraphicFramePr>
          <p:nvPr/>
        </p:nvGraphicFramePr>
        <p:xfrm>
          <a:off x="2357438" y="1847850"/>
          <a:ext cx="4133850" cy="2635250"/>
        </p:xfrm>
        <a:graphic>
          <a:graphicData uri="http://schemas.openxmlformats.org/presentationml/2006/ole">
            <mc:AlternateContent xmlns:mc="http://schemas.openxmlformats.org/markup-compatibility/2006">
              <mc:Choice xmlns:v="urn:schemas-microsoft-com:vml" Requires="v">
                <p:oleObj spid="_x0000_s36885" name="CorelDRAW" r:id="rId5" imgW="4246920" imgH="2567880" progId="">
                  <p:embed/>
                </p:oleObj>
              </mc:Choice>
              <mc:Fallback>
                <p:oleObj name="CorelDRAW" r:id="rId5" imgW="4246920" imgH="2567880" progId="">
                  <p:embed/>
                  <p:pic>
                    <p:nvPicPr>
                      <p:cNvPr id="524299"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438" y="1847850"/>
                        <a:ext cx="413385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8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4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8" name="TextBox 7"/>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Μπορούμε να χρησιμοποιούμε την παράμετρο </a:t>
            </a:r>
            <a:r>
              <a:rPr lang="en-US" sz="2000" dirty="0" smtClean="0">
                <a:solidFill>
                  <a:schemeClr val="bg1">
                    <a:lumMod val="65000"/>
                    <a:lumOff val="35000"/>
                  </a:schemeClr>
                </a:solidFill>
                <a:latin typeface="Verdana" pitchFamily="34" charset="0"/>
              </a:rPr>
              <a:t>ETR</a:t>
            </a:r>
            <a:r>
              <a:rPr lang="el-GR" sz="2000" dirty="0" smtClean="0">
                <a:solidFill>
                  <a:schemeClr val="bg1">
                    <a:lumMod val="65000"/>
                    <a:lumOff val="35000"/>
                  </a:schemeClr>
                </a:solidFill>
                <a:latin typeface="Verdana" pitchFamily="34" charset="0"/>
              </a:rPr>
              <a:t> ως μέτρο της φωτοσυνθετικής ταχύτητας;</a:t>
            </a:r>
            <a:endParaRPr lang="el-GR" sz="2000" dirty="0">
              <a:solidFill>
                <a:schemeClr val="bg1">
                  <a:lumMod val="65000"/>
                  <a:lumOff val="35000"/>
                </a:schemeClr>
              </a:solidFill>
              <a:latin typeface="Verdana" pitchFamily="34" charset="0"/>
            </a:endParaRPr>
          </a:p>
        </p:txBody>
      </p:sp>
      <p:pic>
        <p:nvPicPr>
          <p:cNvPr id="5" name="Picture 4"/>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72066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9" name="TextBox 8"/>
          <p:cNvSpPr txBox="1"/>
          <p:nvPr/>
        </p:nvSpPr>
        <p:spPr>
          <a:xfrm>
            <a:off x="395536" y="2217058"/>
            <a:ext cx="8640960" cy="3477875"/>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Η παράμετρος ETR δίνει ένα μέτρο του ρυθμού επιτέλεσης των φωτεινών αντιδράσεων και υπό προϋποθέσεις σχετίζεται καλά με τη φωτοσυνθετική ταχύτητα</a:t>
            </a:r>
          </a:p>
          <a:p>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Υπολογίζεται ως ETR=Φ</a:t>
            </a:r>
            <a:r>
              <a:rPr lang="el-GR" sz="2000" baseline="-25000" dirty="0" smtClean="0">
                <a:solidFill>
                  <a:schemeClr val="accent1">
                    <a:lumMod val="40000"/>
                    <a:lumOff val="60000"/>
                  </a:schemeClr>
                </a:solidFill>
                <a:latin typeface="Verdana" pitchFamily="34" charset="0"/>
              </a:rPr>
              <a:t>PSII</a:t>
            </a:r>
            <a:r>
              <a:rPr lang="el-GR" sz="2000" dirty="0" smtClean="0">
                <a:solidFill>
                  <a:schemeClr val="accent1">
                    <a:lumMod val="40000"/>
                    <a:lumOff val="60000"/>
                  </a:schemeClr>
                </a:solidFill>
                <a:latin typeface="Verdana" pitchFamily="34" charset="0"/>
              </a:rPr>
              <a:t> × Q × f</a:t>
            </a:r>
            <a:r>
              <a:rPr lang="el-GR" sz="2000" baseline="-25000" dirty="0" smtClean="0">
                <a:solidFill>
                  <a:schemeClr val="accent1">
                    <a:lumMod val="40000"/>
                    <a:lumOff val="60000"/>
                  </a:schemeClr>
                </a:solidFill>
                <a:latin typeface="Verdana" pitchFamily="34" charset="0"/>
              </a:rPr>
              <a:t>1</a:t>
            </a:r>
            <a:r>
              <a:rPr lang="el-GR" sz="2000" dirty="0" smtClean="0">
                <a:solidFill>
                  <a:schemeClr val="accent1">
                    <a:lumMod val="40000"/>
                    <a:lumOff val="60000"/>
                  </a:schemeClr>
                </a:solidFill>
                <a:latin typeface="Verdana" pitchFamily="34" charset="0"/>
              </a:rPr>
              <a:t> × f</a:t>
            </a:r>
            <a:r>
              <a:rPr lang="el-GR" sz="2000" baseline="-25000" dirty="0" smtClean="0">
                <a:solidFill>
                  <a:schemeClr val="accent1">
                    <a:lumMod val="40000"/>
                    <a:lumOff val="60000"/>
                  </a:schemeClr>
                </a:solidFill>
                <a:latin typeface="Verdana" pitchFamily="34" charset="0"/>
              </a:rPr>
              <a:t>2</a:t>
            </a:r>
            <a:r>
              <a:rPr lang="el-GR" sz="2000" dirty="0" smtClean="0">
                <a:solidFill>
                  <a:schemeClr val="accent1">
                    <a:lumMod val="40000"/>
                    <a:lumOff val="60000"/>
                  </a:schemeClr>
                </a:solidFill>
                <a:latin typeface="Verdana" pitchFamily="34" charset="0"/>
              </a:rPr>
              <a:t> όπου:</a:t>
            </a:r>
          </a:p>
          <a:p>
            <a:r>
              <a:rPr lang="el-GR" sz="2000" dirty="0" smtClean="0">
                <a:solidFill>
                  <a:schemeClr val="accent1">
                    <a:lumMod val="40000"/>
                    <a:lumOff val="60000"/>
                  </a:schemeClr>
                </a:solidFill>
                <a:latin typeface="Verdana" pitchFamily="34" charset="0"/>
              </a:rPr>
              <a:t>	Q: ένταση προσπίπτουσας ακτινοβολίας (PAR)</a:t>
            </a:r>
          </a:p>
          <a:p>
            <a:r>
              <a:rPr lang="el-GR" sz="2000" dirty="0" smtClean="0">
                <a:solidFill>
                  <a:schemeClr val="accent1">
                    <a:lumMod val="40000"/>
                    <a:lumOff val="60000"/>
                  </a:schemeClr>
                </a:solidFill>
                <a:latin typeface="Verdana" pitchFamily="34" charset="0"/>
              </a:rPr>
              <a:t>	f</a:t>
            </a:r>
            <a:r>
              <a:rPr lang="el-GR" sz="2000" baseline="-25000" dirty="0" smtClean="0">
                <a:solidFill>
                  <a:schemeClr val="accent1">
                    <a:lumMod val="40000"/>
                    <a:lumOff val="60000"/>
                  </a:schemeClr>
                </a:solidFill>
                <a:latin typeface="Verdana" pitchFamily="34" charset="0"/>
              </a:rPr>
              <a:t>1</a:t>
            </a:r>
            <a:r>
              <a:rPr lang="el-GR" sz="2000" dirty="0" smtClean="0">
                <a:solidFill>
                  <a:schemeClr val="accent1">
                    <a:lumMod val="40000"/>
                    <a:lumOff val="60000"/>
                  </a:schemeClr>
                </a:solidFill>
                <a:latin typeface="Verdana" pitchFamily="34" charset="0"/>
              </a:rPr>
              <a:t>: συντελεστής κατανομής φωτονιακής ενέργειας στο 	PS II (τυπικά ίσος με 0,5)</a:t>
            </a:r>
          </a:p>
          <a:p>
            <a:r>
              <a:rPr lang="el-GR" sz="2000" dirty="0" smtClean="0">
                <a:solidFill>
                  <a:schemeClr val="accent1">
                    <a:lumMod val="40000"/>
                    <a:lumOff val="60000"/>
                  </a:schemeClr>
                </a:solidFill>
                <a:latin typeface="Verdana" pitchFamily="34" charset="0"/>
              </a:rPr>
              <a:t>	</a:t>
            </a:r>
            <a:r>
              <a:rPr lang="en-US" sz="2000" dirty="0" smtClean="0">
                <a:solidFill>
                  <a:schemeClr val="accent1">
                    <a:lumMod val="40000"/>
                    <a:lumOff val="60000"/>
                  </a:schemeClr>
                </a:solidFill>
                <a:latin typeface="Verdana" pitchFamily="34" charset="0"/>
              </a:rPr>
              <a:t>f</a:t>
            </a:r>
            <a:r>
              <a:rPr lang="el-GR" sz="2000" baseline="-25000" dirty="0" smtClean="0">
                <a:solidFill>
                  <a:schemeClr val="accent1">
                    <a:lumMod val="40000"/>
                    <a:lumOff val="60000"/>
                  </a:schemeClr>
                </a:solidFill>
                <a:latin typeface="Verdana" pitchFamily="34" charset="0"/>
              </a:rPr>
              <a:t>2</a:t>
            </a:r>
            <a:r>
              <a:rPr lang="en-US" sz="2000" dirty="0" smtClean="0">
                <a:solidFill>
                  <a:schemeClr val="accent1">
                    <a:lumMod val="40000"/>
                    <a:lumOff val="60000"/>
                  </a:schemeClr>
                </a:solidFill>
                <a:latin typeface="Verdana" pitchFamily="34" charset="0"/>
              </a:rPr>
              <a:t>:</a:t>
            </a:r>
            <a:r>
              <a:rPr lang="el-GR" sz="2000" dirty="0" smtClean="0">
                <a:solidFill>
                  <a:schemeClr val="accent1">
                    <a:lumMod val="40000"/>
                    <a:lumOff val="60000"/>
                  </a:schemeClr>
                </a:solidFill>
                <a:latin typeface="Verdana" pitchFamily="34" charset="0"/>
              </a:rPr>
              <a:t> συντελεστής απορροφητικότητας φύλλου (τυπικά 	χρησιμοποιείται η τιμή 0,84)</a:t>
            </a:r>
          </a:p>
          <a:p>
            <a:endParaRPr lang="el-GR" sz="2000" dirty="0" smtClean="0">
              <a:solidFill>
                <a:schemeClr val="accent1">
                  <a:lumMod val="40000"/>
                  <a:lumOff val="6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Μπορούμε να χρησιμοποιούμε την παράμετρο </a:t>
            </a:r>
            <a:r>
              <a:rPr lang="en-US" sz="2000" dirty="0" smtClean="0">
                <a:solidFill>
                  <a:schemeClr val="bg1">
                    <a:lumMod val="65000"/>
                    <a:lumOff val="35000"/>
                  </a:schemeClr>
                </a:solidFill>
                <a:latin typeface="Verdana" pitchFamily="34" charset="0"/>
              </a:rPr>
              <a:t>ETR</a:t>
            </a:r>
            <a:r>
              <a:rPr lang="el-GR" sz="2000" dirty="0" smtClean="0">
                <a:solidFill>
                  <a:schemeClr val="bg1">
                    <a:lumMod val="65000"/>
                    <a:lumOff val="35000"/>
                  </a:schemeClr>
                </a:solidFill>
                <a:latin typeface="Verdana" pitchFamily="34" charset="0"/>
              </a:rPr>
              <a:t> ως μέτρο της φωτοσυνθετικής ταχύτητας;</a:t>
            </a:r>
            <a:endParaRPr lang="el-GR" sz="2000" dirty="0">
              <a:solidFill>
                <a:schemeClr val="bg1">
                  <a:lumMod val="65000"/>
                  <a:lumOff val="35000"/>
                </a:schemeClr>
              </a:solidFill>
              <a:latin typeface="Verdana" pitchFamily="34" charset="0"/>
            </a:endParaRPr>
          </a:p>
        </p:txBody>
      </p:sp>
    </p:spTree>
    <p:extLst>
      <p:ext uri="{BB962C8B-B14F-4D97-AF65-F5344CB8AC3E}">
        <p14:creationId xmlns:p14="http://schemas.microsoft.com/office/powerpoint/2010/main" val="376428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9" name="TextBox 8"/>
          <p:cNvSpPr txBox="1"/>
          <p:nvPr/>
        </p:nvSpPr>
        <p:spPr>
          <a:xfrm>
            <a:off x="395536" y="2217059"/>
            <a:ext cx="8640960" cy="4401205"/>
          </a:xfrm>
          <a:prstGeom prst="rect">
            <a:avLst/>
          </a:prstGeom>
          <a:noFill/>
        </p:spPr>
        <p:txBody>
          <a:bodyPr wrap="square" rtlCol="0">
            <a:spAutoFit/>
          </a:bodyPr>
          <a:lstStyle/>
          <a:p>
            <a:r>
              <a:rPr lang="el-GR" sz="2000" b="1" dirty="0" smtClean="0">
                <a:solidFill>
                  <a:schemeClr val="accent1">
                    <a:lumMod val="40000"/>
                    <a:lumOff val="60000"/>
                  </a:schemeClr>
                </a:solidFill>
                <a:latin typeface="Verdana" pitchFamily="34" charset="0"/>
              </a:rPr>
              <a:t>Προϋποθέσεις για την χρήση του ETR</a:t>
            </a:r>
            <a:r>
              <a:rPr lang="el-GR" sz="2000" dirty="0" smtClean="0">
                <a:solidFill>
                  <a:schemeClr val="accent1">
                    <a:lumMod val="40000"/>
                    <a:lumOff val="60000"/>
                  </a:schemeClr>
                </a:solidFill>
                <a:latin typeface="Verdana" pitchFamily="34" charset="0"/>
              </a:rPr>
              <a:t>:</a:t>
            </a:r>
          </a:p>
          <a:p>
            <a:pPr marL="457200" indent="-457200">
              <a:buAutoNum type="arabicParenR"/>
            </a:pPr>
            <a:r>
              <a:rPr lang="el-GR" sz="2000" dirty="0" smtClean="0">
                <a:solidFill>
                  <a:schemeClr val="accent1">
                    <a:lumMod val="40000"/>
                    <a:lumOff val="60000"/>
                  </a:schemeClr>
                </a:solidFill>
                <a:latin typeface="Verdana" pitchFamily="34" charset="0"/>
              </a:rPr>
              <a:t>Ο συντελεστής f</a:t>
            </a:r>
            <a:r>
              <a:rPr lang="el-GR" sz="2000" baseline="-25000" dirty="0" smtClean="0">
                <a:solidFill>
                  <a:schemeClr val="accent1">
                    <a:lumMod val="40000"/>
                    <a:lumOff val="60000"/>
                  </a:schemeClr>
                </a:solidFill>
                <a:latin typeface="Verdana" pitchFamily="34" charset="0"/>
              </a:rPr>
              <a:t>2</a:t>
            </a:r>
            <a:r>
              <a:rPr lang="el-GR" sz="2000" dirty="0" smtClean="0">
                <a:solidFill>
                  <a:schemeClr val="accent1">
                    <a:lumMod val="40000"/>
                    <a:lumOff val="60000"/>
                  </a:schemeClr>
                </a:solidFill>
                <a:latin typeface="Verdana" pitchFamily="34" charset="0"/>
              </a:rPr>
              <a:t> είναι γνωστός ή υπολογίζεται μέσω σφαίρας ολοκλήρωσης</a:t>
            </a:r>
          </a:p>
          <a:p>
            <a:pPr marL="457200" indent="-457200">
              <a:buFontTx/>
              <a:buAutoNum type="arabicParenR"/>
            </a:pPr>
            <a:r>
              <a:rPr lang="el-GR" sz="2000" dirty="0" smtClean="0">
                <a:solidFill>
                  <a:schemeClr val="accent1">
                    <a:lumMod val="40000"/>
                    <a:lumOff val="60000"/>
                  </a:schemeClr>
                </a:solidFill>
                <a:latin typeface="Verdana" pitchFamily="34" charset="0"/>
              </a:rPr>
              <a:t>Ο συντελεστής f</a:t>
            </a:r>
            <a:r>
              <a:rPr lang="el-GR" sz="2000" baseline="-25000" dirty="0" smtClean="0">
                <a:solidFill>
                  <a:schemeClr val="accent1">
                    <a:lumMod val="40000"/>
                    <a:lumOff val="60000"/>
                  </a:schemeClr>
                </a:solidFill>
                <a:latin typeface="Verdana" pitchFamily="34" charset="0"/>
              </a:rPr>
              <a:t>2</a:t>
            </a:r>
            <a:r>
              <a:rPr lang="el-GR" sz="2000" dirty="0" smtClean="0">
                <a:solidFill>
                  <a:schemeClr val="accent1">
                    <a:lumMod val="40000"/>
                    <a:lumOff val="60000"/>
                  </a:schemeClr>
                </a:solidFill>
                <a:latin typeface="Verdana" pitchFamily="34" charset="0"/>
              </a:rPr>
              <a:t> είναι παρόμοιος μεταξύ δειγμάτων τα οποία συγκρίνονται ως προς το ETR</a:t>
            </a:r>
          </a:p>
          <a:p>
            <a:pPr marL="457200" indent="-457200"/>
            <a:r>
              <a:rPr lang="el-GR" sz="2000" b="1" dirty="0" smtClean="0">
                <a:solidFill>
                  <a:schemeClr val="accent1">
                    <a:lumMod val="40000"/>
                    <a:lumOff val="60000"/>
                  </a:schemeClr>
                </a:solidFill>
                <a:latin typeface="Verdana" pitchFamily="34" charset="0"/>
              </a:rPr>
              <a:t>Προϋποθέσεις για την χρήση του </a:t>
            </a:r>
            <a:r>
              <a:rPr lang="en-US" sz="2000" b="1" dirty="0" smtClean="0">
                <a:solidFill>
                  <a:schemeClr val="accent1">
                    <a:lumMod val="40000"/>
                    <a:lumOff val="60000"/>
                  </a:schemeClr>
                </a:solidFill>
                <a:latin typeface="Verdana" pitchFamily="34" charset="0"/>
              </a:rPr>
              <a:t>ETR </a:t>
            </a:r>
            <a:r>
              <a:rPr lang="el-GR" sz="2000" b="1" dirty="0" smtClean="0">
                <a:solidFill>
                  <a:schemeClr val="accent1">
                    <a:lumMod val="40000"/>
                    <a:lumOff val="60000"/>
                  </a:schemeClr>
                </a:solidFill>
                <a:latin typeface="Verdana" pitchFamily="34" charset="0"/>
              </a:rPr>
              <a:t>ως μέτρο της φωτοσυνθετικής ταχύτητας</a:t>
            </a:r>
            <a:r>
              <a:rPr lang="el-GR" sz="2000" dirty="0" smtClean="0">
                <a:solidFill>
                  <a:schemeClr val="accent1">
                    <a:lumMod val="40000"/>
                    <a:lumOff val="60000"/>
                  </a:schemeClr>
                </a:solidFill>
                <a:latin typeface="Verdana" pitchFamily="34" charset="0"/>
              </a:rPr>
              <a:t>:</a:t>
            </a:r>
          </a:p>
          <a:p>
            <a:pPr marL="457200" indent="-457200">
              <a:buAutoNum type="arabicParenR" startAt="3"/>
            </a:pPr>
            <a:r>
              <a:rPr lang="el-GR" sz="2000" dirty="0" smtClean="0">
                <a:solidFill>
                  <a:schemeClr val="accent1">
                    <a:lumMod val="40000"/>
                    <a:lumOff val="60000"/>
                  </a:schemeClr>
                </a:solidFill>
                <a:latin typeface="Verdana" pitchFamily="34" charset="0"/>
              </a:rPr>
              <a:t>Η συμβολή των εναλλακτικών οδών κατανάλωσης της ενέργειας των φωτεινών αντιδράσεων είναι σταθερή</a:t>
            </a:r>
          </a:p>
          <a:p>
            <a:pPr marL="715963">
              <a:buFont typeface="Arial" pitchFamily="34" charset="0"/>
              <a:buChar char="•"/>
            </a:pPr>
            <a:r>
              <a:rPr lang="el-GR" sz="2000" dirty="0" smtClean="0">
                <a:solidFill>
                  <a:schemeClr val="accent1">
                    <a:lumMod val="40000"/>
                    <a:lumOff val="60000"/>
                  </a:schemeClr>
                </a:solidFill>
                <a:latin typeface="Verdana" pitchFamily="34" charset="0"/>
              </a:rPr>
              <a:t>	Ως εναλλακτικές οδοί ορίζονται η φωτοαναπνοή και η </a:t>
            </a:r>
            <a:r>
              <a:rPr lang="en-US" sz="2000" dirty="0" smtClean="0">
                <a:solidFill>
                  <a:schemeClr val="accent1">
                    <a:lumMod val="40000"/>
                    <a:lumOff val="60000"/>
                  </a:schemeClr>
                </a:solidFill>
                <a:latin typeface="Verdana" pitchFamily="34" charset="0"/>
              </a:rPr>
              <a:t>	</a:t>
            </a:r>
            <a:r>
              <a:rPr lang="el-GR" sz="2000" dirty="0" smtClean="0">
                <a:solidFill>
                  <a:schemeClr val="accent1">
                    <a:lumMod val="40000"/>
                    <a:lumOff val="60000"/>
                  </a:schemeClr>
                </a:solidFill>
                <a:latin typeface="Verdana" pitchFamily="34" charset="0"/>
              </a:rPr>
              <a:t>αντίδραση </a:t>
            </a:r>
            <a:r>
              <a:rPr lang="en-US" sz="2000" dirty="0" err="1" smtClean="0">
                <a:solidFill>
                  <a:schemeClr val="accent1">
                    <a:lumMod val="40000"/>
                    <a:lumOff val="60000"/>
                  </a:schemeClr>
                </a:solidFill>
                <a:latin typeface="Verdana" pitchFamily="34" charset="0"/>
              </a:rPr>
              <a:t>Mehler</a:t>
            </a:r>
            <a:endParaRPr lang="en-US" sz="2000" dirty="0" smtClean="0">
              <a:solidFill>
                <a:schemeClr val="accent1">
                  <a:lumMod val="40000"/>
                  <a:lumOff val="60000"/>
                </a:schemeClr>
              </a:solidFill>
              <a:latin typeface="Verdana" pitchFamily="34" charset="0"/>
            </a:endParaRPr>
          </a:p>
          <a:p>
            <a:pPr marL="715963">
              <a:buFont typeface="Arial" pitchFamily="34" charset="0"/>
              <a:buChar char="•"/>
            </a:pPr>
            <a:r>
              <a:rPr lang="el-GR" sz="2000" dirty="0" smtClean="0">
                <a:solidFill>
                  <a:schemeClr val="accent1">
                    <a:lumMod val="40000"/>
                    <a:lumOff val="60000"/>
                  </a:schemeClr>
                </a:solidFill>
                <a:latin typeface="Verdana" pitchFamily="34" charset="0"/>
              </a:rPr>
              <a:t>	Υπό συνθήκες καταπόνησης και ιδιαίτερα σε υψηλές 	εντάσεις ακτινοβολίας η συμβολή των παραπάνω οδών 	απόσβεσης της ενέργειας μεγαλώνει</a:t>
            </a:r>
            <a:endParaRPr lang="en-US" sz="2000" dirty="0" smtClean="0">
              <a:solidFill>
                <a:schemeClr val="accent1">
                  <a:lumMod val="40000"/>
                  <a:lumOff val="6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Μπορούμε να χρησιμοποιούμε την παράμετρο </a:t>
            </a:r>
            <a:r>
              <a:rPr lang="en-US" sz="2000" dirty="0" smtClean="0">
                <a:solidFill>
                  <a:schemeClr val="bg1">
                    <a:lumMod val="65000"/>
                    <a:lumOff val="35000"/>
                  </a:schemeClr>
                </a:solidFill>
                <a:latin typeface="Verdana" pitchFamily="34" charset="0"/>
              </a:rPr>
              <a:t>ETR</a:t>
            </a:r>
            <a:r>
              <a:rPr lang="el-GR" sz="2000" dirty="0" smtClean="0">
                <a:solidFill>
                  <a:schemeClr val="bg1">
                    <a:lumMod val="65000"/>
                    <a:lumOff val="35000"/>
                  </a:schemeClr>
                </a:solidFill>
                <a:latin typeface="Verdana" pitchFamily="34" charset="0"/>
              </a:rPr>
              <a:t> ως μέτρο της φωτοσυνθετικής ταχύτητας;</a:t>
            </a:r>
            <a:endParaRPr lang="el-GR" sz="2000" dirty="0">
              <a:solidFill>
                <a:schemeClr val="bg1">
                  <a:lumMod val="65000"/>
                  <a:lumOff val="35000"/>
                </a:schemeClr>
              </a:solidFill>
              <a:latin typeface="Verdana" pitchFamily="34" charset="0"/>
            </a:endParaRPr>
          </a:p>
        </p:txBody>
      </p:sp>
    </p:spTree>
    <p:extLst>
      <p:ext uri="{BB962C8B-B14F-4D97-AF65-F5344CB8AC3E}">
        <p14:creationId xmlns:p14="http://schemas.microsoft.com/office/powerpoint/2010/main" val="734755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9" name="TextBox 8"/>
          <p:cNvSpPr txBox="1"/>
          <p:nvPr/>
        </p:nvSpPr>
        <p:spPr>
          <a:xfrm>
            <a:off x="395536" y="2217059"/>
            <a:ext cx="8640960" cy="2554545"/>
          </a:xfrm>
          <a:prstGeom prst="rect">
            <a:avLst/>
          </a:prstGeom>
          <a:noFill/>
        </p:spPr>
        <p:txBody>
          <a:bodyPr wrap="square" rtlCol="0">
            <a:spAutoFit/>
          </a:bodyPr>
          <a:lstStyle/>
          <a:p>
            <a:r>
              <a:rPr lang="el-GR" sz="2000" dirty="0" smtClean="0">
                <a:solidFill>
                  <a:schemeClr val="accent1">
                    <a:lumMod val="40000"/>
                    <a:lumOff val="60000"/>
                  </a:schemeClr>
                </a:solidFill>
                <a:latin typeface="Verdana" pitchFamily="34" charset="0"/>
              </a:rPr>
              <a:t>Η απόκτηση της σταθερής κατάστασης σχετίζεται με την ολοκλήρωση της ‘επαγωγής της φωτοσύνθεσης’ η οποία με τη σειρά της περιλαμβάνει σταθεροποίηση των φωτεινών αντιδράσεων, δραστηριοποίηση του κύκλου Calvin-Benson και της στοματικής αγωγιμότητας </a:t>
            </a:r>
          </a:p>
          <a:p>
            <a:endParaRPr lang="el-GR" sz="2000" dirty="0" smtClean="0">
              <a:solidFill>
                <a:schemeClr val="accent1">
                  <a:lumMod val="40000"/>
                  <a:lumOff val="60000"/>
                </a:schemeClr>
              </a:solidFill>
              <a:latin typeface="Verdana" pitchFamily="34" charset="0"/>
            </a:endParaRPr>
          </a:p>
          <a:p>
            <a:r>
              <a:rPr lang="el-GR" sz="2000" dirty="0" smtClean="0">
                <a:solidFill>
                  <a:schemeClr val="accent1">
                    <a:lumMod val="40000"/>
                    <a:lumOff val="60000"/>
                  </a:schemeClr>
                </a:solidFill>
                <a:latin typeface="Verdana" pitchFamily="34" charset="0"/>
              </a:rPr>
              <a:t>Πληροφορίες για τον χρόνο απόκτησης της σταθερής κατάστασης προσφέρει η λεγόμενη </a:t>
            </a:r>
            <a:r>
              <a:rPr lang="el-GR" sz="2000" b="1" dirty="0" smtClean="0">
                <a:solidFill>
                  <a:schemeClr val="accent1">
                    <a:lumMod val="40000"/>
                    <a:lumOff val="60000"/>
                  </a:schemeClr>
                </a:solidFill>
                <a:latin typeface="Verdana" pitchFamily="34" charset="0"/>
              </a:rPr>
              <a:t>καμπύλη επαγωγής</a:t>
            </a:r>
            <a:endParaRPr lang="en-US" sz="2000" b="1" dirty="0" smtClean="0">
              <a:solidFill>
                <a:schemeClr val="accent1">
                  <a:lumMod val="40000"/>
                  <a:lumOff val="6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Πως γνωρίζουμε ότι ένα δείγμα έχει φθάσει σε σταθερή κατάσταση για δεδομένη ένταση προσπίπτουσας ακτινοβολίας ώστε να προβούμε σε μέτρηση της φωτοχημικής ικανότητας;</a:t>
            </a:r>
            <a:endParaRPr lang="el-GR" sz="2000" dirty="0">
              <a:solidFill>
                <a:schemeClr val="bg1">
                  <a:lumMod val="65000"/>
                  <a:lumOff val="35000"/>
                </a:schemeClr>
              </a:solidFill>
              <a:latin typeface="Verdana" pitchFamily="34" charset="0"/>
            </a:endParaRPr>
          </a:p>
        </p:txBody>
      </p:sp>
    </p:spTree>
    <p:extLst>
      <p:ext uri="{BB962C8B-B14F-4D97-AF65-F5344CB8AC3E}">
        <p14:creationId xmlns:p14="http://schemas.microsoft.com/office/powerpoint/2010/main" val="156083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Πως γνωρίζουμε ότι ένα δείγμα έχει φθάσει σε σταθερή κατάσταση για δεδομένη ένταση προσπίπτουσας ακτινοβολίας ώστε να προβούμε σε μέτρηση της φωτοχημικής ικανότητας;</a:t>
            </a:r>
            <a:endParaRPr lang="el-GR" sz="2000" dirty="0">
              <a:solidFill>
                <a:schemeClr val="bg1">
                  <a:lumMod val="65000"/>
                  <a:lumOff val="35000"/>
                </a:schemeClr>
              </a:solidFill>
              <a:latin typeface="Verdana" pitchFamily="34" charset="0"/>
            </a:endParaRPr>
          </a:p>
        </p:txBody>
      </p:sp>
      <p:pic>
        <p:nvPicPr>
          <p:cNvPr id="271362" name="Picture 2"/>
          <p:cNvPicPr>
            <a:picLocks noChangeAspect="1" noChangeArrowheads="1"/>
          </p:cNvPicPr>
          <p:nvPr/>
        </p:nvPicPr>
        <p:blipFill>
          <a:blip r:embed="rId4" cstate="print"/>
          <a:srcRect/>
          <a:stretch>
            <a:fillRect/>
          </a:stretch>
        </p:blipFill>
        <p:spPr bwMode="auto">
          <a:xfrm>
            <a:off x="-1" y="0"/>
            <a:ext cx="9129802" cy="6858000"/>
          </a:xfrm>
          <a:prstGeom prst="rect">
            <a:avLst/>
          </a:prstGeom>
          <a:noFill/>
          <a:ln w="9525">
            <a:noFill/>
            <a:miter lim="800000"/>
            <a:headEnd/>
            <a:tailEnd/>
          </a:ln>
          <a:effectLst/>
        </p:spPr>
      </p:pic>
    </p:spTree>
    <p:extLst>
      <p:ext uri="{BB962C8B-B14F-4D97-AF65-F5344CB8AC3E}">
        <p14:creationId xmlns:p14="http://schemas.microsoft.com/office/powerpoint/2010/main" val="317934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Πως γνωρίζουμε ότι ένα δείγμα έχει φθάσει σε σταθερή κατάσταση για δεδομένη ένταση προσπίπτουσας ακτινοβολίας ώστε να προβούμε σε μέτρηση της φωτοχημικής ικανότητας;</a:t>
            </a:r>
            <a:endParaRPr lang="el-GR" sz="2000" dirty="0">
              <a:solidFill>
                <a:schemeClr val="bg1">
                  <a:lumMod val="65000"/>
                  <a:lumOff val="35000"/>
                </a:schemeClr>
              </a:solidFill>
              <a:latin typeface="Verdana" pitchFamily="34" charset="0"/>
            </a:endParaRPr>
          </a:p>
        </p:txBody>
      </p:sp>
      <p:pic>
        <p:nvPicPr>
          <p:cNvPr id="272386" name="Picture 2"/>
          <p:cNvPicPr>
            <a:picLocks noChangeAspect="1" noChangeArrowheads="1"/>
          </p:cNvPicPr>
          <p:nvPr/>
        </p:nvPicPr>
        <p:blipFill>
          <a:blip r:embed="rId4" cstate="print"/>
          <a:srcRect/>
          <a:stretch>
            <a:fillRect/>
          </a:stretch>
        </p:blipFill>
        <p:spPr bwMode="auto">
          <a:xfrm>
            <a:off x="-1" y="0"/>
            <a:ext cx="9129802" cy="6858000"/>
          </a:xfrm>
          <a:prstGeom prst="rect">
            <a:avLst/>
          </a:prstGeom>
          <a:noFill/>
          <a:ln w="9525">
            <a:noFill/>
            <a:miter lim="800000"/>
            <a:headEnd/>
            <a:tailEnd/>
          </a:ln>
          <a:effectLst/>
        </p:spPr>
      </p:pic>
    </p:spTree>
    <p:extLst>
      <p:ext uri="{BB962C8B-B14F-4D97-AF65-F5344CB8AC3E}">
        <p14:creationId xmlns:p14="http://schemas.microsoft.com/office/powerpoint/2010/main" val="64913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σχετικά με την καμπύλη ταχείας κινητικής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Πως γνωρίζουμε ότι ένα δείγμα έχει φθάσει σε σταθερή κατάσταση για δεδομένη ένταση προσπίπτουσας ακτινοβολίας ώστε να προβούμε σε μέτρηση της φωτοχημικής ικανότητας;</a:t>
            </a:r>
            <a:endParaRPr lang="el-GR" sz="2000" dirty="0">
              <a:solidFill>
                <a:schemeClr val="bg1">
                  <a:lumMod val="65000"/>
                  <a:lumOff val="35000"/>
                </a:schemeClr>
              </a:solidFill>
              <a:latin typeface="Verdana" pitchFamily="34" charset="0"/>
            </a:endParaRPr>
          </a:p>
        </p:txBody>
      </p:sp>
      <p:pic>
        <p:nvPicPr>
          <p:cNvPr id="27341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4483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Καμπύλες ‘φωτός’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Τι είναι οι καμπύλες φωτός και ποιες πληροφορίες μας παρέχουν; Πως καταγράφεται μια καμπύλη φωτός;</a:t>
            </a:r>
            <a:endParaRPr lang="el-GR" sz="2000" dirty="0">
              <a:solidFill>
                <a:schemeClr val="bg1">
                  <a:lumMod val="65000"/>
                  <a:lumOff val="35000"/>
                </a:schemeClr>
              </a:solidFill>
              <a:latin typeface="Verdana"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844945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chemeClr val="accent1">
                    <a:lumMod val="60000"/>
                    <a:lumOff val="40000"/>
                  </a:schemeClr>
                </a:solidFill>
                <a:latin typeface="Verdana" pitchFamily="34" charset="0"/>
              </a:rPr>
              <a:t>Πρακτικά ζητήματα: Καμπύλες ‘φωτός’</a:t>
            </a:r>
            <a:endParaRPr lang="el-GR" sz="1800" b="1" i="1" dirty="0">
              <a:solidFill>
                <a:schemeClr val="accent1">
                  <a:lumMod val="60000"/>
                  <a:lumOff val="40000"/>
                </a:schemeClr>
              </a:solidFill>
              <a:latin typeface="Verdana" pitchFamily="34" charset="0"/>
            </a:endParaRPr>
          </a:p>
        </p:txBody>
      </p:sp>
      <p:sp>
        <p:nvSpPr>
          <p:cNvPr id="5" name="TextBox 4"/>
          <p:cNvSpPr txBox="1"/>
          <p:nvPr/>
        </p:nvSpPr>
        <p:spPr>
          <a:xfrm>
            <a:off x="395536" y="908720"/>
            <a:ext cx="8294078" cy="1015663"/>
          </a:xfrm>
          <a:prstGeom prst="rect">
            <a:avLst/>
          </a:prstGeom>
          <a:solidFill>
            <a:srgbClr val="FFD653"/>
          </a:solidFill>
        </p:spPr>
        <p:txBody>
          <a:bodyPr wrap="square" rtlCol="0">
            <a:spAutoFit/>
          </a:bodyPr>
          <a:lstStyle/>
          <a:p>
            <a:r>
              <a:rPr lang="el-GR" sz="2000" dirty="0" smtClean="0">
                <a:solidFill>
                  <a:schemeClr val="bg1">
                    <a:lumMod val="65000"/>
                    <a:lumOff val="35000"/>
                  </a:schemeClr>
                </a:solidFill>
                <a:latin typeface="Verdana" pitchFamily="34" charset="0"/>
              </a:rPr>
              <a:t>Ποιες είναι οι διαφορές ανάμεσα σε ταχείες καμπύλες φωτός (</a:t>
            </a:r>
            <a:r>
              <a:rPr lang="en-US" sz="2000" dirty="0" smtClean="0">
                <a:solidFill>
                  <a:schemeClr val="bg1">
                    <a:lumMod val="65000"/>
                    <a:lumOff val="35000"/>
                  </a:schemeClr>
                </a:solidFill>
                <a:latin typeface="Verdana" pitchFamily="34" charset="0"/>
              </a:rPr>
              <a:t>rapid light curves)</a:t>
            </a:r>
            <a:r>
              <a:rPr lang="el-GR" sz="2000" dirty="0" smtClean="0">
                <a:solidFill>
                  <a:schemeClr val="bg1">
                    <a:lumMod val="65000"/>
                    <a:lumOff val="35000"/>
                  </a:schemeClr>
                </a:solidFill>
                <a:latin typeface="Verdana" pitchFamily="34" charset="0"/>
              </a:rPr>
              <a:t> και καμπύλες φωτός περιβάλλοντος</a:t>
            </a:r>
            <a:r>
              <a:rPr lang="en-US" sz="2000" dirty="0" smtClean="0">
                <a:solidFill>
                  <a:schemeClr val="bg1">
                    <a:lumMod val="65000"/>
                    <a:lumOff val="35000"/>
                  </a:schemeClr>
                </a:solidFill>
                <a:latin typeface="Verdana" pitchFamily="34" charset="0"/>
              </a:rPr>
              <a:t> (ambient light curves)</a:t>
            </a:r>
            <a:r>
              <a:rPr lang="el-GR" sz="2000" dirty="0" smtClean="0">
                <a:solidFill>
                  <a:schemeClr val="bg1">
                    <a:lumMod val="65000"/>
                    <a:lumOff val="35000"/>
                  </a:schemeClr>
                </a:solidFill>
                <a:latin typeface="Verdana" pitchFamily="34" charset="0"/>
              </a:rPr>
              <a:t>;</a:t>
            </a:r>
            <a:endParaRPr lang="el-GR" sz="2000" dirty="0">
              <a:solidFill>
                <a:schemeClr val="bg1">
                  <a:lumMod val="65000"/>
                  <a:lumOff val="35000"/>
                </a:schemeClr>
              </a:solidFill>
              <a:latin typeface="Verdana"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68674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rgbClr val="CEB966">
                    <a:lumMod val="60000"/>
                    <a:lumOff val="40000"/>
                  </a:srgbClr>
                </a:solidFill>
                <a:latin typeface="Verdana" pitchFamily="34" charset="0"/>
              </a:rPr>
              <a:t>Πρακτικά ζητήματα: κινητική στο σκοτάδι</a:t>
            </a:r>
            <a:endParaRPr lang="el-GR" sz="1800" b="1" i="1" dirty="0">
              <a:solidFill>
                <a:srgbClr val="CEB966">
                  <a:lumMod val="60000"/>
                  <a:lumOff val="40000"/>
                </a:srgb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Τι είναι η κινητική φθορισμού στο σκοτάδι (</a:t>
            </a:r>
            <a:r>
              <a:rPr lang="en-US" sz="2000" dirty="0" smtClean="0">
                <a:solidFill>
                  <a:prstClr val="black">
                    <a:lumMod val="65000"/>
                    <a:lumOff val="35000"/>
                  </a:prstClr>
                </a:solidFill>
                <a:latin typeface="Verdana" pitchFamily="34" charset="0"/>
              </a:rPr>
              <a:t>dark relaxation kinetics)</a:t>
            </a:r>
            <a:r>
              <a:rPr lang="el-GR" sz="2000" dirty="0" smtClean="0">
                <a:solidFill>
                  <a:prstClr val="black">
                    <a:lumMod val="65000"/>
                    <a:lumOff val="35000"/>
                  </a:prstClr>
                </a:solidFill>
                <a:latin typeface="Verdana" pitchFamily="34" charset="0"/>
              </a:rPr>
              <a:t>;</a:t>
            </a:r>
            <a:endParaRPr lang="el-GR" sz="2000" dirty="0">
              <a:solidFill>
                <a:prstClr val="black">
                  <a:lumMod val="65000"/>
                  <a:lumOff val="35000"/>
                </a:prstClr>
              </a:solidFill>
              <a:latin typeface="Verdana"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29556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4343"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4344"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14338" name="Object 6"/>
          <p:cNvGraphicFramePr>
            <a:graphicFrameLocks noChangeAspect="1"/>
          </p:cNvGraphicFramePr>
          <p:nvPr/>
        </p:nvGraphicFramePr>
        <p:xfrm>
          <a:off x="1195388" y="2362200"/>
          <a:ext cx="2343150" cy="2632075"/>
        </p:xfrm>
        <a:graphic>
          <a:graphicData uri="http://schemas.openxmlformats.org/presentationml/2006/ole">
            <mc:AlternateContent xmlns:mc="http://schemas.openxmlformats.org/markup-compatibility/2006">
              <mc:Choice xmlns:v="urn:schemas-microsoft-com:vml" Requires="v">
                <p:oleObj spid="_x0000_s37926" name="CorelDRAW" r:id="rId3" imgW="2911320" imgH="3104640" progId="">
                  <p:embed/>
                </p:oleObj>
              </mc:Choice>
              <mc:Fallback>
                <p:oleObj name="CorelDRAW" r:id="rId3" imgW="2911320" imgH="3104640" progId="">
                  <p:embed/>
                  <p:pic>
                    <p:nvPicPr>
                      <p:cNvPr id="1433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2362200"/>
                        <a:ext cx="234315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19" name="Object 7"/>
          <p:cNvGraphicFramePr>
            <a:graphicFrameLocks noChangeAspect="1"/>
          </p:cNvGraphicFramePr>
          <p:nvPr/>
        </p:nvGraphicFramePr>
        <p:xfrm>
          <a:off x="1782763" y="2865438"/>
          <a:ext cx="1666875" cy="1631950"/>
        </p:xfrm>
        <a:graphic>
          <a:graphicData uri="http://schemas.openxmlformats.org/presentationml/2006/ole">
            <mc:AlternateContent xmlns:mc="http://schemas.openxmlformats.org/markup-compatibility/2006">
              <mc:Choice xmlns:v="urn:schemas-microsoft-com:vml" Requires="v">
                <p:oleObj spid="_x0000_s37927" name="CorelDRAW" r:id="rId5" imgW="2076840" imgH="1925280" progId="">
                  <p:embed/>
                </p:oleObj>
              </mc:Choice>
              <mc:Fallback>
                <p:oleObj name="CorelDRAW" r:id="rId5" imgW="2076840" imgH="1925280" progId="">
                  <p:embed/>
                  <p:pic>
                    <p:nvPicPr>
                      <p:cNvPr id="52531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2763" y="2865438"/>
                        <a:ext cx="166687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20" name="Object 8"/>
          <p:cNvGraphicFramePr>
            <a:graphicFrameLocks noChangeAspect="1"/>
          </p:cNvGraphicFramePr>
          <p:nvPr/>
        </p:nvGraphicFramePr>
        <p:xfrm>
          <a:off x="5257800" y="2368550"/>
          <a:ext cx="2438400" cy="2654300"/>
        </p:xfrm>
        <a:graphic>
          <a:graphicData uri="http://schemas.openxmlformats.org/presentationml/2006/ole">
            <mc:AlternateContent xmlns:mc="http://schemas.openxmlformats.org/markup-compatibility/2006">
              <mc:Choice xmlns:v="urn:schemas-microsoft-com:vml" Requires="v">
                <p:oleObj spid="_x0000_s37928" name="CorelDRAW" r:id="rId7" imgW="3030120" imgH="3129840" progId="">
                  <p:embed/>
                </p:oleObj>
              </mc:Choice>
              <mc:Fallback>
                <p:oleObj name="CorelDRAW" r:id="rId7" imgW="3030120" imgH="3129840" progId="">
                  <p:embed/>
                  <p:pic>
                    <p:nvPicPr>
                      <p:cNvPr id="52532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368550"/>
                        <a:ext cx="2438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21" name="Object 9"/>
          <p:cNvGraphicFramePr>
            <a:graphicFrameLocks noChangeAspect="1"/>
          </p:cNvGraphicFramePr>
          <p:nvPr/>
        </p:nvGraphicFramePr>
        <p:xfrm>
          <a:off x="5792788" y="3741738"/>
          <a:ext cx="1568450" cy="774700"/>
        </p:xfrm>
        <a:graphic>
          <a:graphicData uri="http://schemas.openxmlformats.org/presentationml/2006/ole">
            <mc:AlternateContent xmlns:mc="http://schemas.openxmlformats.org/markup-compatibility/2006">
              <mc:Choice xmlns:v="urn:schemas-microsoft-com:vml" Requires="v">
                <p:oleObj spid="_x0000_s37929" name="CorelDRAW" r:id="rId9" imgW="1954080" imgH="916560" progId="">
                  <p:embed/>
                </p:oleObj>
              </mc:Choice>
              <mc:Fallback>
                <p:oleObj name="CorelDRAW" r:id="rId9" imgW="1954080" imgH="916560" progId="">
                  <p:embed/>
                  <p:pic>
                    <p:nvPicPr>
                      <p:cNvPr id="52532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2788" y="3741738"/>
                        <a:ext cx="156845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088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rgbClr val="CEB966">
                    <a:lumMod val="60000"/>
                    <a:lumOff val="40000"/>
                  </a:srgbClr>
                </a:solidFill>
                <a:latin typeface="Verdana" pitchFamily="34" charset="0"/>
              </a:rPr>
              <a:t>Πρακτικά ζητήματα: κινητική στο σκοτάδι</a:t>
            </a:r>
            <a:endParaRPr lang="el-GR" sz="1800" b="1" i="1" dirty="0">
              <a:solidFill>
                <a:srgbClr val="CEB966">
                  <a:lumMod val="60000"/>
                  <a:lumOff val="40000"/>
                </a:srgb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Τι πληροφορίες μας δίνει και πως ερμηνεύεται η μορφή της κινητικής φθορισμού στο σκοτάδι;</a:t>
            </a:r>
            <a:endParaRPr lang="el-GR" sz="2000" dirty="0">
              <a:solidFill>
                <a:prstClr val="black">
                  <a:lumMod val="65000"/>
                  <a:lumOff val="35000"/>
                </a:prstClr>
              </a:solidFill>
              <a:latin typeface="Verdana" pitchFamily="34" charset="0"/>
            </a:endParaRPr>
          </a:p>
        </p:txBody>
      </p:sp>
      <p:pic>
        <p:nvPicPr>
          <p:cNvPr id="214019" name="Picture 3"/>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7662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rgbClr val="CEB966">
                    <a:lumMod val="60000"/>
                    <a:lumOff val="40000"/>
                  </a:srgbClr>
                </a:solidFill>
                <a:latin typeface="Verdana" pitchFamily="34" charset="0"/>
              </a:rPr>
              <a:t>Πρακτικά ζητήματα: κινητική στο σκοτάδι</a:t>
            </a:r>
            <a:endParaRPr lang="el-GR" sz="1800" b="1" i="1" dirty="0">
              <a:solidFill>
                <a:srgbClr val="CEB966">
                  <a:lumMod val="60000"/>
                  <a:lumOff val="40000"/>
                </a:srgb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Τι πληροφορίες μας δίνει και πως ερμηνεύεται η μορφή της κινητικής φθορισμού στο σκοτάδι;</a:t>
            </a:r>
            <a:endParaRPr lang="el-GR" sz="2000" dirty="0">
              <a:solidFill>
                <a:prstClr val="black">
                  <a:lumMod val="65000"/>
                  <a:lumOff val="35000"/>
                </a:prstClr>
              </a:solidFill>
              <a:latin typeface="Verdana" pitchFamily="34" charset="0"/>
            </a:endParaRPr>
          </a:p>
        </p:txBody>
      </p:sp>
      <p:sp>
        <p:nvSpPr>
          <p:cNvPr id="6" name="TextBox 5"/>
          <p:cNvSpPr txBox="1"/>
          <p:nvPr/>
        </p:nvSpPr>
        <p:spPr>
          <a:xfrm>
            <a:off x="395536" y="2204864"/>
            <a:ext cx="8294078" cy="3170099"/>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Η μελέτη της κινητικής στο σκοτάδι (dark relaxation kinetics) προσφέρει στοιχεία για την σχετική συνεισφορά των βασικών μη φωτοχημικών-φωτοπροστατευτικών μηχανισμών (μηχανισμών απόσβεσης της πλεονάζουσας ενέργειας διέγερσης μέσω μη ακτινοβολούσας αποδιέγερσης, qN) δηλ. του </a:t>
            </a:r>
            <a:r>
              <a:rPr lang="el-GR" sz="2000" b="1" dirty="0" smtClean="0">
                <a:solidFill>
                  <a:prstClr val="black">
                    <a:lumMod val="65000"/>
                    <a:lumOff val="35000"/>
                  </a:prstClr>
                </a:solidFill>
                <a:latin typeface="Verdana" pitchFamily="34" charset="0"/>
              </a:rPr>
              <a:t>κύκλου των ξανθοφυλλών </a:t>
            </a:r>
            <a:r>
              <a:rPr lang="el-GR" sz="2000" dirty="0" smtClean="0">
                <a:solidFill>
                  <a:prstClr val="black">
                    <a:lumMod val="65000"/>
                    <a:lumOff val="35000"/>
                  </a:prstClr>
                </a:solidFill>
                <a:latin typeface="Verdana" pitchFamily="34" charset="0"/>
              </a:rPr>
              <a:t>(</a:t>
            </a:r>
            <a:r>
              <a:rPr lang="el-GR" sz="2000" b="1" dirty="0" smtClean="0">
                <a:solidFill>
                  <a:prstClr val="black">
                    <a:lumMod val="65000"/>
                    <a:lumOff val="35000"/>
                  </a:prstClr>
                </a:solidFill>
                <a:latin typeface="Verdana" pitchFamily="34" charset="0"/>
              </a:rPr>
              <a:t>qE</a:t>
            </a:r>
            <a:r>
              <a:rPr lang="el-GR" sz="2000" dirty="0" smtClean="0">
                <a:solidFill>
                  <a:prstClr val="black">
                    <a:lumMod val="65000"/>
                    <a:lumOff val="35000"/>
                  </a:prstClr>
                </a:solidFill>
                <a:latin typeface="Verdana" pitchFamily="34" charset="0"/>
              </a:rPr>
              <a:t>) και της </a:t>
            </a:r>
            <a:r>
              <a:rPr lang="el-GR" sz="2000" b="1" dirty="0" smtClean="0">
                <a:solidFill>
                  <a:prstClr val="black">
                    <a:lumMod val="65000"/>
                    <a:lumOff val="35000"/>
                  </a:prstClr>
                </a:solidFill>
                <a:latin typeface="Verdana" pitchFamily="34" charset="0"/>
              </a:rPr>
              <a:t>κατάστασης μετάπτωσης </a:t>
            </a:r>
            <a:r>
              <a:rPr lang="el-GR" sz="2000" dirty="0" smtClean="0">
                <a:solidFill>
                  <a:prstClr val="black">
                    <a:lumMod val="65000"/>
                    <a:lumOff val="35000"/>
                  </a:prstClr>
                </a:solidFill>
                <a:latin typeface="Verdana" pitchFamily="34" charset="0"/>
              </a:rPr>
              <a:t>(</a:t>
            </a:r>
            <a:r>
              <a:rPr lang="el-GR" sz="2000" b="1" dirty="0" smtClean="0">
                <a:solidFill>
                  <a:prstClr val="black">
                    <a:lumMod val="65000"/>
                    <a:lumOff val="35000"/>
                  </a:prstClr>
                </a:solidFill>
                <a:latin typeface="Verdana" pitchFamily="34" charset="0"/>
              </a:rPr>
              <a:t>qT</a:t>
            </a:r>
            <a:r>
              <a:rPr lang="el-GR" sz="2000" dirty="0" smtClean="0">
                <a:solidFill>
                  <a:prstClr val="black">
                    <a:lumMod val="65000"/>
                    <a:lumOff val="35000"/>
                  </a:prstClr>
                </a:solidFill>
                <a:latin typeface="Verdana" pitchFamily="34" charset="0"/>
              </a:rPr>
              <a:t>). Επίσης δίνει μια εκτίμηση της έκτασης της ελεγχόμενης και μη ελεγχόμενης (λόγω βλαβών των φωτοσυστημάτων) </a:t>
            </a:r>
            <a:r>
              <a:rPr lang="el-GR" sz="2000" b="1" dirty="0" smtClean="0">
                <a:solidFill>
                  <a:prstClr val="black">
                    <a:lumMod val="65000"/>
                    <a:lumOff val="35000"/>
                  </a:prstClr>
                </a:solidFill>
                <a:latin typeface="Verdana" pitchFamily="34" charset="0"/>
              </a:rPr>
              <a:t>φωτοαναστολής της φωτοσύνθεσης </a:t>
            </a:r>
            <a:r>
              <a:rPr lang="el-GR" sz="2000" dirty="0" smtClean="0">
                <a:solidFill>
                  <a:prstClr val="black">
                    <a:lumMod val="65000"/>
                    <a:lumOff val="35000"/>
                  </a:prstClr>
                </a:solidFill>
                <a:latin typeface="Verdana" pitchFamily="34" charset="0"/>
              </a:rPr>
              <a:t>(</a:t>
            </a:r>
            <a:r>
              <a:rPr lang="el-GR" sz="2000" b="1" dirty="0" smtClean="0">
                <a:solidFill>
                  <a:prstClr val="black">
                    <a:lumMod val="65000"/>
                    <a:lumOff val="35000"/>
                  </a:prstClr>
                </a:solidFill>
                <a:latin typeface="Verdana" pitchFamily="34" charset="0"/>
              </a:rPr>
              <a:t>qI</a:t>
            </a:r>
            <a:r>
              <a:rPr lang="el-GR" sz="2000" dirty="0" smtClean="0">
                <a:solidFill>
                  <a:prstClr val="black">
                    <a:lumMod val="65000"/>
                    <a:lumOff val="35000"/>
                  </a:prstClr>
                </a:solidFill>
                <a:latin typeface="Verdana" pitchFamily="34" charset="0"/>
              </a:rPr>
              <a:t>)</a:t>
            </a:r>
          </a:p>
        </p:txBody>
      </p:sp>
    </p:spTree>
    <p:extLst>
      <p:ext uri="{BB962C8B-B14F-4D97-AF65-F5344CB8AC3E}">
        <p14:creationId xmlns:p14="http://schemas.microsoft.com/office/powerpoint/2010/main" val="111772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rgbClr val="CEB966">
                    <a:lumMod val="60000"/>
                    <a:lumOff val="40000"/>
                  </a:srgbClr>
                </a:solidFill>
                <a:latin typeface="Verdana" pitchFamily="34" charset="0"/>
              </a:rPr>
              <a:t>Πρακτικά ζητήματα: κινητική στο σκοτάδι</a:t>
            </a:r>
            <a:endParaRPr lang="el-GR" sz="1800" b="1" i="1" dirty="0">
              <a:solidFill>
                <a:srgbClr val="CEB966">
                  <a:lumMod val="60000"/>
                  <a:lumOff val="40000"/>
                </a:srgb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Σε ποιες συνιστώσες αναλύεται η μη-φωτοχημική απόσβεση και πως οι συνιστώσες αυτές ηρεμούν στο σκοτάδι;</a:t>
            </a:r>
            <a:endParaRPr lang="el-GR" sz="2000" dirty="0">
              <a:solidFill>
                <a:prstClr val="black">
                  <a:lumMod val="65000"/>
                  <a:lumOff val="35000"/>
                </a:prstClr>
              </a:solidFill>
              <a:latin typeface="Verdana" pitchFamily="34" charset="0"/>
            </a:endParaRPr>
          </a:p>
        </p:txBody>
      </p:sp>
      <p:pic>
        <p:nvPicPr>
          <p:cNvPr id="4098"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447796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chemeClr val="accent1">
                <a:lumMod val="60000"/>
                <a:lumOff val="40000"/>
              </a:schemeClr>
            </a:solidFill>
          </a:ln>
        </p:spPr>
        <p:txBody>
          <a:bodyPr wrap="square" rtlCol="0">
            <a:spAutoFit/>
          </a:bodyPr>
          <a:lstStyle/>
          <a:p>
            <a:pPr algn="r"/>
            <a:r>
              <a:rPr lang="el-GR" sz="1800" b="1" i="1" dirty="0" smtClean="0">
                <a:solidFill>
                  <a:srgbClr val="CEB966">
                    <a:lumMod val="60000"/>
                    <a:lumOff val="40000"/>
                  </a:srgbClr>
                </a:solidFill>
                <a:latin typeface="Verdana" pitchFamily="34" charset="0"/>
              </a:rPr>
              <a:t>Πρακτικά ζητήματα: κινητική στο σκοτάδι</a:t>
            </a:r>
            <a:endParaRPr lang="el-GR" sz="1800" b="1" i="1" dirty="0">
              <a:solidFill>
                <a:srgbClr val="CEB966">
                  <a:lumMod val="60000"/>
                  <a:lumOff val="40000"/>
                </a:srgbClr>
              </a:solidFill>
              <a:latin typeface="Verdana" pitchFamily="34" charset="0"/>
            </a:endParaRPr>
          </a:p>
        </p:txBody>
      </p:sp>
      <p:sp>
        <p:nvSpPr>
          <p:cNvPr id="5" name="TextBox 4"/>
          <p:cNvSpPr txBox="1"/>
          <p:nvPr/>
        </p:nvSpPr>
        <p:spPr>
          <a:xfrm>
            <a:off x="395536" y="908720"/>
            <a:ext cx="8294078" cy="707886"/>
          </a:xfrm>
          <a:prstGeom prst="rect">
            <a:avLst/>
          </a:prstGeom>
          <a:solidFill>
            <a:srgbClr val="FFD653"/>
          </a:solidFill>
        </p:spPr>
        <p:txBody>
          <a:bodyPr wrap="square" rtlCol="0">
            <a:spAutoFit/>
          </a:bodyPr>
          <a:lstStyle/>
          <a:p>
            <a:r>
              <a:rPr lang="el-GR" sz="2000" dirty="0" smtClean="0">
                <a:solidFill>
                  <a:prstClr val="black">
                    <a:lumMod val="65000"/>
                    <a:lumOff val="35000"/>
                  </a:prstClr>
                </a:solidFill>
                <a:latin typeface="Verdana" pitchFamily="34" charset="0"/>
              </a:rPr>
              <a:t>Σε ποιες συνιστώσες αναλύεται η μη-φωτοχημική απόσβεση και πως οι συνιστώσες αυτές ηρεμούν στο σκοτάδι;</a:t>
            </a:r>
            <a:endParaRPr lang="el-GR" sz="2000" dirty="0">
              <a:solidFill>
                <a:prstClr val="black">
                  <a:lumMod val="65000"/>
                  <a:lumOff val="35000"/>
                </a:prstClr>
              </a:solidFill>
              <a:latin typeface="Verdana"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071191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4343"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4344"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25990" name="Picture 6"/>
          <p:cNvPicPr>
            <a:picLocks noChangeAspect="1" noChangeArrowheads="1"/>
          </p:cNvPicPr>
          <p:nvPr/>
        </p:nvPicPr>
        <p:blipFill>
          <a:blip r:embed="rId2" cstate="print"/>
          <a:srcRect/>
          <a:stretch>
            <a:fillRect/>
          </a:stretch>
        </p:blipFill>
        <p:spPr bwMode="auto">
          <a:xfrm>
            <a:off x="2895601" y="762000"/>
            <a:ext cx="3340988" cy="5985340"/>
          </a:xfrm>
          <a:prstGeom prst="rect">
            <a:avLst/>
          </a:prstGeom>
          <a:noFill/>
          <a:ln w="9525">
            <a:noFill/>
            <a:miter lim="800000"/>
            <a:headEnd/>
            <a:tailEnd/>
          </a:ln>
          <a:effectLst/>
        </p:spPr>
      </p:pic>
    </p:spTree>
    <p:extLst>
      <p:ext uri="{BB962C8B-B14F-4D97-AF65-F5344CB8AC3E}">
        <p14:creationId xmlns:p14="http://schemas.microsoft.com/office/powerpoint/2010/main" val="1076586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4343"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4344"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27010" name="Picture 2"/>
          <p:cNvPicPr>
            <a:picLocks noChangeAspect="1" noChangeArrowheads="1"/>
          </p:cNvPicPr>
          <p:nvPr/>
        </p:nvPicPr>
        <p:blipFill>
          <a:blip r:embed="rId2" cstate="print"/>
          <a:srcRect/>
          <a:stretch>
            <a:fillRect/>
          </a:stretch>
        </p:blipFill>
        <p:spPr bwMode="auto">
          <a:xfrm>
            <a:off x="1981200" y="1371600"/>
            <a:ext cx="4824692" cy="4471988"/>
          </a:xfrm>
          <a:prstGeom prst="rect">
            <a:avLst/>
          </a:prstGeom>
          <a:noFill/>
          <a:ln w="9525">
            <a:noFill/>
            <a:miter lim="800000"/>
            <a:headEnd/>
            <a:tailEnd/>
          </a:ln>
          <a:effectLst/>
        </p:spPr>
      </p:pic>
    </p:spTree>
    <p:extLst>
      <p:ext uri="{BB962C8B-B14F-4D97-AF65-F5344CB8AC3E}">
        <p14:creationId xmlns:p14="http://schemas.microsoft.com/office/powerpoint/2010/main" val="3925218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6388"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638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527375" name="Object 15"/>
          <p:cNvGraphicFramePr>
            <a:graphicFrameLocks noChangeAspect="1"/>
          </p:cNvGraphicFramePr>
          <p:nvPr/>
        </p:nvGraphicFramePr>
        <p:xfrm>
          <a:off x="2590800" y="4090988"/>
          <a:ext cx="5570538" cy="1446212"/>
        </p:xfrm>
        <a:graphic>
          <a:graphicData uri="http://schemas.openxmlformats.org/presentationml/2006/ole">
            <mc:AlternateContent xmlns:mc="http://schemas.openxmlformats.org/markup-compatibility/2006">
              <mc:Choice xmlns:v="urn:schemas-microsoft-com:vml" Requires="v">
                <p:oleObj spid="_x0000_s38923" name="CorelDRAW" r:id="rId3" imgW="8554680" imgH="3710520" progId="">
                  <p:embed/>
                </p:oleObj>
              </mc:Choice>
              <mc:Fallback>
                <p:oleObj name="CorelDRAW" r:id="rId3" imgW="8554680" imgH="3710520" progId="">
                  <p:embed/>
                  <p:pic>
                    <p:nvPicPr>
                      <p:cNvPr id="527375" name="Object 15"/>
                      <p:cNvPicPr>
                        <a:picLocks noChangeAspect="1" noChangeArrowheads="1"/>
                      </p:cNvPicPr>
                      <p:nvPr/>
                    </p:nvPicPr>
                    <p:blipFill>
                      <a:blip r:embed="rId4">
                        <a:extLst>
                          <a:ext uri="{28A0092B-C50C-407E-A947-70E740481C1C}">
                            <a14:useLocalDpi xmlns:a14="http://schemas.microsoft.com/office/drawing/2010/main" val="0"/>
                          </a:ext>
                        </a:extLst>
                      </a:blip>
                      <a:srcRect l="13457" t="29163" r="13560" b="29390"/>
                      <a:stretch>
                        <a:fillRect/>
                      </a:stretch>
                    </p:blipFill>
                    <p:spPr bwMode="auto">
                      <a:xfrm>
                        <a:off x="2590800" y="4090988"/>
                        <a:ext cx="5570538"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0" name="Text Box 16"/>
          <p:cNvSpPr txBox="1">
            <a:spLocks noChangeArrowheads="1"/>
          </p:cNvSpPr>
          <p:nvPr/>
        </p:nvSpPr>
        <p:spPr bwMode="auto">
          <a:xfrm>
            <a:off x="685800" y="990600"/>
            <a:ext cx="76962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Περιβαλλοντικές παράμετροι</a:t>
            </a:r>
          </a:p>
        </p:txBody>
      </p:sp>
      <p:sp>
        <p:nvSpPr>
          <p:cNvPr id="16391" name="Text Box 17"/>
          <p:cNvSpPr txBox="1">
            <a:spLocks noChangeArrowheads="1"/>
          </p:cNvSpPr>
          <p:nvPr/>
        </p:nvSpPr>
        <p:spPr bwMode="auto">
          <a:xfrm>
            <a:off x="1295400" y="1479550"/>
            <a:ext cx="7239000" cy="1431925"/>
          </a:xfrm>
          <a:prstGeom prst="rect">
            <a:avLst/>
          </a:prstGeom>
          <a:noFill/>
          <a:ln w="9525">
            <a:noFill/>
            <a:miter lim="800000"/>
            <a:headEnd/>
            <a:tailEnd/>
          </a:ln>
        </p:spPr>
        <p:txBody>
          <a:bodyPr>
            <a:spAutoFit/>
          </a:bodyPr>
          <a:lstStyle/>
          <a:p>
            <a:r>
              <a:rPr lang="el-GR" sz="2200" smtClean="0">
                <a:solidFill>
                  <a:srgbClr val="000000"/>
                </a:solidFill>
                <a:latin typeface="Verdana" pitchFamily="34" charset="0"/>
              </a:rPr>
              <a:t>1. Ακραίες θερμοκρασίες</a:t>
            </a:r>
            <a:endParaRPr lang="el-GR" sz="2200" baseline="-25000" smtClean="0">
              <a:solidFill>
                <a:srgbClr val="000000"/>
              </a:solidFill>
              <a:latin typeface="Verdana" pitchFamily="34" charset="0"/>
            </a:endParaRPr>
          </a:p>
          <a:p>
            <a:r>
              <a:rPr lang="el-GR" sz="2200" smtClean="0">
                <a:solidFill>
                  <a:srgbClr val="000000"/>
                </a:solidFill>
                <a:latin typeface="Verdana" pitchFamily="34" charset="0"/>
              </a:rPr>
              <a:t>2. Υψηλές εντάσεις </a:t>
            </a:r>
            <a:r>
              <a:rPr lang="en-US" sz="2200" smtClean="0">
                <a:solidFill>
                  <a:srgbClr val="000000"/>
                </a:solidFill>
                <a:latin typeface="Verdana" pitchFamily="34" charset="0"/>
              </a:rPr>
              <a:t>PAR</a:t>
            </a:r>
            <a:endParaRPr lang="el-GR" sz="2200" smtClean="0">
              <a:solidFill>
                <a:srgbClr val="000000"/>
              </a:solidFill>
              <a:latin typeface="Verdana" pitchFamily="34" charset="0"/>
            </a:endParaRPr>
          </a:p>
          <a:p>
            <a:r>
              <a:rPr lang="el-GR" sz="2200" smtClean="0">
                <a:solidFill>
                  <a:srgbClr val="000000"/>
                </a:solidFill>
                <a:latin typeface="Verdana" pitchFamily="34" charset="0"/>
              </a:rPr>
              <a:t>3. Υδατική καταπόνηση</a:t>
            </a:r>
          </a:p>
          <a:p>
            <a:r>
              <a:rPr lang="el-GR" sz="2200" smtClean="0">
                <a:solidFill>
                  <a:srgbClr val="000000"/>
                </a:solidFill>
                <a:latin typeface="Verdana" pitchFamily="34" charset="0"/>
              </a:rPr>
              <a:t>4. Τροφοπενίες θρεπτικών στοιχείων</a:t>
            </a:r>
          </a:p>
        </p:txBody>
      </p:sp>
      <p:sp>
        <p:nvSpPr>
          <p:cNvPr id="16392" name="Text Box 18"/>
          <p:cNvSpPr txBox="1">
            <a:spLocks noChangeArrowheads="1"/>
          </p:cNvSpPr>
          <p:nvPr/>
        </p:nvSpPr>
        <p:spPr bwMode="auto">
          <a:xfrm>
            <a:off x="685800" y="2979738"/>
            <a:ext cx="7696200" cy="427037"/>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Φυσιολογικές παράμετροι</a:t>
            </a:r>
          </a:p>
        </p:txBody>
      </p:sp>
      <p:sp>
        <p:nvSpPr>
          <p:cNvPr id="16393" name="Text Box 19"/>
          <p:cNvSpPr txBox="1">
            <a:spLocks noChangeArrowheads="1"/>
          </p:cNvSpPr>
          <p:nvPr/>
        </p:nvSpPr>
        <p:spPr bwMode="auto">
          <a:xfrm>
            <a:off x="1295400" y="3468688"/>
            <a:ext cx="7239000" cy="427037"/>
          </a:xfrm>
          <a:prstGeom prst="rect">
            <a:avLst/>
          </a:prstGeom>
          <a:noFill/>
          <a:ln w="9525">
            <a:noFill/>
            <a:miter lim="800000"/>
            <a:headEnd/>
            <a:tailEnd/>
          </a:ln>
        </p:spPr>
        <p:txBody>
          <a:bodyPr>
            <a:spAutoFit/>
          </a:bodyPr>
          <a:lstStyle/>
          <a:p>
            <a:r>
              <a:rPr lang="el-GR" sz="2200" smtClean="0">
                <a:solidFill>
                  <a:srgbClr val="000000"/>
                </a:solidFill>
                <a:latin typeface="Verdana" pitchFamily="34" charset="0"/>
              </a:rPr>
              <a:t>5. Στάδιο ανάπτυξης</a:t>
            </a:r>
          </a:p>
        </p:txBody>
      </p:sp>
    </p:spTree>
    <p:extLst>
      <p:ext uri="{BB962C8B-B14F-4D97-AF65-F5344CB8AC3E}">
        <p14:creationId xmlns:p14="http://schemas.microsoft.com/office/powerpoint/2010/main" val="40759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46083" name="Text Box 3"/>
          <p:cNvSpPr txBox="1">
            <a:spLocks noChangeArrowheads="1"/>
          </p:cNvSpPr>
          <p:nvPr/>
        </p:nvSpPr>
        <p:spPr bwMode="auto">
          <a:xfrm>
            <a:off x="2187575" y="334963"/>
            <a:ext cx="4721225" cy="427037"/>
          </a:xfrm>
          <a:prstGeom prst="rect">
            <a:avLst/>
          </a:prstGeom>
          <a:noFill/>
          <a:ln w="9525">
            <a:noFill/>
            <a:miter lim="800000"/>
            <a:headEnd/>
            <a:tailEnd/>
          </a:ln>
        </p:spPr>
        <p:txBody>
          <a:bodyPr wrap="none">
            <a:spAutoFit/>
          </a:bodyPr>
          <a:lstStyle/>
          <a:p>
            <a:pPr algn="ctr"/>
            <a:r>
              <a:rPr lang="el-GR" sz="2200" smtClean="0">
                <a:solidFill>
                  <a:srgbClr val="000000"/>
                </a:solidFill>
                <a:latin typeface="Verdana" pitchFamily="34" charset="0"/>
              </a:rPr>
              <a:t>ΙΔΙΟΤΗΤΕΣ ΤΗΣ ΑΚΤΙΝΟΒΟΛΙΑΣ</a:t>
            </a:r>
          </a:p>
        </p:txBody>
      </p:sp>
      <p:sp>
        <p:nvSpPr>
          <p:cNvPr id="46084" name="Text Box 4"/>
          <p:cNvSpPr txBox="1">
            <a:spLocks noChangeArrowheads="1"/>
          </p:cNvSpPr>
          <p:nvPr/>
        </p:nvSpPr>
        <p:spPr bwMode="auto">
          <a:xfrm>
            <a:off x="685800" y="990600"/>
            <a:ext cx="7696200" cy="762000"/>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Χαρακτηριστικά ηλεκτρομαγνητικής ακτινοβολίας</a:t>
            </a:r>
          </a:p>
        </p:txBody>
      </p:sp>
      <p:sp>
        <p:nvSpPr>
          <p:cNvPr id="46085" name="Text Box 5"/>
          <p:cNvSpPr txBox="1">
            <a:spLocks noChangeArrowheads="1"/>
          </p:cNvSpPr>
          <p:nvPr/>
        </p:nvSpPr>
        <p:spPr bwMode="auto">
          <a:xfrm>
            <a:off x="1295400" y="1797050"/>
            <a:ext cx="7239000" cy="1616075"/>
          </a:xfrm>
          <a:prstGeom prst="rect">
            <a:avLst/>
          </a:prstGeom>
          <a:noFill/>
          <a:ln w="9525">
            <a:noFill/>
            <a:miter lim="800000"/>
            <a:headEnd/>
            <a:tailEnd/>
          </a:ln>
        </p:spPr>
        <p:txBody>
          <a:bodyPr>
            <a:spAutoFit/>
          </a:bodyPr>
          <a:lstStyle/>
          <a:p>
            <a:pPr marL="520700" indent="-520700"/>
            <a:r>
              <a:rPr lang="el-GR" sz="2000" smtClean="0">
                <a:solidFill>
                  <a:srgbClr val="000000"/>
                </a:solidFill>
                <a:latin typeface="Verdana" pitchFamily="34" charset="0"/>
              </a:rPr>
              <a:t>1α. Ένταση (ως πυκνότητα φωτονιακής ροής)</a:t>
            </a:r>
          </a:p>
          <a:p>
            <a:pPr marL="520700" indent="-520700"/>
            <a:r>
              <a:rPr lang="el-GR" sz="2000" smtClean="0">
                <a:solidFill>
                  <a:srgbClr val="000000"/>
                </a:solidFill>
                <a:latin typeface="Verdana" pitchFamily="34" charset="0"/>
              </a:rPr>
              <a:t>	Εκφράζει την ποσότητα της ακτινοβολίας (ουσιαστικά τον αριθμό των φωτονίων) που προσπίπτει σε μια επιφάνεια στη μονάδα του χρόνου</a:t>
            </a:r>
          </a:p>
        </p:txBody>
      </p:sp>
      <p:sp>
        <p:nvSpPr>
          <p:cNvPr id="46086" name="Text Box 8"/>
          <p:cNvSpPr txBox="1">
            <a:spLocks noChangeArrowheads="1"/>
          </p:cNvSpPr>
          <p:nvPr/>
        </p:nvSpPr>
        <p:spPr bwMode="auto">
          <a:xfrm>
            <a:off x="1295400" y="3429000"/>
            <a:ext cx="7239000" cy="1311275"/>
          </a:xfrm>
          <a:prstGeom prst="rect">
            <a:avLst/>
          </a:prstGeom>
          <a:noFill/>
          <a:ln w="9525">
            <a:noFill/>
            <a:miter lim="800000"/>
            <a:headEnd/>
            <a:tailEnd/>
          </a:ln>
        </p:spPr>
        <p:txBody>
          <a:bodyPr>
            <a:spAutoFit/>
          </a:bodyPr>
          <a:lstStyle/>
          <a:p>
            <a:pPr marL="496888" indent="-496888"/>
            <a:r>
              <a:rPr lang="el-GR" sz="2000" smtClean="0">
                <a:solidFill>
                  <a:srgbClr val="000000"/>
                </a:solidFill>
                <a:latin typeface="Verdana" pitchFamily="34" charset="0"/>
              </a:rPr>
              <a:t>1β. Ένταση (ως ενέργεια της ακτινοβολίας)</a:t>
            </a:r>
          </a:p>
          <a:p>
            <a:pPr marL="496888" indent="-496888"/>
            <a:r>
              <a:rPr lang="el-GR" sz="2000" smtClean="0">
                <a:solidFill>
                  <a:srgbClr val="000000"/>
                </a:solidFill>
                <a:latin typeface="Verdana" pitchFamily="34" charset="0"/>
              </a:rPr>
              <a:t>	Εκφράζει την ενέργεια των φωτονίων που προσπίπτει σε μια επιφάνεια στη μονάδα του χρόνου</a:t>
            </a:r>
          </a:p>
        </p:txBody>
      </p:sp>
      <p:sp>
        <p:nvSpPr>
          <p:cNvPr id="46087" name="Text Box 10"/>
          <p:cNvSpPr txBox="1">
            <a:spLocks noChangeArrowheads="1"/>
          </p:cNvSpPr>
          <p:nvPr/>
        </p:nvSpPr>
        <p:spPr bwMode="auto">
          <a:xfrm>
            <a:off x="1295400" y="4800600"/>
            <a:ext cx="7239000" cy="1006475"/>
          </a:xfrm>
          <a:prstGeom prst="rect">
            <a:avLst/>
          </a:prstGeom>
          <a:noFill/>
          <a:ln w="9525">
            <a:noFill/>
            <a:miter lim="800000"/>
            <a:headEnd/>
            <a:tailEnd/>
          </a:ln>
        </p:spPr>
        <p:txBody>
          <a:bodyPr>
            <a:spAutoFit/>
          </a:bodyPr>
          <a:lstStyle/>
          <a:p>
            <a:pPr marL="496888" indent="-496888"/>
            <a:r>
              <a:rPr lang="el-GR" sz="2000" smtClean="0">
                <a:solidFill>
                  <a:srgbClr val="000000"/>
                </a:solidFill>
                <a:latin typeface="Verdana" pitchFamily="34" charset="0"/>
              </a:rPr>
              <a:t>2. 	Φασματική σύσταση (ποιότητα του φωτός)</a:t>
            </a:r>
          </a:p>
          <a:p>
            <a:pPr marL="496888" indent="-496888"/>
            <a:r>
              <a:rPr lang="el-GR" sz="2000" smtClean="0">
                <a:solidFill>
                  <a:srgbClr val="000000"/>
                </a:solidFill>
                <a:latin typeface="Verdana" pitchFamily="34" charset="0"/>
              </a:rPr>
              <a:t>	Εκφράζει τη σχετική κατανομή των φωτονίων στις διάφορες φασματικές περιοχές</a:t>
            </a:r>
          </a:p>
        </p:txBody>
      </p:sp>
    </p:spTree>
    <p:extLst>
      <p:ext uri="{BB962C8B-B14F-4D97-AF65-F5344CB8AC3E}">
        <p14:creationId xmlns:p14="http://schemas.microsoft.com/office/powerpoint/2010/main" val="104602708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7419" name="Text Box 2"/>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7420"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32811" name="Picture 11" descr="Z:\Karabou\biblia\Stress-Karabou 2011\Liak_Figures_October\photodamage development.png"/>
          <p:cNvPicPr>
            <a:picLocks noChangeAspect="1" noChangeArrowheads="1"/>
          </p:cNvPicPr>
          <p:nvPr/>
        </p:nvPicPr>
        <p:blipFill>
          <a:blip r:embed="rId2" cstate="print"/>
          <a:srcRect/>
          <a:stretch>
            <a:fillRect/>
          </a:stretch>
        </p:blipFill>
        <p:spPr bwMode="auto">
          <a:xfrm>
            <a:off x="450851" y="968882"/>
            <a:ext cx="8235950" cy="9622918"/>
          </a:xfrm>
          <a:prstGeom prst="rect">
            <a:avLst/>
          </a:prstGeom>
          <a:noFill/>
        </p:spPr>
      </p:pic>
    </p:spTree>
    <p:extLst>
      <p:ext uri="{BB962C8B-B14F-4D97-AF65-F5344CB8AC3E}">
        <p14:creationId xmlns:p14="http://schemas.microsoft.com/office/powerpoint/2010/main" val="706409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7420"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32811" name="Picture 11" descr="Z:\Karabou\biblia\Stress-Karabou 2011\Liak_Figures_October\photodamage development.png"/>
          <p:cNvPicPr>
            <a:picLocks noChangeAspect="1" noChangeArrowheads="1"/>
          </p:cNvPicPr>
          <p:nvPr/>
        </p:nvPicPr>
        <p:blipFill>
          <a:blip r:embed="rId2" cstate="print"/>
          <a:srcRect/>
          <a:stretch>
            <a:fillRect/>
          </a:stretch>
        </p:blipFill>
        <p:spPr bwMode="auto">
          <a:xfrm>
            <a:off x="450851" y="-2917318"/>
            <a:ext cx="8235950" cy="9622918"/>
          </a:xfrm>
          <a:prstGeom prst="rect">
            <a:avLst/>
          </a:prstGeom>
          <a:noFill/>
        </p:spPr>
      </p:pic>
    </p:spTree>
    <p:extLst>
      <p:ext uri="{BB962C8B-B14F-4D97-AF65-F5344CB8AC3E}">
        <p14:creationId xmlns:p14="http://schemas.microsoft.com/office/powerpoint/2010/main" val="1158609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89091"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89092" name="Text Box 4"/>
          <p:cNvSpPr txBox="1">
            <a:spLocks noChangeArrowheads="1"/>
          </p:cNvSpPr>
          <p:nvPr/>
        </p:nvSpPr>
        <p:spPr bwMode="auto">
          <a:xfrm>
            <a:off x="685800" y="990600"/>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Αίτια της φωτοπαρεμπόδισης</a:t>
            </a:r>
          </a:p>
        </p:txBody>
      </p:sp>
      <p:sp>
        <p:nvSpPr>
          <p:cNvPr id="89093" name="Text Box 5"/>
          <p:cNvSpPr txBox="1">
            <a:spLocks noChangeArrowheads="1"/>
          </p:cNvSpPr>
          <p:nvPr/>
        </p:nvSpPr>
        <p:spPr bwMode="auto">
          <a:xfrm>
            <a:off x="1295400" y="1482725"/>
            <a:ext cx="7239000" cy="4832092"/>
          </a:xfrm>
          <a:prstGeom prst="rect">
            <a:avLst/>
          </a:prstGeom>
          <a:noFill/>
          <a:ln w="9525">
            <a:noFill/>
            <a:miter lim="800000"/>
            <a:headEnd/>
            <a:tailEnd/>
          </a:ln>
        </p:spPr>
        <p:txBody>
          <a:bodyPr>
            <a:spAutoFit/>
          </a:bodyPr>
          <a:lstStyle/>
          <a:p>
            <a:r>
              <a:rPr lang="el-GR" sz="2200" dirty="0" smtClean="0">
                <a:solidFill>
                  <a:srgbClr val="000000"/>
                </a:solidFill>
                <a:latin typeface="Verdana" pitchFamily="34" charset="0"/>
              </a:rPr>
              <a:t>1. Ο υπάρχων βιοχημικός εξοπλισμός μεταφοράς ηλεκτρονίων και αφομοίωσης του </a:t>
            </a:r>
            <a:r>
              <a:rPr lang="en-US" sz="2200" dirty="0" smtClean="0">
                <a:solidFill>
                  <a:srgbClr val="000000"/>
                </a:solidFill>
                <a:latin typeface="Verdana" pitchFamily="34" charset="0"/>
              </a:rPr>
              <a:t>CO</a:t>
            </a:r>
            <a:r>
              <a:rPr lang="en-US" sz="2200" baseline="-25000" dirty="0" smtClean="0">
                <a:solidFill>
                  <a:srgbClr val="000000"/>
                </a:solidFill>
                <a:latin typeface="Verdana" pitchFamily="34" charset="0"/>
              </a:rPr>
              <a:t>2</a:t>
            </a:r>
            <a:r>
              <a:rPr lang="el-GR" sz="2200" dirty="0" smtClean="0">
                <a:solidFill>
                  <a:srgbClr val="000000"/>
                </a:solidFill>
                <a:latin typeface="Verdana" pitchFamily="34" charset="0"/>
              </a:rPr>
              <a:t> μέσω του κύκλου </a:t>
            </a:r>
            <a:r>
              <a:rPr lang="en-US" sz="2200" dirty="0" smtClean="0">
                <a:solidFill>
                  <a:srgbClr val="000000"/>
                </a:solidFill>
                <a:latin typeface="Verdana" pitchFamily="34" charset="0"/>
              </a:rPr>
              <a:t>Calvin-Benson </a:t>
            </a:r>
            <a:r>
              <a:rPr lang="el-GR" sz="2200" dirty="0" smtClean="0">
                <a:solidFill>
                  <a:srgbClr val="000000"/>
                </a:solidFill>
                <a:latin typeface="Verdana" pitchFamily="34" charset="0"/>
              </a:rPr>
              <a:t>δεν επαρκεί για την </a:t>
            </a:r>
            <a:r>
              <a:rPr lang="el-GR" sz="2200" b="1" dirty="0" smtClean="0">
                <a:solidFill>
                  <a:srgbClr val="000000"/>
                </a:solidFill>
                <a:latin typeface="Verdana" pitchFamily="34" charset="0"/>
              </a:rPr>
              <a:t>φωτοσυνθετική </a:t>
            </a:r>
            <a:r>
              <a:rPr lang="el-GR" sz="2200" dirty="0" smtClean="0">
                <a:solidFill>
                  <a:srgbClr val="000000"/>
                </a:solidFill>
                <a:latin typeface="Verdana" pitchFamily="34" charset="0"/>
              </a:rPr>
              <a:t>απόσβεση του συνόλου της συλλεγόμενης ενέργειας</a:t>
            </a:r>
            <a:endParaRPr lang="el-GR" sz="2200" baseline="-25000" dirty="0" smtClean="0">
              <a:solidFill>
                <a:srgbClr val="000000"/>
              </a:solidFill>
              <a:latin typeface="Verdana" pitchFamily="34" charset="0"/>
            </a:endParaRPr>
          </a:p>
          <a:p>
            <a:r>
              <a:rPr lang="el-GR" sz="2200" dirty="0" smtClean="0">
                <a:solidFill>
                  <a:srgbClr val="000000"/>
                </a:solidFill>
                <a:latin typeface="Verdana" pitchFamily="34" charset="0"/>
              </a:rPr>
              <a:t>2. Το φαινόμενο επιτείνεται με την αύξηση της αντίστασης των στοματίων στην διάχυση του </a:t>
            </a:r>
            <a:r>
              <a:rPr lang="en-US" sz="2200" dirty="0" smtClean="0">
                <a:solidFill>
                  <a:srgbClr val="000000"/>
                </a:solidFill>
                <a:latin typeface="Verdana" pitchFamily="34" charset="0"/>
              </a:rPr>
              <a:t>CO</a:t>
            </a:r>
            <a:r>
              <a:rPr lang="en-US" sz="2200" baseline="-25000" dirty="0" smtClean="0">
                <a:solidFill>
                  <a:srgbClr val="000000"/>
                </a:solidFill>
                <a:latin typeface="Verdana" pitchFamily="34" charset="0"/>
              </a:rPr>
              <a:t>2</a:t>
            </a:r>
            <a:endParaRPr lang="el-GR" sz="2200" dirty="0" smtClean="0">
              <a:solidFill>
                <a:srgbClr val="000000"/>
              </a:solidFill>
              <a:latin typeface="Verdana" pitchFamily="34" charset="0"/>
            </a:endParaRPr>
          </a:p>
          <a:p>
            <a:r>
              <a:rPr lang="el-GR" sz="2200" dirty="0" smtClean="0">
                <a:solidFill>
                  <a:srgbClr val="000000"/>
                </a:solidFill>
                <a:latin typeface="Verdana" pitchFamily="34" charset="0"/>
              </a:rPr>
              <a:t>3. Στις συνθήκες αυτές η φωτοχημική ροή ηλεκτρονίων διακόπτεται ενώ οι ενδιάμεσοι φορείς ηλεκτρονίων παραμένουν πολύ χρόνο σε ανηγμένη μορφή</a:t>
            </a:r>
          </a:p>
          <a:p>
            <a:r>
              <a:rPr lang="el-GR" sz="2200" dirty="0" smtClean="0">
                <a:solidFill>
                  <a:srgbClr val="000000"/>
                </a:solidFill>
                <a:latin typeface="Verdana" pitchFamily="34" charset="0"/>
              </a:rPr>
              <a:t>4. Ιδιαίτερα ευαίσθητο είναι το </a:t>
            </a:r>
            <a:r>
              <a:rPr lang="en-US" sz="2200" dirty="0" smtClean="0">
                <a:solidFill>
                  <a:srgbClr val="000000"/>
                </a:solidFill>
                <a:latin typeface="Verdana" pitchFamily="34" charset="0"/>
              </a:rPr>
              <a:t>PSII</a:t>
            </a:r>
            <a:r>
              <a:rPr lang="el-GR" sz="2200" dirty="0" smtClean="0">
                <a:solidFill>
                  <a:srgbClr val="000000"/>
                </a:solidFill>
                <a:latin typeface="Verdana" pitchFamily="34" charset="0"/>
              </a:rPr>
              <a:t> του οποίου η πρωτεΐνη </a:t>
            </a:r>
            <a:r>
              <a:rPr lang="en-US" sz="2200" dirty="0" smtClean="0">
                <a:solidFill>
                  <a:srgbClr val="000000"/>
                </a:solidFill>
                <a:latin typeface="Verdana" pitchFamily="34" charset="0"/>
              </a:rPr>
              <a:t>D1</a:t>
            </a:r>
            <a:r>
              <a:rPr lang="el-GR" sz="2200" dirty="0" smtClean="0">
                <a:solidFill>
                  <a:srgbClr val="000000"/>
                </a:solidFill>
                <a:latin typeface="Verdana" pitchFamily="34" charset="0"/>
              </a:rPr>
              <a:t> καταστρέφεται με ρυθμούς ανώτερους από εκείνους της επιδιόρθωσης</a:t>
            </a:r>
          </a:p>
        </p:txBody>
      </p:sp>
      <p:sp>
        <p:nvSpPr>
          <p:cNvPr id="89094"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Tree>
    <p:extLst>
      <p:ext uri="{BB962C8B-B14F-4D97-AF65-F5344CB8AC3E}">
        <p14:creationId xmlns:p14="http://schemas.microsoft.com/office/powerpoint/2010/main" val="164765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89091"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ΚΑΤΑΠΟΝΗΣΗ ΑΠΟ ΥΨΗΛΕΣ ΕΝΤΑΣΕΙΣ ΑΚΤΙΝΟΒΟΛΙΑΣ</a:t>
            </a:r>
          </a:p>
        </p:txBody>
      </p:sp>
      <p:sp>
        <p:nvSpPr>
          <p:cNvPr id="89092" name="Text Box 4"/>
          <p:cNvSpPr txBox="1">
            <a:spLocks noChangeArrowheads="1"/>
          </p:cNvSpPr>
          <p:nvPr/>
        </p:nvSpPr>
        <p:spPr bwMode="auto">
          <a:xfrm>
            <a:off x="685800" y="990600"/>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Αίτια της φωτοπαρεμπόδισης</a:t>
            </a:r>
          </a:p>
        </p:txBody>
      </p:sp>
      <p:sp>
        <p:nvSpPr>
          <p:cNvPr id="89094"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45091" name="Picture 3"/>
          <p:cNvPicPr>
            <a:picLocks noChangeAspect="1" noChangeArrowheads="1"/>
          </p:cNvPicPr>
          <p:nvPr/>
        </p:nvPicPr>
        <p:blipFill>
          <a:blip r:embed="rId2" cstate="print"/>
          <a:srcRect b="42587"/>
          <a:stretch>
            <a:fillRect/>
          </a:stretch>
        </p:blipFill>
        <p:spPr bwMode="auto">
          <a:xfrm>
            <a:off x="2284990" y="1447800"/>
            <a:ext cx="4649210" cy="5410200"/>
          </a:xfrm>
          <a:prstGeom prst="rect">
            <a:avLst/>
          </a:prstGeom>
          <a:noFill/>
          <a:ln w="9525">
            <a:noFill/>
            <a:miter lim="800000"/>
            <a:headEnd/>
            <a:tailEnd/>
          </a:ln>
          <a:effectLst/>
        </p:spPr>
      </p:pic>
    </p:spTree>
    <p:extLst>
      <p:ext uri="{BB962C8B-B14F-4D97-AF65-F5344CB8AC3E}">
        <p14:creationId xmlns:p14="http://schemas.microsoft.com/office/powerpoint/2010/main" val="473760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89091"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ΚΑΤΑΠΟΝΗΣΗ ΑΠΟ ΥΨΗΛΕΣ ΕΝΤΑΣΕΙΣ ΑΚΤΙΝΟΒΟΛΙΑΣ</a:t>
            </a:r>
          </a:p>
        </p:txBody>
      </p:sp>
      <p:sp>
        <p:nvSpPr>
          <p:cNvPr id="89094"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45091" name="Picture 3"/>
          <p:cNvPicPr>
            <a:picLocks noChangeAspect="1" noChangeArrowheads="1"/>
          </p:cNvPicPr>
          <p:nvPr/>
        </p:nvPicPr>
        <p:blipFill>
          <a:blip r:embed="rId2" cstate="print"/>
          <a:srcRect t="38815"/>
          <a:stretch>
            <a:fillRect/>
          </a:stretch>
        </p:blipFill>
        <p:spPr bwMode="auto">
          <a:xfrm>
            <a:off x="2284990" y="914400"/>
            <a:ext cx="4649210" cy="5765665"/>
          </a:xfrm>
          <a:prstGeom prst="rect">
            <a:avLst/>
          </a:prstGeom>
          <a:noFill/>
          <a:ln w="9525">
            <a:noFill/>
            <a:miter lim="800000"/>
            <a:headEnd/>
            <a:tailEnd/>
          </a:ln>
          <a:effectLst/>
        </p:spPr>
      </p:pic>
    </p:spTree>
    <p:extLst>
      <p:ext uri="{BB962C8B-B14F-4D97-AF65-F5344CB8AC3E}">
        <p14:creationId xmlns:p14="http://schemas.microsoft.com/office/powerpoint/2010/main" val="3851098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90115"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90116" name="Text Box 4"/>
          <p:cNvSpPr txBox="1">
            <a:spLocks noChangeArrowheads="1"/>
          </p:cNvSpPr>
          <p:nvPr/>
        </p:nvSpPr>
        <p:spPr bwMode="auto">
          <a:xfrm>
            <a:off x="685800" y="990600"/>
            <a:ext cx="82296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Τελική κατάληξη της φωτοπαρεμπόδισης</a:t>
            </a:r>
          </a:p>
        </p:txBody>
      </p:sp>
      <p:sp>
        <p:nvSpPr>
          <p:cNvPr id="90117" name="Text Box 5"/>
          <p:cNvSpPr txBox="1">
            <a:spLocks noChangeArrowheads="1"/>
          </p:cNvSpPr>
          <p:nvPr/>
        </p:nvSpPr>
        <p:spPr bwMode="auto">
          <a:xfrm>
            <a:off x="1295400" y="1482725"/>
            <a:ext cx="7239000" cy="4446588"/>
          </a:xfrm>
          <a:prstGeom prst="rect">
            <a:avLst/>
          </a:prstGeom>
          <a:noFill/>
          <a:ln w="9525">
            <a:noFill/>
            <a:miter lim="800000"/>
            <a:headEnd/>
            <a:tailEnd/>
          </a:ln>
        </p:spPr>
        <p:txBody>
          <a:bodyPr>
            <a:spAutoFit/>
          </a:bodyPr>
          <a:lstStyle/>
          <a:p>
            <a:r>
              <a:rPr lang="el-GR" sz="2200" dirty="0" smtClean="0">
                <a:solidFill>
                  <a:srgbClr val="000000"/>
                </a:solidFill>
                <a:latin typeface="Verdana" pitchFamily="34" charset="0"/>
              </a:rPr>
              <a:t>1. Ο υπερκορεσμός των φωτοχημικών κέντρων με ενέργεια διέγερσης εκφράζεται με μια χαρακτηριστική αύξηση των επιπέδων του φθορισμού της χλωροφύλλης και μείωση της φωτοχημικής απόδοσης (Φ</a:t>
            </a:r>
            <a:r>
              <a:rPr lang="en-US" sz="2200" baseline="-25000" dirty="0" smtClean="0">
                <a:solidFill>
                  <a:srgbClr val="000000"/>
                </a:solidFill>
                <a:latin typeface="Verdana" pitchFamily="34" charset="0"/>
              </a:rPr>
              <a:t>PSII</a:t>
            </a:r>
            <a:r>
              <a:rPr lang="en-US" sz="2200" dirty="0" smtClean="0">
                <a:solidFill>
                  <a:srgbClr val="000000"/>
                </a:solidFill>
                <a:latin typeface="Verdana" pitchFamily="34" charset="0"/>
              </a:rPr>
              <a:t>)</a:t>
            </a:r>
            <a:endParaRPr lang="el-GR" sz="2200" baseline="-25000" dirty="0" smtClean="0">
              <a:solidFill>
                <a:srgbClr val="000000"/>
              </a:solidFill>
              <a:latin typeface="Verdana" pitchFamily="34" charset="0"/>
            </a:endParaRPr>
          </a:p>
          <a:p>
            <a:r>
              <a:rPr lang="el-GR" sz="2200" dirty="0" smtClean="0">
                <a:solidFill>
                  <a:srgbClr val="000000"/>
                </a:solidFill>
                <a:latin typeface="Verdana" pitchFamily="34" charset="0"/>
              </a:rPr>
              <a:t>2. Το πλεόνασμα της ενέργειας συμμετέχει σε φωτοχημικές αντιδράσεις άλλες από αυτές της φωτοχημικής ροής ηλεκτρονίων με συνέπεια την παραγωγή ενεργών μορφών οξυγόνου (</a:t>
            </a:r>
            <a:r>
              <a:rPr lang="en-US" sz="2200" dirty="0" smtClean="0">
                <a:solidFill>
                  <a:srgbClr val="000000"/>
                </a:solidFill>
                <a:latin typeface="Verdana" pitchFamily="34" charset="0"/>
              </a:rPr>
              <a:t>ROS</a:t>
            </a:r>
            <a:r>
              <a:rPr lang="el-GR" sz="2200" dirty="0" smtClean="0">
                <a:solidFill>
                  <a:srgbClr val="000000"/>
                </a:solidFill>
                <a:latin typeface="Verdana" pitchFamily="34" charset="0"/>
              </a:rPr>
              <a:t>)</a:t>
            </a:r>
          </a:p>
          <a:p>
            <a:r>
              <a:rPr lang="el-GR" sz="2200" dirty="0" smtClean="0">
                <a:solidFill>
                  <a:srgbClr val="000000"/>
                </a:solidFill>
                <a:latin typeface="Verdana" pitchFamily="34" charset="0"/>
              </a:rPr>
              <a:t>3. Η συσσώρεση </a:t>
            </a:r>
            <a:r>
              <a:rPr lang="en-US" sz="2200" dirty="0" smtClean="0">
                <a:solidFill>
                  <a:srgbClr val="000000"/>
                </a:solidFill>
                <a:latin typeface="Verdana" pitchFamily="34" charset="0"/>
              </a:rPr>
              <a:t>ROS</a:t>
            </a:r>
            <a:r>
              <a:rPr lang="el-GR" sz="2200" dirty="0" smtClean="0">
                <a:solidFill>
                  <a:srgbClr val="000000"/>
                </a:solidFill>
                <a:latin typeface="Verdana" pitchFamily="34" charset="0"/>
              </a:rPr>
              <a:t> υπερβαίνει την ικανότητα του αντιοξειδωτικού μεταβολισμού με συνέπεια την ανεξέλεγκτη οξείδωση λιπιδίων, πρωτεΐνών και νουκλεϊκών οξέων</a:t>
            </a:r>
          </a:p>
        </p:txBody>
      </p:sp>
      <p:sp>
        <p:nvSpPr>
          <p:cNvPr id="90118"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Tree>
    <p:extLst>
      <p:ext uri="{BB962C8B-B14F-4D97-AF65-F5344CB8AC3E}">
        <p14:creationId xmlns:p14="http://schemas.microsoft.com/office/powerpoint/2010/main" val="2884491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255657" y="5105400"/>
            <a:ext cx="8659743" cy="369332"/>
          </a:xfrm>
          <a:prstGeom prst="rect">
            <a:avLst/>
          </a:prstGeom>
          <a:noFill/>
          <a:ln w="9525">
            <a:noFill/>
            <a:miter lim="800000"/>
            <a:headEnd/>
            <a:tailEnd/>
          </a:ln>
          <a:effectLst/>
        </p:spPr>
        <p:txBody>
          <a:bodyPr wrap="none">
            <a:spAutoFit/>
          </a:bodyPr>
          <a:lstStyle/>
          <a:p>
            <a:r>
              <a:rPr lang="el-GR" b="1" dirty="0" err="1">
                <a:solidFill>
                  <a:srgbClr val="000000"/>
                </a:solidFill>
                <a:latin typeface="Verdana" pitchFamily="34" charset="0"/>
              </a:rPr>
              <a:t>Αειφορικά</a:t>
            </a:r>
            <a:r>
              <a:rPr lang="el-GR" b="1" dirty="0">
                <a:solidFill>
                  <a:srgbClr val="000000"/>
                </a:solidFill>
                <a:latin typeface="Verdana" pitchFamily="34" charset="0"/>
              </a:rPr>
              <a:t> Γεωργικά Συστήματα Παραγωγής και Κλιματική Αλλαγή</a:t>
            </a:r>
            <a:endParaRPr lang="el-GR" b="1" dirty="0" smtClean="0">
              <a:solidFill>
                <a:srgbClr val="000000"/>
              </a:solidFill>
              <a:latin typeface="Verdana" pitchFamily="34" charset="0"/>
            </a:endParaRPr>
          </a:p>
        </p:txBody>
      </p:sp>
      <p:sp>
        <p:nvSpPr>
          <p:cNvPr id="609283" name="Text Box 3"/>
          <p:cNvSpPr txBox="1">
            <a:spLocks noChangeArrowheads="1"/>
          </p:cNvSpPr>
          <p:nvPr/>
        </p:nvSpPr>
        <p:spPr bwMode="auto">
          <a:xfrm>
            <a:off x="2868613" y="6019800"/>
            <a:ext cx="3379787" cy="366713"/>
          </a:xfrm>
          <a:prstGeom prst="rect">
            <a:avLst/>
          </a:prstGeom>
          <a:noFill/>
          <a:ln w="9525">
            <a:noFill/>
            <a:miter lim="800000"/>
            <a:headEnd/>
            <a:tailEnd/>
          </a:ln>
          <a:effectLst/>
        </p:spPr>
        <p:txBody>
          <a:bodyPr wrap="none">
            <a:spAutoFit/>
          </a:bodyPr>
          <a:lstStyle/>
          <a:p>
            <a:r>
              <a:rPr lang="el-GR" smtClean="0">
                <a:solidFill>
                  <a:srgbClr val="000000"/>
                </a:solidFill>
                <a:latin typeface="Verdana" pitchFamily="34" charset="0"/>
              </a:rPr>
              <a:t>ΟΞΕΙΔΩΤΙΚΗ ΚΑΤΑΠΟΝΗΣΗ</a:t>
            </a:r>
          </a:p>
        </p:txBody>
      </p:sp>
      <p:pic>
        <p:nvPicPr>
          <p:cNvPr id="609285" name="Picture 5"/>
          <p:cNvPicPr>
            <a:picLocks noChangeAspect="1" noChangeArrowheads="1"/>
          </p:cNvPicPr>
          <p:nvPr/>
        </p:nvPicPr>
        <p:blipFill>
          <a:blip r:embed="rId2" cstate="print"/>
          <a:srcRect r="1370" b="5023"/>
          <a:stretch>
            <a:fillRect/>
          </a:stretch>
        </p:blipFill>
        <p:spPr bwMode="auto">
          <a:xfrm>
            <a:off x="1828800" y="838200"/>
            <a:ext cx="5486400" cy="3962400"/>
          </a:xfrm>
          <a:prstGeom prst="rect">
            <a:avLst/>
          </a:prstGeom>
          <a:noFill/>
          <a:ln w="9525" algn="ctr">
            <a:noFill/>
            <a:miter lim="800000"/>
            <a:headEnd/>
            <a:tailEnd/>
          </a:ln>
          <a:effectLst/>
        </p:spPr>
      </p:pic>
      <p:sp>
        <p:nvSpPr>
          <p:cNvPr id="5" name="Text Box 2"/>
          <p:cNvSpPr txBox="1">
            <a:spLocks noChangeArrowheads="1"/>
          </p:cNvSpPr>
          <p:nvPr/>
        </p:nvSpPr>
        <p:spPr bwMode="auto">
          <a:xfrm>
            <a:off x="389451" y="5498068"/>
            <a:ext cx="8449749" cy="369332"/>
          </a:xfrm>
          <a:prstGeom prst="rect">
            <a:avLst/>
          </a:prstGeom>
          <a:noFill/>
          <a:ln w="9525">
            <a:noFill/>
            <a:miter lim="800000"/>
            <a:headEnd/>
            <a:tailEnd/>
          </a:ln>
          <a:effectLst/>
        </p:spPr>
        <p:txBody>
          <a:bodyPr wrap="none">
            <a:spAutoFit/>
          </a:bodyPr>
          <a:lstStyle/>
          <a:p>
            <a:r>
              <a:rPr lang="el-GR" b="1" dirty="0">
                <a:solidFill>
                  <a:srgbClr val="000000"/>
                </a:solidFill>
                <a:latin typeface="Verdana" pitchFamily="34" charset="0"/>
              </a:rPr>
              <a:t>ΦΥΣΙΟΛΟΓΙΑ ΦΥΤΩΝ </a:t>
            </a:r>
            <a:r>
              <a:rPr lang="el-GR" b="1" dirty="0" smtClean="0">
                <a:solidFill>
                  <a:srgbClr val="000000"/>
                </a:solidFill>
                <a:latin typeface="Verdana" pitchFamily="34" charset="0"/>
              </a:rPr>
              <a:t>ΣΕ ΑΝΤΙΞΟΕΣ </a:t>
            </a:r>
            <a:r>
              <a:rPr lang="el-GR" b="1" dirty="0">
                <a:solidFill>
                  <a:srgbClr val="000000"/>
                </a:solidFill>
                <a:latin typeface="Verdana" pitchFamily="34" charset="0"/>
              </a:rPr>
              <a:t>ΣΥΝΘΗΚΕΣ ΠΕΡΙΒΑΛΛΟΝΤΟΣ</a:t>
            </a:r>
            <a:endParaRPr lang="el-GR" b="1" dirty="0" smtClean="0">
              <a:solidFill>
                <a:srgbClr val="000000"/>
              </a:solidFill>
              <a:latin typeface="Verdana" pitchFamily="34" charset="0"/>
            </a:endParaRPr>
          </a:p>
        </p:txBody>
      </p:sp>
    </p:spTree>
    <p:extLst>
      <p:ext uri="{BB962C8B-B14F-4D97-AF65-F5344CB8AC3E}">
        <p14:creationId xmlns:p14="http://schemas.microsoft.com/office/powerpoint/2010/main" val="138463539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35906"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35907"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35908" name="Text Box 4"/>
          <p:cNvSpPr txBox="1">
            <a:spLocks noChangeArrowheads="1"/>
          </p:cNvSpPr>
          <p:nvPr/>
        </p:nvSpPr>
        <p:spPr bwMode="auto">
          <a:xfrm>
            <a:off x="1295400" y="1385888"/>
            <a:ext cx="7239000" cy="3444875"/>
          </a:xfrm>
          <a:prstGeom prst="rect">
            <a:avLst/>
          </a:prstGeom>
          <a:noFill/>
          <a:ln w="9525">
            <a:noFill/>
            <a:miter lim="800000"/>
            <a:headEnd/>
            <a:tailEnd/>
          </a:ln>
          <a:effectLst/>
        </p:spPr>
        <p:txBody>
          <a:bodyPr>
            <a:spAutoFit/>
          </a:bodyPr>
          <a:lstStyle/>
          <a:p>
            <a:pPr marL="342900" indent="-342900"/>
            <a:r>
              <a:rPr lang="el-GR" sz="2000" smtClean="0">
                <a:solidFill>
                  <a:srgbClr val="000000"/>
                </a:solidFill>
                <a:latin typeface="Verdana" pitchFamily="34" charset="0"/>
              </a:rPr>
              <a:t>Είναι συνυφασμένη με τον οξειδωτικό μεταβολισμό:</a:t>
            </a:r>
          </a:p>
          <a:p>
            <a:pPr marL="342900" indent="-342900">
              <a:buFontTx/>
              <a:buChar char="•"/>
            </a:pPr>
            <a:r>
              <a:rPr lang="el-GR" sz="2000" smtClean="0">
                <a:solidFill>
                  <a:srgbClr val="000000"/>
                </a:solidFill>
                <a:latin typeface="Verdana" pitchFamily="34" charset="0"/>
              </a:rPr>
              <a:t>Παραγωγή </a:t>
            </a:r>
            <a:r>
              <a:rPr lang="en-US" sz="2000" smtClean="0">
                <a:solidFill>
                  <a:srgbClr val="000000"/>
                </a:solidFill>
                <a:latin typeface="Verdana" pitchFamily="34" charset="0"/>
              </a:rPr>
              <a:t>ROS</a:t>
            </a:r>
            <a:r>
              <a:rPr lang="el-GR" sz="2000" smtClean="0">
                <a:solidFill>
                  <a:srgbClr val="000000"/>
                </a:solidFill>
                <a:latin typeface="Verdana" pitchFamily="34" charset="0"/>
              </a:rPr>
              <a:t> μπορεί να προέλθει από την ατελή αναγωγή του οξυγόνου</a:t>
            </a:r>
          </a:p>
          <a:p>
            <a:pPr marL="342900" indent="-342900">
              <a:buFontTx/>
              <a:buChar char="•"/>
            </a:pPr>
            <a:r>
              <a:rPr lang="el-GR" sz="2000" smtClean="0">
                <a:solidFill>
                  <a:srgbClr val="000000"/>
                </a:solidFill>
                <a:latin typeface="Verdana" pitchFamily="34" charset="0"/>
              </a:rPr>
              <a:t>Κατά την ομαλή λειτουργία του μεταβολισμού ένα ποσοστό 1-5% του οξυγόνου που συμμετέχει στις βιοχημικές αντιδράσεις παρεκλίνει της ομαλής πορείας με συνέπεια την παραγωγή </a:t>
            </a:r>
            <a:r>
              <a:rPr lang="en-US" sz="2000" smtClean="0">
                <a:solidFill>
                  <a:srgbClr val="000000"/>
                </a:solidFill>
                <a:latin typeface="Verdana" pitchFamily="34" charset="0"/>
              </a:rPr>
              <a:t>ROS</a:t>
            </a:r>
            <a:r>
              <a:rPr lang="el-GR" sz="2000" smtClean="0">
                <a:solidFill>
                  <a:srgbClr val="000000"/>
                </a:solidFill>
                <a:latin typeface="Verdana" pitchFamily="34" charset="0"/>
              </a:rPr>
              <a:t>.</a:t>
            </a:r>
          </a:p>
          <a:p>
            <a:pPr marL="342900" indent="-342900">
              <a:buFontTx/>
              <a:buChar char="•"/>
            </a:pPr>
            <a:r>
              <a:rPr lang="el-GR" sz="2000" smtClean="0">
                <a:solidFill>
                  <a:srgbClr val="000000"/>
                </a:solidFill>
                <a:latin typeface="Verdana" pitchFamily="34" charset="0"/>
              </a:rPr>
              <a:t>Στις μορφές αυτές περιλαμβάνονται ιόντα, ελεύθερες ρίζες και μόρια μέσω των οποίων μπορούν να παραχθούν περισσότερο ενεργές μορφές όπως ελεύθερες ρίζες.</a:t>
            </a:r>
          </a:p>
        </p:txBody>
      </p:sp>
      <p:sp>
        <p:nvSpPr>
          <p:cNvPr id="635909"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Παραγωγή ενεργών μορφών οξυγόνου (</a:t>
            </a:r>
            <a:r>
              <a:rPr lang="en-US" sz="2200" b="1" smtClean="0">
                <a:solidFill>
                  <a:srgbClr val="808080"/>
                </a:solidFill>
                <a:latin typeface="Verdana" pitchFamily="34" charset="0"/>
              </a:rPr>
              <a:t>ROS</a:t>
            </a:r>
            <a:r>
              <a:rPr lang="el-GR" sz="2200" b="1" smtClean="0">
                <a:solidFill>
                  <a:srgbClr val="808080"/>
                </a:solidFill>
                <a:latin typeface="Verdana" pitchFamily="34" charset="0"/>
              </a:rPr>
              <a:t>)</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421518618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36930"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36931"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36932" name="Text Box 4"/>
          <p:cNvSpPr txBox="1">
            <a:spLocks noChangeArrowheads="1"/>
          </p:cNvSpPr>
          <p:nvPr/>
        </p:nvSpPr>
        <p:spPr bwMode="auto">
          <a:xfrm>
            <a:off x="1295400" y="1385888"/>
            <a:ext cx="7239000" cy="16160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Παράγονται κατά την μεταφορά ηλεκτρονίων σε μόρια ή την ομολυτική διάσπαση μορίων. Με τις αντιδράσεις αυτές προκύπτουν χημικά είδη με περιττό αριθμό ηλεκτρονίων σθένους και επομένως με ένα ασύζευκτο ηλεκτρόνιο σε ένα από τα τροχιακά.</a:t>
            </a:r>
          </a:p>
        </p:txBody>
      </p:sp>
      <p:sp>
        <p:nvSpPr>
          <p:cNvPr id="636933"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Παραγωγή ενεργών μορφών οξυγόνου (</a:t>
            </a:r>
            <a:r>
              <a:rPr lang="en-US" sz="2200" b="1" smtClean="0">
                <a:solidFill>
                  <a:srgbClr val="808080"/>
                </a:solidFill>
                <a:latin typeface="Verdana" pitchFamily="34" charset="0"/>
              </a:rPr>
              <a:t>ROS</a:t>
            </a:r>
            <a:r>
              <a:rPr lang="el-GR" sz="2200" b="1" smtClean="0">
                <a:solidFill>
                  <a:srgbClr val="808080"/>
                </a:solidFill>
                <a:latin typeface="Verdana" pitchFamily="34" charset="0"/>
              </a:rPr>
              <a:t>)</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83464327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37954"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37955"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37956" name="Text Box 4"/>
          <p:cNvSpPr txBox="1">
            <a:spLocks noChangeArrowheads="1"/>
          </p:cNvSpPr>
          <p:nvPr/>
        </p:nvSpPr>
        <p:spPr bwMode="auto">
          <a:xfrm>
            <a:off x="1295400" y="1385888"/>
            <a:ext cx="7239000" cy="25304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Κατά την ομολυτική διάσπαση ενός δεσμού κάθε τμήμα του μορίου λαμβάνει ένα ηλεκτρόνιο του ζεύγους των δεσμικών ηλεκτρονίων και μετατρέπεται σε ελεύθερη ρίζα.</a:t>
            </a:r>
          </a:p>
          <a:p>
            <a:r>
              <a:rPr lang="el-GR" sz="2000" smtClean="0">
                <a:solidFill>
                  <a:srgbClr val="000000"/>
                </a:solidFill>
                <a:latin typeface="Verdana" pitchFamily="34" charset="0"/>
              </a:rPr>
              <a:t>Αντίθετα κατά την ετερολυτική διάσπαση ενός δεσμού το ζεύγος των δεσμικών ηλεκτρονίων παραμένει στο ένα από τα δύο τμήματα του μορίου με αποτέλεσμα να προκύπτουν ιόντα.</a:t>
            </a:r>
          </a:p>
        </p:txBody>
      </p:sp>
      <p:sp>
        <p:nvSpPr>
          <p:cNvPr id="637957"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Παραγωγή ενεργών μορφών οξυγόνου (</a:t>
            </a:r>
            <a:r>
              <a:rPr lang="en-US" sz="2200" b="1" smtClean="0">
                <a:solidFill>
                  <a:srgbClr val="808080"/>
                </a:solidFill>
                <a:latin typeface="Verdana" pitchFamily="34" charset="0"/>
              </a:rPr>
              <a:t>ROS</a:t>
            </a:r>
            <a:r>
              <a:rPr lang="el-GR" sz="2200" b="1" smtClean="0">
                <a:solidFill>
                  <a:srgbClr val="808080"/>
                </a:solidFill>
                <a:latin typeface="Verdana" pitchFamily="34" charset="0"/>
              </a:rPr>
              <a:t>)</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273103822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47107" name="Text Box 3"/>
          <p:cNvSpPr txBox="1">
            <a:spLocks noChangeArrowheads="1"/>
          </p:cNvSpPr>
          <p:nvPr/>
        </p:nvSpPr>
        <p:spPr bwMode="auto">
          <a:xfrm>
            <a:off x="2182813" y="334963"/>
            <a:ext cx="4721225" cy="427037"/>
          </a:xfrm>
          <a:prstGeom prst="rect">
            <a:avLst/>
          </a:prstGeom>
          <a:noFill/>
          <a:ln w="9525">
            <a:noFill/>
            <a:miter lim="800000"/>
            <a:headEnd/>
            <a:tailEnd/>
          </a:ln>
        </p:spPr>
        <p:txBody>
          <a:bodyPr wrap="none">
            <a:spAutoFit/>
          </a:bodyPr>
          <a:lstStyle/>
          <a:p>
            <a:pPr algn="ctr"/>
            <a:r>
              <a:rPr lang="el-GR" sz="2200" smtClean="0">
                <a:solidFill>
                  <a:srgbClr val="000000"/>
                </a:solidFill>
                <a:latin typeface="Verdana" pitchFamily="34" charset="0"/>
              </a:rPr>
              <a:t>ΙΔΙΟΤΗΤΕΣ ΤΗΣ ΑΚΤΙΝΟΒΟΛΙΑΣ</a:t>
            </a:r>
          </a:p>
        </p:txBody>
      </p:sp>
      <p:sp>
        <p:nvSpPr>
          <p:cNvPr id="47108" name="Text Box 4"/>
          <p:cNvSpPr txBox="1">
            <a:spLocks noChangeArrowheads="1"/>
          </p:cNvSpPr>
          <p:nvPr/>
        </p:nvSpPr>
        <p:spPr bwMode="auto">
          <a:xfrm>
            <a:off x="685800" y="990600"/>
            <a:ext cx="7696200" cy="762000"/>
          </a:xfrm>
          <a:prstGeom prst="rect">
            <a:avLst/>
          </a:prstGeom>
          <a:noFill/>
          <a:ln w="9525">
            <a:noFill/>
            <a:miter lim="800000"/>
            <a:headEnd/>
            <a:tailEnd/>
          </a:ln>
        </p:spPr>
        <p:txBody>
          <a:bodyPr>
            <a:spAutoFit/>
          </a:bodyPr>
          <a:lstStyle/>
          <a:p>
            <a:pPr>
              <a:buFontTx/>
              <a:buChar char="•"/>
            </a:pPr>
            <a:r>
              <a:rPr lang="el-GR" sz="2200" b="1" dirty="0" smtClean="0">
                <a:solidFill>
                  <a:srgbClr val="808080"/>
                </a:solidFill>
                <a:latin typeface="Verdana" pitchFamily="34" charset="0"/>
              </a:rPr>
              <a:t> Χαρακτηριστικά ηλεκτρομαγνητικής ακτινοβολίας</a:t>
            </a:r>
          </a:p>
        </p:txBody>
      </p:sp>
      <p:sp>
        <p:nvSpPr>
          <p:cNvPr id="47109" name="Text Box 5"/>
          <p:cNvSpPr txBox="1">
            <a:spLocks noChangeArrowheads="1"/>
          </p:cNvSpPr>
          <p:nvPr/>
        </p:nvSpPr>
        <p:spPr bwMode="auto">
          <a:xfrm>
            <a:off x="1295400" y="1797050"/>
            <a:ext cx="7239000" cy="1311275"/>
          </a:xfrm>
          <a:prstGeom prst="rect">
            <a:avLst/>
          </a:prstGeom>
          <a:noFill/>
          <a:ln w="9525">
            <a:noFill/>
            <a:miter lim="800000"/>
            <a:headEnd/>
            <a:tailEnd/>
          </a:ln>
        </p:spPr>
        <p:txBody>
          <a:bodyPr>
            <a:spAutoFit/>
          </a:bodyPr>
          <a:lstStyle/>
          <a:p>
            <a:pPr marL="520700" indent="-520700"/>
            <a:r>
              <a:rPr lang="el-GR" sz="2000" dirty="0" smtClean="0">
                <a:solidFill>
                  <a:srgbClr val="000000"/>
                </a:solidFill>
                <a:latin typeface="Verdana" pitchFamily="34" charset="0"/>
              </a:rPr>
              <a:t>1α. Ένταση (ως πυκνότητα φωτονιακής ροής)</a:t>
            </a:r>
          </a:p>
          <a:p>
            <a:pPr marL="520700" indent="-520700"/>
            <a:r>
              <a:rPr lang="el-GR" sz="2000" dirty="0" smtClean="0">
                <a:solidFill>
                  <a:srgbClr val="000000"/>
                </a:solidFill>
                <a:latin typeface="Verdana" pitchFamily="34" charset="0"/>
              </a:rPr>
              <a:t>	Μετράται σε μ</a:t>
            </a:r>
            <a:r>
              <a:rPr lang="en-US" sz="2000" dirty="0" smtClean="0">
                <a:solidFill>
                  <a:srgbClr val="000000"/>
                </a:solidFill>
                <a:latin typeface="Verdana" pitchFamily="34" charset="0"/>
              </a:rPr>
              <a:t>mol </a:t>
            </a:r>
            <a:r>
              <a:rPr lang="el-GR" sz="2000" dirty="0" smtClean="0">
                <a:solidFill>
                  <a:srgbClr val="000000"/>
                </a:solidFill>
                <a:latin typeface="Verdana" pitchFamily="34" charset="0"/>
              </a:rPr>
              <a:t>φωτονίων </a:t>
            </a:r>
            <a:r>
              <a:rPr lang="en-US" sz="2000" dirty="0" smtClean="0">
                <a:solidFill>
                  <a:srgbClr val="000000"/>
                </a:solidFill>
                <a:latin typeface="Verdana" pitchFamily="34" charset="0"/>
              </a:rPr>
              <a:t>m</a:t>
            </a:r>
            <a:r>
              <a:rPr lang="en-US" sz="2000" baseline="30000" dirty="0" smtClean="0">
                <a:solidFill>
                  <a:srgbClr val="000000"/>
                </a:solidFill>
                <a:latin typeface="Verdana" pitchFamily="34" charset="0"/>
              </a:rPr>
              <a:t>-2</a:t>
            </a:r>
            <a:r>
              <a:rPr lang="en-US" sz="2000" dirty="0" smtClean="0">
                <a:solidFill>
                  <a:srgbClr val="000000"/>
                </a:solidFill>
                <a:latin typeface="Verdana" pitchFamily="34" charset="0"/>
              </a:rPr>
              <a:t> s</a:t>
            </a:r>
            <a:r>
              <a:rPr lang="en-US" sz="2000" baseline="30000" dirty="0" smtClean="0">
                <a:solidFill>
                  <a:srgbClr val="000000"/>
                </a:solidFill>
                <a:latin typeface="Verdana" pitchFamily="34" charset="0"/>
              </a:rPr>
              <a:t>-1</a:t>
            </a:r>
            <a:r>
              <a:rPr lang="en-US" sz="2000" dirty="0" smtClean="0">
                <a:solidFill>
                  <a:srgbClr val="000000"/>
                </a:solidFill>
                <a:latin typeface="Verdana" pitchFamily="34" charset="0"/>
              </a:rPr>
              <a:t>, </a:t>
            </a:r>
            <a:r>
              <a:rPr lang="el-GR" sz="2000" dirty="0" smtClean="0">
                <a:solidFill>
                  <a:srgbClr val="000000"/>
                </a:solidFill>
                <a:latin typeface="Verdana" pitchFamily="34" charset="0"/>
              </a:rPr>
              <a:t>όπου 1 </a:t>
            </a:r>
            <a:r>
              <a:rPr lang="en-US" sz="2000" dirty="0" smtClean="0">
                <a:solidFill>
                  <a:srgbClr val="000000"/>
                </a:solidFill>
                <a:latin typeface="Verdana" pitchFamily="34" charset="0"/>
              </a:rPr>
              <a:t>mol</a:t>
            </a:r>
            <a:r>
              <a:rPr lang="el-GR" sz="2000" dirty="0" smtClean="0">
                <a:solidFill>
                  <a:srgbClr val="000000"/>
                </a:solidFill>
                <a:latin typeface="Verdana" pitchFamily="34" charset="0"/>
              </a:rPr>
              <a:t> = 6,023 </a:t>
            </a:r>
            <a:r>
              <a:rPr lang="en-US" sz="2000" dirty="0" smtClean="0">
                <a:solidFill>
                  <a:srgbClr val="000000"/>
                </a:solidFill>
                <a:latin typeface="Verdana" pitchFamily="34" charset="0"/>
              </a:rPr>
              <a:t>·</a:t>
            </a:r>
            <a:r>
              <a:rPr lang="el-GR" sz="2000" dirty="0" smtClean="0">
                <a:solidFill>
                  <a:srgbClr val="000000"/>
                </a:solidFill>
                <a:latin typeface="Verdana" pitchFamily="34" charset="0"/>
              </a:rPr>
              <a:t> 10</a:t>
            </a:r>
            <a:r>
              <a:rPr lang="el-GR" sz="2000" baseline="30000" dirty="0" smtClean="0">
                <a:solidFill>
                  <a:srgbClr val="000000"/>
                </a:solidFill>
                <a:latin typeface="Verdana" pitchFamily="34" charset="0"/>
              </a:rPr>
              <a:t>23</a:t>
            </a:r>
            <a:r>
              <a:rPr lang="el-GR" sz="2000" dirty="0" smtClean="0">
                <a:solidFill>
                  <a:srgbClr val="000000"/>
                </a:solidFill>
                <a:latin typeface="Verdana" pitchFamily="34" charset="0"/>
              </a:rPr>
              <a:t> (φωτόνια). Η μέγιστη ένταση της ηλιακής ακτινοβολίας είναι ~2000 μ</a:t>
            </a:r>
            <a:r>
              <a:rPr lang="en-US" sz="2000" dirty="0" smtClean="0">
                <a:solidFill>
                  <a:srgbClr val="000000"/>
                </a:solidFill>
                <a:latin typeface="Verdana" pitchFamily="34" charset="0"/>
              </a:rPr>
              <a:t>mol m</a:t>
            </a:r>
            <a:r>
              <a:rPr lang="en-US" sz="2000" baseline="30000" dirty="0" smtClean="0">
                <a:solidFill>
                  <a:srgbClr val="000000"/>
                </a:solidFill>
                <a:latin typeface="Verdana" pitchFamily="34" charset="0"/>
              </a:rPr>
              <a:t>-2</a:t>
            </a:r>
            <a:r>
              <a:rPr lang="en-US" sz="2000" dirty="0" smtClean="0">
                <a:solidFill>
                  <a:srgbClr val="000000"/>
                </a:solidFill>
                <a:latin typeface="Verdana" pitchFamily="34" charset="0"/>
              </a:rPr>
              <a:t> s</a:t>
            </a:r>
            <a:r>
              <a:rPr lang="en-US" sz="2000" baseline="30000" dirty="0" smtClean="0">
                <a:solidFill>
                  <a:srgbClr val="000000"/>
                </a:solidFill>
                <a:latin typeface="Verdana" pitchFamily="34" charset="0"/>
              </a:rPr>
              <a:t>-1</a:t>
            </a:r>
          </a:p>
        </p:txBody>
      </p:sp>
      <p:sp>
        <p:nvSpPr>
          <p:cNvPr id="47110" name="Text Box 6"/>
          <p:cNvSpPr txBox="1">
            <a:spLocks noChangeArrowheads="1"/>
          </p:cNvSpPr>
          <p:nvPr/>
        </p:nvSpPr>
        <p:spPr bwMode="auto">
          <a:xfrm>
            <a:off x="1295400" y="3148013"/>
            <a:ext cx="7239000" cy="1311275"/>
          </a:xfrm>
          <a:prstGeom prst="rect">
            <a:avLst/>
          </a:prstGeom>
          <a:noFill/>
          <a:ln w="9525">
            <a:noFill/>
            <a:miter lim="800000"/>
            <a:headEnd/>
            <a:tailEnd/>
          </a:ln>
        </p:spPr>
        <p:txBody>
          <a:bodyPr>
            <a:spAutoFit/>
          </a:bodyPr>
          <a:lstStyle/>
          <a:p>
            <a:pPr marL="496888" indent="-496888"/>
            <a:r>
              <a:rPr lang="el-GR" sz="2000" dirty="0" smtClean="0">
                <a:solidFill>
                  <a:srgbClr val="000000"/>
                </a:solidFill>
                <a:latin typeface="Verdana" pitchFamily="34" charset="0"/>
              </a:rPr>
              <a:t>1β. Ένταση (ως ενέργεια της ακτινοβολίας)</a:t>
            </a:r>
          </a:p>
          <a:p>
            <a:pPr marL="496888" indent="-496888"/>
            <a:r>
              <a:rPr lang="el-GR" sz="2000" dirty="0" smtClean="0">
                <a:solidFill>
                  <a:srgbClr val="000000"/>
                </a:solidFill>
                <a:latin typeface="Verdana" pitchFamily="34" charset="0"/>
              </a:rPr>
              <a:t>	Μετράται σε μονάδες ενέργειας ανά μονάδα επιφάνειας και ανά μονάδα χρόνου ή σε μονάδες ισχύος ανά μονάδα επιφάνειας</a:t>
            </a:r>
          </a:p>
        </p:txBody>
      </p:sp>
      <p:sp>
        <p:nvSpPr>
          <p:cNvPr id="47111" name="Text Box 7"/>
          <p:cNvSpPr txBox="1">
            <a:spLocks noChangeArrowheads="1"/>
          </p:cNvSpPr>
          <p:nvPr/>
        </p:nvSpPr>
        <p:spPr bwMode="auto">
          <a:xfrm>
            <a:off x="1295400" y="4503738"/>
            <a:ext cx="7239000" cy="1311275"/>
          </a:xfrm>
          <a:prstGeom prst="rect">
            <a:avLst/>
          </a:prstGeom>
          <a:noFill/>
          <a:ln w="9525">
            <a:noFill/>
            <a:miter lim="800000"/>
            <a:headEnd/>
            <a:tailEnd/>
          </a:ln>
        </p:spPr>
        <p:txBody>
          <a:bodyPr>
            <a:spAutoFit/>
          </a:bodyPr>
          <a:lstStyle/>
          <a:p>
            <a:pPr marL="496888" indent="-496888"/>
            <a:r>
              <a:rPr lang="el-GR" sz="2000" smtClean="0">
                <a:solidFill>
                  <a:srgbClr val="000000"/>
                </a:solidFill>
                <a:latin typeface="Verdana" pitchFamily="34" charset="0"/>
              </a:rPr>
              <a:t>2. 	Φασματική σύσταση (ποιότητα του φωτός)</a:t>
            </a:r>
          </a:p>
          <a:p>
            <a:pPr marL="496888" indent="-496888"/>
            <a:r>
              <a:rPr lang="el-GR" sz="2000" smtClean="0">
                <a:solidFill>
                  <a:srgbClr val="000000"/>
                </a:solidFill>
                <a:latin typeface="Verdana" pitchFamily="34" charset="0"/>
              </a:rPr>
              <a:t>	Συνήθως εκφράζεται με τη βοήθεια φάσματος (δηλ. γραφικής παράστασης της κατανομής των φωτονίων στα διάφορα μήκη κύματος)</a:t>
            </a:r>
          </a:p>
        </p:txBody>
      </p:sp>
    </p:spTree>
    <p:extLst>
      <p:ext uri="{BB962C8B-B14F-4D97-AF65-F5344CB8AC3E}">
        <p14:creationId xmlns:p14="http://schemas.microsoft.com/office/powerpoint/2010/main" val="280589631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38978"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38979"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38981"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Παραγωγή ενεργών μορφών οξυγόνου (</a:t>
            </a:r>
            <a:r>
              <a:rPr lang="en-US" sz="2200" b="1" smtClean="0">
                <a:solidFill>
                  <a:srgbClr val="808080"/>
                </a:solidFill>
                <a:latin typeface="Verdana" pitchFamily="34" charset="0"/>
              </a:rPr>
              <a:t>ROS</a:t>
            </a:r>
            <a:r>
              <a:rPr lang="el-GR" sz="2200" b="1" smtClean="0">
                <a:solidFill>
                  <a:srgbClr val="808080"/>
                </a:solidFill>
                <a:latin typeface="Verdana" pitchFamily="34" charset="0"/>
              </a:rPr>
              <a:t>)</a:t>
            </a:r>
            <a:endParaRPr lang="el-GR" sz="2200" smtClean="0">
              <a:solidFill>
                <a:srgbClr val="000000"/>
              </a:solidFill>
              <a:latin typeface="Verdana" pitchFamily="34" charset="0"/>
            </a:endParaRPr>
          </a:p>
        </p:txBody>
      </p:sp>
      <p:pic>
        <p:nvPicPr>
          <p:cNvPr id="21507" name="Picture 3"/>
          <p:cNvPicPr>
            <a:picLocks noChangeAspect="1" noChangeArrowheads="1"/>
          </p:cNvPicPr>
          <p:nvPr/>
        </p:nvPicPr>
        <p:blipFill>
          <a:blip r:embed="rId2" cstate="print"/>
          <a:srcRect/>
          <a:stretch>
            <a:fillRect/>
          </a:stretch>
        </p:blipFill>
        <p:spPr bwMode="auto">
          <a:xfrm>
            <a:off x="1828799" y="1828800"/>
            <a:ext cx="5410201" cy="4289429"/>
          </a:xfrm>
          <a:prstGeom prst="rect">
            <a:avLst/>
          </a:prstGeom>
          <a:noFill/>
          <a:ln w="9525">
            <a:noFill/>
            <a:miter lim="800000"/>
            <a:headEnd/>
            <a:tailEnd/>
          </a:ln>
          <a:effectLst/>
        </p:spPr>
      </p:pic>
    </p:spTree>
    <p:extLst>
      <p:ext uri="{BB962C8B-B14F-4D97-AF65-F5344CB8AC3E}">
        <p14:creationId xmlns:p14="http://schemas.microsoft.com/office/powerpoint/2010/main" val="359048481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0002"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0003"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0004" name="Text Box 4"/>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Παραγωγή ενεργών μορφών οξυγόνου (</a:t>
            </a:r>
            <a:r>
              <a:rPr lang="en-US" sz="2200" b="1" smtClean="0">
                <a:solidFill>
                  <a:srgbClr val="808080"/>
                </a:solidFill>
                <a:latin typeface="Verdana" pitchFamily="34" charset="0"/>
              </a:rPr>
              <a:t>ROS</a:t>
            </a:r>
            <a:r>
              <a:rPr lang="el-GR" sz="2200" b="1" smtClean="0">
                <a:solidFill>
                  <a:srgbClr val="808080"/>
                </a:solidFill>
                <a:latin typeface="Verdana" pitchFamily="34" charset="0"/>
              </a:rPr>
              <a:t>)</a:t>
            </a:r>
            <a:endParaRPr lang="el-GR" sz="2200" smtClean="0">
              <a:solidFill>
                <a:srgbClr val="000000"/>
              </a:solidFill>
              <a:latin typeface="Verdana" pitchFamily="34" charset="0"/>
            </a:endParaRPr>
          </a:p>
        </p:txBody>
      </p:sp>
      <p:graphicFrame>
        <p:nvGraphicFramePr>
          <p:cNvPr id="640006" name="Object 6"/>
          <p:cNvGraphicFramePr>
            <a:graphicFrameLocks noChangeAspect="1"/>
          </p:cNvGraphicFramePr>
          <p:nvPr/>
        </p:nvGraphicFramePr>
        <p:xfrm>
          <a:off x="2667000" y="2057400"/>
          <a:ext cx="3810000" cy="3403600"/>
        </p:xfrm>
        <a:graphic>
          <a:graphicData uri="http://schemas.openxmlformats.org/presentationml/2006/ole">
            <mc:AlternateContent xmlns:mc="http://schemas.openxmlformats.org/markup-compatibility/2006">
              <mc:Choice xmlns:v="urn:schemas-microsoft-com:vml" Requires="v">
                <p:oleObj spid="_x0000_s47112" name="CorelDRAW" r:id="rId3" imgW="3537720" imgH="3160080" progId="">
                  <p:embed/>
                </p:oleObj>
              </mc:Choice>
              <mc:Fallback>
                <p:oleObj name="CorelDRAW" r:id="rId3" imgW="3537720" imgH="3160080" progId="">
                  <p:embed/>
                  <p:pic>
                    <p:nvPicPr>
                      <p:cNvPr id="64000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057400"/>
                        <a:ext cx="381000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441812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2050"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2051"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2052" name="Text Box 4"/>
          <p:cNvSpPr txBox="1">
            <a:spLocks noChangeArrowheads="1"/>
          </p:cNvSpPr>
          <p:nvPr/>
        </p:nvSpPr>
        <p:spPr bwMode="auto">
          <a:xfrm>
            <a:off x="1295400" y="1385888"/>
            <a:ext cx="7239000" cy="1006475"/>
          </a:xfrm>
          <a:prstGeom prst="rect">
            <a:avLst/>
          </a:prstGeom>
          <a:noFill/>
          <a:ln w="9525">
            <a:noFill/>
            <a:miter lim="800000"/>
            <a:headEnd/>
            <a:tailEnd/>
          </a:ln>
          <a:effectLst/>
        </p:spPr>
        <p:txBody>
          <a:bodyPr>
            <a:spAutoFit/>
          </a:bodyPr>
          <a:lstStyle/>
          <a:p>
            <a:r>
              <a:rPr lang="el-GR" sz="2000" dirty="0" smtClean="0">
                <a:solidFill>
                  <a:srgbClr val="000000"/>
                </a:solidFill>
                <a:latin typeface="Verdana" pitchFamily="34" charset="0"/>
              </a:rPr>
              <a:t>Αντιδρούν με κύρια βιομόρια του κυττάρου στα οποία περιλαμβάνονται λιπίδια, νουκλεϊκά οξέα και πρωτεΐνες.</a:t>
            </a:r>
          </a:p>
        </p:txBody>
      </p:sp>
      <p:sp>
        <p:nvSpPr>
          <p:cNvPr id="642053"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Δράση των </a:t>
            </a:r>
            <a:r>
              <a:rPr lang="en-US" sz="2200" b="1" smtClean="0">
                <a:solidFill>
                  <a:srgbClr val="808080"/>
                </a:solidFill>
                <a:latin typeface="Verdana" pitchFamily="34" charset="0"/>
              </a:rPr>
              <a:t>ROS</a:t>
            </a:r>
            <a:r>
              <a:rPr lang="el-GR" sz="2200" b="1" smtClean="0">
                <a:solidFill>
                  <a:srgbClr val="808080"/>
                </a:solidFill>
                <a:latin typeface="Verdana" pitchFamily="34" charset="0"/>
              </a:rPr>
              <a:t> στα κύτταρα</a:t>
            </a:r>
            <a:endParaRPr lang="el-GR" sz="2200" smtClean="0">
              <a:solidFill>
                <a:srgbClr val="000000"/>
              </a:solidFill>
              <a:latin typeface="Verdana" pitchFamily="34" charset="0"/>
            </a:endParaRPr>
          </a:p>
        </p:txBody>
      </p:sp>
      <p:sp>
        <p:nvSpPr>
          <p:cNvPr id="642054" name="Text Box 6"/>
          <p:cNvSpPr txBox="1">
            <a:spLocks noChangeArrowheads="1"/>
          </p:cNvSpPr>
          <p:nvPr/>
        </p:nvSpPr>
        <p:spPr bwMode="auto">
          <a:xfrm>
            <a:off x="1295400" y="2413000"/>
            <a:ext cx="7239000" cy="1006475"/>
          </a:xfrm>
          <a:prstGeom prst="rect">
            <a:avLst/>
          </a:prstGeom>
          <a:noFill/>
          <a:ln w="9525">
            <a:noFill/>
            <a:miter lim="800000"/>
            <a:headEnd/>
            <a:tailEnd/>
          </a:ln>
          <a:effectLst/>
        </p:spPr>
        <p:txBody>
          <a:bodyPr>
            <a:spAutoFit/>
          </a:bodyPr>
          <a:lstStyle/>
          <a:p>
            <a:r>
              <a:rPr lang="el-GR" sz="2000" dirty="0" smtClean="0">
                <a:solidFill>
                  <a:srgbClr val="000000"/>
                </a:solidFill>
                <a:latin typeface="Verdana" pitchFamily="34" charset="0"/>
              </a:rPr>
              <a:t>Ο σχηματισμός οξειδωμένων παραγώγων των λιπιδίων προκαλεί μια αλληλουχία αντιδράσεων με συνέπεια την καταστροφή των μεμβρανών</a:t>
            </a:r>
          </a:p>
        </p:txBody>
      </p:sp>
      <p:sp>
        <p:nvSpPr>
          <p:cNvPr id="642055" name="Text Box 7"/>
          <p:cNvSpPr txBox="1">
            <a:spLocks noChangeArrowheads="1"/>
          </p:cNvSpPr>
          <p:nvPr/>
        </p:nvSpPr>
        <p:spPr bwMode="auto">
          <a:xfrm>
            <a:off x="1295400" y="3429000"/>
            <a:ext cx="7239000" cy="13112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Η συνακόλουθη παραγωγή προϊόντων αποδόμησης των λιπιδίων όπως αλδεϋδών συμβάλλει στην αδρανοποίηση ενζύμων και την διαταραχή του μεταβολισμού</a:t>
            </a:r>
          </a:p>
        </p:txBody>
      </p:sp>
    </p:spTree>
    <p:extLst>
      <p:ext uri="{BB962C8B-B14F-4D97-AF65-F5344CB8AC3E}">
        <p14:creationId xmlns:p14="http://schemas.microsoft.com/office/powerpoint/2010/main" val="102171744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3074"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3075"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3076" name="Text Box 4"/>
          <p:cNvSpPr txBox="1">
            <a:spLocks noChangeArrowheads="1"/>
          </p:cNvSpPr>
          <p:nvPr/>
        </p:nvSpPr>
        <p:spPr bwMode="auto">
          <a:xfrm>
            <a:off x="1295400" y="1385888"/>
            <a:ext cx="7239000" cy="13112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Ιδιαίτερα ευαίσθητοι στόχοι των </a:t>
            </a:r>
            <a:r>
              <a:rPr lang="en-US" sz="2000" smtClean="0">
                <a:solidFill>
                  <a:srgbClr val="000000"/>
                </a:solidFill>
                <a:latin typeface="Verdana" pitchFamily="34" charset="0"/>
              </a:rPr>
              <a:t>ROS</a:t>
            </a:r>
            <a:r>
              <a:rPr lang="el-GR" sz="2000" smtClean="0">
                <a:solidFill>
                  <a:srgbClr val="000000"/>
                </a:solidFill>
                <a:latin typeface="Verdana" pitchFamily="34" charset="0"/>
              </a:rPr>
              <a:t> είναι οι σουλφιδρυλομάδες ορισμένων πρωτεϊνών. Η αντίδραση τους με τις </a:t>
            </a:r>
            <a:r>
              <a:rPr lang="en-US" sz="2000" smtClean="0">
                <a:solidFill>
                  <a:srgbClr val="000000"/>
                </a:solidFill>
                <a:latin typeface="Verdana" pitchFamily="34" charset="0"/>
              </a:rPr>
              <a:t>ROS</a:t>
            </a:r>
            <a:r>
              <a:rPr lang="el-GR" sz="2000" smtClean="0">
                <a:solidFill>
                  <a:srgbClr val="000000"/>
                </a:solidFill>
                <a:latin typeface="Verdana" pitchFamily="34" charset="0"/>
              </a:rPr>
              <a:t> προκαλεί αδρανοποίηση ή μειωμένη δραστηριότητα των ενζύμων.</a:t>
            </a:r>
          </a:p>
        </p:txBody>
      </p:sp>
      <p:sp>
        <p:nvSpPr>
          <p:cNvPr id="643077"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Δράση των </a:t>
            </a:r>
            <a:r>
              <a:rPr lang="en-US" sz="2200" b="1" smtClean="0">
                <a:solidFill>
                  <a:srgbClr val="808080"/>
                </a:solidFill>
                <a:latin typeface="Verdana" pitchFamily="34" charset="0"/>
              </a:rPr>
              <a:t>ROS</a:t>
            </a:r>
            <a:r>
              <a:rPr lang="el-GR" sz="2200" b="1" smtClean="0">
                <a:solidFill>
                  <a:srgbClr val="808080"/>
                </a:solidFill>
                <a:latin typeface="Verdana" pitchFamily="34" charset="0"/>
              </a:rPr>
              <a:t> στα κύτταρα</a:t>
            </a:r>
            <a:endParaRPr lang="el-GR" sz="2200" smtClean="0">
              <a:solidFill>
                <a:srgbClr val="000000"/>
              </a:solidFill>
              <a:latin typeface="Verdana" pitchFamily="34" charset="0"/>
            </a:endParaRPr>
          </a:p>
        </p:txBody>
      </p:sp>
      <p:sp>
        <p:nvSpPr>
          <p:cNvPr id="643080" name="Text Box 8"/>
          <p:cNvSpPr txBox="1">
            <a:spLocks noChangeArrowheads="1"/>
          </p:cNvSpPr>
          <p:nvPr/>
        </p:nvSpPr>
        <p:spPr bwMode="auto">
          <a:xfrm>
            <a:off x="1295400" y="2743200"/>
            <a:ext cx="7239000" cy="1323439"/>
          </a:xfrm>
          <a:prstGeom prst="rect">
            <a:avLst/>
          </a:prstGeom>
          <a:noFill/>
          <a:ln w="9525">
            <a:noFill/>
            <a:miter lim="800000"/>
            <a:headEnd/>
            <a:tailEnd/>
          </a:ln>
          <a:effectLst/>
        </p:spPr>
        <p:txBody>
          <a:bodyPr>
            <a:spAutoFit/>
          </a:bodyPr>
          <a:lstStyle/>
          <a:p>
            <a:r>
              <a:rPr lang="el-GR" sz="2000" dirty="0" smtClean="0">
                <a:solidFill>
                  <a:srgbClr val="000000"/>
                </a:solidFill>
                <a:latin typeface="Verdana" pitchFamily="34" charset="0"/>
              </a:rPr>
              <a:t>Στο μηχανισμό των βλαβών από τις </a:t>
            </a:r>
            <a:r>
              <a:rPr lang="en-US" sz="2000" dirty="0" smtClean="0">
                <a:solidFill>
                  <a:srgbClr val="000000"/>
                </a:solidFill>
                <a:latin typeface="Verdana" pitchFamily="34" charset="0"/>
              </a:rPr>
              <a:t>ROS</a:t>
            </a:r>
            <a:r>
              <a:rPr lang="el-GR" sz="2000" dirty="0" smtClean="0">
                <a:solidFill>
                  <a:srgbClr val="000000"/>
                </a:solidFill>
                <a:latin typeface="Verdana" pitchFamily="34" charset="0"/>
              </a:rPr>
              <a:t> συμμετέχει και η αντίδραση </a:t>
            </a:r>
            <a:r>
              <a:rPr lang="en-US" sz="2000" dirty="0" smtClean="0">
                <a:solidFill>
                  <a:srgbClr val="000000"/>
                </a:solidFill>
                <a:latin typeface="Verdana" pitchFamily="34" charset="0"/>
              </a:rPr>
              <a:t>Fenton </a:t>
            </a:r>
            <a:r>
              <a:rPr lang="el-GR" sz="2000" dirty="0" smtClean="0">
                <a:solidFill>
                  <a:srgbClr val="000000"/>
                </a:solidFill>
                <a:latin typeface="Verdana" pitchFamily="34" charset="0"/>
              </a:rPr>
              <a:t>κατά την οποία οξειδώνεται ο δισθενής σίδηρος και διασπάται το υπεροξείδιο του υδρογόνου:</a:t>
            </a:r>
          </a:p>
        </p:txBody>
      </p:sp>
      <p:graphicFrame>
        <p:nvGraphicFramePr>
          <p:cNvPr id="643081" name="Object 9"/>
          <p:cNvGraphicFramePr>
            <a:graphicFrameLocks noChangeAspect="1"/>
          </p:cNvGraphicFramePr>
          <p:nvPr/>
        </p:nvGraphicFramePr>
        <p:xfrm>
          <a:off x="1792288" y="4191000"/>
          <a:ext cx="5559425" cy="446088"/>
        </p:xfrm>
        <a:graphic>
          <a:graphicData uri="http://schemas.openxmlformats.org/presentationml/2006/ole">
            <mc:AlternateContent xmlns:mc="http://schemas.openxmlformats.org/markup-compatibility/2006">
              <mc:Choice xmlns:v="urn:schemas-microsoft-com:vml" Requires="v">
                <p:oleObj spid="_x0000_s48136" name="CorelDRAW" r:id="rId3" imgW="5603040" imgH="450360" progId="">
                  <p:embed/>
                </p:oleObj>
              </mc:Choice>
              <mc:Fallback>
                <p:oleObj name="CorelDRAW" r:id="rId3" imgW="5603040" imgH="450360" progId="">
                  <p:embed/>
                  <p:pic>
                    <p:nvPicPr>
                      <p:cNvPr id="643081"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4191000"/>
                        <a:ext cx="5559425"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3953610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5122"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5123"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5124" name="Text Box 4"/>
          <p:cNvSpPr txBox="1">
            <a:spLocks noChangeArrowheads="1"/>
          </p:cNvSpPr>
          <p:nvPr/>
        </p:nvSpPr>
        <p:spPr bwMode="auto">
          <a:xfrm>
            <a:off x="1295400" y="1385888"/>
            <a:ext cx="7239000" cy="1311275"/>
          </a:xfrm>
          <a:prstGeom prst="rect">
            <a:avLst/>
          </a:prstGeom>
          <a:noFill/>
          <a:ln w="9525">
            <a:noFill/>
            <a:miter lim="800000"/>
            <a:headEnd/>
            <a:tailEnd/>
          </a:ln>
          <a:effectLst/>
        </p:spPr>
        <p:txBody>
          <a:bodyPr>
            <a:spAutoFit/>
          </a:bodyPr>
          <a:lstStyle/>
          <a:p>
            <a:pPr marL="342900" indent="-342900">
              <a:buFontTx/>
              <a:buAutoNum type="arabicPeriod"/>
            </a:pPr>
            <a:r>
              <a:rPr lang="el-GR" sz="2000" smtClean="0">
                <a:solidFill>
                  <a:srgbClr val="000000"/>
                </a:solidFill>
                <a:latin typeface="Verdana" pitchFamily="34" charset="0"/>
              </a:rPr>
              <a:t>Οξειδοαναγωγικές αντιδράσεις όπως στην φωτοαναπνοή, στην αποδόμηση των πουρινών από την οξειδάση της ξανθίνης και κατά την αναγωγή του οξυγόνου από το </a:t>
            </a:r>
            <a:r>
              <a:rPr lang="en-US" sz="2000" smtClean="0">
                <a:solidFill>
                  <a:srgbClr val="000000"/>
                </a:solidFill>
                <a:latin typeface="Verdana" pitchFamily="34" charset="0"/>
              </a:rPr>
              <a:t>NAD(P)H</a:t>
            </a:r>
          </a:p>
        </p:txBody>
      </p:sp>
      <p:sp>
        <p:nvSpPr>
          <p:cNvPr id="645125"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Μεταβολικές διεργασίες με παραγωγή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sp>
        <p:nvSpPr>
          <p:cNvPr id="7" name="Text Box 4"/>
          <p:cNvSpPr txBox="1">
            <a:spLocks noChangeArrowheads="1"/>
          </p:cNvSpPr>
          <p:nvPr/>
        </p:nvSpPr>
        <p:spPr bwMode="auto">
          <a:xfrm>
            <a:off x="1295400" y="2803525"/>
            <a:ext cx="7239000" cy="1006475"/>
          </a:xfrm>
          <a:prstGeom prst="rect">
            <a:avLst/>
          </a:prstGeom>
          <a:noFill/>
          <a:ln w="9525">
            <a:noFill/>
            <a:miter lim="800000"/>
            <a:headEnd/>
            <a:tailEnd/>
          </a:ln>
          <a:effectLst/>
        </p:spPr>
        <p:txBody>
          <a:bodyPr>
            <a:spAutoFit/>
          </a:bodyPr>
          <a:lstStyle/>
          <a:p>
            <a:pPr marL="342900" indent="-342900">
              <a:buFontTx/>
              <a:buAutoNum type="arabicPeriod" startAt="2"/>
            </a:pPr>
            <a:r>
              <a:rPr lang="el-GR" sz="2000" dirty="0" smtClean="0">
                <a:solidFill>
                  <a:srgbClr val="000000"/>
                </a:solidFill>
                <a:latin typeface="Verdana" pitchFamily="34" charset="0"/>
              </a:rPr>
              <a:t>Στην αναγωγή του μοριακού οξυγόνου στην αναγωγική πλευρά του φωτοσυστήματος Ι (αντίδραση </a:t>
            </a:r>
            <a:r>
              <a:rPr lang="en-US" sz="2000" dirty="0" err="1" smtClean="0">
                <a:solidFill>
                  <a:srgbClr val="000000"/>
                </a:solidFill>
                <a:latin typeface="Verdana" pitchFamily="34" charset="0"/>
              </a:rPr>
              <a:t>Mehler</a:t>
            </a:r>
            <a:r>
              <a:rPr lang="en-US" sz="2000" dirty="0" smtClean="0">
                <a:solidFill>
                  <a:srgbClr val="000000"/>
                </a:solidFill>
                <a:latin typeface="Verdana" pitchFamily="34" charset="0"/>
              </a:rPr>
              <a:t> </a:t>
            </a:r>
            <a:r>
              <a:rPr lang="el-GR" sz="2000" dirty="0" smtClean="0">
                <a:solidFill>
                  <a:srgbClr val="000000"/>
                </a:solidFill>
                <a:latin typeface="Verdana" pitchFamily="34" charset="0"/>
              </a:rPr>
              <a:t>ή κύκλος νερού)</a:t>
            </a:r>
            <a:endParaRPr lang="en-US" sz="2000" dirty="0" smtClean="0">
              <a:solidFill>
                <a:srgbClr val="000000"/>
              </a:solidFill>
              <a:latin typeface="Verdana" pitchFamily="34" charset="0"/>
            </a:endParaRPr>
          </a:p>
        </p:txBody>
      </p:sp>
    </p:spTree>
    <p:extLst>
      <p:ext uri="{BB962C8B-B14F-4D97-AF65-F5344CB8AC3E}">
        <p14:creationId xmlns:p14="http://schemas.microsoft.com/office/powerpoint/2010/main" val="7157307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8194"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8195"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8196" name="Text Box 4"/>
          <p:cNvSpPr txBox="1">
            <a:spLocks noChangeArrowheads="1"/>
          </p:cNvSpPr>
          <p:nvPr/>
        </p:nvSpPr>
        <p:spPr bwMode="auto">
          <a:xfrm>
            <a:off x="1295400" y="1385888"/>
            <a:ext cx="7239000" cy="4664075"/>
          </a:xfrm>
          <a:prstGeom prst="rect">
            <a:avLst/>
          </a:prstGeom>
          <a:noFill/>
          <a:ln w="9525">
            <a:noFill/>
            <a:miter lim="800000"/>
            <a:headEnd/>
            <a:tailEnd/>
          </a:ln>
          <a:effectLst/>
        </p:spPr>
        <p:txBody>
          <a:bodyPr>
            <a:spAutoFit/>
          </a:bodyPr>
          <a:lstStyle/>
          <a:p>
            <a:pPr marL="342900" indent="-342900">
              <a:buFontTx/>
              <a:buAutoNum type="arabicPeriod" startAt="3"/>
            </a:pPr>
            <a:r>
              <a:rPr lang="el-GR" sz="2000" smtClean="0">
                <a:solidFill>
                  <a:srgbClr val="000000"/>
                </a:solidFill>
                <a:latin typeface="Verdana" pitchFamily="34" charset="0"/>
              </a:rPr>
              <a:t>Στην αλυσίδα μεταφοράς ηλεκτρονίων μέσω των ενδιάμεσων φορέων κατά την αναπνοή ή την φωτοσύνθεση.</a:t>
            </a:r>
          </a:p>
          <a:p>
            <a:pPr marL="342900" indent="-342900"/>
            <a:r>
              <a:rPr lang="el-GR" sz="2000" smtClean="0">
                <a:solidFill>
                  <a:srgbClr val="000000"/>
                </a:solidFill>
                <a:latin typeface="Verdana" pitchFamily="34" charset="0"/>
              </a:rPr>
              <a:t>	Ειδικά στους χλωροπλάστες, η παρουσία υψηλών συγκεντρώσεων οξυγόνου στις θέσεις φωτόλυσης του νερού σε συνδυασμό με την δημιουργία ισχυρά οξειδωτικών μορίων και την ύπαρξη χρωστικών και πολυακόρεστων λιπαρών οξέων των μεμβρανών καθιστά το οργανίδιο αυτό ιδιαίτερα επιρρεπές σε οξειδωτικές βλάβες.</a:t>
            </a:r>
          </a:p>
          <a:p>
            <a:pPr marL="342900" indent="-342900">
              <a:buFontTx/>
              <a:buAutoNum type="arabicPeriod" startAt="4"/>
            </a:pPr>
            <a:r>
              <a:rPr lang="el-GR" sz="2000" smtClean="0">
                <a:solidFill>
                  <a:srgbClr val="000000"/>
                </a:solidFill>
                <a:latin typeface="Verdana" pitchFamily="34" charset="0"/>
              </a:rPr>
              <a:t>Η επίδραση της υπεριώδους ακτινοβολίας επί του μορίων όπως το μοριακό οξυγόνο ή το υπεροξείδιο του υδρογόνου.</a:t>
            </a:r>
          </a:p>
          <a:p>
            <a:pPr marL="342900" indent="-342900">
              <a:buFontTx/>
              <a:buAutoNum type="arabicPeriod" startAt="4"/>
            </a:pPr>
            <a:r>
              <a:rPr lang="el-GR" sz="2000" smtClean="0">
                <a:solidFill>
                  <a:srgbClr val="000000"/>
                </a:solidFill>
                <a:latin typeface="Verdana" pitchFamily="34" charset="0"/>
              </a:rPr>
              <a:t>Η μεταφορά ενέργειας διέγερσης από την χλωροφύλλη τριπλότητας προς το οξυγόνο.</a:t>
            </a:r>
            <a:endParaRPr lang="en-US" sz="2000" smtClean="0">
              <a:solidFill>
                <a:srgbClr val="000000"/>
              </a:solidFill>
              <a:latin typeface="Verdana" pitchFamily="34" charset="0"/>
            </a:endParaRPr>
          </a:p>
        </p:txBody>
      </p:sp>
      <p:sp>
        <p:nvSpPr>
          <p:cNvPr id="648197"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Μεταβολικές διεργασίες με παραγωγή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394520626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0242"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50243"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50245" name="Text Box 5"/>
          <p:cNvSpPr txBox="1">
            <a:spLocks noChangeArrowheads="1"/>
          </p:cNvSpPr>
          <p:nvPr/>
        </p:nvSpPr>
        <p:spPr bwMode="auto">
          <a:xfrm>
            <a:off x="685800" y="914400"/>
            <a:ext cx="76962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Κυριότερες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graphicFrame>
        <p:nvGraphicFramePr>
          <p:cNvPr id="650324" name="Group 84"/>
          <p:cNvGraphicFramePr>
            <a:graphicFrameLocks noGrp="1"/>
          </p:cNvGraphicFramePr>
          <p:nvPr/>
        </p:nvGraphicFramePr>
        <p:xfrm>
          <a:off x="457200" y="1752600"/>
          <a:ext cx="8229600" cy="3627120"/>
        </p:xfrm>
        <a:graphic>
          <a:graphicData uri="http://schemas.openxmlformats.org/drawingml/2006/table">
            <a:tbl>
              <a:tblPr/>
              <a:tblGrid>
                <a:gridCol w="1447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5791200">
                  <a:extLst>
                    <a:ext uri="{9D8B030D-6E8A-4147-A177-3AD203B41FA5}">
                      <a16:colId xmlns:a16="http://schemas.microsoft.com/office/drawing/2014/main" val="20002"/>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Verdana" pitchFamily="34" charset="0"/>
                        </a:rPr>
                        <a:t>είδος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Verdana" pitchFamily="34" charset="0"/>
                        </a:rPr>
                        <a:t>μοριακή δομή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Verdana" pitchFamily="34" charset="0"/>
                        </a:rPr>
                        <a:t>κύριες πηγές</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singlet </a:t>
                      </a:r>
                      <a:r>
                        <a:rPr kumimoji="0" lang="el-GR" sz="1400" b="0" i="0" u="none" strike="noStrike" cap="none" normalizeH="0" baseline="0" smtClean="0">
                          <a:ln>
                            <a:noFill/>
                          </a:ln>
                          <a:solidFill>
                            <a:schemeClr val="tx1"/>
                          </a:solidFill>
                          <a:effectLst/>
                          <a:latin typeface="Verdana" pitchFamily="34" charset="0"/>
                        </a:rPr>
                        <a:t>οξυγόνο</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30000" smtClean="0">
                          <a:ln>
                            <a:noFill/>
                          </a:ln>
                          <a:solidFill>
                            <a:schemeClr val="tx1"/>
                          </a:solidFill>
                          <a:effectLst/>
                          <a:latin typeface="Verdana" pitchFamily="34" charset="0"/>
                        </a:rPr>
                        <a:t>1</a:t>
                      </a:r>
                      <a:r>
                        <a:rPr kumimoji="0" lang="el-GR" sz="1400" b="0" i="0" u="none" strike="noStrike" cap="none" normalizeH="0" baseline="0" smtClean="0">
                          <a:ln>
                            <a:noFill/>
                          </a:ln>
                          <a:solidFill>
                            <a:schemeClr val="tx1"/>
                          </a:solidFill>
                          <a:effectLst/>
                          <a:latin typeface="Verdana" pitchFamily="34" charset="0"/>
                        </a:rPr>
                        <a:t>Ο</a:t>
                      </a:r>
                      <a:r>
                        <a:rPr kumimoji="0" lang="el-GR" sz="1400" b="0" i="0" u="none" strike="noStrike" cap="none" normalizeH="0" baseline="-25000" smtClean="0">
                          <a:ln>
                            <a:noFill/>
                          </a:ln>
                          <a:solidFill>
                            <a:schemeClr val="tx1"/>
                          </a:solidFill>
                          <a:effectLst/>
                          <a:latin typeface="Verdana" pitchFamily="34" charset="0"/>
                        </a:rPr>
                        <a:t>2</a:t>
                      </a:r>
                      <a:endParaRPr kumimoji="0" lang="el-GR" sz="1400" b="0" i="0" u="none" strike="noStrike" cap="none" normalizeH="0" baseline="3000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μεταφορά ηλεκτρονίων προς το οξυγόνο στο φωτοσύστημα ΙΙ, </a:t>
                      </a:r>
                      <a:r>
                        <a:rPr kumimoji="0" lang="en-US" sz="1400" b="0" i="0" u="none" strike="noStrike" cap="none" normalizeH="0" baseline="0" smtClean="0">
                          <a:ln>
                            <a:noFill/>
                          </a:ln>
                          <a:solidFill>
                            <a:schemeClr val="tx1"/>
                          </a:solidFill>
                          <a:effectLst/>
                          <a:latin typeface="Verdana" pitchFamily="34" charset="0"/>
                        </a:rPr>
                        <a:t>UV</a:t>
                      </a:r>
                      <a:r>
                        <a:rPr kumimoji="0" lang="el-GR" sz="1400" b="0" i="0" u="none" strike="noStrike" cap="none" normalizeH="0" baseline="0" smtClean="0">
                          <a:ln>
                            <a:noFill/>
                          </a:ln>
                          <a:solidFill>
                            <a:schemeClr val="tx1"/>
                          </a:solidFill>
                          <a:effectLst/>
                          <a:latin typeface="Verdana" pitchFamily="34" charset="0"/>
                        </a:rPr>
                        <a:t> ακτινοβολία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ρίζα υπεροξειδίου</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Ο</a:t>
                      </a:r>
                      <a:r>
                        <a:rPr kumimoji="0" lang="el-GR" sz="1400" b="0" i="0" u="none" strike="noStrike" cap="none" normalizeH="0" baseline="-25000" smtClean="0">
                          <a:ln>
                            <a:noFill/>
                          </a:ln>
                          <a:solidFill>
                            <a:schemeClr val="tx1"/>
                          </a:solidFill>
                          <a:effectLst/>
                          <a:latin typeface="Verdana" pitchFamily="34" charset="0"/>
                        </a:rPr>
                        <a:t>2</a:t>
                      </a:r>
                      <a:r>
                        <a:rPr kumimoji="0" lang="el-GR" sz="1400" b="0" i="0" u="none" strike="noStrike" cap="none" normalizeH="0" baseline="30000" smtClean="0">
                          <a:ln>
                            <a:noFill/>
                          </a:ln>
                          <a:solidFill>
                            <a:schemeClr val="tx1"/>
                          </a:solidFill>
                          <a:effectLst/>
                          <a:latin typeface="Verdana" pitchFamily="34" charset="0"/>
                        </a:rPr>
                        <a:t>▪-</a:t>
                      </a:r>
                      <a:endParaRPr kumimoji="0" lang="el-GR" sz="14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Αναπνευστική αλυσίδα μεταφοράς </a:t>
                      </a:r>
                      <a:r>
                        <a:rPr kumimoji="0" lang="en-US" sz="1400" b="0" i="0" u="none" strike="noStrike" cap="none" normalizeH="0" baseline="0" smtClean="0">
                          <a:ln>
                            <a:noFill/>
                          </a:ln>
                          <a:solidFill>
                            <a:schemeClr val="tx1"/>
                          </a:solidFill>
                          <a:effectLst/>
                          <a:latin typeface="Verdana" pitchFamily="34" charset="0"/>
                        </a:rPr>
                        <a:t>e</a:t>
                      </a:r>
                      <a:r>
                        <a:rPr kumimoji="0" lang="en-US" sz="1400" b="0" i="0" u="none" strike="noStrike" cap="none" normalizeH="0" baseline="30000" smtClean="0">
                          <a:ln>
                            <a:noFill/>
                          </a:ln>
                          <a:solidFill>
                            <a:schemeClr val="tx1"/>
                          </a:solidFill>
                          <a:effectLst/>
                          <a:latin typeface="Verdana" pitchFamily="34" charset="0"/>
                        </a:rPr>
                        <a:t>-</a:t>
                      </a:r>
                      <a:r>
                        <a:rPr kumimoji="0" lang="en-US" sz="1400" b="0" i="0" u="none" strike="noStrike" cap="none" normalizeH="0" baseline="0" smtClean="0">
                          <a:ln>
                            <a:noFill/>
                          </a:ln>
                          <a:solidFill>
                            <a:schemeClr val="tx1"/>
                          </a:solidFill>
                          <a:effectLst/>
                          <a:latin typeface="Verdana" pitchFamily="34" charset="0"/>
                        </a:rPr>
                        <a:t>, </a:t>
                      </a:r>
                      <a:r>
                        <a:rPr kumimoji="0" lang="el-GR" sz="1400" b="0" i="0" u="none" strike="noStrike" cap="none" normalizeH="0" baseline="0" smtClean="0">
                          <a:ln>
                            <a:noFill/>
                          </a:ln>
                          <a:solidFill>
                            <a:schemeClr val="tx1"/>
                          </a:solidFill>
                          <a:effectLst/>
                          <a:latin typeface="Verdana" pitchFamily="34" charset="0"/>
                        </a:rPr>
                        <a:t>αντίδραση </a:t>
                      </a:r>
                      <a:r>
                        <a:rPr kumimoji="0" lang="en-US" sz="1400" b="0" i="0" u="none" strike="noStrike" cap="none" normalizeH="0" baseline="0" smtClean="0">
                          <a:ln>
                            <a:noFill/>
                          </a:ln>
                          <a:solidFill>
                            <a:schemeClr val="tx1"/>
                          </a:solidFill>
                          <a:effectLst/>
                          <a:latin typeface="Verdana" pitchFamily="34" charset="0"/>
                        </a:rPr>
                        <a:t>Mehler</a:t>
                      </a:r>
                      <a:r>
                        <a:rPr kumimoji="0" lang="el-GR" sz="1400" b="0" i="0" u="none" strike="noStrike" cap="none" normalizeH="0" baseline="0" smtClean="0">
                          <a:ln>
                            <a:noFill/>
                          </a:ln>
                          <a:solidFill>
                            <a:schemeClr val="tx1"/>
                          </a:solidFill>
                          <a:effectLst/>
                          <a:latin typeface="Verdana" pitchFamily="34" charset="0"/>
                        </a:rPr>
                        <a:t>, φωτοαναπνοή, αντίδραση υπερευαισθησίας, όζον, ζιζανιοκτόνα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υπεροξείδιο υδρογόνου</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Η</a:t>
                      </a:r>
                      <a:r>
                        <a:rPr kumimoji="0" lang="el-GR" sz="1400" b="0" i="0" u="none" strike="noStrike" cap="none" normalizeH="0" baseline="-25000" smtClean="0">
                          <a:ln>
                            <a:noFill/>
                          </a:ln>
                          <a:solidFill>
                            <a:schemeClr val="tx1"/>
                          </a:solidFill>
                          <a:effectLst/>
                          <a:latin typeface="Verdana" pitchFamily="34" charset="0"/>
                        </a:rPr>
                        <a:t>2</a:t>
                      </a:r>
                      <a:r>
                        <a:rPr kumimoji="0" lang="el-GR" sz="1400" b="0" i="0" u="none" strike="noStrike" cap="none" normalizeH="0" baseline="0" smtClean="0">
                          <a:ln>
                            <a:noFill/>
                          </a:ln>
                          <a:solidFill>
                            <a:schemeClr val="tx1"/>
                          </a:solidFill>
                          <a:effectLst/>
                          <a:latin typeface="Verdana" pitchFamily="34" charset="0"/>
                        </a:rPr>
                        <a:t>Ο</a:t>
                      </a:r>
                      <a:r>
                        <a:rPr kumimoji="0" lang="el-GR" sz="1400" b="0" i="0" u="none" strike="noStrike" cap="none" normalizeH="0" baseline="-25000" smtClean="0">
                          <a:ln>
                            <a:noFill/>
                          </a:ln>
                          <a:solidFill>
                            <a:schemeClr val="tx1"/>
                          </a:solidFill>
                          <a:effectLst/>
                          <a:latin typeface="Verdana" pitchFamily="34" charset="0"/>
                        </a:rPr>
                        <a:t>2</a:t>
                      </a:r>
                      <a:endParaRPr kumimoji="0" lang="el-GR" sz="14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φωτοαναπνοή, δράση </a:t>
                      </a:r>
                      <a:r>
                        <a:rPr kumimoji="0" lang="en-US" sz="1400" b="0" i="0" u="none" strike="noStrike" cap="none" normalizeH="0" baseline="0" smtClean="0">
                          <a:ln>
                            <a:noFill/>
                          </a:ln>
                          <a:solidFill>
                            <a:schemeClr val="tx1"/>
                          </a:solidFill>
                          <a:effectLst/>
                          <a:latin typeface="Verdana" pitchFamily="34" charset="0"/>
                        </a:rPr>
                        <a:t>SOD</a:t>
                      </a:r>
                      <a:r>
                        <a:rPr kumimoji="0" lang="el-GR" sz="1400" b="0" i="0" u="none" strike="noStrike" cap="none" normalizeH="0" baseline="0" smtClean="0">
                          <a:ln>
                            <a:noFill/>
                          </a:ln>
                          <a:solidFill>
                            <a:schemeClr val="tx1"/>
                          </a:solidFill>
                          <a:effectLst/>
                          <a:latin typeface="Verdana" pitchFamily="34" charset="0"/>
                        </a:rPr>
                        <a:t>, αντίδραση υπερευαισθησίας, τραυματισμοί</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ρίζα υδροξυλίου</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ΟΗ</a:t>
                      </a:r>
                      <a:r>
                        <a:rPr kumimoji="0" lang="el-GR" sz="1400" b="0" i="0" u="none" strike="noStrike" cap="none" normalizeH="0" baseline="30000" smtClean="0">
                          <a:ln>
                            <a:noFill/>
                          </a:ln>
                          <a:solidFill>
                            <a:schemeClr val="tx1"/>
                          </a:solidFill>
                          <a:effectLst/>
                          <a:latin typeface="Verdana"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Διάσπαση όζοντος, αντίδραση υπερευαισθησίας, αντίδραση </a:t>
                      </a:r>
                      <a:r>
                        <a:rPr kumimoji="0" lang="en-US" sz="1400" b="0" i="0" u="none" strike="noStrike" cap="none" normalizeH="0" baseline="0" smtClean="0">
                          <a:ln>
                            <a:noFill/>
                          </a:ln>
                          <a:solidFill>
                            <a:schemeClr val="tx1"/>
                          </a:solidFill>
                          <a:effectLst/>
                          <a:latin typeface="Verdana" pitchFamily="34" charset="0"/>
                        </a:rPr>
                        <a:t>Fenton</a:t>
                      </a:r>
                      <a:endParaRPr kumimoji="0" lang="el-GR" sz="14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ρίζα υπερ-υδροξυλίου</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Ο</a:t>
                      </a:r>
                      <a:r>
                        <a:rPr kumimoji="0" lang="el-GR" sz="1400" b="0" i="0" u="none" strike="noStrike" cap="none" normalizeH="0" baseline="-25000" smtClean="0">
                          <a:ln>
                            <a:noFill/>
                          </a:ln>
                          <a:solidFill>
                            <a:schemeClr val="tx1"/>
                          </a:solidFill>
                          <a:effectLst/>
                          <a:latin typeface="Verdana" pitchFamily="34" charset="0"/>
                        </a:rPr>
                        <a:t>2</a:t>
                      </a:r>
                      <a:r>
                        <a:rPr kumimoji="0" lang="el-GR" sz="1400" b="0" i="0" u="none" strike="noStrike" cap="none" normalizeH="0" baseline="0" smtClean="0">
                          <a:ln>
                            <a:noFill/>
                          </a:ln>
                          <a:solidFill>
                            <a:schemeClr val="tx1"/>
                          </a:solidFill>
                          <a:effectLst/>
                          <a:latin typeface="Verdana" pitchFamily="34" charset="0"/>
                        </a:rPr>
                        <a:t>Η</a:t>
                      </a:r>
                      <a:r>
                        <a:rPr kumimoji="0" lang="el-GR" sz="1400" b="0" i="0" u="none" strike="noStrike" cap="none" normalizeH="0" baseline="30000" smtClean="0">
                          <a:ln>
                            <a:noFill/>
                          </a:ln>
                          <a:solidFill>
                            <a:schemeClr val="tx1"/>
                          </a:solidFill>
                          <a:effectLst/>
                          <a:latin typeface="Verdana"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Προϊόν αντίδρασης του όζοντος με την ρίζα υδροξυλίου στον αποπλαστικό χώρο</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όζον</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Ο</a:t>
                      </a:r>
                      <a:r>
                        <a:rPr kumimoji="0" lang="el-GR" sz="1400" b="0" i="0" u="none" strike="noStrike" cap="none" normalizeH="0" baseline="-25000" smtClean="0">
                          <a:ln>
                            <a:noFill/>
                          </a:ln>
                          <a:solidFill>
                            <a:schemeClr val="tx1"/>
                          </a:solidFill>
                          <a:effectLst/>
                          <a:latin typeface="Verdana" pitchFamily="34" charset="0"/>
                        </a:rPr>
                        <a:t>3</a:t>
                      </a:r>
                      <a:endParaRPr kumimoji="0" lang="el-GR" sz="14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αντίδραση οξυγόνου με ατμοσφαιρικούς ρύπους με την επίδραση της </a:t>
                      </a:r>
                      <a:r>
                        <a:rPr kumimoji="0" lang="en-US" sz="1400" b="0" i="0" u="none" strike="noStrike" cap="none" normalizeH="0" baseline="0" smtClean="0">
                          <a:ln>
                            <a:noFill/>
                          </a:ln>
                          <a:solidFill>
                            <a:schemeClr val="tx1"/>
                          </a:solidFill>
                          <a:effectLst/>
                          <a:latin typeface="Verdana" pitchFamily="34" charset="0"/>
                        </a:rPr>
                        <a:t>UV</a:t>
                      </a:r>
                      <a:r>
                        <a:rPr kumimoji="0" lang="el-GR" sz="1400" b="0" i="0" u="none" strike="noStrike" cap="none" normalizeH="0" baseline="0" smtClean="0">
                          <a:ln>
                            <a:noFill/>
                          </a:ln>
                          <a:solidFill>
                            <a:schemeClr val="tx1"/>
                          </a:solidFill>
                          <a:effectLst/>
                          <a:latin typeface="Verdana" pitchFamily="34" charset="0"/>
                        </a:rPr>
                        <a:t> ακτινοβολίας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9438467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49218"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49219"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49220" name="Text Box 4"/>
          <p:cNvSpPr txBox="1">
            <a:spLocks noChangeArrowheads="1"/>
          </p:cNvSpPr>
          <p:nvPr/>
        </p:nvSpPr>
        <p:spPr bwMode="auto">
          <a:xfrm>
            <a:off x="1295400" y="1385888"/>
            <a:ext cx="7239000" cy="1616075"/>
          </a:xfrm>
          <a:prstGeom prst="rect">
            <a:avLst/>
          </a:prstGeom>
          <a:noFill/>
          <a:ln w="9525">
            <a:noFill/>
            <a:miter lim="800000"/>
            <a:headEnd/>
            <a:tailEnd/>
          </a:ln>
          <a:effectLst/>
        </p:spPr>
        <p:txBody>
          <a:bodyPr>
            <a:spAutoFit/>
          </a:bodyPr>
          <a:lstStyle/>
          <a:p>
            <a:pPr marL="342900" indent="-342900">
              <a:buFontTx/>
              <a:buAutoNum type="arabicPeriod"/>
            </a:pPr>
            <a:r>
              <a:rPr lang="el-GR" sz="2000" smtClean="0">
                <a:solidFill>
                  <a:srgbClr val="000000"/>
                </a:solidFill>
                <a:latin typeface="Verdana" pitchFamily="34" charset="0"/>
              </a:rPr>
              <a:t>Απόσβεση </a:t>
            </a:r>
            <a:r>
              <a:rPr lang="en-US" sz="2000" smtClean="0">
                <a:solidFill>
                  <a:srgbClr val="000000"/>
                </a:solidFill>
                <a:latin typeface="Verdana" pitchFamily="34" charset="0"/>
              </a:rPr>
              <a:t>ROS</a:t>
            </a:r>
            <a:r>
              <a:rPr lang="el-GR" sz="2000" smtClean="0">
                <a:solidFill>
                  <a:srgbClr val="000000"/>
                </a:solidFill>
                <a:latin typeface="Verdana" pitchFamily="34" charset="0"/>
              </a:rPr>
              <a:t> μέσω αντιοξειδωτικών μορίων.</a:t>
            </a:r>
          </a:p>
          <a:p>
            <a:pPr marL="342900" indent="-342900"/>
            <a:r>
              <a:rPr lang="el-GR" sz="2000" smtClean="0">
                <a:solidFill>
                  <a:srgbClr val="000000"/>
                </a:solidFill>
                <a:latin typeface="Verdana" pitchFamily="34" charset="0"/>
              </a:rPr>
              <a:t>	Κυριότερα αντιοξειδωτικά μόρια των φυτών είναι το ασκορβικό οξύ, η γλουταθειόνη, η α-τοκοφερόλη, τα καροτενοειδή, τα φαινολικά συστατικά και οι πολυαμίνες.</a:t>
            </a:r>
          </a:p>
        </p:txBody>
      </p:sp>
      <p:sp>
        <p:nvSpPr>
          <p:cNvPr id="649221"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Αμυντικοί μηχανισμοί των φυτών έναντι των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338311305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2291"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52292" name="Text Box 4"/>
          <p:cNvSpPr txBox="1">
            <a:spLocks noChangeArrowheads="1"/>
          </p:cNvSpPr>
          <p:nvPr/>
        </p:nvSpPr>
        <p:spPr bwMode="auto">
          <a:xfrm>
            <a:off x="1295400" y="1385888"/>
            <a:ext cx="7239000" cy="1006475"/>
          </a:xfrm>
          <a:prstGeom prst="rect">
            <a:avLst/>
          </a:prstGeom>
          <a:noFill/>
          <a:ln w="9525">
            <a:noFill/>
            <a:miter lim="800000"/>
            <a:headEnd/>
            <a:tailEnd/>
          </a:ln>
          <a:effectLst/>
        </p:spPr>
        <p:txBody>
          <a:bodyPr>
            <a:spAutoFit/>
          </a:bodyPr>
          <a:lstStyle/>
          <a:p>
            <a:pPr marL="342900" indent="-342900">
              <a:buFontTx/>
              <a:buAutoNum type="arabicPeriod" startAt="2"/>
            </a:pPr>
            <a:r>
              <a:rPr lang="el-GR" sz="2000" smtClean="0">
                <a:solidFill>
                  <a:srgbClr val="000000"/>
                </a:solidFill>
                <a:latin typeface="Verdana" pitchFamily="34" charset="0"/>
              </a:rPr>
              <a:t>Κύκλος ασκορβικού οξέος-γλουταθειόνης.</a:t>
            </a:r>
          </a:p>
          <a:p>
            <a:pPr marL="342900" indent="-342900"/>
            <a:r>
              <a:rPr lang="el-GR" sz="2000" smtClean="0">
                <a:solidFill>
                  <a:srgbClr val="000000"/>
                </a:solidFill>
                <a:latin typeface="Verdana" pitchFamily="34" charset="0"/>
              </a:rPr>
              <a:t>	Αφορά στην μετατροπή της ρίζας του υπεροξειδίου σε υπεροξείδιο και αυτού περαιτέρω σε νερό</a:t>
            </a:r>
          </a:p>
        </p:txBody>
      </p:sp>
      <p:sp>
        <p:nvSpPr>
          <p:cNvPr id="652293"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Αμυντικοί μηχανισμοί των φυτών έναντι των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pic>
        <p:nvPicPr>
          <p:cNvPr id="26627" name="Picture 3"/>
          <p:cNvPicPr>
            <a:picLocks noChangeAspect="1" noChangeArrowheads="1"/>
          </p:cNvPicPr>
          <p:nvPr/>
        </p:nvPicPr>
        <p:blipFill>
          <a:blip r:embed="rId2" cstate="print"/>
          <a:srcRect/>
          <a:stretch>
            <a:fillRect/>
          </a:stretch>
        </p:blipFill>
        <p:spPr bwMode="auto">
          <a:xfrm>
            <a:off x="428986" y="2438400"/>
            <a:ext cx="8181614" cy="3886200"/>
          </a:xfrm>
          <a:prstGeom prst="rect">
            <a:avLst/>
          </a:prstGeom>
          <a:noFill/>
          <a:ln w="9525">
            <a:noFill/>
            <a:miter lim="800000"/>
            <a:headEnd/>
            <a:tailEnd/>
          </a:ln>
          <a:effectLst/>
        </p:spPr>
      </p:pic>
    </p:spTree>
    <p:extLst>
      <p:ext uri="{BB962C8B-B14F-4D97-AF65-F5344CB8AC3E}">
        <p14:creationId xmlns:p14="http://schemas.microsoft.com/office/powerpoint/2010/main" val="395354967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3314"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53315"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53316" name="Text Box 4"/>
          <p:cNvSpPr txBox="1">
            <a:spLocks noChangeArrowheads="1"/>
          </p:cNvSpPr>
          <p:nvPr/>
        </p:nvSpPr>
        <p:spPr bwMode="auto">
          <a:xfrm>
            <a:off x="1295400" y="1385888"/>
            <a:ext cx="7239000" cy="701675"/>
          </a:xfrm>
          <a:prstGeom prst="rect">
            <a:avLst/>
          </a:prstGeom>
          <a:noFill/>
          <a:ln w="9525">
            <a:noFill/>
            <a:miter lim="800000"/>
            <a:headEnd/>
            <a:tailEnd/>
          </a:ln>
          <a:effectLst/>
        </p:spPr>
        <p:txBody>
          <a:bodyPr>
            <a:spAutoFit/>
          </a:bodyPr>
          <a:lstStyle/>
          <a:p>
            <a:pPr marL="342900" indent="-342900">
              <a:buFontTx/>
              <a:buAutoNum type="arabicPeriod" startAt="3"/>
            </a:pPr>
            <a:r>
              <a:rPr lang="el-GR" sz="2000" smtClean="0">
                <a:solidFill>
                  <a:srgbClr val="000000"/>
                </a:solidFill>
                <a:latin typeface="Verdana" pitchFamily="34" charset="0"/>
              </a:rPr>
              <a:t>Καταλυτική μετατροπή του υπεροξειδίου του υδρογόνου προς νερό στα μικροσώματα</a:t>
            </a:r>
          </a:p>
        </p:txBody>
      </p:sp>
      <p:sp>
        <p:nvSpPr>
          <p:cNvPr id="653317"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Αμυντικοί μηχανισμοί των φυτών έναντι των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spTree>
    <p:extLst>
      <p:ext uri="{BB962C8B-B14F-4D97-AF65-F5344CB8AC3E}">
        <p14:creationId xmlns:p14="http://schemas.microsoft.com/office/powerpoint/2010/main" val="4721132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47107" name="Text Box 3"/>
          <p:cNvSpPr txBox="1">
            <a:spLocks noChangeArrowheads="1"/>
          </p:cNvSpPr>
          <p:nvPr/>
        </p:nvSpPr>
        <p:spPr bwMode="auto">
          <a:xfrm>
            <a:off x="2182813" y="334963"/>
            <a:ext cx="4721225" cy="427037"/>
          </a:xfrm>
          <a:prstGeom prst="rect">
            <a:avLst/>
          </a:prstGeom>
          <a:noFill/>
          <a:ln w="9525">
            <a:noFill/>
            <a:miter lim="800000"/>
            <a:headEnd/>
            <a:tailEnd/>
          </a:ln>
        </p:spPr>
        <p:txBody>
          <a:bodyPr wrap="none">
            <a:spAutoFit/>
          </a:bodyPr>
          <a:lstStyle/>
          <a:p>
            <a:pPr algn="ctr"/>
            <a:r>
              <a:rPr lang="el-GR" sz="2200" smtClean="0">
                <a:solidFill>
                  <a:srgbClr val="000000"/>
                </a:solidFill>
                <a:latin typeface="Verdana" pitchFamily="34" charset="0"/>
              </a:rPr>
              <a:t>ΙΔΙΟΤΗΤΕΣ ΤΗΣ ΑΚΤΙΝΟΒΟΛΙΑΣ</a:t>
            </a:r>
          </a:p>
        </p:txBody>
      </p:sp>
      <p:pic>
        <p:nvPicPr>
          <p:cNvPr id="49154" name="Picture 2"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78806"/>
            <a:ext cx="8188406" cy="4140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685800" y="990600"/>
            <a:ext cx="7696200" cy="769441"/>
          </a:xfrm>
          <a:prstGeom prst="rect">
            <a:avLst/>
          </a:prstGeom>
          <a:noFill/>
          <a:ln w="9525">
            <a:noFill/>
            <a:miter lim="800000"/>
            <a:headEnd/>
            <a:tailEnd/>
          </a:ln>
        </p:spPr>
        <p:txBody>
          <a:bodyPr>
            <a:spAutoFit/>
          </a:bodyPr>
          <a:lstStyle/>
          <a:p>
            <a:pPr>
              <a:buFontTx/>
              <a:buChar char="•"/>
            </a:pPr>
            <a:r>
              <a:rPr lang="el-GR" sz="2200" b="1" dirty="0" smtClean="0">
                <a:solidFill>
                  <a:srgbClr val="808080"/>
                </a:solidFill>
                <a:latin typeface="Verdana" pitchFamily="34" charset="0"/>
              </a:rPr>
              <a:t>Φάσμα ηλιακού φωτός ανάλογα με την πολική γωνία του ηλιακού δίσκου </a:t>
            </a:r>
          </a:p>
        </p:txBody>
      </p:sp>
    </p:spTree>
    <p:extLst>
      <p:ext uri="{BB962C8B-B14F-4D97-AF65-F5344CB8AC3E}">
        <p14:creationId xmlns:p14="http://schemas.microsoft.com/office/powerpoint/2010/main" val="108547149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54339"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54340" name="Text Box 4"/>
          <p:cNvSpPr txBox="1">
            <a:spLocks noChangeArrowheads="1"/>
          </p:cNvSpPr>
          <p:nvPr/>
        </p:nvSpPr>
        <p:spPr bwMode="auto">
          <a:xfrm>
            <a:off x="1295400" y="1385888"/>
            <a:ext cx="7239000" cy="1311275"/>
          </a:xfrm>
          <a:prstGeom prst="rect">
            <a:avLst/>
          </a:prstGeom>
          <a:noFill/>
          <a:ln w="9525">
            <a:noFill/>
            <a:miter lim="800000"/>
            <a:headEnd/>
            <a:tailEnd/>
          </a:ln>
          <a:effectLst/>
        </p:spPr>
        <p:txBody>
          <a:bodyPr>
            <a:spAutoFit/>
          </a:bodyPr>
          <a:lstStyle/>
          <a:p>
            <a:r>
              <a:rPr lang="el-GR" sz="2000" dirty="0" smtClean="0">
                <a:solidFill>
                  <a:srgbClr val="000000"/>
                </a:solidFill>
                <a:latin typeface="Verdana" pitchFamily="34" charset="0"/>
              </a:rPr>
              <a:t>Η εμφάνιση έντονων οξειδωτικών βλαβών στα κύτταρα συνήθως οφείλεται σε συνεργισμό μεταξύ εξωτερικών παραγόντων καταπόνησης και οξειδωτικής καταπόνησης</a:t>
            </a:r>
          </a:p>
        </p:txBody>
      </p:sp>
      <p:sp>
        <p:nvSpPr>
          <p:cNvPr id="654341"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Πότε η οξειδωτική καταπόνηση προκαλεί βλάβες;</a:t>
            </a:r>
            <a:endParaRPr lang="el-GR" sz="2200" smtClean="0">
              <a:solidFill>
                <a:srgbClr val="000000"/>
              </a:solidFill>
              <a:latin typeface="Verdana" pitchFamily="34" charset="0"/>
            </a:endParaRPr>
          </a:p>
        </p:txBody>
      </p:sp>
      <p:pic>
        <p:nvPicPr>
          <p:cNvPr id="34819" name="Picture 3"/>
          <p:cNvPicPr>
            <a:picLocks noChangeAspect="1" noChangeArrowheads="1"/>
          </p:cNvPicPr>
          <p:nvPr/>
        </p:nvPicPr>
        <p:blipFill>
          <a:blip r:embed="rId2" cstate="print"/>
          <a:srcRect/>
          <a:stretch>
            <a:fillRect/>
          </a:stretch>
        </p:blipFill>
        <p:spPr bwMode="auto">
          <a:xfrm>
            <a:off x="2286000" y="2895600"/>
            <a:ext cx="4648200" cy="8899902"/>
          </a:xfrm>
          <a:prstGeom prst="rect">
            <a:avLst/>
          </a:prstGeom>
          <a:noFill/>
          <a:ln w="9525">
            <a:noFill/>
            <a:miter lim="800000"/>
            <a:headEnd/>
            <a:tailEnd/>
          </a:ln>
          <a:effectLst/>
        </p:spPr>
      </p:pic>
    </p:spTree>
    <p:extLst>
      <p:ext uri="{BB962C8B-B14F-4D97-AF65-F5344CB8AC3E}">
        <p14:creationId xmlns:p14="http://schemas.microsoft.com/office/powerpoint/2010/main" val="345015323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pic>
        <p:nvPicPr>
          <p:cNvPr id="34819" name="Picture 3"/>
          <p:cNvPicPr>
            <a:picLocks noChangeAspect="1" noChangeArrowheads="1"/>
          </p:cNvPicPr>
          <p:nvPr/>
        </p:nvPicPr>
        <p:blipFill>
          <a:blip r:embed="rId2" cstate="print"/>
          <a:srcRect/>
          <a:stretch>
            <a:fillRect/>
          </a:stretch>
        </p:blipFill>
        <p:spPr bwMode="auto">
          <a:xfrm>
            <a:off x="2286000" y="-2575302"/>
            <a:ext cx="4648200" cy="8899902"/>
          </a:xfrm>
          <a:prstGeom prst="rect">
            <a:avLst/>
          </a:prstGeom>
          <a:noFill/>
          <a:ln w="9525">
            <a:noFill/>
            <a:miter lim="800000"/>
            <a:headEnd/>
            <a:tailEnd/>
          </a:ln>
          <a:effectLst/>
        </p:spPr>
      </p:pic>
    </p:spTree>
    <p:extLst>
      <p:ext uri="{BB962C8B-B14F-4D97-AF65-F5344CB8AC3E}">
        <p14:creationId xmlns:p14="http://schemas.microsoft.com/office/powerpoint/2010/main" val="159402124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655362" name="Text Box 2"/>
          <p:cNvSpPr txBox="1">
            <a:spLocks noChangeArrowheads="1"/>
          </p:cNvSpPr>
          <p:nvPr/>
        </p:nvSpPr>
        <p:spPr bwMode="auto">
          <a:xfrm>
            <a:off x="838200" y="609600"/>
            <a:ext cx="1905000" cy="366713"/>
          </a:xfrm>
          <a:prstGeom prst="rect">
            <a:avLst/>
          </a:prstGeom>
          <a:noFill/>
          <a:ln w="9525">
            <a:noFill/>
            <a:miter lim="800000"/>
            <a:headEnd/>
            <a:tailEnd/>
          </a:ln>
          <a:effectLst/>
        </p:spPr>
        <p:txBody>
          <a:bodyPr>
            <a:spAutoFit/>
          </a:bodyPr>
          <a:lstStyle/>
          <a:p>
            <a:pPr algn="ctr"/>
            <a:endParaRPr lang="en-US" smtClean="0">
              <a:solidFill>
                <a:srgbClr val="000000"/>
              </a:solidFill>
            </a:endParaRPr>
          </a:p>
        </p:txBody>
      </p:sp>
      <p:sp>
        <p:nvSpPr>
          <p:cNvPr id="655363" name="Text Box 3"/>
          <p:cNvSpPr txBox="1">
            <a:spLocks noChangeArrowheads="1"/>
          </p:cNvSpPr>
          <p:nvPr/>
        </p:nvSpPr>
        <p:spPr bwMode="auto">
          <a:xfrm>
            <a:off x="2522538" y="334963"/>
            <a:ext cx="4087812" cy="427037"/>
          </a:xfrm>
          <a:prstGeom prst="rect">
            <a:avLst/>
          </a:prstGeom>
          <a:noFill/>
          <a:ln w="9525">
            <a:noFill/>
            <a:miter lim="800000"/>
            <a:headEnd/>
            <a:tailEnd/>
          </a:ln>
          <a:effectLst/>
        </p:spPr>
        <p:txBody>
          <a:bodyPr wrap="none">
            <a:spAutoFit/>
          </a:bodyPr>
          <a:lstStyle/>
          <a:p>
            <a:pPr algn="ctr"/>
            <a:r>
              <a:rPr lang="el-GR" sz="2200" smtClean="0">
                <a:solidFill>
                  <a:srgbClr val="000000"/>
                </a:solidFill>
                <a:latin typeface="Verdana" pitchFamily="34" charset="0"/>
              </a:rPr>
              <a:t>ΟΞΕΙΔΩΤΙΚΗ ΚΑΤΑΠΟΝΗΣΗ</a:t>
            </a:r>
          </a:p>
        </p:txBody>
      </p:sp>
      <p:sp>
        <p:nvSpPr>
          <p:cNvPr id="655364" name="Text Box 4"/>
          <p:cNvSpPr txBox="1">
            <a:spLocks noChangeArrowheads="1"/>
          </p:cNvSpPr>
          <p:nvPr/>
        </p:nvSpPr>
        <p:spPr bwMode="auto">
          <a:xfrm>
            <a:off x="1295400" y="1385888"/>
            <a:ext cx="7239000" cy="13112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Μέσω της επίδρασης ορισμένων παραγόντων καταπόνησης αυξάνεται η διαμεμβρανική μεταφορά ηλεκτρονίων με αποτέλεσμα την </a:t>
            </a:r>
            <a:r>
              <a:rPr lang="el-GR" sz="2000" b="1" smtClean="0">
                <a:solidFill>
                  <a:srgbClr val="000000"/>
                </a:solidFill>
                <a:latin typeface="Verdana" pitchFamily="34" charset="0"/>
              </a:rPr>
              <a:t>δραματική αύξηση του ρυθμού παραγωγής </a:t>
            </a:r>
            <a:r>
              <a:rPr lang="en-US" sz="2000" b="1" smtClean="0">
                <a:solidFill>
                  <a:srgbClr val="000000"/>
                </a:solidFill>
                <a:latin typeface="Verdana" pitchFamily="34" charset="0"/>
              </a:rPr>
              <a:t>ROS</a:t>
            </a:r>
            <a:endParaRPr lang="el-GR" sz="2000" b="1" smtClean="0">
              <a:solidFill>
                <a:srgbClr val="000000"/>
              </a:solidFill>
              <a:latin typeface="Verdana" pitchFamily="34" charset="0"/>
            </a:endParaRPr>
          </a:p>
        </p:txBody>
      </p:sp>
      <p:sp>
        <p:nvSpPr>
          <p:cNvPr id="655365"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Πότε η οξειδωτική καταπόνηση προκαλεί βλάβες;</a:t>
            </a:r>
            <a:endParaRPr lang="el-GR" sz="2200" smtClean="0">
              <a:solidFill>
                <a:srgbClr val="000000"/>
              </a:solidFill>
              <a:latin typeface="Verdana" pitchFamily="34" charset="0"/>
            </a:endParaRPr>
          </a:p>
        </p:txBody>
      </p:sp>
      <p:sp>
        <p:nvSpPr>
          <p:cNvPr id="655367" name="Text Box 7"/>
          <p:cNvSpPr txBox="1">
            <a:spLocks noChangeArrowheads="1"/>
          </p:cNvSpPr>
          <p:nvPr/>
        </p:nvSpPr>
        <p:spPr bwMode="auto">
          <a:xfrm>
            <a:off x="1295400" y="2743200"/>
            <a:ext cx="7239000" cy="13112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Οι παράγοντες καταπόνησης προκαλούν </a:t>
            </a:r>
            <a:r>
              <a:rPr lang="el-GR" sz="2000" b="1" smtClean="0">
                <a:solidFill>
                  <a:srgbClr val="000000"/>
                </a:solidFill>
                <a:latin typeface="Verdana" pitchFamily="34" charset="0"/>
              </a:rPr>
              <a:t>διαταραχές στους μηχανισμούς απόσβεσης</a:t>
            </a:r>
            <a:r>
              <a:rPr lang="el-GR" sz="2000" smtClean="0">
                <a:solidFill>
                  <a:srgbClr val="000000"/>
                </a:solidFill>
                <a:latin typeface="Verdana" pitchFamily="34" charset="0"/>
              </a:rPr>
              <a:t> της ενέργειας όπως π.χ. κατά τον συνδυασμό ψύχους και υψηλών εντάσεων ακτινοβολίας</a:t>
            </a:r>
          </a:p>
        </p:txBody>
      </p:sp>
      <p:sp>
        <p:nvSpPr>
          <p:cNvPr id="655368" name="Text Box 8"/>
          <p:cNvSpPr txBox="1">
            <a:spLocks noChangeArrowheads="1"/>
          </p:cNvSpPr>
          <p:nvPr/>
        </p:nvSpPr>
        <p:spPr bwMode="auto">
          <a:xfrm>
            <a:off x="1295400" y="4114800"/>
            <a:ext cx="7239000" cy="1006475"/>
          </a:xfrm>
          <a:prstGeom prst="rect">
            <a:avLst/>
          </a:prstGeom>
          <a:noFill/>
          <a:ln w="9525">
            <a:noFill/>
            <a:miter lim="800000"/>
            <a:headEnd/>
            <a:tailEnd/>
          </a:ln>
          <a:effectLst/>
        </p:spPr>
        <p:txBody>
          <a:bodyPr>
            <a:spAutoFit/>
          </a:bodyPr>
          <a:lstStyle/>
          <a:p>
            <a:r>
              <a:rPr lang="el-GR" sz="2000" smtClean="0">
                <a:solidFill>
                  <a:srgbClr val="000000"/>
                </a:solidFill>
                <a:latin typeface="Verdana" pitchFamily="34" charset="0"/>
              </a:rPr>
              <a:t>Ορισμένοι παράγοντες καταπόνησης </a:t>
            </a:r>
            <a:r>
              <a:rPr lang="el-GR" sz="2000" b="1" smtClean="0">
                <a:solidFill>
                  <a:srgbClr val="000000"/>
                </a:solidFill>
                <a:latin typeface="Verdana" pitchFamily="34" charset="0"/>
              </a:rPr>
              <a:t>επιδρούν δυσμενώς επί των ίδιων των αντιοξειδωτικών μηχανισμών</a:t>
            </a:r>
            <a:r>
              <a:rPr lang="el-GR" sz="2000" smtClean="0">
                <a:solidFill>
                  <a:srgbClr val="000000"/>
                </a:solidFill>
                <a:latin typeface="Verdana" pitchFamily="34" charset="0"/>
              </a:rPr>
              <a:t> του κυττάρου</a:t>
            </a:r>
          </a:p>
        </p:txBody>
      </p:sp>
    </p:spTree>
    <p:extLst>
      <p:ext uri="{BB962C8B-B14F-4D97-AF65-F5344CB8AC3E}">
        <p14:creationId xmlns:p14="http://schemas.microsoft.com/office/powerpoint/2010/main" val="327760002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a:p>
        </p:txBody>
      </p:sp>
      <p:pic>
        <p:nvPicPr>
          <p:cNvPr id="108546" name="Picture 2"/>
          <p:cNvPicPr>
            <a:picLocks noChangeAspect="1" noChangeArrowheads="1"/>
          </p:cNvPicPr>
          <p:nvPr/>
        </p:nvPicPr>
        <p:blipFill>
          <a:blip r:embed="rId2" cstate="print"/>
          <a:srcRect/>
          <a:stretch>
            <a:fillRect/>
          </a:stretch>
        </p:blipFill>
        <p:spPr bwMode="auto">
          <a:xfrm>
            <a:off x="1343423" y="66676"/>
            <a:ext cx="6457552" cy="6705600"/>
          </a:xfrm>
          <a:prstGeom prst="rect">
            <a:avLst/>
          </a:prstGeom>
          <a:noFill/>
          <a:ln w="9525">
            <a:noFill/>
            <a:miter lim="800000"/>
            <a:headEnd/>
            <a:tailEnd/>
          </a:ln>
          <a:effectLst/>
        </p:spPr>
      </p:pic>
    </p:spTree>
    <p:extLst>
      <p:ext uri="{BB962C8B-B14F-4D97-AF65-F5344CB8AC3E}">
        <p14:creationId xmlns:p14="http://schemas.microsoft.com/office/powerpoint/2010/main" val="18277016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2658743" y="334963"/>
            <a:ext cx="3809056"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ΑΠΟΦΥΓΗΣ</a:t>
            </a:r>
          </a:p>
        </p:txBody>
      </p:sp>
      <p:sp>
        <p:nvSpPr>
          <p:cNvPr id="94211"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
        <p:nvSpPr>
          <p:cNvPr id="94212" name="Text Box 4"/>
          <p:cNvSpPr txBox="1">
            <a:spLocks noChangeArrowheads="1"/>
          </p:cNvSpPr>
          <p:nvPr/>
        </p:nvSpPr>
        <p:spPr bwMode="auto">
          <a:xfrm>
            <a:off x="685800" y="990600"/>
            <a:ext cx="76962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Χαρακτηριστικά προσαρμογής</a:t>
            </a:r>
          </a:p>
        </p:txBody>
      </p:sp>
      <p:sp>
        <p:nvSpPr>
          <p:cNvPr id="94213" name="Text Box 5"/>
          <p:cNvSpPr txBox="1">
            <a:spLocks noChangeArrowheads="1"/>
          </p:cNvSpPr>
          <p:nvPr/>
        </p:nvSpPr>
        <p:spPr bwMode="auto">
          <a:xfrm>
            <a:off x="1295400" y="1447800"/>
            <a:ext cx="7239000" cy="1311275"/>
          </a:xfrm>
          <a:prstGeom prst="rect">
            <a:avLst/>
          </a:prstGeom>
          <a:noFill/>
          <a:ln w="9525">
            <a:noFill/>
            <a:miter lim="800000"/>
            <a:headEnd/>
            <a:tailEnd/>
          </a:ln>
        </p:spPr>
        <p:txBody>
          <a:bodyPr>
            <a:spAutoFit/>
          </a:bodyPr>
          <a:lstStyle/>
          <a:p>
            <a:pPr>
              <a:tabLst>
                <a:tab pos="361950" algn="l"/>
              </a:tabLst>
            </a:pPr>
            <a:r>
              <a:rPr lang="el-GR" sz="2000" dirty="0" smtClean="0">
                <a:solidFill>
                  <a:srgbClr val="000000"/>
                </a:solidFill>
                <a:latin typeface="Verdana" pitchFamily="34" charset="0"/>
              </a:rPr>
              <a:t>Οπτικά φίλτρα και φράγματα:</a:t>
            </a:r>
          </a:p>
          <a:p>
            <a:pPr>
              <a:tabLst>
                <a:tab pos="361950" algn="l"/>
              </a:tabLst>
            </a:pPr>
            <a:r>
              <a:rPr lang="el-GR" sz="2000" dirty="0" smtClean="0">
                <a:solidFill>
                  <a:srgbClr val="000000"/>
                </a:solidFill>
                <a:latin typeface="Verdana" pitchFamily="34" charset="0"/>
              </a:rPr>
              <a:t>	1. Χρωστικές (ανθοκυανίνες)</a:t>
            </a:r>
          </a:p>
          <a:p>
            <a:pPr>
              <a:tabLst>
                <a:tab pos="361950" algn="l"/>
              </a:tabLst>
            </a:pPr>
            <a:r>
              <a:rPr lang="el-GR" sz="2000" dirty="0" smtClean="0">
                <a:solidFill>
                  <a:srgbClr val="000000"/>
                </a:solidFill>
                <a:latin typeface="Verdana" pitchFamily="34" charset="0"/>
              </a:rPr>
              <a:t>	2. Επιεφυμενιδικοί κηροί</a:t>
            </a:r>
          </a:p>
          <a:p>
            <a:pPr>
              <a:tabLst>
                <a:tab pos="361950" algn="l"/>
              </a:tabLst>
            </a:pPr>
            <a:r>
              <a:rPr lang="el-GR" sz="2000" dirty="0" smtClean="0">
                <a:solidFill>
                  <a:srgbClr val="000000"/>
                </a:solidFill>
                <a:latin typeface="Verdana" pitchFamily="34" charset="0"/>
              </a:rPr>
              <a:t>	3. Τρίχωμα</a:t>
            </a:r>
          </a:p>
        </p:txBody>
      </p:sp>
      <p:sp>
        <p:nvSpPr>
          <p:cNvPr id="94214" name="Text Box 20"/>
          <p:cNvSpPr txBox="1">
            <a:spLocks noChangeArrowheads="1"/>
          </p:cNvSpPr>
          <p:nvPr/>
        </p:nvSpPr>
        <p:spPr bwMode="auto">
          <a:xfrm>
            <a:off x="1295400" y="2895600"/>
            <a:ext cx="7239000" cy="1920875"/>
          </a:xfrm>
          <a:prstGeom prst="rect">
            <a:avLst/>
          </a:prstGeom>
          <a:noFill/>
          <a:ln w="9525">
            <a:noFill/>
            <a:miter lim="800000"/>
            <a:headEnd/>
            <a:tailEnd/>
          </a:ln>
        </p:spPr>
        <p:txBody>
          <a:bodyPr>
            <a:spAutoFit/>
          </a:bodyPr>
          <a:lstStyle/>
          <a:p>
            <a:pPr>
              <a:tabLst>
                <a:tab pos="361950" algn="l"/>
                <a:tab pos="723900" algn="l"/>
              </a:tabLst>
            </a:pPr>
            <a:r>
              <a:rPr lang="el-GR" sz="2000" smtClean="0">
                <a:solidFill>
                  <a:srgbClr val="000000"/>
                </a:solidFill>
                <a:latin typeface="Verdana" pitchFamily="34" charset="0"/>
              </a:rPr>
              <a:t>Ανατομικά χαρακτηριστικά και οπτικές ιδιότητες:</a:t>
            </a:r>
          </a:p>
          <a:p>
            <a:pPr>
              <a:tabLst>
                <a:tab pos="361950" algn="l"/>
                <a:tab pos="723900" algn="l"/>
              </a:tabLst>
            </a:pPr>
            <a:r>
              <a:rPr lang="el-GR" sz="2000" smtClean="0">
                <a:solidFill>
                  <a:srgbClr val="000000"/>
                </a:solidFill>
                <a:latin typeface="Verdana" pitchFamily="34" charset="0"/>
              </a:rPr>
              <a:t>	4. Κλίση ελάσματος</a:t>
            </a:r>
          </a:p>
          <a:p>
            <a:pPr>
              <a:tabLst>
                <a:tab pos="361950" algn="l"/>
                <a:tab pos="723900" algn="l"/>
              </a:tabLst>
            </a:pPr>
            <a:r>
              <a:rPr lang="el-GR" sz="2000" smtClean="0">
                <a:solidFill>
                  <a:srgbClr val="000000"/>
                </a:solidFill>
                <a:latin typeface="Verdana" pitchFamily="34" charset="0"/>
              </a:rPr>
              <a:t>	5. Γεωμετρία ελάσματος και μηχανική του μίσχου</a:t>
            </a:r>
          </a:p>
          <a:p>
            <a:pPr>
              <a:tabLst>
                <a:tab pos="361950" algn="l"/>
                <a:tab pos="723900" algn="l"/>
              </a:tabLst>
            </a:pPr>
            <a:r>
              <a:rPr lang="el-GR" sz="2000" smtClean="0">
                <a:solidFill>
                  <a:srgbClr val="000000"/>
                </a:solidFill>
                <a:latin typeface="Verdana" pitchFamily="34" charset="0"/>
              </a:rPr>
              <a:t>	6. Ανατομικά στοιχεία που άγουν το φως</a:t>
            </a:r>
          </a:p>
          <a:p>
            <a:pPr>
              <a:tabLst>
                <a:tab pos="361950" algn="l"/>
                <a:tab pos="723900" algn="l"/>
              </a:tabLst>
            </a:pPr>
            <a:r>
              <a:rPr lang="el-GR" sz="2000" smtClean="0">
                <a:solidFill>
                  <a:srgbClr val="000000"/>
                </a:solidFill>
                <a:latin typeface="Verdana" pitchFamily="34" charset="0"/>
              </a:rPr>
              <a:t>		6α. Σκληρεΐδες</a:t>
            </a:r>
          </a:p>
          <a:p>
            <a:pPr>
              <a:tabLst>
                <a:tab pos="361950" algn="l"/>
                <a:tab pos="723900" algn="l"/>
              </a:tabLst>
            </a:pPr>
            <a:r>
              <a:rPr lang="el-GR" sz="2000" smtClean="0">
                <a:solidFill>
                  <a:srgbClr val="000000"/>
                </a:solidFill>
                <a:latin typeface="Verdana" pitchFamily="34" charset="0"/>
              </a:rPr>
              <a:t>		6β. Προεκτάσεις δεσμικών κολεών</a:t>
            </a:r>
          </a:p>
        </p:txBody>
      </p:sp>
    </p:spTree>
    <p:extLst>
      <p:ext uri="{BB962C8B-B14F-4D97-AF65-F5344CB8AC3E}">
        <p14:creationId xmlns:p14="http://schemas.microsoft.com/office/powerpoint/2010/main" val="21835494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3558"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
        <p:nvSpPr>
          <p:cNvPr id="23559" name="Text Box 4"/>
          <p:cNvSpPr txBox="1">
            <a:spLocks noChangeArrowheads="1"/>
          </p:cNvSpPr>
          <p:nvPr/>
        </p:nvSpPr>
        <p:spPr bwMode="auto">
          <a:xfrm>
            <a:off x="685800" y="990600"/>
            <a:ext cx="76962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Χαρακτηριστικά εγκλιματισμού</a:t>
            </a:r>
          </a:p>
        </p:txBody>
      </p:sp>
      <p:sp>
        <p:nvSpPr>
          <p:cNvPr id="23560" name="Text Box 5"/>
          <p:cNvSpPr txBox="1">
            <a:spLocks noChangeArrowheads="1"/>
          </p:cNvSpPr>
          <p:nvPr/>
        </p:nvSpPr>
        <p:spPr bwMode="auto">
          <a:xfrm>
            <a:off x="1295400" y="1447800"/>
            <a:ext cx="7239000" cy="1311275"/>
          </a:xfrm>
          <a:prstGeom prst="rect">
            <a:avLst/>
          </a:prstGeom>
          <a:noFill/>
          <a:ln w="9525">
            <a:noFill/>
            <a:miter lim="800000"/>
            <a:headEnd/>
            <a:tailEnd/>
          </a:ln>
        </p:spPr>
        <p:txBody>
          <a:bodyPr>
            <a:spAutoFit/>
          </a:bodyPr>
          <a:lstStyle/>
          <a:p>
            <a:pPr>
              <a:tabLst>
                <a:tab pos="361950" algn="l"/>
              </a:tabLst>
            </a:pPr>
            <a:r>
              <a:rPr lang="el-GR" sz="2000" smtClean="0">
                <a:solidFill>
                  <a:srgbClr val="000000"/>
                </a:solidFill>
                <a:latin typeface="Verdana" pitchFamily="34" charset="0"/>
              </a:rPr>
              <a:t>Κινήσεις:</a:t>
            </a:r>
          </a:p>
          <a:p>
            <a:pPr>
              <a:tabLst>
                <a:tab pos="361950" algn="l"/>
              </a:tabLst>
            </a:pPr>
            <a:r>
              <a:rPr lang="el-GR" sz="2000" smtClean="0">
                <a:solidFill>
                  <a:srgbClr val="000000"/>
                </a:solidFill>
                <a:latin typeface="Verdana" pitchFamily="34" charset="0"/>
              </a:rPr>
              <a:t>	1. Παραηλιοτροπικές κινήσεις του ελάσματος</a:t>
            </a:r>
          </a:p>
          <a:p>
            <a:pPr>
              <a:tabLst>
                <a:tab pos="361950" algn="l"/>
              </a:tabLst>
            </a:pPr>
            <a:r>
              <a:rPr lang="el-GR" sz="2000" smtClean="0">
                <a:solidFill>
                  <a:srgbClr val="000000"/>
                </a:solidFill>
                <a:latin typeface="Verdana" pitchFamily="34" charset="0"/>
              </a:rPr>
              <a:t>	2. Αυξητικές κινήσεις</a:t>
            </a:r>
          </a:p>
          <a:p>
            <a:pPr>
              <a:tabLst>
                <a:tab pos="361950" algn="l"/>
              </a:tabLst>
            </a:pPr>
            <a:r>
              <a:rPr lang="el-GR" sz="2000" smtClean="0">
                <a:solidFill>
                  <a:srgbClr val="000000"/>
                </a:solidFill>
                <a:latin typeface="Verdana" pitchFamily="34" charset="0"/>
              </a:rPr>
              <a:t>	3. Χλωροπλαστικές κινήσεις</a:t>
            </a:r>
          </a:p>
        </p:txBody>
      </p:sp>
      <p:pic>
        <p:nvPicPr>
          <p:cNvPr id="555015" name="Picture 7"/>
          <p:cNvPicPr>
            <a:picLocks noChangeAspect="1" noChangeArrowheads="1"/>
          </p:cNvPicPr>
          <p:nvPr/>
        </p:nvPicPr>
        <p:blipFill>
          <a:blip r:embed="rId3" cstate="print"/>
          <a:srcRect r="1042"/>
          <a:stretch>
            <a:fillRect/>
          </a:stretch>
        </p:blipFill>
        <p:spPr bwMode="auto">
          <a:xfrm>
            <a:off x="457200" y="3276600"/>
            <a:ext cx="3770313" cy="2857500"/>
          </a:xfrm>
          <a:prstGeom prst="rect">
            <a:avLst/>
          </a:prstGeom>
          <a:noFill/>
          <a:ln w="9525" algn="ctr">
            <a:noFill/>
            <a:miter lim="800000"/>
            <a:headEnd/>
            <a:tailEnd/>
          </a:ln>
        </p:spPr>
      </p:pic>
      <p:graphicFrame>
        <p:nvGraphicFramePr>
          <p:cNvPr id="555016" name="Object 8"/>
          <p:cNvGraphicFramePr>
            <a:graphicFrameLocks noChangeAspect="1"/>
          </p:cNvGraphicFramePr>
          <p:nvPr/>
        </p:nvGraphicFramePr>
        <p:xfrm>
          <a:off x="5170488" y="3275013"/>
          <a:ext cx="3198812" cy="2859087"/>
        </p:xfrm>
        <a:graphic>
          <a:graphicData uri="http://schemas.openxmlformats.org/presentationml/2006/ole">
            <mc:AlternateContent xmlns:mc="http://schemas.openxmlformats.org/markup-compatibility/2006">
              <mc:Choice xmlns:v="urn:schemas-microsoft-com:vml" Requires="v">
                <p:oleObj spid="_x0000_s39958" name="CorelDRAW" r:id="rId4" imgW="6003720" imgH="4818960" progId="">
                  <p:embed/>
                </p:oleObj>
              </mc:Choice>
              <mc:Fallback>
                <p:oleObj name="CorelDRAW" r:id="rId4" imgW="6003720" imgH="4818960" progId="">
                  <p:embed/>
                  <p:pic>
                    <p:nvPicPr>
                      <p:cNvPr id="555016" name="Object 8"/>
                      <p:cNvPicPr>
                        <a:picLocks noChangeAspect="1" noChangeArrowheads="1"/>
                      </p:cNvPicPr>
                      <p:nvPr/>
                    </p:nvPicPr>
                    <p:blipFill>
                      <a:blip r:embed="rId5">
                        <a:extLst>
                          <a:ext uri="{28A0092B-C50C-407E-A947-70E740481C1C}">
                            <a14:useLocalDpi xmlns:a14="http://schemas.microsoft.com/office/drawing/2010/main" val="0"/>
                          </a:ext>
                        </a:extLst>
                      </a:blip>
                      <a:srcRect l="25539" t="23987" r="25459" b="24277"/>
                      <a:stretch>
                        <a:fillRect/>
                      </a:stretch>
                    </p:blipFill>
                    <p:spPr bwMode="auto">
                      <a:xfrm>
                        <a:off x="5170488" y="3275013"/>
                        <a:ext cx="3198812"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5017" name="Object 9"/>
          <p:cNvGraphicFramePr>
            <a:graphicFrameLocks noChangeAspect="1"/>
          </p:cNvGraphicFramePr>
          <p:nvPr/>
        </p:nvGraphicFramePr>
        <p:xfrm>
          <a:off x="5135563" y="3275013"/>
          <a:ext cx="3246437" cy="2859087"/>
        </p:xfrm>
        <a:graphic>
          <a:graphicData uri="http://schemas.openxmlformats.org/presentationml/2006/ole">
            <mc:AlternateContent xmlns:mc="http://schemas.openxmlformats.org/markup-compatibility/2006">
              <mc:Choice xmlns:v="urn:schemas-microsoft-com:vml" Requires="v">
                <p:oleObj spid="_x0000_s39959" name="CorelDRAW" r:id="rId6" imgW="6003720" imgH="4818960" progId="">
                  <p:embed/>
                </p:oleObj>
              </mc:Choice>
              <mc:Fallback>
                <p:oleObj name="CorelDRAW" r:id="rId6" imgW="6003720" imgH="4818960" progId="">
                  <p:embed/>
                  <p:pic>
                    <p:nvPicPr>
                      <p:cNvPr id="555017" name="Object 9"/>
                      <p:cNvPicPr>
                        <a:picLocks noChangeAspect="1" noChangeArrowheads="1"/>
                      </p:cNvPicPr>
                      <p:nvPr/>
                    </p:nvPicPr>
                    <p:blipFill>
                      <a:blip r:embed="rId7">
                        <a:extLst>
                          <a:ext uri="{28A0092B-C50C-407E-A947-70E740481C1C}">
                            <a14:useLocalDpi xmlns:a14="http://schemas.microsoft.com/office/drawing/2010/main" val="0"/>
                          </a:ext>
                        </a:extLst>
                      </a:blip>
                      <a:srcRect l="25139" t="24132" r="25122" b="24132"/>
                      <a:stretch>
                        <a:fillRect/>
                      </a:stretch>
                    </p:blipFill>
                    <p:spPr bwMode="auto">
                      <a:xfrm>
                        <a:off x="5135563" y="3275013"/>
                        <a:ext cx="324643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2"/>
          <p:cNvSpPr txBox="1">
            <a:spLocks noChangeArrowheads="1"/>
          </p:cNvSpPr>
          <p:nvPr/>
        </p:nvSpPr>
        <p:spPr bwMode="auto">
          <a:xfrm>
            <a:off x="2658743" y="334963"/>
            <a:ext cx="3809056"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ΑΠΟΦΥΓΗΣ</a:t>
            </a:r>
          </a:p>
        </p:txBody>
      </p:sp>
    </p:spTree>
    <p:extLst>
      <p:ext uri="{BB962C8B-B14F-4D97-AF65-F5344CB8AC3E}">
        <p14:creationId xmlns:p14="http://schemas.microsoft.com/office/powerpoint/2010/main" val="126376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50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0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501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55017"/>
                                        </p:tgtEl>
                                        <p:attrNameLst>
                                          <p:attrName>style.visibility</p:attrName>
                                        </p:attrNameLst>
                                      </p:cBhvr>
                                      <p:to>
                                        <p:strVal val="visible"/>
                                      </p:to>
                                    </p:set>
                                    <p:animEffect transition="in" filter="fade">
                                      <p:cBhvr>
                                        <p:cTn id="17" dur="1000"/>
                                        <p:tgtEl>
                                          <p:spTgt spid="5550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5501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5550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
        <p:nvSpPr>
          <p:cNvPr id="95235"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
        <p:nvSpPr>
          <p:cNvPr id="95236" name="Text Box 4"/>
          <p:cNvSpPr txBox="1">
            <a:spLocks noChangeArrowheads="1"/>
          </p:cNvSpPr>
          <p:nvPr/>
        </p:nvSpPr>
        <p:spPr bwMode="auto">
          <a:xfrm>
            <a:off x="685800" y="990600"/>
            <a:ext cx="76962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Εναλλακτικές οδοί απόσβεσης της ενέργειας</a:t>
            </a:r>
          </a:p>
        </p:txBody>
      </p:sp>
      <p:sp>
        <p:nvSpPr>
          <p:cNvPr id="95237" name="Text Box 5"/>
          <p:cNvSpPr txBox="1">
            <a:spLocks noChangeArrowheads="1"/>
          </p:cNvSpPr>
          <p:nvPr/>
        </p:nvSpPr>
        <p:spPr bwMode="auto">
          <a:xfrm>
            <a:off x="1295400" y="1447800"/>
            <a:ext cx="7543800" cy="1323439"/>
          </a:xfrm>
          <a:prstGeom prst="rect">
            <a:avLst/>
          </a:prstGeom>
          <a:noFill/>
          <a:ln w="9525">
            <a:noFill/>
            <a:miter lim="800000"/>
            <a:headEnd/>
            <a:tailEnd/>
          </a:ln>
        </p:spPr>
        <p:txBody>
          <a:bodyPr wrap="square">
            <a:spAutoFit/>
          </a:bodyPr>
          <a:lstStyle/>
          <a:p>
            <a:pPr>
              <a:tabLst>
                <a:tab pos="361950" algn="l"/>
                <a:tab pos="717550" algn="l"/>
              </a:tabLst>
            </a:pPr>
            <a:r>
              <a:rPr lang="el-GR" sz="2000" b="1" dirty="0" smtClean="0">
                <a:solidFill>
                  <a:srgbClr val="000000"/>
                </a:solidFill>
                <a:latin typeface="Verdana" pitchFamily="34" charset="0"/>
              </a:rPr>
              <a:t>Απόσβεση στο επίπεδο της φωτοσυλλογής (φωτονιακή απόσβεση)</a:t>
            </a:r>
          </a:p>
          <a:p>
            <a:pPr>
              <a:tabLst>
                <a:tab pos="361950" algn="l"/>
                <a:tab pos="717550" algn="l"/>
              </a:tabLst>
            </a:pPr>
            <a:r>
              <a:rPr lang="el-GR" sz="2000" dirty="0" smtClean="0">
                <a:solidFill>
                  <a:srgbClr val="000000"/>
                </a:solidFill>
                <a:latin typeface="Verdana" pitchFamily="34" charset="0"/>
              </a:rPr>
              <a:t>	Α. Μη φωτοχημική απόσβεση</a:t>
            </a:r>
          </a:p>
          <a:p>
            <a:pPr>
              <a:tabLst>
                <a:tab pos="361950" algn="l"/>
                <a:tab pos="717550" algn="l"/>
              </a:tabLst>
            </a:pPr>
            <a:r>
              <a:rPr lang="el-GR" sz="2000" dirty="0" smtClean="0">
                <a:solidFill>
                  <a:srgbClr val="000000"/>
                </a:solidFill>
                <a:latin typeface="Verdana" pitchFamily="34" charset="0"/>
              </a:rPr>
              <a:t>		1. Μέσω ενεργειακά εξαρτώμενης απόσβεσης</a:t>
            </a:r>
          </a:p>
        </p:txBody>
      </p:sp>
      <p:sp>
        <p:nvSpPr>
          <p:cNvPr id="95238" name="Text Box 7"/>
          <p:cNvSpPr txBox="1">
            <a:spLocks noChangeArrowheads="1"/>
          </p:cNvSpPr>
          <p:nvPr/>
        </p:nvSpPr>
        <p:spPr bwMode="auto">
          <a:xfrm>
            <a:off x="1295400" y="3124200"/>
            <a:ext cx="7543800" cy="2862322"/>
          </a:xfrm>
          <a:prstGeom prst="rect">
            <a:avLst/>
          </a:prstGeom>
          <a:noFill/>
          <a:ln w="9525">
            <a:noFill/>
            <a:miter lim="800000"/>
            <a:headEnd/>
            <a:tailEnd/>
          </a:ln>
        </p:spPr>
        <p:txBody>
          <a:bodyPr>
            <a:spAutoFit/>
          </a:bodyPr>
          <a:lstStyle/>
          <a:p>
            <a:pPr>
              <a:tabLst>
                <a:tab pos="361950" algn="l"/>
                <a:tab pos="717550" algn="l"/>
              </a:tabLst>
            </a:pPr>
            <a:r>
              <a:rPr lang="el-GR" sz="2000" b="1" dirty="0" smtClean="0">
                <a:solidFill>
                  <a:srgbClr val="000000"/>
                </a:solidFill>
                <a:latin typeface="Verdana" pitchFamily="34" charset="0"/>
              </a:rPr>
              <a:t>Απόσβεση στο επίπεδο της ροής ηλεκτρονίων (μεταβολική απόσβεση)</a:t>
            </a:r>
          </a:p>
          <a:p>
            <a:pPr>
              <a:tabLst>
                <a:tab pos="361950" algn="l"/>
                <a:tab pos="717550" algn="l"/>
              </a:tabLst>
            </a:pPr>
            <a:r>
              <a:rPr lang="el-GR" sz="2000" dirty="0" smtClean="0">
                <a:solidFill>
                  <a:srgbClr val="000000"/>
                </a:solidFill>
                <a:latin typeface="Verdana" pitchFamily="34" charset="0"/>
              </a:rPr>
              <a:t>	Β. Φωτοχημική-φωτοσυνθετική απόσβεση</a:t>
            </a:r>
          </a:p>
          <a:p>
            <a:pPr>
              <a:tabLst>
                <a:tab pos="361950" algn="l"/>
                <a:tab pos="717550" algn="l"/>
              </a:tabLst>
            </a:pPr>
            <a:r>
              <a:rPr lang="el-GR" sz="2000" dirty="0" smtClean="0">
                <a:solidFill>
                  <a:srgbClr val="000000"/>
                </a:solidFill>
                <a:latin typeface="Verdana" pitchFamily="34" charset="0"/>
              </a:rPr>
              <a:t>		2. Αφομοίωση </a:t>
            </a:r>
            <a:r>
              <a:rPr lang="en-US" sz="2000" dirty="0" smtClean="0">
                <a:solidFill>
                  <a:srgbClr val="000000"/>
                </a:solidFill>
                <a:latin typeface="Verdana" pitchFamily="34" charset="0"/>
              </a:rPr>
              <a:t>CO</a:t>
            </a:r>
            <a:r>
              <a:rPr lang="en-US" sz="2000" baseline="-25000" dirty="0" smtClean="0">
                <a:solidFill>
                  <a:srgbClr val="000000"/>
                </a:solidFill>
                <a:latin typeface="Verdana" pitchFamily="34" charset="0"/>
              </a:rPr>
              <a:t>2 </a:t>
            </a:r>
            <a:r>
              <a:rPr lang="el-GR" sz="2000" dirty="0" smtClean="0">
                <a:solidFill>
                  <a:srgbClr val="000000"/>
                </a:solidFill>
                <a:latin typeface="Verdana" pitchFamily="34" charset="0"/>
              </a:rPr>
              <a:t>μέσω κατανάλωσης 			ανηγμένων μορίων (</a:t>
            </a:r>
            <a:r>
              <a:rPr lang="en-US" sz="2000" dirty="0" smtClean="0">
                <a:solidFill>
                  <a:srgbClr val="000000"/>
                </a:solidFill>
                <a:latin typeface="Verdana" pitchFamily="34" charset="0"/>
              </a:rPr>
              <a:t>NADPH</a:t>
            </a:r>
            <a:r>
              <a:rPr lang="en-US" sz="2000" baseline="-25000" dirty="0" smtClean="0">
                <a:solidFill>
                  <a:srgbClr val="000000"/>
                </a:solidFill>
                <a:latin typeface="Verdana" pitchFamily="34" charset="0"/>
              </a:rPr>
              <a:t>2</a:t>
            </a:r>
            <a:r>
              <a:rPr lang="en-US" sz="2000" dirty="0" smtClean="0">
                <a:solidFill>
                  <a:srgbClr val="000000"/>
                </a:solidFill>
                <a:latin typeface="Verdana" pitchFamily="34" charset="0"/>
              </a:rPr>
              <a:t>) </a:t>
            </a:r>
            <a:r>
              <a:rPr lang="el-GR" sz="2000" dirty="0" smtClean="0">
                <a:solidFill>
                  <a:srgbClr val="000000"/>
                </a:solidFill>
                <a:latin typeface="Verdana" pitchFamily="34" charset="0"/>
              </a:rPr>
              <a:t>και </a:t>
            </a:r>
            <a:r>
              <a:rPr lang="en-US" sz="2000" dirty="0" smtClean="0">
                <a:solidFill>
                  <a:srgbClr val="000000"/>
                </a:solidFill>
                <a:latin typeface="Verdana" pitchFamily="34" charset="0"/>
              </a:rPr>
              <a:t>ATP</a:t>
            </a:r>
            <a:endParaRPr lang="el-GR" sz="2000" dirty="0" smtClean="0">
              <a:solidFill>
                <a:srgbClr val="000000"/>
              </a:solidFill>
              <a:latin typeface="Verdana" pitchFamily="34" charset="0"/>
            </a:endParaRPr>
          </a:p>
          <a:p>
            <a:pPr>
              <a:tabLst>
                <a:tab pos="361950" algn="l"/>
                <a:tab pos="717550" algn="l"/>
              </a:tabLst>
            </a:pPr>
            <a:r>
              <a:rPr lang="el-GR" sz="2000" dirty="0" smtClean="0">
                <a:solidFill>
                  <a:srgbClr val="000000"/>
                </a:solidFill>
                <a:latin typeface="Verdana" pitchFamily="34" charset="0"/>
              </a:rPr>
              <a:t>	Γ. Φωτοχημική-μη φωτοσυνθετική απόσβεση</a:t>
            </a:r>
          </a:p>
          <a:p>
            <a:pPr>
              <a:tabLst>
                <a:tab pos="361950" algn="l"/>
                <a:tab pos="717550" algn="l"/>
              </a:tabLst>
            </a:pPr>
            <a:r>
              <a:rPr lang="el-GR" sz="2000" dirty="0" smtClean="0">
                <a:solidFill>
                  <a:srgbClr val="000000"/>
                </a:solidFill>
                <a:latin typeface="Verdana" pitchFamily="34" charset="0"/>
              </a:rPr>
              <a:t>		3. Φωτοαναπνοή</a:t>
            </a:r>
          </a:p>
          <a:p>
            <a:pPr>
              <a:tabLst>
                <a:tab pos="361950" algn="l"/>
                <a:tab pos="717550" algn="l"/>
              </a:tabLst>
            </a:pPr>
            <a:r>
              <a:rPr lang="el-GR" sz="2000" dirty="0" smtClean="0">
                <a:solidFill>
                  <a:srgbClr val="000000"/>
                </a:solidFill>
                <a:latin typeface="Verdana" pitchFamily="34" charset="0"/>
              </a:rPr>
              <a:t>		4. Αντίδραση </a:t>
            </a:r>
            <a:r>
              <a:rPr lang="en-US" sz="2000" dirty="0" err="1" smtClean="0">
                <a:solidFill>
                  <a:srgbClr val="000000"/>
                </a:solidFill>
                <a:latin typeface="Verdana" pitchFamily="34" charset="0"/>
              </a:rPr>
              <a:t>Mehler</a:t>
            </a:r>
            <a:r>
              <a:rPr lang="en-US" sz="2000" dirty="0" smtClean="0">
                <a:solidFill>
                  <a:srgbClr val="000000"/>
                </a:solidFill>
                <a:latin typeface="Verdana" pitchFamily="34" charset="0"/>
              </a:rPr>
              <a:t> (</a:t>
            </a:r>
            <a:r>
              <a:rPr lang="el-GR" sz="2000" dirty="0" smtClean="0">
                <a:solidFill>
                  <a:srgbClr val="000000"/>
                </a:solidFill>
                <a:latin typeface="Verdana" pitchFamily="34" charset="0"/>
              </a:rPr>
              <a:t>κύκλος νερού</a:t>
            </a:r>
            <a:r>
              <a:rPr lang="en-US" sz="2000" dirty="0" smtClean="0">
                <a:solidFill>
                  <a:srgbClr val="000000"/>
                </a:solidFill>
                <a:latin typeface="Verdana" pitchFamily="34" charset="0"/>
              </a:rPr>
              <a:t> </a:t>
            </a:r>
            <a:r>
              <a:rPr lang="el-GR" sz="2000" dirty="0" smtClean="0">
                <a:solidFill>
                  <a:srgbClr val="000000"/>
                </a:solidFill>
                <a:latin typeface="Verdana" pitchFamily="34" charset="0"/>
              </a:rPr>
              <a:t>ή ψευδοκυκλική ροή ηλεκτρονίων)</a:t>
            </a:r>
          </a:p>
        </p:txBody>
      </p:sp>
    </p:spTree>
    <p:extLst>
      <p:ext uri="{BB962C8B-B14F-4D97-AF65-F5344CB8AC3E}">
        <p14:creationId xmlns:p14="http://schemas.microsoft.com/office/powerpoint/2010/main" val="3648025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28034" name="Picture 2"/>
          <p:cNvPicPr>
            <a:picLocks noChangeAspect="1" noChangeArrowheads="1"/>
          </p:cNvPicPr>
          <p:nvPr/>
        </p:nvPicPr>
        <p:blipFill>
          <a:blip r:embed="rId2" cstate="print"/>
          <a:srcRect/>
          <a:stretch>
            <a:fillRect/>
          </a:stretch>
        </p:blipFill>
        <p:spPr bwMode="auto">
          <a:xfrm>
            <a:off x="914400" y="838200"/>
            <a:ext cx="7315200" cy="5965625"/>
          </a:xfrm>
          <a:prstGeom prst="rect">
            <a:avLst/>
          </a:prstGeom>
          <a:noFill/>
          <a:ln w="9525">
            <a:noFill/>
            <a:miter lim="800000"/>
            <a:headEnd/>
            <a:tailEnd/>
          </a:ln>
          <a:effectLst/>
        </p:spPr>
      </p:pic>
      <p:sp>
        <p:nvSpPr>
          <p:cNvPr id="5"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13187457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5605"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40995" name="Picture 3"/>
          <p:cNvPicPr>
            <a:picLocks noChangeAspect="1" noChangeArrowheads="1"/>
          </p:cNvPicPr>
          <p:nvPr/>
        </p:nvPicPr>
        <p:blipFill>
          <a:blip r:embed="rId2" cstate="print"/>
          <a:srcRect/>
          <a:stretch>
            <a:fillRect/>
          </a:stretch>
        </p:blipFill>
        <p:spPr bwMode="auto">
          <a:xfrm>
            <a:off x="415924" y="1711569"/>
            <a:ext cx="8270876" cy="3053862"/>
          </a:xfrm>
          <a:prstGeom prst="rect">
            <a:avLst/>
          </a:prstGeom>
          <a:noFill/>
          <a:ln w="9525">
            <a:noFill/>
            <a:miter lim="800000"/>
            <a:headEnd/>
            <a:tailEnd/>
          </a:ln>
          <a:effectLst/>
        </p:spPr>
      </p:pic>
      <p:sp>
        <p:nvSpPr>
          <p:cNvPr id="5"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10404989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662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26626" name="Object 5"/>
          <p:cNvGraphicFramePr>
            <a:graphicFrameLocks noChangeAspect="1"/>
          </p:cNvGraphicFramePr>
          <p:nvPr/>
        </p:nvGraphicFramePr>
        <p:xfrm>
          <a:off x="1816100" y="2133600"/>
          <a:ext cx="6032500" cy="3619500"/>
        </p:xfrm>
        <a:graphic>
          <a:graphicData uri="http://schemas.openxmlformats.org/presentationml/2006/ole">
            <mc:AlternateContent xmlns:mc="http://schemas.openxmlformats.org/markup-compatibility/2006">
              <mc:Choice xmlns:v="urn:schemas-microsoft-com:vml" Requires="v">
                <p:oleObj spid="_x0000_s40972" name="CorelDRAW" r:id="rId3" imgW="5967000" imgH="3396600" progId="">
                  <p:embed/>
                </p:oleObj>
              </mc:Choice>
              <mc:Fallback>
                <p:oleObj name="CorelDRAW" r:id="rId3" imgW="5967000" imgH="3396600" progId="">
                  <p:embed/>
                  <p:pic>
                    <p:nvPicPr>
                      <p:cNvPr id="266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00" y="2133600"/>
                        <a:ext cx="60325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2780923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48131" name="Text Box 3"/>
          <p:cNvSpPr txBox="1">
            <a:spLocks noChangeArrowheads="1"/>
          </p:cNvSpPr>
          <p:nvPr/>
        </p:nvSpPr>
        <p:spPr bwMode="auto">
          <a:xfrm>
            <a:off x="2182813" y="334963"/>
            <a:ext cx="4721225" cy="427037"/>
          </a:xfrm>
          <a:prstGeom prst="rect">
            <a:avLst/>
          </a:prstGeom>
          <a:noFill/>
          <a:ln w="9525">
            <a:noFill/>
            <a:miter lim="800000"/>
            <a:headEnd/>
            <a:tailEnd/>
          </a:ln>
        </p:spPr>
        <p:txBody>
          <a:bodyPr wrap="none">
            <a:spAutoFit/>
          </a:bodyPr>
          <a:lstStyle/>
          <a:p>
            <a:pPr algn="ctr"/>
            <a:r>
              <a:rPr lang="el-GR" sz="2200" smtClean="0">
                <a:solidFill>
                  <a:srgbClr val="000000"/>
                </a:solidFill>
                <a:latin typeface="Verdana" pitchFamily="34" charset="0"/>
              </a:rPr>
              <a:t>ΙΔΙΟΤΗΤΕΣ ΤΗΣ ΑΚΤΙΝΟΒΟΛΙΑΣ</a:t>
            </a:r>
          </a:p>
        </p:txBody>
      </p:sp>
      <p:sp>
        <p:nvSpPr>
          <p:cNvPr id="48132" name="Text Box 4"/>
          <p:cNvSpPr txBox="1">
            <a:spLocks noChangeArrowheads="1"/>
          </p:cNvSpPr>
          <p:nvPr/>
        </p:nvSpPr>
        <p:spPr bwMode="auto">
          <a:xfrm>
            <a:off x="685800" y="990600"/>
            <a:ext cx="7696200" cy="762000"/>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Χαρακτηριστικά ηλεκτρομαγνητικής ακτινοβολίας</a:t>
            </a:r>
          </a:p>
        </p:txBody>
      </p:sp>
      <p:pic>
        <p:nvPicPr>
          <p:cNvPr id="346114" name="Picture 2"/>
          <p:cNvPicPr>
            <a:picLocks noChangeAspect="1" noChangeArrowheads="1"/>
          </p:cNvPicPr>
          <p:nvPr/>
        </p:nvPicPr>
        <p:blipFill>
          <a:blip r:embed="rId2" cstate="print"/>
          <a:srcRect/>
          <a:stretch>
            <a:fillRect/>
          </a:stretch>
        </p:blipFill>
        <p:spPr bwMode="auto">
          <a:xfrm>
            <a:off x="646508" y="2209800"/>
            <a:ext cx="7887892" cy="4038600"/>
          </a:xfrm>
          <a:prstGeom prst="rect">
            <a:avLst/>
          </a:prstGeom>
          <a:noFill/>
          <a:ln w="9525">
            <a:noFill/>
            <a:miter lim="800000"/>
            <a:headEnd/>
            <a:tailEnd/>
          </a:ln>
          <a:effectLst/>
        </p:spPr>
      </p:pic>
    </p:spTree>
    <p:extLst>
      <p:ext uri="{BB962C8B-B14F-4D97-AF65-F5344CB8AC3E}">
        <p14:creationId xmlns:p14="http://schemas.microsoft.com/office/powerpoint/2010/main" val="94665701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662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30084" name="Picture 4" descr="File:Photorespiration eng.png">
            <a:hlinkClick r:id="rId2"/>
          </p:cNvPr>
          <p:cNvPicPr>
            <a:picLocks noChangeAspect="1" noChangeArrowheads="1"/>
          </p:cNvPicPr>
          <p:nvPr/>
        </p:nvPicPr>
        <p:blipFill rotWithShape="1">
          <a:blip r:embed="rId3" cstate="print"/>
          <a:srcRect l="837" t="997" r="25157" b="22279"/>
          <a:stretch/>
        </p:blipFill>
        <p:spPr bwMode="auto">
          <a:xfrm>
            <a:off x="1219200" y="1219200"/>
            <a:ext cx="6734175" cy="5269064"/>
          </a:xfrm>
          <a:prstGeom prst="rect">
            <a:avLst/>
          </a:prstGeom>
          <a:noFill/>
        </p:spPr>
      </p:pic>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sp>
        <p:nvSpPr>
          <p:cNvPr id="6"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4140762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662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graphicFrame>
        <p:nvGraphicFramePr>
          <p:cNvPr id="2" name="Object 1"/>
          <p:cNvGraphicFramePr>
            <a:graphicFrameLocks noChangeAspect="1"/>
          </p:cNvGraphicFramePr>
          <p:nvPr>
            <p:extLst/>
          </p:nvPr>
        </p:nvGraphicFramePr>
        <p:xfrm>
          <a:off x="1200150" y="1209675"/>
          <a:ext cx="6743700" cy="5267325"/>
        </p:xfrm>
        <a:graphic>
          <a:graphicData uri="http://schemas.openxmlformats.org/presentationml/2006/ole">
            <mc:AlternateContent xmlns:mc="http://schemas.openxmlformats.org/markup-compatibility/2006">
              <mc:Choice xmlns:v="urn:schemas-microsoft-com:vml" Requires="v">
                <p:oleObj spid="_x0000_s41996" r:id="rId3" imgW="8977680" imgH="7022160" progId="">
                  <p:embed/>
                </p:oleObj>
              </mc:Choice>
              <mc:Fallback>
                <p:oleObj r:id="rId3" imgW="8977680" imgH="7022160" progId="">
                  <p:embed/>
                  <p:pic>
                    <p:nvPicPr>
                      <p:cNvPr id="2" name="Object 1"/>
                      <p:cNvPicPr/>
                      <p:nvPr/>
                    </p:nvPicPr>
                    <p:blipFill>
                      <a:blip r:embed="rId4"/>
                      <a:stretch>
                        <a:fillRect/>
                      </a:stretch>
                    </p:blipFill>
                    <p:spPr>
                      <a:xfrm>
                        <a:off x="1200150" y="1209675"/>
                        <a:ext cx="6743700" cy="5267325"/>
                      </a:xfrm>
                      <a:prstGeom prst="rect">
                        <a:avLst/>
                      </a:prstGeom>
                    </p:spPr>
                  </p:pic>
                </p:oleObj>
              </mc:Fallback>
            </mc:AlternateContent>
          </a:graphicData>
        </a:graphic>
      </p:graphicFrame>
      <p:sp>
        <p:nvSpPr>
          <p:cNvPr id="6"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1444048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662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30084" name="Picture 4" descr="File:Photorespiration eng.png">
            <a:hlinkClick r:id="rId2"/>
          </p:cNvPr>
          <p:cNvPicPr>
            <a:picLocks noChangeAspect="1" noChangeArrowheads="1"/>
          </p:cNvPicPr>
          <p:nvPr/>
        </p:nvPicPr>
        <p:blipFill rotWithShape="1">
          <a:blip r:embed="rId3" cstate="print"/>
          <a:srcRect l="837" t="997" r="25157" b="22279"/>
          <a:stretch/>
        </p:blipFill>
        <p:spPr bwMode="auto">
          <a:xfrm>
            <a:off x="1219200" y="1219200"/>
            <a:ext cx="6734175" cy="5269064"/>
          </a:xfrm>
          <a:prstGeom prst="rect">
            <a:avLst/>
          </a:prstGeom>
          <a:noFill/>
        </p:spPr>
      </p:pic>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sp>
        <p:nvSpPr>
          <p:cNvPr id="6"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41620073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graphicFrame>
        <p:nvGraphicFramePr>
          <p:cNvPr id="2" name="Object 1"/>
          <p:cNvGraphicFramePr>
            <a:graphicFrameLocks noChangeAspect="1"/>
          </p:cNvGraphicFramePr>
          <p:nvPr>
            <p:extLst/>
          </p:nvPr>
        </p:nvGraphicFramePr>
        <p:xfrm>
          <a:off x="1200150" y="1209675"/>
          <a:ext cx="6743700" cy="5267325"/>
        </p:xfrm>
        <a:graphic>
          <a:graphicData uri="http://schemas.openxmlformats.org/presentationml/2006/ole">
            <mc:AlternateContent xmlns:mc="http://schemas.openxmlformats.org/markup-compatibility/2006">
              <mc:Choice xmlns:v="urn:schemas-microsoft-com:vml" Requires="v">
                <p:oleObj spid="_x0000_s43020" r:id="rId3" imgW="8977680" imgH="7022160" progId="">
                  <p:embed/>
                </p:oleObj>
              </mc:Choice>
              <mc:Fallback>
                <p:oleObj r:id="rId3" imgW="8977680" imgH="7022160" progId="">
                  <p:embed/>
                  <p:pic>
                    <p:nvPicPr>
                      <p:cNvPr id="2" name="Object 1"/>
                      <p:cNvPicPr/>
                      <p:nvPr/>
                    </p:nvPicPr>
                    <p:blipFill>
                      <a:blip r:embed="rId4"/>
                      <a:stretch>
                        <a:fillRect/>
                      </a:stretch>
                    </p:blipFill>
                    <p:spPr>
                      <a:xfrm>
                        <a:off x="1200150" y="1209675"/>
                        <a:ext cx="6743700" cy="5267325"/>
                      </a:xfrm>
                      <a:prstGeom prst="rect">
                        <a:avLst/>
                      </a:prstGeom>
                    </p:spPr>
                  </p:pic>
                </p:oleObj>
              </mc:Fallback>
            </mc:AlternateContent>
          </a:graphicData>
        </a:graphic>
      </p:graphicFrame>
      <p:sp>
        <p:nvSpPr>
          <p:cNvPr id="5"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34956374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662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430084" name="Picture 4" descr="File:Photorespiration eng.png">
            <a:hlinkClick r:id="rId2"/>
          </p:cNvPr>
          <p:cNvPicPr>
            <a:picLocks noChangeAspect="1" noChangeArrowheads="1"/>
          </p:cNvPicPr>
          <p:nvPr/>
        </p:nvPicPr>
        <p:blipFill rotWithShape="1">
          <a:blip r:embed="rId3" cstate="print"/>
          <a:srcRect l="837" t="997" r="25157" b="22279"/>
          <a:stretch/>
        </p:blipFill>
        <p:spPr bwMode="auto">
          <a:xfrm>
            <a:off x="1219200" y="1219200"/>
            <a:ext cx="6734175" cy="5269064"/>
          </a:xfrm>
          <a:prstGeom prst="rect">
            <a:avLst/>
          </a:prstGeom>
          <a:noFill/>
        </p:spPr>
      </p:pic>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sp>
        <p:nvSpPr>
          <p:cNvPr id="6"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3886682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cxnSp>
        <p:nvCxnSpPr>
          <p:cNvPr id="9" name="Straight Connector 8"/>
          <p:cNvCxnSpPr>
            <a:stCxn id="26629" idx="1"/>
          </p:cNvCxnSpPr>
          <p:nvPr/>
        </p:nvCxnSpPr>
        <p:spPr bwMode="auto">
          <a:xfrm>
            <a:off x="0" y="490539"/>
            <a:ext cx="533400" cy="3548061"/>
          </a:xfrm>
          <a:prstGeom prst="line">
            <a:avLst/>
          </a:prstGeom>
          <a:noFill/>
          <a:ln w="9525" cap="flat" cmpd="sng" algn="ctr">
            <a:noFill/>
            <a:prstDash val="solid"/>
            <a:round/>
            <a:headEnd type="none" w="med" len="med"/>
            <a:tailEnd type="none" w="med" len="med"/>
          </a:ln>
          <a:effectLst/>
        </p:spPr>
      </p:cxnSp>
      <p:graphicFrame>
        <p:nvGraphicFramePr>
          <p:cNvPr id="2" name="Object 1"/>
          <p:cNvGraphicFramePr>
            <a:graphicFrameLocks noChangeAspect="1"/>
          </p:cNvGraphicFramePr>
          <p:nvPr>
            <p:extLst/>
          </p:nvPr>
        </p:nvGraphicFramePr>
        <p:xfrm>
          <a:off x="1200150" y="1209675"/>
          <a:ext cx="6743700" cy="5267325"/>
        </p:xfrm>
        <a:graphic>
          <a:graphicData uri="http://schemas.openxmlformats.org/presentationml/2006/ole">
            <mc:AlternateContent xmlns:mc="http://schemas.openxmlformats.org/markup-compatibility/2006">
              <mc:Choice xmlns:v="urn:schemas-microsoft-com:vml" Requires="v">
                <p:oleObj spid="_x0000_s44044" r:id="rId3" imgW="8977680" imgH="7022160" progId="">
                  <p:embed/>
                </p:oleObj>
              </mc:Choice>
              <mc:Fallback>
                <p:oleObj r:id="rId3" imgW="8977680" imgH="7022160" progId="">
                  <p:embed/>
                  <p:pic>
                    <p:nvPicPr>
                      <p:cNvPr id="2" name="Object 1"/>
                      <p:cNvPicPr/>
                      <p:nvPr/>
                    </p:nvPicPr>
                    <p:blipFill>
                      <a:blip r:embed="rId4"/>
                      <a:stretch>
                        <a:fillRect/>
                      </a:stretch>
                    </p:blipFill>
                    <p:spPr>
                      <a:xfrm>
                        <a:off x="1200150" y="1209675"/>
                        <a:ext cx="6743700" cy="5267325"/>
                      </a:xfrm>
                      <a:prstGeom prst="rect">
                        <a:avLst/>
                      </a:prstGeom>
                    </p:spPr>
                  </p:pic>
                </p:oleObj>
              </mc:Fallback>
            </mc:AlternateContent>
          </a:graphicData>
        </a:graphic>
      </p:graphicFrame>
      <p:sp>
        <p:nvSpPr>
          <p:cNvPr id="5"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35740817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7671"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27650" name="Object 5"/>
          <p:cNvGraphicFramePr>
            <a:graphicFrameLocks noChangeAspect="1"/>
          </p:cNvGraphicFramePr>
          <p:nvPr/>
        </p:nvGraphicFramePr>
        <p:xfrm>
          <a:off x="1495425" y="3489325"/>
          <a:ext cx="6153150" cy="1993900"/>
        </p:xfrm>
        <a:graphic>
          <a:graphicData uri="http://schemas.openxmlformats.org/presentationml/2006/ole">
            <mc:AlternateContent xmlns:mc="http://schemas.openxmlformats.org/markup-compatibility/2006">
              <mc:Choice xmlns:v="urn:schemas-microsoft-com:vml" Requires="v">
                <p:oleObj spid="_x0000_s45248" name="CorelDRAW" r:id="rId3" imgW="5268600" imgH="1619640" progId="">
                  <p:embed/>
                </p:oleObj>
              </mc:Choice>
              <mc:Fallback>
                <p:oleObj name="CorelDRAW" r:id="rId3" imgW="5268600" imgH="1619640" progId="">
                  <p:embed/>
                  <p:pic>
                    <p:nvPicPr>
                      <p:cNvPr id="276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25" y="3489325"/>
                        <a:ext cx="615315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58" name="Object 6"/>
          <p:cNvGraphicFramePr>
            <a:graphicFrameLocks noChangeAspect="1"/>
          </p:cNvGraphicFramePr>
          <p:nvPr/>
        </p:nvGraphicFramePr>
        <p:xfrm>
          <a:off x="1841500" y="3028950"/>
          <a:ext cx="1766888" cy="576263"/>
        </p:xfrm>
        <a:graphic>
          <a:graphicData uri="http://schemas.openxmlformats.org/presentationml/2006/ole">
            <mc:AlternateContent xmlns:mc="http://schemas.openxmlformats.org/markup-compatibility/2006">
              <mc:Choice xmlns:v="urn:schemas-microsoft-com:vml" Requires="v">
                <p:oleObj spid="_x0000_s45249" name="CorelDRAW" r:id="rId5" imgW="1513440" imgH="468000" progId="">
                  <p:embed/>
                </p:oleObj>
              </mc:Choice>
              <mc:Fallback>
                <p:oleObj name="CorelDRAW" r:id="rId5" imgW="1513440" imgH="468000" progId="">
                  <p:embed/>
                  <p:pic>
                    <p:nvPicPr>
                      <p:cNvPr id="56115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0" y="3028950"/>
                        <a:ext cx="17668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59" name="Object 7"/>
          <p:cNvGraphicFramePr>
            <a:graphicFrameLocks noChangeAspect="1"/>
          </p:cNvGraphicFramePr>
          <p:nvPr/>
        </p:nvGraphicFramePr>
        <p:xfrm>
          <a:off x="1547813" y="5434013"/>
          <a:ext cx="350837" cy="223837"/>
        </p:xfrm>
        <a:graphic>
          <a:graphicData uri="http://schemas.openxmlformats.org/presentationml/2006/ole">
            <mc:AlternateContent xmlns:mc="http://schemas.openxmlformats.org/markup-compatibility/2006">
              <mc:Choice xmlns:v="urn:schemas-microsoft-com:vml" Requires="v">
                <p:oleObj spid="_x0000_s45250" name="CorelDRAW" r:id="rId7" imgW="300240" imgH="181440" progId="">
                  <p:embed/>
                </p:oleObj>
              </mc:Choice>
              <mc:Fallback>
                <p:oleObj name="CorelDRAW" r:id="rId7" imgW="300240" imgH="181440" progId="">
                  <p:embed/>
                  <p:pic>
                    <p:nvPicPr>
                      <p:cNvPr id="56115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813" y="5434013"/>
                        <a:ext cx="350837"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0" name="Object 8"/>
          <p:cNvGraphicFramePr>
            <a:graphicFrameLocks noChangeAspect="1"/>
          </p:cNvGraphicFramePr>
          <p:nvPr/>
        </p:nvGraphicFramePr>
        <p:xfrm>
          <a:off x="1941513" y="5411788"/>
          <a:ext cx="201612" cy="196850"/>
        </p:xfrm>
        <a:graphic>
          <a:graphicData uri="http://schemas.openxmlformats.org/presentationml/2006/ole">
            <mc:AlternateContent xmlns:mc="http://schemas.openxmlformats.org/markup-compatibility/2006">
              <mc:Choice xmlns:v="urn:schemas-microsoft-com:vml" Requires="v">
                <p:oleObj spid="_x0000_s45251" name="CorelDRAW" r:id="rId9" imgW="172080" imgH="159480" progId="">
                  <p:embed/>
                </p:oleObj>
              </mc:Choice>
              <mc:Fallback>
                <p:oleObj name="CorelDRAW" r:id="rId9" imgW="172080" imgH="159480" progId="">
                  <p:embed/>
                  <p:pic>
                    <p:nvPicPr>
                      <p:cNvPr id="56116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1513" y="5411788"/>
                        <a:ext cx="201612"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1" name="Object 9"/>
          <p:cNvGraphicFramePr>
            <a:graphicFrameLocks noChangeAspect="1"/>
          </p:cNvGraphicFramePr>
          <p:nvPr/>
        </p:nvGraphicFramePr>
        <p:xfrm>
          <a:off x="2184400" y="5411788"/>
          <a:ext cx="201613" cy="196850"/>
        </p:xfrm>
        <a:graphic>
          <a:graphicData uri="http://schemas.openxmlformats.org/presentationml/2006/ole">
            <mc:AlternateContent xmlns:mc="http://schemas.openxmlformats.org/markup-compatibility/2006">
              <mc:Choice xmlns:v="urn:schemas-microsoft-com:vml" Requires="v">
                <p:oleObj spid="_x0000_s45252" name="CorelDRAW" r:id="rId11" imgW="172080" imgH="159480" progId="">
                  <p:embed/>
                </p:oleObj>
              </mc:Choice>
              <mc:Fallback>
                <p:oleObj name="CorelDRAW" r:id="rId11" imgW="172080" imgH="159480" progId="">
                  <p:embed/>
                  <p:pic>
                    <p:nvPicPr>
                      <p:cNvPr id="56116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4400" y="5411788"/>
                        <a:ext cx="20161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2" name="Object 10"/>
          <p:cNvGraphicFramePr>
            <a:graphicFrameLocks noChangeAspect="1"/>
          </p:cNvGraphicFramePr>
          <p:nvPr/>
        </p:nvGraphicFramePr>
        <p:xfrm>
          <a:off x="2366963" y="5367338"/>
          <a:ext cx="534987" cy="182562"/>
        </p:xfrm>
        <a:graphic>
          <a:graphicData uri="http://schemas.openxmlformats.org/presentationml/2006/ole">
            <mc:AlternateContent xmlns:mc="http://schemas.openxmlformats.org/markup-compatibility/2006">
              <mc:Choice xmlns:v="urn:schemas-microsoft-com:vml" Requires="v">
                <p:oleObj spid="_x0000_s45253" name="CorelDRAW" r:id="rId12" imgW="458640" imgH="147960" progId="">
                  <p:embed/>
                </p:oleObj>
              </mc:Choice>
              <mc:Fallback>
                <p:oleObj name="CorelDRAW" r:id="rId12" imgW="458640" imgH="147960" progId="">
                  <p:embed/>
                  <p:pic>
                    <p:nvPicPr>
                      <p:cNvPr id="56116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6963" y="5367338"/>
                        <a:ext cx="534987"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3" name="Object 11"/>
          <p:cNvGraphicFramePr>
            <a:graphicFrameLocks noChangeAspect="1"/>
          </p:cNvGraphicFramePr>
          <p:nvPr/>
        </p:nvGraphicFramePr>
        <p:xfrm>
          <a:off x="3243263" y="4641850"/>
          <a:ext cx="185737" cy="347663"/>
        </p:xfrm>
        <a:graphic>
          <a:graphicData uri="http://schemas.openxmlformats.org/presentationml/2006/ole">
            <mc:AlternateContent xmlns:mc="http://schemas.openxmlformats.org/markup-compatibility/2006">
              <mc:Choice xmlns:v="urn:schemas-microsoft-com:vml" Requires="v">
                <p:oleObj spid="_x0000_s45254" name="CorelDRAW" r:id="rId14" imgW="159480" imgH="282600" progId="">
                  <p:embed/>
                </p:oleObj>
              </mc:Choice>
              <mc:Fallback>
                <p:oleObj name="CorelDRAW" r:id="rId14" imgW="159480" imgH="282600" progId="">
                  <p:embed/>
                  <p:pic>
                    <p:nvPicPr>
                      <p:cNvPr id="56116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3263" y="4641850"/>
                        <a:ext cx="185737"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4" name="Object 12"/>
          <p:cNvGraphicFramePr>
            <a:graphicFrameLocks noChangeAspect="1"/>
          </p:cNvGraphicFramePr>
          <p:nvPr/>
        </p:nvGraphicFramePr>
        <p:xfrm>
          <a:off x="3287713" y="3976688"/>
          <a:ext cx="171450" cy="412750"/>
        </p:xfrm>
        <a:graphic>
          <a:graphicData uri="http://schemas.openxmlformats.org/presentationml/2006/ole">
            <mc:AlternateContent xmlns:mc="http://schemas.openxmlformats.org/markup-compatibility/2006">
              <mc:Choice xmlns:v="urn:schemas-microsoft-com:vml" Requires="v">
                <p:oleObj spid="_x0000_s45255" name="CorelDRAW" r:id="rId16" imgW="146160" imgH="335160" progId="">
                  <p:embed/>
                </p:oleObj>
              </mc:Choice>
              <mc:Fallback>
                <p:oleObj name="CorelDRAW" r:id="rId16" imgW="146160" imgH="335160" progId="">
                  <p:embed/>
                  <p:pic>
                    <p:nvPicPr>
                      <p:cNvPr id="56116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7713" y="3976688"/>
                        <a:ext cx="1714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5" name="Object 13"/>
          <p:cNvGraphicFramePr>
            <a:graphicFrameLocks noChangeAspect="1"/>
          </p:cNvGraphicFramePr>
          <p:nvPr/>
        </p:nvGraphicFramePr>
        <p:xfrm>
          <a:off x="2411413" y="3838575"/>
          <a:ext cx="785812" cy="738188"/>
        </p:xfrm>
        <a:graphic>
          <a:graphicData uri="http://schemas.openxmlformats.org/presentationml/2006/ole">
            <mc:AlternateContent xmlns:mc="http://schemas.openxmlformats.org/markup-compatibility/2006">
              <mc:Choice xmlns:v="urn:schemas-microsoft-com:vml" Requires="v">
                <p:oleObj spid="_x0000_s45256" name="CorelDRAW" r:id="rId18" imgW="1108080" imgH="986040" progId="">
                  <p:embed/>
                </p:oleObj>
              </mc:Choice>
              <mc:Fallback>
                <p:oleObj name="CorelDRAW" r:id="rId18" imgW="1108080" imgH="986040" progId="">
                  <p:embed/>
                  <p:pic>
                    <p:nvPicPr>
                      <p:cNvPr id="561165"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1413" y="3838575"/>
                        <a:ext cx="785812"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6" name="Object 14"/>
          <p:cNvGraphicFramePr>
            <a:graphicFrameLocks noChangeAspect="1"/>
          </p:cNvGraphicFramePr>
          <p:nvPr/>
        </p:nvGraphicFramePr>
        <p:xfrm>
          <a:off x="3081338" y="3084513"/>
          <a:ext cx="244475" cy="223837"/>
        </p:xfrm>
        <a:graphic>
          <a:graphicData uri="http://schemas.openxmlformats.org/presentationml/2006/ole">
            <mc:AlternateContent xmlns:mc="http://schemas.openxmlformats.org/markup-compatibility/2006">
              <mc:Choice xmlns:v="urn:schemas-microsoft-com:vml" Requires="v">
                <p:oleObj spid="_x0000_s45257" name="CorelDRAW" r:id="rId20" imgW="208800" imgH="181440" progId="">
                  <p:embed/>
                </p:oleObj>
              </mc:Choice>
              <mc:Fallback>
                <p:oleObj name="CorelDRAW" r:id="rId20" imgW="208800" imgH="181440" progId="">
                  <p:embed/>
                  <p:pic>
                    <p:nvPicPr>
                      <p:cNvPr id="561166" name="Object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81338" y="3084513"/>
                        <a:ext cx="244475"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7" name="Object 15"/>
          <p:cNvGraphicFramePr>
            <a:graphicFrameLocks noChangeAspect="1"/>
          </p:cNvGraphicFramePr>
          <p:nvPr/>
        </p:nvGraphicFramePr>
        <p:xfrm>
          <a:off x="3335338" y="3282950"/>
          <a:ext cx="809625" cy="322263"/>
        </p:xfrm>
        <a:graphic>
          <a:graphicData uri="http://schemas.openxmlformats.org/presentationml/2006/ole">
            <mc:AlternateContent xmlns:mc="http://schemas.openxmlformats.org/markup-compatibility/2006">
              <mc:Choice xmlns:v="urn:schemas-microsoft-com:vml" Requires="v">
                <p:oleObj spid="_x0000_s45258" name="CorelDRAW" r:id="rId22" imgW="693720" imgH="261720" progId="">
                  <p:embed/>
                </p:oleObj>
              </mc:Choice>
              <mc:Fallback>
                <p:oleObj name="CorelDRAW" r:id="rId22" imgW="693720" imgH="261720" progId="">
                  <p:embed/>
                  <p:pic>
                    <p:nvPicPr>
                      <p:cNvPr id="561167" name="Object 1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35338" y="3282950"/>
                        <a:ext cx="80962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8" name="Object 16"/>
          <p:cNvGraphicFramePr>
            <a:graphicFrameLocks noChangeAspect="1"/>
          </p:cNvGraphicFramePr>
          <p:nvPr/>
        </p:nvGraphicFramePr>
        <p:xfrm>
          <a:off x="4021138" y="3055938"/>
          <a:ext cx="280987" cy="257175"/>
        </p:xfrm>
        <a:graphic>
          <a:graphicData uri="http://schemas.openxmlformats.org/presentationml/2006/ole">
            <mc:AlternateContent xmlns:mc="http://schemas.openxmlformats.org/markup-compatibility/2006">
              <mc:Choice xmlns:v="urn:schemas-microsoft-com:vml" Requires="v">
                <p:oleObj spid="_x0000_s45259" name="CorelDRAW" r:id="rId24" imgW="240120" imgH="209160" progId="">
                  <p:embed/>
                </p:oleObj>
              </mc:Choice>
              <mc:Fallback>
                <p:oleObj name="CorelDRAW" r:id="rId24" imgW="240120" imgH="209160" progId="">
                  <p:embed/>
                  <p:pic>
                    <p:nvPicPr>
                      <p:cNvPr id="561168" name="Object 1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21138" y="3055938"/>
                        <a:ext cx="280987"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69" name="Object 17"/>
          <p:cNvGraphicFramePr>
            <a:graphicFrameLocks noChangeAspect="1"/>
          </p:cNvGraphicFramePr>
          <p:nvPr/>
        </p:nvGraphicFramePr>
        <p:xfrm>
          <a:off x="4278313" y="3279775"/>
          <a:ext cx="809625" cy="655638"/>
        </p:xfrm>
        <a:graphic>
          <a:graphicData uri="http://schemas.openxmlformats.org/presentationml/2006/ole">
            <mc:AlternateContent xmlns:mc="http://schemas.openxmlformats.org/markup-compatibility/2006">
              <mc:Choice xmlns:v="urn:schemas-microsoft-com:vml" Requires="v">
                <p:oleObj spid="_x0000_s45260" name="CorelDRAW" r:id="rId26" imgW="693720" imgH="532080" progId="">
                  <p:embed/>
                </p:oleObj>
              </mc:Choice>
              <mc:Fallback>
                <p:oleObj name="CorelDRAW" r:id="rId26" imgW="693720" imgH="532080" progId="">
                  <p:embed/>
                  <p:pic>
                    <p:nvPicPr>
                      <p:cNvPr id="561169" name="Object 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78313" y="3279775"/>
                        <a:ext cx="809625"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0" name="Object 18"/>
          <p:cNvGraphicFramePr>
            <a:graphicFrameLocks noChangeAspect="1"/>
          </p:cNvGraphicFramePr>
          <p:nvPr/>
        </p:nvGraphicFramePr>
        <p:xfrm>
          <a:off x="4894263" y="3084513"/>
          <a:ext cx="414337" cy="223837"/>
        </p:xfrm>
        <a:graphic>
          <a:graphicData uri="http://schemas.openxmlformats.org/presentationml/2006/ole">
            <mc:AlternateContent xmlns:mc="http://schemas.openxmlformats.org/markup-compatibility/2006">
              <mc:Choice xmlns:v="urn:schemas-microsoft-com:vml" Requires="v">
                <p:oleObj spid="_x0000_s45261" name="CorelDRAW" r:id="rId28" imgW="354960" imgH="181440" progId="">
                  <p:embed/>
                </p:oleObj>
              </mc:Choice>
              <mc:Fallback>
                <p:oleObj name="CorelDRAW" r:id="rId28" imgW="354960" imgH="181440" progId="">
                  <p:embed/>
                  <p:pic>
                    <p:nvPicPr>
                      <p:cNvPr id="561170" name="Object 1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94263" y="3084513"/>
                        <a:ext cx="414337"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1" name="Object 19"/>
          <p:cNvGraphicFramePr>
            <a:graphicFrameLocks noChangeAspect="1"/>
          </p:cNvGraphicFramePr>
          <p:nvPr/>
        </p:nvGraphicFramePr>
        <p:xfrm>
          <a:off x="5318125" y="2790825"/>
          <a:ext cx="909638" cy="1709738"/>
        </p:xfrm>
        <a:graphic>
          <a:graphicData uri="http://schemas.openxmlformats.org/presentationml/2006/ole">
            <mc:AlternateContent xmlns:mc="http://schemas.openxmlformats.org/markup-compatibility/2006">
              <mc:Choice xmlns:v="urn:schemas-microsoft-com:vml" Requires="v">
                <p:oleObj spid="_x0000_s45262" name="CorelDRAW" r:id="rId30" imgW="779400" imgH="1387800" progId="">
                  <p:embed/>
                </p:oleObj>
              </mc:Choice>
              <mc:Fallback>
                <p:oleObj name="CorelDRAW" r:id="rId30" imgW="779400" imgH="1387800" progId="">
                  <p:embed/>
                  <p:pic>
                    <p:nvPicPr>
                      <p:cNvPr id="561171" name="Object 1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18125" y="2790825"/>
                        <a:ext cx="909638"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2" name="Object 20"/>
          <p:cNvGraphicFramePr>
            <a:graphicFrameLocks noChangeAspect="1"/>
          </p:cNvGraphicFramePr>
          <p:nvPr/>
        </p:nvGraphicFramePr>
        <p:xfrm>
          <a:off x="4240213" y="1949450"/>
          <a:ext cx="2122487" cy="1050925"/>
        </p:xfrm>
        <a:graphic>
          <a:graphicData uri="http://schemas.openxmlformats.org/presentationml/2006/ole">
            <mc:AlternateContent xmlns:mc="http://schemas.openxmlformats.org/markup-compatibility/2006">
              <mc:Choice xmlns:v="urn:schemas-microsoft-com:vml" Requires="v">
                <p:oleObj spid="_x0000_s45263" name="CorelDRAW" r:id="rId32" imgW="1817280" imgH="852840" progId="">
                  <p:embed/>
                </p:oleObj>
              </mc:Choice>
              <mc:Fallback>
                <p:oleObj name="CorelDRAW" r:id="rId32" imgW="1817280" imgH="852840" progId="">
                  <p:embed/>
                  <p:pic>
                    <p:nvPicPr>
                      <p:cNvPr id="561172" name="Object 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40213" y="1949450"/>
                        <a:ext cx="21224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3" name="Object 21"/>
          <p:cNvGraphicFramePr>
            <a:graphicFrameLocks noChangeAspect="1"/>
          </p:cNvGraphicFramePr>
          <p:nvPr/>
        </p:nvGraphicFramePr>
        <p:xfrm>
          <a:off x="6226175" y="2816225"/>
          <a:ext cx="350838" cy="223838"/>
        </p:xfrm>
        <a:graphic>
          <a:graphicData uri="http://schemas.openxmlformats.org/presentationml/2006/ole">
            <mc:AlternateContent xmlns:mc="http://schemas.openxmlformats.org/markup-compatibility/2006">
              <mc:Choice xmlns:v="urn:schemas-microsoft-com:vml" Requires="v">
                <p:oleObj spid="_x0000_s45264" name="CorelDRAW" r:id="rId34" imgW="300240" imgH="181440" progId="">
                  <p:embed/>
                </p:oleObj>
              </mc:Choice>
              <mc:Fallback>
                <p:oleObj name="CorelDRAW" r:id="rId34" imgW="300240" imgH="181440" progId="">
                  <p:embed/>
                  <p:pic>
                    <p:nvPicPr>
                      <p:cNvPr id="561173" name="Object 2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226175" y="2816225"/>
                        <a:ext cx="35083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4" name="Object 22"/>
          <p:cNvGraphicFramePr>
            <a:graphicFrameLocks noChangeAspect="1"/>
          </p:cNvGraphicFramePr>
          <p:nvPr/>
        </p:nvGraphicFramePr>
        <p:xfrm>
          <a:off x="2411413" y="1905000"/>
          <a:ext cx="3159125" cy="854075"/>
        </p:xfrm>
        <a:graphic>
          <a:graphicData uri="http://schemas.openxmlformats.org/presentationml/2006/ole">
            <mc:AlternateContent xmlns:mc="http://schemas.openxmlformats.org/markup-compatibility/2006">
              <mc:Choice xmlns:v="urn:schemas-microsoft-com:vml" Requires="v">
                <p:oleObj spid="_x0000_s45265" name="CorelDRAW" r:id="rId36" imgW="2705040" imgH="693720" progId="">
                  <p:embed/>
                </p:oleObj>
              </mc:Choice>
              <mc:Fallback>
                <p:oleObj name="CorelDRAW" r:id="rId36" imgW="2705040" imgH="693720" progId="">
                  <p:embed/>
                  <p:pic>
                    <p:nvPicPr>
                      <p:cNvPr id="561174" name="Object 2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411413" y="1905000"/>
                        <a:ext cx="31591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1175" name="Object 23"/>
          <p:cNvGraphicFramePr>
            <a:graphicFrameLocks noChangeAspect="1"/>
          </p:cNvGraphicFramePr>
          <p:nvPr/>
        </p:nvGraphicFramePr>
        <p:xfrm>
          <a:off x="1841500" y="2695575"/>
          <a:ext cx="1766888" cy="909638"/>
        </p:xfrm>
        <a:graphic>
          <a:graphicData uri="http://schemas.openxmlformats.org/presentationml/2006/ole">
            <mc:AlternateContent xmlns:mc="http://schemas.openxmlformats.org/markup-compatibility/2006">
              <mc:Choice xmlns:v="urn:schemas-microsoft-com:vml" Requires="v">
                <p:oleObj spid="_x0000_s45266" name="CorelDRAW" r:id="rId38" imgW="1513440" imgH="738000" progId="">
                  <p:embed/>
                </p:oleObj>
              </mc:Choice>
              <mc:Fallback>
                <p:oleObj name="CorelDRAW" r:id="rId38" imgW="1513440" imgH="738000" progId="">
                  <p:embed/>
                  <p:pic>
                    <p:nvPicPr>
                      <p:cNvPr id="561175" name="Object 2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841500" y="2695575"/>
                        <a:ext cx="176688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Tree>
    <p:extLst>
      <p:ext uri="{BB962C8B-B14F-4D97-AF65-F5344CB8AC3E}">
        <p14:creationId xmlns:p14="http://schemas.microsoft.com/office/powerpoint/2010/main" val="39356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15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6116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6116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400"/>
                                  </p:stCondLst>
                                  <p:childTnLst>
                                    <p:set>
                                      <p:cBhvr>
                                        <p:cTn id="15" dur="1" fill="hold">
                                          <p:stCondLst>
                                            <p:cond delay="0"/>
                                          </p:stCondLst>
                                        </p:cTn>
                                        <p:tgtEl>
                                          <p:spTgt spid="561162"/>
                                        </p:tgtEl>
                                        <p:attrNameLst>
                                          <p:attrName>style.visibility</p:attrName>
                                        </p:attrNameLst>
                                      </p:cBhvr>
                                      <p:to>
                                        <p:strVal val="visible"/>
                                      </p:to>
                                    </p:set>
                                  </p:childTnLst>
                                </p:cTn>
                              </p:par>
                            </p:childTnLst>
                          </p:cTn>
                        </p:par>
                        <p:par>
                          <p:cTn id="16" fill="hold">
                            <p:stCondLst>
                              <p:cond delay="1400"/>
                            </p:stCondLst>
                            <p:childTnLst>
                              <p:par>
                                <p:cTn id="17" presetID="1" presetClass="entr" presetSubtype="0" fill="hold" nodeType="afterEffect">
                                  <p:stCondLst>
                                    <p:cond delay="500"/>
                                  </p:stCondLst>
                                  <p:childTnLst>
                                    <p:set>
                                      <p:cBhvr>
                                        <p:cTn id="18" dur="1" fill="hold">
                                          <p:stCondLst>
                                            <p:cond delay="0"/>
                                          </p:stCondLst>
                                        </p:cTn>
                                        <p:tgtEl>
                                          <p:spTgt spid="5611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116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500"/>
                                  </p:stCondLst>
                                  <p:childTnLst>
                                    <p:set>
                                      <p:cBhvr>
                                        <p:cTn id="25" dur="1" fill="hold">
                                          <p:stCondLst>
                                            <p:cond delay="0"/>
                                          </p:stCondLst>
                                        </p:cTn>
                                        <p:tgtEl>
                                          <p:spTgt spid="561164"/>
                                        </p:tgtEl>
                                        <p:attrNameLst>
                                          <p:attrName>style.visibility</p:attrName>
                                        </p:attrNameLst>
                                      </p:cBhvr>
                                      <p:to>
                                        <p:strVal val="visible"/>
                                      </p:to>
                                    </p:set>
                                  </p:child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56116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11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rctx="PPT">
                                        <p:cTn id="36" dur="indefinite"/>
                                        <p:tgtEl>
                                          <p:spTgt spid="561158"/>
                                        </p:tgtEl>
                                        <p:attrNameLst>
                                          <p:attrName>style.opacity</p:attrName>
                                        </p:attrNameLst>
                                      </p:cBhvr>
                                      <p:to>
                                        <p:strVal val="0.15"/>
                                      </p:to>
                                    </p:set>
                                    <p:animEffect filter="image" prLst="opacity: 0.15">
                                      <p:cBhvr rctx="IE">
                                        <p:cTn id="37" dur="indefinite"/>
                                        <p:tgtEl>
                                          <p:spTgt spid="561158"/>
                                        </p:tgtEl>
                                      </p:cBhvr>
                                    </p:animEffect>
                                  </p:childTnLst>
                                </p:cTn>
                              </p:par>
                            </p:childTnLst>
                          </p:cTn>
                        </p:par>
                        <p:par>
                          <p:cTn id="38" fill="hold">
                            <p:stCondLst>
                              <p:cond delay="0"/>
                            </p:stCondLst>
                            <p:childTnLst>
                              <p:par>
                                <p:cTn id="39" presetID="1" presetClass="entr" presetSubtype="0" fill="hold" nodeType="afterEffect">
                                  <p:stCondLst>
                                    <p:cond delay="500"/>
                                  </p:stCondLst>
                                  <p:childTnLst>
                                    <p:set>
                                      <p:cBhvr>
                                        <p:cTn id="40" dur="1" fill="hold">
                                          <p:stCondLst>
                                            <p:cond delay="0"/>
                                          </p:stCondLst>
                                        </p:cTn>
                                        <p:tgtEl>
                                          <p:spTgt spid="56116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500"/>
                                  </p:stCondLst>
                                  <p:childTnLst>
                                    <p:set>
                                      <p:cBhvr>
                                        <p:cTn id="43" dur="1" fill="hold">
                                          <p:stCondLst>
                                            <p:cond delay="0"/>
                                          </p:stCondLst>
                                        </p:cTn>
                                        <p:tgtEl>
                                          <p:spTgt spid="561167"/>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500"/>
                                  </p:stCondLst>
                                  <p:childTnLst>
                                    <p:set>
                                      <p:cBhvr>
                                        <p:cTn id="46" dur="1" fill="hold">
                                          <p:stCondLst>
                                            <p:cond delay="0"/>
                                          </p:stCondLst>
                                        </p:cTn>
                                        <p:tgtEl>
                                          <p:spTgt spid="5611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116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
                                  </p:stCondLst>
                                  <p:childTnLst>
                                    <p:set>
                                      <p:cBhvr>
                                        <p:cTn id="53" dur="1" fill="hold">
                                          <p:stCondLst>
                                            <p:cond delay="0"/>
                                          </p:stCondLst>
                                        </p:cTn>
                                        <p:tgtEl>
                                          <p:spTgt spid="5611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61171"/>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500"/>
                                  </p:stCondLst>
                                  <p:childTnLst>
                                    <p:set>
                                      <p:cBhvr>
                                        <p:cTn id="60" dur="1" fill="hold">
                                          <p:stCondLst>
                                            <p:cond delay="0"/>
                                          </p:stCondLst>
                                        </p:cTn>
                                        <p:tgtEl>
                                          <p:spTgt spid="5611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611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611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rctx="PPT">
                                        <p:cTn id="72" dur="indefinite"/>
                                        <p:tgtEl>
                                          <p:spTgt spid="561166"/>
                                        </p:tgtEl>
                                        <p:attrNameLst>
                                          <p:attrName>style.opacity</p:attrName>
                                        </p:attrNameLst>
                                      </p:cBhvr>
                                      <p:to>
                                        <p:strVal val="0.15"/>
                                      </p:to>
                                    </p:set>
                                    <p:animEffect filter="image" prLst="opacity: 0.15">
                                      <p:cBhvr rctx="IE">
                                        <p:cTn id="73" dur="indefinite"/>
                                        <p:tgtEl>
                                          <p:spTgt spid="561166"/>
                                        </p:tgtEl>
                                      </p:cBhvr>
                                    </p:animEffect>
                                  </p:childTnLst>
                                </p:cTn>
                              </p:par>
                              <p:par>
                                <p:cTn id="74" presetID="9" presetClass="emph" presetSubtype="0" nodeType="withEffect">
                                  <p:stCondLst>
                                    <p:cond delay="0"/>
                                  </p:stCondLst>
                                  <p:childTnLst>
                                    <p:set>
                                      <p:cBhvr rctx="PPT">
                                        <p:cTn id="75" dur="indefinite"/>
                                        <p:tgtEl>
                                          <p:spTgt spid="561167"/>
                                        </p:tgtEl>
                                        <p:attrNameLst>
                                          <p:attrName>style.opacity</p:attrName>
                                        </p:attrNameLst>
                                      </p:cBhvr>
                                      <p:to>
                                        <p:strVal val="0.15"/>
                                      </p:to>
                                    </p:set>
                                    <p:animEffect filter="image" prLst="opacity: 0.15">
                                      <p:cBhvr rctx="IE">
                                        <p:cTn id="76" dur="indefinite"/>
                                        <p:tgtEl>
                                          <p:spTgt spid="561167"/>
                                        </p:tgtEl>
                                      </p:cBhvr>
                                    </p:animEffect>
                                  </p:childTnLst>
                                </p:cTn>
                              </p:par>
                              <p:par>
                                <p:cTn id="77" presetID="9" presetClass="emph" presetSubtype="0" nodeType="withEffect">
                                  <p:stCondLst>
                                    <p:cond delay="0"/>
                                  </p:stCondLst>
                                  <p:childTnLst>
                                    <p:set>
                                      <p:cBhvr rctx="PPT">
                                        <p:cTn id="78" dur="indefinite"/>
                                        <p:tgtEl>
                                          <p:spTgt spid="561168"/>
                                        </p:tgtEl>
                                        <p:attrNameLst>
                                          <p:attrName>style.opacity</p:attrName>
                                        </p:attrNameLst>
                                      </p:cBhvr>
                                      <p:to>
                                        <p:strVal val="0.15"/>
                                      </p:to>
                                    </p:set>
                                    <p:animEffect filter="image" prLst="opacity: 0.15">
                                      <p:cBhvr rctx="IE">
                                        <p:cTn id="79" dur="indefinite"/>
                                        <p:tgtEl>
                                          <p:spTgt spid="561168"/>
                                        </p:tgtEl>
                                      </p:cBhvr>
                                    </p:animEffect>
                                  </p:childTnLst>
                                </p:cTn>
                              </p:par>
                              <p:par>
                                <p:cTn id="80" presetID="9" presetClass="emph" presetSubtype="0" nodeType="withEffect">
                                  <p:stCondLst>
                                    <p:cond delay="0"/>
                                  </p:stCondLst>
                                  <p:childTnLst>
                                    <p:set>
                                      <p:cBhvr rctx="PPT">
                                        <p:cTn id="81" dur="indefinite"/>
                                        <p:tgtEl>
                                          <p:spTgt spid="561169"/>
                                        </p:tgtEl>
                                        <p:attrNameLst>
                                          <p:attrName>style.opacity</p:attrName>
                                        </p:attrNameLst>
                                      </p:cBhvr>
                                      <p:to>
                                        <p:strVal val="0.15"/>
                                      </p:to>
                                    </p:set>
                                    <p:animEffect filter="image" prLst="opacity: 0.15">
                                      <p:cBhvr rctx="IE">
                                        <p:cTn id="82" dur="indefinite"/>
                                        <p:tgtEl>
                                          <p:spTgt spid="561169"/>
                                        </p:tgtEl>
                                      </p:cBhvr>
                                    </p:animEffect>
                                  </p:childTnLst>
                                </p:cTn>
                              </p:par>
                              <p:par>
                                <p:cTn id="83" presetID="9" presetClass="emph" presetSubtype="0" nodeType="withEffect">
                                  <p:stCondLst>
                                    <p:cond delay="0"/>
                                  </p:stCondLst>
                                  <p:childTnLst>
                                    <p:set>
                                      <p:cBhvr rctx="PPT">
                                        <p:cTn id="84" dur="indefinite"/>
                                        <p:tgtEl>
                                          <p:spTgt spid="561170"/>
                                        </p:tgtEl>
                                        <p:attrNameLst>
                                          <p:attrName>style.opacity</p:attrName>
                                        </p:attrNameLst>
                                      </p:cBhvr>
                                      <p:to>
                                        <p:strVal val="0.15"/>
                                      </p:to>
                                    </p:set>
                                    <p:animEffect filter="image" prLst="opacity: 0.15">
                                      <p:cBhvr rctx="IE">
                                        <p:cTn id="85" dur="indefinite"/>
                                        <p:tgtEl>
                                          <p:spTgt spid="561170"/>
                                        </p:tgtEl>
                                      </p:cBhvr>
                                    </p:animEffec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561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27671"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sp>
        <p:nvSpPr>
          <p:cNvPr id="23" name="Text Box 2"/>
          <p:cNvSpPr txBox="1">
            <a:spLocks noChangeArrowheads="1"/>
          </p:cNvSpPr>
          <p:nvPr/>
        </p:nvSpPr>
        <p:spPr bwMode="auto">
          <a:xfrm>
            <a:off x="2131340" y="334963"/>
            <a:ext cx="4867038" cy="430887"/>
          </a:xfrm>
          <a:prstGeom prst="rect">
            <a:avLst/>
          </a:prstGeom>
          <a:solidFill>
            <a:srgbClr val="FFFFCC"/>
          </a:solidFill>
          <a:ln w="9525">
            <a:noFill/>
            <a:miter lim="800000"/>
            <a:headEnd/>
            <a:tailEnd/>
          </a:ln>
        </p:spPr>
        <p:txBody>
          <a:bodyPr wrap="none">
            <a:spAutoFit/>
          </a:bodyPr>
          <a:lstStyle/>
          <a:p>
            <a:pPr algn="ctr"/>
            <a:r>
              <a:rPr lang="el-GR" sz="2200" dirty="0" smtClean="0">
                <a:solidFill>
                  <a:srgbClr val="000000"/>
                </a:solidFill>
                <a:latin typeface="Verdana" pitchFamily="34" charset="0"/>
              </a:rPr>
              <a:t>ΜΗΧΑΝΙΣΜΟΙ ΑΝΘΕΚΤΙΚΟΤΗΤΑΣ</a:t>
            </a:r>
          </a:p>
        </p:txBody>
      </p:sp>
      <p:sp>
        <p:nvSpPr>
          <p:cNvPr id="24" name="Text Box 4"/>
          <p:cNvSpPr txBox="1">
            <a:spLocks noChangeArrowheads="1"/>
          </p:cNvSpPr>
          <p:nvPr/>
        </p:nvSpPr>
        <p:spPr bwMode="auto">
          <a:xfrm>
            <a:off x="1295400" y="1385888"/>
            <a:ext cx="7239000" cy="1006475"/>
          </a:xfrm>
          <a:prstGeom prst="rect">
            <a:avLst/>
          </a:prstGeom>
          <a:noFill/>
          <a:ln w="9525">
            <a:noFill/>
            <a:miter lim="800000"/>
            <a:headEnd/>
            <a:tailEnd/>
          </a:ln>
          <a:effectLst/>
        </p:spPr>
        <p:txBody>
          <a:bodyPr>
            <a:spAutoFit/>
          </a:bodyPr>
          <a:lstStyle/>
          <a:p>
            <a:r>
              <a:rPr lang="el-GR" sz="2000" dirty="0" smtClean="0">
                <a:solidFill>
                  <a:srgbClr val="000000"/>
                </a:solidFill>
                <a:latin typeface="Verdana" pitchFamily="34" charset="0"/>
              </a:rPr>
              <a:t>Κύκλος ασκορβικού οξέος-γλουταθειόνης. Αφορά στην μετατροπή της ρίζας του υπεροξειδίου σε υπεροξείδιο και αυτού περαιτέρω σε νερό</a:t>
            </a:r>
          </a:p>
        </p:txBody>
      </p:sp>
      <p:sp>
        <p:nvSpPr>
          <p:cNvPr id="25" name="Text Box 5"/>
          <p:cNvSpPr txBox="1">
            <a:spLocks noChangeArrowheads="1"/>
          </p:cNvSpPr>
          <p:nvPr/>
        </p:nvSpPr>
        <p:spPr bwMode="auto">
          <a:xfrm>
            <a:off x="685800" y="914400"/>
            <a:ext cx="8153400" cy="427038"/>
          </a:xfrm>
          <a:prstGeom prst="rect">
            <a:avLst/>
          </a:prstGeom>
          <a:noFill/>
          <a:ln w="9525">
            <a:noFill/>
            <a:miter lim="800000"/>
            <a:headEnd/>
            <a:tailEnd/>
          </a:ln>
          <a:effectLst/>
        </p:spPr>
        <p:txBody>
          <a:bodyPr>
            <a:spAutoFit/>
          </a:bodyPr>
          <a:lstStyle/>
          <a:p>
            <a:pPr>
              <a:buFontTx/>
              <a:buChar char="•"/>
            </a:pPr>
            <a:r>
              <a:rPr lang="el-GR" sz="2200" b="1" smtClean="0">
                <a:solidFill>
                  <a:srgbClr val="808080"/>
                </a:solidFill>
                <a:latin typeface="Verdana" pitchFamily="34" charset="0"/>
              </a:rPr>
              <a:t> Αμυντικοί μηχανισμοί των φυτών έναντι των </a:t>
            </a:r>
            <a:r>
              <a:rPr lang="en-US" sz="2200" b="1" smtClean="0">
                <a:solidFill>
                  <a:srgbClr val="808080"/>
                </a:solidFill>
                <a:latin typeface="Verdana" pitchFamily="34" charset="0"/>
              </a:rPr>
              <a:t>ROS</a:t>
            </a:r>
            <a:endParaRPr lang="el-GR" sz="2200" smtClean="0">
              <a:solidFill>
                <a:srgbClr val="000000"/>
              </a:solidFill>
              <a:latin typeface="Verdana" pitchFamily="34" charset="0"/>
            </a:endParaRPr>
          </a:p>
        </p:txBody>
      </p:sp>
      <p:pic>
        <p:nvPicPr>
          <p:cNvPr id="26" name="Picture 3"/>
          <p:cNvPicPr>
            <a:picLocks noChangeAspect="1" noChangeArrowheads="1"/>
          </p:cNvPicPr>
          <p:nvPr/>
        </p:nvPicPr>
        <p:blipFill>
          <a:blip r:embed="rId2" cstate="print"/>
          <a:srcRect/>
          <a:stretch>
            <a:fillRect/>
          </a:stretch>
        </p:blipFill>
        <p:spPr bwMode="auto">
          <a:xfrm>
            <a:off x="428986" y="2438400"/>
            <a:ext cx="8181614" cy="3886200"/>
          </a:xfrm>
          <a:prstGeom prst="rect">
            <a:avLst/>
          </a:prstGeom>
          <a:noFill/>
          <a:ln w="9525">
            <a:noFill/>
            <a:miter lim="800000"/>
            <a:headEnd/>
            <a:tailEnd/>
          </a:ln>
          <a:effectLst/>
        </p:spPr>
      </p:pic>
    </p:spTree>
    <p:extLst>
      <p:ext uri="{BB962C8B-B14F-4D97-AF65-F5344CB8AC3E}">
        <p14:creationId xmlns:p14="http://schemas.microsoft.com/office/powerpoint/2010/main" val="33967223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782151" y="5943600"/>
            <a:ext cx="7579698" cy="830997"/>
          </a:xfrm>
          <a:prstGeom prst="rect">
            <a:avLst/>
          </a:prstGeom>
          <a:noFill/>
        </p:spPr>
        <p:txBody>
          <a:bodyPr wrap="square" rtlCol="0">
            <a:spAutoFit/>
          </a:bodyPr>
          <a:lstStyle/>
          <a:p>
            <a:pPr algn="ctr"/>
            <a:r>
              <a:rPr lang="el-GR" b="1" dirty="0" smtClean="0">
                <a:solidFill>
                  <a:srgbClr val="EEB0B0"/>
                </a:solidFill>
                <a:latin typeface="Verdana" pitchFamily="34" charset="0"/>
              </a:rPr>
              <a:t>Εφαρμογές του Φθορισμού Χλωροφύλλης στις Γεωπονικές Επιστήμες</a:t>
            </a:r>
            <a:endParaRPr lang="el-GR" b="1" dirty="0">
              <a:solidFill>
                <a:srgbClr val="EEB0B0"/>
              </a:solidFill>
              <a:latin typeface="Verdana" pitchFamily="34" charset="0"/>
            </a:endParaRPr>
          </a:p>
        </p:txBody>
      </p:sp>
      <p:pic>
        <p:nvPicPr>
          <p:cNvPr id="63495" name="Picture 7"/>
          <p:cNvPicPr>
            <a:picLocks noChangeAspect="1" noChangeArrowheads="1"/>
          </p:cNvPicPr>
          <p:nvPr/>
        </p:nvPicPr>
        <p:blipFill>
          <a:blip r:embed="rId4" cstate="print">
            <a:lum contrast="30000"/>
          </a:blip>
          <a:srcRect/>
          <a:stretch>
            <a:fillRect/>
          </a:stretch>
        </p:blipFill>
        <p:spPr bwMode="auto">
          <a:xfrm>
            <a:off x="1285885" y="1143000"/>
            <a:ext cx="2285983" cy="1714487"/>
          </a:xfrm>
          <a:prstGeom prst="rect">
            <a:avLst/>
          </a:prstGeom>
          <a:noFill/>
          <a:ln w="9525">
            <a:noFill/>
            <a:miter lim="800000"/>
            <a:headEnd/>
            <a:tailEnd/>
          </a:ln>
        </p:spPr>
      </p:pic>
      <p:pic>
        <p:nvPicPr>
          <p:cNvPr id="63497" name="Picture 9"/>
          <p:cNvPicPr>
            <a:picLocks noChangeAspect="1" noChangeArrowheads="1"/>
          </p:cNvPicPr>
          <p:nvPr/>
        </p:nvPicPr>
        <p:blipFill>
          <a:blip r:embed="rId5" cstate="print"/>
          <a:srcRect r="8124" b="9999"/>
          <a:stretch>
            <a:fillRect/>
          </a:stretch>
        </p:blipFill>
        <p:spPr bwMode="auto">
          <a:xfrm>
            <a:off x="5500694" y="1143000"/>
            <a:ext cx="2286016" cy="1714512"/>
          </a:xfrm>
          <a:prstGeom prst="rect">
            <a:avLst/>
          </a:prstGeom>
          <a:noFill/>
          <a:ln w="9525">
            <a:noFill/>
            <a:miter lim="800000"/>
            <a:headEnd/>
            <a:tailEnd/>
          </a:ln>
        </p:spPr>
      </p:pic>
      <p:pic>
        <p:nvPicPr>
          <p:cNvPr id="63499" name="Picture 11"/>
          <p:cNvPicPr>
            <a:picLocks noChangeAspect="1" noChangeArrowheads="1"/>
          </p:cNvPicPr>
          <p:nvPr/>
        </p:nvPicPr>
        <p:blipFill>
          <a:blip r:embed="rId6" cstate="print">
            <a:duotone>
              <a:prstClr val="black"/>
              <a:srgbClr val="C00000">
                <a:tint val="45000"/>
                <a:satMod val="400000"/>
              </a:srgbClr>
            </a:duotone>
          </a:blip>
          <a:srcRect/>
          <a:stretch>
            <a:fillRect/>
          </a:stretch>
        </p:blipFill>
        <p:spPr bwMode="auto">
          <a:xfrm>
            <a:off x="5500694" y="3071826"/>
            <a:ext cx="2286016" cy="1714512"/>
          </a:xfrm>
          <a:prstGeom prst="rect">
            <a:avLst/>
          </a:prstGeom>
          <a:noFill/>
          <a:ln w="9525">
            <a:noFill/>
            <a:miter lim="800000"/>
            <a:headEnd/>
            <a:tailEnd/>
          </a:ln>
        </p:spPr>
      </p:pic>
      <p:pic>
        <p:nvPicPr>
          <p:cNvPr id="90113" name="Picture 1"/>
          <p:cNvPicPr>
            <a:picLocks noChangeAspect="1" noChangeArrowheads="1"/>
          </p:cNvPicPr>
          <p:nvPr/>
        </p:nvPicPr>
        <p:blipFill>
          <a:blip r:embed="rId7" cstate="print">
            <a:duotone>
              <a:prstClr val="black"/>
              <a:srgbClr val="C00000">
                <a:tint val="45000"/>
                <a:satMod val="400000"/>
              </a:srgbClr>
            </a:duotone>
          </a:blip>
          <a:srcRect/>
          <a:stretch>
            <a:fillRect/>
          </a:stretch>
        </p:blipFill>
        <p:spPr bwMode="auto">
          <a:xfrm>
            <a:off x="1285852" y="3071826"/>
            <a:ext cx="2286016" cy="1714512"/>
          </a:xfrm>
          <a:prstGeom prst="rect">
            <a:avLst/>
          </a:prstGeom>
          <a:noFill/>
          <a:ln w="9525">
            <a:noFill/>
            <a:miter lim="800000"/>
            <a:headEnd/>
            <a:tailEnd/>
          </a:ln>
        </p:spPr>
      </p:pic>
      <p:sp>
        <p:nvSpPr>
          <p:cNvPr id="7" name="Text Box 2"/>
          <p:cNvSpPr txBox="1">
            <a:spLocks noChangeArrowheads="1"/>
          </p:cNvSpPr>
          <p:nvPr/>
        </p:nvSpPr>
        <p:spPr bwMode="auto">
          <a:xfrm>
            <a:off x="255657" y="5105400"/>
            <a:ext cx="8659743" cy="369332"/>
          </a:xfrm>
          <a:prstGeom prst="rect">
            <a:avLst/>
          </a:prstGeom>
          <a:noFill/>
          <a:ln w="9525">
            <a:noFill/>
            <a:miter lim="800000"/>
            <a:headEnd/>
            <a:tailEnd/>
          </a:ln>
          <a:effectLst/>
        </p:spPr>
        <p:txBody>
          <a:bodyPr wrap="none">
            <a:spAutoFit/>
          </a:bodyPr>
          <a:lstStyle/>
          <a:p>
            <a:r>
              <a:rPr lang="el-GR" b="1" dirty="0" err="1">
                <a:solidFill>
                  <a:schemeClr val="bg1">
                    <a:lumMod val="85000"/>
                  </a:schemeClr>
                </a:solidFill>
                <a:latin typeface="Verdana" pitchFamily="34" charset="0"/>
              </a:rPr>
              <a:t>Αειφορικά</a:t>
            </a:r>
            <a:r>
              <a:rPr lang="el-GR" b="1" dirty="0">
                <a:solidFill>
                  <a:schemeClr val="bg1">
                    <a:lumMod val="85000"/>
                  </a:schemeClr>
                </a:solidFill>
                <a:latin typeface="Verdana" pitchFamily="34" charset="0"/>
              </a:rPr>
              <a:t> Γεωργικά Συστήματα Παραγωγής και Κλιματική Αλλαγή</a:t>
            </a:r>
            <a:endParaRPr lang="el-GR" b="1" dirty="0" smtClean="0">
              <a:solidFill>
                <a:schemeClr val="bg1">
                  <a:lumMod val="85000"/>
                </a:schemeClr>
              </a:solidFill>
              <a:latin typeface="Verdana" pitchFamily="34" charset="0"/>
            </a:endParaRPr>
          </a:p>
        </p:txBody>
      </p:sp>
      <p:sp>
        <p:nvSpPr>
          <p:cNvPr id="8" name="Text Box 2"/>
          <p:cNvSpPr txBox="1">
            <a:spLocks noChangeArrowheads="1"/>
          </p:cNvSpPr>
          <p:nvPr/>
        </p:nvSpPr>
        <p:spPr bwMode="auto">
          <a:xfrm>
            <a:off x="389451" y="5498068"/>
            <a:ext cx="8449749" cy="369332"/>
          </a:xfrm>
          <a:prstGeom prst="rect">
            <a:avLst/>
          </a:prstGeom>
          <a:noFill/>
          <a:ln w="9525">
            <a:noFill/>
            <a:miter lim="800000"/>
            <a:headEnd/>
            <a:tailEnd/>
          </a:ln>
          <a:effectLst/>
        </p:spPr>
        <p:txBody>
          <a:bodyPr wrap="none">
            <a:spAutoFit/>
          </a:bodyPr>
          <a:lstStyle/>
          <a:p>
            <a:r>
              <a:rPr lang="el-GR" b="1" dirty="0">
                <a:solidFill>
                  <a:schemeClr val="bg1">
                    <a:lumMod val="85000"/>
                  </a:schemeClr>
                </a:solidFill>
                <a:latin typeface="Verdana" pitchFamily="34" charset="0"/>
              </a:rPr>
              <a:t>ΦΥΣΙΟΛΟΓΙΑ ΦΥΤΩΝ </a:t>
            </a:r>
            <a:r>
              <a:rPr lang="el-GR" b="1" dirty="0" smtClean="0">
                <a:solidFill>
                  <a:schemeClr val="bg1">
                    <a:lumMod val="85000"/>
                  </a:schemeClr>
                </a:solidFill>
                <a:latin typeface="Verdana" pitchFamily="34" charset="0"/>
              </a:rPr>
              <a:t>ΣΕ ΑΝΤΙΞΟΕΣ </a:t>
            </a:r>
            <a:r>
              <a:rPr lang="el-GR" b="1" dirty="0">
                <a:solidFill>
                  <a:schemeClr val="bg1">
                    <a:lumMod val="85000"/>
                  </a:schemeClr>
                </a:solidFill>
                <a:latin typeface="Verdana" pitchFamily="34" charset="0"/>
              </a:rPr>
              <a:t>ΣΥΝΘΗΚΕΣ ΠΕΡΙΒΑΛΛΟΝΤΟΣ</a:t>
            </a:r>
            <a:endParaRPr lang="el-GR" b="1" dirty="0" smtClean="0">
              <a:solidFill>
                <a:schemeClr val="bg1">
                  <a:lumMod val="85000"/>
                </a:schemeClr>
              </a:solidFill>
              <a:latin typeface="Verdana" pitchFamily="34" charset="0"/>
            </a:endParaRPr>
          </a:p>
        </p:txBody>
      </p:sp>
    </p:spTree>
    <p:extLst>
      <p:ext uri="{BB962C8B-B14F-4D97-AF65-F5344CB8AC3E}">
        <p14:creationId xmlns:p14="http://schemas.microsoft.com/office/powerpoint/2010/main" val="131449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1135928"/>
            <a:ext cx="4722178" cy="1938992"/>
          </a:xfrm>
          <a:prstGeom prst="rect">
            <a:avLst/>
          </a:prstGeom>
          <a:noFill/>
        </p:spPr>
        <p:txBody>
          <a:bodyPr wrap="square" rtlCol="0">
            <a:spAutoFit/>
          </a:bodyPr>
          <a:lstStyle/>
          <a:p>
            <a:r>
              <a:rPr lang="el-GR" sz="2000" dirty="0" smtClean="0">
                <a:solidFill>
                  <a:srgbClr val="EEB0B0"/>
                </a:solidFill>
                <a:latin typeface="Verdana" pitchFamily="34" charset="0"/>
              </a:rPr>
              <a:t>Η απορρόφηση ακτινοβολίας κατάλληλου μήκους κύματος από ορισμένα μόρια επιφέρει πρόσκαιρες αλλαγές στο ενεργειακό περιεχόμενο ενός ενεργειακά δεκτικού ηλεκτρονίου</a:t>
            </a:r>
            <a:endParaRPr lang="el-GR" sz="2000" dirty="0">
              <a:solidFill>
                <a:srgbClr val="EEB0B0"/>
              </a:solidFill>
              <a:latin typeface="Verdana" pitchFamily="34" charset="0"/>
            </a:endParaRPr>
          </a:p>
        </p:txBody>
      </p:sp>
      <p:sp>
        <p:nvSpPr>
          <p:cNvPr id="9" name="TextBox 8"/>
          <p:cNvSpPr txBox="1"/>
          <p:nvPr/>
        </p:nvSpPr>
        <p:spPr>
          <a:xfrm>
            <a:off x="428596" y="3320007"/>
            <a:ext cx="4714908" cy="1323439"/>
          </a:xfrm>
          <a:prstGeom prst="rect">
            <a:avLst/>
          </a:prstGeom>
          <a:noFill/>
        </p:spPr>
        <p:txBody>
          <a:bodyPr wrap="square" rtlCol="0">
            <a:spAutoFit/>
          </a:bodyPr>
          <a:lstStyle/>
          <a:p>
            <a:r>
              <a:rPr lang="el-GR" sz="2000" dirty="0" smtClean="0">
                <a:solidFill>
                  <a:srgbClr val="EEB0B0"/>
                </a:solidFill>
                <a:latin typeface="Verdana" pitchFamily="34" charset="0"/>
              </a:rPr>
              <a:t>Η επαναφορά του ηλεκτρονίου στο σταθερό τροχιακό του γίνεται με παράλληλη απώλεια της ενέργειας που είχε απορροφήσει</a:t>
            </a:r>
            <a:endParaRPr lang="el-GR" sz="2000" dirty="0">
              <a:solidFill>
                <a:srgbClr val="EEB0B0"/>
              </a:solidFill>
              <a:latin typeface="Verdana" pitchFamily="34" charset="0"/>
            </a:endParaRPr>
          </a:p>
        </p:txBody>
      </p:sp>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93190" name="Picture 6"/>
          <p:cNvPicPr>
            <a:picLocks noChangeAspect="1" noChangeArrowheads="1"/>
          </p:cNvPicPr>
          <p:nvPr/>
        </p:nvPicPr>
        <p:blipFill>
          <a:blip r:embed="rId4" cstate="print"/>
          <a:srcRect/>
          <a:stretch>
            <a:fillRect/>
          </a:stretch>
        </p:blipFill>
        <p:spPr bwMode="auto">
          <a:xfrm>
            <a:off x="5072066" y="1413929"/>
            <a:ext cx="3889374" cy="1229253"/>
          </a:xfrm>
          <a:prstGeom prst="rect">
            <a:avLst/>
          </a:prstGeom>
          <a:noFill/>
          <a:ln w="9525">
            <a:noFill/>
            <a:miter lim="800000"/>
            <a:headEnd/>
            <a:tailEnd/>
          </a:ln>
          <a:effectLst/>
        </p:spPr>
      </p:pic>
      <p:pic>
        <p:nvPicPr>
          <p:cNvPr id="93191" name="Picture 7"/>
          <p:cNvPicPr>
            <a:picLocks noChangeAspect="1" noChangeArrowheads="1"/>
          </p:cNvPicPr>
          <p:nvPr/>
        </p:nvPicPr>
        <p:blipFill>
          <a:blip r:embed="rId5" cstate="print"/>
          <a:srcRect/>
          <a:stretch>
            <a:fillRect/>
          </a:stretch>
        </p:blipFill>
        <p:spPr bwMode="auto">
          <a:xfrm>
            <a:off x="5572132" y="3429000"/>
            <a:ext cx="3286126" cy="2763838"/>
          </a:xfrm>
          <a:prstGeom prst="rect">
            <a:avLst/>
          </a:prstGeom>
          <a:noFill/>
          <a:ln w="9525">
            <a:noFill/>
            <a:miter lim="800000"/>
            <a:headEnd/>
            <a:tailEnd/>
          </a:ln>
          <a:effectLst/>
        </p:spPr>
      </p:pic>
      <p:sp>
        <p:nvSpPr>
          <p:cNvPr id="7" name="TextBox 6"/>
          <p:cNvSpPr txBox="1"/>
          <p:nvPr/>
        </p:nvSpPr>
        <p:spPr>
          <a:xfrm>
            <a:off x="428596" y="4929198"/>
            <a:ext cx="4714908" cy="1323439"/>
          </a:xfrm>
          <a:prstGeom prst="rect">
            <a:avLst/>
          </a:prstGeom>
          <a:noFill/>
        </p:spPr>
        <p:txBody>
          <a:bodyPr wrap="square" rtlCol="0">
            <a:spAutoFit/>
          </a:bodyPr>
          <a:lstStyle/>
          <a:p>
            <a:r>
              <a:rPr lang="el-GR" sz="2000" dirty="0" smtClean="0">
                <a:solidFill>
                  <a:srgbClr val="EEB0B0"/>
                </a:solidFill>
                <a:latin typeface="Verdana" pitchFamily="34" charset="0"/>
              </a:rPr>
              <a:t>Η απώλεια της ενέργειας μπορεί να γίνει με διάφορους τρόπους: εκπομπή φθορισμού, απώλεια μέσω θερμότητας, κ.λπ.</a:t>
            </a:r>
            <a:endParaRPr lang="el-GR" sz="2000" dirty="0">
              <a:solidFill>
                <a:srgbClr val="EEB0B0"/>
              </a:solidFill>
              <a:latin typeface="Verdana" pitchFamily="34" charset="0"/>
            </a:endParaRPr>
          </a:p>
        </p:txBody>
      </p:sp>
    </p:spTree>
    <p:extLst>
      <p:ext uri="{BB962C8B-B14F-4D97-AF65-F5344CB8AC3E}">
        <p14:creationId xmlns:p14="http://schemas.microsoft.com/office/powerpoint/2010/main" val="73138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50179" name="Text Box 3"/>
          <p:cNvSpPr txBox="1">
            <a:spLocks noChangeArrowheads="1"/>
          </p:cNvSpPr>
          <p:nvPr/>
        </p:nvSpPr>
        <p:spPr bwMode="auto">
          <a:xfrm>
            <a:off x="901700" y="334963"/>
            <a:ext cx="7296150" cy="427037"/>
          </a:xfrm>
          <a:prstGeom prst="rect">
            <a:avLst/>
          </a:prstGeom>
          <a:noFill/>
          <a:ln w="9525">
            <a:noFill/>
            <a:miter lim="800000"/>
            <a:headEnd/>
            <a:tailEnd/>
          </a:ln>
        </p:spPr>
        <p:txBody>
          <a:bodyPr wrap="none">
            <a:spAutoFit/>
          </a:bodyPr>
          <a:lstStyle/>
          <a:p>
            <a:pPr algn="ctr"/>
            <a:r>
              <a:rPr lang="el-GR" sz="2200" smtClean="0">
                <a:solidFill>
                  <a:srgbClr val="000000"/>
                </a:solidFill>
                <a:latin typeface="Verdana" pitchFamily="34" charset="0"/>
              </a:rPr>
              <a:t>Η ΑΚΤΙΝΟΒΟΛΙΑ ΩΣ ΠΑΡΑΓΟΝΤΑΣ ΚΑΤΑΠΟΝΗΣΗΣ</a:t>
            </a:r>
          </a:p>
        </p:txBody>
      </p:sp>
      <p:sp>
        <p:nvSpPr>
          <p:cNvPr id="50180" name="Text Box 4"/>
          <p:cNvSpPr txBox="1">
            <a:spLocks noChangeArrowheads="1"/>
          </p:cNvSpPr>
          <p:nvPr/>
        </p:nvSpPr>
        <p:spPr bwMode="auto">
          <a:xfrm>
            <a:off x="685800" y="990600"/>
            <a:ext cx="7696200" cy="762000"/>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Καταπόνηση από χαμηλές ή υψηλές εντάσεις ορατής ακτινοβολίας</a:t>
            </a:r>
          </a:p>
        </p:txBody>
      </p:sp>
      <p:sp>
        <p:nvSpPr>
          <p:cNvPr id="50181" name="Text Box 5"/>
          <p:cNvSpPr txBox="1">
            <a:spLocks noChangeArrowheads="1"/>
          </p:cNvSpPr>
          <p:nvPr/>
        </p:nvSpPr>
        <p:spPr bwMode="auto">
          <a:xfrm>
            <a:off x="1295400" y="1797050"/>
            <a:ext cx="7239000" cy="1311275"/>
          </a:xfrm>
          <a:prstGeom prst="rect">
            <a:avLst/>
          </a:prstGeom>
          <a:solidFill>
            <a:schemeClr val="bg2"/>
          </a:solidFill>
          <a:ln w="9525">
            <a:noFill/>
            <a:miter lim="800000"/>
            <a:headEnd/>
            <a:tailEnd/>
          </a:ln>
        </p:spPr>
        <p:txBody>
          <a:bodyPr>
            <a:spAutoFit/>
          </a:bodyPr>
          <a:lstStyle/>
          <a:p>
            <a:r>
              <a:rPr lang="el-GR" sz="2000" dirty="0" smtClean="0">
                <a:solidFill>
                  <a:srgbClr val="FFFFFF"/>
                </a:solidFill>
                <a:latin typeface="Verdana" pitchFamily="34" charset="0"/>
              </a:rPr>
              <a:t>Οι χαμηλές εντάσεις ορατής, φωτοσυνθετικά ενεργού ακτινοβολίας (</a:t>
            </a:r>
            <a:r>
              <a:rPr lang="en-US" sz="2000" dirty="0" smtClean="0">
                <a:solidFill>
                  <a:srgbClr val="FFFFFF"/>
                </a:solidFill>
                <a:latin typeface="Verdana" pitchFamily="34" charset="0"/>
              </a:rPr>
              <a:t>PAR</a:t>
            </a:r>
            <a:r>
              <a:rPr lang="el-GR" sz="2000" dirty="0" smtClean="0">
                <a:solidFill>
                  <a:srgbClr val="FFFFFF"/>
                </a:solidFill>
                <a:latin typeface="Verdana" pitchFamily="34" charset="0"/>
              </a:rPr>
              <a:t>) προκαλούν καταπόνηση λόγω ανεπάρκειας της ενέργειας για την επιτέλεση της φωτοσύνθεσης</a:t>
            </a:r>
          </a:p>
        </p:txBody>
      </p:sp>
      <p:sp>
        <p:nvSpPr>
          <p:cNvPr id="50182" name="Text Box 8"/>
          <p:cNvSpPr txBox="1">
            <a:spLocks noChangeArrowheads="1"/>
          </p:cNvSpPr>
          <p:nvPr/>
        </p:nvSpPr>
        <p:spPr bwMode="auto">
          <a:xfrm>
            <a:off x="1295400" y="3260725"/>
            <a:ext cx="7239000" cy="1616075"/>
          </a:xfrm>
          <a:prstGeom prst="rect">
            <a:avLst/>
          </a:prstGeom>
          <a:solidFill>
            <a:srgbClr val="FFFFCC"/>
          </a:solidFill>
          <a:ln w="9525">
            <a:noFill/>
            <a:miter lim="800000"/>
            <a:headEnd/>
            <a:tailEnd/>
          </a:ln>
        </p:spPr>
        <p:txBody>
          <a:bodyPr>
            <a:spAutoFit/>
          </a:bodyPr>
          <a:lstStyle/>
          <a:p>
            <a:r>
              <a:rPr lang="el-GR" sz="2000" dirty="0" smtClean="0">
                <a:solidFill>
                  <a:srgbClr val="000000"/>
                </a:solidFill>
                <a:latin typeface="Verdana" pitchFamily="34" charset="0"/>
              </a:rPr>
              <a:t>Οι υψηλές εντάσεις </a:t>
            </a:r>
            <a:r>
              <a:rPr lang="en-US" sz="2000" dirty="0" smtClean="0">
                <a:solidFill>
                  <a:srgbClr val="000000"/>
                </a:solidFill>
                <a:latin typeface="Verdana" pitchFamily="34" charset="0"/>
              </a:rPr>
              <a:t>PAR</a:t>
            </a:r>
            <a:r>
              <a:rPr lang="el-GR" sz="2000" dirty="0" smtClean="0">
                <a:solidFill>
                  <a:srgbClr val="000000"/>
                </a:solidFill>
                <a:latin typeface="Verdana" pitchFamily="34" charset="0"/>
              </a:rPr>
              <a:t> προκαλούν καταπόνηση λόγω υπερσυσσώρευσης ενέργειας στα φωτοσυστήματα αναφορικά με την ικανότητα φωτοχημικής απόσβεσης της ενέργειας και χρήσης των ανηγμένων παραγώγων στον κύκλο </a:t>
            </a:r>
            <a:r>
              <a:rPr lang="en-US" sz="2000" dirty="0" smtClean="0">
                <a:solidFill>
                  <a:srgbClr val="000000"/>
                </a:solidFill>
                <a:latin typeface="Verdana" pitchFamily="34" charset="0"/>
              </a:rPr>
              <a:t>Calvin-Benson</a:t>
            </a:r>
            <a:endParaRPr lang="el-GR" sz="2000" dirty="0" smtClean="0">
              <a:solidFill>
                <a:srgbClr val="000000"/>
              </a:solidFill>
              <a:latin typeface="Verdana" pitchFamily="34" charset="0"/>
            </a:endParaRPr>
          </a:p>
        </p:txBody>
      </p:sp>
      <p:sp>
        <p:nvSpPr>
          <p:cNvPr id="7" name="Text Box 8"/>
          <p:cNvSpPr txBox="1">
            <a:spLocks noChangeArrowheads="1"/>
          </p:cNvSpPr>
          <p:nvPr/>
        </p:nvSpPr>
        <p:spPr bwMode="auto">
          <a:xfrm>
            <a:off x="1295400" y="5029200"/>
            <a:ext cx="7239000" cy="1015663"/>
          </a:xfrm>
          <a:prstGeom prst="rect">
            <a:avLst/>
          </a:prstGeom>
          <a:solidFill>
            <a:srgbClr val="9966FF"/>
          </a:solidFill>
          <a:ln w="9525">
            <a:noFill/>
            <a:miter lim="800000"/>
            <a:headEnd/>
            <a:tailEnd/>
          </a:ln>
        </p:spPr>
        <p:txBody>
          <a:bodyPr>
            <a:spAutoFit/>
          </a:bodyPr>
          <a:lstStyle/>
          <a:p>
            <a:r>
              <a:rPr lang="el-GR" sz="2000" dirty="0" smtClean="0">
                <a:solidFill>
                  <a:srgbClr val="000000"/>
                </a:solidFill>
                <a:latin typeface="Verdana" pitchFamily="34" charset="0"/>
              </a:rPr>
              <a:t>Οι υψηλές εντάσεις </a:t>
            </a:r>
            <a:r>
              <a:rPr lang="en-US" sz="2000" dirty="0" smtClean="0">
                <a:solidFill>
                  <a:srgbClr val="000000"/>
                </a:solidFill>
                <a:latin typeface="Verdana" pitchFamily="34" charset="0"/>
              </a:rPr>
              <a:t>UV</a:t>
            </a:r>
            <a:r>
              <a:rPr lang="el-GR" sz="2000" dirty="0" smtClean="0">
                <a:solidFill>
                  <a:srgbClr val="000000"/>
                </a:solidFill>
                <a:latin typeface="Verdana" pitchFamily="34" charset="0"/>
              </a:rPr>
              <a:t> προκαλούν καταπόνηση λόγω των χημικών μετασχηματισμών ευαίσθητων βιομορίων τα οποία απορροφούν τα φωτόνια υψηλής ενέργειας</a:t>
            </a:r>
          </a:p>
        </p:txBody>
      </p:sp>
    </p:spTree>
    <p:extLst>
      <p:ext uri="{BB962C8B-B14F-4D97-AF65-F5344CB8AC3E}">
        <p14:creationId xmlns:p14="http://schemas.microsoft.com/office/powerpoint/2010/main" val="162024305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311352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1521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3077" name="Picture 5"/>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90034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4101" name="Picture 5"/>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247388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a:t>
            </a:r>
            <a:endParaRPr lang="el-GR" sz="1800" b="1" i="1" dirty="0">
              <a:solidFill>
                <a:srgbClr val="EEB0B0"/>
              </a:solidFill>
              <a:latin typeface="Verdana" pitchFamily="34" charset="0"/>
            </a:endParaRPr>
          </a:p>
        </p:txBody>
      </p:sp>
      <p:pic>
        <p:nvPicPr>
          <p:cNvPr id="5124" name="Picture 4"/>
          <p:cNvPicPr>
            <a:picLocks noChangeAspect="1" noChangeArrowheads="1"/>
          </p:cNvPicPr>
          <p:nvPr/>
        </p:nvPicPr>
        <p:blipFill>
          <a:blip r:embed="rId4" cstate="print"/>
          <a:srcRect/>
          <a:stretch>
            <a:fillRect/>
          </a:stretch>
        </p:blipFill>
        <p:spPr bwMode="auto">
          <a:xfrm>
            <a:off x="0" y="0"/>
            <a:ext cx="9133983" cy="6858000"/>
          </a:xfrm>
          <a:prstGeom prst="rect">
            <a:avLst/>
          </a:prstGeom>
          <a:noFill/>
          <a:ln w="9525">
            <a:noFill/>
            <a:miter lim="800000"/>
            <a:headEnd/>
            <a:tailEnd/>
          </a:ln>
          <a:effectLst/>
        </p:spPr>
      </p:pic>
    </p:spTree>
    <p:extLst>
      <p:ext uri="{BB962C8B-B14F-4D97-AF65-F5344CB8AC3E}">
        <p14:creationId xmlns:p14="http://schemas.microsoft.com/office/powerpoint/2010/main" val="417082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Σε ένα διάλυμα χλωροφύλλης</a:t>
            </a:r>
            <a:r>
              <a:rPr lang="en-US" sz="2000" dirty="0" smtClean="0">
                <a:solidFill>
                  <a:srgbClr val="EEB0B0"/>
                </a:solidFill>
                <a:latin typeface="Verdana" pitchFamily="34" charset="0"/>
              </a:rPr>
              <a:t> (</a:t>
            </a:r>
            <a:r>
              <a:rPr lang="en-US" sz="2000" i="1" dirty="0" smtClean="0">
                <a:solidFill>
                  <a:srgbClr val="EEB0B0"/>
                </a:solidFill>
                <a:latin typeface="Verdana" pitchFamily="34" charset="0"/>
              </a:rPr>
              <a:t>in vitro</a:t>
            </a:r>
            <a:r>
              <a:rPr lang="en-US" sz="2000" dirty="0" smtClean="0">
                <a:solidFill>
                  <a:srgbClr val="EEB0B0"/>
                </a:solidFill>
                <a:latin typeface="Verdana" pitchFamily="34" charset="0"/>
              </a:rPr>
              <a:t>)</a:t>
            </a:r>
            <a:r>
              <a:rPr lang="el-GR" sz="2000" dirty="0" smtClean="0">
                <a:solidFill>
                  <a:srgbClr val="EEB0B0"/>
                </a:solidFill>
                <a:latin typeface="Verdana" pitchFamily="34" charset="0"/>
              </a:rPr>
              <a:t> η ένταση του εκπεμπόμενου φθορισμού είναι σταθερή και γραμμικά ανάλογη της έντασης της ακτινοβολίας διέγερσης</a:t>
            </a:r>
            <a:r>
              <a:rPr lang="en-US" sz="2000" dirty="0" smtClean="0">
                <a:solidFill>
                  <a:srgbClr val="EEB0B0"/>
                </a:solidFill>
                <a:latin typeface="Verdana" pitchFamily="34" charset="0"/>
              </a:rPr>
              <a:t>. </a:t>
            </a:r>
            <a:r>
              <a:rPr lang="el-GR" sz="2000" dirty="0" smtClean="0">
                <a:solidFill>
                  <a:srgbClr val="EEB0B0"/>
                </a:solidFill>
                <a:latin typeface="Verdana" pitchFamily="34" charset="0"/>
              </a:rPr>
              <a:t>Δηλ. η απόδοση σε φθορισμό (</a:t>
            </a:r>
            <a:r>
              <a:rPr lang="en-US" sz="2000" dirty="0" smtClean="0">
                <a:solidFill>
                  <a:srgbClr val="EEB0B0"/>
                </a:solidFill>
                <a:latin typeface="Verdana" pitchFamily="34" charset="0"/>
              </a:rPr>
              <a:t>fluorescence yield, FY)  </a:t>
            </a:r>
            <a:r>
              <a:rPr lang="el-GR" sz="2000" dirty="0" smtClean="0">
                <a:solidFill>
                  <a:srgbClr val="EEB0B0"/>
                </a:solidFill>
                <a:latin typeface="Verdana" pitchFamily="34" charset="0"/>
              </a:rPr>
              <a:t>είναι σταθερή.</a:t>
            </a:r>
            <a:endParaRPr lang="el-GR" sz="2000" dirty="0">
              <a:solidFill>
                <a:srgbClr val="EEB0B0"/>
              </a:solidFill>
              <a:latin typeface="Verdana" pitchFamily="34" charset="0"/>
            </a:endParaRPr>
          </a:p>
        </p:txBody>
      </p:sp>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 χλωροφύλλης</a:t>
            </a:r>
            <a:endParaRPr lang="el-GR" sz="1800" i="1" dirty="0">
              <a:solidFill>
                <a:srgbClr val="EEB0B0"/>
              </a:solidFill>
              <a:latin typeface="Verdana" pitchFamily="34" charset="0"/>
            </a:endParaRPr>
          </a:p>
        </p:txBody>
      </p:sp>
      <p:pic>
        <p:nvPicPr>
          <p:cNvPr id="106498" name="Picture 2"/>
          <p:cNvPicPr>
            <a:picLocks noChangeAspect="1" noChangeArrowheads="1"/>
          </p:cNvPicPr>
          <p:nvPr/>
        </p:nvPicPr>
        <p:blipFill>
          <a:blip r:embed="rId4" cstate="print"/>
          <a:srcRect/>
          <a:stretch>
            <a:fillRect/>
          </a:stretch>
        </p:blipFill>
        <p:spPr bwMode="auto">
          <a:xfrm>
            <a:off x="892943" y="3429000"/>
            <a:ext cx="7358114" cy="2245944"/>
          </a:xfrm>
          <a:prstGeom prst="rect">
            <a:avLst/>
          </a:prstGeom>
          <a:noFill/>
          <a:ln w="9525">
            <a:noFill/>
            <a:miter lim="800000"/>
            <a:headEnd/>
            <a:tailEnd/>
          </a:ln>
          <a:effectLst/>
        </p:spPr>
      </p:pic>
    </p:spTree>
    <p:extLst>
      <p:ext uri="{BB962C8B-B14F-4D97-AF65-F5344CB8AC3E}">
        <p14:creationId xmlns:p14="http://schemas.microsoft.com/office/powerpoint/2010/main" val="265185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908720"/>
            <a:ext cx="8294078" cy="1631216"/>
          </a:xfrm>
          <a:prstGeom prst="rect">
            <a:avLst/>
          </a:prstGeom>
          <a:noFill/>
        </p:spPr>
        <p:txBody>
          <a:bodyPr wrap="square" rtlCol="0">
            <a:spAutoFit/>
          </a:bodyPr>
          <a:lstStyle/>
          <a:p>
            <a:r>
              <a:rPr lang="el-GR" sz="2000" dirty="0" smtClean="0">
                <a:solidFill>
                  <a:srgbClr val="EEB0B0"/>
                </a:solidFill>
                <a:latin typeface="Verdana" pitchFamily="34" charset="0"/>
              </a:rPr>
              <a:t>Στο φυσικό τους περιβάλλον </a:t>
            </a:r>
            <a:r>
              <a:rPr lang="el-GR" sz="2000" i="1" dirty="0" smtClean="0">
                <a:solidFill>
                  <a:srgbClr val="EEB0B0"/>
                </a:solidFill>
                <a:latin typeface="Verdana" pitchFamily="34" charset="0"/>
              </a:rPr>
              <a:t>(</a:t>
            </a:r>
            <a:r>
              <a:rPr lang="en-US" sz="2000" i="1" dirty="0" smtClean="0">
                <a:solidFill>
                  <a:srgbClr val="EEB0B0"/>
                </a:solidFill>
                <a:latin typeface="Verdana" pitchFamily="34" charset="0"/>
              </a:rPr>
              <a:t>in vivo</a:t>
            </a:r>
            <a:r>
              <a:rPr lang="el-GR" sz="2000" i="1" dirty="0" smtClean="0">
                <a:solidFill>
                  <a:srgbClr val="EEB0B0"/>
                </a:solidFill>
                <a:latin typeface="Verdana" pitchFamily="34" charset="0"/>
              </a:rPr>
              <a:t>)</a:t>
            </a:r>
            <a:r>
              <a:rPr lang="el-GR" sz="2000" dirty="0" smtClean="0">
                <a:solidFill>
                  <a:srgbClr val="EEB0B0"/>
                </a:solidFill>
                <a:latin typeface="Verdana" pitchFamily="34" charset="0"/>
              </a:rPr>
              <a:t> οι χλωροφύλλες εντοπίζονται στα δύο φωτοσυστήματα, </a:t>
            </a:r>
            <a:r>
              <a:rPr lang="en-US" sz="2000" dirty="0" smtClean="0">
                <a:solidFill>
                  <a:srgbClr val="EEB0B0"/>
                </a:solidFill>
                <a:latin typeface="Verdana" pitchFamily="34" charset="0"/>
              </a:rPr>
              <a:t>PSI</a:t>
            </a:r>
            <a:r>
              <a:rPr lang="el-GR" sz="2000" dirty="0" smtClean="0">
                <a:solidFill>
                  <a:srgbClr val="EEB0B0"/>
                </a:solidFill>
                <a:latin typeface="Verdana" pitchFamily="34" charset="0"/>
              </a:rPr>
              <a:t>Ι και </a:t>
            </a:r>
            <a:r>
              <a:rPr lang="en-US" sz="2000" dirty="0" smtClean="0">
                <a:solidFill>
                  <a:srgbClr val="EEB0B0"/>
                </a:solidFill>
                <a:latin typeface="Verdana" pitchFamily="34" charset="0"/>
              </a:rPr>
              <a:t>PSI</a:t>
            </a:r>
            <a:r>
              <a:rPr lang="el-GR" sz="2000" dirty="0" smtClean="0">
                <a:solidFill>
                  <a:srgbClr val="EEB0B0"/>
                </a:solidFill>
                <a:latin typeface="Verdana" pitchFamily="34" charset="0"/>
              </a:rPr>
              <a:t>. Στο περιβάλλον αυτό, το </a:t>
            </a:r>
            <a:r>
              <a:rPr lang="en-US" sz="2000" dirty="0" smtClean="0">
                <a:solidFill>
                  <a:srgbClr val="EEB0B0"/>
                </a:solidFill>
                <a:latin typeface="Verdana" pitchFamily="34" charset="0"/>
              </a:rPr>
              <a:t>FY</a:t>
            </a:r>
            <a:r>
              <a:rPr lang="el-GR" sz="2000" dirty="0" smtClean="0">
                <a:solidFill>
                  <a:srgbClr val="EEB0B0"/>
                </a:solidFill>
                <a:latin typeface="Verdana" pitchFamily="34" charset="0"/>
              </a:rPr>
              <a:t> δεν είναι πάντα σταθερό. Οι αλλαγές του </a:t>
            </a:r>
            <a:r>
              <a:rPr lang="en-US" sz="2000" dirty="0" smtClean="0">
                <a:solidFill>
                  <a:srgbClr val="EEB0B0"/>
                </a:solidFill>
                <a:latin typeface="Verdana" pitchFamily="34" charset="0"/>
              </a:rPr>
              <a:t>FY</a:t>
            </a:r>
            <a:r>
              <a:rPr lang="el-GR" sz="2000" dirty="0" smtClean="0">
                <a:solidFill>
                  <a:srgbClr val="EEB0B0"/>
                </a:solidFill>
                <a:latin typeface="Verdana" pitchFamily="34" charset="0"/>
              </a:rPr>
              <a:t> ερμηνεύονται φωτοχημικά (δηλ. δίνουν πληροφορίες για τη λειτουργία της φωτοσυνθετικής συσκευής).</a:t>
            </a:r>
            <a:endParaRPr lang="el-GR" sz="2000" dirty="0">
              <a:solidFill>
                <a:srgbClr val="EEB0B0"/>
              </a:solidFill>
              <a:latin typeface="Verdana" pitchFamily="34" charset="0"/>
            </a:endParaRPr>
          </a:p>
        </p:txBody>
      </p:sp>
      <p:pic>
        <p:nvPicPr>
          <p:cNvPr id="107527" name="Picture 7"/>
          <p:cNvPicPr>
            <a:picLocks noChangeAspect="1" noChangeArrowheads="1"/>
          </p:cNvPicPr>
          <p:nvPr/>
        </p:nvPicPr>
        <p:blipFill>
          <a:blip r:embed="rId4" cstate="print"/>
          <a:srcRect/>
          <a:stretch>
            <a:fillRect/>
          </a:stretch>
        </p:blipFill>
        <p:spPr bwMode="auto">
          <a:xfrm>
            <a:off x="1979712" y="3478213"/>
            <a:ext cx="4479926" cy="1463675"/>
          </a:xfrm>
          <a:prstGeom prst="rect">
            <a:avLst/>
          </a:prstGeom>
          <a:noFill/>
          <a:ln w="9525">
            <a:noFill/>
            <a:miter lim="800000"/>
            <a:headEnd/>
            <a:tailEnd/>
          </a:ln>
          <a:effectLst/>
        </p:spPr>
      </p:pic>
      <p:sp>
        <p:nvSpPr>
          <p:cNvPr id="9" name="TextBox 8"/>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Τα φωτοσυστήματα και οι φωτοχημικές αντιδράσεις</a:t>
            </a:r>
            <a:endParaRPr lang="el-GR" sz="1800" i="1" dirty="0">
              <a:solidFill>
                <a:srgbClr val="EEB0B0"/>
              </a:solidFill>
              <a:latin typeface="Verdana" pitchFamily="34" charset="0"/>
            </a:endParaRPr>
          </a:p>
        </p:txBody>
      </p:sp>
    </p:spTree>
    <p:extLst>
      <p:ext uri="{BB962C8B-B14F-4D97-AF65-F5344CB8AC3E}">
        <p14:creationId xmlns:p14="http://schemas.microsoft.com/office/powerpoint/2010/main" val="422736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908720"/>
            <a:ext cx="8294078" cy="1631216"/>
          </a:xfrm>
          <a:prstGeom prst="rect">
            <a:avLst/>
          </a:prstGeom>
          <a:noFill/>
        </p:spPr>
        <p:txBody>
          <a:bodyPr wrap="square" rtlCol="0">
            <a:spAutoFit/>
          </a:bodyPr>
          <a:lstStyle/>
          <a:p>
            <a:r>
              <a:rPr lang="el-GR" sz="2000" dirty="0" smtClean="0">
                <a:solidFill>
                  <a:srgbClr val="EEB0B0"/>
                </a:solidFill>
                <a:latin typeface="Verdana" pitchFamily="34" charset="0"/>
              </a:rPr>
              <a:t>Η απορρόφηση φωτονίων από τα φωτοσυστήματα προκαλεί φωτοχημική ροή ηλεκτρονίων. Ωστόσο, η φωτοχημική απόσβεση της ενέργειας μπορεί να κορεστεί όταν η ροή ενέργειας είναι υψηλή. Τότε, αυξάνεται η συνεισφορά μη φωτοχημικών οδών απόσβεσης της ενέργειας</a:t>
            </a:r>
            <a:endParaRPr lang="el-GR" sz="2000" dirty="0">
              <a:solidFill>
                <a:srgbClr val="EEB0B0"/>
              </a:solidFill>
              <a:latin typeface="Verdana" pitchFamily="34" charset="0"/>
            </a:endParaRPr>
          </a:p>
        </p:txBody>
      </p:sp>
      <p:pic>
        <p:nvPicPr>
          <p:cNvPr id="111620" name="Picture 4"/>
          <p:cNvPicPr>
            <a:picLocks noChangeAspect="1" noChangeArrowheads="1"/>
          </p:cNvPicPr>
          <p:nvPr/>
        </p:nvPicPr>
        <p:blipFill>
          <a:blip r:embed="rId4" cstate="print"/>
          <a:srcRect/>
          <a:stretch>
            <a:fillRect/>
          </a:stretch>
        </p:blipFill>
        <p:spPr bwMode="auto">
          <a:xfrm>
            <a:off x="611560" y="2492896"/>
            <a:ext cx="8180388" cy="3617913"/>
          </a:xfrm>
          <a:prstGeom prst="rect">
            <a:avLst/>
          </a:prstGeom>
          <a:noFill/>
          <a:ln w="9525">
            <a:noFill/>
            <a:miter lim="800000"/>
            <a:headEnd/>
            <a:tailEnd/>
          </a:ln>
          <a:effectLst/>
        </p:spPr>
      </p:pic>
      <p:pic>
        <p:nvPicPr>
          <p:cNvPr id="111621" name="Picture 5"/>
          <p:cNvPicPr>
            <a:picLocks noChangeAspect="1" noChangeArrowheads="1"/>
          </p:cNvPicPr>
          <p:nvPr/>
        </p:nvPicPr>
        <p:blipFill>
          <a:blip r:embed="rId5" cstate="print"/>
          <a:srcRect/>
          <a:stretch>
            <a:fillRect/>
          </a:stretch>
        </p:blipFill>
        <p:spPr bwMode="auto">
          <a:xfrm>
            <a:off x="1262427" y="3289746"/>
            <a:ext cx="593725" cy="768350"/>
          </a:xfrm>
          <a:prstGeom prst="rect">
            <a:avLst/>
          </a:prstGeom>
          <a:noFill/>
          <a:ln w="9525">
            <a:noFill/>
            <a:miter lim="800000"/>
            <a:headEnd/>
            <a:tailEnd/>
          </a:ln>
          <a:effectLst/>
        </p:spPr>
      </p:pic>
      <p:pic>
        <p:nvPicPr>
          <p:cNvPr id="111622" name="Picture 6"/>
          <p:cNvPicPr>
            <a:picLocks noChangeAspect="1" noChangeArrowheads="1"/>
          </p:cNvPicPr>
          <p:nvPr/>
        </p:nvPicPr>
        <p:blipFill>
          <a:blip r:embed="rId6" cstate="print"/>
          <a:srcRect/>
          <a:stretch>
            <a:fillRect/>
          </a:stretch>
        </p:blipFill>
        <p:spPr bwMode="auto">
          <a:xfrm>
            <a:off x="1470894" y="4120508"/>
            <a:ext cx="666750" cy="1322388"/>
          </a:xfrm>
          <a:prstGeom prst="rect">
            <a:avLst/>
          </a:prstGeom>
          <a:noFill/>
          <a:ln w="9525">
            <a:noFill/>
            <a:miter lim="800000"/>
            <a:headEnd/>
            <a:tailEnd/>
          </a:ln>
          <a:effectLst/>
        </p:spPr>
      </p:pic>
      <p:pic>
        <p:nvPicPr>
          <p:cNvPr id="111625" name="Picture 9"/>
          <p:cNvPicPr>
            <a:picLocks noChangeAspect="1" noChangeArrowheads="1"/>
          </p:cNvPicPr>
          <p:nvPr/>
        </p:nvPicPr>
        <p:blipFill>
          <a:blip r:embed="rId7" cstate="print"/>
          <a:srcRect/>
          <a:stretch>
            <a:fillRect/>
          </a:stretch>
        </p:blipFill>
        <p:spPr bwMode="auto">
          <a:xfrm>
            <a:off x="1297736" y="5335112"/>
            <a:ext cx="1174750" cy="460375"/>
          </a:xfrm>
          <a:prstGeom prst="rect">
            <a:avLst/>
          </a:prstGeom>
          <a:noFill/>
          <a:ln w="9525">
            <a:noFill/>
            <a:miter lim="800000"/>
            <a:headEnd/>
            <a:tailEnd/>
          </a:ln>
          <a:effectLst/>
        </p:spPr>
      </p:pic>
      <p:pic>
        <p:nvPicPr>
          <p:cNvPr id="111628" name="Picture 12"/>
          <p:cNvPicPr>
            <a:picLocks noChangeAspect="1" noChangeArrowheads="1"/>
          </p:cNvPicPr>
          <p:nvPr/>
        </p:nvPicPr>
        <p:blipFill>
          <a:blip r:embed="rId8" cstate="print"/>
          <a:srcRect/>
          <a:stretch>
            <a:fillRect/>
          </a:stretch>
        </p:blipFill>
        <p:spPr bwMode="auto">
          <a:xfrm>
            <a:off x="2435575" y="3670638"/>
            <a:ext cx="1641476" cy="2130426"/>
          </a:xfrm>
          <a:prstGeom prst="rect">
            <a:avLst/>
          </a:prstGeom>
          <a:noFill/>
          <a:ln w="9525">
            <a:noFill/>
            <a:miter lim="800000"/>
            <a:headEnd/>
            <a:tailEnd/>
          </a:ln>
          <a:effectLst/>
        </p:spPr>
      </p:pic>
      <p:pic>
        <p:nvPicPr>
          <p:cNvPr id="111630" name="Picture 14"/>
          <p:cNvPicPr>
            <a:picLocks noChangeAspect="1" noChangeArrowheads="1"/>
          </p:cNvPicPr>
          <p:nvPr/>
        </p:nvPicPr>
        <p:blipFill>
          <a:blip r:embed="rId9" cstate="print"/>
          <a:srcRect/>
          <a:stretch>
            <a:fillRect/>
          </a:stretch>
        </p:blipFill>
        <p:spPr bwMode="auto">
          <a:xfrm>
            <a:off x="5090345" y="5305971"/>
            <a:ext cx="552450" cy="344487"/>
          </a:xfrm>
          <a:prstGeom prst="rect">
            <a:avLst/>
          </a:prstGeom>
          <a:noFill/>
          <a:ln w="9525">
            <a:noFill/>
            <a:miter lim="800000"/>
            <a:headEnd/>
            <a:tailEnd/>
          </a:ln>
          <a:effectLst/>
        </p:spPr>
      </p:pic>
      <p:pic>
        <p:nvPicPr>
          <p:cNvPr id="111629" name="Picture 13"/>
          <p:cNvPicPr>
            <a:picLocks noChangeAspect="1" noChangeArrowheads="1"/>
          </p:cNvPicPr>
          <p:nvPr/>
        </p:nvPicPr>
        <p:blipFill>
          <a:blip r:embed="rId10" cstate="print"/>
          <a:srcRect/>
          <a:stretch>
            <a:fillRect/>
          </a:stretch>
        </p:blipFill>
        <p:spPr bwMode="auto">
          <a:xfrm>
            <a:off x="3860149" y="3795361"/>
            <a:ext cx="1379538" cy="1760538"/>
          </a:xfrm>
          <a:prstGeom prst="rect">
            <a:avLst/>
          </a:prstGeom>
          <a:noFill/>
          <a:ln w="9525">
            <a:noFill/>
            <a:miter lim="800000"/>
            <a:headEnd/>
            <a:tailEnd/>
          </a:ln>
          <a:effectLst/>
        </p:spPr>
      </p:pic>
      <p:pic>
        <p:nvPicPr>
          <p:cNvPr id="111632" name="Picture 16"/>
          <p:cNvPicPr>
            <a:picLocks noChangeAspect="1" noChangeArrowheads="1"/>
          </p:cNvPicPr>
          <p:nvPr/>
        </p:nvPicPr>
        <p:blipFill>
          <a:blip r:embed="rId11" cstate="print"/>
          <a:srcRect/>
          <a:stretch>
            <a:fillRect/>
          </a:stretch>
        </p:blipFill>
        <p:spPr bwMode="auto">
          <a:xfrm>
            <a:off x="5541445" y="3289747"/>
            <a:ext cx="1157288" cy="2157413"/>
          </a:xfrm>
          <a:prstGeom prst="rect">
            <a:avLst/>
          </a:prstGeom>
          <a:noFill/>
          <a:ln w="9525">
            <a:noFill/>
            <a:miter lim="800000"/>
            <a:headEnd/>
            <a:tailEnd/>
          </a:ln>
          <a:effectLst/>
        </p:spPr>
      </p:pic>
      <p:pic>
        <p:nvPicPr>
          <p:cNvPr id="111635" name="Picture 19"/>
          <p:cNvPicPr>
            <a:picLocks noChangeAspect="1" noChangeArrowheads="1"/>
          </p:cNvPicPr>
          <p:nvPr/>
        </p:nvPicPr>
        <p:blipFill>
          <a:blip r:embed="rId12" cstate="print"/>
          <a:srcRect/>
          <a:stretch>
            <a:fillRect/>
          </a:stretch>
        </p:blipFill>
        <p:spPr bwMode="auto">
          <a:xfrm>
            <a:off x="5733654" y="3350447"/>
            <a:ext cx="1641476" cy="611187"/>
          </a:xfrm>
          <a:prstGeom prst="rect">
            <a:avLst/>
          </a:prstGeom>
          <a:noFill/>
          <a:ln w="9525">
            <a:noFill/>
            <a:miter lim="800000"/>
            <a:headEnd/>
            <a:tailEnd/>
          </a:ln>
          <a:effectLst/>
        </p:spPr>
      </p:pic>
      <p:pic>
        <p:nvPicPr>
          <p:cNvPr id="111633" name="Picture 17"/>
          <p:cNvPicPr>
            <a:picLocks noChangeAspect="1" noChangeArrowheads="1"/>
          </p:cNvPicPr>
          <p:nvPr/>
        </p:nvPicPr>
        <p:blipFill>
          <a:blip r:embed="rId13" cstate="print"/>
          <a:srcRect/>
          <a:stretch>
            <a:fillRect/>
          </a:stretch>
        </p:blipFill>
        <p:spPr bwMode="auto">
          <a:xfrm>
            <a:off x="5589638" y="3739232"/>
            <a:ext cx="1366838" cy="1782763"/>
          </a:xfrm>
          <a:prstGeom prst="rect">
            <a:avLst/>
          </a:prstGeom>
          <a:noFill/>
          <a:ln w="9525">
            <a:noFill/>
            <a:miter lim="800000"/>
            <a:headEnd/>
            <a:tailEnd/>
          </a:ln>
          <a:effectLst/>
        </p:spPr>
      </p:pic>
      <p:pic>
        <p:nvPicPr>
          <p:cNvPr id="111636" name="Picture 20"/>
          <p:cNvPicPr>
            <a:picLocks noChangeAspect="1" noChangeArrowheads="1"/>
          </p:cNvPicPr>
          <p:nvPr/>
        </p:nvPicPr>
        <p:blipFill>
          <a:blip r:embed="rId14" cstate="print"/>
          <a:srcRect/>
          <a:stretch>
            <a:fillRect/>
          </a:stretch>
        </p:blipFill>
        <p:spPr bwMode="auto">
          <a:xfrm>
            <a:off x="3679326" y="2492896"/>
            <a:ext cx="4714876" cy="3203576"/>
          </a:xfrm>
          <a:prstGeom prst="rect">
            <a:avLst/>
          </a:prstGeom>
          <a:noFill/>
          <a:ln w="9525">
            <a:noFill/>
            <a:miter lim="800000"/>
            <a:headEnd/>
            <a:tailEnd/>
          </a:ln>
          <a:effectLst/>
        </p:spPr>
      </p:pic>
      <p:pic>
        <p:nvPicPr>
          <p:cNvPr id="111624" name="Picture 8"/>
          <p:cNvPicPr>
            <a:picLocks noChangeAspect="1" noChangeArrowheads="1"/>
          </p:cNvPicPr>
          <p:nvPr/>
        </p:nvPicPr>
        <p:blipFill>
          <a:blip r:embed="rId15" cstate="print"/>
          <a:srcRect/>
          <a:stretch>
            <a:fillRect/>
          </a:stretch>
        </p:blipFill>
        <p:spPr bwMode="auto">
          <a:xfrm>
            <a:off x="1655965" y="4271667"/>
            <a:ext cx="1035050" cy="1052512"/>
          </a:xfrm>
          <a:prstGeom prst="rect">
            <a:avLst/>
          </a:prstGeom>
          <a:noFill/>
          <a:ln w="9525">
            <a:noFill/>
            <a:miter lim="800000"/>
            <a:headEnd/>
            <a:tailEnd/>
          </a:ln>
          <a:effectLst/>
        </p:spPr>
      </p:pic>
      <p:sp>
        <p:nvSpPr>
          <p:cNvPr id="23" name="TextBox 22"/>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Τα φωτοσυστήματα και οι φωτοχημικές αντιδράσεις</a:t>
            </a:r>
            <a:endParaRPr lang="el-GR" sz="1800" i="1" dirty="0">
              <a:solidFill>
                <a:srgbClr val="EEB0B0"/>
              </a:solidFill>
              <a:latin typeface="Verdana" pitchFamily="34" charset="0"/>
            </a:endParaRPr>
          </a:p>
        </p:txBody>
      </p:sp>
    </p:spTree>
    <p:extLst>
      <p:ext uri="{BB962C8B-B14F-4D97-AF65-F5344CB8AC3E}">
        <p14:creationId xmlns:p14="http://schemas.microsoft.com/office/powerpoint/2010/main" val="273292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6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6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6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6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16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1135928"/>
            <a:ext cx="8615170" cy="400110"/>
          </a:xfrm>
          <a:prstGeom prst="rect">
            <a:avLst/>
          </a:prstGeom>
          <a:noFill/>
        </p:spPr>
        <p:txBody>
          <a:bodyPr wrap="square" rtlCol="0">
            <a:spAutoFit/>
          </a:bodyPr>
          <a:lstStyle/>
          <a:p>
            <a:r>
              <a:rPr lang="el-GR" sz="2000" dirty="0" smtClean="0">
                <a:solidFill>
                  <a:srgbClr val="EEB0B0"/>
                </a:solidFill>
                <a:latin typeface="Verdana" pitchFamily="34" charset="0"/>
              </a:rPr>
              <a:t>Ένα διεγερμένο μόριο χλωροφύλλης του φωτοσυστήματος μπορεί </a:t>
            </a:r>
            <a:endParaRPr lang="el-GR" sz="2000" dirty="0">
              <a:solidFill>
                <a:srgbClr val="EEB0B0"/>
              </a:solidFill>
              <a:latin typeface="Verdana" pitchFamily="34" charset="0"/>
            </a:endParaRPr>
          </a:p>
        </p:txBody>
      </p:sp>
      <p:sp>
        <p:nvSpPr>
          <p:cNvPr id="6" name="TextBox 5"/>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φθορισμός χλωροφύλλης και οι άλλες διεργασίες</a:t>
            </a:r>
            <a:endParaRPr lang="el-GR" sz="1800" b="1" i="1" dirty="0">
              <a:solidFill>
                <a:srgbClr val="EEB0B0"/>
              </a:solidFill>
              <a:latin typeface="Verdana" pitchFamily="34" charset="0"/>
            </a:endParaRPr>
          </a:p>
        </p:txBody>
      </p:sp>
      <p:sp>
        <p:nvSpPr>
          <p:cNvPr id="11" name="TextBox 10"/>
          <p:cNvSpPr txBox="1"/>
          <p:nvPr/>
        </p:nvSpPr>
        <p:spPr>
          <a:xfrm>
            <a:off x="424961" y="1556792"/>
            <a:ext cx="8294078" cy="400110"/>
          </a:xfrm>
          <a:prstGeom prst="rect">
            <a:avLst/>
          </a:prstGeom>
          <a:noFill/>
        </p:spPr>
        <p:txBody>
          <a:bodyPr wrap="square" rtlCol="0">
            <a:spAutoFit/>
          </a:bodyPr>
          <a:lstStyle/>
          <a:p>
            <a:r>
              <a:rPr lang="el-GR" sz="2000" dirty="0" smtClean="0">
                <a:latin typeface="Verdana" pitchFamily="34" charset="0"/>
              </a:rPr>
              <a:t>να απωλέσει ένα ηλεκτρόνιο και να οξειδωθεί (qP)</a:t>
            </a:r>
            <a:endParaRPr lang="el-GR" sz="2000" dirty="0">
              <a:latin typeface="Verdana" pitchFamily="34" charset="0"/>
            </a:endParaRPr>
          </a:p>
        </p:txBody>
      </p:sp>
      <p:sp>
        <p:nvSpPr>
          <p:cNvPr id="12" name="TextBox 11"/>
          <p:cNvSpPr txBox="1"/>
          <p:nvPr/>
        </p:nvSpPr>
        <p:spPr>
          <a:xfrm>
            <a:off x="424961" y="1556792"/>
            <a:ext cx="8294078" cy="400110"/>
          </a:xfrm>
          <a:prstGeom prst="rect">
            <a:avLst/>
          </a:prstGeom>
          <a:noFill/>
        </p:spPr>
        <p:txBody>
          <a:bodyPr wrap="square" rtlCol="0">
            <a:spAutoFit/>
          </a:bodyPr>
          <a:lstStyle/>
          <a:p>
            <a:r>
              <a:rPr lang="el-GR" sz="2000" dirty="0" smtClean="0">
                <a:latin typeface="Verdana" pitchFamily="34" charset="0"/>
              </a:rPr>
              <a:t>να αποσβέσει την ενέργεια μέσω θερμότητας (qN ή NPQ)</a:t>
            </a:r>
            <a:endParaRPr lang="el-GR" sz="2000" dirty="0">
              <a:latin typeface="Verdana" pitchFamily="34" charset="0"/>
            </a:endParaRPr>
          </a:p>
        </p:txBody>
      </p:sp>
      <p:sp>
        <p:nvSpPr>
          <p:cNvPr id="14" name="TextBox 13"/>
          <p:cNvSpPr txBox="1"/>
          <p:nvPr/>
        </p:nvSpPr>
        <p:spPr>
          <a:xfrm>
            <a:off x="424961" y="1556792"/>
            <a:ext cx="8294078" cy="400110"/>
          </a:xfrm>
          <a:prstGeom prst="rect">
            <a:avLst/>
          </a:prstGeom>
          <a:noFill/>
        </p:spPr>
        <p:txBody>
          <a:bodyPr wrap="square" rtlCol="0">
            <a:spAutoFit/>
          </a:bodyPr>
          <a:lstStyle/>
          <a:p>
            <a:r>
              <a:rPr lang="el-GR" sz="2000" dirty="0" smtClean="0">
                <a:latin typeface="Verdana" pitchFamily="34" charset="0"/>
              </a:rPr>
              <a:t>να αποσβέσει την ενέργεια μέσω εκπομπής φθορισμού</a:t>
            </a:r>
            <a:endParaRPr lang="el-GR" sz="2000" dirty="0">
              <a:latin typeface="Verdana" pitchFamily="34" charset="0"/>
            </a:endParaRPr>
          </a:p>
        </p:txBody>
      </p:sp>
      <p:pic>
        <p:nvPicPr>
          <p:cNvPr id="121858" name="Picture 2"/>
          <p:cNvPicPr>
            <a:picLocks noChangeAspect="1" noChangeArrowheads="1"/>
          </p:cNvPicPr>
          <p:nvPr/>
        </p:nvPicPr>
        <p:blipFill>
          <a:blip r:embed="rId4" cstate="print"/>
          <a:srcRect/>
          <a:stretch>
            <a:fillRect/>
          </a:stretch>
        </p:blipFill>
        <p:spPr bwMode="auto">
          <a:xfrm>
            <a:off x="1451687" y="2924175"/>
            <a:ext cx="6145213" cy="2995613"/>
          </a:xfrm>
          <a:prstGeom prst="rect">
            <a:avLst/>
          </a:prstGeom>
          <a:noFill/>
          <a:ln w="9525">
            <a:noFill/>
            <a:miter lim="800000"/>
            <a:headEnd/>
            <a:tailEnd/>
          </a:ln>
          <a:effectLst/>
        </p:spPr>
      </p:pic>
    </p:spTree>
    <p:extLst>
      <p:ext uri="{BB962C8B-B14F-4D97-AF65-F5344CB8AC3E}">
        <p14:creationId xmlns:p14="http://schemas.microsoft.com/office/powerpoint/2010/main" val="29816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extBox 9"/>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 χλωροφύλλης: </a:t>
            </a:r>
            <a:r>
              <a:rPr lang="el-GR" sz="1800" i="1" dirty="0" smtClean="0">
                <a:solidFill>
                  <a:srgbClr val="EEB0B0"/>
                </a:solidFill>
                <a:latin typeface="Verdana" pitchFamily="34" charset="0"/>
              </a:rPr>
              <a:t>η φωτοσυνθετική ‘υπογραφή’ των φύλλων</a:t>
            </a:r>
            <a:endParaRPr lang="el-GR" sz="1800" i="1" dirty="0">
              <a:solidFill>
                <a:srgbClr val="EEB0B0"/>
              </a:solidFill>
              <a:latin typeface="Verdana" pitchFamily="34" charset="0"/>
            </a:endParaRPr>
          </a:p>
        </p:txBody>
      </p:sp>
      <p:pic>
        <p:nvPicPr>
          <p:cNvPr id="109572" name="Picture 4"/>
          <p:cNvPicPr>
            <a:picLocks noChangeAspect="1" noChangeArrowheads="1"/>
          </p:cNvPicPr>
          <p:nvPr/>
        </p:nvPicPr>
        <p:blipFill>
          <a:blip r:embed="rId4" cstate="print"/>
          <a:srcRect/>
          <a:stretch>
            <a:fillRect/>
          </a:stretch>
        </p:blipFill>
        <p:spPr bwMode="auto">
          <a:xfrm>
            <a:off x="2178043" y="980728"/>
            <a:ext cx="4787913" cy="5544616"/>
          </a:xfrm>
          <a:prstGeom prst="rect">
            <a:avLst/>
          </a:prstGeom>
          <a:noFill/>
          <a:ln w="9525">
            <a:noFill/>
            <a:miter lim="800000"/>
            <a:headEnd/>
            <a:tailEnd/>
          </a:ln>
          <a:effectLst/>
        </p:spPr>
      </p:pic>
    </p:spTree>
    <p:extLst>
      <p:ext uri="{BB962C8B-B14F-4D97-AF65-F5344CB8AC3E}">
        <p14:creationId xmlns:p14="http://schemas.microsoft.com/office/powerpoint/2010/main" val="847907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6149" name="Rectangle 3"/>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21539" name="Picture 3"/>
          <p:cNvPicPr>
            <a:picLocks noChangeAspect="1" noChangeArrowheads="1"/>
          </p:cNvPicPr>
          <p:nvPr/>
        </p:nvPicPr>
        <p:blipFill>
          <a:blip r:embed="rId2" cstate="print"/>
          <a:srcRect/>
          <a:stretch>
            <a:fillRect/>
          </a:stretch>
        </p:blipFill>
        <p:spPr bwMode="auto">
          <a:xfrm>
            <a:off x="2590800" y="1752600"/>
            <a:ext cx="3924304" cy="3733800"/>
          </a:xfrm>
          <a:prstGeom prst="rect">
            <a:avLst/>
          </a:prstGeom>
          <a:noFill/>
          <a:ln w="9525">
            <a:noFill/>
            <a:miter lim="800000"/>
            <a:headEnd/>
            <a:tailEnd/>
          </a:ln>
          <a:effectLst/>
        </p:spPr>
      </p:pic>
      <p:sp>
        <p:nvSpPr>
          <p:cNvPr id="6" name="Text Box 3"/>
          <p:cNvSpPr txBox="1">
            <a:spLocks noChangeArrowheads="1"/>
          </p:cNvSpPr>
          <p:nvPr/>
        </p:nvSpPr>
        <p:spPr bwMode="auto">
          <a:xfrm>
            <a:off x="1245904" y="334963"/>
            <a:ext cx="6595075" cy="769441"/>
          </a:xfrm>
          <a:prstGeom prst="rect">
            <a:avLst/>
          </a:prstGeom>
          <a:solidFill>
            <a:srgbClr val="FFFFCC"/>
          </a:solidFill>
          <a:ln w="9525">
            <a:noFill/>
            <a:miter lim="800000"/>
            <a:headEnd/>
            <a:tailEnd/>
          </a:ln>
        </p:spPr>
        <p:txBody>
          <a:bodyPr wrap="none">
            <a:spAutoFit/>
          </a:bodyPr>
          <a:lstStyle/>
          <a:p>
            <a:pPr algn="ctr"/>
            <a:r>
              <a:rPr lang="el-GR" sz="2200" dirty="0" smtClean="0">
                <a:latin typeface="Verdana" pitchFamily="34" charset="0"/>
              </a:rPr>
              <a:t>ΚΑΜΠΥΛΗ ΑΠΟΚΡΙΣΗΣ ΤΗΣ ΦΩΤΟΣΥΝΘΕΣΗΣ</a:t>
            </a:r>
          </a:p>
          <a:p>
            <a:pPr algn="ctr"/>
            <a:r>
              <a:rPr lang="el-GR" sz="2200" dirty="0" smtClean="0">
                <a:latin typeface="Verdana" pitchFamily="34" charset="0"/>
              </a:rPr>
              <a:t>ΜΕ ΤΗΝ ΕΝΤΑΣΗ ΤΗΣ </a:t>
            </a:r>
            <a:r>
              <a:rPr lang="en-US" sz="2200" dirty="0" smtClean="0">
                <a:latin typeface="Verdana" pitchFamily="34" charset="0"/>
              </a:rPr>
              <a:t>PAR</a:t>
            </a:r>
            <a:endParaRPr lang="el-GR" sz="2200" dirty="0" smtClean="0">
              <a:latin typeface="Verdana" pitchFamily="34" charset="0"/>
            </a:endParaRPr>
          </a:p>
        </p:txBody>
      </p:sp>
    </p:spTree>
    <p:extLst>
      <p:ext uri="{BB962C8B-B14F-4D97-AF65-F5344CB8AC3E}">
        <p14:creationId xmlns:p14="http://schemas.microsoft.com/office/powerpoint/2010/main" val="41906669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extBox 9"/>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 χλωροφύλλης: </a:t>
            </a:r>
            <a:r>
              <a:rPr lang="el-GR" sz="1800" i="1" dirty="0" smtClean="0">
                <a:solidFill>
                  <a:srgbClr val="EEB0B0"/>
                </a:solidFill>
                <a:latin typeface="Verdana" pitchFamily="34" charset="0"/>
              </a:rPr>
              <a:t>η φωτοσυνθετική ‘υπογραφή’ των φύλλων</a:t>
            </a:r>
            <a:endParaRPr lang="el-GR" sz="1800" i="1" dirty="0">
              <a:solidFill>
                <a:srgbClr val="EEB0B0"/>
              </a:solidFill>
              <a:latin typeface="Verdana" pitchFamily="34" charset="0"/>
            </a:endParaRPr>
          </a:p>
        </p:txBody>
      </p:sp>
      <p:pic>
        <p:nvPicPr>
          <p:cNvPr id="171012" name="Picture 4"/>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62562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extBox 9"/>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 χλωροφύλλης: </a:t>
            </a:r>
            <a:r>
              <a:rPr lang="el-GR" sz="1800" i="1" dirty="0" smtClean="0">
                <a:solidFill>
                  <a:srgbClr val="EEB0B0"/>
                </a:solidFill>
                <a:latin typeface="Verdana" pitchFamily="34" charset="0"/>
              </a:rPr>
              <a:t>η φωτοσυνθετική ‘υπογραφή’ των φύλλων</a:t>
            </a:r>
            <a:endParaRPr lang="el-GR" sz="1800" i="1" dirty="0">
              <a:solidFill>
                <a:srgbClr val="EEB0B0"/>
              </a:solidFill>
              <a:latin typeface="Verdana" pitchFamily="34" charset="0"/>
            </a:endParaRPr>
          </a:p>
        </p:txBody>
      </p:sp>
      <p:pic>
        <p:nvPicPr>
          <p:cNvPr id="172037" name="Picture 5"/>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21188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extBox 9"/>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Φθορισμός χλωροφύλλης: </a:t>
            </a:r>
            <a:r>
              <a:rPr lang="el-GR" sz="1800" i="1" dirty="0" smtClean="0">
                <a:solidFill>
                  <a:srgbClr val="EEB0B0"/>
                </a:solidFill>
                <a:latin typeface="Verdana" pitchFamily="34" charset="0"/>
              </a:rPr>
              <a:t>η φωτοσυνθετική ‘υπογραφή’ των φύλλων</a:t>
            </a:r>
            <a:endParaRPr lang="el-GR" sz="1800" i="1" dirty="0">
              <a:solidFill>
                <a:srgbClr val="EEB0B0"/>
              </a:solidFill>
              <a:latin typeface="Verdana" pitchFamily="34" charset="0"/>
            </a:endParaRPr>
          </a:p>
        </p:txBody>
      </p:sp>
      <p:pic>
        <p:nvPicPr>
          <p:cNvPr id="173058"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239733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1135928"/>
            <a:ext cx="8294078" cy="4401205"/>
          </a:xfrm>
          <a:prstGeom prst="rect">
            <a:avLst/>
          </a:prstGeom>
          <a:noFill/>
        </p:spPr>
        <p:txBody>
          <a:bodyPr wrap="square" rtlCol="0">
            <a:spAutoFit/>
          </a:bodyPr>
          <a:lstStyle/>
          <a:p>
            <a:pPr>
              <a:lnSpc>
                <a:spcPct val="200000"/>
              </a:lnSpc>
              <a:buFont typeface="Arial" pitchFamily="34" charset="0"/>
              <a:buChar char="•"/>
            </a:pPr>
            <a:r>
              <a:rPr lang="el-GR" sz="2000" dirty="0" smtClean="0">
                <a:solidFill>
                  <a:srgbClr val="EEB0B0"/>
                </a:solidFill>
                <a:latin typeface="Verdana" pitchFamily="34" charset="0"/>
              </a:rPr>
              <a:t> Ελάχιστος χρόνος μέτρησης</a:t>
            </a:r>
          </a:p>
          <a:p>
            <a:pPr>
              <a:lnSpc>
                <a:spcPct val="200000"/>
              </a:lnSpc>
              <a:buFont typeface="Arial" pitchFamily="34" charset="0"/>
              <a:buChar char="•"/>
            </a:pPr>
            <a:r>
              <a:rPr lang="el-GR" sz="2000" dirty="0" smtClean="0">
                <a:solidFill>
                  <a:srgbClr val="EEB0B0"/>
                </a:solidFill>
                <a:latin typeface="Verdana" pitchFamily="34" charset="0"/>
              </a:rPr>
              <a:t> Υψηλή ευαισθησία</a:t>
            </a:r>
          </a:p>
          <a:p>
            <a:pPr>
              <a:lnSpc>
                <a:spcPct val="200000"/>
              </a:lnSpc>
              <a:buFont typeface="Arial" pitchFamily="34" charset="0"/>
              <a:buChar char="•"/>
            </a:pPr>
            <a:r>
              <a:rPr lang="el-GR" sz="2000" dirty="0" smtClean="0">
                <a:solidFill>
                  <a:srgbClr val="EEB0B0"/>
                </a:solidFill>
                <a:latin typeface="Verdana" pitchFamily="34" charset="0"/>
              </a:rPr>
              <a:t> Η τεχνική είναι μη καταστροφική και ελάχιστα επεμβατική</a:t>
            </a:r>
          </a:p>
          <a:p>
            <a:pPr>
              <a:lnSpc>
                <a:spcPct val="200000"/>
              </a:lnSpc>
              <a:buFont typeface="Arial" pitchFamily="34" charset="0"/>
              <a:buChar char="•"/>
            </a:pPr>
            <a:r>
              <a:rPr lang="el-GR" sz="2000" dirty="0" smtClean="0">
                <a:solidFill>
                  <a:srgbClr val="EEB0B0"/>
                </a:solidFill>
                <a:latin typeface="Verdana" pitchFamily="34" charset="0"/>
              </a:rPr>
              <a:t> Ελάχιστο κόστος εκτέλετσης</a:t>
            </a:r>
          </a:p>
          <a:p>
            <a:pPr>
              <a:lnSpc>
                <a:spcPct val="200000"/>
              </a:lnSpc>
              <a:buFont typeface="Arial" pitchFamily="34" charset="0"/>
              <a:buChar char="•"/>
              <a:tabLst>
                <a:tab pos="358775" algn="l"/>
              </a:tabLst>
            </a:pPr>
            <a:r>
              <a:rPr lang="el-GR" sz="2000" dirty="0" smtClean="0">
                <a:solidFill>
                  <a:srgbClr val="EEB0B0"/>
                </a:solidFill>
                <a:latin typeface="Verdana" pitchFamily="34" charset="0"/>
              </a:rPr>
              <a:t> Δεν απαιτούνται ιδιαίτερες δεξιότητες</a:t>
            </a:r>
          </a:p>
          <a:p>
            <a:pPr>
              <a:lnSpc>
                <a:spcPct val="200000"/>
              </a:lnSpc>
              <a:buFont typeface="Arial" pitchFamily="34" charset="0"/>
              <a:buChar char="•"/>
              <a:tabLst>
                <a:tab pos="358775" algn="l"/>
              </a:tabLst>
            </a:pPr>
            <a:r>
              <a:rPr lang="el-GR" sz="2000" dirty="0" smtClean="0">
                <a:solidFill>
                  <a:srgbClr val="EEB0B0"/>
                </a:solidFill>
                <a:latin typeface="Verdana" pitchFamily="34" charset="0"/>
              </a:rPr>
              <a:t> Μεγάλος όγκος πληροφοριών</a:t>
            </a:r>
          </a:p>
          <a:p>
            <a:pPr>
              <a:lnSpc>
                <a:spcPct val="200000"/>
              </a:lnSpc>
              <a:buFont typeface="Arial" pitchFamily="34" charset="0"/>
              <a:buChar char="•"/>
              <a:tabLst>
                <a:tab pos="358775" algn="l"/>
              </a:tabLst>
            </a:pPr>
            <a:r>
              <a:rPr lang="el-GR" sz="2000" dirty="0" smtClean="0">
                <a:solidFill>
                  <a:srgbClr val="EEB0B0"/>
                </a:solidFill>
                <a:latin typeface="Verdana" pitchFamily="34" charset="0"/>
              </a:rPr>
              <a:t> Εφαρμόζεται τόσο στο πεδίο όσο και στο εργαστήριο</a:t>
            </a:r>
            <a:endParaRPr lang="el-GR" sz="2000" dirty="0">
              <a:solidFill>
                <a:srgbClr val="EEB0B0"/>
              </a:solidFill>
              <a:latin typeface="Verdana" pitchFamily="34" charset="0"/>
            </a:endParaRPr>
          </a:p>
        </p:txBody>
      </p:sp>
      <p:sp>
        <p:nvSpPr>
          <p:cNvPr id="4" name="TextBox 3"/>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Πλεονεκτήματα της τεχνικής του φθορισμού της χλωροφύλλης</a:t>
            </a:r>
            <a:endParaRPr lang="el-GR" sz="1800" b="1" i="1" dirty="0">
              <a:solidFill>
                <a:srgbClr val="EEB0B0"/>
              </a:solidFill>
              <a:latin typeface="Verdana" pitchFamily="34" charset="0"/>
            </a:endParaRPr>
          </a:p>
        </p:txBody>
      </p:sp>
    </p:spTree>
    <p:extLst>
      <p:ext uri="{BB962C8B-B14F-4D97-AF65-F5344CB8AC3E}">
        <p14:creationId xmlns:p14="http://schemas.microsoft.com/office/powerpoint/2010/main" val="2961781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21326" y="1135928"/>
            <a:ext cx="8294078" cy="2554545"/>
          </a:xfrm>
          <a:prstGeom prst="rect">
            <a:avLst/>
          </a:prstGeom>
          <a:noFill/>
        </p:spPr>
        <p:txBody>
          <a:bodyPr wrap="square" rtlCol="0">
            <a:spAutoFit/>
          </a:bodyPr>
          <a:lstStyle/>
          <a:p>
            <a:pPr>
              <a:lnSpc>
                <a:spcPct val="200000"/>
              </a:lnSpc>
              <a:buFont typeface="Arial" pitchFamily="34" charset="0"/>
              <a:buChar char="•"/>
            </a:pPr>
            <a:r>
              <a:rPr lang="el-GR" sz="2000" dirty="0" smtClean="0">
                <a:solidFill>
                  <a:srgbClr val="EEB0B0"/>
                </a:solidFill>
                <a:latin typeface="Verdana" pitchFamily="34" charset="0"/>
              </a:rPr>
              <a:t> Απαιτητική στο επίπεδο του πειραματικού σχεδιασμού</a:t>
            </a:r>
          </a:p>
          <a:p>
            <a:pPr>
              <a:lnSpc>
                <a:spcPct val="200000"/>
              </a:lnSpc>
              <a:buFont typeface="Arial" pitchFamily="34" charset="0"/>
              <a:buChar char="•"/>
            </a:pPr>
            <a:r>
              <a:rPr lang="el-GR" sz="2000" dirty="0" smtClean="0">
                <a:solidFill>
                  <a:srgbClr val="EEB0B0"/>
                </a:solidFill>
                <a:latin typeface="Verdana" pitchFamily="34" charset="0"/>
              </a:rPr>
              <a:t> Η ερμηνεία των αποτελεσμάτων είναι συχνά δύσκολη</a:t>
            </a:r>
          </a:p>
          <a:p>
            <a:pPr>
              <a:lnSpc>
                <a:spcPct val="200000"/>
              </a:lnSpc>
              <a:buFont typeface="Arial" pitchFamily="34" charset="0"/>
              <a:buChar char="•"/>
            </a:pPr>
            <a:r>
              <a:rPr lang="el-GR" sz="2000" dirty="0" smtClean="0">
                <a:solidFill>
                  <a:srgbClr val="EEB0B0"/>
                </a:solidFill>
                <a:latin typeface="Verdana" pitchFamily="34" charset="0"/>
              </a:rPr>
              <a:t> Τα λάθη σε επίπεδο σχεδιασμού είναι συχνά και δυσδιάκριτα</a:t>
            </a:r>
          </a:p>
          <a:p>
            <a:pPr>
              <a:lnSpc>
                <a:spcPct val="200000"/>
              </a:lnSpc>
              <a:buFont typeface="Arial" pitchFamily="34" charset="0"/>
              <a:buChar char="•"/>
            </a:pPr>
            <a:r>
              <a:rPr lang="el-GR" sz="2000" dirty="0" smtClean="0">
                <a:solidFill>
                  <a:srgbClr val="EEB0B0"/>
                </a:solidFill>
                <a:latin typeface="Verdana" pitchFamily="34" charset="0"/>
              </a:rPr>
              <a:t> Σημαντικό κόστος κτήσης του εξοπλισμού</a:t>
            </a:r>
          </a:p>
        </p:txBody>
      </p:sp>
      <p:sp>
        <p:nvSpPr>
          <p:cNvPr id="4" name="TextBox 3"/>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Μειονεκτήματα της τεχνικής του φθορισμού της χλωροφύλλης</a:t>
            </a:r>
            <a:endParaRPr lang="el-GR" sz="1800" b="1" i="1" dirty="0">
              <a:solidFill>
                <a:srgbClr val="EEB0B0"/>
              </a:solidFill>
              <a:latin typeface="Verdana" pitchFamily="34" charset="0"/>
            </a:endParaRPr>
          </a:p>
        </p:txBody>
      </p:sp>
    </p:spTree>
    <p:extLst>
      <p:ext uri="{BB962C8B-B14F-4D97-AF65-F5344CB8AC3E}">
        <p14:creationId xmlns:p14="http://schemas.microsoft.com/office/powerpoint/2010/main" val="1273177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Οργανολογία της τεχνικής του φθορισμού της χλωροφύλλης</a:t>
            </a:r>
            <a:endParaRPr lang="el-GR" sz="1800" b="1" i="1" dirty="0">
              <a:solidFill>
                <a:srgbClr val="EEB0B0"/>
              </a:solidFill>
              <a:latin typeface="Verdana" pitchFamily="34" charset="0"/>
            </a:endParaRPr>
          </a:p>
        </p:txBody>
      </p:sp>
      <p:pic>
        <p:nvPicPr>
          <p:cNvPr id="49158" name="Picture 6" descr="Walz - Germany"/>
          <p:cNvPicPr>
            <a:picLocks noChangeAspect="1" noChangeArrowheads="1"/>
          </p:cNvPicPr>
          <p:nvPr/>
        </p:nvPicPr>
        <p:blipFill rotWithShape="1">
          <a:blip r:embed="rId4">
            <a:extLst>
              <a:ext uri="{28A0092B-C50C-407E-A947-70E740481C1C}">
                <a14:useLocalDpi xmlns:a14="http://schemas.microsoft.com/office/drawing/2010/main" val="0"/>
              </a:ext>
            </a:extLst>
          </a:blip>
          <a:srcRect l="18348" t="15873" r="11927"/>
          <a:stretch/>
        </p:blipFill>
        <p:spPr bwMode="auto">
          <a:xfrm>
            <a:off x="228600" y="685801"/>
            <a:ext cx="434340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Walz - Germany"/>
          <p:cNvPicPr>
            <a:picLocks noChangeAspect="1" noChangeArrowheads="1"/>
          </p:cNvPicPr>
          <p:nvPr/>
        </p:nvPicPr>
        <p:blipFill rotWithShape="1">
          <a:blip r:embed="rId5">
            <a:extLst>
              <a:ext uri="{28A0092B-C50C-407E-A947-70E740481C1C}">
                <a14:useLocalDpi xmlns:a14="http://schemas.microsoft.com/office/drawing/2010/main" val="0"/>
              </a:ext>
            </a:extLst>
          </a:blip>
          <a:srcRect l="13660" t="12699" r="16615" b="4762"/>
          <a:stretch/>
        </p:blipFill>
        <p:spPr bwMode="auto">
          <a:xfrm>
            <a:off x="4572000" y="685800"/>
            <a:ext cx="43434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IMAGING-PAM M-Series - Chlorophyll Fluorescence System | Lombard &amp;amp; Marozzini"/>
          <p:cNvPicPr>
            <a:picLocks noChangeAspect="1" noChangeArrowheads="1"/>
          </p:cNvPicPr>
          <p:nvPr/>
        </p:nvPicPr>
        <p:blipFill rotWithShape="1">
          <a:blip r:embed="rId6">
            <a:extLst>
              <a:ext uri="{28A0092B-C50C-407E-A947-70E740481C1C}">
                <a14:useLocalDpi xmlns:a14="http://schemas.microsoft.com/office/drawing/2010/main" val="0"/>
              </a:ext>
            </a:extLst>
          </a:blip>
          <a:srcRect l="9445" t="30926" r="9814" b="30926"/>
          <a:stretch/>
        </p:blipFill>
        <p:spPr bwMode="auto">
          <a:xfrm>
            <a:off x="228600" y="2667001"/>
            <a:ext cx="4343400" cy="2052158"/>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Imaging PAM M Series – Bay Instruments, LLC"/>
          <p:cNvPicPr>
            <a:picLocks noChangeAspect="1" noChangeArrowheads="1"/>
          </p:cNvPicPr>
          <p:nvPr/>
        </p:nvPicPr>
        <p:blipFill rotWithShape="1">
          <a:blip r:embed="rId7">
            <a:extLst>
              <a:ext uri="{28A0092B-C50C-407E-A947-70E740481C1C}">
                <a14:useLocalDpi xmlns:a14="http://schemas.microsoft.com/office/drawing/2010/main" val="0"/>
              </a:ext>
            </a:extLst>
          </a:blip>
          <a:srcRect t="29649" b="22982"/>
          <a:stretch/>
        </p:blipFill>
        <p:spPr bwMode="auto">
          <a:xfrm>
            <a:off x="4572000" y="2667001"/>
            <a:ext cx="4343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https://www.walz.com/images/imaging-pam_ms/microsc_version/microsc_version_1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727196"/>
            <a:ext cx="4343400" cy="1673604"/>
          </a:xfrm>
          <a:prstGeom prst="rect">
            <a:avLst/>
          </a:prstGeom>
          <a:noFill/>
          <a:extLst>
            <a:ext uri="{909E8E84-426E-40DD-AFC4-6F175D3DCCD1}">
              <a14:hiddenFill xmlns:a14="http://schemas.microsoft.com/office/drawing/2010/main">
                <a:solidFill>
                  <a:srgbClr val="FFFFFF"/>
                </a:solidFill>
              </a14:hiddenFill>
            </a:ext>
          </a:extLst>
        </p:spPr>
      </p:pic>
      <p:pic>
        <p:nvPicPr>
          <p:cNvPr id="49170" name="Picture 18" descr="https://www.walz.com/images/imaging-pam_ms/microsc_version/microsc_version_5l.jpg"/>
          <p:cNvPicPr>
            <a:picLocks noChangeAspect="1" noChangeArrowheads="1"/>
          </p:cNvPicPr>
          <p:nvPr/>
        </p:nvPicPr>
        <p:blipFill rotWithShape="1">
          <a:blip r:embed="rId9">
            <a:extLst>
              <a:ext uri="{28A0092B-C50C-407E-A947-70E740481C1C}">
                <a14:useLocalDpi xmlns:a14="http://schemas.microsoft.com/office/drawing/2010/main" val="0"/>
              </a:ext>
            </a:extLst>
          </a:blip>
          <a:srcRect l="1299"/>
          <a:stretch/>
        </p:blipFill>
        <p:spPr bwMode="auto">
          <a:xfrm>
            <a:off x="4572000" y="4724401"/>
            <a:ext cx="4343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86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Απεικόνιση του είδους ή των ειδών των ακτινοβολιών οι οποίες εφαρμόζονται στο δείγμα</a:t>
            </a:r>
            <a:endParaRPr lang="el-GR" sz="2000" dirty="0">
              <a:solidFill>
                <a:srgbClr val="EEB0B0"/>
              </a:solidFill>
              <a:latin typeface="Verdana" pitchFamily="34" charset="0"/>
            </a:endParaRPr>
          </a:p>
        </p:txBody>
      </p:sp>
      <p:pic>
        <p:nvPicPr>
          <p:cNvPr id="136197" name="Picture 5"/>
          <p:cNvPicPr>
            <a:picLocks noChangeAspect="1" noChangeArrowheads="1"/>
          </p:cNvPicPr>
          <p:nvPr/>
        </p:nvPicPr>
        <p:blipFill>
          <a:blip r:embed="rId4" cstate="print"/>
          <a:srcRect/>
          <a:stretch>
            <a:fillRect/>
          </a:stretch>
        </p:blipFill>
        <p:spPr bwMode="auto">
          <a:xfrm>
            <a:off x="14630" y="14630"/>
            <a:ext cx="9096376" cy="6829426"/>
          </a:xfrm>
          <a:prstGeom prst="rect">
            <a:avLst/>
          </a:prstGeom>
          <a:noFill/>
          <a:ln w="9525">
            <a:noFill/>
            <a:miter lim="800000"/>
            <a:headEnd/>
            <a:tailEnd/>
          </a:ln>
          <a:effectLst/>
        </p:spPr>
      </p:pic>
      <p:pic>
        <p:nvPicPr>
          <p:cNvPr id="136200" name="Picture 8"/>
          <p:cNvPicPr>
            <a:picLocks noChangeAspect="1" noChangeArrowheads="1"/>
          </p:cNvPicPr>
          <p:nvPr/>
        </p:nvPicPr>
        <p:blipFill>
          <a:blip r:embed="rId5" cstate="print"/>
          <a:srcRect/>
          <a:stretch>
            <a:fillRect/>
          </a:stretch>
        </p:blipFill>
        <p:spPr bwMode="auto">
          <a:xfrm>
            <a:off x="16749" y="10356"/>
            <a:ext cx="9096376" cy="6829426"/>
          </a:xfrm>
          <a:prstGeom prst="rect">
            <a:avLst/>
          </a:prstGeom>
          <a:noFill/>
          <a:ln w="9525">
            <a:noFill/>
            <a:miter lim="800000"/>
            <a:headEnd/>
            <a:tailEnd/>
          </a:ln>
          <a:effectLst/>
        </p:spPr>
      </p:pic>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Είδη ακτινοβολίας στην φθορισμομετρία χλωροφύλλης</a:t>
            </a:r>
            <a:endParaRPr lang="el-GR" sz="1800" b="1" i="1" dirty="0">
              <a:solidFill>
                <a:srgbClr val="EEB0B0"/>
              </a:solidFill>
              <a:latin typeface="Verdana" pitchFamily="34" charset="0"/>
            </a:endParaRPr>
          </a:p>
        </p:txBody>
      </p:sp>
      <p:sp>
        <p:nvSpPr>
          <p:cNvPr id="2" name="TextBox 1"/>
          <p:cNvSpPr txBox="1"/>
          <p:nvPr/>
        </p:nvSpPr>
        <p:spPr>
          <a:xfrm>
            <a:off x="457200" y="905933"/>
            <a:ext cx="1447800" cy="400110"/>
          </a:xfrm>
          <a:prstGeom prst="rect">
            <a:avLst/>
          </a:prstGeom>
          <a:solidFill>
            <a:srgbClr val="640000"/>
          </a:solidFill>
        </p:spPr>
        <p:txBody>
          <a:bodyPr wrap="square" rtlCol="0">
            <a:spAutoFit/>
          </a:bodyPr>
          <a:lstStyle/>
          <a:p>
            <a:r>
              <a:rPr lang="el-GR" sz="2000" dirty="0" smtClean="0">
                <a:solidFill>
                  <a:srgbClr val="FF9F9F"/>
                </a:solidFill>
                <a:latin typeface="Verdana" panose="020B0604030504040204" pitchFamily="34" charset="0"/>
                <a:ea typeface="Verdana" panose="020B0604030504040204" pitchFamily="34" charset="0"/>
                <a:cs typeface="Tahoma" panose="020B0604030504040204" pitchFamily="34" charset="0"/>
              </a:rPr>
              <a:t>Σύνοψη</a:t>
            </a:r>
            <a:endParaRPr lang="el-GR" sz="2000" dirty="0">
              <a:solidFill>
                <a:srgbClr val="FF9F9F"/>
              </a:solidFill>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847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200"/>
                                        </p:tgtEl>
                                        <p:attrNameLst>
                                          <p:attrName>style.visibility</p:attrName>
                                        </p:attrNameLst>
                                      </p:cBhvr>
                                      <p:to>
                                        <p:strVal val="visible"/>
                                      </p:to>
                                    </p:set>
                                  </p:childTnLst>
                                </p:cTn>
                              </p:par>
                            </p:childTnLst>
                          </p:cTn>
                        </p:par>
                        <p:par>
                          <p:cTn id="7" fill="hold">
                            <p:stCondLst>
                              <p:cond delay="0"/>
                            </p:stCondLst>
                            <p:childTnLst>
                              <p:par>
                                <p:cTn id="8" presetID="11" presetClass="entr" presetSubtype="0" fill="hold" nodeType="afterEffect">
                                  <p:stCondLst>
                                    <p:cond delay="100"/>
                                  </p:stCondLst>
                                  <p:childTnLst>
                                    <p:set>
                                      <p:cBhvr>
                                        <p:cTn id="9" dur="200">
                                          <p:stCondLst>
                                            <p:cond delay="0"/>
                                          </p:stCondLst>
                                        </p:cTn>
                                        <p:tgtEl>
                                          <p:spTgt spid="136200"/>
                                        </p:tgtEl>
                                        <p:attrNameLst>
                                          <p:attrName>style.visibility</p:attrName>
                                        </p:attrNameLst>
                                      </p:cBhvr>
                                      <p:to>
                                        <p:strVal val="visible"/>
                                      </p:to>
                                    </p:set>
                                  </p:childTnLst>
                                </p:cTn>
                              </p:par>
                            </p:childTnLst>
                          </p:cTn>
                        </p:par>
                        <p:par>
                          <p:cTn id="10" fill="hold">
                            <p:stCondLst>
                              <p:cond delay="300"/>
                            </p:stCondLst>
                            <p:childTnLst>
                              <p:par>
                                <p:cTn id="11" presetID="1" presetClass="exit" presetSubtype="0" fill="hold" nodeType="afterEffect">
                                  <p:stCondLst>
                                    <p:cond delay="100"/>
                                  </p:stCondLst>
                                  <p:childTnLst>
                                    <p:set>
                                      <p:cBhvr>
                                        <p:cTn id="12" dur="1" fill="hold">
                                          <p:stCondLst>
                                            <p:cond delay="0"/>
                                          </p:stCondLst>
                                        </p:cTn>
                                        <p:tgtEl>
                                          <p:spTgt spid="136200"/>
                                        </p:tgtEl>
                                        <p:attrNameLst>
                                          <p:attrName>style.visibility</p:attrName>
                                        </p:attrNameLst>
                                      </p:cBhvr>
                                      <p:to>
                                        <p:strVal val="hidden"/>
                                      </p:to>
                                    </p:set>
                                  </p:childTnLst>
                                </p:cTn>
                              </p:par>
                            </p:childTnLst>
                          </p:cTn>
                        </p:par>
                        <p:par>
                          <p:cTn id="13" fill="hold">
                            <p:stCondLst>
                              <p:cond delay="400"/>
                            </p:stCondLst>
                            <p:childTnLst>
                              <p:par>
                                <p:cTn id="14" presetID="11" presetClass="entr" presetSubtype="0" fill="hold" nodeType="afterEffect">
                                  <p:stCondLst>
                                    <p:cond delay="100"/>
                                  </p:stCondLst>
                                  <p:childTnLst>
                                    <p:set>
                                      <p:cBhvr>
                                        <p:cTn id="15" dur="200">
                                          <p:stCondLst>
                                            <p:cond delay="0"/>
                                          </p:stCondLst>
                                        </p:cTn>
                                        <p:tgtEl>
                                          <p:spTgt spid="136200"/>
                                        </p:tgtEl>
                                        <p:attrNameLst>
                                          <p:attrName>style.visibility</p:attrName>
                                        </p:attrNameLst>
                                      </p:cBhvr>
                                      <p:to>
                                        <p:strVal val="visible"/>
                                      </p:to>
                                    </p:set>
                                  </p:childTnLst>
                                </p:cTn>
                              </p:par>
                            </p:childTnLst>
                          </p:cTn>
                        </p:par>
                        <p:par>
                          <p:cTn id="16" fill="hold">
                            <p:stCondLst>
                              <p:cond delay="700"/>
                            </p:stCondLst>
                            <p:childTnLst>
                              <p:par>
                                <p:cTn id="17" presetID="1" presetClass="exit" presetSubtype="0" fill="hold" nodeType="afterEffect">
                                  <p:stCondLst>
                                    <p:cond delay="100"/>
                                  </p:stCondLst>
                                  <p:childTnLst>
                                    <p:set>
                                      <p:cBhvr>
                                        <p:cTn id="18" dur="1" fill="hold">
                                          <p:stCondLst>
                                            <p:cond delay="0"/>
                                          </p:stCondLst>
                                        </p:cTn>
                                        <p:tgtEl>
                                          <p:spTgt spid="136200"/>
                                        </p:tgtEl>
                                        <p:attrNameLst>
                                          <p:attrName>style.visibility</p:attrName>
                                        </p:attrNameLst>
                                      </p:cBhvr>
                                      <p:to>
                                        <p:strVal val="hidden"/>
                                      </p:to>
                                    </p:set>
                                  </p:childTnLst>
                                </p:cTn>
                              </p:par>
                            </p:childTnLst>
                          </p:cTn>
                        </p:par>
                        <p:par>
                          <p:cTn id="19" fill="hold">
                            <p:stCondLst>
                              <p:cond delay="800"/>
                            </p:stCondLst>
                            <p:childTnLst>
                              <p:par>
                                <p:cTn id="20" presetID="11" presetClass="entr" presetSubtype="0" fill="hold" nodeType="afterEffect">
                                  <p:stCondLst>
                                    <p:cond delay="100"/>
                                  </p:stCondLst>
                                  <p:childTnLst>
                                    <p:set>
                                      <p:cBhvr>
                                        <p:cTn id="21" dur="200">
                                          <p:stCondLst>
                                            <p:cond delay="0"/>
                                          </p:stCondLst>
                                        </p:cTn>
                                        <p:tgtEl>
                                          <p:spTgt spid="136200"/>
                                        </p:tgtEl>
                                        <p:attrNameLst>
                                          <p:attrName>style.visibility</p:attrName>
                                        </p:attrNameLst>
                                      </p:cBhvr>
                                      <p:to>
                                        <p:strVal val="visible"/>
                                      </p:to>
                                    </p:set>
                                  </p:childTnLst>
                                </p:cTn>
                              </p:par>
                            </p:childTnLst>
                          </p:cTn>
                        </p:par>
                        <p:par>
                          <p:cTn id="22" fill="hold">
                            <p:stCondLst>
                              <p:cond delay="1100"/>
                            </p:stCondLst>
                            <p:childTnLst>
                              <p:par>
                                <p:cTn id="23" presetID="1" presetClass="exit" presetSubtype="0" fill="hold" nodeType="afterEffect">
                                  <p:stCondLst>
                                    <p:cond delay="100"/>
                                  </p:stCondLst>
                                  <p:childTnLst>
                                    <p:set>
                                      <p:cBhvr>
                                        <p:cTn id="24" dur="1" fill="hold">
                                          <p:stCondLst>
                                            <p:cond delay="0"/>
                                          </p:stCondLst>
                                        </p:cTn>
                                        <p:tgtEl>
                                          <p:spTgt spid="136200"/>
                                        </p:tgtEl>
                                        <p:attrNameLst>
                                          <p:attrName>style.visibility</p:attrName>
                                        </p:attrNameLst>
                                      </p:cBhvr>
                                      <p:to>
                                        <p:strVal val="hidden"/>
                                      </p:to>
                                    </p:set>
                                  </p:childTnLst>
                                </p:cTn>
                              </p:par>
                            </p:childTnLst>
                          </p:cTn>
                        </p:par>
                        <p:par>
                          <p:cTn id="25" fill="hold">
                            <p:stCondLst>
                              <p:cond delay="1200"/>
                            </p:stCondLst>
                            <p:childTnLst>
                              <p:par>
                                <p:cTn id="26" presetID="11" presetClass="entr" presetSubtype="0" fill="hold" nodeType="afterEffect">
                                  <p:stCondLst>
                                    <p:cond delay="100"/>
                                  </p:stCondLst>
                                  <p:childTnLst>
                                    <p:set>
                                      <p:cBhvr>
                                        <p:cTn id="27" dur="200">
                                          <p:stCondLst>
                                            <p:cond delay="0"/>
                                          </p:stCondLst>
                                        </p:cTn>
                                        <p:tgtEl>
                                          <p:spTgt spid="136200"/>
                                        </p:tgtEl>
                                        <p:attrNameLst>
                                          <p:attrName>style.visibility</p:attrName>
                                        </p:attrNameLst>
                                      </p:cBhvr>
                                      <p:to>
                                        <p:strVal val="visible"/>
                                      </p:to>
                                    </p:set>
                                  </p:childTnLst>
                                </p:cTn>
                              </p:par>
                            </p:childTnLst>
                          </p:cTn>
                        </p:par>
                        <p:par>
                          <p:cTn id="28" fill="hold">
                            <p:stCondLst>
                              <p:cond delay="1500"/>
                            </p:stCondLst>
                            <p:childTnLst>
                              <p:par>
                                <p:cTn id="29" presetID="1" presetClass="exit" presetSubtype="0" fill="hold" nodeType="afterEffect">
                                  <p:stCondLst>
                                    <p:cond delay="100"/>
                                  </p:stCondLst>
                                  <p:childTnLst>
                                    <p:set>
                                      <p:cBhvr>
                                        <p:cTn id="30" dur="1" fill="hold">
                                          <p:stCondLst>
                                            <p:cond delay="0"/>
                                          </p:stCondLst>
                                        </p:cTn>
                                        <p:tgtEl>
                                          <p:spTgt spid="136200"/>
                                        </p:tgtEl>
                                        <p:attrNameLst>
                                          <p:attrName>style.visibility</p:attrName>
                                        </p:attrNameLst>
                                      </p:cBhvr>
                                      <p:to>
                                        <p:strVal val="hidden"/>
                                      </p:to>
                                    </p:set>
                                  </p:childTnLst>
                                </p:cTn>
                              </p:par>
                            </p:childTnLst>
                          </p:cTn>
                        </p:par>
                        <p:par>
                          <p:cTn id="31" fill="hold">
                            <p:stCondLst>
                              <p:cond delay="1600"/>
                            </p:stCondLst>
                            <p:childTnLst>
                              <p:par>
                                <p:cTn id="32" presetID="11" presetClass="entr" presetSubtype="0" fill="hold" nodeType="afterEffect">
                                  <p:stCondLst>
                                    <p:cond delay="100"/>
                                  </p:stCondLst>
                                  <p:childTnLst>
                                    <p:set>
                                      <p:cBhvr>
                                        <p:cTn id="33" dur="200">
                                          <p:stCondLst>
                                            <p:cond delay="0"/>
                                          </p:stCondLst>
                                        </p:cTn>
                                        <p:tgtEl>
                                          <p:spTgt spid="136200"/>
                                        </p:tgtEl>
                                        <p:attrNameLst>
                                          <p:attrName>style.visibility</p:attrName>
                                        </p:attrNameLst>
                                      </p:cBhvr>
                                      <p:to>
                                        <p:strVal val="visible"/>
                                      </p:to>
                                    </p:set>
                                  </p:childTnLst>
                                </p:cTn>
                              </p:par>
                            </p:childTnLst>
                          </p:cTn>
                        </p:par>
                        <p:par>
                          <p:cTn id="34" fill="hold">
                            <p:stCondLst>
                              <p:cond delay="1900"/>
                            </p:stCondLst>
                            <p:childTnLst>
                              <p:par>
                                <p:cTn id="35" presetID="1" presetClass="exit" presetSubtype="0" fill="hold" nodeType="afterEffect">
                                  <p:stCondLst>
                                    <p:cond delay="100"/>
                                  </p:stCondLst>
                                  <p:childTnLst>
                                    <p:set>
                                      <p:cBhvr>
                                        <p:cTn id="36" dur="1" fill="hold">
                                          <p:stCondLst>
                                            <p:cond delay="0"/>
                                          </p:stCondLst>
                                        </p:cTn>
                                        <p:tgtEl>
                                          <p:spTgt spid="136200"/>
                                        </p:tgtEl>
                                        <p:attrNameLst>
                                          <p:attrName>style.visibility</p:attrName>
                                        </p:attrNameLst>
                                      </p:cBhvr>
                                      <p:to>
                                        <p:strVal val="hidden"/>
                                      </p:to>
                                    </p:set>
                                  </p:childTnLst>
                                </p:cTn>
                              </p:par>
                            </p:childTnLst>
                          </p:cTn>
                        </p:par>
                        <p:par>
                          <p:cTn id="37" fill="hold">
                            <p:stCondLst>
                              <p:cond delay="2000"/>
                            </p:stCondLst>
                            <p:childTnLst>
                              <p:par>
                                <p:cTn id="38" presetID="11" presetClass="entr" presetSubtype="0" fill="hold" nodeType="afterEffect">
                                  <p:stCondLst>
                                    <p:cond delay="100"/>
                                  </p:stCondLst>
                                  <p:childTnLst>
                                    <p:set>
                                      <p:cBhvr>
                                        <p:cTn id="39" dur="200">
                                          <p:stCondLst>
                                            <p:cond delay="0"/>
                                          </p:stCondLst>
                                        </p:cTn>
                                        <p:tgtEl>
                                          <p:spTgt spid="136200"/>
                                        </p:tgtEl>
                                        <p:attrNameLst>
                                          <p:attrName>style.visibility</p:attrName>
                                        </p:attrNameLst>
                                      </p:cBhvr>
                                      <p:to>
                                        <p:strVal val="visible"/>
                                      </p:to>
                                    </p:set>
                                  </p:childTnLst>
                                </p:cTn>
                              </p:par>
                            </p:childTnLst>
                          </p:cTn>
                        </p:par>
                        <p:par>
                          <p:cTn id="40" fill="hold">
                            <p:stCondLst>
                              <p:cond delay="2300"/>
                            </p:stCondLst>
                            <p:childTnLst>
                              <p:par>
                                <p:cTn id="41" presetID="1" presetClass="exit" presetSubtype="0" fill="hold" nodeType="afterEffect">
                                  <p:stCondLst>
                                    <p:cond delay="100"/>
                                  </p:stCondLst>
                                  <p:childTnLst>
                                    <p:set>
                                      <p:cBhvr>
                                        <p:cTn id="42" dur="1" fill="hold">
                                          <p:stCondLst>
                                            <p:cond delay="0"/>
                                          </p:stCondLst>
                                        </p:cTn>
                                        <p:tgtEl>
                                          <p:spTgt spid="136200"/>
                                        </p:tgtEl>
                                        <p:attrNameLst>
                                          <p:attrName>style.visibility</p:attrName>
                                        </p:attrNameLst>
                                      </p:cBhvr>
                                      <p:to>
                                        <p:strVal val="hidden"/>
                                      </p:to>
                                    </p:set>
                                  </p:childTnLst>
                                </p:cTn>
                              </p:par>
                            </p:childTnLst>
                          </p:cTn>
                        </p:par>
                        <p:par>
                          <p:cTn id="43" fill="hold">
                            <p:stCondLst>
                              <p:cond delay="2400"/>
                            </p:stCondLst>
                            <p:childTnLst>
                              <p:par>
                                <p:cTn id="44" presetID="11" presetClass="entr" presetSubtype="0" fill="hold" nodeType="afterEffect">
                                  <p:stCondLst>
                                    <p:cond delay="100"/>
                                  </p:stCondLst>
                                  <p:childTnLst>
                                    <p:set>
                                      <p:cBhvr>
                                        <p:cTn id="45" dur="200">
                                          <p:stCondLst>
                                            <p:cond delay="0"/>
                                          </p:stCondLst>
                                        </p:cTn>
                                        <p:tgtEl>
                                          <p:spTgt spid="136200"/>
                                        </p:tgtEl>
                                        <p:attrNameLst>
                                          <p:attrName>style.visibility</p:attrName>
                                        </p:attrNameLst>
                                      </p:cBhvr>
                                      <p:to>
                                        <p:strVal val="visible"/>
                                      </p:to>
                                    </p:set>
                                  </p:childTnLst>
                                </p:cTn>
                              </p:par>
                            </p:childTnLst>
                          </p:cTn>
                        </p:par>
                        <p:par>
                          <p:cTn id="46" fill="hold">
                            <p:stCondLst>
                              <p:cond delay="2700"/>
                            </p:stCondLst>
                            <p:childTnLst>
                              <p:par>
                                <p:cTn id="47" presetID="1" presetClass="exit" presetSubtype="0" fill="hold" nodeType="afterEffect">
                                  <p:stCondLst>
                                    <p:cond delay="100"/>
                                  </p:stCondLst>
                                  <p:childTnLst>
                                    <p:set>
                                      <p:cBhvr>
                                        <p:cTn id="48" dur="1" fill="hold">
                                          <p:stCondLst>
                                            <p:cond delay="0"/>
                                          </p:stCondLst>
                                        </p:cTn>
                                        <p:tgtEl>
                                          <p:spTgt spid="136200"/>
                                        </p:tgtEl>
                                        <p:attrNameLst>
                                          <p:attrName>style.visibility</p:attrName>
                                        </p:attrNameLst>
                                      </p:cBhvr>
                                      <p:to>
                                        <p:strVal val="hidden"/>
                                      </p:to>
                                    </p:set>
                                  </p:childTnLst>
                                </p:cTn>
                              </p:par>
                            </p:childTnLst>
                          </p:cTn>
                        </p:par>
                        <p:par>
                          <p:cTn id="49" fill="hold">
                            <p:stCondLst>
                              <p:cond delay="2800"/>
                            </p:stCondLst>
                            <p:childTnLst>
                              <p:par>
                                <p:cTn id="50" presetID="11" presetClass="entr" presetSubtype="0" fill="hold" nodeType="afterEffect">
                                  <p:stCondLst>
                                    <p:cond delay="100"/>
                                  </p:stCondLst>
                                  <p:childTnLst>
                                    <p:set>
                                      <p:cBhvr>
                                        <p:cTn id="51" dur="200">
                                          <p:stCondLst>
                                            <p:cond delay="0"/>
                                          </p:stCondLst>
                                        </p:cTn>
                                        <p:tgtEl>
                                          <p:spTgt spid="136200"/>
                                        </p:tgtEl>
                                        <p:attrNameLst>
                                          <p:attrName>style.visibility</p:attrName>
                                        </p:attrNameLst>
                                      </p:cBhvr>
                                      <p:to>
                                        <p:strVal val="visible"/>
                                      </p:to>
                                    </p:set>
                                  </p:childTnLst>
                                </p:cTn>
                              </p:par>
                            </p:childTnLst>
                          </p:cTn>
                        </p:par>
                        <p:par>
                          <p:cTn id="52" fill="hold">
                            <p:stCondLst>
                              <p:cond delay="3100"/>
                            </p:stCondLst>
                            <p:childTnLst>
                              <p:par>
                                <p:cTn id="53" presetID="1" presetClass="exit" presetSubtype="0" fill="hold" nodeType="afterEffect">
                                  <p:stCondLst>
                                    <p:cond delay="100"/>
                                  </p:stCondLst>
                                  <p:childTnLst>
                                    <p:set>
                                      <p:cBhvr>
                                        <p:cTn id="54" dur="1" fill="hold">
                                          <p:stCondLst>
                                            <p:cond delay="0"/>
                                          </p:stCondLst>
                                        </p:cTn>
                                        <p:tgtEl>
                                          <p:spTgt spid="136200"/>
                                        </p:tgtEl>
                                        <p:attrNameLst>
                                          <p:attrName>style.visibility</p:attrName>
                                        </p:attrNameLst>
                                      </p:cBhvr>
                                      <p:to>
                                        <p:strVal val="hidden"/>
                                      </p:to>
                                    </p:set>
                                  </p:childTnLst>
                                </p:cTn>
                              </p:par>
                            </p:childTnLst>
                          </p:cTn>
                        </p:par>
                        <p:par>
                          <p:cTn id="55" fill="hold">
                            <p:stCondLst>
                              <p:cond delay="3200"/>
                            </p:stCondLst>
                            <p:childTnLst>
                              <p:par>
                                <p:cTn id="56" presetID="11" presetClass="entr" presetSubtype="0" fill="hold" nodeType="afterEffect">
                                  <p:stCondLst>
                                    <p:cond delay="100"/>
                                  </p:stCondLst>
                                  <p:childTnLst>
                                    <p:set>
                                      <p:cBhvr>
                                        <p:cTn id="57" dur="200">
                                          <p:stCondLst>
                                            <p:cond delay="0"/>
                                          </p:stCondLst>
                                        </p:cTn>
                                        <p:tgtEl>
                                          <p:spTgt spid="136200"/>
                                        </p:tgtEl>
                                        <p:attrNameLst>
                                          <p:attrName>style.visibility</p:attrName>
                                        </p:attrNameLst>
                                      </p:cBhvr>
                                      <p:to>
                                        <p:strVal val="visible"/>
                                      </p:to>
                                    </p:set>
                                  </p:childTnLst>
                                </p:cTn>
                              </p:par>
                            </p:childTnLst>
                          </p:cTn>
                        </p:par>
                        <p:par>
                          <p:cTn id="58" fill="hold">
                            <p:stCondLst>
                              <p:cond delay="3500"/>
                            </p:stCondLst>
                            <p:childTnLst>
                              <p:par>
                                <p:cTn id="59" presetID="1" presetClass="exit" presetSubtype="0" fill="hold" nodeType="afterEffect">
                                  <p:stCondLst>
                                    <p:cond delay="100"/>
                                  </p:stCondLst>
                                  <p:childTnLst>
                                    <p:set>
                                      <p:cBhvr>
                                        <p:cTn id="60" dur="1" fill="hold">
                                          <p:stCondLst>
                                            <p:cond delay="0"/>
                                          </p:stCondLst>
                                        </p:cTn>
                                        <p:tgtEl>
                                          <p:spTgt spid="136200"/>
                                        </p:tgtEl>
                                        <p:attrNameLst>
                                          <p:attrName>style.visibility</p:attrName>
                                        </p:attrNameLst>
                                      </p:cBhvr>
                                      <p:to>
                                        <p:strVal val="hidden"/>
                                      </p:to>
                                    </p:set>
                                  </p:childTnLst>
                                </p:cTn>
                              </p:par>
                            </p:childTnLst>
                          </p:cTn>
                        </p:par>
                        <p:par>
                          <p:cTn id="61" fill="hold">
                            <p:stCondLst>
                              <p:cond delay="3600"/>
                            </p:stCondLst>
                            <p:childTnLst>
                              <p:par>
                                <p:cTn id="62" presetID="11" presetClass="entr" presetSubtype="0" fill="hold" nodeType="afterEffect">
                                  <p:stCondLst>
                                    <p:cond delay="100"/>
                                  </p:stCondLst>
                                  <p:childTnLst>
                                    <p:set>
                                      <p:cBhvr>
                                        <p:cTn id="63" dur="200">
                                          <p:stCondLst>
                                            <p:cond delay="0"/>
                                          </p:stCondLst>
                                        </p:cTn>
                                        <p:tgtEl>
                                          <p:spTgt spid="136200"/>
                                        </p:tgtEl>
                                        <p:attrNameLst>
                                          <p:attrName>style.visibility</p:attrName>
                                        </p:attrNameLst>
                                      </p:cBhvr>
                                      <p:to>
                                        <p:strVal val="visible"/>
                                      </p:to>
                                    </p:set>
                                  </p:childTnLst>
                                </p:cTn>
                              </p:par>
                            </p:childTnLst>
                          </p:cTn>
                        </p:par>
                        <p:par>
                          <p:cTn id="64" fill="hold">
                            <p:stCondLst>
                              <p:cond delay="3900"/>
                            </p:stCondLst>
                            <p:childTnLst>
                              <p:par>
                                <p:cTn id="65" presetID="1" presetClass="exit" presetSubtype="0" fill="hold" nodeType="afterEffect">
                                  <p:stCondLst>
                                    <p:cond delay="100"/>
                                  </p:stCondLst>
                                  <p:childTnLst>
                                    <p:set>
                                      <p:cBhvr>
                                        <p:cTn id="66" dur="1" fill="hold">
                                          <p:stCondLst>
                                            <p:cond delay="0"/>
                                          </p:stCondLst>
                                        </p:cTn>
                                        <p:tgtEl>
                                          <p:spTgt spid="136200"/>
                                        </p:tgtEl>
                                        <p:attrNameLst>
                                          <p:attrName>style.visibility</p:attrName>
                                        </p:attrNameLst>
                                      </p:cBhvr>
                                      <p:to>
                                        <p:strVal val="hidden"/>
                                      </p:to>
                                    </p:set>
                                  </p:childTnLst>
                                </p:cTn>
                              </p:par>
                            </p:childTnLst>
                          </p:cTn>
                        </p:par>
                        <p:par>
                          <p:cTn id="67" fill="hold">
                            <p:stCondLst>
                              <p:cond delay="4000"/>
                            </p:stCondLst>
                            <p:childTnLst>
                              <p:par>
                                <p:cTn id="68" presetID="11" presetClass="entr" presetSubtype="0" fill="hold" nodeType="afterEffect">
                                  <p:stCondLst>
                                    <p:cond delay="100"/>
                                  </p:stCondLst>
                                  <p:childTnLst>
                                    <p:set>
                                      <p:cBhvr>
                                        <p:cTn id="69" dur="200">
                                          <p:stCondLst>
                                            <p:cond delay="0"/>
                                          </p:stCondLst>
                                        </p:cTn>
                                        <p:tgtEl>
                                          <p:spTgt spid="136200"/>
                                        </p:tgtEl>
                                        <p:attrNameLst>
                                          <p:attrName>style.visibility</p:attrName>
                                        </p:attrNameLst>
                                      </p:cBhvr>
                                      <p:to>
                                        <p:strVal val="visible"/>
                                      </p:to>
                                    </p:set>
                                  </p:childTnLst>
                                </p:cTn>
                              </p:par>
                            </p:childTnLst>
                          </p:cTn>
                        </p:par>
                        <p:par>
                          <p:cTn id="70" fill="hold">
                            <p:stCondLst>
                              <p:cond delay="4300"/>
                            </p:stCondLst>
                            <p:childTnLst>
                              <p:par>
                                <p:cTn id="71" presetID="1" presetClass="exit" presetSubtype="0" fill="hold" nodeType="afterEffect">
                                  <p:stCondLst>
                                    <p:cond delay="100"/>
                                  </p:stCondLst>
                                  <p:childTnLst>
                                    <p:set>
                                      <p:cBhvr>
                                        <p:cTn id="72" dur="1" fill="hold">
                                          <p:stCondLst>
                                            <p:cond delay="0"/>
                                          </p:stCondLst>
                                        </p:cTn>
                                        <p:tgtEl>
                                          <p:spTgt spid="136200"/>
                                        </p:tgtEl>
                                        <p:attrNameLst>
                                          <p:attrName>style.visibility</p:attrName>
                                        </p:attrNameLst>
                                      </p:cBhvr>
                                      <p:to>
                                        <p:strVal val="hidden"/>
                                      </p:to>
                                    </p:set>
                                  </p:childTnLst>
                                </p:cTn>
                              </p:par>
                            </p:childTnLst>
                          </p:cTn>
                        </p:par>
                        <p:par>
                          <p:cTn id="73" fill="hold">
                            <p:stCondLst>
                              <p:cond delay="4400"/>
                            </p:stCondLst>
                            <p:childTnLst>
                              <p:par>
                                <p:cTn id="74" presetID="11" presetClass="entr" presetSubtype="0" fill="hold" nodeType="afterEffect">
                                  <p:stCondLst>
                                    <p:cond delay="100"/>
                                  </p:stCondLst>
                                  <p:childTnLst>
                                    <p:set>
                                      <p:cBhvr>
                                        <p:cTn id="75" dur="200">
                                          <p:stCondLst>
                                            <p:cond delay="0"/>
                                          </p:stCondLst>
                                        </p:cTn>
                                        <p:tgtEl>
                                          <p:spTgt spid="136200"/>
                                        </p:tgtEl>
                                        <p:attrNameLst>
                                          <p:attrName>style.visibility</p:attrName>
                                        </p:attrNameLst>
                                      </p:cBhvr>
                                      <p:to>
                                        <p:strVal val="visible"/>
                                      </p:to>
                                    </p:set>
                                  </p:childTnLst>
                                </p:cTn>
                              </p:par>
                            </p:childTnLst>
                          </p:cTn>
                        </p:par>
                        <p:par>
                          <p:cTn id="76" fill="hold">
                            <p:stCondLst>
                              <p:cond delay="4700"/>
                            </p:stCondLst>
                            <p:childTnLst>
                              <p:par>
                                <p:cTn id="77" presetID="1" presetClass="exit" presetSubtype="0" fill="hold" nodeType="afterEffect">
                                  <p:stCondLst>
                                    <p:cond delay="100"/>
                                  </p:stCondLst>
                                  <p:childTnLst>
                                    <p:set>
                                      <p:cBhvr>
                                        <p:cTn id="78" dur="1" fill="hold">
                                          <p:stCondLst>
                                            <p:cond delay="0"/>
                                          </p:stCondLst>
                                        </p:cTn>
                                        <p:tgtEl>
                                          <p:spTgt spid="136200"/>
                                        </p:tgtEl>
                                        <p:attrNameLst>
                                          <p:attrName>style.visibility</p:attrName>
                                        </p:attrNameLst>
                                      </p:cBhvr>
                                      <p:to>
                                        <p:strVal val="hidden"/>
                                      </p:to>
                                    </p:set>
                                  </p:childTnLst>
                                </p:cTn>
                              </p:par>
                            </p:childTnLst>
                          </p:cTn>
                        </p:par>
                        <p:par>
                          <p:cTn id="79" fill="hold">
                            <p:stCondLst>
                              <p:cond delay="4800"/>
                            </p:stCondLst>
                            <p:childTnLst>
                              <p:par>
                                <p:cTn id="80" presetID="11" presetClass="entr" presetSubtype="0" fill="hold" nodeType="afterEffect">
                                  <p:stCondLst>
                                    <p:cond delay="100"/>
                                  </p:stCondLst>
                                  <p:childTnLst>
                                    <p:set>
                                      <p:cBhvr>
                                        <p:cTn id="81" dur="200">
                                          <p:stCondLst>
                                            <p:cond delay="0"/>
                                          </p:stCondLst>
                                        </p:cTn>
                                        <p:tgtEl>
                                          <p:spTgt spid="136200"/>
                                        </p:tgtEl>
                                        <p:attrNameLst>
                                          <p:attrName>style.visibility</p:attrName>
                                        </p:attrNameLst>
                                      </p:cBhvr>
                                      <p:to>
                                        <p:strVal val="visible"/>
                                      </p:to>
                                    </p:set>
                                  </p:childTnLst>
                                </p:cTn>
                              </p:par>
                            </p:childTnLst>
                          </p:cTn>
                        </p:par>
                        <p:par>
                          <p:cTn id="82" fill="hold">
                            <p:stCondLst>
                              <p:cond delay="5100"/>
                            </p:stCondLst>
                            <p:childTnLst>
                              <p:par>
                                <p:cTn id="83" presetID="1" presetClass="exit" presetSubtype="0" fill="hold" nodeType="afterEffect">
                                  <p:stCondLst>
                                    <p:cond delay="100"/>
                                  </p:stCondLst>
                                  <p:childTnLst>
                                    <p:set>
                                      <p:cBhvr>
                                        <p:cTn id="84" dur="1" fill="hold">
                                          <p:stCondLst>
                                            <p:cond delay="0"/>
                                          </p:stCondLst>
                                        </p:cTn>
                                        <p:tgtEl>
                                          <p:spTgt spid="136200"/>
                                        </p:tgtEl>
                                        <p:attrNameLst>
                                          <p:attrName>style.visibility</p:attrName>
                                        </p:attrNameLst>
                                      </p:cBhvr>
                                      <p:to>
                                        <p:strVal val="hidden"/>
                                      </p:to>
                                    </p:set>
                                  </p:childTnLst>
                                </p:cTn>
                              </p:par>
                            </p:childTnLst>
                          </p:cTn>
                        </p:par>
                        <p:par>
                          <p:cTn id="85" fill="hold">
                            <p:stCondLst>
                              <p:cond delay="5200"/>
                            </p:stCondLst>
                            <p:childTnLst>
                              <p:par>
                                <p:cTn id="86" presetID="11" presetClass="entr" presetSubtype="0" fill="hold" nodeType="afterEffect">
                                  <p:stCondLst>
                                    <p:cond delay="100"/>
                                  </p:stCondLst>
                                  <p:childTnLst>
                                    <p:set>
                                      <p:cBhvr>
                                        <p:cTn id="87" dur="200">
                                          <p:stCondLst>
                                            <p:cond delay="0"/>
                                          </p:stCondLst>
                                        </p:cTn>
                                        <p:tgtEl>
                                          <p:spTgt spid="136200"/>
                                        </p:tgtEl>
                                        <p:attrNameLst>
                                          <p:attrName>style.visibility</p:attrName>
                                        </p:attrNameLst>
                                      </p:cBhvr>
                                      <p:to>
                                        <p:strVal val="visible"/>
                                      </p:to>
                                    </p:set>
                                  </p:childTnLst>
                                </p:cTn>
                              </p:par>
                            </p:childTnLst>
                          </p:cTn>
                        </p:par>
                        <p:par>
                          <p:cTn id="88" fill="hold">
                            <p:stCondLst>
                              <p:cond delay="5500"/>
                            </p:stCondLst>
                            <p:childTnLst>
                              <p:par>
                                <p:cTn id="89" presetID="1" presetClass="exit" presetSubtype="0" fill="hold" nodeType="afterEffect">
                                  <p:stCondLst>
                                    <p:cond delay="100"/>
                                  </p:stCondLst>
                                  <p:childTnLst>
                                    <p:set>
                                      <p:cBhvr>
                                        <p:cTn id="90" dur="1" fill="hold">
                                          <p:stCondLst>
                                            <p:cond delay="0"/>
                                          </p:stCondLst>
                                        </p:cTn>
                                        <p:tgtEl>
                                          <p:spTgt spid="136200"/>
                                        </p:tgtEl>
                                        <p:attrNameLst>
                                          <p:attrName>style.visibility</p:attrName>
                                        </p:attrNameLst>
                                      </p:cBhvr>
                                      <p:to>
                                        <p:strVal val="hidden"/>
                                      </p:to>
                                    </p:set>
                                  </p:childTnLst>
                                </p:cTn>
                              </p:par>
                            </p:childTnLst>
                          </p:cTn>
                        </p:par>
                        <p:par>
                          <p:cTn id="91" fill="hold">
                            <p:stCondLst>
                              <p:cond delay="5600"/>
                            </p:stCondLst>
                            <p:childTnLst>
                              <p:par>
                                <p:cTn id="92" presetID="11" presetClass="entr" presetSubtype="0" fill="hold" nodeType="afterEffect">
                                  <p:stCondLst>
                                    <p:cond delay="100"/>
                                  </p:stCondLst>
                                  <p:childTnLst>
                                    <p:set>
                                      <p:cBhvr>
                                        <p:cTn id="93" dur="200">
                                          <p:stCondLst>
                                            <p:cond delay="0"/>
                                          </p:stCondLst>
                                        </p:cTn>
                                        <p:tgtEl>
                                          <p:spTgt spid="136200"/>
                                        </p:tgtEl>
                                        <p:attrNameLst>
                                          <p:attrName>style.visibility</p:attrName>
                                        </p:attrNameLst>
                                      </p:cBhvr>
                                      <p:to>
                                        <p:strVal val="visible"/>
                                      </p:to>
                                    </p:set>
                                  </p:childTnLst>
                                </p:cTn>
                              </p:par>
                            </p:childTnLst>
                          </p:cTn>
                        </p:par>
                        <p:par>
                          <p:cTn id="94" fill="hold">
                            <p:stCondLst>
                              <p:cond delay="5900"/>
                            </p:stCondLst>
                            <p:childTnLst>
                              <p:par>
                                <p:cTn id="95" presetID="1" presetClass="exit" presetSubtype="0" fill="hold" nodeType="afterEffect">
                                  <p:stCondLst>
                                    <p:cond delay="100"/>
                                  </p:stCondLst>
                                  <p:childTnLst>
                                    <p:set>
                                      <p:cBhvr>
                                        <p:cTn id="96" dur="1" fill="hold">
                                          <p:stCondLst>
                                            <p:cond delay="0"/>
                                          </p:stCondLst>
                                        </p:cTn>
                                        <p:tgtEl>
                                          <p:spTgt spid="136200"/>
                                        </p:tgtEl>
                                        <p:attrNameLst>
                                          <p:attrName>style.visibility</p:attrName>
                                        </p:attrNameLst>
                                      </p:cBhvr>
                                      <p:to>
                                        <p:strVal val="hidden"/>
                                      </p:to>
                                    </p:set>
                                  </p:childTnLst>
                                </p:cTn>
                              </p:par>
                            </p:childTnLst>
                          </p:cTn>
                        </p:par>
                        <p:par>
                          <p:cTn id="97" fill="hold">
                            <p:stCondLst>
                              <p:cond delay="6000"/>
                            </p:stCondLst>
                            <p:childTnLst>
                              <p:par>
                                <p:cTn id="98" presetID="11" presetClass="entr" presetSubtype="0" fill="hold" nodeType="afterEffect">
                                  <p:stCondLst>
                                    <p:cond delay="100"/>
                                  </p:stCondLst>
                                  <p:childTnLst>
                                    <p:set>
                                      <p:cBhvr>
                                        <p:cTn id="99" dur="200">
                                          <p:stCondLst>
                                            <p:cond delay="0"/>
                                          </p:stCondLst>
                                        </p:cTn>
                                        <p:tgtEl>
                                          <p:spTgt spid="136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Απεικόνιση του είδους ή των ειδών των ακτινοβολιών οι οποίες εφαρμόζονται στο δείγμα</a:t>
            </a:r>
            <a:endParaRPr lang="el-GR" sz="2000" dirty="0">
              <a:solidFill>
                <a:srgbClr val="EEB0B0"/>
              </a:solidFill>
              <a:latin typeface="Verdana" pitchFamily="34" charset="0"/>
            </a:endParaRPr>
          </a:p>
        </p:txBody>
      </p:sp>
      <p:pic>
        <p:nvPicPr>
          <p:cNvPr id="137218" name="Picture 2"/>
          <p:cNvPicPr>
            <a:picLocks noChangeAspect="1" noChangeArrowheads="1"/>
          </p:cNvPicPr>
          <p:nvPr/>
        </p:nvPicPr>
        <p:blipFill>
          <a:blip r:embed="rId4" cstate="print"/>
          <a:srcRect/>
          <a:stretch>
            <a:fillRect/>
          </a:stretch>
        </p:blipFill>
        <p:spPr bwMode="auto">
          <a:xfrm>
            <a:off x="18364" y="14630"/>
            <a:ext cx="9096376" cy="6829426"/>
          </a:xfrm>
          <a:prstGeom prst="rect">
            <a:avLst/>
          </a:prstGeom>
          <a:noFill/>
          <a:ln w="9525">
            <a:noFill/>
            <a:miter lim="800000"/>
            <a:headEnd/>
            <a:tailEnd/>
          </a:ln>
          <a:effectLst/>
        </p:spPr>
      </p:pic>
      <p:sp>
        <p:nvSpPr>
          <p:cNvPr id="8" name="TextBox 7"/>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Είδη ακτινοβολίας στην φθορισμομετρία χλωροφύλλης</a:t>
            </a:r>
            <a:endParaRPr lang="el-GR" sz="1800" b="1" i="1" dirty="0">
              <a:solidFill>
                <a:srgbClr val="EEB0B0"/>
              </a:solidFill>
              <a:latin typeface="Verdana" pitchFamily="34" charset="0"/>
            </a:endParaRPr>
          </a:p>
        </p:txBody>
      </p:sp>
      <p:sp>
        <p:nvSpPr>
          <p:cNvPr id="5" name="TextBox 4"/>
          <p:cNvSpPr txBox="1"/>
          <p:nvPr/>
        </p:nvSpPr>
        <p:spPr>
          <a:xfrm>
            <a:off x="457200" y="905933"/>
            <a:ext cx="1447800" cy="400110"/>
          </a:xfrm>
          <a:prstGeom prst="rect">
            <a:avLst/>
          </a:prstGeom>
          <a:solidFill>
            <a:srgbClr val="640000"/>
          </a:solidFill>
        </p:spPr>
        <p:txBody>
          <a:bodyPr wrap="square" rtlCol="0">
            <a:spAutoFit/>
          </a:bodyPr>
          <a:lstStyle/>
          <a:p>
            <a:r>
              <a:rPr lang="el-GR" sz="2000" dirty="0" smtClean="0">
                <a:solidFill>
                  <a:srgbClr val="FF9F9F"/>
                </a:solidFill>
                <a:latin typeface="Verdana" panose="020B0604030504040204" pitchFamily="34" charset="0"/>
                <a:ea typeface="Verdana" panose="020B0604030504040204" pitchFamily="34" charset="0"/>
                <a:cs typeface="Tahoma" panose="020B0604030504040204" pitchFamily="34" charset="0"/>
              </a:rPr>
              <a:t>Σύνοψη</a:t>
            </a:r>
            <a:endParaRPr lang="el-GR" sz="2000" dirty="0">
              <a:solidFill>
                <a:srgbClr val="FF9F9F"/>
              </a:solidFill>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173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38244" name="Picture 4"/>
          <p:cNvPicPr>
            <a:picLocks noChangeAspect="1" noChangeArrowheads="1"/>
          </p:cNvPicPr>
          <p:nvPr/>
        </p:nvPicPr>
        <p:blipFill>
          <a:blip r:embed="rId4" cstate="print"/>
          <a:srcRect/>
          <a:stretch>
            <a:fillRect/>
          </a:stretch>
        </p:blipFill>
        <p:spPr bwMode="auto">
          <a:xfrm>
            <a:off x="13551" y="7586"/>
            <a:ext cx="9096376" cy="6829426"/>
          </a:xfrm>
          <a:prstGeom prst="rect">
            <a:avLst/>
          </a:prstGeom>
          <a:noFill/>
          <a:ln w="9525">
            <a:noFill/>
            <a:miter lim="800000"/>
            <a:headEnd/>
            <a:tailEnd/>
          </a:ln>
          <a:effectLst/>
        </p:spPr>
      </p:pic>
      <p:sp>
        <p:nvSpPr>
          <p:cNvPr id="4" name="TextBox 3"/>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Απεικόνιση του είδους ή των ειδών των ακτινοβολιών οι οποίες εφαρμόζονται στο δείγμα</a:t>
            </a:r>
            <a:endParaRPr lang="el-GR" sz="2000" dirty="0">
              <a:solidFill>
                <a:srgbClr val="EEB0B0"/>
              </a:solidFill>
              <a:latin typeface="Verdana" pitchFamily="34" charset="0"/>
            </a:endParaRPr>
          </a:p>
        </p:txBody>
      </p:sp>
      <p:sp>
        <p:nvSpPr>
          <p:cNvPr id="8" name="TextBox 7"/>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Είδη ακτινοβολίας στην φθορισμομετρία χλωροφύλλης</a:t>
            </a:r>
            <a:endParaRPr lang="el-GR" sz="1800" b="1" i="1" dirty="0">
              <a:solidFill>
                <a:srgbClr val="EEB0B0"/>
              </a:solidFill>
              <a:latin typeface="Verdana" pitchFamily="34" charset="0"/>
            </a:endParaRPr>
          </a:p>
        </p:txBody>
      </p:sp>
      <p:pic>
        <p:nvPicPr>
          <p:cNvPr id="238594" name="Picture 2"/>
          <p:cNvPicPr>
            <a:picLocks noChangeAspect="1" noChangeArrowheads="1"/>
          </p:cNvPicPr>
          <p:nvPr/>
        </p:nvPicPr>
        <p:blipFill>
          <a:blip r:embed="rId5" cstate="print"/>
          <a:srcRect/>
          <a:stretch>
            <a:fillRect/>
          </a:stretch>
        </p:blipFill>
        <p:spPr bwMode="auto">
          <a:xfrm>
            <a:off x="0" y="0"/>
            <a:ext cx="9133983" cy="6858000"/>
          </a:xfrm>
          <a:prstGeom prst="rect">
            <a:avLst/>
          </a:prstGeom>
          <a:noFill/>
          <a:ln w="9525">
            <a:noFill/>
            <a:miter lim="800000"/>
            <a:headEnd/>
            <a:tailEnd/>
          </a:ln>
          <a:effectLst/>
        </p:spPr>
      </p:pic>
      <p:sp>
        <p:nvSpPr>
          <p:cNvPr id="6" name="TextBox 5"/>
          <p:cNvSpPr txBox="1"/>
          <p:nvPr/>
        </p:nvSpPr>
        <p:spPr>
          <a:xfrm>
            <a:off x="457200" y="905933"/>
            <a:ext cx="1447800" cy="400110"/>
          </a:xfrm>
          <a:prstGeom prst="rect">
            <a:avLst/>
          </a:prstGeom>
          <a:solidFill>
            <a:srgbClr val="640000"/>
          </a:solidFill>
        </p:spPr>
        <p:txBody>
          <a:bodyPr wrap="square" rtlCol="0">
            <a:spAutoFit/>
          </a:bodyPr>
          <a:lstStyle/>
          <a:p>
            <a:r>
              <a:rPr lang="el-GR" sz="2000" dirty="0" smtClean="0">
                <a:solidFill>
                  <a:srgbClr val="FF9F9F"/>
                </a:solidFill>
                <a:latin typeface="Verdana" panose="020B0604030504040204" pitchFamily="34" charset="0"/>
                <a:ea typeface="Verdana" panose="020B0604030504040204" pitchFamily="34" charset="0"/>
                <a:cs typeface="Tahoma" panose="020B0604030504040204" pitchFamily="34" charset="0"/>
              </a:rPr>
              <a:t>Σύνοψη</a:t>
            </a:r>
            <a:endParaRPr lang="el-GR" sz="2000" dirty="0">
              <a:solidFill>
                <a:srgbClr val="FF9F9F"/>
              </a:solidFill>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060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39266" name="Picture 2"/>
          <p:cNvPicPr>
            <a:picLocks noChangeAspect="1" noChangeArrowheads="1"/>
          </p:cNvPicPr>
          <p:nvPr/>
        </p:nvPicPr>
        <p:blipFill>
          <a:blip r:embed="rId4" cstate="print"/>
          <a:srcRect/>
          <a:stretch>
            <a:fillRect/>
          </a:stretch>
        </p:blipFill>
        <p:spPr bwMode="auto">
          <a:xfrm>
            <a:off x="-2502" y="-142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92115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9221"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9222"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9223" name="Text Box 4"/>
          <p:cNvSpPr txBox="1">
            <a:spLocks noChangeArrowheads="1"/>
          </p:cNvSpPr>
          <p:nvPr/>
        </p:nvSpPr>
        <p:spPr bwMode="auto">
          <a:xfrm>
            <a:off x="685800" y="990600"/>
            <a:ext cx="83058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Οι υψηλές εντάσεις </a:t>
            </a:r>
            <a:r>
              <a:rPr lang="en-US" sz="2200" b="1" smtClean="0">
                <a:solidFill>
                  <a:srgbClr val="808080"/>
                </a:solidFill>
                <a:latin typeface="Verdana" pitchFamily="34" charset="0"/>
              </a:rPr>
              <a:t>PAR</a:t>
            </a:r>
            <a:r>
              <a:rPr lang="el-GR" sz="2200" b="1" smtClean="0">
                <a:solidFill>
                  <a:srgbClr val="808080"/>
                </a:solidFill>
                <a:latin typeface="Verdana" pitchFamily="34" charset="0"/>
              </a:rPr>
              <a:t> προκαλούν καταπόνηση</a:t>
            </a:r>
          </a:p>
        </p:txBody>
      </p:sp>
      <p:sp>
        <p:nvSpPr>
          <p:cNvPr id="9224" name="Text Box 5"/>
          <p:cNvSpPr txBox="1">
            <a:spLocks noChangeArrowheads="1"/>
          </p:cNvSpPr>
          <p:nvPr/>
        </p:nvSpPr>
        <p:spPr bwMode="auto">
          <a:xfrm>
            <a:off x="1295400" y="1479550"/>
            <a:ext cx="7239000" cy="2101850"/>
          </a:xfrm>
          <a:prstGeom prst="rect">
            <a:avLst/>
          </a:prstGeom>
          <a:noFill/>
          <a:ln w="9525">
            <a:noFill/>
            <a:miter lim="800000"/>
            <a:headEnd/>
            <a:tailEnd/>
          </a:ln>
        </p:spPr>
        <p:txBody>
          <a:bodyPr>
            <a:spAutoFit/>
          </a:bodyPr>
          <a:lstStyle/>
          <a:p>
            <a:r>
              <a:rPr lang="el-GR" sz="2200" smtClean="0">
                <a:solidFill>
                  <a:srgbClr val="000000"/>
                </a:solidFill>
                <a:latin typeface="Verdana" pitchFamily="34" charset="0"/>
              </a:rPr>
              <a:t>1. Επιφέρει σημαντική ελάττωση της φωτοσυνθετικής ικανότητας</a:t>
            </a:r>
            <a:r>
              <a:rPr lang="en-US" sz="2200" smtClean="0">
                <a:solidFill>
                  <a:srgbClr val="000000"/>
                </a:solidFill>
                <a:latin typeface="Verdana" pitchFamily="34" charset="0"/>
              </a:rPr>
              <a:t> </a:t>
            </a:r>
            <a:r>
              <a:rPr lang="el-GR" sz="2200" smtClean="0">
                <a:solidFill>
                  <a:srgbClr val="000000"/>
                </a:solidFill>
                <a:latin typeface="Verdana" pitchFamily="34" charset="0"/>
              </a:rPr>
              <a:t>ή ελάττωσης της απόδοσης ανά φωτόνιο (</a:t>
            </a:r>
            <a:r>
              <a:rPr lang="en-US" sz="2200" smtClean="0">
                <a:solidFill>
                  <a:srgbClr val="000000"/>
                </a:solidFill>
                <a:latin typeface="Verdana" pitchFamily="34" charset="0"/>
              </a:rPr>
              <a:t>photon yield)</a:t>
            </a:r>
            <a:endParaRPr lang="el-GR" sz="2200" baseline="-25000" smtClean="0">
              <a:solidFill>
                <a:srgbClr val="000000"/>
              </a:solidFill>
              <a:latin typeface="Verdana" pitchFamily="34" charset="0"/>
            </a:endParaRPr>
          </a:p>
          <a:p>
            <a:r>
              <a:rPr lang="el-GR" sz="2200" smtClean="0">
                <a:solidFill>
                  <a:srgbClr val="000000"/>
                </a:solidFill>
                <a:latin typeface="Verdana" pitchFamily="34" charset="0"/>
              </a:rPr>
              <a:t>2. Προκαλεί φωτολεύκανση</a:t>
            </a:r>
          </a:p>
          <a:p>
            <a:r>
              <a:rPr lang="el-GR" sz="2200" smtClean="0">
                <a:solidFill>
                  <a:srgbClr val="000000"/>
                </a:solidFill>
                <a:latin typeface="Verdana" pitchFamily="34" charset="0"/>
              </a:rPr>
              <a:t>3. Προκαλεί εκτεταμένες βλάβες από οξειδωτική καταπόνηση</a:t>
            </a:r>
          </a:p>
        </p:txBody>
      </p:sp>
      <p:sp>
        <p:nvSpPr>
          <p:cNvPr id="9225"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graphicFrame>
        <p:nvGraphicFramePr>
          <p:cNvPr id="522247" name="Object 7"/>
          <p:cNvGraphicFramePr>
            <a:graphicFrameLocks noChangeAspect="1"/>
          </p:cNvGraphicFramePr>
          <p:nvPr/>
        </p:nvGraphicFramePr>
        <p:xfrm>
          <a:off x="5105400" y="2725738"/>
          <a:ext cx="3048000" cy="2743200"/>
        </p:xfrm>
        <a:graphic>
          <a:graphicData uri="http://schemas.openxmlformats.org/presentationml/2006/ole">
            <mc:AlternateContent xmlns:mc="http://schemas.openxmlformats.org/markup-compatibility/2006">
              <mc:Choice xmlns:v="urn:schemas-microsoft-com:vml" Requires="v">
                <p:oleObj spid="_x0000_s34836" name="CorelDRAW" r:id="rId3" imgW="6965280" imgH="5619240" progId="">
                  <p:embed/>
                </p:oleObj>
              </mc:Choice>
              <mc:Fallback>
                <p:oleObj name="CorelDRAW" r:id="rId3" imgW="6965280" imgH="5619240" progId="">
                  <p:embed/>
                  <p:pic>
                    <p:nvPicPr>
                      <p:cNvPr id="522247" name="Object 7"/>
                      <p:cNvPicPr>
                        <a:picLocks noChangeAspect="1" noChangeArrowheads="1"/>
                      </p:cNvPicPr>
                      <p:nvPr/>
                    </p:nvPicPr>
                    <p:blipFill>
                      <a:blip r:embed="rId4">
                        <a:extLst>
                          <a:ext uri="{28A0092B-C50C-407E-A947-70E740481C1C}">
                            <a14:useLocalDpi xmlns:a14="http://schemas.microsoft.com/office/drawing/2010/main" val="0"/>
                          </a:ext>
                        </a:extLst>
                      </a:blip>
                      <a:srcRect l="18079" t="16367" r="18112" b="16133"/>
                      <a:stretch>
                        <a:fillRect/>
                      </a:stretch>
                    </p:blipFill>
                    <p:spPr bwMode="auto">
                      <a:xfrm>
                        <a:off x="5105400" y="2725738"/>
                        <a:ext cx="3048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48" name="Object 8"/>
          <p:cNvGraphicFramePr>
            <a:graphicFrameLocks noChangeAspect="1"/>
          </p:cNvGraphicFramePr>
          <p:nvPr/>
        </p:nvGraphicFramePr>
        <p:xfrm>
          <a:off x="4191000" y="3505200"/>
          <a:ext cx="3733800" cy="2743200"/>
        </p:xfrm>
        <a:graphic>
          <a:graphicData uri="http://schemas.openxmlformats.org/presentationml/2006/ole">
            <mc:AlternateContent xmlns:mc="http://schemas.openxmlformats.org/markup-compatibility/2006">
              <mc:Choice xmlns:v="urn:schemas-microsoft-com:vml" Requires="v">
                <p:oleObj spid="_x0000_s34837" name="PHOTO-PAINT" r:id="rId5" imgW="5028571" imgH="3695238" progId="">
                  <p:embed/>
                </p:oleObj>
              </mc:Choice>
              <mc:Fallback>
                <p:oleObj name="PHOTO-PAINT" r:id="rId5" imgW="5028571" imgH="3695238" progId="">
                  <p:embed/>
                  <p:pic>
                    <p:nvPicPr>
                      <p:cNvPr id="522248"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505200"/>
                        <a:ext cx="3733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585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222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22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0290" name="Picture 2"/>
          <p:cNvPicPr>
            <a:picLocks noChangeAspect="1" noChangeArrowheads="1"/>
          </p:cNvPicPr>
          <p:nvPr/>
        </p:nvPicPr>
        <p:blipFill>
          <a:blip r:embed="rId4" cstate="print"/>
          <a:srcRect/>
          <a:stretch>
            <a:fillRect/>
          </a:stretch>
        </p:blipFill>
        <p:spPr bwMode="auto">
          <a:xfrm>
            <a:off x="-7252" y="-3155"/>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320531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1314" name="Picture 2"/>
          <p:cNvPicPr>
            <a:picLocks noChangeAspect="1" noChangeArrowheads="1"/>
          </p:cNvPicPr>
          <p:nvPr/>
        </p:nvPicPr>
        <p:blipFill>
          <a:blip r:embed="rId4" cstate="print"/>
          <a:srcRect/>
          <a:stretch>
            <a:fillRect/>
          </a:stretch>
        </p:blipFill>
        <p:spPr bwMode="auto">
          <a:xfrm>
            <a:off x="-2502" y="-142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22579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2338" name="Picture 2"/>
          <p:cNvPicPr>
            <a:picLocks noChangeAspect="1" noChangeArrowheads="1"/>
          </p:cNvPicPr>
          <p:nvPr/>
        </p:nvPicPr>
        <p:blipFill>
          <a:blip r:embed="rId4" cstate="print"/>
          <a:srcRect/>
          <a:stretch>
            <a:fillRect/>
          </a:stretch>
        </p:blipFill>
        <p:spPr bwMode="auto">
          <a:xfrm>
            <a:off x="-7315" y="-7315"/>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65621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3364" name="Picture 4"/>
          <p:cNvPicPr>
            <a:picLocks noChangeAspect="1" noChangeArrowheads="1"/>
          </p:cNvPicPr>
          <p:nvPr/>
        </p:nvPicPr>
        <p:blipFill>
          <a:blip r:embed="rId4" cstate="print"/>
          <a:srcRect/>
          <a:stretch>
            <a:fillRect/>
          </a:stretch>
        </p:blipFill>
        <p:spPr bwMode="auto">
          <a:xfrm>
            <a:off x="-3581" y="-2562"/>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416990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4387" name="Picture 3"/>
          <p:cNvPicPr>
            <a:picLocks noChangeAspect="1" noChangeArrowheads="1"/>
          </p:cNvPicPr>
          <p:nvPr/>
        </p:nvPicPr>
        <p:blipFill>
          <a:blip r:embed="rId4" cstate="print"/>
          <a:srcRect/>
          <a:stretch>
            <a:fillRect/>
          </a:stretch>
        </p:blipFill>
        <p:spPr bwMode="auto">
          <a:xfrm>
            <a:off x="-2221" y="-142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7890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5413" name="Picture 5"/>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85283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6436" name="Picture 4"/>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24218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7458"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27444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48482"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66252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1169"/>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56673" name="Picture 1"/>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2681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8BC64"/>
        </a:solidFill>
        <a:effectLst/>
      </p:bgPr>
    </p:bg>
    <p:spTree>
      <p:nvGrpSpPr>
        <p:cNvPr id="1" name=""/>
        <p:cNvGrpSpPr/>
        <p:nvPr/>
      </p:nvGrpSpPr>
      <p:grpSpPr>
        <a:xfrm>
          <a:off x="0" y="0"/>
          <a:ext cx="0" cy="0"/>
          <a:chOff x="0" y="0"/>
          <a:chExt cx="0" cy="0"/>
        </a:xfrm>
      </p:grpSpPr>
      <p:sp>
        <p:nvSpPr>
          <p:cNvPr id="10244" name="Text Box 2"/>
          <p:cNvSpPr txBox="1">
            <a:spLocks noChangeArrowheads="1"/>
          </p:cNvSpPr>
          <p:nvPr/>
        </p:nvSpPr>
        <p:spPr bwMode="auto">
          <a:xfrm>
            <a:off x="838200" y="914400"/>
            <a:ext cx="1905000" cy="366713"/>
          </a:xfrm>
          <a:prstGeom prst="rect">
            <a:avLst/>
          </a:prstGeom>
          <a:noFill/>
          <a:ln w="9525">
            <a:noFill/>
            <a:miter lim="800000"/>
            <a:headEnd/>
            <a:tailEnd/>
          </a:ln>
        </p:spPr>
        <p:txBody>
          <a:bodyPr>
            <a:spAutoFit/>
          </a:bodyPr>
          <a:lstStyle/>
          <a:p>
            <a:pPr algn="ctr"/>
            <a:endParaRPr lang="en-US" smtClean="0">
              <a:solidFill>
                <a:srgbClr val="000000"/>
              </a:solidFill>
            </a:endParaRPr>
          </a:p>
        </p:txBody>
      </p:sp>
      <p:sp>
        <p:nvSpPr>
          <p:cNvPr id="10245" name="Text Box 3"/>
          <p:cNvSpPr txBox="1">
            <a:spLocks noChangeArrowheads="1"/>
          </p:cNvSpPr>
          <p:nvPr/>
        </p:nvSpPr>
        <p:spPr bwMode="auto">
          <a:xfrm>
            <a:off x="563563" y="334963"/>
            <a:ext cx="7989887" cy="427037"/>
          </a:xfrm>
          <a:prstGeom prst="rect">
            <a:avLst/>
          </a:prstGeom>
          <a:solidFill>
            <a:srgbClr val="FFFFCC"/>
          </a:solidFill>
          <a:ln w="9525">
            <a:noFill/>
            <a:miter lim="800000"/>
            <a:headEnd/>
            <a:tailEnd/>
          </a:ln>
        </p:spPr>
        <p:txBody>
          <a:bodyPr wrap="none">
            <a:spAutoFit/>
          </a:bodyPr>
          <a:lstStyle/>
          <a:p>
            <a:pPr algn="ctr"/>
            <a:r>
              <a:rPr lang="el-GR" sz="2200" smtClean="0">
                <a:solidFill>
                  <a:srgbClr val="000000"/>
                </a:solidFill>
                <a:latin typeface="Verdana" pitchFamily="34" charset="0"/>
              </a:rPr>
              <a:t>ΚΑΤΑΠΟΝΗΣΗ ΑΠΟ ΥΨΗΛΕΣ ΕΝΤΑΣΕΙΣ ΑΚΤΙΝΟΒΟΛΙΑΣ</a:t>
            </a:r>
          </a:p>
        </p:txBody>
      </p:sp>
      <p:sp>
        <p:nvSpPr>
          <p:cNvPr id="10246" name="Text Box 4"/>
          <p:cNvSpPr txBox="1">
            <a:spLocks noChangeArrowheads="1"/>
          </p:cNvSpPr>
          <p:nvPr/>
        </p:nvSpPr>
        <p:spPr bwMode="auto">
          <a:xfrm>
            <a:off x="685800" y="990600"/>
            <a:ext cx="8305800" cy="427038"/>
          </a:xfrm>
          <a:prstGeom prst="rect">
            <a:avLst/>
          </a:prstGeom>
          <a:noFill/>
          <a:ln w="9525">
            <a:noFill/>
            <a:miter lim="800000"/>
            <a:headEnd/>
            <a:tailEnd/>
          </a:ln>
        </p:spPr>
        <p:txBody>
          <a:bodyPr>
            <a:spAutoFit/>
          </a:bodyPr>
          <a:lstStyle/>
          <a:p>
            <a:pPr>
              <a:buFontTx/>
              <a:buChar char="•"/>
            </a:pPr>
            <a:r>
              <a:rPr lang="el-GR" sz="2200" b="1" smtClean="0">
                <a:solidFill>
                  <a:srgbClr val="808080"/>
                </a:solidFill>
                <a:latin typeface="Verdana" pitchFamily="34" charset="0"/>
              </a:rPr>
              <a:t> Οι υψηλές εντάσεις </a:t>
            </a:r>
            <a:r>
              <a:rPr lang="en-US" sz="2200" b="1" smtClean="0">
                <a:solidFill>
                  <a:srgbClr val="808080"/>
                </a:solidFill>
                <a:latin typeface="Verdana" pitchFamily="34" charset="0"/>
              </a:rPr>
              <a:t>PAR</a:t>
            </a:r>
            <a:r>
              <a:rPr lang="el-GR" sz="2200" b="1" smtClean="0">
                <a:solidFill>
                  <a:srgbClr val="808080"/>
                </a:solidFill>
                <a:latin typeface="Verdana" pitchFamily="34" charset="0"/>
              </a:rPr>
              <a:t> προκαλούν καταπόνηση</a:t>
            </a:r>
          </a:p>
        </p:txBody>
      </p:sp>
      <p:sp>
        <p:nvSpPr>
          <p:cNvPr id="10247" name="Rectangle 6"/>
          <p:cNvSpPr>
            <a:spLocks noChangeArrowheads="1"/>
          </p:cNvSpPr>
          <p:nvPr/>
        </p:nvSpPr>
        <p:spPr bwMode="auto">
          <a:xfrm>
            <a:off x="0" y="490538"/>
            <a:ext cx="9144000" cy="0"/>
          </a:xfrm>
          <a:prstGeom prst="rect">
            <a:avLst/>
          </a:prstGeom>
          <a:noFill/>
          <a:ln w="9525" algn="ctr">
            <a:noFill/>
            <a:miter lim="800000"/>
            <a:headEnd/>
            <a:tailEnd/>
          </a:ln>
        </p:spPr>
        <p:txBody>
          <a:bodyPr wrap="none" anchor="ctr">
            <a:spAutoFit/>
          </a:bodyPr>
          <a:lstStyle/>
          <a:p>
            <a:pPr algn="ctr"/>
            <a:endParaRPr lang="en-US" sz="2200" smtClean="0">
              <a:solidFill>
                <a:srgbClr val="000000"/>
              </a:solidFill>
              <a:latin typeface="Verdana" pitchFamily="34" charset="0"/>
            </a:endParaRPr>
          </a:p>
        </p:txBody>
      </p:sp>
      <p:pic>
        <p:nvPicPr>
          <p:cNvPr id="325635" name="Picture 3"/>
          <p:cNvPicPr>
            <a:picLocks noChangeAspect="1" noChangeArrowheads="1"/>
          </p:cNvPicPr>
          <p:nvPr/>
        </p:nvPicPr>
        <p:blipFill>
          <a:blip r:embed="rId2" cstate="print"/>
          <a:srcRect/>
          <a:stretch>
            <a:fillRect/>
          </a:stretch>
        </p:blipFill>
        <p:spPr bwMode="auto">
          <a:xfrm>
            <a:off x="1828800" y="1828800"/>
            <a:ext cx="5199063" cy="4639555"/>
          </a:xfrm>
          <a:prstGeom prst="rect">
            <a:avLst/>
          </a:prstGeom>
          <a:noFill/>
          <a:ln w="9525">
            <a:noFill/>
            <a:miter lim="800000"/>
            <a:headEnd/>
            <a:tailEnd/>
          </a:ln>
          <a:effectLst/>
        </p:spPr>
      </p:pic>
    </p:spTree>
    <p:extLst>
      <p:ext uri="{BB962C8B-B14F-4D97-AF65-F5344CB8AC3E}">
        <p14:creationId xmlns:p14="http://schemas.microsoft.com/office/powerpoint/2010/main" val="27346574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55649" name="Picture 1"/>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2009801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1030" name="Picture 6"/>
          <p:cNvPicPr>
            <a:picLocks noChangeAspect="1" noChangeArrowheads="1"/>
          </p:cNvPicPr>
          <p:nvPr/>
        </p:nvPicPr>
        <p:blipFill>
          <a:blip r:embed="rId4" cstate="print"/>
          <a:srcRect/>
          <a:stretch>
            <a:fillRect/>
          </a:stretch>
        </p:blipFill>
        <p:spPr bwMode="auto">
          <a:xfrm>
            <a:off x="227342" y="2564904"/>
            <a:ext cx="8689318" cy="3021162"/>
          </a:xfrm>
          <a:prstGeom prst="rect">
            <a:avLst/>
          </a:prstGeom>
          <a:noFill/>
          <a:ln w="9525">
            <a:noFill/>
            <a:miter lim="800000"/>
            <a:headEnd/>
            <a:tailEnd/>
          </a:ln>
          <a:effectLst/>
        </p:spPr>
      </p:pic>
    </p:spTree>
    <p:extLst>
      <p:ext uri="{BB962C8B-B14F-4D97-AF65-F5344CB8AC3E}">
        <p14:creationId xmlns:p14="http://schemas.microsoft.com/office/powerpoint/2010/main" val="324021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218088" y="2276872"/>
            <a:ext cx="8707826" cy="3831364"/>
          </a:xfrm>
          <a:prstGeom prst="rect">
            <a:avLst/>
          </a:prstGeom>
          <a:noFill/>
          <a:ln w="9525">
            <a:noFill/>
            <a:miter lim="800000"/>
            <a:headEnd/>
            <a:tailEnd/>
          </a:ln>
          <a:effectLst/>
        </p:spPr>
      </p:pic>
    </p:spTree>
    <p:extLst>
      <p:ext uri="{BB962C8B-B14F-4D97-AF65-F5344CB8AC3E}">
        <p14:creationId xmlns:p14="http://schemas.microsoft.com/office/powerpoint/2010/main" val="606421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218088" y="2276872"/>
            <a:ext cx="8707826" cy="3831364"/>
          </a:xfrm>
          <a:prstGeom prst="rect">
            <a:avLst/>
          </a:prstGeom>
          <a:noFill/>
          <a:ln w="9525">
            <a:noFill/>
            <a:miter lim="800000"/>
            <a:headEnd/>
            <a:tailEnd/>
          </a:ln>
          <a:effectLst/>
        </p:spPr>
      </p:pic>
    </p:spTree>
    <p:extLst>
      <p:ext uri="{BB962C8B-B14F-4D97-AF65-F5344CB8AC3E}">
        <p14:creationId xmlns:p14="http://schemas.microsoft.com/office/powerpoint/2010/main" val="320340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421326" y="908720"/>
            <a:ext cx="8294078" cy="1015663"/>
          </a:xfrm>
          <a:prstGeom prst="rect">
            <a:avLst/>
          </a:prstGeom>
          <a:noFill/>
        </p:spPr>
        <p:txBody>
          <a:bodyPr wrap="square" rtlCol="0">
            <a:spAutoFit/>
          </a:bodyPr>
          <a:lstStyle/>
          <a:p>
            <a:r>
              <a:rPr lang="el-GR" sz="2000" dirty="0" smtClean="0">
                <a:solidFill>
                  <a:srgbClr val="EEB0B0"/>
                </a:solidFill>
                <a:latin typeface="Verdana" pitchFamily="34" charset="0"/>
              </a:rPr>
              <a:t>Ο φθορισμός της ακτινοβολίας μέτρησης διαχωρίζεται οπτικο-ηλεκτρονικά από τον φθορισμό υποβάθρου επιτρέποντας μετρήσεις υπό οποιεσδήποτε συνθήκες φωτισμού</a:t>
            </a:r>
            <a:endParaRPr lang="el-GR" sz="2000" dirty="0">
              <a:solidFill>
                <a:srgbClr val="EEB0B0"/>
              </a:solidFill>
              <a:latin typeface="Verdana" pitchFamily="34" charset="0"/>
            </a:endParaRPr>
          </a:p>
        </p:txBody>
      </p:sp>
      <p:sp>
        <p:nvSpPr>
          <p:cNvPr id="12" name="TextBox 11"/>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Ο καινοτόμος ρόλος της ακτινοβολίας μέτρησης</a:t>
            </a:r>
            <a:endParaRPr lang="el-GR" sz="1800" b="1" i="1" dirty="0">
              <a:solidFill>
                <a:srgbClr val="EEB0B0"/>
              </a:solidFill>
              <a:latin typeface="Verdana"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206389" y="2492896"/>
            <a:ext cx="8729636" cy="3451622"/>
          </a:xfrm>
          <a:prstGeom prst="rect">
            <a:avLst/>
          </a:prstGeom>
          <a:noFill/>
          <a:ln w="9525">
            <a:noFill/>
            <a:miter lim="800000"/>
            <a:headEnd/>
            <a:tailEnd/>
          </a:ln>
          <a:effectLst/>
        </p:spPr>
      </p:pic>
    </p:spTree>
    <p:extLst>
      <p:ext uri="{BB962C8B-B14F-4D97-AF65-F5344CB8AC3E}">
        <p14:creationId xmlns:p14="http://schemas.microsoft.com/office/powerpoint/2010/main" val="57040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Επεξήγηση του τρόπου παρουσίασης</a:t>
            </a:r>
            <a:endParaRPr lang="el-GR" sz="1800" b="1" i="1" dirty="0">
              <a:solidFill>
                <a:srgbClr val="EEB0B0"/>
              </a:solidFill>
              <a:latin typeface="Verdana" pitchFamily="34" charset="0"/>
            </a:endParaRPr>
          </a:p>
        </p:txBody>
      </p:sp>
      <p:sp>
        <p:nvSpPr>
          <p:cNvPr id="5" name="TextBox 4"/>
          <p:cNvSpPr txBox="1"/>
          <p:nvPr/>
        </p:nvSpPr>
        <p:spPr>
          <a:xfrm>
            <a:off x="421326" y="908720"/>
            <a:ext cx="8294078" cy="707886"/>
          </a:xfrm>
          <a:prstGeom prst="rect">
            <a:avLst/>
          </a:prstGeom>
          <a:noFill/>
        </p:spPr>
        <p:txBody>
          <a:bodyPr wrap="square" rtlCol="0">
            <a:spAutoFit/>
          </a:bodyPr>
          <a:lstStyle/>
          <a:p>
            <a:r>
              <a:rPr lang="el-GR" sz="2000" dirty="0" smtClean="0">
                <a:solidFill>
                  <a:srgbClr val="EEB0B0"/>
                </a:solidFill>
                <a:latin typeface="Verdana" pitchFamily="34" charset="0"/>
              </a:rPr>
              <a:t>Απεικόνιση της ενεργειακής κατάστασης του πληθυσμού των </a:t>
            </a:r>
            <a:r>
              <a:rPr lang="en-US" sz="2000" dirty="0" smtClean="0">
                <a:solidFill>
                  <a:srgbClr val="EEB0B0"/>
                </a:solidFill>
                <a:latin typeface="Verdana" pitchFamily="34" charset="0"/>
              </a:rPr>
              <a:t>PS II</a:t>
            </a:r>
            <a:r>
              <a:rPr lang="el-GR" sz="2000" dirty="0" smtClean="0">
                <a:solidFill>
                  <a:srgbClr val="EEB0B0"/>
                </a:solidFill>
                <a:latin typeface="Verdana" pitchFamily="34" charset="0"/>
              </a:rPr>
              <a:t> και ενδεικτικές τιμές των βασικών φωτοχημικών παραμέτρων</a:t>
            </a:r>
            <a:endParaRPr lang="el-GR" sz="2000" dirty="0">
              <a:solidFill>
                <a:srgbClr val="EEB0B0"/>
              </a:solidFill>
              <a:latin typeface="Verdana" pitchFamily="34" charset="0"/>
            </a:endParaRPr>
          </a:p>
        </p:txBody>
      </p:sp>
      <p:pic>
        <p:nvPicPr>
          <p:cNvPr id="174083" name="Picture 3"/>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05167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294078" cy="1323439"/>
          </a:xfrm>
          <a:prstGeom prst="rect">
            <a:avLst/>
          </a:prstGeom>
          <a:noFill/>
        </p:spPr>
        <p:txBody>
          <a:bodyPr wrap="square" rtlCol="0">
            <a:spAutoFit/>
          </a:bodyPr>
          <a:lstStyle/>
          <a:p>
            <a:r>
              <a:rPr lang="el-GR" sz="2000" dirty="0" smtClean="0">
                <a:solidFill>
                  <a:srgbClr val="EEB0B0"/>
                </a:solidFill>
                <a:latin typeface="Verdana" pitchFamily="34" charset="0"/>
              </a:rPr>
              <a:t>Όταν ένα φύλλο είναι 'εγκλιματισμένο στο σκοτάδι' (</a:t>
            </a:r>
            <a:r>
              <a:rPr lang="en-US" sz="2000" dirty="0" smtClean="0">
                <a:solidFill>
                  <a:srgbClr val="EEB0B0"/>
                </a:solidFill>
                <a:latin typeface="Verdana" pitchFamily="34" charset="0"/>
              </a:rPr>
              <a:t>Dark adapted), </a:t>
            </a:r>
            <a:r>
              <a:rPr lang="el-GR" sz="2000" dirty="0" smtClean="0">
                <a:solidFill>
                  <a:srgbClr val="EEB0B0"/>
                </a:solidFill>
                <a:latin typeface="Verdana" pitchFamily="34" charset="0"/>
              </a:rPr>
              <a:t>όλα τα φωτοσυστήματα είναι οξειδωμένα. Η φωτοχημική οδός είναι 'εν δυνάμει' μέγιστη ενώ οι μη-φωτοχημικές διεργασίες είναι ανενεργές.</a:t>
            </a:r>
            <a:endParaRPr lang="el-GR" sz="2000" dirty="0">
              <a:solidFill>
                <a:srgbClr val="EEB0B0"/>
              </a:solidFill>
              <a:latin typeface="Verdana" pitchFamily="34" charset="0"/>
            </a:endParaRPr>
          </a:p>
        </p:txBody>
      </p:sp>
      <p:pic>
        <p:nvPicPr>
          <p:cNvPr id="175106"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17892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722674" cy="707886"/>
          </a:xfrm>
          <a:prstGeom prst="rect">
            <a:avLst/>
          </a:prstGeom>
          <a:noFill/>
        </p:spPr>
        <p:txBody>
          <a:bodyPr wrap="square" rtlCol="0">
            <a:spAutoFit/>
          </a:bodyPr>
          <a:lstStyle/>
          <a:p>
            <a:r>
              <a:rPr lang="el-GR" sz="2000" dirty="0" smtClean="0">
                <a:solidFill>
                  <a:srgbClr val="EEB0B0"/>
                </a:solidFill>
                <a:latin typeface="Verdana" pitchFamily="34" charset="0"/>
              </a:rPr>
              <a:t>Εάν σε ένα τέτοιο φύλλο εφαρμόσουμε το φως μέτρησης θα καταγράψουμε τον 'φθορισμό βάσης' (</a:t>
            </a:r>
            <a:r>
              <a:rPr lang="en-US" sz="2000" dirty="0" smtClean="0">
                <a:solidFill>
                  <a:srgbClr val="EEB0B0"/>
                </a:solidFill>
                <a:latin typeface="Verdana" pitchFamily="34" charset="0"/>
              </a:rPr>
              <a:t>basic fluorescence yield, </a:t>
            </a:r>
            <a:r>
              <a:rPr lang="en-US" sz="2000" dirty="0" err="1" smtClean="0">
                <a:solidFill>
                  <a:srgbClr val="EEB0B0"/>
                </a:solidFill>
                <a:latin typeface="Verdana" pitchFamily="34" charset="0"/>
              </a:rPr>
              <a:t>F</a:t>
            </a:r>
            <a:r>
              <a:rPr lang="en-US" sz="2000" baseline="-25000" dirty="0" err="1" smtClean="0">
                <a:solidFill>
                  <a:srgbClr val="EEB0B0"/>
                </a:solidFill>
                <a:latin typeface="Verdana" pitchFamily="34" charset="0"/>
              </a:rPr>
              <a:t>o</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176133" name="Picture 5"/>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314936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107504" y="908720"/>
            <a:ext cx="9036496" cy="1323439"/>
          </a:xfrm>
          <a:prstGeom prst="rect">
            <a:avLst/>
          </a:prstGeom>
          <a:noFill/>
        </p:spPr>
        <p:txBody>
          <a:bodyPr wrap="square" rtlCol="0">
            <a:spAutoFit/>
          </a:bodyPr>
          <a:lstStyle/>
          <a:p>
            <a:r>
              <a:rPr lang="el-GR" sz="2000" dirty="0" smtClean="0">
                <a:solidFill>
                  <a:srgbClr val="EEB0B0"/>
                </a:solidFill>
                <a:latin typeface="Verdana" pitchFamily="34" charset="0"/>
              </a:rPr>
              <a:t>Η εφαρμογή ενός παλμού κορεσμού αρχίζει να κλείνει τα φωτοσυστήματα με συνέπεια την άνοδο του επιπέδου του φθορισμού έως ένα πλατώ το οποίο διατηρείται για όσο συνεχίζεται η αναγωγή των φωτοσυστημάτων και των προταρχικών δεκτών ηλεκτρονίων</a:t>
            </a:r>
            <a:endParaRPr lang="el-GR" sz="2000" dirty="0">
              <a:solidFill>
                <a:srgbClr val="EEB0B0"/>
              </a:solidFill>
              <a:latin typeface="Verdana" pitchFamily="34" charset="0"/>
            </a:endParaRPr>
          </a:p>
        </p:txBody>
      </p:sp>
      <p:pic>
        <p:nvPicPr>
          <p:cNvPr id="177157" name="Picture 5"/>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093666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extBox 6"/>
          <p:cNvSpPr txBox="1"/>
          <p:nvPr/>
        </p:nvSpPr>
        <p:spPr>
          <a:xfrm>
            <a:off x="214282" y="142852"/>
            <a:ext cx="8715436" cy="369332"/>
          </a:xfrm>
          <a:prstGeom prst="rect">
            <a:avLst/>
          </a:prstGeom>
          <a:noFill/>
          <a:ln w="19050">
            <a:solidFill>
              <a:srgbClr val="EEB0B0"/>
            </a:solidFill>
          </a:ln>
        </p:spPr>
        <p:txBody>
          <a:bodyPr wrap="square" rtlCol="0">
            <a:spAutoFit/>
          </a:bodyPr>
          <a:lstStyle/>
          <a:p>
            <a:pPr algn="r"/>
            <a:r>
              <a:rPr lang="el-GR" sz="1800" b="1" i="1" dirty="0" smtClean="0">
                <a:solidFill>
                  <a:srgbClr val="EEB0B0"/>
                </a:solidFill>
                <a:latin typeface="Verdana" pitchFamily="34" charset="0"/>
              </a:rPr>
              <a:t>Ανάλυση της καμπύλης ταχείας κινητικής φθορισμού</a:t>
            </a:r>
            <a:endParaRPr lang="el-GR" sz="1800" b="1" i="1" dirty="0">
              <a:solidFill>
                <a:srgbClr val="EEB0B0"/>
              </a:solidFill>
              <a:latin typeface="Verdana" pitchFamily="34" charset="0"/>
            </a:endParaRPr>
          </a:p>
        </p:txBody>
      </p:sp>
      <p:sp>
        <p:nvSpPr>
          <p:cNvPr id="5" name="TextBox 4"/>
          <p:cNvSpPr txBox="1"/>
          <p:nvPr/>
        </p:nvSpPr>
        <p:spPr>
          <a:xfrm>
            <a:off x="421326" y="908720"/>
            <a:ext cx="8543162" cy="1323439"/>
          </a:xfrm>
          <a:prstGeom prst="rect">
            <a:avLst/>
          </a:prstGeom>
          <a:noFill/>
        </p:spPr>
        <p:txBody>
          <a:bodyPr wrap="square" rtlCol="0">
            <a:spAutoFit/>
          </a:bodyPr>
          <a:lstStyle/>
          <a:p>
            <a:r>
              <a:rPr lang="el-GR" sz="2000" dirty="0" smtClean="0">
                <a:solidFill>
                  <a:srgbClr val="EEB0B0"/>
                </a:solidFill>
                <a:latin typeface="Verdana" pitchFamily="34" charset="0"/>
              </a:rPr>
              <a:t>Γρήγορα η συνεχιζόμενη εφαρμογή του παλμού κορεσμού κλείνει όλα τα φωτοσυστήματα με αποτέλεσμα την απότομη άνοδο του φθορισμού στην ανώτατη δυνατή τιμή η οποία αναφέρεται ως μέγιστος φθορισμός (</a:t>
            </a:r>
            <a:r>
              <a:rPr lang="en-US" sz="2000" dirty="0" smtClean="0">
                <a:solidFill>
                  <a:srgbClr val="EEB0B0"/>
                </a:solidFill>
                <a:latin typeface="Verdana" pitchFamily="34" charset="0"/>
              </a:rPr>
              <a:t>maximum fluorescence, F</a:t>
            </a:r>
            <a:r>
              <a:rPr lang="en-US" sz="2000" baseline="-25000" dirty="0" smtClean="0">
                <a:solidFill>
                  <a:srgbClr val="EEB0B0"/>
                </a:solidFill>
                <a:latin typeface="Verdana" pitchFamily="34" charset="0"/>
              </a:rPr>
              <a:t>m</a:t>
            </a:r>
            <a:r>
              <a:rPr lang="en-US" sz="2000" dirty="0" smtClean="0">
                <a:solidFill>
                  <a:srgbClr val="EEB0B0"/>
                </a:solidFill>
                <a:latin typeface="Verdana" pitchFamily="34" charset="0"/>
              </a:rPr>
              <a:t>)</a:t>
            </a:r>
            <a:endParaRPr lang="el-GR" sz="2000" dirty="0">
              <a:solidFill>
                <a:srgbClr val="EEB0B0"/>
              </a:solidFill>
              <a:latin typeface="Verdana" pitchFamily="34" charset="0"/>
            </a:endParaRPr>
          </a:p>
        </p:txBody>
      </p:sp>
      <p:pic>
        <p:nvPicPr>
          <p:cNvPr id="178178" name="Picture 2"/>
          <p:cNvPicPr>
            <a:picLocks noChangeAspect="1" noChangeArrowheads="1"/>
          </p:cNvPicPr>
          <p:nvPr/>
        </p:nvPicPr>
        <p:blipFill>
          <a:blip r:embed="rId4" cstate="print"/>
          <a:srcRect/>
          <a:stretch>
            <a:fillRect/>
          </a:stretch>
        </p:blipFill>
        <p:spPr bwMode="auto">
          <a:xfrm>
            <a:off x="0" y="0"/>
            <a:ext cx="9096376" cy="6829426"/>
          </a:xfrm>
          <a:prstGeom prst="rect">
            <a:avLst/>
          </a:prstGeom>
          <a:noFill/>
          <a:ln w="9525">
            <a:noFill/>
            <a:miter lim="800000"/>
            <a:headEnd/>
            <a:tailEnd/>
          </a:ln>
          <a:effectLst/>
        </p:spPr>
      </p:pic>
    </p:spTree>
    <p:extLst>
      <p:ext uri="{BB962C8B-B14F-4D97-AF65-F5344CB8AC3E}">
        <p14:creationId xmlns:p14="http://schemas.microsoft.com/office/powerpoint/2010/main" val="175222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7224</TotalTime>
  <Words>9223</Words>
  <Application>Microsoft Office PowerPoint</Application>
  <PresentationFormat>On-screen Show (4:3)</PresentationFormat>
  <Paragraphs>657</Paragraphs>
  <Slides>163</Slides>
  <Notes>106</Notes>
  <HiddenSlides>32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163</vt:i4>
      </vt:variant>
    </vt:vector>
  </HeadingPairs>
  <TitlesOfParts>
    <vt:vector size="170" baseType="lpstr">
      <vt:lpstr>Arial</vt:lpstr>
      <vt:lpstr>Calibri</vt:lpstr>
      <vt:lpstr>Tahoma</vt:lpstr>
      <vt:lpstr>Verdana</vt:lpstr>
      <vt:lpstr>Default Design</vt:lpstr>
      <vt:lpstr>CorelDRAW</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Lab of Plant Physiology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φυτά διαθέτουν περισσότερες της μιας στρατηγικές ώστε να αντιμετωπίζουν παράγοντες καταπόνησης στο περιβάλλον τους</dc:title>
  <dc:creator>George Karabourniotis</dc:creator>
  <cp:lastModifiedBy>Labuser</cp:lastModifiedBy>
  <cp:revision>259</cp:revision>
  <dcterms:created xsi:type="dcterms:W3CDTF">2001-10-15T10:07:24Z</dcterms:created>
  <dcterms:modified xsi:type="dcterms:W3CDTF">2021-06-24T11:58:47Z</dcterms:modified>
</cp:coreProperties>
</file>