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8" r:id="rId2"/>
    <p:sldId id="263" r:id="rId3"/>
    <p:sldId id="259" r:id="rId4"/>
    <p:sldId id="260" r:id="rId5"/>
    <p:sldId id="264" r:id="rId6"/>
    <p:sldId id="266" r:id="rId7"/>
    <p:sldId id="267" r:id="rId8"/>
    <p:sldId id="268" r:id="rId9"/>
    <p:sldId id="269" r:id="rId10"/>
    <p:sldId id="280" r:id="rId11"/>
    <p:sldId id="270" r:id="rId12"/>
    <p:sldId id="271" r:id="rId13"/>
    <p:sldId id="277" r:id="rId14"/>
    <p:sldId id="283" r:id="rId15"/>
    <p:sldId id="331" r:id="rId16"/>
    <p:sldId id="281" r:id="rId17"/>
    <p:sldId id="272" r:id="rId18"/>
    <p:sldId id="274" r:id="rId19"/>
    <p:sldId id="276" r:id="rId20"/>
    <p:sldId id="273" r:id="rId21"/>
    <p:sldId id="275" r:id="rId22"/>
    <p:sldId id="279" r:id="rId23"/>
    <p:sldId id="286" r:id="rId24"/>
    <p:sldId id="287" r:id="rId25"/>
    <p:sldId id="261" r:id="rId26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33CC"/>
    <a:srgbClr val="CC0099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69" d="100"/>
          <a:sy n="69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C147B39-8C8A-3423-4C8E-CF9F9A8FBE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3C5F4A-519B-FBEF-71E3-AE994B0B9C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>
                <a:latin typeface="Arial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A133ABC-B647-8D6E-E0C9-3A96FB6C256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D2F36962-7B1D-957E-74CE-921A30878E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18B40771-AB98-8EE3-7036-7FCA7DE30A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0676AE07-8AC8-B29A-17E3-7BEF60D1B1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A0484A64-A6D6-A93C-B9AA-9670354B6B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0AD8C21-9031-E940-2D17-5B97EDBCAF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973BCD9-6DE7-4781-6C69-23FC590755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F2F4E1B-B8AE-5D19-746F-4F612BECFD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9517361-DB9C-278E-BF41-92FA3DB25F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24E6EA6-94E1-B0C9-DA86-E4A0800077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41F6147B-7D8F-9891-BFE8-7AA01426A6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CB298FA8-0A59-7265-D0CE-417A5FAB00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BB190255-8913-F137-9B57-42F80F0F92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3D33C7C2-C81D-D35B-4158-CD4DC724F0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365C5133-22D2-012D-42FD-C1662412EC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856DC462-820B-86DF-C5DE-7CA0C6CAA6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D1C89C9A-81AE-0EFD-964D-616C444BB4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E962546E-87C1-636A-CBD4-94D344829E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C9F1A67-11D9-E2B0-EBA7-FFA019BA5B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AFE60250-6C3A-4EF7-E7B5-530D8F0579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10A8ECC1-B0CD-D117-4457-3A6EA026E9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8F209666-3A13-B9FC-8AC8-D2688BDB6E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A83620D3-FBFD-9811-AD45-6186368B8E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13C76D81-6D50-6C9F-7927-F9CE1139BF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CD4DE42F-D87A-D743-E310-A76D64792C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DC253EE7-03B7-2614-45D8-5A5C107A51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7CDD39EF-AA05-E613-1C8B-01128C61B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1830" name="Freeform 31">
                  <a:extLst>
                    <a:ext uri="{FF2B5EF4-FFF2-40B4-BE49-F238E27FC236}">
                      <a16:creationId xmlns:a16="http://schemas.microsoft.com/office/drawing/2014/main" id="{A516C674-4870-2A72-B32D-3082D3EADF2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31" name="Freeform 32">
                  <a:extLst>
                    <a:ext uri="{FF2B5EF4-FFF2-40B4-BE49-F238E27FC236}">
                      <a16:creationId xmlns:a16="http://schemas.microsoft.com/office/drawing/2014/main" id="{4EF72701-EAAD-69CA-BB88-143B0EC152A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32" name="Freeform 33">
                  <a:extLst>
                    <a:ext uri="{FF2B5EF4-FFF2-40B4-BE49-F238E27FC236}">
                      <a16:creationId xmlns:a16="http://schemas.microsoft.com/office/drawing/2014/main" id="{7EAE20EF-D064-2C51-EBF7-A9B2047E1E8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33" name="Freeform 34">
                  <a:extLst>
                    <a:ext uri="{FF2B5EF4-FFF2-40B4-BE49-F238E27FC236}">
                      <a16:creationId xmlns:a16="http://schemas.microsoft.com/office/drawing/2014/main" id="{CE1E125E-CDC0-3F45-508B-537E87ABE0C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34" name="Freeform 35">
                  <a:extLst>
                    <a:ext uri="{FF2B5EF4-FFF2-40B4-BE49-F238E27FC236}">
                      <a16:creationId xmlns:a16="http://schemas.microsoft.com/office/drawing/2014/main" id="{FC13FFB9-A7E3-BF2E-3ABF-EF6C84D2C6D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35" name="Freeform 36">
                  <a:extLst>
                    <a:ext uri="{FF2B5EF4-FFF2-40B4-BE49-F238E27FC236}">
                      <a16:creationId xmlns:a16="http://schemas.microsoft.com/office/drawing/2014/main" id="{7A349EA9-328D-DBF3-AA0F-9E6FABEDA07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36" name="Freeform 37">
                  <a:extLst>
                    <a:ext uri="{FF2B5EF4-FFF2-40B4-BE49-F238E27FC236}">
                      <a16:creationId xmlns:a16="http://schemas.microsoft.com/office/drawing/2014/main" id="{7BE6AA69-9629-C570-2B48-BB151A70C4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37" name="Freeform 38">
                  <a:extLst>
                    <a:ext uri="{FF2B5EF4-FFF2-40B4-BE49-F238E27FC236}">
                      <a16:creationId xmlns:a16="http://schemas.microsoft.com/office/drawing/2014/main" id="{EB43DA93-822A-A9B4-46D5-2584E621E54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38" name="Freeform 39">
                  <a:extLst>
                    <a:ext uri="{FF2B5EF4-FFF2-40B4-BE49-F238E27FC236}">
                      <a16:creationId xmlns:a16="http://schemas.microsoft.com/office/drawing/2014/main" id="{52D93EF2-01F3-7CBC-E36A-A2D3C36157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39" name="Freeform 40">
                  <a:extLst>
                    <a:ext uri="{FF2B5EF4-FFF2-40B4-BE49-F238E27FC236}">
                      <a16:creationId xmlns:a16="http://schemas.microsoft.com/office/drawing/2014/main" id="{1BA7EBE3-682E-A37B-B204-7BBD63E2A5B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40" name="Freeform 41">
                  <a:extLst>
                    <a:ext uri="{FF2B5EF4-FFF2-40B4-BE49-F238E27FC236}">
                      <a16:creationId xmlns:a16="http://schemas.microsoft.com/office/drawing/2014/main" id="{3F18284F-6E99-B041-D929-26BF52B632D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41" name="Freeform 42">
                  <a:extLst>
                    <a:ext uri="{FF2B5EF4-FFF2-40B4-BE49-F238E27FC236}">
                      <a16:creationId xmlns:a16="http://schemas.microsoft.com/office/drawing/2014/main" id="{75168F8B-0085-7BCC-7F49-FD6465B8AB8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42" name="Freeform 43">
                  <a:extLst>
                    <a:ext uri="{FF2B5EF4-FFF2-40B4-BE49-F238E27FC236}">
                      <a16:creationId xmlns:a16="http://schemas.microsoft.com/office/drawing/2014/main" id="{5953EE51-3A5F-1CF5-40A1-6841B473539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43" name="Freeform 44">
                  <a:extLst>
                    <a:ext uri="{FF2B5EF4-FFF2-40B4-BE49-F238E27FC236}">
                      <a16:creationId xmlns:a16="http://schemas.microsoft.com/office/drawing/2014/main" id="{06C2EDBC-7BFC-611A-A239-768DAA5D74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44" name="Freeform 45">
                  <a:extLst>
                    <a:ext uri="{FF2B5EF4-FFF2-40B4-BE49-F238E27FC236}">
                      <a16:creationId xmlns:a16="http://schemas.microsoft.com/office/drawing/2014/main" id="{9DF92AF2-3FE9-871B-5D64-A923147D6D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790E618F-8988-039C-1149-9742CABA08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1828" name="Freeform 47">
                  <a:extLst>
                    <a:ext uri="{FF2B5EF4-FFF2-40B4-BE49-F238E27FC236}">
                      <a16:creationId xmlns:a16="http://schemas.microsoft.com/office/drawing/2014/main" id="{EFEB393A-D65A-4446-7194-549B205BC19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3 w 305"/>
                    <a:gd name="T1" fmla="*/ 438 h 426"/>
                    <a:gd name="T2" fmla="*/ 317 w 305"/>
                    <a:gd name="T3" fmla="*/ 43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3 w 305"/>
                    <a:gd name="T9" fmla="*/ 438 h 426"/>
                    <a:gd name="T10" fmla="*/ 293 w 305"/>
                    <a:gd name="T11" fmla="*/ 438 h 426"/>
                    <a:gd name="T12" fmla="*/ 293 w 305"/>
                    <a:gd name="T13" fmla="*/ 43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9" name="Freeform 48">
                  <a:extLst>
                    <a:ext uri="{FF2B5EF4-FFF2-40B4-BE49-F238E27FC236}">
                      <a16:creationId xmlns:a16="http://schemas.microsoft.com/office/drawing/2014/main" id="{2B4F5DFC-A23B-9360-F997-91C734431FE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8 h 486"/>
                    <a:gd name="T2" fmla="*/ 48 w 347"/>
                    <a:gd name="T3" fmla="*/ 498 h 486"/>
                    <a:gd name="T4" fmla="*/ 359 w 347"/>
                    <a:gd name="T5" fmla="*/ 72 h 486"/>
                    <a:gd name="T6" fmla="*/ 359 w 347"/>
                    <a:gd name="T7" fmla="*/ 0 h 486"/>
                    <a:gd name="T8" fmla="*/ 0 w 347"/>
                    <a:gd name="T9" fmla="*/ 498 h 486"/>
                    <a:gd name="T10" fmla="*/ 24 w 347"/>
                    <a:gd name="T11" fmla="*/ 498 h 486"/>
                    <a:gd name="T12" fmla="*/ 24 w 347"/>
                    <a:gd name="T13" fmla="*/ 49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08" name="Group 49">
                <a:extLst>
                  <a:ext uri="{FF2B5EF4-FFF2-40B4-BE49-F238E27FC236}">
                    <a16:creationId xmlns:a16="http://schemas.microsoft.com/office/drawing/2014/main" id="{321E5763-D6EB-E65D-492B-4458BD4C69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1819" name="Freeform 50">
                  <a:extLst>
                    <a:ext uri="{FF2B5EF4-FFF2-40B4-BE49-F238E27FC236}">
                      <a16:creationId xmlns:a16="http://schemas.microsoft.com/office/drawing/2014/main" id="{2C84FA18-1069-7BB2-07E2-72FBC57A182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20" name="Freeform 51">
                  <a:extLst>
                    <a:ext uri="{FF2B5EF4-FFF2-40B4-BE49-F238E27FC236}">
                      <a16:creationId xmlns:a16="http://schemas.microsoft.com/office/drawing/2014/main" id="{70876EC3-8456-37C9-8A5C-B45A11DEC26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21" name="Freeform 52">
                  <a:extLst>
                    <a:ext uri="{FF2B5EF4-FFF2-40B4-BE49-F238E27FC236}">
                      <a16:creationId xmlns:a16="http://schemas.microsoft.com/office/drawing/2014/main" id="{902D7514-7A32-E05B-874C-44C3A469843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22" name="Freeform 53">
                  <a:extLst>
                    <a:ext uri="{FF2B5EF4-FFF2-40B4-BE49-F238E27FC236}">
                      <a16:creationId xmlns:a16="http://schemas.microsoft.com/office/drawing/2014/main" id="{A1EEA386-5442-5781-068E-BD32AB9685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23" name="Freeform 54">
                  <a:extLst>
                    <a:ext uri="{FF2B5EF4-FFF2-40B4-BE49-F238E27FC236}">
                      <a16:creationId xmlns:a16="http://schemas.microsoft.com/office/drawing/2014/main" id="{C8854938-3843-1D17-AD16-86CF1136B3F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24" name="Freeform 55">
                  <a:extLst>
                    <a:ext uri="{FF2B5EF4-FFF2-40B4-BE49-F238E27FC236}">
                      <a16:creationId xmlns:a16="http://schemas.microsoft.com/office/drawing/2014/main" id="{4814CB01-E1AA-B988-3E42-31EAAA66DA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25" name="Freeform 56">
                  <a:extLst>
                    <a:ext uri="{FF2B5EF4-FFF2-40B4-BE49-F238E27FC236}">
                      <a16:creationId xmlns:a16="http://schemas.microsoft.com/office/drawing/2014/main" id="{9DAD9011-4721-7457-0FB0-18A7CD592CB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26" name="Freeform 57">
                  <a:extLst>
                    <a:ext uri="{FF2B5EF4-FFF2-40B4-BE49-F238E27FC236}">
                      <a16:creationId xmlns:a16="http://schemas.microsoft.com/office/drawing/2014/main" id="{AB20ADFF-9F4B-6E31-9609-F43F0277DCF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1827" name="Freeform 58">
                  <a:extLst>
                    <a:ext uri="{FF2B5EF4-FFF2-40B4-BE49-F238E27FC236}">
                      <a16:creationId xmlns:a16="http://schemas.microsoft.com/office/drawing/2014/main" id="{DD3E1155-2712-AC2F-8D78-C04FDC875D6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</p:grpSp>
          <p:sp>
            <p:nvSpPr>
              <p:cNvPr id="31809" name="Freeform 59">
                <a:extLst>
                  <a:ext uri="{FF2B5EF4-FFF2-40B4-BE49-F238E27FC236}">
                    <a16:creationId xmlns:a16="http://schemas.microsoft.com/office/drawing/2014/main" id="{26C9C30A-2135-713F-2BA5-278279EE96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1810" name="Freeform 60">
                <a:extLst>
                  <a:ext uri="{FF2B5EF4-FFF2-40B4-BE49-F238E27FC236}">
                    <a16:creationId xmlns:a16="http://schemas.microsoft.com/office/drawing/2014/main" id="{D3A94FD0-D0A3-7234-5318-54BB385B2C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Freeform 61">
                <a:extLst>
                  <a:ext uri="{FF2B5EF4-FFF2-40B4-BE49-F238E27FC236}">
                    <a16:creationId xmlns:a16="http://schemas.microsoft.com/office/drawing/2014/main" id="{AAB8454E-EED0-297F-A8B8-F453307B9A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Freeform 62">
                <a:extLst>
                  <a:ext uri="{FF2B5EF4-FFF2-40B4-BE49-F238E27FC236}">
                    <a16:creationId xmlns:a16="http://schemas.microsoft.com/office/drawing/2014/main" id="{7F8A5DE3-348C-0EDD-0911-E6D34DE4AA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Freeform 63">
                <a:extLst>
                  <a:ext uri="{FF2B5EF4-FFF2-40B4-BE49-F238E27FC236}">
                    <a16:creationId xmlns:a16="http://schemas.microsoft.com/office/drawing/2014/main" id="{361FEFB4-8F12-8404-88FD-2C6345BF4C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1816" name="Freeform 64">
                <a:extLst>
                  <a:ext uri="{FF2B5EF4-FFF2-40B4-BE49-F238E27FC236}">
                    <a16:creationId xmlns:a16="http://schemas.microsoft.com/office/drawing/2014/main" id="{11D7C897-7D45-5C1A-232F-F60AD78DBC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Freeform 65">
                <a:extLst>
                  <a:ext uri="{FF2B5EF4-FFF2-40B4-BE49-F238E27FC236}">
                    <a16:creationId xmlns:a16="http://schemas.microsoft.com/office/drawing/2014/main" id="{35CB04AE-BD19-F038-B1A8-201E488E15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Freeform 66">
                <a:extLst>
                  <a:ext uri="{FF2B5EF4-FFF2-40B4-BE49-F238E27FC236}">
                    <a16:creationId xmlns:a16="http://schemas.microsoft.com/office/drawing/2014/main" id="{18F6339B-00B6-160D-DA3F-B010CACE9A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81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181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31845" name="Rectangle 69">
            <a:extLst>
              <a:ext uri="{FF2B5EF4-FFF2-40B4-BE49-F238E27FC236}">
                <a16:creationId xmlns:a16="http://schemas.microsoft.com/office/drawing/2014/main" id="{74DDC42B-7F0A-775A-2DF3-B4CB2C0A42C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846" name="Rectangle 70">
            <a:extLst>
              <a:ext uri="{FF2B5EF4-FFF2-40B4-BE49-F238E27FC236}">
                <a16:creationId xmlns:a16="http://schemas.microsoft.com/office/drawing/2014/main" id="{3512FBDB-05E1-2184-78BF-54ABE4BCB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847" name="Rectangle 71">
            <a:extLst>
              <a:ext uri="{FF2B5EF4-FFF2-40B4-BE49-F238E27FC236}">
                <a16:creationId xmlns:a16="http://schemas.microsoft.com/office/drawing/2014/main" id="{B5914109-9FF3-079F-5547-022083CA2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11D9-BEB1-4262-B6FB-D06173D392C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4464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53A2F5C2-B7C6-A426-7521-94FD2143C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E1C0A3E-696A-7B8F-9701-E680A7A3B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D4E56310-43D0-7884-9504-204C5A7D6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A3EB7-3B65-40E1-AEF6-4BF225FF220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7100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5B7A0969-BA1F-A8B4-6A92-F95D2BC0C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C5CB4F9-3766-BB0D-58B8-C77019A9D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9B969F2E-1F3A-E47A-4CFF-65056996D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88A2-0CFF-45AD-8482-974EE4A8C15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6966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380E79DA-48DE-787C-308C-7BCB8CD89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9113AC73-405A-FCDC-B2D0-4D02BEE07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C12B5594-8C05-A2DA-A68A-733AD99B6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AA0C-3868-409F-B0D9-59AB2D4477B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3507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7A7078B2-DBC2-FFD3-7740-50ABBC7E9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3AF6113B-D26C-BC3C-331A-8AEF53B72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72C8B5C-9448-CDCE-06A2-6C48C5E17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3982-22D5-45D7-96DA-D07C2C06492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48823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4441D16E-1890-C033-A1B4-64CCDA27D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88B1CAE9-4527-CF4A-D99E-4709415BF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4873A1FE-66D3-292F-7A53-64157A5F2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7EDD2-EF9E-40FB-AB6C-DD988BAB0EC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36529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3EFF179F-BB3D-F269-51D7-4AB991A9F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D3A6DE2E-C944-6168-7EE1-1F26F29A6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089D0EBA-6BED-B8F1-A94D-F94092AC0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52D3-30D7-47FB-B30E-8166FAC2628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5497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847CFE40-585A-33D1-65E0-B81BFF581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D598DC72-5838-3AEF-CE4F-216790903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6B11D7EC-4EF9-7870-B95B-B578BC5B9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470B-6AD7-4E59-9824-BCC7E8E303C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1372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E794D27D-7A39-F98D-5997-D234C70AE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F0560E4C-75CA-61FC-4B71-A13DFD1D4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FC198364-2123-50A3-324F-2DCEA2FBE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E952-62F9-4426-BA78-0D425722680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6529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25452AF5-5884-88EA-1372-182D47D78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8BDF8AD-61E7-4630-30D5-D64A168F6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ACF8CDE7-275F-CE85-6997-DD64C7624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701F-4348-4FE5-8B5C-533C69DAD86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4665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CCFB7F43-CF8C-3944-9307-1EDA1DB5C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8A5F98B3-EA82-2FC0-4B35-06324033A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178F2670-2FE8-E984-DCF7-0C83EC2BD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89D2-1D9D-4158-9D39-584900AFCED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109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5402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035D01B-FDF9-E3C1-B763-DC5FFC1A09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0723" name="Freeform 3">
              <a:extLst>
                <a:ext uri="{FF2B5EF4-FFF2-40B4-BE49-F238E27FC236}">
                  <a16:creationId xmlns:a16="http://schemas.microsoft.com/office/drawing/2014/main" id="{302E374B-8987-68C7-B1D0-6327824F98B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>
                <a:latin typeface="Arial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8DD93C8C-3C86-10AF-E175-93B21101FA8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0725" name="Freeform 5">
                <a:extLst>
                  <a:ext uri="{FF2B5EF4-FFF2-40B4-BE49-F238E27FC236}">
                    <a16:creationId xmlns:a16="http://schemas.microsoft.com/office/drawing/2014/main" id="{5A6231A7-C09F-F014-893B-2F61261808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26" name="Freeform 6">
                <a:extLst>
                  <a:ext uri="{FF2B5EF4-FFF2-40B4-BE49-F238E27FC236}">
                    <a16:creationId xmlns:a16="http://schemas.microsoft.com/office/drawing/2014/main" id="{64BB8837-1FAA-32CE-F64B-DC0DFF495F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27" name="Freeform 7">
                <a:extLst>
                  <a:ext uri="{FF2B5EF4-FFF2-40B4-BE49-F238E27FC236}">
                    <a16:creationId xmlns:a16="http://schemas.microsoft.com/office/drawing/2014/main" id="{167E3370-8726-851E-D82E-5D48BCA005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28" name="Freeform 8">
                <a:extLst>
                  <a:ext uri="{FF2B5EF4-FFF2-40B4-BE49-F238E27FC236}">
                    <a16:creationId xmlns:a16="http://schemas.microsoft.com/office/drawing/2014/main" id="{9AC9FC9D-B4BF-32CC-6488-092E8CEC01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29" name="Freeform 9">
                <a:extLst>
                  <a:ext uri="{FF2B5EF4-FFF2-40B4-BE49-F238E27FC236}">
                    <a16:creationId xmlns:a16="http://schemas.microsoft.com/office/drawing/2014/main" id="{3B070B9E-C371-02C0-85E2-A32D34A90B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30" name="Freeform 10">
                <a:extLst>
                  <a:ext uri="{FF2B5EF4-FFF2-40B4-BE49-F238E27FC236}">
                    <a16:creationId xmlns:a16="http://schemas.microsoft.com/office/drawing/2014/main" id="{C1F2E1AE-0D09-142F-428F-04BC78672A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31" name="Freeform 11">
                <a:extLst>
                  <a:ext uri="{FF2B5EF4-FFF2-40B4-BE49-F238E27FC236}">
                    <a16:creationId xmlns:a16="http://schemas.microsoft.com/office/drawing/2014/main" id="{237CD361-5ED9-BCDB-16EF-28F90A3D5F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32" name="Freeform 12">
                <a:extLst>
                  <a:ext uri="{FF2B5EF4-FFF2-40B4-BE49-F238E27FC236}">
                    <a16:creationId xmlns:a16="http://schemas.microsoft.com/office/drawing/2014/main" id="{B5AE5CC9-67DB-BC97-8ACD-EAE26EB2DD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33" name="Freeform 13">
                <a:extLst>
                  <a:ext uri="{FF2B5EF4-FFF2-40B4-BE49-F238E27FC236}">
                    <a16:creationId xmlns:a16="http://schemas.microsoft.com/office/drawing/2014/main" id="{E098AB6B-76F3-8048-3F84-310CBF19B6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34" name="Freeform 14">
                <a:extLst>
                  <a:ext uri="{FF2B5EF4-FFF2-40B4-BE49-F238E27FC236}">
                    <a16:creationId xmlns:a16="http://schemas.microsoft.com/office/drawing/2014/main" id="{8AABF8FF-927B-C351-85D0-D54BF867CE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35" name="Freeform 15">
                <a:extLst>
                  <a:ext uri="{FF2B5EF4-FFF2-40B4-BE49-F238E27FC236}">
                    <a16:creationId xmlns:a16="http://schemas.microsoft.com/office/drawing/2014/main" id="{18AB7C14-497E-562F-4378-8948152DC8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36" name="Freeform 16">
                <a:extLst>
                  <a:ext uri="{FF2B5EF4-FFF2-40B4-BE49-F238E27FC236}">
                    <a16:creationId xmlns:a16="http://schemas.microsoft.com/office/drawing/2014/main" id="{22EC7BE6-E687-1E6D-C14C-CBB6CD9BA0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37" name="Freeform 17">
                <a:extLst>
                  <a:ext uri="{FF2B5EF4-FFF2-40B4-BE49-F238E27FC236}">
                    <a16:creationId xmlns:a16="http://schemas.microsoft.com/office/drawing/2014/main" id="{AB349F06-C836-E7F7-86DF-CCB1C8831E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38" name="Freeform 18">
                <a:extLst>
                  <a:ext uri="{FF2B5EF4-FFF2-40B4-BE49-F238E27FC236}">
                    <a16:creationId xmlns:a16="http://schemas.microsoft.com/office/drawing/2014/main" id="{8B9E90D7-02B0-5382-5715-BCCAC58C4E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39" name="Freeform 19">
                <a:extLst>
                  <a:ext uri="{FF2B5EF4-FFF2-40B4-BE49-F238E27FC236}">
                    <a16:creationId xmlns:a16="http://schemas.microsoft.com/office/drawing/2014/main" id="{F9B1EBA6-3498-3FFA-8205-D0948BF455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40" name="Freeform 20">
                <a:extLst>
                  <a:ext uri="{FF2B5EF4-FFF2-40B4-BE49-F238E27FC236}">
                    <a16:creationId xmlns:a16="http://schemas.microsoft.com/office/drawing/2014/main" id="{2CED45B6-1EE7-E284-5A41-677B35ABC2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41" name="Freeform 21">
                <a:extLst>
                  <a:ext uri="{FF2B5EF4-FFF2-40B4-BE49-F238E27FC236}">
                    <a16:creationId xmlns:a16="http://schemas.microsoft.com/office/drawing/2014/main" id="{DA088A21-1801-D2A9-1CA7-39ABE6D91E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42" name="Freeform 22">
                <a:extLst>
                  <a:ext uri="{FF2B5EF4-FFF2-40B4-BE49-F238E27FC236}">
                    <a16:creationId xmlns:a16="http://schemas.microsoft.com/office/drawing/2014/main" id="{72C75FA9-335A-73AE-FB7E-35AD084FF0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43" name="Freeform 23">
                <a:extLst>
                  <a:ext uri="{FF2B5EF4-FFF2-40B4-BE49-F238E27FC236}">
                    <a16:creationId xmlns:a16="http://schemas.microsoft.com/office/drawing/2014/main" id="{6702AA16-95F2-376B-3E80-51B012930E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44" name="Freeform 24">
                <a:extLst>
                  <a:ext uri="{FF2B5EF4-FFF2-40B4-BE49-F238E27FC236}">
                    <a16:creationId xmlns:a16="http://schemas.microsoft.com/office/drawing/2014/main" id="{F6E7AF64-089A-8722-45B2-31C93A07CD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45" name="Freeform 25">
                <a:extLst>
                  <a:ext uri="{FF2B5EF4-FFF2-40B4-BE49-F238E27FC236}">
                    <a16:creationId xmlns:a16="http://schemas.microsoft.com/office/drawing/2014/main" id="{C0F52BB6-90D5-DCF7-FE9A-2A6219405F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46" name="Freeform 26">
                <a:extLst>
                  <a:ext uri="{FF2B5EF4-FFF2-40B4-BE49-F238E27FC236}">
                    <a16:creationId xmlns:a16="http://schemas.microsoft.com/office/drawing/2014/main" id="{8FB6FCF4-A9B2-E4EE-A158-B4C6821C8A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47" name="Freeform 27">
                <a:extLst>
                  <a:ext uri="{FF2B5EF4-FFF2-40B4-BE49-F238E27FC236}">
                    <a16:creationId xmlns:a16="http://schemas.microsoft.com/office/drawing/2014/main" id="{3083F8AA-8D2A-BA5A-64B0-11A73187F9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48" name="Freeform 28">
                <a:extLst>
                  <a:ext uri="{FF2B5EF4-FFF2-40B4-BE49-F238E27FC236}">
                    <a16:creationId xmlns:a16="http://schemas.microsoft.com/office/drawing/2014/main" id="{52F525C1-7428-AAFD-439C-C87940D8A5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0749" name="Freeform 29">
                <a:extLst>
                  <a:ext uri="{FF2B5EF4-FFF2-40B4-BE49-F238E27FC236}">
                    <a16:creationId xmlns:a16="http://schemas.microsoft.com/office/drawing/2014/main" id="{067A39B8-7864-1638-C00E-7F273A43B7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E74B98C2-7B1D-1ADB-CA60-38E6A280754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0751" name="Freeform 31">
                  <a:extLst>
                    <a:ext uri="{FF2B5EF4-FFF2-40B4-BE49-F238E27FC236}">
                      <a16:creationId xmlns:a16="http://schemas.microsoft.com/office/drawing/2014/main" id="{0128C9B0-DC8B-798D-C98E-85960D2470E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52" name="Freeform 32">
                  <a:extLst>
                    <a:ext uri="{FF2B5EF4-FFF2-40B4-BE49-F238E27FC236}">
                      <a16:creationId xmlns:a16="http://schemas.microsoft.com/office/drawing/2014/main" id="{6DAA96B3-B389-9399-0CBB-5F0791679CA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53" name="Freeform 33">
                  <a:extLst>
                    <a:ext uri="{FF2B5EF4-FFF2-40B4-BE49-F238E27FC236}">
                      <a16:creationId xmlns:a16="http://schemas.microsoft.com/office/drawing/2014/main" id="{7DC2F3F6-1B47-A1BB-D587-D6B2CC85DC7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54" name="Freeform 34">
                  <a:extLst>
                    <a:ext uri="{FF2B5EF4-FFF2-40B4-BE49-F238E27FC236}">
                      <a16:creationId xmlns:a16="http://schemas.microsoft.com/office/drawing/2014/main" id="{FEB0346B-57F9-2333-1B72-F1D9E82A95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55" name="Freeform 35">
                  <a:extLst>
                    <a:ext uri="{FF2B5EF4-FFF2-40B4-BE49-F238E27FC236}">
                      <a16:creationId xmlns:a16="http://schemas.microsoft.com/office/drawing/2014/main" id="{6CB89BA7-AFFE-8FEA-5EC5-A8885146B06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56" name="Freeform 36">
                  <a:extLst>
                    <a:ext uri="{FF2B5EF4-FFF2-40B4-BE49-F238E27FC236}">
                      <a16:creationId xmlns:a16="http://schemas.microsoft.com/office/drawing/2014/main" id="{87DDF7B9-D68E-1F26-5496-307FF0B9100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57" name="Freeform 37">
                  <a:extLst>
                    <a:ext uri="{FF2B5EF4-FFF2-40B4-BE49-F238E27FC236}">
                      <a16:creationId xmlns:a16="http://schemas.microsoft.com/office/drawing/2014/main" id="{FCDB6A71-088D-3508-A4E0-DEB4EF01D3C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58" name="Freeform 38">
                  <a:extLst>
                    <a:ext uri="{FF2B5EF4-FFF2-40B4-BE49-F238E27FC236}">
                      <a16:creationId xmlns:a16="http://schemas.microsoft.com/office/drawing/2014/main" id="{64F566FA-6A01-1A47-C75D-1FA81C9FCA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59" name="Freeform 39">
                  <a:extLst>
                    <a:ext uri="{FF2B5EF4-FFF2-40B4-BE49-F238E27FC236}">
                      <a16:creationId xmlns:a16="http://schemas.microsoft.com/office/drawing/2014/main" id="{BFB2755D-8797-EA27-D3A7-D0D0DD82022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60" name="Freeform 40">
                  <a:extLst>
                    <a:ext uri="{FF2B5EF4-FFF2-40B4-BE49-F238E27FC236}">
                      <a16:creationId xmlns:a16="http://schemas.microsoft.com/office/drawing/2014/main" id="{3B7B7918-901A-A802-B3B5-7134417454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61" name="Freeform 41">
                  <a:extLst>
                    <a:ext uri="{FF2B5EF4-FFF2-40B4-BE49-F238E27FC236}">
                      <a16:creationId xmlns:a16="http://schemas.microsoft.com/office/drawing/2014/main" id="{834CECAA-CA2B-A52A-616A-141650B9E8C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62" name="Freeform 42">
                  <a:extLst>
                    <a:ext uri="{FF2B5EF4-FFF2-40B4-BE49-F238E27FC236}">
                      <a16:creationId xmlns:a16="http://schemas.microsoft.com/office/drawing/2014/main" id="{F99663EF-E834-1597-5C8D-5EEE9F4CFC5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63" name="Freeform 43">
                  <a:extLst>
                    <a:ext uri="{FF2B5EF4-FFF2-40B4-BE49-F238E27FC236}">
                      <a16:creationId xmlns:a16="http://schemas.microsoft.com/office/drawing/2014/main" id="{6E6CDEA8-70D6-7A0B-8204-E6A0BD4D08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64" name="Freeform 44">
                  <a:extLst>
                    <a:ext uri="{FF2B5EF4-FFF2-40B4-BE49-F238E27FC236}">
                      <a16:creationId xmlns:a16="http://schemas.microsoft.com/office/drawing/2014/main" id="{914F0942-8AD8-DD73-CACA-FAFB2EEA383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65" name="Freeform 45">
                  <a:extLst>
                    <a:ext uri="{FF2B5EF4-FFF2-40B4-BE49-F238E27FC236}">
                      <a16:creationId xmlns:a16="http://schemas.microsoft.com/office/drawing/2014/main" id="{3DDE526C-4623-62A0-6443-2F9AF749F4E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7073E561-3414-299A-FC73-A870DB989F5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BC0D674E-96D4-4C4D-89BD-A6943335725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3 w 305"/>
                    <a:gd name="T1" fmla="*/ 438 h 426"/>
                    <a:gd name="T2" fmla="*/ 317 w 305"/>
                    <a:gd name="T3" fmla="*/ 43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3 w 305"/>
                    <a:gd name="T9" fmla="*/ 438 h 426"/>
                    <a:gd name="T10" fmla="*/ 293 w 305"/>
                    <a:gd name="T11" fmla="*/ 438 h 426"/>
                    <a:gd name="T12" fmla="*/ 293 w 305"/>
                    <a:gd name="T13" fmla="*/ 43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6F03F2D2-4635-407E-4B92-383F047891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8 h 486"/>
                    <a:gd name="T2" fmla="*/ 48 w 347"/>
                    <a:gd name="T3" fmla="*/ 498 h 486"/>
                    <a:gd name="T4" fmla="*/ 359 w 347"/>
                    <a:gd name="T5" fmla="*/ 72 h 486"/>
                    <a:gd name="T6" fmla="*/ 359 w 347"/>
                    <a:gd name="T7" fmla="*/ 0 h 486"/>
                    <a:gd name="T8" fmla="*/ 0 w 347"/>
                    <a:gd name="T9" fmla="*/ 498 h 486"/>
                    <a:gd name="T10" fmla="*/ 24 w 347"/>
                    <a:gd name="T11" fmla="*/ 498 h 486"/>
                    <a:gd name="T12" fmla="*/ 24 w 347"/>
                    <a:gd name="T13" fmla="*/ 49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16DB9146-D232-C56C-88CA-95229B875DC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0770" name="Freeform 50">
                  <a:extLst>
                    <a:ext uri="{FF2B5EF4-FFF2-40B4-BE49-F238E27FC236}">
                      <a16:creationId xmlns:a16="http://schemas.microsoft.com/office/drawing/2014/main" id="{D9892BCB-EC75-62D3-2B22-8A01F37E47E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71" name="Freeform 51">
                  <a:extLst>
                    <a:ext uri="{FF2B5EF4-FFF2-40B4-BE49-F238E27FC236}">
                      <a16:creationId xmlns:a16="http://schemas.microsoft.com/office/drawing/2014/main" id="{2282B470-1EE1-EF52-E671-01F6F452249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72" name="Freeform 52">
                  <a:extLst>
                    <a:ext uri="{FF2B5EF4-FFF2-40B4-BE49-F238E27FC236}">
                      <a16:creationId xmlns:a16="http://schemas.microsoft.com/office/drawing/2014/main" id="{A2C0E503-040A-48CB-E09E-E78B7F80FE6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73" name="Freeform 53">
                  <a:extLst>
                    <a:ext uri="{FF2B5EF4-FFF2-40B4-BE49-F238E27FC236}">
                      <a16:creationId xmlns:a16="http://schemas.microsoft.com/office/drawing/2014/main" id="{E2C882F9-7DE3-9E4F-D9A1-7AEA87FDA8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74" name="Freeform 54">
                  <a:extLst>
                    <a:ext uri="{FF2B5EF4-FFF2-40B4-BE49-F238E27FC236}">
                      <a16:creationId xmlns:a16="http://schemas.microsoft.com/office/drawing/2014/main" id="{E8873599-2640-4EC3-AD64-4E6C160FA6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75" name="Freeform 55">
                  <a:extLst>
                    <a:ext uri="{FF2B5EF4-FFF2-40B4-BE49-F238E27FC236}">
                      <a16:creationId xmlns:a16="http://schemas.microsoft.com/office/drawing/2014/main" id="{29DCDEE3-78DC-B0D7-1217-C3EF0412921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76" name="Freeform 56">
                  <a:extLst>
                    <a:ext uri="{FF2B5EF4-FFF2-40B4-BE49-F238E27FC236}">
                      <a16:creationId xmlns:a16="http://schemas.microsoft.com/office/drawing/2014/main" id="{D29C25B5-497B-F099-77FB-B63EFFDDC2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77" name="Freeform 57">
                  <a:extLst>
                    <a:ext uri="{FF2B5EF4-FFF2-40B4-BE49-F238E27FC236}">
                      <a16:creationId xmlns:a16="http://schemas.microsoft.com/office/drawing/2014/main" id="{916B1B25-9484-AA65-10DD-2F5B55F2BE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30778" name="Freeform 58">
                  <a:extLst>
                    <a:ext uri="{FF2B5EF4-FFF2-40B4-BE49-F238E27FC236}">
                      <a16:creationId xmlns:a16="http://schemas.microsoft.com/office/drawing/2014/main" id="{A33CE56E-1E7B-4577-9C57-A96EEEB7861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latin typeface="Arial" charset="0"/>
                  </a:endParaRPr>
                </a:p>
              </p:txBody>
            </p:sp>
          </p:grpSp>
          <p:sp>
            <p:nvSpPr>
              <p:cNvPr id="30779" name="Freeform 59">
                <a:extLst>
                  <a:ext uri="{FF2B5EF4-FFF2-40B4-BE49-F238E27FC236}">
                    <a16:creationId xmlns:a16="http://schemas.microsoft.com/office/drawing/2014/main" id="{F032FFE5-97AB-BAD7-ADF7-990E6D8529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052A6F9A-D1F5-3E48-9DC6-0FA9DD43C0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ADCE6ED7-3A37-637A-E487-6B50477971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EC3E11F4-5FCB-1A7B-58EA-5F5492C44D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3" name="Freeform 63">
                <a:extLst>
                  <a:ext uri="{FF2B5EF4-FFF2-40B4-BE49-F238E27FC236}">
                    <a16:creationId xmlns:a16="http://schemas.microsoft.com/office/drawing/2014/main" id="{0EDC4505-F48A-01AE-6EBA-F55BDD3B01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99776911-44B7-EBE9-B475-418AC11256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51E70A48-0282-2C53-C923-5777A57533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63FA7C25-41CA-693B-6516-B58727C40E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87" name="Rectangle 67">
            <a:extLst>
              <a:ext uri="{FF2B5EF4-FFF2-40B4-BE49-F238E27FC236}">
                <a16:creationId xmlns:a16="http://schemas.microsoft.com/office/drawing/2014/main" id="{67043DBB-8AE9-FD04-88A5-3C71CC94E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30788" name="Rectangle 68">
            <a:extLst>
              <a:ext uri="{FF2B5EF4-FFF2-40B4-BE49-F238E27FC236}">
                <a16:creationId xmlns:a16="http://schemas.microsoft.com/office/drawing/2014/main" id="{157AAC4D-5694-6910-4C92-61C176AF27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89" name="Rectangle 69">
            <a:extLst>
              <a:ext uri="{FF2B5EF4-FFF2-40B4-BE49-F238E27FC236}">
                <a16:creationId xmlns:a16="http://schemas.microsoft.com/office/drawing/2014/main" id="{E82D6667-84D0-4C52-D2F9-8D1D63B68B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90" name="Rectangle 70">
            <a:extLst>
              <a:ext uri="{FF2B5EF4-FFF2-40B4-BE49-F238E27FC236}">
                <a16:creationId xmlns:a16="http://schemas.microsoft.com/office/drawing/2014/main" id="{A365CD88-B36C-917E-BC60-C688F772EA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BB6D94F-EDE9-4628-85D3-A8EDD39154A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30791" name="Rectangle 71">
            <a:extLst>
              <a:ext uri="{FF2B5EF4-FFF2-40B4-BE49-F238E27FC236}">
                <a16:creationId xmlns:a16="http://schemas.microsoft.com/office/drawing/2014/main" id="{53088C56-3A24-E70A-E265-B70F7F9AA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1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A8D783-64AB-6666-41B6-75E575462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995363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CCFF"/>
                </a:solidFill>
              </a:rPr>
              <a:t>Τομείς της οικονομίας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D0918D8-70C1-D3F2-C17A-7BACA0872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888" y="1916113"/>
            <a:ext cx="8226425" cy="4668837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Πρωτογενής τομέας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el-GR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l-GR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Δευτερογενής τομέας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el-GR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l-GR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Τριτογενής τομέας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7ABA-44E1-8EE6-8497-940F3A16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273050"/>
            <a:ext cx="8509000" cy="1143000"/>
          </a:xfrm>
        </p:spPr>
        <p:txBody>
          <a:bodyPr/>
          <a:lstStyle/>
          <a:p>
            <a:pPr>
              <a:defRPr/>
            </a:pPr>
            <a:r>
              <a:rPr lang="el-GR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Διαρθρωτικά προβλήματα ελληνικής γεωργίας (2)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8C615-2E40-89AF-AF64-19B69E909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el-GR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Αγροτική απασχόληση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el-G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Ηλικία των απασχολουμένων στη γεωργία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Μορφωτικό επίπεδο αγροτών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Έλλειψη εργατικών χεριών σε περιόδους αιχμής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7961275-6FFD-FD3C-59D7-0E99A10D5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509000" cy="923925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Ηλικία των απασχολουμένων στη γεωργία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25B9188-9C4B-990D-41FF-E76AE0DF1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196975"/>
            <a:ext cx="8226425" cy="5387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Σχεδόν το </a:t>
            </a: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αγροτών έχει ηλικία άνω των 45 ετών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αποδέχονται εύκολα την καινούργια τεχνολογία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επιφυλακτικοί με τις εξελίξεις της επιστήμης και της έρευνας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Πιστεύουν ότι «γνωρίζουν τα πάντα»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μειωμένο ενδιαφέρον για μακροπρόθεσμες ενέργειες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E0F6CDC-ABA3-B2FB-39BB-0914FC6D4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923925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Μορφωτικό επίπεδο αγροτών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52C7587-C3DF-EC47-6C21-F6D1BB56C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196975"/>
            <a:ext cx="8226425" cy="489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2004 το </a:t>
            </a: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86%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αγροτών είχε εκπαίδευση δημοτικού σχολείου ή κατώτερη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άσκηση της γεωργίας γίνεται εμπειρικά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ενημέρωση βασίζεται κυρίως στην προφορική επικοινωνία με άλλους γεωργούς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Υπάρχει προκατάληψη και τάση άρνησης στην υιοθέτηση της νέας τεχνολογίας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5BD13A52-2DF3-0E1E-7E56-3E38A0A202EB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455613" y="0"/>
            <a:ext cx="8226425" cy="1196975"/>
          </a:xfrm>
        </p:spPr>
        <p:txBody>
          <a:bodyPr/>
          <a:lstStyle/>
          <a:p>
            <a:pPr>
              <a:defRPr/>
            </a:pP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εκπαίδευσης  (%) 2004</a:t>
            </a:r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id="{630797DA-BFD8-B3F9-99BF-799CE38E3F4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55613" y="1341438"/>
            <a:ext cx="8226425" cy="5256212"/>
          </a:xfrm>
        </p:spPr>
        <p:txBody>
          <a:bodyPr/>
          <a:lstStyle/>
          <a:p>
            <a:pPr algn="l">
              <a:buClr>
                <a:srgbClr val="00FF00"/>
              </a:buClr>
              <a:buFont typeface="Arial" pitchFamily="34" charset="0"/>
              <a:buChar char="•"/>
              <a:defRPr/>
            </a:pPr>
            <a:r>
              <a:rPr lang="el-GR" dirty="0"/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τελείωσαν το Δημοτικό :   24 %</a:t>
            </a:r>
          </a:p>
          <a:p>
            <a:pPr algn="l">
              <a:buFont typeface="Arial" pitchFamily="34" charset="0"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00FF00"/>
              </a:buClr>
              <a:buFont typeface="Arial" pitchFamily="34" charset="0"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Απόφοιτοι  Δημοτικού  :          61,9 %</a:t>
            </a:r>
          </a:p>
          <a:p>
            <a:pPr algn="l">
              <a:buFont typeface="Arial" pitchFamily="34" charset="0"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00FF00"/>
              </a:buClr>
              <a:buFont typeface="Arial" pitchFamily="34" charset="0"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Απόφοιτοι  Γυμνασίου  :          7,1 %</a:t>
            </a:r>
          </a:p>
          <a:p>
            <a:pPr algn="l">
              <a:buFont typeface="Arial" pitchFamily="34" charset="0"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00FF00"/>
              </a:buClr>
              <a:buFont typeface="Arial" pitchFamily="34" charset="0"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Απόφοιτοι  Λυκείου       :          6,4 %</a:t>
            </a:r>
          </a:p>
          <a:p>
            <a:pPr algn="l">
              <a:buFont typeface="Arial" pitchFamily="34" charset="0"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00FF00"/>
              </a:buClr>
              <a:buFont typeface="Arial" pitchFamily="34" charset="0"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Απόφοιτοι   ΑΕΙ             :          0,6%</a:t>
            </a:r>
          </a:p>
          <a:p>
            <a:pPr algn="l">
              <a:buFont typeface="Arial" pitchFamily="34" charset="0"/>
              <a:buChar char="•"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85C1-7627-7336-3762-DD0F2F2B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εκπαίδευσης  (%) 2014</a:t>
            </a:r>
            <a:endParaRPr lang="en-US" dirty="0"/>
          </a:p>
        </p:txBody>
      </p:sp>
      <p:pic>
        <p:nvPicPr>
          <p:cNvPr id="18435" name="Content Placeholder 4">
            <a:extLst>
              <a:ext uri="{FF2B5EF4-FFF2-40B4-BE49-F238E27FC236}">
                <a16:creationId xmlns:a16="http://schemas.microsoft.com/office/drawing/2014/main" id="{70EC8851-9EEB-2E6E-E15D-0C23A85A18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" y="1416050"/>
            <a:ext cx="8316913" cy="52355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2161-8F1F-152E-2B82-3CC9FE1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εκπαίδευσης  (%) 2022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5E6F528-66CD-7A31-50DC-41D136E5BE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2988" y="2060575"/>
          <a:ext cx="6985000" cy="4064000"/>
        </p:xfrm>
        <a:graphic>
          <a:graphicData uri="http://schemas.openxmlformats.org/drawingml/2006/table">
            <a:tbl>
              <a:tblPr/>
              <a:tblGrid>
                <a:gridCol w="5535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8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Επίπεδο εκπαίδευσης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%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Απόφοιτοι στοιχειώδους εκπαίδευσης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Απόφοιτοι 3ταξίου Γυμνασίου, Λυκείου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2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Πτυχιούχοι (πτυχίο, μεταπτυχιακό, διδακτορικό)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ΣΥΝΟΛΟ</a:t>
                      </a:r>
                      <a:endParaRPr lang="en-US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78" name="Rectangle 2">
            <a:extLst>
              <a:ext uri="{FF2B5EF4-FFF2-40B4-BE49-F238E27FC236}">
                <a16:creationId xmlns:a16="http://schemas.microsoft.com/office/drawing/2014/main" id="{3E506CC9-1A7E-2F40-C5CA-6D44EDE94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4400" y="-438150"/>
            <a:ext cx="12696825" cy="123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C4F0-98EE-6156-692E-CCC07178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273050"/>
            <a:ext cx="8580437" cy="1143000"/>
          </a:xfrm>
        </p:spPr>
        <p:txBody>
          <a:bodyPr/>
          <a:lstStyle/>
          <a:p>
            <a:pPr>
              <a:defRPr/>
            </a:pPr>
            <a:r>
              <a:rPr lang="el-GR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Διαρθρωτικά προβλήματα ελληνικής γεωργίας</a:t>
            </a:r>
            <a:r>
              <a:rPr lang="en-US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1029-5E23-6351-54F7-FDEF4390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el-GR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Παραγωγική κατεύθυνση εκμετάλλευσης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Ζήτηση/Διάθεση προϊόντων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Σχέση φυτικής και ζωικής παραγωγής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Επενδύσεις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</a:t>
            </a:r>
            <a:r>
              <a:rPr lang="el-G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παρεχομένων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υπηρεσιών στους αγρότες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33468BA-121D-5A40-CF25-DEE82997C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Ζήτηση/Διάθεση προϊόντων</a:t>
            </a:r>
            <a:b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CF01B3D-4710-8820-C762-ADEF1BB65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Clr>
                <a:srgbClr val="00FF00"/>
              </a:buClr>
              <a:defRPr/>
            </a:pPr>
            <a:r>
              <a:rPr lang="el-GR" dirty="0">
                <a:cs typeface="Times New Roman" panose="02020603050405020304" pitchFamily="18" charset="0"/>
              </a:rPr>
              <a:t>Καλλιέργεια προϊόντων προβληματικών ως προς την διάθεσή τους </a:t>
            </a:r>
          </a:p>
          <a:p>
            <a:pPr lvl="1" eaLnBrk="1" hangingPunct="1">
              <a:buClr>
                <a:srgbClr val="00FF00"/>
              </a:buClr>
              <a:defRPr/>
            </a:pPr>
            <a:r>
              <a:rPr lang="el-GR" dirty="0"/>
              <a:t>Προηγείται η έρευνα για τη διάθεση και έπεται η παραγωγή του προϊόντος</a:t>
            </a:r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6D6B9479-7F1B-26C5-6871-53F3BFC6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954"/>
            <a:ext cx="33051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ACF9B21-F607-4A08-2434-547645758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115888"/>
            <a:ext cx="8226425" cy="1050925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Χαρακτηριστικά των γεωργικών προϊόντων</a:t>
            </a:r>
            <a:br>
              <a:rPr lang="el-G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επηρεάζουν τη διάθεσή τους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60192EF-7864-690C-2D6D-3E9AB0608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341438"/>
            <a:ext cx="8226425" cy="5111750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Εποχικότητα παραγωγής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Αβεβαιότητα παραγωγής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Ευπάθεια γεωργικών προϊόντων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Ανομοιομορφία γεωργικών προϊόντων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Κορεσμός που προκαλείται από τα γεωργικά προϊόντα – ανελαστική ζήτηση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endParaRPr lang="el-GR" sz="2800" dirty="0"/>
          </a:p>
          <a:p>
            <a:pPr algn="just"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r>
              <a:rPr lang="el-GR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Ζητούμενο υψηλής ποιότητας ανταγωνιστικά  προϊόντα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E7F290B-485B-7447-2CFB-D0ECEE904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Σχέση φυτικής και ζωικής παραγωγής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3706E2A-E15E-7AE4-0A61-61F6EFD92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σύνολο του αγροτικού τομέα (ΑΓΠ)</a:t>
            </a:r>
          </a:p>
          <a:p>
            <a:pPr lvl="1" eaLnBrk="1" hangingPunct="1">
              <a:lnSpc>
                <a:spcPct val="8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Φυτική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παραγωγή →  </a:t>
            </a:r>
            <a:r>
              <a:rPr lang="el-G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lvl="1" eaLnBrk="1" hangingPunct="1">
              <a:lnSpc>
                <a:spcPct val="8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Ζωική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παραγωγή  →  </a:t>
            </a:r>
            <a:r>
              <a:rPr lang="el-G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buFontTx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Αυτό έχει σαν συνέπεια την δαπάνη σημαντικού</a:t>
            </a: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buFontTx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συναλλάγματος για την εισαγωγή ζωικών προϊόντων</a:t>
            </a: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buFontTx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6DD9C129-0CCA-25D5-C498-8CF84151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111625"/>
            <a:ext cx="24479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2513659E-7AAF-0E89-6C34-CF3A94B4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60" y="4211637"/>
            <a:ext cx="321627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01590AD-8627-FB02-EA3A-E1E17A281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chemeClr val="tx1"/>
                </a:solidFill>
              </a:rPr>
              <a:t>Πρωτογενής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l-GR" sz="3200" dirty="0">
                <a:solidFill>
                  <a:schemeClr val="tx1"/>
                </a:solidFill>
              </a:rPr>
              <a:t>(</a:t>
            </a:r>
            <a:r>
              <a:rPr lang="el-GR" sz="3200" dirty="0">
                <a:solidFill>
                  <a:srgbClr val="00FF00"/>
                </a:solidFill>
              </a:rPr>
              <a:t>αγροτικός</a:t>
            </a:r>
            <a:r>
              <a:rPr lang="el-GR" sz="3200" dirty="0">
                <a:solidFill>
                  <a:schemeClr val="tx1"/>
                </a:solidFill>
              </a:rPr>
              <a:t>)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l-GR" sz="3200" dirty="0">
                <a:solidFill>
                  <a:schemeClr val="tx1"/>
                </a:solidFill>
              </a:rPr>
              <a:t>τομέας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749407-4F48-E859-8B5C-2BEF76813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6425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400" dirty="0">
                <a:solidFill>
                  <a:srgbClr val="FFFF00"/>
                </a:solidFill>
              </a:rPr>
              <a:t>Περιλαμβάνει</a:t>
            </a:r>
            <a:r>
              <a:rPr lang="el-GR" sz="2400" dirty="0"/>
              <a:t> 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-γεωργική παραγωγή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-κτηνοτροφική   »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-δασική            »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-αλιευτική         »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endParaRPr lang="el-GR" sz="2400" dirty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400" dirty="0">
                <a:solidFill>
                  <a:srgbClr val="FFFF00"/>
                </a:solidFill>
              </a:rPr>
              <a:t>Συμβάλλει στην εθνική οικονομία</a:t>
            </a:r>
            <a:r>
              <a:rPr lang="el-GR" sz="2400" dirty="0"/>
              <a:t> 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</a:t>
            </a:r>
            <a:r>
              <a:rPr lang="el-GR" sz="2400" dirty="0">
                <a:solidFill>
                  <a:srgbClr val="FF0000"/>
                </a:solidFill>
              </a:rPr>
              <a:t>άμεσα</a:t>
            </a:r>
            <a:r>
              <a:rPr lang="el-GR" sz="2400" dirty="0"/>
              <a:t> ( εργατικό δυναμικό, συμβολή στο Α.Ε.Π.)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</a:t>
            </a:r>
            <a:r>
              <a:rPr lang="el-GR" sz="2400" dirty="0">
                <a:solidFill>
                  <a:srgbClr val="FF0000"/>
                </a:solidFill>
              </a:rPr>
              <a:t>έμμεσα</a:t>
            </a:r>
            <a:r>
              <a:rPr lang="el-GR" sz="2400" dirty="0"/>
              <a:t> (παρέχει στήριξη στο δευτερογενή και τριτογενή τομέα) 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 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 </a:t>
            </a:r>
          </a:p>
        </p:txBody>
      </p:sp>
      <p:pic>
        <p:nvPicPr>
          <p:cNvPr id="4100" name="Picture 7" descr="ÎÏÎ¿ÏÎ­Î»ÎµÏÎ¼Î± ÎµÎ¹ÎºÏÎ½Î±Ï Î³Î¹Î± primary sector business">
            <a:extLst>
              <a:ext uri="{FF2B5EF4-FFF2-40B4-BE49-F238E27FC236}">
                <a16:creationId xmlns:a16="http://schemas.microsoft.com/office/drawing/2014/main" id="{B50E88C9-0C23-F7EA-BC2E-ADCB6116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401763"/>
            <a:ext cx="25923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ÎÏÎ¿ÏÎ­Î»ÎµÏÎ¼Î± ÎµÎ¹ÎºÏÎ½Î±Ï Î³Î¹Î± primary sector livestock">
            <a:extLst>
              <a:ext uri="{FF2B5EF4-FFF2-40B4-BE49-F238E27FC236}">
                <a16:creationId xmlns:a16="http://schemas.microsoft.com/office/drawing/2014/main" id="{A1445B8B-6F65-2678-517E-4542E97C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65238"/>
            <a:ext cx="2519362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ÎÏÎ¿ÏÎ­Î»ÎµÏÎ¼Î± ÎµÎ¹ÎºÏÎ½Î±Ï Î³Î¹Î± primary sector wood">
            <a:extLst>
              <a:ext uri="{FF2B5EF4-FFF2-40B4-BE49-F238E27FC236}">
                <a16:creationId xmlns:a16="http://schemas.microsoft.com/office/drawing/2014/main" id="{28F9EB67-B7E2-2093-6BB4-542534FE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43238"/>
            <a:ext cx="25923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ÎÏÎ¿ÏÎ­Î»ÎµÏÎ¼Î± ÎµÎ¹ÎºÏÎ½Î±Ï Î³Î¹Î± primary sector fishing">
            <a:extLst>
              <a:ext uri="{FF2B5EF4-FFF2-40B4-BE49-F238E27FC236}">
                <a16:creationId xmlns:a16="http://schemas.microsoft.com/office/drawing/2014/main" id="{A43F64C8-70D2-56CE-01E0-269042B5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43238"/>
            <a:ext cx="2519362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EF2F3D8-6CB9-CCB2-E983-8FDD65024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Επενδύσεις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A1A3C62-15F9-30D8-26CC-17E7F04B1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509000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δημόσιες επενδύσεις </a:t>
            </a: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έργα υποδομής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Δημόσιες και ιδιωτικές επενδύσεις στον αγροτικό τομέα παρουσιάζουν </a:t>
            </a:r>
            <a:r>
              <a:rPr lang="el-GR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μόνιμα πτωτική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τάση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el-GR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Αποεπένδυση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ετήσιες επενδύσεις είναι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μικρότερες από τις ετήσιες αποσβέσεις.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103A296-73B2-35FB-098D-10153F7F0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</a:t>
            </a:r>
            <a:r>
              <a:rPr lang="el-GR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παρεχομένων</a:t>
            </a: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υπηρεσιών στους αγρότες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4F8ADE4-14D3-D7E7-D143-1CEBCB587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437562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Γεωργικές υπηρεσίες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(Γ. εκπαίδευση, έρευνα, πληροφόρηση, γεωργ. εφαρμογές)</a:t>
            </a: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buFontTx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Υπηρεσίες βασικής υποδομής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(αγροτικοί δρόμοι, γεωργ. βιομηχανίες, εγγειοβελτιωτικά έργα, αγορές αγροτικών προϊόντων)</a:t>
            </a: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buFontTx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Κοινωνικές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υπηρεσίες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(αγροτική ασφάλιση, υγειονομική φροντίδα)</a:t>
            </a: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buFontTx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buFontTx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Ελλάδα το επίπεδο των υπηρεσιών αυτών είναι </a:t>
            </a:r>
            <a:r>
              <a:rPr lang="el-GR" sz="28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σχετικά χαμηλό. </a:t>
            </a: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buFontTx/>
              <a:buNone/>
              <a:defRPr/>
            </a:pPr>
            <a:endParaRPr lang="el-GR" sz="2400" dirty="0">
              <a:solidFill>
                <a:srgbClr val="00CC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21A049D-85C1-DD9A-D223-CEB4021DB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73050"/>
            <a:ext cx="9036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Διαρθρωτικά προβλήματα ελληνικής γεωργίας</a:t>
            </a:r>
            <a:r>
              <a:rPr lang="en-US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br>
              <a:rPr lang="el-GR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Πρόσθετα προβλήματα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64D068F-D9A0-321E-B2F7-B712CBAA2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557338"/>
            <a:ext cx="8928100" cy="4538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Έλλειψη χωροτακτικού σχεδιασμού - Διασπορά αγροτικών οικισμών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Χαμηλή απορροφητικότητα κοινοτικών κονδυλίων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Μειωμένος ρυθμός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Αδυναμία εκσυγχρονισμού στην μεταποίηση και εμπορία αγροτικών προϊόντων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endParaRPr lang="el-G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2265D5B-51C4-1ADE-2580-65B7B79A6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FFC000"/>
                </a:solidFill>
              </a:rPr>
              <a:t>Συμπληρωματικές δραστηριότητες αγροτικής ανάπτυξης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3D5B12D-9E2B-B7DE-8A2E-2406D6D96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dirty="0" err="1">
                <a:solidFill>
                  <a:srgbClr val="FFFF00"/>
                </a:solidFill>
              </a:rPr>
              <a:t>Αγροτουρισμός</a:t>
            </a:r>
            <a:endParaRPr lang="el-GR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dirty="0"/>
              <a:t>Ήπια εναλλακτική μορφή βιώσιμης τουριστικής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dirty="0"/>
              <a:t>ανάπτυξης.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endParaRPr lang="el-GR" dirty="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dirty="0" err="1">
                <a:solidFill>
                  <a:srgbClr val="FFFF00"/>
                </a:solidFill>
              </a:rPr>
              <a:t>Αγροβιοτεχνία</a:t>
            </a:r>
            <a:endParaRPr lang="el-GR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u="sng" dirty="0"/>
              <a:t>Μικρές </a:t>
            </a:r>
            <a:r>
              <a:rPr lang="el-GR" dirty="0"/>
              <a:t>παραγωγικές μονάδες που βρίσκονται 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dirty="0"/>
              <a:t>σε μη αστικές περιοχές και ασχολούνται με την 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dirty="0"/>
              <a:t>επεξεργασία και μεταποίηση προϊόντων του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dirty="0"/>
              <a:t>πρωτογενούς τομέα.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l-GR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l-GR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l-GR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1D6BA65-5593-6EDF-DEC6-9DC8BF7A4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chemeClr val="tx1"/>
                </a:solidFill>
              </a:rPr>
              <a:t>Αγροτουρισμός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8B207B2-D639-8772-38B3-7F7451BE3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0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dirty="0">
                <a:solidFill>
                  <a:srgbClr val="FFFF00"/>
                </a:solidFill>
              </a:rPr>
              <a:t>Χαρακτηριστικά του αγροτουρισμού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400" dirty="0"/>
              <a:t>Αναπτύσσεται σε μη αστικές περιοχές (αρκεί να υπάρχουν οι βασικές υποδομές)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400" dirty="0"/>
              <a:t>Σέβεται και προστατεύει το περιβάλλον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400" dirty="0"/>
              <a:t>Συμμετοχή στις αγροτικές εργασίες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400" dirty="0"/>
              <a:t>Τα ήθη και έθιμα λειτουργούν σαν κίνητρα (γαστρονομία)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400" dirty="0"/>
              <a:t>Ενισχύει το εισόδημα του τοπικού αγροτικού πληθυσμού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400" dirty="0"/>
              <a:t>Συγκρατείται ο αγροτικός πληθυσμός στην περιοχή του (νέες θέσεις εργασίας, κοινωνική και πολιτιστική αναβάθμιση)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  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endParaRPr lang="el-GR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42D6C19-EEE7-DDF4-EA21-76D7142D0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chemeClr val="tx1"/>
                </a:solidFill>
              </a:rPr>
              <a:t>Αγροβιοτεχνία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C1D3B0-39DB-88A7-EF9A-EDF224151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98613"/>
            <a:ext cx="8713788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US" sz="2800" dirty="0"/>
              <a:t>M</a:t>
            </a:r>
            <a:r>
              <a:rPr lang="el-GR" sz="2800" dirty="0"/>
              <a:t>ικρές μονάδες</a:t>
            </a:r>
            <a:r>
              <a:rPr lang="en-US" sz="2800"/>
              <a:t> </a:t>
            </a:r>
            <a:r>
              <a:rPr lang="el-GR" sz="2800"/>
              <a:t>μεταποίησης</a:t>
            </a:r>
            <a:r>
              <a:rPr lang="en-US" sz="2800" dirty="0"/>
              <a:t>/</a:t>
            </a:r>
            <a:r>
              <a:rPr lang="el-GR" sz="2800" dirty="0"/>
              <a:t>επεξεργασίας/(εργαστήρια)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800" dirty="0"/>
              <a:t>Παρασκευάζουν, επεξεργάζονται </a:t>
            </a:r>
            <a:r>
              <a:rPr lang="el-GR" dirty="0"/>
              <a:t>συσκευάζουν </a:t>
            </a:r>
            <a:r>
              <a:rPr lang="el-GR" dirty="0">
                <a:solidFill>
                  <a:srgbClr val="00FF00"/>
                </a:solidFill>
              </a:rPr>
              <a:t>παραδοσιακά, τοπικά προϊόντα</a:t>
            </a:r>
            <a:endParaRPr lang="el-GR" dirty="0"/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4240ECA4-4E25-5DCC-22F6-9A6BDBEB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602038"/>
            <a:ext cx="2286000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>
            <a:extLst>
              <a:ext uri="{FF2B5EF4-FFF2-40B4-BE49-F238E27FC236}">
                <a16:creationId xmlns:a16="http://schemas.microsoft.com/office/drawing/2014/main" id="{08959E80-8F96-2FE4-BD8E-415C54E35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4167479"/>
            <a:ext cx="26638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B78793-1D2A-F526-605B-536C34CC5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79463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chemeClr val="tx1"/>
                </a:solidFill>
              </a:rPr>
              <a:t>Δευτερογενής τομέας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9E232AB-8085-D3A6-71C1-22A158773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052513"/>
            <a:ext cx="8226425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</a:t>
            </a:r>
            <a:r>
              <a:rPr lang="el-GR" sz="2400" dirty="0">
                <a:solidFill>
                  <a:srgbClr val="00FF00"/>
                </a:solidFill>
              </a:rPr>
              <a:t>τον κλάδο της μεταποίησης </a:t>
            </a:r>
            <a:r>
              <a:rPr lang="el-GR" sz="2400" dirty="0"/>
              <a:t>με όλες τις επιμέρους βιομηχανίες</a:t>
            </a:r>
            <a:r>
              <a:rPr lang="en-US" sz="2400" dirty="0"/>
              <a:t>, (</a:t>
            </a:r>
            <a:r>
              <a:rPr lang="el-GR" sz="2400" dirty="0"/>
              <a:t>ορυχεία</a:t>
            </a:r>
            <a:r>
              <a:rPr lang="en-US" sz="2400" dirty="0"/>
              <a:t>, </a:t>
            </a:r>
            <a:r>
              <a:rPr lang="el-GR" sz="2400" dirty="0"/>
              <a:t>λατομεία</a:t>
            </a:r>
            <a:r>
              <a:rPr lang="en-US" sz="2400" dirty="0"/>
              <a:t>)</a:t>
            </a:r>
            <a:endParaRPr lang="el-GR" sz="2400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-τον ηλεκτρισμό-φωταέριο-νερό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-τις κατασκευές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endParaRPr lang="el-GR" sz="2400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124" name="Picture 8" descr="07W">
            <a:extLst>
              <a:ext uri="{FF2B5EF4-FFF2-40B4-BE49-F238E27FC236}">
                <a16:creationId xmlns:a16="http://schemas.microsoft.com/office/drawing/2014/main" id="{09D4F08E-E504-15EF-C6E9-CACB7D3B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63" y="3357215"/>
            <a:ext cx="335587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54508C6-4203-2995-3929-D7A759CCD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79463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chemeClr val="tx1"/>
                </a:solidFill>
              </a:rPr>
              <a:t>Τριτογενής τομέας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1D482FB-9535-2BD1-074D-387764E88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6425" cy="5387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n-US" sz="2400" dirty="0">
                <a:solidFill>
                  <a:srgbClr val="00FF00"/>
                </a:solidFill>
              </a:rPr>
              <a:t>Y</a:t>
            </a:r>
            <a:r>
              <a:rPr lang="el-GR" sz="2400" dirty="0" err="1">
                <a:solidFill>
                  <a:srgbClr val="00FF00"/>
                </a:solidFill>
              </a:rPr>
              <a:t>πηρεσίες</a:t>
            </a:r>
            <a:endParaRPr lang="el-GR" sz="2400" dirty="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-τις μεταφορές</a:t>
            </a:r>
            <a:r>
              <a:rPr lang="en-US" sz="2400" dirty="0"/>
              <a:t>,</a:t>
            </a:r>
            <a:r>
              <a:rPr lang="el-GR" sz="2400" dirty="0"/>
              <a:t> επικοινωνίες</a:t>
            </a:r>
            <a:r>
              <a:rPr lang="en-US" sz="2400" dirty="0"/>
              <a:t>, </a:t>
            </a:r>
            <a:r>
              <a:rPr lang="el-GR" sz="2400" dirty="0"/>
              <a:t>τουρισμός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-το εμπόριο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-τις τράπεζες και ασφάλειες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-τη δημόσια διοίκηση και ασφάλεια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-την υγεία και εκπαίδευση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endParaRPr lang="el-GR" sz="2400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el-GR" sz="2400" dirty="0"/>
              <a:t>Ο τριτογενής τομέας απασχολεί το </a:t>
            </a:r>
            <a:r>
              <a:rPr lang="el-GR" sz="2400" dirty="0">
                <a:solidFill>
                  <a:srgbClr val="FF0000"/>
                </a:solidFill>
              </a:rPr>
              <a:t>μεγαλύτερο ποσοστό </a:t>
            </a:r>
            <a:r>
              <a:rPr lang="el-GR" sz="2400" dirty="0"/>
              <a:t>του εργατικού δυναμικού της χώρας</a:t>
            </a:r>
          </a:p>
          <a:p>
            <a:pPr eaLnBrk="1" hangingPunct="1">
              <a:buClr>
                <a:srgbClr val="FF0000"/>
              </a:buClr>
              <a:buFontTx/>
              <a:buNone/>
              <a:defRPr/>
            </a:pPr>
            <a:endParaRPr lang="el-GR" sz="2400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endParaRPr lang="el-GR" sz="2400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endParaRPr lang="el-GR" sz="2400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endParaRPr lang="el-G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D5E2B6B-E89D-F7EC-192C-BD06C612D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3050"/>
            <a:ext cx="85026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Διαρθρωτικά προβλήματα ελληνικής γεωργίας (1)</a:t>
            </a:r>
            <a:r>
              <a:rPr lang="en-US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3200" dirty="0">
              <a:solidFill>
                <a:srgbClr val="00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83E42DF-F046-D3EC-4E6A-44385CED7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590675"/>
            <a:ext cx="8226425" cy="45053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el-G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Αγροτική γη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Αριθμός και μέγεθος  εκμεταλλεύσεων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Πολυτεμαχισμός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γεωργικής γής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Ορεινές και μειονεκτικές περιοχές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A1B8E14-8089-FFE5-2C64-36A1664DE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Αριθμός και μέγεθος των εκμεταλλεύσεων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60361F8-61F9-78F2-B789-84CA969B4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Ελλάδα οι γεωργικές εκμεταλλεύσεις είναι πολλές (⁓530.000) και μικρού μεγέθους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αποδοτικότητα της εκμετάλλευσης εξαρτάται από την </a:t>
            </a: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παραγωγική κατεύθυνση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Μέσο μέγεθος</a:t>
            </a:r>
            <a:r>
              <a:rPr lang="el-GR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 </a:t>
            </a:r>
            <a:r>
              <a:rPr lang="el-G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στρ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 Ε.Ε. </a:t>
            </a:r>
            <a:r>
              <a:rPr lang="el-GR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l-G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στρ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Πολλές εκμεταλλεύσεις</a:t>
            </a:r>
            <a:r>
              <a:rPr lang="el-GR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πολλοί αρχηγοί</a:t>
            </a:r>
          </a:p>
          <a:p>
            <a:pPr marL="0" indent="0" eaLnBrk="1" hangingPunct="1"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δυσχερής η  διάδοση των πληροφοριών                  </a:t>
            </a:r>
          </a:p>
          <a:p>
            <a:pPr marL="0" indent="0" eaLnBrk="1" hangingPunct="1"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δύσκολη η συλλογική δράση</a:t>
            </a:r>
            <a:endParaRPr lang="el-GR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FF00"/>
              </a:buClr>
              <a:buFontTx/>
              <a:buNone/>
              <a:defRPr/>
            </a:pPr>
            <a:endParaRPr lang="el-GR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13D5DC0-5F6A-B9DD-C462-9E1587BD5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Πολυτεμαχισμός</a:t>
            </a: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γεωργικής </a:t>
            </a:r>
            <a:r>
              <a:rPr lang="el-GR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γής</a:t>
            </a:r>
            <a:endParaRPr lang="el-GR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59CDC0E-92D7-FB15-010A-5883ACC1D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Αίτια του </a:t>
            </a:r>
            <a:r>
              <a:rPr lang="el-G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πολυτεμαχισμού</a:t>
            </a:r>
            <a:endParaRPr lang="el-G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Ελεύθερη αγορά και πώληση χωραφιών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Κληρονομικό δίκαιο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Κατασκευή μεγάλων έργων υποδομής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Αποκατάσταση των προσφύγων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Διασφάλιση αποταμίευσης</a:t>
            </a:r>
          </a:p>
          <a:p>
            <a:pPr eaLnBrk="1" hangingPunct="1">
              <a:buClr>
                <a:srgbClr val="00FF00"/>
              </a:buClr>
              <a:buFontTx/>
              <a:buNone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A8E7848-0DF6-4665-CC4E-3A47E6CB1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188913"/>
            <a:ext cx="8226425" cy="1655762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Μειονεκτήματα που απορρέουν από τον </a:t>
            </a:r>
            <a:r>
              <a:rPr lang="el-G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πολυτεμαχισμό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9738246-3CFD-28EA-2C2E-53622CD1F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Σπατάλη χρόνου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Αύξηση των δαπανών μεταφοράς των συντελεστών παραγωγής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Περιορισμένη δυνατότητα βελτιώσεων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Δυσκολία επίβλεψης των καλλιεργειών</a:t>
            </a:r>
          </a:p>
          <a:p>
            <a:pPr eaLnBrk="1" hangingPunct="1"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Υψηλό κόστος μεταφοράς αγροτικών προϊόντων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F563DB1-523D-A238-2446-F3E526789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Ορεινές και μειονεκτικές περιοχές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7789C74-C3D6-E8C2-99B1-71C7F3C10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Ορεινές περιοχές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(&gt;700 μέτρα)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-δύσκολες κλιματικές συνθήκες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-δυσκολία στην υλοποίηση επενδύσεων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-υψηλότερο κόστος παραγωγής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-χαμηλότερο εισόδημα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Char char="•"/>
              <a:defRPr/>
            </a:pPr>
            <a:r>
              <a:rPr lang="el-G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Μειονεκτικές περιοχές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-χαμηλή πυκνότητα πληθυσμού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-μικρό γεωργικό εισόδημα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-εδάφη με περιορισμένη παραγωγικότητα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λέγμα σε απόσβεση">
  <a:themeElements>
    <a:clrScheme name="Πλέγμα σε απόσβεση 7">
      <a:dk1>
        <a:srgbClr val="516032"/>
      </a:dk1>
      <a:lt1>
        <a:srgbClr val="FFFFFF"/>
      </a:lt1>
      <a:dk2>
        <a:srgbClr val="546434"/>
      </a:dk2>
      <a:lt2>
        <a:srgbClr val="B2B68A"/>
      </a:lt2>
      <a:accent1>
        <a:srgbClr val="7D8C70"/>
      </a:accent1>
      <a:accent2>
        <a:srgbClr val="414E28"/>
      </a:accent2>
      <a:accent3>
        <a:srgbClr val="B3B8AE"/>
      </a:accent3>
      <a:accent4>
        <a:srgbClr val="DADADA"/>
      </a:accent4>
      <a:accent5>
        <a:srgbClr val="BFC5BB"/>
      </a:accent5>
      <a:accent6>
        <a:srgbClr val="3A4623"/>
      </a:accent6>
      <a:hlink>
        <a:srgbClr val="80C579"/>
      </a:hlink>
      <a:folHlink>
        <a:srgbClr val="7FADAF"/>
      </a:folHlink>
    </a:clrScheme>
    <a:fontScheme name="Πλέγμα σε απόσβε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λέγμα σε απόσβεση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λέγμα σε απόσβεση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λέγμα σε απόσβεση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λέγμα σε απόσβεση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λέγμα σε απόσβεση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λέγμα σε απόσβεση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λέγμα σε απόσβεση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λέγμα σε απόσβεση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λέγμα σε απόσβεση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1038</TotalTime>
  <Words>831</Words>
  <Application>Microsoft Office PowerPoint</Application>
  <PresentationFormat>On-screen Show (4:3)</PresentationFormat>
  <Paragraphs>205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Πλέγμα σε απόσβεση</vt:lpstr>
      <vt:lpstr>Τομείς της οικονομίας</vt:lpstr>
      <vt:lpstr>Πρωτογενής (αγροτικός) τομέας</vt:lpstr>
      <vt:lpstr>Δευτερογενής τομέας</vt:lpstr>
      <vt:lpstr>Τριτογενής τομέας</vt:lpstr>
      <vt:lpstr>Διαρθρωτικά προβλήματα ελληνικής γεωργίας (1) </vt:lpstr>
      <vt:lpstr>Αριθμός και μέγεθος των εκμεταλλεύσεων</vt:lpstr>
      <vt:lpstr>Πολυτεμαχισμός γεωργικής γής</vt:lpstr>
      <vt:lpstr>Μειονεκτήματα που απορρέουν από τον πολυτεμαχισμό</vt:lpstr>
      <vt:lpstr>Ορεινές και μειονεκτικές περιοχές</vt:lpstr>
      <vt:lpstr>Διαρθρωτικά προβλήματα ελληνικής γεωργίας (2)</vt:lpstr>
      <vt:lpstr>              Ηλικία των απασχολουμένων στη γεωργία</vt:lpstr>
      <vt:lpstr>Μορφωτικό επίπεδο αγροτών</vt:lpstr>
      <vt:lpstr>Επίπεδο εκπαίδευσης  (%) 2004</vt:lpstr>
      <vt:lpstr>Επίπεδο εκπαίδευσης  (%) 2014</vt:lpstr>
      <vt:lpstr>Επίπεδο εκπαίδευσης  (%) 2022</vt:lpstr>
      <vt:lpstr>Διαρθρωτικά προβλήματα ελληνικής γεωργίας (3)</vt:lpstr>
      <vt:lpstr> Ζήτηση/Διάθεση προϊόντων </vt:lpstr>
      <vt:lpstr>Χαρακτηριστικά των γεωργικών προϊόντων που επηρεάζουν τη διάθεσή τους</vt:lpstr>
      <vt:lpstr>Σχέση φυτικής και ζωικής παραγωγής</vt:lpstr>
      <vt:lpstr>Επενδύσεις</vt:lpstr>
      <vt:lpstr>Επίπεδο παρεχομένων υπηρεσιών στους αγρότες</vt:lpstr>
      <vt:lpstr>Διαρθρωτικά προβλήματα ελληνικής γεωργίας (4) Πρόσθετα προβλήματα</vt:lpstr>
      <vt:lpstr>Συμπληρωματικές δραστηριότητες αγροτικής ανάπτυξης</vt:lpstr>
      <vt:lpstr>Αγροτουρισμός</vt:lpstr>
      <vt:lpstr>Αγροβιοτεχνία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Yolanda</dc:creator>
  <cp:lastModifiedBy>Panayiota Papastylianou</cp:lastModifiedBy>
  <cp:revision>94</cp:revision>
  <dcterms:created xsi:type="dcterms:W3CDTF">2010-08-02T08:48:18Z</dcterms:created>
  <dcterms:modified xsi:type="dcterms:W3CDTF">2023-11-21T12:30:03Z</dcterms:modified>
</cp:coreProperties>
</file>