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90" r:id="rId1"/>
  </p:sldMasterIdLst>
  <p:notesMasterIdLst>
    <p:notesMasterId r:id="rId60"/>
  </p:notesMasterIdLst>
  <p:sldIdLst>
    <p:sldId id="285" r:id="rId2"/>
    <p:sldId id="286" r:id="rId3"/>
    <p:sldId id="302" r:id="rId4"/>
    <p:sldId id="303" r:id="rId5"/>
    <p:sldId id="333" r:id="rId6"/>
    <p:sldId id="304" r:id="rId7"/>
    <p:sldId id="307" r:id="rId8"/>
    <p:sldId id="306" r:id="rId9"/>
    <p:sldId id="308" r:id="rId10"/>
    <p:sldId id="309" r:id="rId11"/>
    <p:sldId id="310" r:id="rId12"/>
    <p:sldId id="311" r:id="rId13"/>
    <p:sldId id="312" r:id="rId14"/>
    <p:sldId id="305" r:id="rId15"/>
    <p:sldId id="313" r:id="rId16"/>
    <p:sldId id="314" r:id="rId17"/>
    <p:sldId id="315" r:id="rId18"/>
    <p:sldId id="316" r:id="rId19"/>
    <p:sldId id="317" r:id="rId20"/>
    <p:sldId id="318" r:id="rId21"/>
    <p:sldId id="319" r:id="rId22"/>
    <p:sldId id="320" r:id="rId23"/>
    <p:sldId id="321" r:id="rId24"/>
    <p:sldId id="336" r:id="rId25"/>
    <p:sldId id="337" r:id="rId26"/>
    <p:sldId id="338" r:id="rId27"/>
    <p:sldId id="339" r:id="rId28"/>
    <p:sldId id="340" r:id="rId29"/>
    <p:sldId id="345" r:id="rId30"/>
    <p:sldId id="341" r:id="rId31"/>
    <p:sldId id="342" r:id="rId32"/>
    <p:sldId id="343" r:id="rId33"/>
    <p:sldId id="354" r:id="rId34"/>
    <p:sldId id="347" r:id="rId35"/>
    <p:sldId id="349" r:id="rId36"/>
    <p:sldId id="348" r:id="rId37"/>
    <p:sldId id="350" r:id="rId38"/>
    <p:sldId id="353" r:id="rId39"/>
    <p:sldId id="351" r:id="rId40"/>
    <p:sldId id="352" r:id="rId41"/>
    <p:sldId id="346" r:id="rId42"/>
    <p:sldId id="355" r:id="rId43"/>
    <p:sldId id="356" r:id="rId44"/>
    <p:sldId id="357" r:id="rId45"/>
    <p:sldId id="358" r:id="rId46"/>
    <p:sldId id="359" r:id="rId47"/>
    <p:sldId id="360" r:id="rId48"/>
    <p:sldId id="344" r:id="rId49"/>
    <p:sldId id="335" r:id="rId50"/>
    <p:sldId id="361" r:id="rId51"/>
    <p:sldId id="362" r:id="rId52"/>
    <p:sldId id="363" r:id="rId53"/>
    <p:sldId id="364" r:id="rId54"/>
    <p:sldId id="365" r:id="rId55"/>
    <p:sldId id="366" r:id="rId56"/>
    <p:sldId id="367" r:id="rId57"/>
    <p:sldId id="368" r:id="rId58"/>
    <p:sldId id="301" r:id="rId5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338" autoAdjust="0"/>
    <p:restoredTop sz="81720" autoAdjust="0"/>
  </p:normalViewPr>
  <p:slideViewPr>
    <p:cSldViewPr snapToGrid="0" snapToObjects="1">
      <p:cViewPr varScale="1">
        <p:scale>
          <a:sx n="55" d="100"/>
          <a:sy n="55" d="100"/>
        </p:scale>
        <p:origin x="-1242"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9123B0-1B36-4F73-93EC-2C03A615177E}" type="datetimeFigureOut">
              <a:rPr lang="en-US" smtClean="0"/>
              <a:pPr/>
              <a:t>5/9/2021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18A4DB-084E-495A-99DF-ED1DF455D27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Κατατάσσουμε τους συμμετέχοντες σε τέσσερις μεγάλες κατηγορίες (</a:t>
            </a:r>
            <a:r>
              <a:rPr lang="el-GR" sz="1200" kern="1200" baseline="0" dirty="0" err="1" smtClean="0">
                <a:solidFill>
                  <a:schemeClr val="tx1"/>
                </a:solidFill>
                <a:latin typeface="+mn-lt"/>
                <a:ea typeface="+mn-ea"/>
                <a:cs typeface="+mn-cs"/>
              </a:rPr>
              <a:t>Chapman</a:t>
            </a:r>
            <a:r>
              <a:rPr lang="el-GR" sz="1200" kern="1200" baseline="0" dirty="0" smtClean="0">
                <a:solidFill>
                  <a:schemeClr val="tx1"/>
                </a:solidFill>
                <a:latin typeface="+mn-lt"/>
                <a:ea typeface="+mn-ea"/>
                <a:cs typeface="+mn-cs"/>
              </a:rPr>
              <a:t>, 2014): </a:t>
            </a:r>
          </a:p>
          <a:p>
            <a:r>
              <a:rPr lang="el-GR" sz="1200" b="0" u="sng" kern="1200" baseline="0" dirty="0" smtClean="0">
                <a:solidFill>
                  <a:schemeClr val="tx1"/>
                </a:solidFill>
                <a:latin typeface="+mn-lt"/>
                <a:ea typeface="+mn-ea"/>
                <a:cs typeface="+mn-cs"/>
              </a:rPr>
              <a:t>Παρακινητές:</a:t>
            </a:r>
            <a:r>
              <a:rPr lang="el-GR" sz="1200" b="0" kern="1200" baseline="0" dirty="0" smtClean="0">
                <a:solidFill>
                  <a:schemeClr val="tx1"/>
                </a:solidFill>
                <a:latin typeface="+mn-lt"/>
                <a:ea typeface="+mn-ea"/>
                <a:cs typeface="+mn-cs"/>
              </a:rPr>
              <a:t> Συμμετέχοντες που έχουν μεγάλο ενδιαφέρον για το έργο και συμβάλλουν στην επιτυχημένη ολοκλήρωσή του. Στην κατηγορία αυτή, η διοίκηση του έργου πρέπει να παρακολουθεί στενά τις ανάγκες αυτής της ομάδας και να τις ικανοποιεί σε όλες τις περιπτώσεις που αυτό είναι εφικτό. </a:t>
            </a:r>
          </a:p>
          <a:p>
            <a:r>
              <a:rPr lang="el-GR" sz="1200" b="0" u="sng" kern="1200" baseline="0" dirty="0" smtClean="0">
                <a:solidFill>
                  <a:schemeClr val="tx1"/>
                </a:solidFill>
                <a:latin typeface="+mn-lt"/>
                <a:ea typeface="+mn-ea"/>
                <a:cs typeface="+mn-cs"/>
              </a:rPr>
              <a:t>Υποστηρικτές:</a:t>
            </a:r>
            <a:r>
              <a:rPr lang="el-GR" sz="1200" b="0" kern="1200" baseline="0" dirty="0" smtClean="0">
                <a:solidFill>
                  <a:schemeClr val="tx1"/>
                </a:solidFill>
                <a:latin typeface="+mn-lt"/>
                <a:ea typeface="+mn-ea"/>
                <a:cs typeface="+mn-cs"/>
              </a:rPr>
              <a:t> Συμμετέχοντες οι οποίοι έχουν μεγάλο ενδιαφέρον για το έργο αλλά σχετικά μικρή δύναμη να επηρεάσουν την υλοποίησή του. Η ομάδα αυτή είναι ιδιαίτερα σημαντική επειδή πολλές φορές περιλαμβάνει τους χρήστες του συστήματος. </a:t>
            </a:r>
          </a:p>
          <a:p>
            <a:r>
              <a:rPr lang="el-GR" sz="1200" b="0" u="sng" kern="1200" baseline="0" dirty="0" smtClean="0">
                <a:solidFill>
                  <a:schemeClr val="tx1"/>
                </a:solidFill>
                <a:latin typeface="+mn-lt"/>
                <a:ea typeface="+mn-ea"/>
                <a:cs typeface="+mn-cs"/>
              </a:rPr>
              <a:t>Λανθάνοντες</a:t>
            </a:r>
            <a:r>
              <a:rPr lang="el-GR" sz="1200" b="0" kern="1200" baseline="0" dirty="0" smtClean="0">
                <a:solidFill>
                  <a:schemeClr val="tx1"/>
                </a:solidFill>
                <a:latin typeface="+mn-lt"/>
                <a:ea typeface="+mn-ea"/>
                <a:cs typeface="+mn-cs"/>
              </a:rPr>
              <a:t>: Συμμετέχοντες οι οποίοι δεν έχουν κάποιο ιδιαίτερο ενδιαφέρον ή ανάμειξη στο έργο αλλά έχουν τη δύναμη να το επηρεάσουν σημαντικά σε περιπτώσεις που παρουσιαστούν προβλήματα, αλλαγές στρατηγικής ή άλλοι εξωγενείς παράγοντες. </a:t>
            </a:r>
          </a:p>
          <a:p>
            <a:r>
              <a:rPr lang="el-GR" sz="1200" b="0" u="sng" kern="1200" baseline="0" dirty="0" smtClean="0">
                <a:solidFill>
                  <a:schemeClr val="tx1"/>
                </a:solidFill>
                <a:latin typeface="+mn-lt"/>
                <a:ea typeface="+mn-ea"/>
                <a:cs typeface="+mn-cs"/>
              </a:rPr>
              <a:t>Αδιάφοροι:</a:t>
            </a:r>
            <a:r>
              <a:rPr lang="el-GR" sz="1200" b="0" kern="1200" baseline="0" dirty="0" smtClean="0">
                <a:solidFill>
                  <a:schemeClr val="tx1"/>
                </a:solidFill>
                <a:latin typeface="+mn-lt"/>
                <a:ea typeface="+mn-ea"/>
                <a:cs typeface="+mn-cs"/>
              </a:rPr>
              <a:t> Συμμετέχοντες με μικρό ενδιαφέρον για τις δραστηριότητες του έργου καθώς δεν τους </a:t>
            </a:r>
            <a:r>
              <a:rPr lang="el-GR" sz="1200" kern="1200" baseline="0" dirty="0" smtClean="0">
                <a:solidFill>
                  <a:schemeClr val="tx1"/>
                </a:solidFill>
                <a:latin typeface="+mn-lt"/>
                <a:ea typeface="+mn-ea"/>
                <a:cs typeface="+mn-cs"/>
              </a:rPr>
              <a:t>επηρεάζει άμεσα αλλά ταυτόχρονα έχουν και μικρή δύναμη να επηρεάσουν τις αποφάσεις ή την κατεύθυνση του έργου. </a:t>
            </a:r>
          </a:p>
          <a:p>
            <a:endParaRPr lang="el-GR" sz="1200" b="1"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Ένα βοήθημα που μπορεί να χρησιμοποιηθεί για την παρακολούθηση των συμμετεχόντων είναι το </a:t>
            </a:r>
            <a:r>
              <a:rPr lang="el-GR" sz="1200" b="0" kern="1200" baseline="0" dirty="0" smtClean="0">
                <a:solidFill>
                  <a:schemeClr val="tx1"/>
                </a:solidFill>
                <a:latin typeface="+mn-lt"/>
                <a:ea typeface="+mn-ea"/>
                <a:cs typeface="+mn-cs"/>
              </a:rPr>
              <a:t>Μητρώο Συμμετεχόντων (</a:t>
            </a:r>
            <a:r>
              <a:rPr lang="el-GR" sz="1200" b="0" kern="1200" baseline="0" dirty="0" err="1" smtClean="0">
                <a:solidFill>
                  <a:schemeClr val="tx1"/>
                </a:solidFill>
                <a:latin typeface="+mn-lt"/>
                <a:ea typeface="+mn-ea"/>
                <a:cs typeface="+mn-cs"/>
              </a:rPr>
              <a:t>stakeholders</a:t>
            </a:r>
            <a:r>
              <a:rPr lang="el-GR" sz="1200" b="0" kern="1200" baseline="0" dirty="0" smtClean="0">
                <a:solidFill>
                  <a:schemeClr val="tx1"/>
                </a:solidFill>
                <a:latin typeface="+mn-lt"/>
                <a:ea typeface="+mn-ea"/>
                <a:cs typeface="+mn-cs"/>
              </a:rPr>
              <a:t> </a:t>
            </a:r>
            <a:r>
              <a:rPr lang="el-GR" sz="1200" b="0" kern="1200" baseline="0" dirty="0" err="1" smtClean="0">
                <a:solidFill>
                  <a:schemeClr val="tx1"/>
                </a:solidFill>
                <a:latin typeface="+mn-lt"/>
                <a:ea typeface="+mn-ea"/>
                <a:cs typeface="+mn-cs"/>
              </a:rPr>
              <a:t>registry</a:t>
            </a:r>
            <a:r>
              <a:rPr lang="el-GR" sz="1200" b="0" kern="1200" baseline="0" dirty="0" smtClean="0">
                <a:solidFill>
                  <a:schemeClr val="tx1"/>
                </a:solidFill>
                <a:latin typeface="+mn-lt"/>
                <a:ea typeface="+mn-ea"/>
                <a:cs typeface="+mn-cs"/>
              </a:rPr>
              <a:t>), ένας πίνακας που καταγράφει τα χαρακτηριστικά των συμμετεχόντων που προέκυψαν από την ανάλυση. Ο πίνακας αυτός ανανεώνεται τακτικά και μπορεί να περιλαμβάνει επιπλέον στοιχεία όταν αυτά είναι διαθέσιμα, όπως το επίπεδο υποστήριξης κάθε συμμετέχοντα στο έργο. Σε επίπεδο απλής ανάλυσης είναι αρκετός για την εποπτεία των συμμετεχόντων. </a:t>
            </a:r>
          </a:p>
          <a:p>
            <a:r>
              <a:rPr lang="el-GR" sz="1200" b="0" kern="1200" baseline="0" dirty="0" smtClean="0">
                <a:solidFill>
                  <a:schemeClr val="tx1"/>
                </a:solidFill>
                <a:latin typeface="+mn-lt"/>
                <a:ea typeface="+mn-ea"/>
                <a:cs typeface="+mn-cs"/>
              </a:rPr>
              <a:t>Ο Πίνακας απεικονίζει το μητρώο συμμετεχόντων για το έργο. Στον πίνακα αυτό η στρατηγική που ακολουθούμε βρίσκεται σε άμεση σχέση με τον τύπο του συμμετέχοντος. Για παράδειγμα υιοθετούμε τη στρατηγική της </a:t>
            </a:r>
            <a:r>
              <a:rPr lang="el-GR" sz="1200" b="0" i="0" kern="1200" baseline="0" dirty="0" smtClean="0">
                <a:solidFill>
                  <a:schemeClr val="tx1"/>
                </a:solidFill>
                <a:latin typeface="+mn-lt"/>
                <a:ea typeface="+mn-ea"/>
                <a:cs typeface="+mn-cs"/>
              </a:rPr>
              <a:t>Διαχείρισης για τους Παρακινητές, τη στρατηγική Ικανοποίησης για τους συμμετέχοντες τύπου Λανθάνοντες και τη στρατηγική της Απλής Πληροφόρησης για τους Αδιάφορους. </a:t>
            </a:r>
            <a:endParaRPr lang="en-US" b="0" i="0"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Οι λειτουργικοί εμπειρογνώμονες είναι άτομα με μεγάλη εξειδίκευση σε μια συγκεκριμένη λειτουργική περιοχή (π.χ. οικονομική διαχείριση, μάρκετινγκ, διοίκηση παραγωγής). Οι λειτουργικοί εμπειρογνώμονες είναι υπεύθυνοι να σχεδιάσουν τις επιχειρηματικές διεργασίες του συστήματος καθώς και να πάρουν αποφάσεις στη συγκεκριμένη περιοχή ευθύνης τους. </a:t>
            </a:r>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29</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Όλα τα συστήματα ERP λειτουργούν μέσα σε ένα σύνθετο τεχνικό περιβάλλον το οποίο αποτελείται από λειτουργικά συστήματα, βάσεις δεδομένων, συστοιχίες συσκευών αποθήκευσης (</a:t>
            </a:r>
            <a:r>
              <a:rPr lang="el-GR" sz="1200" kern="1200" baseline="0" dirty="0" err="1" smtClean="0">
                <a:solidFill>
                  <a:schemeClr val="tx1"/>
                </a:solidFill>
                <a:latin typeface="+mn-lt"/>
                <a:ea typeface="+mn-ea"/>
                <a:cs typeface="+mn-cs"/>
              </a:rPr>
              <a:t>storage</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arrays</a:t>
            </a:r>
            <a:r>
              <a:rPr lang="el-GR" sz="1200" kern="1200" baseline="0" dirty="0" smtClean="0">
                <a:solidFill>
                  <a:schemeClr val="tx1"/>
                </a:solidFill>
                <a:latin typeface="+mn-lt"/>
                <a:ea typeface="+mn-ea"/>
                <a:cs typeface="+mn-cs"/>
              </a:rPr>
              <a:t>), εξυπηρετητές εφαρμογών, δρομολογητές κ.ά., υποσυστήματα που θα πρέπει να λειτουργούν αποδοτικά, με ασφάλεια, αδιάλειπτα και απρόσκοπτα. Επομένως, σε ένα έργο ERP, είναι προφανής η ανάγκη ύπαρξης τεχνικών εμπειρογνωμόνων-διαχειριστών (</a:t>
            </a:r>
            <a:r>
              <a:rPr lang="el-GR" sz="1200" kern="1200" baseline="0" dirty="0" err="1" smtClean="0">
                <a:solidFill>
                  <a:schemeClr val="tx1"/>
                </a:solidFill>
                <a:latin typeface="+mn-lt"/>
                <a:ea typeface="+mn-ea"/>
                <a:cs typeface="+mn-cs"/>
              </a:rPr>
              <a:t>administrators</a:t>
            </a:r>
            <a:r>
              <a:rPr lang="el-GR" sz="1200" kern="1200" baseline="0" dirty="0" smtClean="0">
                <a:solidFill>
                  <a:schemeClr val="tx1"/>
                </a:solidFill>
                <a:latin typeface="+mn-lt"/>
                <a:ea typeface="+mn-ea"/>
                <a:cs typeface="+mn-cs"/>
              </a:rPr>
              <a:t>) με υψηλή εμπειρία στην εγκατάσταση, διαμόρφωση, ρύθμιση και γενικότερα λειτουργία τέτοιων τεχνολογιών και συσκευών. </a:t>
            </a:r>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30</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Η φάση πριν την υλοποίηση δίνει έμφαση στο να προσδιορίσουμε με ακρίβεια το υπό ανάπτυξη σύστημα ERP καθώς και τη διαδικασία-πλαίσιο επιλογής. Τα βασικά 6 βήματα που θα πρέπει να ακολουθηθούν έχουν προταθεί από τους </a:t>
            </a:r>
            <a:r>
              <a:rPr lang="el-GR" sz="1200" kern="1200" baseline="0" dirty="0" err="1" smtClean="0">
                <a:solidFill>
                  <a:schemeClr val="tx1"/>
                </a:solidFill>
                <a:latin typeface="+mn-lt"/>
                <a:ea typeface="+mn-ea"/>
                <a:cs typeface="+mn-cs"/>
              </a:rPr>
              <a:t>Wei</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et</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al</a:t>
            </a:r>
            <a:r>
              <a:rPr lang="el-GR" sz="1200" kern="1200" baseline="0" dirty="0" smtClean="0">
                <a:solidFill>
                  <a:schemeClr val="tx1"/>
                </a:solidFill>
                <a:latin typeface="+mn-lt"/>
                <a:ea typeface="+mn-ea"/>
                <a:cs typeface="+mn-cs"/>
              </a:rPr>
              <a:t>. (2005).</a:t>
            </a:r>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32</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34</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b="0" dirty="0" smtClean="0"/>
              <a:t>Ένα από τα πιο αμφιλεγόμενα ζητήματα στον χώρο των συστημάτων ERP είναι κατά πόσο το υπό επιλογή σύστημα ERP ταιριάζει και μπορεί να υποστηρίξει πλήρως τις επιχειρηματικές διεργασίες του οργανισμού. Υπάρχουν δύο διαφορετικές προσεγγίσεις οι οποίες προσεγγίζουν το θέμα από διαφορετικές οπτικές γωνίες</a:t>
            </a:r>
            <a:endParaRPr lang="en-US" b="0"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36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l-GR" sz="1200" kern="1200" baseline="0" dirty="0" smtClean="0">
                <a:solidFill>
                  <a:schemeClr val="tx1"/>
                </a:solidFill>
                <a:latin typeface="+mn-lt"/>
                <a:ea typeface="+mn-ea"/>
                <a:cs typeface="+mn-cs"/>
              </a:rPr>
              <a:t>Στην Εικόνα παρουσιάζονται οι τέσσερις διαφορετικές περιπτώσεις που προκύπτουν είτε από αλλαγές στο λογισμικό είτε από αλλαγές στις επιχειρηματικές διεργασίες. Οι τέσσερις αυτές περιπτώσεις είναι: </a:t>
            </a:r>
          </a:p>
          <a:p>
            <a:r>
              <a:rPr lang="el-GR" sz="1200" b="1" kern="1200" baseline="0" dirty="0" smtClean="0">
                <a:solidFill>
                  <a:schemeClr val="tx1"/>
                </a:solidFill>
                <a:latin typeface="+mn-lt"/>
                <a:ea typeface="+mn-ea"/>
                <a:cs typeface="+mn-cs"/>
              </a:rPr>
              <a:t>Περίπτωση 1: Ελάχιστη επιχειρηματική αλλαγή και ελάχιστες αλλαγές στο λογισμικό </a:t>
            </a:r>
          </a:p>
          <a:p>
            <a:r>
              <a:rPr lang="el-GR" sz="1200" kern="1200" baseline="0" dirty="0" smtClean="0">
                <a:solidFill>
                  <a:schemeClr val="tx1"/>
                </a:solidFill>
                <a:latin typeface="+mn-lt"/>
                <a:ea typeface="+mn-ea"/>
                <a:cs typeface="+mn-cs"/>
              </a:rPr>
              <a:t>Τα πλεονεκτήματα αυτής της περίπτωσης είναι ότι η υλοποίηση του έργου μπορεί να γίνει γρήγορα, με οικονομικό τρόπο και χωρίς ιδιαίτερο κίνδυνο. Το βασικό μειονέκτημα είναι ότι ο οργανισμός χάνει μια σημαντική ευκαιρία οργανωτικής αλλαγής και βελτίωσης, αφού η εγκατάσταση ενός συστήματος ERP είναι κάτι που συμβαίνει εξαιρετικά σπάνια. Η προσέγγιση αυτή είναι καλύτερα εφαρμόσιμη όταν ο οργανισμός υλοποιεί γενικού χαρακτήρα επιχειρηματικές διεργασίες (π.χ. λογιστήριο, αποθήκη) καθώς και στην περίπτωση όπου η πληροφοριακή υποδομή δεν αποτελεί συγκριτικό πλεονέκτημα. Επίσης, είναι κατάλληλη στις περιπτώσεις που επιζητά μια «οικονομική» εγκατάσταση ενός συστήματος ERP. </a:t>
            </a:r>
          </a:p>
          <a:p>
            <a:r>
              <a:rPr lang="el-GR" sz="1200" b="1" kern="1200" baseline="0" dirty="0" smtClean="0">
                <a:solidFill>
                  <a:schemeClr val="tx1"/>
                </a:solidFill>
                <a:latin typeface="+mn-lt"/>
                <a:ea typeface="+mn-ea"/>
                <a:cs typeface="+mn-cs"/>
              </a:rPr>
              <a:t>Περίπτωση 2: Ελάχιστη επιχειρηματική αλλαγή και μεγάλες αλλαγές στο λογισμικό </a:t>
            </a:r>
          </a:p>
          <a:p>
            <a:r>
              <a:rPr lang="el-GR" sz="1200" kern="1200" baseline="0" dirty="0" smtClean="0">
                <a:solidFill>
                  <a:schemeClr val="tx1"/>
                </a:solidFill>
                <a:latin typeface="+mn-lt"/>
                <a:ea typeface="+mn-ea"/>
                <a:cs typeface="+mn-cs"/>
              </a:rPr>
              <a:t>Το βασικό πλεονέκτημα αυτής της προσέγγισης είναι ότι ο οργανισμός δεν χρειάζεται να τροποποιήσει επιχειρηματικές διεργασίες, οι οποίες πιθανόν να παράγουν σημαντική προστιθέμενη αξία για τον οργανισμό αυτό. Το βασικό μειονέκτημα της προσέγγισης αυτής είναι ότι αυξάνει σημαντικά το κόστος υλοποίησης του συστήματος ERP καθώς η ανάπτυξη λογισμικού θεωρείται ως «ακριβή» δραστηριότητα. Για τον λόγο αυτό, η προσέγγιση αυτή επιλέγεται από μεγάλους οργανισμούς που λειτουργούν με πολύπλοκες διεργασίες και έχουν διαθέσιμους τους αναγκαίους πόρους. </a:t>
            </a:r>
          </a:p>
          <a:p>
            <a:r>
              <a:rPr lang="el-GR" sz="1200" b="1" kern="1200" baseline="0" dirty="0" smtClean="0">
                <a:solidFill>
                  <a:schemeClr val="tx1"/>
                </a:solidFill>
                <a:latin typeface="+mn-lt"/>
                <a:ea typeface="+mn-ea"/>
                <a:cs typeface="+mn-cs"/>
              </a:rPr>
              <a:t>Περίπτωση 3: Μεγάλες αλλαγές στις επιχειρηματικές διεργασίες και ελάχιστες αλλαγές στο λογισμικό </a:t>
            </a:r>
          </a:p>
          <a:p>
            <a:r>
              <a:rPr lang="el-GR" sz="1200" kern="1200" baseline="0" dirty="0" smtClean="0">
                <a:solidFill>
                  <a:schemeClr val="tx1"/>
                </a:solidFill>
                <a:latin typeface="+mn-lt"/>
                <a:ea typeface="+mn-ea"/>
                <a:cs typeface="+mn-cs"/>
              </a:rPr>
              <a:t>Η προσέγγιση αυτή επιλέγεται συνήθως από μικρές επιχειρήσεις οι οποίες θέλουν να επωφεληθούν από την εισαγωγή ενός νέου πληροφοριακού συστήματος και να βελτιώσουν την οργανωτική τους δομή. Το μικρό τους μέγεθος επιτρέπει την εύκολη προσαρμογή του προσωπικού στη νέα οργανωτική δομή και τις νέες επιχειρηματικές διεργασίες. Επιπλέον, η χρήση αυτής της προσέγγισης ελαχιστοποιεί το κόστος εγκατάστασης ενός συστήματος ERP, γεγονός ιδιαίτερα σημαντικό για μια μικρομεσαία επιχείρηση. </a:t>
            </a:r>
          </a:p>
          <a:p>
            <a:r>
              <a:rPr lang="el-GR" sz="1200" b="1" kern="1200" baseline="0" dirty="0" smtClean="0">
                <a:solidFill>
                  <a:schemeClr val="tx1"/>
                </a:solidFill>
                <a:latin typeface="+mn-lt"/>
                <a:ea typeface="+mn-ea"/>
                <a:cs typeface="+mn-cs"/>
              </a:rPr>
              <a:t>Περίπτωση 4: Μεγάλες αλλαγές στις επιχειρηματικές διεργασίες και μεγάλες αλλαγές στο λογισμικό </a:t>
            </a:r>
          </a:p>
          <a:p>
            <a:r>
              <a:rPr lang="el-GR" sz="1200" kern="1200" baseline="0" dirty="0" smtClean="0">
                <a:solidFill>
                  <a:schemeClr val="tx1"/>
                </a:solidFill>
                <a:latin typeface="+mn-lt"/>
                <a:ea typeface="+mn-ea"/>
                <a:cs typeface="+mn-cs"/>
              </a:rPr>
              <a:t>Η περίπτωση κατά την οποία γίνονται μεγάλες αλλαγές σε επιχειρηματικές διεργασίες ταυτόχρονα με μεγάλες αλλαγές στο λογισμικό του συστήματος ERP ταιριάζει σε μεγάλες επιχειρήσεις που επιχειρούν να αναδιοργανώσουν το επιχειρηματικό τους μοντέλο. Είναι μια διαδικασία ιδιαίτερα χρονοβόρα αλλά και με μεγάλο κόστος. </a:t>
            </a:r>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37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Στο σημείο αυτό η επιλογή της </a:t>
            </a:r>
            <a:r>
              <a:rPr lang="el-GR" sz="1200" kern="1200" baseline="0" dirty="0" err="1" smtClean="0">
                <a:solidFill>
                  <a:schemeClr val="tx1"/>
                </a:solidFill>
                <a:latin typeface="+mn-lt"/>
                <a:ea typeface="+mn-ea"/>
                <a:cs typeface="+mn-cs"/>
              </a:rPr>
              <a:t>συμφερότερης</a:t>
            </a:r>
            <a:r>
              <a:rPr lang="el-GR" sz="1200" kern="1200" baseline="0" dirty="0" smtClean="0">
                <a:solidFill>
                  <a:schemeClr val="tx1"/>
                </a:solidFill>
                <a:latin typeface="+mn-lt"/>
                <a:ea typeface="+mn-ea"/>
                <a:cs typeface="+mn-cs"/>
              </a:rPr>
              <a:t> λύσης/συστήματος προκύπτει από Αξιολόγηση και βαθμολόγηση </a:t>
            </a:r>
          </a:p>
          <a:p>
            <a:r>
              <a:rPr lang="el-GR" sz="1200" kern="1200" baseline="0" dirty="0" smtClean="0">
                <a:solidFill>
                  <a:schemeClr val="tx1"/>
                </a:solidFill>
                <a:latin typeface="+mn-lt"/>
                <a:ea typeface="+mn-ea"/>
                <a:cs typeface="+mn-cs"/>
              </a:rPr>
              <a:t>Α) των τεχνικών χαρακτηριστικών και κριτηρίων των προσφερόμενων συστημάτων αλλά και υπηρεσιών σύμφωνα με τα κριτήρια που έχουμε επιλέξει καθώς και </a:t>
            </a:r>
          </a:p>
          <a:p>
            <a:r>
              <a:rPr lang="el-GR" sz="1200" kern="1200" baseline="0" dirty="0" smtClean="0">
                <a:solidFill>
                  <a:schemeClr val="tx1"/>
                </a:solidFill>
                <a:latin typeface="+mn-lt"/>
                <a:ea typeface="+mn-ea"/>
                <a:cs typeface="+mn-cs"/>
              </a:rPr>
              <a:t>Β) αξιολόγηση των οικονομικών προσφορών των προμηθευτών για όσες προσφορές δεν έχουν απορριφθεί σε προηγούμενο στάδιο της αξιολόγησης. </a:t>
            </a:r>
          </a:p>
          <a:p>
            <a:endParaRPr lang="el-GR" sz="1200" kern="1200" baseline="0" dirty="0" smtClean="0">
              <a:solidFill>
                <a:schemeClr val="tx1"/>
              </a:solidFill>
              <a:latin typeface="+mn-lt"/>
              <a:ea typeface="+mn-ea"/>
              <a:cs typeface="+mn-cs"/>
            </a:endParaRPr>
          </a:p>
          <a:p>
            <a:r>
              <a:rPr lang="el-GR" sz="1200" kern="1200" baseline="0" dirty="0" smtClean="0">
                <a:solidFill>
                  <a:schemeClr val="tx1"/>
                </a:solidFill>
                <a:latin typeface="+mn-lt"/>
                <a:ea typeface="+mn-ea"/>
                <a:cs typeface="+mn-cs"/>
              </a:rPr>
              <a:t>Στον </a:t>
            </a:r>
            <a:r>
              <a:rPr lang="el-GR" sz="1200" kern="1200" baseline="0" dirty="0" smtClean="0">
                <a:solidFill>
                  <a:schemeClr val="tx1"/>
                </a:solidFill>
                <a:latin typeface="+mn-lt"/>
                <a:ea typeface="+mn-ea"/>
                <a:cs typeface="+mn-cs"/>
              </a:rPr>
              <a:t>παραπάνω τύπο, το βάρος της τεχνικής αξιολόγησης είναι 70% της συνολικής βαθμολογίας, ενώ το βάρος της οικονομικής αξιολόγησης ανέρχεται σε 30%. Τα ποσοστά αυτά μπορούν σαφώς να διαφοροποιηθούν και παρουσιάζονται ενδεικτικά. Στον συγκεκριμένο τύπο δίνεται σημαντικά μεγαλύτερο βάρος στα τεχνικά χαρακτηριστικά και στην ποιότητα του συστήματος παρά στην τιμή του. </a:t>
            </a:r>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39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Η μέθοδος του υπολογισμού του συνολικού κόστους χρήσης βλέπει το πληροφοριακό σύστημα ως μια επένδυση της επιχείρησης και όχι σαν μια απλή προμήθεια. Για τον λόγο αυτό εστιάζεται στο πόσο θα κοστίσει τόσο η αγορά του συστήματος όσο και η λειτουργία του συστήματος για μια σημαντική χρονική περίοδο. Στην πράξη, τις περισσότερες φορές, το κόστος λειτουργίας μέσα σε μια πενταετία υπερβαίνει το κόστος αγοράς-αρχικής επένδυσης. </a:t>
            </a:r>
          </a:p>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40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Η Εικόνα παρουσιάζει την έννοια της επιτυχίας του έργου. Η επιτυχία ενός έργου εξαρτάται από το παραγόμενο αποτέλεσμα σε σχέση με το ζητούμενο, το κόστος του έργου σε σχέση με τον διαθέσιμο προϋπολογισμό και τον χρόνο ο οποίος απαιτήθηκε για την ολοκλήρωσή του σε σχέση με τον διαθέσιμο χρόνο. Συνεπώς, η επιτυχία είναι ένας συνδυασμός παραγόντων και για τον λόγο αυτό θεωρούμε επιτυχημένη κάθε προσέγγιση που βελτιστοποιεί τους παραπάνω παράγοντες. </a:t>
            </a:r>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6</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b="0" kern="1200" baseline="0" dirty="0" smtClean="0">
                <a:solidFill>
                  <a:schemeClr val="tx1"/>
                </a:solidFill>
                <a:latin typeface="+mn-lt"/>
                <a:ea typeface="+mn-ea"/>
                <a:cs typeface="+mn-cs"/>
              </a:rPr>
              <a:t>Λειτουργικές απαιτήσεις (</a:t>
            </a:r>
            <a:r>
              <a:rPr lang="el-GR" sz="1200" b="0" kern="1200" baseline="0" dirty="0" err="1" smtClean="0">
                <a:solidFill>
                  <a:schemeClr val="tx1"/>
                </a:solidFill>
                <a:latin typeface="+mn-lt"/>
                <a:ea typeface="+mn-ea"/>
                <a:cs typeface="+mn-cs"/>
              </a:rPr>
              <a:t>Functional</a:t>
            </a:r>
            <a:r>
              <a:rPr lang="el-GR" sz="1200" b="0" kern="1200" baseline="0" dirty="0" smtClean="0">
                <a:solidFill>
                  <a:schemeClr val="tx1"/>
                </a:solidFill>
                <a:latin typeface="+mn-lt"/>
                <a:ea typeface="+mn-ea"/>
                <a:cs typeface="+mn-cs"/>
              </a:rPr>
              <a:t> </a:t>
            </a:r>
            <a:r>
              <a:rPr lang="el-GR" sz="1200" b="0" kern="1200" baseline="0" dirty="0" err="1" smtClean="0">
                <a:solidFill>
                  <a:schemeClr val="tx1"/>
                </a:solidFill>
                <a:latin typeface="+mn-lt"/>
                <a:ea typeface="+mn-ea"/>
                <a:cs typeface="+mn-cs"/>
              </a:rPr>
              <a:t>requirements</a:t>
            </a:r>
            <a:r>
              <a:rPr lang="el-GR" sz="1200" b="0" kern="1200" baseline="0" dirty="0" smtClean="0">
                <a:solidFill>
                  <a:schemeClr val="tx1"/>
                </a:solidFill>
                <a:latin typeface="+mn-lt"/>
                <a:ea typeface="+mn-ea"/>
                <a:cs typeface="+mn-cs"/>
              </a:rPr>
              <a:t>). Είναι απαιτήσεις που σχετίζονται με την ικανοποίηση των επιχειρηματικών απαιτήσεων. Έτσι, ενώ μια επιχειρηματική απαίτηση περιγράφει «γιατί» πρέπει να γίνει μια ενέργεια, μια λειτουργική απαίτηση περιγράφει το «τι» πρέπει να γίνει. </a:t>
            </a:r>
          </a:p>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45</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Πριν γίνει η οριστική μετάπτωση των δεδομένων, θα πρέπει να επιβεβαιωθεί ότι τα δεδομένα που θα καταχωρηθούν ευρίσκονται σε μία συμβατή κατάσταση (</a:t>
            </a:r>
            <a:r>
              <a:rPr lang="el-GR" sz="1200" kern="1200" baseline="0" dirty="0" err="1" smtClean="0">
                <a:solidFill>
                  <a:schemeClr val="tx1"/>
                </a:solidFill>
                <a:latin typeface="+mn-lt"/>
                <a:ea typeface="+mn-ea"/>
                <a:cs typeface="+mn-cs"/>
              </a:rPr>
              <a:t>consistent</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data</a:t>
            </a:r>
            <a:r>
              <a:rPr lang="el-GR" sz="1200" kern="1200" baseline="0" dirty="0" smtClean="0">
                <a:solidFill>
                  <a:schemeClr val="tx1"/>
                </a:solidFill>
                <a:latin typeface="+mn-lt"/>
                <a:ea typeface="+mn-ea"/>
                <a:cs typeface="+mn-cs"/>
              </a:rPr>
              <a:t>) με το νέο σύστημα, διότι διαφορετικά η ασυμβατότητα θα διαιωνιστεί και στο νέο σύστημα. </a:t>
            </a:r>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47</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Τα βήματα αυτής της φάσης θα αναλυθούν περισσότερο σε </a:t>
            </a:r>
            <a:r>
              <a:rPr lang="el-GR" sz="1200" kern="1200" baseline="0" smtClean="0">
                <a:solidFill>
                  <a:schemeClr val="tx1"/>
                </a:solidFill>
                <a:latin typeface="+mn-lt"/>
                <a:ea typeface="+mn-ea"/>
                <a:cs typeface="+mn-cs"/>
              </a:rPr>
              <a:t>επόμενο μάθημα.</a:t>
            </a:r>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48</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l-GR" sz="1200" b="0" kern="1200" baseline="0" dirty="0" smtClean="0">
                <a:solidFill>
                  <a:schemeClr val="tx1"/>
                </a:solidFill>
                <a:latin typeface="+mn-lt"/>
                <a:ea typeface="+mn-ea"/>
                <a:cs typeface="+mn-cs"/>
              </a:rPr>
              <a:t>Σύμφωνα με τον </a:t>
            </a:r>
            <a:r>
              <a:rPr lang="el-GR" sz="1200" b="0" kern="1200" baseline="0" dirty="0" err="1" smtClean="0">
                <a:solidFill>
                  <a:schemeClr val="tx1"/>
                </a:solidFill>
                <a:latin typeface="+mn-lt"/>
                <a:ea typeface="+mn-ea"/>
                <a:cs typeface="+mn-cs"/>
              </a:rPr>
              <a:t>Haddara</a:t>
            </a:r>
            <a:r>
              <a:rPr lang="el-GR" sz="1200" b="0" kern="1200" baseline="0" dirty="0" smtClean="0">
                <a:solidFill>
                  <a:schemeClr val="tx1"/>
                </a:solidFill>
                <a:latin typeface="+mn-lt"/>
                <a:ea typeface="+mn-ea"/>
                <a:cs typeface="+mn-cs"/>
              </a:rPr>
              <a:t> (2012), το αρχικό κόστος επένδυσης μπορεί να αναλυθεί στις παρακάτω βασικές κατηγορίες </a:t>
            </a:r>
          </a:p>
          <a:p>
            <a:r>
              <a:rPr lang="el-GR" sz="1200" b="0" u="sng" kern="1200" baseline="0" dirty="0" smtClean="0">
                <a:solidFill>
                  <a:schemeClr val="tx1"/>
                </a:solidFill>
                <a:latin typeface="+mn-lt"/>
                <a:ea typeface="+mn-ea"/>
                <a:cs typeface="+mn-cs"/>
              </a:rPr>
              <a:t>Κόστος προμηθευτή συστήματος ERR</a:t>
            </a:r>
            <a:r>
              <a:rPr lang="el-GR" sz="1200" b="0" kern="1200" baseline="0" dirty="0" smtClean="0">
                <a:solidFill>
                  <a:schemeClr val="tx1"/>
                </a:solidFill>
                <a:latin typeface="+mn-lt"/>
                <a:ea typeface="+mn-ea"/>
                <a:cs typeface="+mn-cs"/>
              </a:rPr>
              <a:t>. Στην κατηγορία αυτή περιλαμβάνονται κόστη όπως το κόστος των αδειών (</a:t>
            </a:r>
            <a:r>
              <a:rPr lang="el-GR" sz="1200" b="0" kern="1200" baseline="0" dirty="0" err="1" smtClean="0">
                <a:solidFill>
                  <a:schemeClr val="tx1"/>
                </a:solidFill>
                <a:latin typeface="+mn-lt"/>
                <a:ea typeface="+mn-ea"/>
                <a:cs typeface="+mn-cs"/>
              </a:rPr>
              <a:t>licensing</a:t>
            </a:r>
            <a:r>
              <a:rPr lang="el-GR" sz="1200" b="0" kern="1200" baseline="0" dirty="0" smtClean="0">
                <a:solidFill>
                  <a:schemeClr val="tx1"/>
                </a:solidFill>
                <a:latin typeface="+mn-lt"/>
                <a:ea typeface="+mn-ea"/>
                <a:cs typeface="+mn-cs"/>
              </a:rPr>
              <a:t>), το κόστος παραμετροποίησης (</a:t>
            </a:r>
            <a:r>
              <a:rPr lang="el-GR" sz="1200" b="0" kern="1200" baseline="0" dirty="0" err="1" smtClean="0">
                <a:solidFill>
                  <a:schemeClr val="tx1"/>
                </a:solidFill>
                <a:latin typeface="+mn-lt"/>
                <a:ea typeface="+mn-ea"/>
                <a:cs typeface="+mn-cs"/>
              </a:rPr>
              <a:t>parameterization</a:t>
            </a:r>
            <a:r>
              <a:rPr lang="el-GR" sz="1200" b="0" kern="1200" baseline="0" dirty="0" smtClean="0">
                <a:solidFill>
                  <a:schemeClr val="tx1"/>
                </a:solidFill>
                <a:latin typeface="+mn-lt"/>
                <a:ea typeface="+mn-ea"/>
                <a:cs typeface="+mn-cs"/>
              </a:rPr>
              <a:t>) και τροποποίησης (</a:t>
            </a:r>
            <a:r>
              <a:rPr lang="el-GR" sz="1200" b="0" kern="1200" baseline="0" dirty="0" err="1" smtClean="0">
                <a:solidFill>
                  <a:schemeClr val="tx1"/>
                </a:solidFill>
                <a:latin typeface="+mn-lt"/>
                <a:ea typeface="+mn-ea"/>
                <a:cs typeface="+mn-cs"/>
              </a:rPr>
              <a:t>customization</a:t>
            </a:r>
            <a:r>
              <a:rPr lang="el-GR" sz="1200" b="0" kern="1200" baseline="0" dirty="0" smtClean="0">
                <a:solidFill>
                  <a:schemeClr val="tx1"/>
                </a:solidFill>
                <a:latin typeface="+mn-lt"/>
                <a:ea typeface="+mn-ea"/>
                <a:cs typeface="+mn-cs"/>
              </a:rPr>
              <a:t>) του συστήματος, το κόστος μεταφοράς δεδομένων (</a:t>
            </a:r>
            <a:r>
              <a:rPr lang="el-GR" sz="1200" b="0" kern="1200" baseline="0" dirty="0" err="1" smtClean="0">
                <a:solidFill>
                  <a:schemeClr val="tx1"/>
                </a:solidFill>
                <a:latin typeface="+mn-lt"/>
                <a:ea typeface="+mn-ea"/>
                <a:cs typeface="+mn-cs"/>
              </a:rPr>
              <a:t>data</a:t>
            </a:r>
            <a:r>
              <a:rPr lang="el-GR" sz="1200" b="0" kern="1200" baseline="0" dirty="0" smtClean="0">
                <a:solidFill>
                  <a:schemeClr val="tx1"/>
                </a:solidFill>
                <a:latin typeface="+mn-lt"/>
                <a:ea typeface="+mn-ea"/>
                <a:cs typeface="+mn-cs"/>
              </a:rPr>
              <a:t> </a:t>
            </a:r>
            <a:r>
              <a:rPr lang="el-GR" sz="1200" b="0" kern="1200" baseline="0" dirty="0" err="1" smtClean="0">
                <a:solidFill>
                  <a:schemeClr val="tx1"/>
                </a:solidFill>
                <a:latin typeface="+mn-lt"/>
                <a:ea typeface="+mn-ea"/>
                <a:cs typeface="+mn-cs"/>
              </a:rPr>
              <a:t>migration</a:t>
            </a:r>
            <a:r>
              <a:rPr lang="el-GR" sz="1200" b="0" kern="1200" baseline="0" dirty="0" smtClean="0">
                <a:solidFill>
                  <a:schemeClr val="tx1"/>
                </a:solidFill>
                <a:latin typeface="+mn-lt"/>
                <a:ea typeface="+mn-ea"/>
                <a:cs typeface="+mn-cs"/>
              </a:rPr>
              <a:t>) στο νέο σύστημα, το κόστος ολοκλήρωσης με άλλα συστήματα κ.ά. Το κόστος αδειών υπολογίζεται με βάση το μοντέλο </a:t>
            </a:r>
            <a:r>
              <a:rPr lang="el-GR" sz="1200" b="0" kern="1200" baseline="0" dirty="0" err="1" smtClean="0">
                <a:solidFill>
                  <a:schemeClr val="tx1"/>
                </a:solidFill>
                <a:latin typeface="+mn-lt"/>
                <a:ea typeface="+mn-ea"/>
                <a:cs typeface="+mn-cs"/>
              </a:rPr>
              <a:t>αδειοδότησης</a:t>
            </a:r>
            <a:r>
              <a:rPr lang="el-GR" sz="1200" b="0" kern="1200" baseline="0" dirty="0" smtClean="0">
                <a:solidFill>
                  <a:schemeClr val="tx1"/>
                </a:solidFill>
                <a:latin typeface="+mn-lt"/>
                <a:ea typeface="+mn-ea"/>
                <a:cs typeface="+mn-cs"/>
              </a:rPr>
              <a:t> που θα επιλεγεί, ενώ οι υπόλοιπες υποκατηγορίες κόστους υπολογίζονται με βάση τις </a:t>
            </a:r>
            <a:r>
              <a:rPr lang="el-GR" sz="1200" b="0" kern="1200" baseline="0" dirty="0" err="1" smtClean="0">
                <a:solidFill>
                  <a:schemeClr val="tx1"/>
                </a:solidFill>
                <a:latin typeface="+mn-lt"/>
                <a:ea typeface="+mn-ea"/>
                <a:cs typeface="+mn-cs"/>
              </a:rPr>
              <a:t>ανθρωποημέρες</a:t>
            </a:r>
            <a:r>
              <a:rPr lang="el-GR" sz="1200" b="0" kern="1200" baseline="0" dirty="0" smtClean="0">
                <a:solidFill>
                  <a:schemeClr val="tx1"/>
                </a:solidFill>
                <a:latin typeface="+mn-lt"/>
                <a:ea typeface="+mn-ea"/>
                <a:cs typeface="+mn-cs"/>
              </a:rPr>
              <a:t> εργασίας που θα απαιτηθούν για καθεμιά από τις παραπάνω κατηγορίες. </a:t>
            </a:r>
          </a:p>
          <a:p>
            <a:r>
              <a:rPr lang="el-GR" sz="1200" b="0" u="sng" kern="1200" baseline="0" dirty="0" smtClean="0">
                <a:solidFill>
                  <a:schemeClr val="tx1"/>
                </a:solidFill>
                <a:latin typeface="+mn-lt"/>
                <a:ea typeface="+mn-ea"/>
                <a:cs typeface="+mn-cs"/>
              </a:rPr>
              <a:t>Κόστος ανασχεδιασμού επιχειρηματικών διεργασιών (</a:t>
            </a:r>
            <a:r>
              <a:rPr lang="el-GR" sz="1200" b="0" u="sng" kern="1200" baseline="0" dirty="0" err="1" smtClean="0">
                <a:solidFill>
                  <a:schemeClr val="tx1"/>
                </a:solidFill>
                <a:latin typeface="+mn-lt"/>
                <a:ea typeface="+mn-ea"/>
                <a:cs typeface="+mn-cs"/>
              </a:rPr>
              <a:t>business</a:t>
            </a:r>
            <a:r>
              <a:rPr lang="el-GR" sz="1200" b="0" u="sng" kern="1200" baseline="0" dirty="0" smtClean="0">
                <a:solidFill>
                  <a:schemeClr val="tx1"/>
                </a:solidFill>
                <a:latin typeface="+mn-lt"/>
                <a:ea typeface="+mn-ea"/>
                <a:cs typeface="+mn-cs"/>
              </a:rPr>
              <a:t> </a:t>
            </a:r>
            <a:r>
              <a:rPr lang="el-GR" sz="1200" b="0" u="sng" kern="1200" baseline="0" dirty="0" err="1" smtClean="0">
                <a:solidFill>
                  <a:schemeClr val="tx1"/>
                </a:solidFill>
                <a:latin typeface="+mn-lt"/>
                <a:ea typeface="+mn-ea"/>
                <a:cs typeface="+mn-cs"/>
              </a:rPr>
              <a:t>process</a:t>
            </a:r>
            <a:r>
              <a:rPr lang="el-GR" sz="1200" b="0" u="sng" kern="1200" baseline="0" dirty="0" smtClean="0">
                <a:solidFill>
                  <a:schemeClr val="tx1"/>
                </a:solidFill>
                <a:latin typeface="+mn-lt"/>
                <a:ea typeface="+mn-ea"/>
                <a:cs typeface="+mn-cs"/>
              </a:rPr>
              <a:t> </a:t>
            </a:r>
            <a:r>
              <a:rPr lang="el-GR" sz="1200" b="0" u="sng" kern="1200" baseline="0" dirty="0" err="1" smtClean="0">
                <a:solidFill>
                  <a:schemeClr val="tx1"/>
                </a:solidFill>
                <a:latin typeface="+mn-lt"/>
                <a:ea typeface="+mn-ea"/>
                <a:cs typeface="+mn-cs"/>
              </a:rPr>
              <a:t>re</a:t>
            </a:r>
            <a:r>
              <a:rPr lang="el-GR" sz="1200" b="0" u="sng" kern="1200" baseline="0" dirty="0" smtClean="0">
                <a:solidFill>
                  <a:schemeClr val="tx1"/>
                </a:solidFill>
                <a:latin typeface="+mn-lt"/>
                <a:ea typeface="+mn-ea"/>
                <a:cs typeface="+mn-cs"/>
              </a:rPr>
              <a:t>-</a:t>
            </a:r>
            <a:r>
              <a:rPr lang="el-GR" sz="1200" b="0" u="sng" kern="1200" baseline="0" dirty="0" err="1" smtClean="0">
                <a:solidFill>
                  <a:schemeClr val="tx1"/>
                </a:solidFill>
                <a:latin typeface="+mn-lt"/>
                <a:ea typeface="+mn-ea"/>
                <a:cs typeface="+mn-cs"/>
              </a:rPr>
              <a:t>engineering</a:t>
            </a:r>
            <a:r>
              <a:rPr lang="el-GR" sz="1200" b="0" kern="1200" baseline="0" dirty="0" smtClean="0">
                <a:solidFill>
                  <a:schemeClr val="tx1"/>
                </a:solidFill>
                <a:latin typeface="+mn-lt"/>
                <a:ea typeface="+mn-ea"/>
                <a:cs typeface="+mn-cs"/>
              </a:rPr>
              <a:t>). Περιλαμβάνει το κόστος προσωπικού που έχει ως στόχο την ανάλυση των επιχειρηματικών διεργασιών, όπως αυτές εφαρμόζονται στην επιχείρηση σήμερα καθώς και στον σχεδιασμό των νέων (επανασχεδιασμό) επιχειρηματικών διεργασιών που θα υλοποιηθούν από το νέο σύστημα. Το κόστος ανασχεδιασμού επιχειρηματικών διεργασιών υπολογίζεται σε </a:t>
            </a:r>
            <a:r>
              <a:rPr lang="el-GR" sz="1200" b="0" kern="1200" baseline="0" dirty="0" err="1" smtClean="0">
                <a:solidFill>
                  <a:schemeClr val="tx1"/>
                </a:solidFill>
                <a:latin typeface="+mn-lt"/>
                <a:ea typeface="+mn-ea"/>
                <a:cs typeface="+mn-cs"/>
              </a:rPr>
              <a:t>ανθρωποημέρες</a:t>
            </a:r>
            <a:r>
              <a:rPr lang="el-GR" sz="1200" b="0" kern="1200" baseline="0" dirty="0" smtClean="0">
                <a:solidFill>
                  <a:schemeClr val="tx1"/>
                </a:solidFill>
                <a:latin typeface="+mn-lt"/>
                <a:ea typeface="+mn-ea"/>
                <a:cs typeface="+mn-cs"/>
              </a:rPr>
              <a:t> εργασίας. </a:t>
            </a:r>
          </a:p>
          <a:p>
            <a:r>
              <a:rPr lang="el-GR" sz="1200" b="0" u="sng" kern="1200" baseline="0" dirty="0" smtClean="0">
                <a:solidFill>
                  <a:schemeClr val="tx1"/>
                </a:solidFill>
                <a:latin typeface="+mn-lt"/>
                <a:ea typeface="+mn-ea"/>
                <a:cs typeface="+mn-cs"/>
              </a:rPr>
              <a:t>Κόστος υλικού (</a:t>
            </a:r>
            <a:r>
              <a:rPr lang="en-US" sz="1200" b="0" u="sng" kern="1200" baseline="0" dirty="0" smtClean="0">
                <a:solidFill>
                  <a:schemeClr val="tx1"/>
                </a:solidFill>
                <a:latin typeface="+mn-lt"/>
                <a:ea typeface="+mn-ea"/>
                <a:cs typeface="+mn-cs"/>
              </a:rPr>
              <a:t>hardware). </a:t>
            </a:r>
            <a:r>
              <a:rPr lang="el-GR" sz="1200" b="0" kern="1200" baseline="0" dirty="0" smtClean="0">
                <a:solidFill>
                  <a:schemeClr val="tx1"/>
                </a:solidFill>
                <a:latin typeface="+mn-lt"/>
                <a:ea typeface="+mn-ea"/>
                <a:cs typeface="+mn-cs"/>
              </a:rPr>
              <a:t>Στην κατηγορία αυτή περιλαμβάνεται το κόστος για εξυπηρετητές (</a:t>
            </a:r>
            <a:r>
              <a:rPr lang="en-US" sz="1200" b="0" kern="1200" baseline="0" dirty="0" smtClean="0">
                <a:solidFill>
                  <a:schemeClr val="tx1"/>
                </a:solidFill>
                <a:latin typeface="+mn-lt"/>
                <a:ea typeface="+mn-ea"/>
                <a:cs typeface="+mn-cs"/>
              </a:rPr>
              <a:t>servers), </a:t>
            </a:r>
            <a:r>
              <a:rPr lang="el-GR" sz="1200" b="0" kern="1200" baseline="0" dirty="0" smtClean="0">
                <a:solidFill>
                  <a:schemeClr val="tx1"/>
                </a:solidFill>
                <a:latin typeface="+mn-lt"/>
                <a:ea typeface="+mn-ea"/>
                <a:cs typeface="+mn-cs"/>
              </a:rPr>
              <a:t>το κόστος συσκευών αποθήκευσης (</a:t>
            </a:r>
            <a:r>
              <a:rPr lang="en-US" sz="1200" b="0" kern="1200" baseline="0" dirty="0" smtClean="0">
                <a:solidFill>
                  <a:schemeClr val="tx1"/>
                </a:solidFill>
                <a:latin typeface="+mn-lt"/>
                <a:ea typeface="+mn-ea"/>
                <a:cs typeface="+mn-cs"/>
              </a:rPr>
              <a:t>data storage devices), </a:t>
            </a:r>
            <a:r>
              <a:rPr lang="el-GR" sz="1200" b="0" kern="1200" baseline="0" dirty="0" smtClean="0">
                <a:solidFill>
                  <a:schemeClr val="tx1"/>
                </a:solidFill>
                <a:latin typeface="+mn-lt"/>
                <a:ea typeface="+mn-ea"/>
                <a:cs typeface="+mn-cs"/>
              </a:rPr>
              <a:t>δρομολογητές (</a:t>
            </a:r>
            <a:r>
              <a:rPr lang="en-US" sz="1200" b="0" kern="1200" baseline="0" dirty="0" smtClean="0">
                <a:solidFill>
                  <a:schemeClr val="tx1"/>
                </a:solidFill>
                <a:latin typeface="+mn-lt"/>
                <a:ea typeface="+mn-ea"/>
                <a:cs typeface="+mn-cs"/>
              </a:rPr>
              <a:t>routers), </a:t>
            </a:r>
            <a:r>
              <a:rPr lang="el-GR" sz="1200" b="0" kern="1200" baseline="0" dirty="0" smtClean="0">
                <a:solidFill>
                  <a:schemeClr val="tx1"/>
                </a:solidFill>
                <a:latin typeface="+mn-lt"/>
                <a:ea typeface="+mn-ea"/>
                <a:cs typeface="+mn-cs"/>
              </a:rPr>
              <a:t>συσκευές αδιάλειπτης λειτουργίας (</a:t>
            </a:r>
            <a:r>
              <a:rPr lang="en-US" sz="1200" b="0" kern="1200" baseline="0" dirty="0" smtClean="0">
                <a:solidFill>
                  <a:schemeClr val="tx1"/>
                </a:solidFill>
                <a:latin typeface="+mn-lt"/>
                <a:ea typeface="+mn-ea"/>
                <a:cs typeface="+mn-cs"/>
              </a:rPr>
              <a:t>Uninterrupted Power Supply devices - UPS) </a:t>
            </a:r>
            <a:r>
              <a:rPr lang="el-GR" sz="1200" b="0" kern="1200" baseline="0" dirty="0" smtClean="0">
                <a:solidFill>
                  <a:schemeClr val="tx1"/>
                </a:solidFill>
                <a:latin typeface="+mn-lt"/>
                <a:ea typeface="+mn-ea"/>
                <a:cs typeface="+mn-cs"/>
              </a:rPr>
              <a:t>κ.ά. </a:t>
            </a:r>
          </a:p>
          <a:p>
            <a:r>
              <a:rPr lang="el-GR" sz="1200" b="0" u="sng" kern="1200" baseline="0" dirty="0" smtClean="0">
                <a:solidFill>
                  <a:schemeClr val="tx1"/>
                </a:solidFill>
                <a:latin typeface="+mn-lt"/>
                <a:ea typeface="+mn-ea"/>
                <a:cs typeface="+mn-cs"/>
              </a:rPr>
              <a:t>Κόστος λογισμικού συστημάτων (</a:t>
            </a:r>
            <a:r>
              <a:rPr lang="el-GR" sz="1200" b="0" u="sng" kern="1200" baseline="0" dirty="0" err="1" smtClean="0">
                <a:solidFill>
                  <a:schemeClr val="tx1"/>
                </a:solidFill>
                <a:latin typeface="+mn-lt"/>
                <a:ea typeface="+mn-ea"/>
                <a:cs typeface="+mn-cs"/>
              </a:rPr>
              <a:t>system</a:t>
            </a:r>
            <a:r>
              <a:rPr lang="el-GR" sz="1200" b="0" u="sng" kern="1200" baseline="0" dirty="0" smtClean="0">
                <a:solidFill>
                  <a:schemeClr val="tx1"/>
                </a:solidFill>
                <a:latin typeface="+mn-lt"/>
                <a:ea typeface="+mn-ea"/>
                <a:cs typeface="+mn-cs"/>
              </a:rPr>
              <a:t> </a:t>
            </a:r>
            <a:r>
              <a:rPr lang="el-GR" sz="1200" b="0" u="sng" kern="1200" baseline="0" dirty="0" err="1" smtClean="0">
                <a:solidFill>
                  <a:schemeClr val="tx1"/>
                </a:solidFill>
                <a:latin typeface="+mn-lt"/>
                <a:ea typeface="+mn-ea"/>
                <a:cs typeface="+mn-cs"/>
              </a:rPr>
              <a:t>software</a:t>
            </a:r>
            <a:r>
              <a:rPr lang="el-GR" sz="1200" b="0" u="sng" kern="1200" baseline="0" dirty="0" smtClean="0">
                <a:solidFill>
                  <a:schemeClr val="tx1"/>
                </a:solidFill>
                <a:latin typeface="+mn-lt"/>
                <a:ea typeface="+mn-ea"/>
                <a:cs typeface="+mn-cs"/>
              </a:rPr>
              <a:t>). </a:t>
            </a:r>
            <a:r>
              <a:rPr lang="el-GR" sz="1200" b="0" kern="1200" baseline="0" dirty="0" smtClean="0">
                <a:solidFill>
                  <a:schemeClr val="tx1"/>
                </a:solidFill>
                <a:latin typeface="+mn-lt"/>
                <a:ea typeface="+mn-ea"/>
                <a:cs typeface="+mn-cs"/>
              </a:rPr>
              <a:t>Στην κατηγορία αυτή περιλαμβάνεται το κόστος αδειών για το λειτουργικό σύστημα, τη βάση δεδομένων, τους εξυπηρετητές εφαρμογών κ.ά. Το κόστος αδειών υπολογίζεται με βάση το μοντέλο </a:t>
            </a:r>
            <a:r>
              <a:rPr lang="el-GR" sz="1200" b="0" kern="1200" baseline="0" dirty="0" err="1" smtClean="0">
                <a:solidFill>
                  <a:schemeClr val="tx1"/>
                </a:solidFill>
                <a:latin typeface="+mn-lt"/>
                <a:ea typeface="+mn-ea"/>
                <a:cs typeface="+mn-cs"/>
              </a:rPr>
              <a:t>αδειοδότησης</a:t>
            </a:r>
            <a:r>
              <a:rPr lang="el-GR" sz="1200" b="0" kern="1200" baseline="0" dirty="0" smtClean="0">
                <a:solidFill>
                  <a:schemeClr val="tx1"/>
                </a:solidFill>
                <a:latin typeface="+mn-lt"/>
                <a:ea typeface="+mn-ea"/>
                <a:cs typeface="+mn-cs"/>
              </a:rPr>
              <a:t> που θα επιλεγεί καθώς και το μέγεθος της συγκεκριμένης εγκατάστασης. </a:t>
            </a:r>
          </a:p>
          <a:p>
            <a:r>
              <a:rPr lang="el-GR" sz="1200" b="0" u="sng" kern="1200" baseline="0" dirty="0" smtClean="0">
                <a:solidFill>
                  <a:schemeClr val="tx1"/>
                </a:solidFill>
                <a:latin typeface="+mn-lt"/>
                <a:ea typeface="+mn-ea"/>
                <a:cs typeface="+mn-cs"/>
              </a:rPr>
              <a:t>Κόστος διαχείρισης έργου. </a:t>
            </a:r>
            <a:r>
              <a:rPr lang="el-GR" sz="1200" b="0" kern="1200" baseline="0" dirty="0" smtClean="0">
                <a:solidFill>
                  <a:schemeClr val="tx1"/>
                </a:solidFill>
                <a:latin typeface="+mn-lt"/>
                <a:ea typeface="+mn-ea"/>
                <a:cs typeface="+mn-cs"/>
              </a:rPr>
              <a:t>Στην κατηγορία αυτή περιλαμβάνεται το κόστος διαχείρισης έργου, του ποιοτικού ελέγχου, του κόστους εξωτερικών συμβούλων καθώς και του κόστους όλου του προσωπικού που θα εμπλακεί στην υλοποίηση του έργου. Το κόστος αυτής της κατηγορίας υπολογίζεται σε </a:t>
            </a:r>
            <a:r>
              <a:rPr lang="el-GR" sz="1200" b="0" kern="1200" baseline="0" dirty="0" err="1" smtClean="0">
                <a:solidFill>
                  <a:schemeClr val="tx1"/>
                </a:solidFill>
                <a:latin typeface="+mn-lt"/>
                <a:ea typeface="+mn-ea"/>
                <a:cs typeface="+mn-cs"/>
              </a:rPr>
              <a:t>ανθρωποημέρες</a:t>
            </a:r>
            <a:r>
              <a:rPr lang="el-GR" sz="1200" b="0" kern="1200" baseline="0" dirty="0" smtClean="0">
                <a:solidFill>
                  <a:schemeClr val="tx1"/>
                </a:solidFill>
                <a:latin typeface="+mn-lt"/>
                <a:ea typeface="+mn-ea"/>
                <a:cs typeface="+mn-cs"/>
              </a:rPr>
              <a:t> εργασίας. </a:t>
            </a:r>
          </a:p>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51</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52</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b="1" dirty="0" smtClean="0"/>
              <a:t>Η μετρική των ονομαστικών χρηστών (</a:t>
            </a:r>
            <a:r>
              <a:rPr lang="el-GR" b="1" dirty="0" err="1" smtClean="0"/>
              <a:t>Named</a:t>
            </a:r>
            <a:r>
              <a:rPr lang="el-GR" b="1" dirty="0" smtClean="0"/>
              <a:t> </a:t>
            </a:r>
            <a:r>
              <a:rPr lang="el-GR" b="1" dirty="0" err="1" smtClean="0"/>
              <a:t>User</a:t>
            </a:r>
            <a:r>
              <a:rPr lang="el-GR" b="1" dirty="0" smtClean="0"/>
              <a:t>).</a:t>
            </a:r>
          </a:p>
          <a:p>
            <a:r>
              <a:rPr lang="el-GR" sz="1200" kern="1200" baseline="0" dirty="0" smtClean="0">
                <a:solidFill>
                  <a:schemeClr val="tx1"/>
                </a:solidFill>
                <a:latin typeface="+mn-lt"/>
                <a:ea typeface="+mn-ea"/>
                <a:cs typeface="+mn-cs"/>
              </a:rPr>
              <a:t>Παράδειγμα μιας συσκευής μπορεί να είναι μια συσκευή παρακολούθησης της θερμοκρασίας σε έναν ψυκτικό θάλαμο που ελέγχεται με αυτόματο τρόπο από ένα σύστημα ERP. Έστω μια επιχείρηση η οποία απασχολεί 300 εργαζόμενους, οι οποίοι εργάζονται σε σταθμούς εργασίες και σε βάρδιες των 100 ατόμων. Ταυτόχρονα η επιχείρηση αυτή έχει 15 ψυκτικούς θαλάμους. Ο αριθμός αδειών ονομαστικών χρηστών που θα πρέπει να αγοράσει αυτή η επιχείρηση είναι 315, που είναι το άθροισμα του αριθμού των εργαζομένων και των συσκευών παρακολούθησης θερμοκρασίας στους ψυκτικούς θαλάμους. </a:t>
            </a:r>
          </a:p>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53</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lnSpc>
                <a:spcPct val="90000"/>
              </a:lnSpc>
            </a:pPr>
            <a:r>
              <a:rPr lang="el-GR" sz="1200" b="1" dirty="0" smtClean="0"/>
              <a:t>Υπενθύμιση</a:t>
            </a:r>
            <a:r>
              <a:rPr lang="el-GR" sz="1200" b="1" baseline="0" dirty="0" smtClean="0"/>
              <a:t> από ενότητα 3: </a:t>
            </a:r>
            <a:r>
              <a:rPr lang="en-US" b="1" dirty="0" smtClean="0"/>
              <a:t>Cloud ERP :  </a:t>
            </a:r>
            <a:r>
              <a:rPr lang="en-US" b="1" dirty="0" err="1" smtClean="0"/>
              <a:t>SaaS</a:t>
            </a:r>
            <a:r>
              <a:rPr lang="en-US" b="1" dirty="0" smtClean="0"/>
              <a:t> ERP </a:t>
            </a:r>
            <a:r>
              <a:rPr lang="en-US" b="1" dirty="0" err="1" smtClean="0"/>
              <a:t>vs</a:t>
            </a:r>
            <a:r>
              <a:rPr lang="en-US" b="1" dirty="0" smtClean="0"/>
              <a:t> Hosted ERP</a:t>
            </a:r>
            <a:endParaRPr lang="el-GR" sz="1200" b="1" baseline="0" dirty="0" smtClean="0"/>
          </a:p>
          <a:p>
            <a:pPr eaLnBrk="1" hangingPunct="1">
              <a:lnSpc>
                <a:spcPct val="90000"/>
              </a:lnSpc>
            </a:pPr>
            <a:r>
              <a:rPr lang="en-US" sz="1200" b="1" dirty="0" smtClean="0"/>
              <a:t>Cloud ERP</a:t>
            </a:r>
            <a:r>
              <a:rPr lang="el-GR" sz="1200" b="1" dirty="0" smtClean="0"/>
              <a:t>:</a:t>
            </a:r>
            <a:r>
              <a:rPr lang="en-US" sz="1200" b="1" dirty="0" smtClean="0"/>
              <a:t> </a:t>
            </a:r>
            <a:r>
              <a:rPr lang="el-GR" sz="1200" dirty="0" smtClean="0"/>
              <a:t>το λογισμικό και τα δεδομένα φιλοξενούνται στο νέφος</a:t>
            </a:r>
            <a:endParaRPr lang="en-US" sz="1200" dirty="0" smtClean="0"/>
          </a:p>
          <a:p>
            <a:pPr>
              <a:lnSpc>
                <a:spcPct val="90000"/>
              </a:lnSpc>
            </a:pPr>
            <a:r>
              <a:rPr lang="en-US" sz="1200" b="1" dirty="0" err="1" smtClean="0"/>
              <a:t>SaaS</a:t>
            </a:r>
            <a:r>
              <a:rPr lang="en-US" sz="1200" b="1" dirty="0" smtClean="0"/>
              <a:t> </a:t>
            </a:r>
            <a:r>
              <a:rPr lang="el-GR" sz="1200" b="1" dirty="0" smtClean="0"/>
              <a:t>(</a:t>
            </a:r>
            <a:r>
              <a:rPr lang="en-US" sz="1200" b="1" dirty="0" smtClean="0"/>
              <a:t>Software as a Service) On Demand</a:t>
            </a:r>
            <a:r>
              <a:rPr lang="el-GR" sz="1200" b="1" dirty="0" smtClean="0"/>
              <a:t> (μοντέλο κατά παραγγελία)</a:t>
            </a:r>
            <a:r>
              <a:rPr lang="en-US" sz="1200" dirty="0" smtClean="0"/>
              <a:t>:</a:t>
            </a:r>
            <a:r>
              <a:rPr lang="el-GR" sz="1200" dirty="0" smtClean="0"/>
              <a:t> Το λογισμικό δεν ανήκει στον τελικό χρήστη, αλλά προμηθεύεται ως υπηρεσία</a:t>
            </a:r>
            <a:r>
              <a:rPr lang="en-US" sz="1200" dirty="0" smtClean="0"/>
              <a:t> </a:t>
            </a:r>
            <a:r>
              <a:rPr lang="el-GR" sz="1200" dirty="0" smtClean="0"/>
              <a:t>. Ένα στιγμιότυπο </a:t>
            </a:r>
            <a:r>
              <a:rPr lang="en-US" sz="1200" dirty="0" smtClean="0"/>
              <a:t>(instance</a:t>
            </a:r>
            <a:r>
              <a:rPr lang="el-GR" sz="1200" dirty="0" smtClean="0"/>
              <a:t>) του λογισμικού φιλοξενείται σε περιβάλλον όπου πολλοί πελάτες εξυπηρετούνται </a:t>
            </a:r>
            <a:r>
              <a:rPr lang="en-US" sz="1200" dirty="0" smtClean="0"/>
              <a:t>(multitenant environment)</a:t>
            </a:r>
            <a:r>
              <a:rPr lang="el-GR" sz="1200" dirty="0" smtClean="0"/>
              <a:t>, και μοιράζονται την  εφαρμογή και τη βάση δεδομένων. Τα δεδομένα κάθε πελάτη είναι απομονωμένα και αόρατα από τους υπολοίπους πελάτες.</a:t>
            </a:r>
            <a:endParaRPr lang="en-US" sz="1200" dirty="0" smtClean="0"/>
          </a:p>
          <a:p>
            <a:pPr eaLnBrk="1" hangingPunct="1">
              <a:lnSpc>
                <a:spcPct val="90000"/>
              </a:lnSpc>
            </a:pPr>
            <a:r>
              <a:rPr lang="en-US" sz="1200" b="1" dirty="0" smtClean="0"/>
              <a:t>Hosted</a:t>
            </a:r>
            <a:r>
              <a:rPr lang="el-GR" sz="1200" b="1" dirty="0" smtClean="0"/>
              <a:t> (μοντέλο φιλοξενίας)</a:t>
            </a:r>
            <a:r>
              <a:rPr lang="en-US" sz="1200" b="1" dirty="0" smtClean="0"/>
              <a:t>: </a:t>
            </a:r>
            <a:r>
              <a:rPr lang="el-GR" sz="1200" dirty="0" smtClean="0"/>
              <a:t>Ο πελάτης αγοράζει άδεια χρήσης λογισμικού και πληρώνει επίσης για τεχνική υποστήριξη και αναβαθμίσεις. Το λογισμικό μπορεί να είναι ένα στιγμιότυπο </a:t>
            </a:r>
            <a:r>
              <a:rPr lang="en-US" sz="1200" dirty="0" smtClean="0"/>
              <a:t>(instance)</a:t>
            </a:r>
            <a:r>
              <a:rPr lang="el-GR" sz="1200" dirty="0" smtClean="0"/>
              <a:t> εγκατεστημένο σε υπολογιστή που χρησιμοποιεί μόνο ο πελάτης </a:t>
            </a:r>
            <a:r>
              <a:rPr lang="en-US" sz="1200" dirty="0" smtClean="0"/>
              <a:t>(single tenant environment) </a:t>
            </a:r>
            <a:r>
              <a:rPr lang="el-GR" sz="1200" dirty="0" smtClean="0"/>
              <a:t>.</a:t>
            </a:r>
          </a:p>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54</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57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a:extLst>
              <a:ext uri="{FF2B5EF4-FFF2-40B4-BE49-F238E27FC236}">
                <a16:creationId xmlns="" xmlns:a16="http://schemas.microsoft.com/office/drawing/2014/main" id="{61AAD79E-D7ED-C941-92F6-DBB0B0C00CE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2226" name="Notes Placeholder 2">
            <a:extLst>
              <a:ext uri="{FF2B5EF4-FFF2-40B4-BE49-F238E27FC236}">
                <a16:creationId xmlns="" xmlns:a16="http://schemas.microsoft.com/office/drawing/2014/main" id="{DFB1E606-BB5D-9B43-90F9-A2AC637B1AFF}"/>
              </a:ext>
            </a:extLst>
          </p:cNvPr>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n-US" dirty="0"/>
          </a:p>
        </p:txBody>
      </p:sp>
      <p:sp>
        <p:nvSpPr>
          <p:cNvPr id="52227" name="Slide Number Placeholder 3">
            <a:extLst>
              <a:ext uri="{FF2B5EF4-FFF2-40B4-BE49-F238E27FC236}">
                <a16:creationId xmlns="" xmlns:a16="http://schemas.microsoft.com/office/drawing/2014/main" id="{F97F5835-E86B-864B-8E3A-6A4D6A577D20}"/>
              </a:ext>
            </a:extLst>
          </p:cNvPr>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D050961A-0707-B841-B314-F03BDF061476}" type="slidenum">
              <a:rPr lang="en-US" altLang="en-US" smtClean="0">
                <a:latin typeface="Calibri" panose="020F0502020204030204" pitchFamily="34" charset="0"/>
              </a:rPr>
              <a:pPr fontAlgn="base">
                <a:spcBef>
                  <a:spcPct val="0"/>
                </a:spcBef>
                <a:spcAft>
                  <a:spcPct val="0"/>
                </a:spcAft>
              </a:pPr>
              <a:t>58</a:t>
            </a:fld>
            <a:endParaRPr lang="en-US" altLang="en-US">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Μετά τη λήψη της απόφασης για την επιλογή του έργου θα πρέπει να ορίσουμε επακριβώς τους στόχους του έργου, οι οποίοι συνδέονται άμεσα με τους παράγοντες επιτυχίας του έργου. Συνήθως, τα περισσότερα έργα έχουν πολλαπλούς στόχους, οι οποίοι μπορεί να είναι λειτουργικοί, χρονικοί, οικονομικοί κ.λπ. Λαμβάνοντας υπόψη τους προκαθορισθέντες στόχους αναπτύσσουμε τον προϋπολογισμό και το χρονοδιάγραμμα του έργου. Το επόμενο βήμα είναι να ολοκληρώσουμε το χρονοδιάγραμμα, τον προϋπολογισμό και την τεχνική λύση στο σχέδιο διοίκησης του έργου (</a:t>
            </a:r>
            <a:r>
              <a:rPr lang="el-GR" sz="1200" kern="1200" baseline="0" dirty="0" err="1" smtClean="0">
                <a:solidFill>
                  <a:schemeClr val="tx1"/>
                </a:solidFill>
                <a:latin typeface="+mn-lt"/>
                <a:ea typeface="+mn-ea"/>
                <a:cs typeface="+mn-cs"/>
              </a:rPr>
              <a:t>project</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management</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plan</a:t>
            </a:r>
            <a:r>
              <a:rPr lang="el-GR" sz="1200" kern="1200" baseline="0" dirty="0" smtClean="0">
                <a:solidFill>
                  <a:schemeClr val="tx1"/>
                </a:solidFill>
                <a:latin typeface="+mn-lt"/>
                <a:ea typeface="+mn-ea"/>
                <a:cs typeface="+mn-cs"/>
              </a:rPr>
              <a:t>). Καθώς το έργο ξεκινά, παρακολουθούμε συνεχώς την εκτέλεσή του κάνοντας διορθωτικές κινήσεις όπου απαιτείται. Το έργο αξιολογείται στο τέλος του με σκοπό να δούμε αν και κατά πόσο επιτεύχθηκαν οι στόχοι του και για να καταγράψουμε τα συμπεράσματα του έργου. </a:t>
            </a:r>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Το </a:t>
            </a:r>
            <a:r>
              <a:rPr lang="el-GR" sz="1200" b="1" kern="1200" baseline="0" dirty="0" smtClean="0">
                <a:solidFill>
                  <a:schemeClr val="tx1"/>
                </a:solidFill>
                <a:latin typeface="+mn-lt"/>
                <a:ea typeface="+mn-ea"/>
                <a:cs typeface="+mn-cs"/>
              </a:rPr>
              <a:t>σχέδιο διοίκησης έργου </a:t>
            </a:r>
            <a:r>
              <a:rPr lang="el-GR" sz="1200" kern="1200" baseline="0" dirty="0" smtClean="0">
                <a:solidFill>
                  <a:schemeClr val="tx1"/>
                </a:solidFill>
                <a:latin typeface="+mn-lt"/>
                <a:ea typeface="+mn-ea"/>
                <a:cs typeface="+mn-cs"/>
              </a:rPr>
              <a:t>χρησιμοποιείται για να καθοδηγήσει την εκτέλεση του έργου, να τεκμηριώσει τις παραδοχές που έχουν γίνει για το έργο, να τεκμηριώσει τις αποφάσεις που έχουν ληφθεί σε σχέση με τις εναλλακτικές λύσεις, να τεκμηριώσει τις δραστηριότητες που θα εκτελεστούν, να καθορίσει τα πρότυπα που θα χρησιμοποιηθούν καθώς και τον τρόπο που θα εφαρμοστούν και τον τρόπο ελέγχου και αποδοχής των παραδοτέων, να προσδιορίσει τον τρόπο μέτρησης της απόδοσης του έργου κ.ά. </a:t>
            </a:r>
          </a:p>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10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b="1" dirty="0" smtClean="0"/>
              <a:t>Διαχείριση χρόνου έργου (</a:t>
            </a:r>
            <a:r>
              <a:rPr lang="el-GR" b="1" dirty="0" err="1" smtClean="0"/>
              <a:t>project</a:t>
            </a:r>
            <a:r>
              <a:rPr lang="el-GR" b="1" dirty="0" smtClean="0"/>
              <a:t> </a:t>
            </a:r>
            <a:r>
              <a:rPr lang="el-GR" b="1" dirty="0" err="1" smtClean="0"/>
              <a:t>time</a:t>
            </a:r>
            <a:r>
              <a:rPr lang="el-GR" b="1" dirty="0" smtClean="0"/>
              <a:t> </a:t>
            </a:r>
            <a:r>
              <a:rPr lang="el-GR" b="1" dirty="0" err="1" smtClean="0"/>
              <a:t>management</a:t>
            </a:r>
            <a:r>
              <a:rPr lang="el-GR" b="1" dirty="0" smtClean="0"/>
              <a:t>). </a:t>
            </a:r>
            <a:r>
              <a:rPr lang="el-GR" b="0" dirty="0" smtClean="0"/>
              <a:t>Στόχος είναι να εξασφαλίσουμε την έγκαιρη παράδοση του έργου. Για τον σκοπό αυτό χρειάζεται να προσδιορίσουμε τις δραστηριότητες που απαιτούνται για την εκτέλεση του έργου, την αλληλουχία των δραστηριοτήτων, τη διάρκεια της καθεμιάς, τους περιορισμούς που υπάρχουν κ.ά.</a:t>
            </a:r>
            <a:endParaRPr lang="en-US" b="0"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11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b="1" dirty="0" smtClean="0">
                <a:solidFill>
                  <a:srgbClr val="0070C0"/>
                </a:solidFill>
              </a:rPr>
              <a:t>Διαχείριση κινδύνου έργου (</a:t>
            </a:r>
            <a:r>
              <a:rPr lang="el-GR" b="1" dirty="0" err="1" smtClean="0">
                <a:solidFill>
                  <a:srgbClr val="0070C0"/>
                </a:solidFill>
              </a:rPr>
              <a:t>project</a:t>
            </a:r>
            <a:r>
              <a:rPr lang="el-GR" b="1" dirty="0" smtClean="0">
                <a:solidFill>
                  <a:srgbClr val="0070C0"/>
                </a:solidFill>
                <a:latin typeface="Cambria" pitchFamily="18" charset="0"/>
                <a:ea typeface="Cambria" pitchFamily="18" charset="0"/>
              </a:rPr>
              <a:t> </a:t>
            </a:r>
            <a:r>
              <a:rPr lang="en-US" b="1" dirty="0" smtClean="0">
                <a:solidFill>
                  <a:srgbClr val="0070C0"/>
                </a:solidFill>
                <a:latin typeface="Cambria" pitchFamily="18" charset="0"/>
                <a:ea typeface="Cambria" pitchFamily="18" charset="0"/>
              </a:rPr>
              <a:t>risk</a:t>
            </a:r>
            <a:r>
              <a:rPr lang="el-GR" b="1" dirty="0" smtClean="0">
                <a:solidFill>
                  <a:srgbClr val="0070C0"/>
                </a:solidFill>
                <a:latin typeface="Cambria" pitchFamily="18" charset="0"/>
                <a:ea typeface="Cambria" pitchFamily="18" charset="0"/>
              </a:rPr>
              <a:t> </a:t>
            </a:r>
            <a:r>
              <a:rPr lang="el-GR" b="1" dirty="0" err="1" smtClean="0">
                <a:solidFill>
                  <a:srgbClr val="0070C0"/>
                </a:solidFill>
              </a:rPr>
              <a:t>management</a:t>
            </a:r>
            <a:r>
              <a:rPr lang="el-GR" b="1" dirty="0" smtClean="0">
                <a:solidFill>
                  <a:srgbClr val="0070C0"/>
                </a:solidFill>
              </a:rPr>
              <a:t>): </a:t>
            </a:r>
            <a:r>
              <a:rPr lang="el-GR" sz="1200" kern="1200" baseline="0" dirty="0" smtClean="0">
                <a:solidFill>
                  <a:schemeClr val="tx1"/>
                </a:solidFill>
                <a:latin typeface="+mn-lt"/>
                <a:ea typeface="+mn-ea"/>
                <a:cs typeface="+mn-cs"/>
              </a:rPr>
              <a:t>Σύμφωνα με το </a:t>
            </a:r>
            <a:r>
              <a:rPr lang="en-US" sz="1200" kern="1200" baseline="0" dirty="0" smtClean="0">
                <a:solidFill>
                  <a:schemeClr val="tx1"/>
                </a:solidFill>
                <a:latin typeface="+mn-lt"/>
                <a:ea typeface="+mn-ea"/>
                <a:cs typeface="+mn-cs"/>
              </a:rPr>
              <a:t>PMBOK, </a:t>
            </a:r>
            <a:r>
              <a:rPr lang="el-GR" sz="1200" kern="1200" baseline="0" dirty="0" smtClean="0">
                <a:solidFill>
                  <a:schemeClr val="tx1"/>
                </a:solidFill>
                <a:latin typeface="+mn-lt"/>
                <a:ea typeface="+mn-ea"/>
                <a:cs typeface="+mn-cs"/>
              </a:rPr>
              <a:t>η διαχείριση κινδύνου γίνεται με έξι διαδικασίες οι οποίες είναι: σχεδιασμός διαχείρισης κινδύνου (</a:t>
            </a:r>
            <a:r>
              <a:rPr lang="en-US" sz="1200" kern="1200" baseline="0" dirty="0" smtClean="0">
                <a:solidFill>
                  <a:schemeClr val="tx1"/>
                </a:solidFill>
                <a:latin typeface="+mn-lt"/>
                <a:ea typeface="+mn-ea"/>
                <a:cs typeface="+mn-cs"/>
              </a:rPr>
              <a:t>Risk Management Planning), </a:t>
            </a:r>
            <a:r>
              <a:rPr lang="el-GR" sz="1200" kern="1200" baseline="0" dirty="0" smtClean="0">
                <a:solidFill>
                  <a:schemeClr val="tx1"/>
                </a:solidFill>
                <a:latin typeface="+mn-lt"/>
                <a:ea typeface="+mn-ea"/>
                <a:cs typeface="+mn-cs"/>
              </a:rPr>
              <a:t>προσδιορισμός κινδύνων (</a:t>
            </a:r>
            <a:r>
              <a:rPr lang="en-US" sz="1200" kern="1200" baseline="0" dirty="0" smtClean="0">
                <a:solidFill>
                  <a:schemeClr val="tx1"/>
                </a:solidFill>
                <a:latin typeface="+mn-lt"/>
                <a:ea typeface="+mn-ea"/>
                <a:cs typeface="+mn-cs"/>
              </a:rPr>
              <a:t>Risk identification), </a:t>
            </a:r>
            <a:r>
              <a:rPr lang="el-GR" sz="1200" kern="1200" baseline="0" dirty="0" smtClean="0">
                <a:solidFill>
                  <a:schemeClr val="tx1"/>
                </a:solidFill>
                <a:latin typeface="+mn-lt"/>
                <a:ea typeface="+mn-ea"/>
                <a:cs typeface="+mn-cs"/>
              </a:rPr>
              <a:t>ποιοτική ανάλυση κινδύνου (</a:t>
            </a:r>
            <a:r>
              <a:rPr lang="en-US" sz="1200" kern="1200" baseline="0" dirty="0" smtClean="0">
                <a:solidFill>
                  <a:schemeClr val="tx1"/>
                </a:solidFill>
                <a:latin typeface="+mn-lt"/>
                <a:ea typeface="+mn-ea"/>
                <a:cs typeface="+mn-cs"/>
              </a:rPr>
              <a:t>Qualitative Risk Analysis), </a:t>
            </a:r>
            <a:r>
              <a:rPr lang="el-GR" sz="1200" kern="1200" baseline="0" dirty="0" smtClean="0">
                <a:solidFill>
                  <a:schemeClr val="tx1"/>
                </a:solidFill>
                <a:latin typeface="+mn-lt"/>
                <a:ea typeface="+mn-ea"/>
                <a:cs typeface="+mn-cs"/>
              </a:rPr>
              <a:t>ποσοτική ανάλυση κινδύνου (</a:t>
            </a:r>
            <a:r>
              <a:rPr lang="en-US" sz="1200" kern="1200" baseline="0" dirty="0" smtClean="0">
                <a:solidFill>
                  <a:schemeClr val="tx1"/>
                </a:solidFill>
                <a:latin typeface="+mn-lt"/>
                <a:ea typeface="+mn-ea"/>
                <a:cs typeface="+mn-cs"/>
              </a:rPr>
              <a:t>Quantitative Risk Analysis), </a:t>
            </a:r>
            <a:r>
              <a:rPr lang="el-GR" sz="1200" kern="1200" baseline="0" dirty="0" smtClean="0">
                <a:solidFill>
                  <a:schemeClr val="tx1"/>
                </a:solidFill>
                <a:latin typeface="+mn-lt"/>
                <a:ea typeface="+mn-ea"/>
                <a:cs typeface="+mn-cs"/>
              </a:rPr>
              <a:t>σχεδιασμός απόκρισης στους κινδύνους (</a:t>
            </a:r>
            <a:r>
              <a:rPr lang="en-US" sz="1200" kern="1200" baseline="0" dirty="0" smtClean="0">
                <a:solidFill>
                  <a:schemeClr val="tx1"/>
                </a:solidFill>
                <a:latin typeface="+mn-lt"/>
                <a:ea typeface="+mn-ea"/>
                <a:cs typeface="+mn-cs"/>
              </a:rPr>
              <a:t>Risk Response Planning) </a:t>
            </a:r>
            <a:r>
              <a:rPr lang="el-GR" sz="1200" kern="1200" baseline="0" dirty="0" smtClean="0">
                <a:solidFill>
                  <a:schemeClr val="tx1"/>
                </a:solidFill>
                <a:latin typeface="+mn-lt"/>
                <a:ea typeface="+mn-ea"/>
                <a:cs typeface="+mn-cs"/>
              </a:rPr>
              <a:t>και τέλος παρακολούθηση και έλεγχος κινδύνων (</a:t>
            </a:r>
            <a:r>
              <a:rPr lang="en-US" sz="1200" kern="1200" baseline="0" dirty="0" smtClean="0">
                <a:solidFill>
                  <a:schemeClr val="tx1"/>
                </a:solidFill>
                <a:latin typeface="+mn-lt"/>
                <a:ea typeface="+mn-ea"/>
                <a:cs typeface="+mn-cs"/>
              </a:rPr>
              <a:t>Risk Monitoring and Control). </a:t>
            </a:r>
          </a:p>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12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l-GR" sz="1200" kern="1200" baseline="0" dirty="0" smtClean="0">
                <a:solidFill>
                  <a:schemeClr val="tx1"/>
                </a:solidFill>
                <a:latin typeface="+mn-lt"/>
                <a:ea typeface="+mn-ea"/>
                <a:cs typeface="+mn-cs"/>
              </a:rPr>
              <a:t>Σύμφωνα με τον </a:t>
            </a:r>
            <a:r>
              <a:rPr lang="el-GR" sz="1200" kern="1200" baseline="0" dirty="0" err="1" smtClean="0">
                <a:solidFill>
                  <a:schemeClr val="tx1"/>
                </a:solidFill>
                <a:latin typeface="+mn-lt"/>
                <a:ea typeface="+mn-ea"/>
                <a:cs typeface="+mn-cs"/>
              </a:rPr>
              <a:t>Maylor</a:t>
            </a:r>
            <a:r>
              <a:rPr lang="el-G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a:t>
            </a:r>
            <a:r>
              <a:rPr lang="el-GR" sz="1200" kern="1200" baseline="0" dirty="0" smtClean="0">
                <a:solidFill>
                  <a:schemeClr val="tx1"/>
                </a:solidFill>
                <a:latin typeface="+mn-lt"/>
                <a:ea typeface="+mn-ea"/>
                <a:cs typeface="+mn-cs"/>
              </a:rPr>
              <a:t>2006) οι φάσεις διαχείρισης ενός έργου είναι </a:t>
            </a:r>
            <a:r>
              <a:rPr lang="en-US" sz="1200" kern="1200" baseline="0" dirty="0" smtClean="0">
                <a:solidFill>
                  <a:schemeClr val="tx1"/>
                </a:solidFill>
                <a:latin typeface="+mn-lt"/>
                <a:ea typeface="+mn-ea"/>
                <a:cs typeface="+mn-cs"/>
              </a:rPr>
              <a:t>:</a:t>
            </a:r>
            <a:endParaRPr lang="el-GR"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1. O</a:t>
            </a:r>
            <a:r>
              <a:rPr lang="el-GR" sz="1200" kern="1200" baseline="0" dirty="0" err="1" smtClean="0">
                <a:solidFill>
                  <a:schemeClr val="tx1"/>
                </a:solidFill>
                <a:latin typeface="+mn-lt"/>
                <a:ea typeface="+mn-ea"/>
                <a:cs typeface="+mn-cs"/>
              </a:rPr>
              <a:t>ρισμός</a:t>
            </a:r>
            <a:r>
              <a:rPr lang="el-GR" sz="1200" kern="1200" baseline="0" dirty="0" smtClean="0">
                <a:solidFill>
                  <a:schemeClr val="tx1"/>
                </a:solidFill>
                <a:latin typeface="+mn-lt"/>
                <a:ea typeface="+mn-ea"/>
                <a:cs typeface="+mn-cs"/>
              </a:rPr>
              <a:t> του έργου, </a:t>
            </a:r>
          </a:p>
          <a:p>
            <a:r>
              <a:rPr lang="en-US" sz="1200" kern="1200" baseline="0" dirty="0" smtClean="0">
                <a:solidFill>
                  <a:schemeClr val="tx1"/>
                </a:solidFill>
                <a:latin typeface="+mn-lt"/>
                <a:ea typeface="+mn-ea"/>
                <a:cs typeface="+mn-cs"/>
              </a:rPr>
              <a:t>2. </a:t>
            </a:r>
            <a:r>
              <a:rPr lang="el-GR" sz="1200" kern="1200" baseline="0" dirty="0" smtClean="0">
                <a:solidFill>
                  <a:schemeClr val="tx1"/>
                </a:solidFill>
                <a:latin typeface="+mn-lt"/>
                <a:ea typeface="+mn-ea"/>
                <a:cs typeface="+mn-cs"/>
              </a:rPr>
              <a:t>Σχεδιασμός της διαδικασίας του έργου, </a:t>
            </a:r>
          </a:p>
          <a:p>
            <a:r>
              <a:rPr lang="en-US" sz="1200" kern="1200" baseline="0" dirty="0" smtClean="0">
                <a:solidFill>
                  <a:schemeClr val="tx1"/>
                </a:solidFill>
                <a:latin typeface="+mn-lt"/>
                <a:ea typeface="+mn-ea"/>
                <a:cs typeface="+mn-cs"/>
              </a:rPr>
              <a:t>3. </a:t>
            </a:r>
            <a:r>
              <a:rPr lang="el-GR" sz="1200" kern="1200" baseline="0" dirty="0" smtClean="0">
                <a:solidFill>
                  <a:schemeClr val="tx1"/>
                </a:solidFill>
                <a:latin typeface="+mn-lt"/>
                <a:ea typeface="+mn-ea"/>
                <a:cs typeface="+mn-cs"/>
              </a:rPr>
              <a:t>Παράδοση του έργου, </a:t>
            </a:r>
          </a:p>
          <a:p>
            <a:r>
              <a:rPr lang="en-US" sz="1200" kern="1200" baseline="0" dirty="0" smtClean="0">
                <a:solidFill>
                  <a:schemeClr val="tx1"/>
                </a:solidFill>
                <a:latin typeface="+mn-lt"/>
                <a:ea typeface="+mn-ea"/>
                <a:cs typeface="+mn-cs"/>
              </a:rPr>
              <a:t>4. </a:t>
            </a:r>
            <a:r>
              <a:rPr lang="el-GR" sz="1200" kern="1200" baseline="0" dirty="0" smtClean="0">
                <a:solidFill>
                  <a:schemeClr val="tx1"/>
                </a:solidFill>
                <a:latin typeface="+mn-lt"/>
                <a:ea typeface="+mn-ea"/>
                <a:cs typeface="+mn-cs"/>
              </a:rPr>
              <a:t>Ανάπτυξη της διαδικασίας. </a:t>
            </a:r>
            <a:endParaRPr lang="en-US" sz="1200" kern="1200" baseline="0" dirty="0" smtClean="0">
              <a:solidFill>
                <a:schemeClr val="tx1"/>
              </a:solidFill>
              <a:latin typeface="+mn-lt"/>
              <a:ea typeface="+mn-ea"/>
              <a:cs typeface="+mn-cs"/>
            </a:endParaRPr>
          </a:p>
          <a:p>
            <a:r>
              <a:rPr lang="el-GR" sz="1200" kern="1200" baseline="0" dirty="0" smtClean="0">
                <a:solidFill>
                  <a:schemeClr val="tx1"/>
                </a:solidFill>
                <a:latin typeface="+mn-lt"/>
                <a:ea typeface="+mn-ea"/>
                <a:cs typeface="+mn-cs"/>
              </a:rPr>
              <a:t>Οι παραπάνω φάσεις δεν γίνονται σειριακά, δηλαδή η μια μετά την άλλη, αλλά αντίθετα στην πράξη υπάρχει πάντα επικάλυψη</a:t>
            </a:r>
            <a:r>
              <a:rPr lang="en-US" sz="1200" kern="1200" baseline="0" dirty="0" smtClean="0">
                <a:solidFill>
                  <a:schemeClr val="tx1"/>
                </a:solidFill>
                <a:latin typeface="+mn-lt"/>
                <a:ea typeface="+mn-ea"/>
                <a:cs typeface="+mn-cs"/>
              </a:rPr>
              <a:t>.</a:t>
            </a:r>
            <a:r>
              <a:rPr lang="el-GR" sz="1200" kern="1200" baseline="0" dirty="0" smtClean="0">
                <a:solidFill>
                  <a:schemeClr val="tx1"/>
                </a:solidFill>
                <a:latin typeface="+mn-lt"/>
                <a:ea typeface="+mn-ea"/>
                <a:cs typeface="+mn-cs"/>
              </a:rPr>
              <a:t> </a:t>
            </a:r>
          </a:p>
          <a:p>
            <a:r>
              <a:rPr lang="el-GR" sz="1200" kern="1200" baseline="0" dirty="0" smtClean="0">
                <a:solidFill>
                  <a:schemeClr val="tx1"/>
                </a:solidFill>
                <a:latin typeface="+mn-lt"/>
                <a:ea typeface="+mn-ea"/>
                <a:cs typeface="+mn-cs"/>
              </a:rPr>
              <a:t>Στη φάση του ορισμού του έργου θα πρέπει να καθορίσουμε τους λόγους ύπαρξης του έργου, τους στόχους του έργου, να εξετάσουμε τις εναλλακτικές λύσεις για τα προβλήματα που προβλέπουμε ότι θα παρουσιασθούν. Δεν θα πρέπει να ξεχνάμε ότι το έργο είναι ένα μέσο υλοποίησης της στρατηγικής – είτε αυτή αφορά τον οργανισμό είτε είναι προσωπική. Αυτό σημαίνει ότι η στρατηγική και οι στόχοι του έργου θα πρέπει να ενταχθούν στη στρατηγική και στους στόχους του οργανισμού. </a:t>
            </a:r>
          </a:p>
          <a:p>
            <a:r>
              <a:rPr lang="el-GR" sz="1200" kern="1200" baseline="0" dirty="0" smtClean="0">
                <a:solidFill>
                  <a:schemeClr val="tx1"/>
                </a:solidFill>
                <a:latin typeface="+mn-lt"/>
                <a:ea typeface="+mn-ea"/>
                <a:cs typeface="+mn-cs"/>
              </a:rPr>
              <a:t>Στην επόμενη φάση του σχεδιασμού της διαδικασίας θα πρέπει να κατασκευάσουμε ένα μοντέλο το οποίο θα αποτελεί τον βέλτιστο τρόπο εκτέλεσης του έργου λαμβάνοντας υπόψη τους διαθέσιμους πόρους. Θα πρέπει να σημειωθεί ότι ακόμη και σε αυτό το σημείο δεν έχει δοθεί ακόμη η έγκριση για την έναρξη του έργου, μια και η έγκριση του έργου έρχεται αφού πρώτα αξιολογηθεί το χρηματοοικονομικό κόστος και το όφελος του έργου. </a:t>
            </a:r>
          </a:p>
          <a:p>
            <a:r>
              <a:rPr lang="el-GR" sz="1200" kern="1200" baseline="0" dirty="0" smtClean="0">
                <a:solidFill>
                  <a:schemeClr val="tx1"/>
                </a:solidFill>
                <a:latin typeface="+mn-lt"/>
                <a:ea typeface="+mn-ea"/>
                <a:cs typeface="+mn-cs"/>
              </a:rPr>
              <a:t>Η φάση της παράδοσης του έργου ξεκινά με τη συγκρότηση των ομάδων του έργου, τη συγκέντρωση των απαιτούμενων πόρων, συνεχίζεται με την εκτέλεση των δραστηριοτήτων που έχουν προγραμματιστεί και την παράδοση του τελικού παραδοτέου του έργου. </a:t>
            </a:r>
          </a:p>
          <a:p>
            <a:r>
              <a:rPr lang="el-GR" sz="1200" kern="1200" baseline="0" dirty="0" smtClean="0">
                <a:solidFill>
                  <a:schemeClr val="tx1"/>
                </a:solidFill>
                <a:latin typeface="+mn-lt"/>
                <a:ea typeface="+mn-ea"/>
                <a:cs typeface="+mn-cs"/>
              </a:rPr>
              <a:t>Η τελική φάση είναι αυτή της ανάπτυξης της διαδικασίας, όπου γίνεται η ανάλυση των αποτελεσμάτων του έργου για όλους τους συμμετέχοντες. Το αποτέλεσμα είναι η εφαρμογή βελτιώσεων σε διαδικασίες και μεθόδους. Επομένως η φάση της ανάπτυξης της διαδικασίας είναι η φάση αξιολόγησης του έργου και εξαγωγής συμπερασμάτων. </a:t>
            </a:r>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14</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Οι συμμετέχοντες σε ένα έργο ERP μπορεί να </a:t>
            </a:r>
            <a:r>
              <a:rPr lang="el-GR" sz="1200" kern="1200" baseline="0" dirty="0" smtClean="0">
                <a:solidFill>
                  <a:schemeClr val="tx1"/>
                </a:solidFill>
                <a:latin typeface="+mn-lt"/>
                <a:ea typeface="+mn-ea"/>
                <a:cs typeface="+mn-cs"/>
              </a:rPr>
              <a:t>είναι </a:t>
            </a:r>
            <a:r>
              <a:rPr lang="en-US" sz="1200" i="0" kern="1200" baseline="0" dirty="0" smtClean="0">
                <a:solidFill>
                  <a:schemeClr val="tx1"/>
                </a:solidFill>
                <a:latin typeface="+mn-lt"/>
                <a:ea typeface="+mn-ea"/>
                <a:cs typeface="+mn-cs"/>
              </a:rPr>
              <a:t>(Wu and Wang, 2006)</a:t>
            </a:r>
            <a:r>
              <a:rPr lang="el-GR" sz="1200" kern="1200" baseline="0" dirty="0" smtClean="0">
                <a:solidFill>
                  <a:schemeClr val="tx1"/>
                </a:solidFill>
                <a:latin typeface="+mn-lt"/>
                <a:ea typeface="+mn-ea"/>
                <a:cs typeface="+mn-cs"/>
              </a:rPr>
              <a:t>:</a:t>
            </a:r>
            <a:endParaRPr lang="el-GR" sz="1200" kern="1200" baseline="0" dirty="0" smtClean="0">
              <a:solidFill>
                <a:schemeClr val="tx1"/>
              </a:solidFill>
              <a:latin typeface="+mn-lt"/>
              <a:ea typeface="+mn-ea"/>
              <a:cs typeface="+mn-cs"/>
            </a:endParaRPr>
          </a:p>
          <a:p>
            <a:pPr>
              <a:buFont typeface="Arial" pitchFamily="34" charset="0"/>
              <a:buChar char="•"/>
            </a:pPr>
            <a:r>
              <a:rPr lang="el-GR" sz="1200" u="sng" kern="1200" baseline="0" dirty="0" smtClean="0">
                <a:solidFill>
                  <a:schemeClr val="tx1"/>
                </a:solidFill>
                <a:latin typeface="+mn-lt"/>
                <a:ea typeface="+mn-ea"/>
                <a:cs typeface="+mn-cs"/>
              </a:rPr>
              <a:t> Εταιρείες ανάπτυξης ERP συστημάτων</a:t>
            </a:r>
            <a:r>
              <a:rPr lang="el-GR" sz="1200" kern="1200" baseline="0" dirty="0" smtClean="0">
                <a:solidFill>
                  <a:schemeClr val="tx1"/>
                </a:solidFill>
                <a:latin typeface="+mn-lt"/>
                <a:ea typeface="+mn-ea"/>
                <a:cs typeface="+mn-cs"/>
              </a:rPr>
              <a:t>: Ο όρος αναφέρεται στους «κατασκευαστές» ERP όπως η SAP, </a:t>
            </a:r>
            <a:r>
              <a:rPr lang="en-US" sz="1200" kern="1200" baseline="0" dirty="0" smtClean="0">
                <a:solidFill>
                  <a:schemeClr val="tx1"/>
                </a:solidFill>
                <a:latin typeface="+mn-lt"/>
                <a:ea typeface="+mn-ea"/>
                <a:cs typeface="+mn-cs"/>
              </a:rPr>
              <a:t>Oracle, </a:t>
            </a:r>
            <a:r>
              <a:rPr lang="en-US" sz="1200" kern="1200" baseline="0" dirty="0" err="1" smtClean="0">
                <a:solidFill>
                  <a:schemeClr val="tx1"/>
                </a:solidFill>
                <a:latin typeface="+mn-lt"/>
                <a:ea typeface="+mn-ea"/>
                <a:cs typeface="+mn-cs"/>
              </a:rPr>
              <a:t>Entersoft</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SoftOne</a:t>
            </a:r>
            <a:r>
              <a:rPr lang="en-US" sz="1200" kern="1200" baseline="0" dirty="0" smtClean="0">
                <a:solidFill>
                  <a:schemeClr val="tx1"/>
                </a:solidFill>
                <a:latin typeface="+mn-lt"/>
                <a:ea typeface="+mn-ea"/>
                <a:cs typeface="+mn-cs"/>
              </a:rPr>
              <a:t>, </a:t>
            </a:r>
            <a:r>
              <a:rPr lang="el-GR" sz="1200" kern="1200" baseline="0" dirty="0" smtClean="0">
                <a:solidFill>
                  <a:schemeClr val="tx1"/>
                </a:solidFill>
                <a:latin typeface="+mn-lt"/>
                <a:ea typeface="+mn-ea"/>
                <a:cs typeface="+mn-cs"/>
              </a:rPr>
              <a:t>κλπ.</a:t>
            </a:r>
            <a:endParaRPr lang="en-US" sz="1200" kern="1200" baseline="0" dirty="0" smtClean="0">
              <a:solidFill>
                <a:schemeClr val="tx1"/>
              </a:solidFill>
              <a:latin typeface="+mn-lt"/>
              <a:ea typeface="+mn-ea"/>
              <a:cs typeface="+mn-cs"/>
            </a:endParaRPr>
          </a:p>
          <a:p>
            <a:pPr>
              <a:buFont typeface="Arial" pitchFamily="34" charset="0"/>
              <a:buChar char="•"/>
            </a:pPr>
            <a:r>
              <a:rPr lang="el-GR" sz="1200" u="sng" kern="1200" baseline="0" dirty="0" smtClean="0">
                <a:solidFill>
                  <a:schemeClr val="tx1"/>
                </a:solidFill>
                <a:latin typeface="+mn-lt"/>
                <a:ea typeface="+mn-ea"/>
                <a:cs typeface="+mn-cs"/>
              </a:rPr>
              <a:t> Εταιρείες υλοποίησης έργων ERP</a:t>
            </a:r>
            <a:r>
              <a:rPr lang="el-GR" sz="1200" kern="1200" baseline="0" dirty="0" smtClean="0">
                <a:solidFill>
                  <a:schemeClr val="tx1"/>
                </a:solidFill>
                <a:latin typeface="+mn-lt"/>
                <a:ea typeface="+mn-ea"/>
                <a:cs typeface="+mn-cs"/>
              </a:rPr>
              <a:t>: Ο όρος αναφέρεται στους συμβούλους που αναλαμβάνουν την υλοποίηση του έργου και τις σχετικές συμβουλευτικές υπηρεσίες. Συχνά όμως και αυτοί δρουν ως κατασκευαστές, κυρίως όσον αφορά την επέκταση των συστημάτων και τη διασύνδεσή τους με εξειδικευμένες εφαρμογές. </a:t>
            </a:r>
          </a:p>
          <a:p>
            <a:pPr>
              <a:buFont typeface="Arial" pitchFamily="34" charset="0"/>
              <a:buChar char="•"/>
            </a:pPr>
            <a:r>
              <a:rPr lang="el-GR" sz="1200" b="1" u="sng" kern="1200" baseline="0" dirty="0" smtClean="0">
                <a:solidFill>
                  <a:schemeClr val="tx1"/>
                </a:solidFill>
                <a:latin typeface="+mn-lt"/>
                <a:ea typeface="+mn-ea"/>
                <a:cs typeface="+mn-cs"/>
              </a:rPr>
              <a:t> </a:t>
            </a:r>
            <a:r>
              <a:rPr lang="el-GR" sz="1200" b="0" u="sng" kern="1200" baseline="0" dirty="0" smtClean="0">
                <a:solidFill>
                  <a:schemeClr val="tx1"/>
                </a:solidFill>
                <a:latin typeface="+mn-lt"/>
                <a:ea typeface="+mn-ea"/>
                <a:cs typeface="+mn-cs"/>
              </a:rPr>
              <a:t>Χρήστες του ERP συστήματος</a:t>
            </a:r>
            <a:r>
              <a:rPr lang="el-GR" sz="1200" b="0" kern="1200" baseline="0" dirty="0" smtClean="0">
                <a:solidFill>
                  <a:schemeClr val="tx1"/>
                </a:solidFill>
                <a:latin typeface="+mn-lt"/>
                <a:ea typeface="+mn-ea"/>
                <a:cs typeface="+mn-cs"/>
              </a:rPr>
              <a:t>: Ο όρος αναφέρεται στις επιχειρήσεις-οργανισμούς για λογαριασμό των οποίων υλοποιείται το σύστημα. </a:t>
            </a:r>
          </a:p>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Οι </a:t>
            </a:r>
            <a:r>
              <a:rPr lang="el-GR" sz="1200" kern="1200" baseline="0" dirty="0" err="1" smtClean="0">
                <a:solidFill>
                  <a:schemeClr val="tx1"/>
                </a:solidFill>
                <a:latin typeface="+mn-lt"/>
                <a:ea typeface="+mn-ea"/>
                <a:cs typeface="+mn-cs"/>
              </a:rPr>
              <a:t>Mitchel</a:t>
            </a:r>
            <a:r>
              <a:rPr lang="en-US" sz="1200" kern="1200" baseline="0" dirty="0" smtClean="0">
                <a:solidFill>
                  <a:schemeClr val="tx1"/>
                </a:solidFill>
                <a:latin typeface="+mn-lt"/>
                <a:ea typeface="+mn-ea"/>
                <a:cs typeface="+mn-cs"/>
              </a:rPr>
              <a:t>,</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Agle</a:t>
            </a:r>
            <a:r>
              <a:rPr lang="en-US" sz="1200" kern="1200" baseline="0" dirty="0" smtClean="0">
                <a:solidFill>
                  <a:schemeClr val="tx1"/>
                </a:solidFill>
                <a:latin typeface="+mn-lt"/>
                <a:ea typeface="+mn-ea"/>
                <a:cs typeface="+mn-cs"/>
              </a:rPr>
              <a:t> </a:t>
            </a:r>
            <a:r>
              <a:rPr lang="el-GR" sz="1200" kern="1200" baseline="0" dirty="0" smtClean="0">
                <a:solidFill>
                  <a:schemeClr val="tx1"/>
                </a:solidFill>
                <a:latin typeface="+mn-lt"/>
                <a:ea typeface="+mn-ea"/>
                <a:cs typeface="+mn-cs"/>
              </a:rPr>
              <a:t>και </a:t>
            </a:r>
            <a:r>
              <a:rPr lang="en-US" sz="1200" kern="1200" baseline="0" dirty="0" smtClean="0">
                <a:solidFill>
                  <a:schemeClr val="tx1"/>
                </a:solidFill>
                <a:latin typeface="+mn-lt"/>
                <a:ea typeface="+mn-ea"/>
                <a:cs typeface="+mn-cs"/>
              </a:rPr>
              <a:t>Wood</a:t>
            </a:r>
            <a:r>
              <a:rPr lang="el-GR" sz="1200" kern="1200" baseline="0" dirty="0" smtClean="0">
                <a:solidFill>
                  <a:schemeClr val="tx1"/>
                </a:solidFill>
                <a:latin typeface="+mn-lt"/>
                <a:ea typeface="+mn-ea"/>
                <a:cs typeface="+mn-cs"/>
              </a:rPr>
              <a:t> </a:t>
            </a:r>
            <a:r>
              <a:rPr lang="el-GR" sz="1200" kern="1200" baseline="0" dirty="0" smtClean="0">
                <a:solidFill>
                  <a:schemeClr val="tx1"/>
                </a:solidFill>
                <a:latin typeface="+mn-lt"/>
                <a:ea typeface="+mn-ea"/>
                <a:cs typeface="+mn-cs"/>
              </a:rPr>
              <a:t>(1997) αναφέρουν τρία σχεσιακά γνωρίσματα που μπορούν να χρησιμοποιηθούν σχετικά: </a:t>
            </a:r>
          </a:p>
          <a:p>
            <a:r>
              <a:rPr lang="el-GR" sz="1200" u="sng" kern="1200" baseline="0" dirty="0" smtClean="0">
                <a:solidFill>
                  <a:schemeClr val="tx1"/>
                </a:solidFill>
                <a:latin typeface="+mn-lt"/>
                <a:ea typeface="+mn-ea"/>
                <a:cs typeface="+mn-cs"/>
              </a:rPr>
              <a:t>Δύναμη-εξουσία</a:t>
            </a:r>
            <a:r>
              <a:rPr lang="el-GR" sz="1200" kern="1200" baseline="0" dirty="0" smtClean="0">
                <a:solidFill>
                  <a:schemeClr val="tx1"/>
                </a:solidFill>
                <a:latin typeface="+mn-lt"/>
                <a:ea typeface="+mn-ea"/>
                <a:cs typeface="+mn-cs"/>
              </a:rPr>
              <a:t>: Αναφερόμαστε στη δυνατότητα μιας ομάδας να χρησιμοποιήσει διάφορα μέσα ώστε να προωθήσει με εξαναγκασμό τη θέληση-θέση της. </a:t>
            </a:r>
          </a:p>
          <a:p>
            <a:r>
              <a:rPr lang="el-GR" sz="1200" u="sng" kern="1200" baseline="0" dirty="0" smtClean="0">
                <a:solidFill>
                  <a:schemeClr val="tx1"/>
                </a:solidFill>
                <a:latin typeface="+mn-lt"/>
                <a:ea typeface="+mn-ea"/>
                <a:cs typeface="+mn-cs"/>
              </a:rPr>
              <a:t>Νομιμότητα</a:t>
            </a:r>
            <a:r>
              <a:rPr lang="el-GR" sz="1200" kern="1200" baseline="0" dirty="0" smtClean="0">
                <a:solidFill>
                  <a:schemeClr val="tx1"/>
                </a:solidFill>
                <a:latin typeface="+mn-lt"/>
                <a:ea typeface="+mn-ea"/>
                <a:cs typeface="+mn-cs"/>
              </a:rPr>
              <a:t>: Αναφερόμαστε στην κοινή αντίληψη, ότι μια ομάδα, λόγω θέσης, θεσμών ή νομικού πλαισίου, μπορεί να προωθήσει τη θέση της. </a:t>
            </a:r>
          </a:p>
          <a:p>
            <a:r>
              <a:rPr lang="el-GR" sz="1200" u="sng" kern="1200" baseline="0" dirty="0" err="1" smtClean="0">
                <a:solidFill>
                  <a:schemeClr val="tx1"/>
                </a:solidFill>
                <a:latin typeface="+mn-lt"/>
                <a:ea typeface="+mn-ea"/>
                <a:cs typeface="+mn-cs"/>
              </a:rPr>
              <a:t>Επιτακτικότητα</a:t>
            </a:r>
            <a:r>
              <a:rPr lang="el-GR" sz="1200" kern="1200" baseline="0" dirty="0" smtClean="0">
                <a:solidFill>
                  <a:schemeClr val="tx1"/>
                </a:solidFill>
                <a:latin typeface="+mn-lt"/>
                <a:ea typeface="+mn-ea"/>
                <a:cs typeface="+mn-cs"/>
              </a:rPr>
              <a:t>: Αναφερόμαστε στην </a:t>
            </a:r>
            <a:r>
              <a:rPr lang="el-GR" sz="1200" kern="1200" baseline="0" dirty="0" err="1" smtClean="0">
                <a:solidFill>
                  <a:schemeClr val="tx1"/>
                </a:solidFill>
                <a:latin typeface="+mn-lt"/>
                <a:ea typeface="+mn-ea"/>
                <a:cs typeface="+mn-cs"/>
              </a:rPr>
              <a:t>επιτακτικότητα</a:t>
            </a:r>
            <a:r>
              <a:rPr lang="el-GR" sz="1200" kern="1200" baseline="0" dirty="0" smtClean="0">
                <a:solidFill>
                  <a:schemeClr val="tx1"/>
                </a:solidFill>
                <a:latin typeface="+mn-lt"/>
                <a:ea typeface="+mn-ea"/>
                <a:cs typeface="+mn-cs"/>
              </a:rPr>
              <a:t> των θέσεων μιας ομάδας, που επιβάλλονται λόγω χρονικών περιορισμών ή κρισιμότητας. </a:t>
            </a:r>
          </a:p>
          <a:p>
            <a:endParaRPr lang="en-US" sz="1200" kern="1200" baseline="0" dirty="0" smtClean="0">
              <a:solidFill>
                <a:schemeClr val="tx1"/>
              </a:solidFill>
              <a:latin typeface="+mn-lt"/>
              <a:ea typeface="+mn-ea"/>
              <a:cs typeface="+mn-cs"/>
            </a:endParaRPr>
          </a:p>
          <a:p>
            <a:r>
              <a:rPr lang="el-GR" sz="1200" kern="1200" baseline="0" dirty="0" smtClean="0">
                <a:solidFill>
                  <a:schemeClr val="tx1"/>
                </a:solidFill>
                <a:latin typeface="+mn-lt"/>
                <a:ea typeface="+mn-ea"/>
                <a:cs typeface="+mn-cs"/>
              </a:rPr>
              <a:t>Συνδυάζοντας τα παραπάνω, προκύπτουν επτά τύποι </a:t>
            </a:r>
            <a:r>
              <a:rPr lang="el-GR" sz="1200" kern="1200" baseline="0" dirty="0" smtClean="0">
                <a:solidFill>
                  <a:schemeClr val="tx1"/>
                </a:solidFill>
                <a:latin typeface="+mn-lt"/>
                <a:ea typeface="+mn-ea"/>
                <a:cs typeface="+mn-cs"/>
              </a:rPr>
              <a:t>συμμετεχόντων (</a:t>
            </a:r>
            <a:r>
              <a:rPr lang="en-US" sz="1200" kern="1200" baseline="0" dirty="0" err="1" smtClean="0">
                <a:solidFill>
                  <a:schemeClr val="tx1"/>
                </a:solidFill>
                <a:latin typeface="+mn-lt"/>
                <a:ea typeface="+mn-ea"/>
                <a:cs typeface="+mn-cs"/>
              </a:rPr>
              <a:t>Boonstra</a:t>
            </a:r>
            <a:r>
              <a:rPr lang="en-US" sz="1200" kern="1200" baseline="0" dirty="0" smtClean="0">
                <a:solidFill>
                  <a:schemeClr val="tx1"/>
                </a:solidFill>
                <a:latin typeface="+mn-lt"/>
                <a:ea typeface="+mn-ea"/>
                <a:cs typeface="+mn-cs"/>
              </a:rPr>
              <a:t>, 2006) </a:t>
            </a:r>
            <a:r>
              <a:rPr lang="el-GR" sz="1200" kern="1200" baseline="0" dirty="0" smtClean="0">
                <a:solidFill>
                  <a:schemeClr val="tx1"/>
                </a:solidFill>
                <a:latin typeface="+mn-lt"/>
                <a:ea typeface="+mn-ea"/>
                <a:cs typeface="+mn-cs"/>
              </a:rPr>
              <a:t>:</a:t>
            </a:r>
            <a:endParaRPr lang="el-GR" sz="1200" kern="1200" baseline="0" dirty="0" smtClean="0">
              <a:solidFill>
                <a:schemeClr val="tx1"/>
              </a:solidFill>
              <a:latin typeface="+mn-lt"/>
              <a:ea typeface="+mn-ea"/>
              <a:cs typeface="+mn-cs"/>
            </a:endParaRPr>
          </a:p>
          <a:p>
            <a:r>
              <a:rPr lang="el-GR" sz="1200" b="0" u="sng" kern="1200" baseline="0" dirty="0" smtClean="0">
                <a:solidFill>
                  <a:schemeClr val="tx1"/>
                </a:solidFill>
                <a:latin typeface="+mn-lt"/>
                <a:ea typeface="+mn-ea"/>
                <a:cs typeface="+mn-cs"/>
              </a:rPr>
              <a:t>Αδρανείς:</a:t>
            </a:r>
            <a:r>
              <a:rPr lang="el-GR" sz="1200" b="0" kern="1200" baseline="0" dirty="0" smtClean="0">
                <a:solidFill>
                  <a:schemeClr val="tx1"/>
                </a:solidFill>
                <a:latin typeface="+mn-lt"/>
                <a:ea typeface="+mn-ea"/>
                <a:cs typeface="+mn-cs"/>
              </a:rPr>
              <a:t> Χαρακτηρίζονται αυτοί που έχουν τη δύναμη να επιβάλλουν τη θέση τους, αλλά μην έχοντας τη νομιμότητα ή </a:t>
            </a:r>
            <a:r>
              <a:rPr lang="el-GR" sz="1200" b="0" kern="1200" baseline="0" dirty="0" err="1" smtClean="0">
                <a:solidFill>
                  <a:schemeClr val="tx1"/>
                </a:solidFill>
                <a:latin typeface="+mn-lt"/>
                <a:ea typeface="+mn-ea"/>
                <a:cs typeface="+mn-cs"/>
              </a:rPr>
              <a:t>επιτακτικότητα</a:t>
            </a:r>
            <a:r>
              <a:rPr lang="el-GR" sz="1200" b="0" kern="1200" baseline="0" dirty="0" smtClean="0">
                <a:solidFill>
                  <a:schemeClr val="tx1"/>
                </a:solidFill>
                <a:latin typeface="+mn-lt"/>
                <a:ea typeface="+mn-ea"/>
                <a:cs typeface="+mn-cs"/>
              </a:rPr>
              <a:t>, δεν τη χρησιμοποιούν. </a:t>
            </a:r>
          </a:p>
          <a:p>
            <a:r>
              <a:rPr lang="el-GR" sz="1200" b="0" u="sng" kern="1200" baseline="0" dirty="0" smtClean="0">
                <a:solidFill>
                  <a:schemeClr val="tx1"/>
                </a:solidFill>
                <a:latin typeface="+mn-lt"/>
                <a:ea typeface="+mn-ea"/>
                <a:cs typeface="+mn-cs"/>
              </a:rPr>
              <a:t>Διακριτικοί:</a:t>
            </a:r>
            <a:r>
              <a:rPr lang="el-GR" sz="1200" b="0" kern="1200" baseline="0" dirty="0" smtClean="0">
                <a:solidFill>
                  <a:schemeClr val="tx1"/>
                </a:solidFill>
                <a:latin typeface="+mn-lt"/>
                <a:ea typeface="+mn-ea"/>
                <a:cs typeface="+mn-cs"/>
              </a:rPr>
              <a:t> Φέρουν τη νομιμότητα αλλά δεν έχουν δύναμη ή </a:t>
            </a:r>
            <a:r>
              <a:rPr lang="el-GR" sz="1200" b="0" kern="1200" baseline="0" dirty="0" err="1" smtClean="0">
                <a:solidFill>
                  <a:schemeClr val="tx1"/>
                </a:solidFill>
                <a:latin typeface="+mn-lt"/>
                <a:ea typeface="+mn-ea"/>
                <a:cs typeface="+mn-cs"/>
              </a:rPr>
              <a:t>επιτακτικότητα</a:t>
            </a:r>
            <a:r>
              <a:rPr lang="el-GR" sz="1200" b="0" kern="1200" baseline="0" dirty="0" smtClean="0">
                <a:solidFill>
                  <a:schemeClr val="tx1"/>
                </a:solidFill>
                <a:latin typeface="+mn-lt"/>
                <a:ea typeface="+mn-ea"/>
                <a:cs typeface="+mn-cs"/>
              </a:rPr>
              <a:t>. </a:t>
            </a:r>
          </a:p>
          <a:p>
            <a:r>
              <a:rPr lang="el-GR" sz="1200" b="0" u="sng" kern="1200" baseline="0" dirty="0" smtClean="0">
                <a:solidFill>
                  <a:schemeClr val="tx1"/>
                </a:solidFill>
                <a:latin typeface="+mn-lt"/>
                <a:ea typeface="+mn-ea"/>
                <a:cs typeface="+mn-cs"/>
              </a:rPr>
              <a:t>Απαιτητικοί:</a:t>
            </a:r>
            <a:r>
              <a:rPr lang="el-GR" sz="1200" b="0" kern="1200" baseline="0" dirty="0" smtClean="0">
                <a:solidFill>
                  <a:schemeClr val="tx1"/>
                </a:solidFill>
                <a:latin typeface="+mn-lt"/>
                <a:ea typeface="+mn-ea"/>
                <a:cs typeface="+mn-cs"/>
              </a:rPr>
              <a:t> Φέρουν μόνο </a:t>
            </a:r>
            <a:r>
              <a:rPr lang="el-GR" sz="1200" b="0" kern="1200" baseline="0" dirty="0" err="1" smtClean="0">
                <a:solidFill>
                  <a:schemeClr val="tx1"/>
                </a:solidFill>
                <a:latin typeface="+mn-lt"/>
                <a:ea typeface="+mn-ea"/>
                <a:cs typeface="+mn-cs"/>
              </a:rPr>
              <a:t>επιτακτικότητα</a:t>
            </a:r>
            <a:r>
              <a:rPr lang="el-GR" sz="1200" b="0" kern="1200" baseline="0" dirty="0" smtClean="0">
                <a:solidFill>
                  <a:schemeClr val="tx1"/>
                </a:solidFill>
                <a:latin typeface="+mn-lt"/>
                <a:ea typeface="+mn-ea"/>
                <a:cs typeface="+mn-cs"/>
              </a:rPr>
              <a:t>. </a:t>
            </a:r>
          </a:p>
          <a:p>
            <a:r>
              <a:rPr lang="el-GR" sz="1200" b="0" u="sng" kern="1200" baseline="0" dirty="0" smtClean="0">
                <a:solidFill>
                  <a:schemeClr val="tx1"/>
                </a:solidFill>
                <a:latin typeface="+mn-lt"/>
                <a:ea typeface="+mn-ea"/>
                <a:cs typeface="+mn-cs"/>
              </a:rPr>
              <a:t>Επικρατούντες</a:t>
            </a:r>
            <a:r>
              <a:rPr lang="el-GR" sz="1200" b="0" kern="1200" baseline="0" dirty="0" smtClean="0">
                <a:solidFill>
                  <a:schemeClr val="tx1"/>
                </a:solidFill>
                <a:latin typeface="+mn-lt"/>
                <a:ea typeface="+mn-ea"/>
                <a:cs typeface="+mn-cs"/>
              </a:rPr>
              <a:t>: Φέρουν τόσο τη δύναμη όσο και τη νομιμότητα. </a:t>
            </a:r>
          </a:p>
          <a:p>
            <a:r>
              <a:rPr lang="el-GR" sz="1200" b="0" u="sng" kern="1200" baseline="0" dirty="0" smtClean="0">
                <a:solidFill>
                  <a:schemeClr val="tx1"/>
                </a:solidFill>
                <a:latin typeface="+mn-lt"/>
                <a:ea typeface="+mn-ea"/>
                <a:cs typeface="+mn-cs"/>
              </a:rPr>
              <a:t>Εξαρτώμενοι</a:t>
            </a:r>
            <a:r>
              <a:rPr lang="el-GR" sz="1200" b="0" kern="1200" baseline="0" dirty="0" smtClean="0">
                <a:solidFill>
                  <a:schemeClr val="tx1"/>
                </a:solidFill>
                <a:latin typeface="+mn-lt"/>
                <a:ea typeface="+mn-ea"/>
                <a:cs typeface="+mn-cs"/>
              </a:rPr>
              <a:t>: Έχουν τη νομιμότητα και την </a:t>
            </a:r>
            <a:r>
              <a:rPr lang="el-GR" sz="1200" b="0" kern="1200" baseline="0" dirty="0" err="1" smtClean="0">
                <a:solidFill>
                  <a:schemeClr val="tx1"/>
                </a:solidFill>
                <a:latin typeface="+mn-lt"/>
                <a:ea typeface="+mn-ea"/>
                <a:cs typeface="+mn-cs"/>
              </a:rPr>
              <a:t>επιτακτικότητα</a:t>
            </a:r>
            <a:r>
              <a:rPr lang="el-GR" sz="1200" b="0" kern="1200" baseline="0" dirty="0" smtClean="0">
                <a:solidFill>
                  <a:schemeClr val="tx1"/>
                </a:solidFill>
                <a:latin typeface="+mn-lt"/>
                <a:ea typeface="+mn-ea"/>
                <a:cs typeface="+mn-cs"/>
              </a:rPr>
              <a:t> αλλά δεν φέρουν τη δύναμη για να επιβληθούν. </a:t>
            </a:r>
          </a:p>
          <a:p>
            <a:r>
              <a:rPr lang="el-GR" sz="1200" b="0" u="sng" kern="1200" baseline="0" dirty="0" smtClean="0">
                <a:solidFill>
                  <a:schemeClr val="tx1"/>
                </a:solidFill>
                <a:latin typeface="+mn-lt"/>
                <a:ea typeface="+mn-ea"/>
                <a:cs typeface="+mn-cs"/>
              </a:rPr>
              <a:t>Επικίνδυνοι</a:t>
            </a:r>
            <a:r>
              <a:rPr lang="el-GR" sz="1200" b="0" kern="1200" baseline="0" dirty="0" smtClean="0">
                <a:solidFill>
                  <a:schemeClr val="tx1"/>
                </a:solidFill>
                <a:latin typeface="+mn-lt"/>
                <a:ea typeface="+mn-ea"/>
                <a:cs typeface="+mn-cs"/>
              </a:rPr>
              <a:t>: Φέρουν δύναμη και </a:t>
            </a:r>
            <a:r>
              <a:rPr lang="el-GR" sz="1200" b="0" kern="1200" baseline="0" dirty="0" err="1" smtClean="0">
                <a:solidFill>
                  <a:schemeClr val="tx1"/>
                </a:solidFill>
                <a:latin typeface="+mn-lt"/>
                <a:ea typeface="+mn-ea"/>
                <a:cs typeface="+mn-cs"/>
              </a:rPr>
              <a:t>επιτακτικότητα</a:t>
            </a:r>
            <a:r>
              <a:rPr lang="el-GR" sz="1200" b="0" kern="1200" baseline="0" dirty="0" smtClean="0">
                <a:solidFill>
                  <a:schemeClr val="tx1"/>
                </a:solidFill>
                <a:latin typeface="+mn-lt"/>
                <a:ea typeface="+mn-ea"/>
                <a:cs typeface="+mn-cs"/>
              </a:rPr>
              <a:t> αλλά δεν έχουν τη νομιμότητα. </a:t>
            </a:r>
          </a:p>
          <a:p>
            <a:r>
              <a:rPr lang="el-GR" sz="1200" b="0" u="sng" kern="1200" baseline="0" dirty="0" smtClean="0">
                <a:solidFill>
                  <a:schemeClr val="tx1"/>
                </a:solidFill>
                <a:latin typeface="+mn-lt"/>
                <a:ea typeface="+mn-ea"/>
                <a:cs typeface="+mn-cs"/>
              </a:rPr>
              <a:t>Καθοριστικοί</a:t>
            </a:r>
            <a:r>
              <a:rPr lang="el-GR" sz="1200" b="0" kern="1200" baseline="0" dirty="0" smtClean="0">
                <a:solidFill>
                  <a:schemeClr val="tx1"/>
                </a:solidFill>
                <a:latin typeface="+mn-lt"/>
                <a:ea typeface="+mn-ea"/>
                <a:cs typeface="+mn-cs"/>
              </a:rPr>
              <a:t>: Φέρουν και τα τρία χαρακτηριστικά. </a:t>
            </a:r>
          </a:p>
          <a:p>
            <a:endParaRPr lang="en-US" b="0"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F103555-C14D-4947-AAF7-BD96A4EE7881}" type="datetime1">
              <a:rPr lang="en-US" smtClean="0"/>
              <a:pPr/>
              <a:t>5/9/2021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8B95C939-2FA7-DA46-BEC7-5018676AC871}" type="slidenum">
              <a:rPr lang="en-US" smtClean="0"/>
              <a:pPr/>
              <a:t>‹#›</a:t>
            </a:fld>
            <a:endParaRPr lang="en-US"/>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413629-035D-4839-90B7-916F77D93B7F}" type="datetime1">
              <a:rPr lang="en-US" smtClean="0"/>
              <a:pPr/>
              <a:t>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5C939-2FA7-DA46-BEC7-5018676AC87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219200" y="274641"/>
            <a:ext cx="7416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FB62F7-7F45-4142-99D6-39DF8B9C1581}" type="datetime1">
              <a:rPr lang="en-US" smtClean="0"/>
              <a:pPr/>
              <a:t>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5C939-2FA7-DA46-BEC7-5018676AC87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5DCC15D-B68A-440D-A0CD-CCEB48026448}" type="datetime1">
              <a:rPr lang="en-US" smtClean="0"/>
              <a:pPr/>
              <a:t>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5C939-2FA7-DA46-BEC7-5018676AC871}" type="slidenum">
              <a:rPr lang="en-US" smtClean="0"/>
              <a:pPr/>
              <a:t>‹#›</a:t>
            </a:fld>
            <a:endParaRPr lang="en-US"/>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24835D1-AEDC-41A0-98C0-47DCCD1FF3BD}" type="datetime1">
              <a:rPr lang="en-US" smtClean="0"/>
              <a:pPr/>
              <a:t>5/9/2021</a:t>
            </a:fld>
            <a:endParaRPr lang="en-US"/>
          </a:p>
        </p:txBody>
      </p:sp>
      <p:sp>
        <p:nvSpPr>
          <p:cNvPr id="5" name="Footer Placeholder 4"/>
          <p:cNvSpPr>
            <a:spLocks noGrp="1"/>
          </p:cNvSpPr>
          <p:nvPr>
            <p:ph type="ftr" sz="quarter" idx="11"/>
          </p:nvPr>
        </p:nvSpPr>
        <p:spPr>
          <a:xfrm>
            <a:off x="1066800" y="6172200"/>
            <a:ext cx="5334000" cy="457200"/>
          </a:xfrm>
        </p:spPr>
        <p:txBody>
          <a:bodyPr/>
          <a:lstStyle/>
          <a:p>
            <a:endParaRPr lang="en-US"/>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95072" y="6208776"/>
            <a:ext cx="609600" cy="457200"/>
          </a:xfrm>
        </p:spPr>
        <p:txBody>
          <a:bodyPr/>
          <a:lstStyle/>
          <a:p>
            <a:fld id="{8B95C939-2FA7-DA46-BEC7-5018676AC87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7035E7E-35CA-41F1-A6B8-57A705F1F03F}" type="datetime1">
              <a:rPr lang="en-US" smtClean="0"/>
              <a:pPr/>
              <a:t>5/9/2021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95C939-2FA7-DA46-BEC7-5018676AC871}" type="slidenum">
              <a:rPr lang="en-US" smtClean="0"/>
              <a:pPr/>
              <a:t>‹#›</a:t>
            </a:fld>
            <a:endParaRPr lang="en-US"/>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B962B74-347F-4DD0-9A8D-0E6AC925E454}" type="datetime1">
              <a:rPr lang="en-US" smtClean="0"/>
              <a:pPr/>
              <a:t>5/9/2021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95C939-2FA7-DA46-BEC7-5018676AC871}" type="slidenum">
              <a:rPr lang="en-US" smtClean="0"/>
              <a:pPr/>
              <a:t>‹#›</a:t>
            </a:fld>
            <a:endParaRPr lang="en-US"/>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D40083F-52D7-4260-9B5C-BE3B85E72342}" type="datetime1">
              <a:rPr lang="en-US" smtClean="0"/>
              <a:pPr/>
              <a:t>5/9/2021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95C939-2FA7-DA46-BEC7-5018676AC87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113A7F-65AF-4B9C-815E-9A477CBB9AB6}" type="datetime1">
              <a:rPr lang="en-US" smtClean="0"/>
              <a:pPr/>
              <a:t>5/9/2021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95C939-2FA7-DA46-BEC7-5018676AC87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1087D42-BE3C-4A12-89AA-DCD1364E0ECA}" type="datetime1">
              <a:rPr lang="en-US" smtClean="0"/>
              <a:pPr/>
              <a:t>5/9/2021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95C939-2FA7-DA46-BEC7-5018676AC871}" type="slidenum">
              <a:rPr lang="en-US" smtClean="0"/>
              <a:pPr/>
              <a:t>‹#›</a:t>
            </a:fld>
            <a:endParaRPr lang="en-US"/>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9E1D415-EE7B-438B-BC84-87120442C8BA}" type="datetime1">
              <a:rPr lang="en-US" smtClean="0"/>
              <a:pPr/>
              <a:t>5/9/2021</a:t>
            </a:fld>
            <a:endParaRPr lang="en-US"/>
          </a:p>
        </p:txBody>
      </p:sp>
      <p:sp>
        <p:nvSpPr>
          <p:cNvPr id="6" name="Footer Placeholder 5"/>
          <p:cNvSpPr>
            <a:spLocks noGrp="1"/>
          </p:cNvSpPr>
          <p:nvPr>
            <p:ph type="ftr" sz="quarter" idx="11"/>
          </p:nvPr>
        </p:nvSpPr>
        <p:spPr>
          <a:xfrm>
            <a:off x="1219200" y="6172200"/>
            <a:ext cx="5181600" cy="457200"/>
          </a:xfrm>
        </p:spPr>
        <p:txBody>
          <a:bodyPr/>
          <a:lstStyle/>
          <a:p>
            <a:endParaRPr lang="en-US"/>
          </a:p>
        </p:txBody>
      </p:sp>
      <p:sp>
        <p:nvSpPr>
          <p:cNvPr id="7" name="Slide Number Placeholder 6"/>
          <p:cNvSpPr>
            <a:spLocks noGrp="1"/>
          </p:cNvSpPr>
          <p:nvPr>
            <p:ph type="sldNum" sz="quarter" idx="12"/>
          </p:nvPr>
        </p:nvSpPr>
        <p:spPr>
          <a:xfrm>
            <a:off x="195072" y="6208776"/>
            <a:ext cx="609600" cy="457200"/>
          </a:xfrm>
        </p:spPr>
        <p:txBody>
          <a:bodyPr/>
          <a:lstStyle/>
          <a:p>
            <a:fld id="{8B95C939-2FA7-DA46-BEC7-5018676AC871}" type="slidenum">
              <a:rPr lang="en-US" smtClean="0"/>
              <a:pPr/>
              <a:t>‹#›</a:t>
            </a:fld>
            <a:endParaRPr lang="en-US"/>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BB886145-D7FC-4DE9-A4D0-C27F9F89C21A}" type="datetime1">
              <a:rPr lang="en-US" smtClean="0"/>
              <a:pPr/>
              <a:t>5/9/2021</a:t>
            </a:fld>
            <a:endParaRPr lang="en-US"/>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B95C939-2FA7-DA46-BEC7-5018676AC8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www.entersoft.eu/products/business-suite/"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47080846-52F6-BA41-8BBB-57C803B584B6}"/>
              </a:ext>
            </a:extLst>
          </p:cNvPr>
          <p:cNvSpPr>
            <a:spLocks noGrp="1"/>
          </p:cNvSpPr>
          <p:nvPr>
            <p:ph type="subTitle" idx="1"/>
          </p:nvPr>
        </p:nvSpPr>
        <p:spPr>
          <a:xfrm>
            <a:off x="1154955" y="5208090"/>
            <a:ext cx="8825658" cy="861420"/>
          </a:xfrm>
        </p:spPr>
        <p:txBody>
          <a:bodyPr/>
          <a:lstStyle/>
          <a:p>
            <a:r>
              <a:rPr lang="el-GR" dirty="0" smtClean="0"/>
              <a:t>Δρ Αικατερίνη </a:t>
            </a:r>
            <a:r>
              <a:rPr lang="el-GR" dirty="0" err="1" smtClean="0"/>
              <a:t>Μαρινάγη</a:t>
            </a:r>
            <a:r>
              <a:rPr lang="el-GR" dirty="0" smtClean="0"/>
              <a:t> ,  </a:t>
            </a:r>
            <a:r>
              <a:rPr lang="el-GR" dirty="0" err="1" smtClean="0"/>
              <a:t>ΔΔρ</a:t>
            </a:r>
            <a:r>
              <a:rPr lang="el-GR" dirty="0" smtClean="0"/>
              <a:t>. Δαμιανός Σακάς</a:t>
            </a:r>
            <a:endParaRPr lang="en-US" dirty="0"/>
          </a:p>
        </p:txBody>
      </p:sp>
      <p:sp>
        <p:nvSpPr>
          <p:cNvPr id="2" name="Title 1">
            <a:extLst>
              <a:ext uri="{FF2B5EF4-FFF2-40B4-BE49-F238E27FC236}">
                <a16:creationId xmlns:a16="http://schemas.microsoft.com/office/drawing/2014/main" xmlns="" id="{A07ACA41-435B-6E41-AE4D-4A6BE0E749E5}"/>
              </a:ext>
            </a:extLst>
          </p:cNvPr>
          <p:cNvSpPr>
            <a:spLocks noGrp="1"/>
          </p:cNvSpPr>
          <p:nvPr>
            <p:ph type="ctrTitle"/>
          </p:nvPr>
        </p:nvSpPr>
        <p:spPr>
          <a:xfrm>
            <a:off x="609600" y="1505931"/>
            <a:ext cx="10972800" cy="1470025"/>
          </a:xfrm>
        </p:spPr>
        <p:txBody>
          <a:bodyPr>
            <a:normAutofit fontScale="90000"/>
          </a:bodyPr>
          <a:lstStyle/>
          <a:p>
            <a:r>
              <a:rPr lang="en-US" sz="4800" dirty="0" smtClean="0"/>
              <a:t>LOG601 - </a:t>
            </a:r>
            <a:r>
              <a:rPr lang="el-GR" sz="4800" dirty="0" smtClean="0"/>
              <a:t>ΣΥΣΤΗΜΑΤΑ ΔΙΑΧΕΙΡΙΣΗΣ ΕΠΙΧΕΙΡΗΣΙΑΚΩΝ ΠΟΡΩΝ</a:t>
            </a:r>
            <a:endParaRPr lang="en-US" sz="4800" dirty="0"/>
          </a:p>
        </p:txBody>
      </p:sp>
    </p:spTree>
    <p:extLst>
      <p:ext uri="{BB962C8B-B14F-4D97-AF65-F5344CB8AC3E}">
        <p14:creationId xmlns:p14="http://schemas.microsoft.com/office/powerpoint/2010/main" xmlns="" val="40197703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Γνωστικές περιοχές </a:t>
            </a:r>
            <a:r>
              <a:rPr lang="en-US" dirty="0" smtClean="0"/>
              <a:t>PMBOK</a:t>
            </a:r>
            <a:r>
              <a:rPr lang="el-GR" dirty="0" smtClean="0"/>
              <a:t> (1)</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10</a:t>
            </a:fld>
            <a:endParaRPr lang="en-US"/>
          </a:p>
        </p:txBody>
      </p:sp>
      <p:sp>
        <p:nvSpPr>
          <p:cNvPr id="4" name="Content Placeholder 3"/>
          <p:cNvSpPr>
            <a:spLocks noGrp="1"/>
          </p:cNvSpPr>
          <p:nvPr>
            <p:ph sz="quarter" idx="1"/>
          </p:nvPr>
        </p:nvSpPr>
        <p:spPr>
          <a:xfrm>
            <a:off x="1219200" y="1447800"/>
            <a:ext cx="10363200" cy="5219700"/>
          </a:xfrm>
        </p:spPr>
        <p:txBody>
          <a:bodyPr>
            <a:normAutofit lnSpcReduction="10000"/>
          </a:bodyPr>
          <a:lstStyle/>
          <a:p>
            <a:pPr marL="0" indent="0">
              <a:buNone/>
            </a:pPr>
            <a:r>
              <a:rPr lang="el-GR" dirty="0" smtClean="0">
                <a:latin typeface="Cambria" pitchFamily="18" charset="0"/>
                <a:ea typeface="Cambria" pitchFamily="18" charset="0"/>
              </a:rPr>
              <a:t>Το </a:t>
            </a:r>
            <a:r>
              <a:rPr lang="en-US" dirty="0" smtClean="0">
                <a:latin typeface="Cambria" pitchFamily="18" charset="0"/>
                <a:ea typeface="Cambria" pitchFamily="18" charset="0"/>
              </a:rPr>
              <a:t>PMBOK (Project Management Body of Knowledge</a:t>
            </a:r>
            <a:r>
              <a:rPr lang="el-GR" dirty="0" smtClean="0">
                <a:latin typeface="Cambria" pitchFamily="18" charset="0"/>
                <a:ea typeface="Cambria" pitchFamily="18" charset="0"/>
              </a:rPr>
              <a:t>) </a:t>
            </a:r>
            <a:r>
              <a:rPr lang="el-GR" dirty="0" smtClean="0"/>
              <a:t>είναι δομημένο σε 10 γνωστικές περιοχές:</a:t>
            </a:r>
          </a:p>
          <a:p>
            <a:r>
              <a:rPr lang="el-GR" b="1" dirty="0" smtClean="0">
                <a:solidFill>
                  <a:srgbClr val="0070C0"/>
                </a:solidFill>
              </a:rPr>
              <a:t>Διαχείριση ενοποίησης έργου </a:t>
            </a:r>
            <a:r>
              <a:rPr lang="el-GR" b="1" dirty="0" err="1" smtClean="0">
                <a:solidFill>
                  <a:srgbClr val="0070C0"/>
                </a:solidFill>
              </a:rPr>
              <a:t>έργου</a:t>
            </a:r>
            <a:r>
              <a:rPr lang="el-GR" b="1" dirty="0" smtClean="0">
                <a:solidFill>
                  <a:srgbClr val="0070C0"/>
                </a:solidFill>
              </a:rPr>
              <a:t> (</a:t>
            </a:r>
            <a:r>
              <a:rPr lang="el-GR" b="1" dirty="0" err="1" smtClean="0">
                <a:solidFill>
                  <a:srgbClr val="0070C0"/>
                </a:solidFill>
              </a:rPr>
              <a:t>project</a:t>
            </a:r>
            <a:r>
              <a:rPr lang="el-GR" b="1" dirty="0" smtClean="0">
                <a:solidFill>
                  <a:srgbClr val="0070C0"/>
                </a:solidFill>
              </a:rPr>
              <a:t> </a:t>
            </a:r>
            <a:r>
              <a:rPr lang="en-US" b="1" dirty="0" smtClean="0">
                <a:solidFill>
                  <a:srgbClr val="0070C0"/>
                </a:solidFill>
                <a:latin typeface="Cambria" pitchFamily="18" charset="0"/>
                <a:ea typeface="Cambria" pitchFamily="18" charset="0"/>
              </a:rPr>
              <a:t>integration</a:t>
            </a:r>
            <a:r>
              <a:rPr lang="el-GR" b="1" dirty="0" smtClean="0">
                <a:solidFill>
                  <a:srgbClr val="0070C0"/>
                </a:solidFill>
              </a:rPr>
              <a:t> </a:t>
            </a:r>
            <a:r>
              <a:rPr lang="el-GR" b="1" dirty="0" err="1" smtClean="0">
                <a:solidFill>
                  <a:srgbClr val="0070C0"/>
                </a:solidFill>
              </a:rPr>
              <a:t>management</a:t>
            </a:r>
            <a:r>
              <a:rPr lang="en-US" b="1" dirty="0" smtClean="0">
                <a:solidFill>
                  <a:srgbClr val="0070C0"/>
                </a:solidFill>
              </a:rPr>
              <a:t>)</a:t>
            </a:r>
            <a:r>
              <a:rPr lang="el-GR" b="1" dirty="0" smtClean="0">
                <a:solidFill>
                  <a:srgbClr val="0070C0"/>
                </a:solidFill>
              </a:rPr>
              <a:t>: </a:t>
            </a:r>
            <a:r>
              <a:rPr lang="el-GR" dirty="0" smtClean="0"/>
              <a:t>Στόχος είναι η ανάπτυξη του σχεδίου διοίκησης έργου</a:t>
            </a:r>
          </a:p>
          <a:p>
            <a:r>
              <a:rPr lang="el-GR" b="1" dirty="0" smtClean="0">
                <a:solidFill>
                  <a:srgbClr val="0070C0"/>
                </a:solidFill>
              </a:rPr>
              <a:t>Διαχείριση αντικειμένου εργασιών έργου (</a:t>
            </a:r>
            <a:r>
              <a:rPr lang="el-GR" b="1" dirty="0" err="1" smtClean="0">
                <a:solidFill>
                  <a:srgbClr val="0070C0"/>
                </a:solidFill>
              </a:rPr>
              <a:t>project</a:t>
            </a:r>
            <a:r>
              <a:rPr lang="el-GR" b="1" dirty="0" smtClean="0">
                <a:solidFill>
                  <a:srgbClr val="0070C0"/>
                </a:solidFill>
              </a:rPr>
              <a:t> </a:t>
            </a:r>
            <a:r>
              <a:rPr lang="el-GR" b="1" dirty="0" err="1" smtClean="0">
                <a:solidFill>
                  <a:srgbClr val="0070C0"/>
                </a:solidFill>
              </a:rPr>
              <a:t>scope</a:t>
            </a:r>
            <a:r>
              <a:rPr lang="el-GR" b="1" dirty="0" smtClean="0">
                <a:solidFill>
                  <a:srgbClr val="0070C0"/>
                </a:solidFill>
              </a:rPr>
              <a:t> </a:t>
            </a:r>
            <a:r>
              <a:rPr lang="el-GR" b="1" dirty="0" err="1" smtClean="0">
                <a:solidFill>
                  <a:srgbClr val="0070C0"/>
                </a:solidFill>
              </a:rPr>
              <a:t>management</a:t>
            </a:r>
            <a:r>
              <a:rPr lang="el-GR" b="1" dirty="0" smtClean="0">
                <a:solidFill>
                  <a:srgbClr val="0070C0"/>
                </a:solidFill>
              </a:rPr>
              <a:t>): </a:t>
            </a:r>
            <a:r>
              <a:rPr lang="el-GR" dirty="0" smtClean="0"/>
              <a:t>Στόχος είναι ο προσδιορισμός των εργασιών που απαιτούνται για την ολοκλήρωση του έργου.  Αναπτύσσεται</a:t>
            </a:r>
            <a:r>
              <a:rPr lang="en-US" dirty="0" smtClean="0"/>
              <a:t>:</a:t>
            </a:r>
          </a:p>
          <a:p>
            <a:pPr lvl="1"/>
            <a:r>
              <a:rPr lang="el-GR" dirty="0" smtClean="0"/>
              <a:t>η λεπτομερής έκθεση που αφορά το αντικείμενο του έργου (</a:t>
            </a:r>
            <a:r>
              <a:rPr lang="el-GR" dirty="0" err="1" smtClean="0"/>
              <a:t>project</a:t>
            </a:r>
            <a:r>
              <a:rPr lang="el-GR" dirty="0" smtClean="0"/>
              <a:t> </a:t>
            </a:r>
            <a:r>
              <a:rPr lang="el-GR" dirty="0" err="1" smtClean="0"/>
              <a:t>scope</a:t>
            </a:r>
            <a:r>
              <a:rPr lang="el-GR" dirty="0" smtClean="0"/>
              <a:t> </a:t>
            </a:r>
            <a:r>
              <a:rPr lang="el-GR" dirty="0" err="1" smtClean="0"/>
              <a:t>statement</a:t>
            </a:r>
            <a:r>
              <a:rPr lang="el-GR" dirty="0" smtClean="0"/>
              <a:t>) </a:t>
            </a:r>
            <a:endParaRPr lang="en-US" dirty="0" smtClean="0"/>
          </a:p>
          <a:p>
            <a:pPr lvl="1"/>
            <a:r>
              <a:rPr lang="el-GR" dirty="0" smtClean="0"/>
              <a:t>η δομή ανάλυσης εργασιών (</a:t>
            </a:r>
            <a:r>
              <a:rPr lang="el-GR" dirty="0" err="1" smtClean="0"/>
              <a:t>Work</a:t>
            </a:r>
            <a:r>
              <a:rPr lang="el-GR" dirty="0" smtClean="0"/>
              <a:t> </a:t>
            </a:r>
            <a:r>
              <a:rPr lang="el-GR" dirty="0" err="1" smtClean="0"/>
              <a:t>Breakdown</a:t>
            </a:r>
            <a:r>
              <a:rPr lang="el-GR" dirty="0" smtClean="0"/>
              <a:t> </a:t>
            </a:r>
            <a:r>
              <a:rPr lang="el-GR" dirty="0" err="1" smtClean="0"/>
              <a:t>Structure</a:t>
            </a:r>
            <a:r>
              <a:rPr lang="el-GR" dirty="0" smtClean="0"/>
              <a:t>) του έργου που αναλύει το έργο σε φάσεις (</a:t>
            </a:r>
            <a:r>
              <a:rPr lang="el-GR" dirty="0" err="1" smtClean="0"/>
              <a:t>phases</a:t>
            </a:r>
            <a:r>
              <a:rPr lang="el-GR" dirty="0" smtClean="0"/>
              <a:t>) και πακέτα εργασίας (</a:t>
            </a:r>
            <a:r>
              <a:rPr lang="el-GR" dirty="0" err="1" smtClean="0"/>
              <a:t>work</a:t>
            </a:r>
            <a:r>
              <a:rPr lang="el-GR" dirty="0" smtClean="0"/>
              <a:t> </a:t>
            </a:r>
            <a:r>
              <a:rPr lang="el-GR" dirty="0" err="1" smtClean="0"/>
              <a:t>packages</a:t>
            </a:r>
            <a:r>
              <a:rPr lang="el-GR" dirty="0" smtClean="0"/>
              <a:t>), μέχρι να καταλήξει στις συγκεκριμένες δραστηριότητες (</a:t>
            </a:r>
            <a:r>
              <a:rPr lang="el-GR" dirty="0" err="1" smtClean="0"/>
              <a:t>activities</a:t>
            </a:r>
            <a:r>
              <a:rPr lang="el-GR" dirty="0" smtClean="0"/>
              <a:t>) του έργου.</a:t>
            </a:r>
          </a:p>
          <a:p>
            <a:pPr lvl="1"/>
            <a:endParaRPr lang="el-GR" dirty="0" smtClean="0"/>
          </a:p>
          <a:p>
            <a:pPr lvl="1"/>
            <a:endParaRPr lang="el-GR" dirty="0" smtClean="0"/>
          </a:p>
          <a:p>
            <a:pPr lvl="1"/>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Γνωστικές περιοχές </a:t>
            </a:r>
            <a:r>
              <a:rPr lang="en-US" dirty="0" smtClean="0"/>
              <a:t>PMBOK</a:t>
            </a:r>
            <a:r>
              <a:rPr lang="el-GR" dirty="0" smtClean="0"/>
              <a:t> (2)</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11</a:t>
            </a:fld>
            <a:endParaRPr lang="en-US"/>
          </a:p>
        </p:txBody>
      </p:sp>
      <p:sp>
        <p:nvSpPr>
          <p:cNvPr id="4" name="Content Placeholder 3"/>
          <p:cNvSpPr>
            <a:spLocks noGrp="1"/>
          </p:cNvSpPr>
          <p:nvPr>
            <p:ph sz="quarter" idx="1"/>
          </p:nvPr>
        </p:nvSpPr>
        <p:spPr/>
        <p:txBody>
          <a:bodyPr>
            <a:normAutofit lnSpcReduction="10000"/>
          </a:bodyPr>
          <a:lstStyle/>
          <a:p>
            <a:r>
              <a:rPr lang="el-GR" b="1" dirty="0" smtClean="0">
                <a:solidFill>
                  <a:srgbClr val="0070C0"/>
                </a:solidFill>
              </a:rPr>
              <a:t>Διαχείριση χρόνου έργου (</a:t>
            </a:r>
            <a:r>
              <a:rPr lang="el-GR" b="1" dirty="0" err="1" smtClean="0">
                <a:solidFill>
                  <a:srgbClr val="0070C0"/>
                </a:solidFill>
              </a:rPr>
              <a:t>project</a:t>
            </a:r>
            <a:r>
              <a:rPr lang="el-GR" b="1" dirty="0" smtClean="0">
                <a:solidFill>
                  <a:srgbClr val="0070C0"/>
                </a:solidFill>
              </a:rPr>
              <a:t> </a:t>
            </a:r>
            <a:r>
              <a:rPr lang="el-GR" b="1" dirty="0" err="1" smtClean="0">
                <a:solidFill>
                  <a:srgbClr val="0070C0"/>
                </a:solidFill>
              </a:rPr>
              <a:t>time</a:t>
            </a:r>
            <a:r>
              <a:rPr lang="el-GR" b="1" dirty="0" smtClean="0">
                <a:solidFill>
                  <a:srgbClr val="0070C0"/>
                </a:solidFill>
              </a:rPr>
              <a:t> </a:t>
            </a:r>
            <a:r>
              <a:rPr lang="el-GR" b="1" dirty="0" err="1" smtClean="0">
                <a:solidFill>
                  <a:srgbClr val="0070C0"/>
                </a:solidFill>
              </a:rPr>
              <a:t>management</a:t>
            </a:r>
            <a:r>
              <a:rPr lang="el-GR" b="1" dirty="0" smtClean="0">
                <a:solidFill>
                  <a:srgbClr val="0070C0"/>
                </a:solidFill>
              </a:rPr>
              <a:t>).</a:t>
            </a:r>
            <a:r>
              <a:rPr lang="el-GR" dirty="0" smtClean="0">
                <a:solidFill>
                  <a:srgbClr val="0070C0"/>
                </a:solidFill>
              </a:rPr>
              <a:t> </a:t>
            </a:r>
            <a:r>
              <a:rPr lang="el-GR" dirty="0" smtClean="0"/>
              <a:t>Στόχος είναι να εξασφαλίσουμε την έγκαιρη παράδοση του έργου. Το τελικό αποτέλεσμα είναι το χρονοδιάγραμμα (</a:t>
            </a:r>
            <a:r>
              <a:rPr lang="el-GR" dirty="0" err="1" smtClean="0"/>
              <a:t>workplan</a:t>
            </a:r>
            <a:r>
              <a:rPr lang="el-GR" dirty="0" smtClean="0"/>
              <a:t>) του έργου. </a:t>
            </a:r>
          </a:p>
          <a:p>
            <a:r>
              <a:rPr lang="el-GR" b="1" dirty="0" smtClean="0">
                <a:solidFill>
                  <a:srgbClr val="0070C0"/>
                </a:solidFill>
              </a:rPr>
              <a:t>Διαχείριση κόστους έργου (</a:t>
            </a:r>
            <a:r>
              <a:rPr lang="el-GR" b="1" dirty="0" err="1" smtClean="0">
                <a:solidFill>
                  <a:srgbClr val="0070C0"/>
                </a:solidFill>
              </a:rPr>
              <a:t>project</a:t>
            </a:r>
            <a:r>
              <a:rPr lang="el-GR" b="1" dirty="0" smtClean="0">
                <a:solidFill>
                  <a:srgbClr val="0070C0"/>
                </a:solidFill>
              </a:rPr>
              <a:t> </a:t>
            </a:r>
            <a:r>
              <a:rPr lang="el-GR" b="1" dirty="0" err="1" smtClean="0">
                <a:solidFill>
                  <a:srgbClr val="0070C0"/>
                </a:solidFill>
              </a:rPr>
              <a:t>cost</a:t>
            </a:r>
            <a:r>
              <a:rPr lang="el-GR" b="1" dirty="0" smtClean="0">
                <a:solidFill>
                  <a:srgbClr val="0070C0"/>
                </a:solidFill>
              </a:rPr>
              <a:t> </a:t>
            </a:r>
            <a:r>
              <a:rPr lang="el-GR" b="1" dirty="0" err="1" smtClean="0">
                <a:solidFill>
                  <a:srgbClr val="0070C0"/>
                </a:solidFill>
              </a:rPr>
              <a:t>management</a:t>
            </a:r>
            <a:r>
              <a:rPr lang="el-GR" b="1" dirty="0" smtClean="0">
                <a:solidFill>
                  <a:srgbClr val="0070C0"/>
                </a:solidFill>
              </a:rPr>
              <a:t>). </a:t>
            </a:r>
            <a:r>
              <a:rPr lang="el-GR" dirty="0" smtClean="0"/>
              <a:t>Βασικός στόχος της διαχείρισης κόστους αποτελεί η σύνταξη και η παρακολούθηση του προϋπολογισμού (</a:t>
            </a:r>
            <a:r>
              <a:rPr lang="el-GR" dirty="0" err="1" smtClean="0"/>
              <a:t>budget</a:t>
            </a:r>
            <a:r>
              <a:rPr lang="el-GR" dirty="0" smtClean="0"/>
              <a:t>) του έργου. </a:t>
            </a:r>
          </a:p>
          <a:p>
            <a:r>
              <a:rPr lang="el-GR" b="1" dirty="0" smtClean="0">
                <a:solidFill>
                  <a:srgbClr val="0070C0"/>
                </a:solidFill>
              </a:rPr>
              <a:t>Διαχείριση ποιότητας έργου (</a:t>
            </a:r>
            <a:r>
              <a:rPr lang="el-GR" b="1" dirty="0" err="1" smtClean="0">
                <a:solidFill>
                  <a:srgbClr val="0070C0"/>
                </a:solidFill>
              </a:rPr>
              <a:t>project</a:t>
            </a:r>
            <a:r>
              <a:rPr lang="el-GR" b="1" dirty="0" smtClean="0">
                <a:solidFill>
                  <a:srgbClr val="0070C0"/>
                </a:solidFill>
              </a:rPr>
              <a:t> quality </a:t>
            </a:r>
            <a:r>
              <a:rPr lang="el-GR" b="1" dirty="0" err="1" smtClean="0">
                <a:solidFill>
                  <a:srgbClr val="0070C0"/>
                </a:solidFill>
              </a:rPr>
              <a:t>management</a:t>
            </a:r>
            <a:r>
              <a:rPr lang="el-GR" b="1" dirty="0" smtClean="0">
                <a:solidFill>
                  <a:srgbClr val="0070C0"/>
                </a:solidFill>
              </a:rPr>
              <a:t>). </a:t>
            </a:r>
            <a:r>
              <a:rPr lang="el-GR" dirty="0" smtClean="0"/>
              <a:t>Η διαχείριση ποιότητας σε ένα έργο περιλαμβάνει τον σχεδιασμό ποιότητας (quality </a:t>
            </a:r>
            <a:r>
              <a:rPr lang="el-GR" dirty="0" err="1" smtClean="0"/>
              <a:t>planning</a:t>
            </a:r>
            <a:r>
              <a:rPr lang="el-GR" dirty="0" smtClean="0"/>
              <a:t>), τη διασφάλιση ποιότητας (quality assurance) και τον ποιοτικό έλεγχο (quality </a:t>
            </a:r>
            <a:r>
              <a:rPr lang="el-GR" dirty="0" err="1" smtClean="0"/>
              <a:t>control</a:t>
            </a:r>
            <a:r>
              <a:rPr lang="el-GR" dirty="0" smtClean="0"/>
              <a:t>). Στόχος αυτών των τριών διαδικασιών είναι να εξασφαλίσουμε ότι το αποτέλεσμα του έργου ικανοποιεί τις ανάγκες. </a:t>
            </a:r>
          </a:p>
          <a:p>
            <a:endParaRPr lang="el-GR"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Γνωστικές περιοχές </a:t>
            </a:r>
            <a:r>
              <a:rPr lang="en-US" dirty="0" smtClean="0"/>
              <a:t>PMBOK</a:t>
            </a:r>
            <a:r>
              <a:rPr lang="el-GR" dirty="0" smtClean="0"/>
              <a:t> (3)</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12</a:t>
            </a:fld>
            <a:endParaRPr lang="en-US"/>
          </a:p>
        </p:txBody>
      </p:sp>
      <p:sp>
        <p:nvSpPr>
          <p:cNvPr id="4" name="Content Placeholder 3"/>
          <p:cNvSpPr>
            <a:spLocks noGrp="1"/>
          </p:cNvSpPr>
          <p:nvPr>
            <p:ph sz="quarter" idx="1"/>
          </p:nvPr>
        </p:nvSpPr>
        <p:spPr/>
        <p:txBody>
          <a:bodyPr>
            <a:normAutofit fontScale="92500" lnSpcReduction="10000"/>
          </a:bodyPr>
          <a:lstStyle/>
          <a:p>
            <a:r>
              <a:rPr lang="el-GR" b="1" dirty="0" smtClean="0">
                <a:solidFill>
                  <a:srgbClr val="0070C0"/>
                </a:solidFill>
              </a:rPr>
              <a:t>Διαχείριση ανθρωπίνων πόρων έργου (</a:t>
            </a:r>
            <a:r>
              <a:rPr lang="el-GR" b="1" dirty="0" err="1" smtClean="0">
                <a:solidFill>
                  <a:srgbClr val="0070C0"/>
                </a:solidFill>
              </a:rPr>
              <a:t>project</a:t>
            </a:r>
            <a:r>
              <a:rPr lang="el-GR" b="1" dirty="0" smtClean="0">
                <a:solidFill>
                  <a:srgbClr val="0070C0"/>
                </a:solidFill>
              </a:rPr>
              <a:t> </a:t>
            </a:r>
            <a:r>
              <a:rPr lang="el-GR" b="1" dirty="0" err="1" smtClean="0">
                <a:solidFill>
                  <a:srgbClr val="0070C0"/>
                </a:solidFill>
              </a:rPr>
              <a:t>human</a:t>
            </a:r>
            <a:r>
              <a:rPr lang="el-GR" b="1" dirty="0" smtClean="0">
                <a:solidFill>
                  <a:srgbClr val="0070C0"/>
                </a:solidFill>
              </a:rPr>
              <a:t> </a:t>
            </a:r>
            <a:r>
              <a:rPr lang="el-GR" b="1" dirty="0" err="1" smtClean="0">
                <a:solidFill>
                  <a:srgbClr val="0070C0"/>
                </a:solidFill>
              </a:rPr>
              <a:t>resource</a:t>
            </a:r>
            <a:r>
              <a:rPr lang="el-GR" b="1" dirty="0" smtClean="0">
                <a:solidFill>
                  <a:srgbClr val="0070C0"/>
                </a:solidFill>
              </a:rPr>
              <a:t> </a:t>
            </a:r>
            <a:r>
              <a:rPr lang="el-GR" b="1" dirty="0" err="1" smtClean="0">
                <a:solidFill>
                  <a:srgbClr val="0070C0"/>
                </a:solidFill>
              </a:rPr>
              <a:t>management</a:t>
            </a:r>
            <a:r>
              <a:rPr lang="el-GR" b="1" dirty="0" smtClean="0">
                <a:solidFill>
                  <a:srgbClr val="0070C0"/>
                </a:solidFill>
              </a:rPr>
              <a:t>)</a:t>
            </a:r>
            <a:r>
              <a:rPr lang="en-US" b="1" dirty="0" smtClean="0">
                <a:solidFill>
                  <a:srgbClr val="0070C0"/>
                </a:solidFill>
              </a:rPr>
              <a:t>:</a:t>
            </a:r>
            <a:r>
              <a:rPr lang="el-GR" dirty="0" smtClean="0"/>
              <a:t> Στόχος είναι η εύρεση της βέλτιστης οργανωτικής δομής που μπορεί να φέρει εις πέρας το έργο. Περιλαμβάνει επίσης τη στελέχωση της ομάδας του έργου, τη διοίκηση του προσωπικού στα πλαίσια του έργου, ενέργειες για την ανάπτυξη του ομαδικού πνεύματος της ομάδας, την οργάνωση της επικοινωνίας κ.λπ. </a:t>
            </a:r>
          </a:p>
          <a:p>
            <a:r>
              <a:rPr lang="el-GR" b="1" dirty="0" smtClean="0">
                <a:solidFill>
                  <a:srgbClr val="0070C0"/>
                </a:solidFill>
              </a:rPr>
              <a:t>Διαχείριση επικοινωνίας έργου (</a:t>
            </a:r>
            <a:r>
              <a:rPr lang="el-GR" b="1" dirty="0" err="1" smtClean="0">
                <a:solidFill>
                  <a:srgbClr val="0070C0"/>
                </a:solidFill>
              </a:rPr>
              <a:t>project</a:t>
            </a:r>
            <a:r>
              <a:rPr lang="el-GR" b="1" dirty="0" smtClean="0">
                <a:solidFill>
                  <a:srgbClr val="0070C0"/>
                </a:solidFill>
              </a:rPr>
              <a:t> </a:t>
            </a:r>
            <a:r>
              <a:rPr lang="el-GR" b="1" dirty="0" err="1" smtClean="0">
                <a:solidFill>
                  <a:srgbClr val="0070C0"/>
                </a:solidFill>
              </a:rPr>
              <a:t>communication</a:t>
            </a:r>
            <a:r>
              <a:rPr lang="el-GR" b="1" dirty="0" smtClean="0">
                <a:solidFill>
                  <a:srgbClr val="0070C0"/>
                </a:solidFill>
              </a:rPr>
              <a:t> </a:t>
            </a:r>
            <a:r>
              <a:rPr lang="el-GR" b="1" dirty="0" err="1" smtClean="0">
                <a:solidFill>
                  <a:srgbClr val="0070C0"/>
                </a:solidFill>
              </a:rPr>
              <a:t>management</a:t>
            </a:r>
            <a:r>
              <a:rPr lang="el-GR" b="1" dirty="0" smtClean="0">
                <a:solidFill>
                  <a:srgbClr val="0070C0"/>
                </a:solidFill>
              </a:rPr>
              <a:t>): </a:t>
            </a:r>
            <a:r>
              <a:rPr lang="el-GR" dirty="0" smtClean="0"/>
              <a:t>Είναι η διαδικασία της επιλογής των καναλιών, του τρόπου και του περιεχομένου της επικοινωνίας μεταξύ των συμμετεχόντων στο έργο. </a:t>
            </a:r>
            <a:endParaRPr lang="en-US" dirty="0" smtClean="0"/>
          </a:p>
          <a:p>
            <a:r>
              <a:rPr lang="el-GR" b="1" dirty="0" smtClean="0">
                <a:solidFill>
                  <a:srgbClr val="0070C0"/>
                </a:solidFill>
              </a:rPr>
              <a:t>Διαχείριση κινδύνου έργου (</a:t>
            </a:r>
            <a:r>
              <a:rPr lang="el-GR" b="1" dirty="0" err="1" smtClean="0">
                <a:solidFill>
                  <a:srgbClr val="0070C0"/>
                </a:solidFill>
              </a:rPr>
              <a:t>project</a:t>
            </a:r>
            <a:r>
              <a:rPr lang="el-GR" b="1" dirty="0" smtClean="0">
                <a:solidFill>
                  <a:srgbClr val="0070C0"/>
                </a:solidFill>
                <a:latin typeface="Cambria" pitchFamily="18" charset="0"/>
                <a:ea typeface="Cambria" pitchFamily="18" charset="0"/>
              </a:rPr>
              <a:t> </a:t>
            </a:r>
            <a:r>
              <a:rPr lang="en-US" b="1" dirty="0" smtClean="0">
                <a:solidFill>
                  <a:srgbClr val="0070C0"/>
                </a:solidFill>
                <a:latin typeface="Cambria" pitchFamily="18" charset="0"/>
                <a:ea typeface="Cambria" pitchFamily="18" charset="0"/>
              </a:rPr>
              <a:t>risk</a:t>
            </a:r>
            <a:r>
              <a:rPr lang="el-GR" b="1" dirty="0" smtClean="0">
                <a:solidFill>
                  <a:srgbClr val="0070C0"/>
                </a:solidFill>
                <a:latin typeface="Cambria" pitchFamily="18" charset="0"/>
                <a:ea typeface="Cambria" pitchFamily="18" charset="0"/>
              </a:rPr>
              <a:t> </a:t>
            </a:r>
            <a:r>
              <a:rPr lang="el-GR" b="1" dirty="0" err="1" smtClean="0">
                <a:solidFill>
                  <a:srgbClr val="0070C0"/>
                </a:solidFill>
              </a:rPr>
              <a:t>management</a:t>
            </a:r>
            <a:r>
              <a:rPr lang="el-GR" b="1" dirty="0" smtClean="0">
                <a:solidFill>
                  <a:srgbClr val="0070C0"/>
                </a:solidFill>
              </a:rPr>
              <a:t>): </a:t>
            </a:r>
            <a:r>
              <a:rPr lang="el-GR" dirty="0" smtClean="0"/>
              <a:t> </a:t>
            </a:r>
            <a:r>
              <a:rPr lang="en-US" dirty="0" smtClean="0"/>
              <a:t>H </a:t>
            </a:r>
            <a:r>
              <a:rPr lang="el-GR" dirty="0" smtClean="0"/>
              <a:t>διαχείριση κινδύνου δεν είναι ένας τρόπος για να αποφύγουμε τον κίνδυνο αλλά για να τον ελέγξουμε. </a:t>
            </a:r>
          </a:p>
          <a:p>
            <a:endParaRPr lang="en-US" b="1" dirty="0" smtClean="0">
              <a:solidFill>
                <a:srgbClr val="0070C0"/>
              </a:solidFill>
            </a:endParaRPr>
          </a:p>
          <a:p>
            <a:endParaRPr lang="el-GR" dirty="0" smtClean="0"/>
          </a:p>
          <a:p>
            <a:endParaRPr lang="el-GR" dirty="0" smtClean="0"/>
          </a:p>
          <a:p>
            <a:endParaRPr lang="el-GR" b="1"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Γνωστικές περιοχές </a:t>
            </a:r>
            <a:r>
              <a:rPr lang="en-US" dirty="0" smtClean="0"/>
              <a:t>PMBOK</a:t>
            </a:r>
            <a:r>
              <a:rPr lang="el-GR" dirty="0" smtClean="0"/>
              <a:t> (</a:t>
            </a:r>
            <a:r>
              <a:rPr lang="en-US" dirty="0" smtClean="0"/>
              <a:t>4</a:t>
            </a:r>
            <a:r>
              <a:rPr lang="el-GR" dirty="0" smtClean="0"/>
              <a:t>)</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13</a:t>
            </a:fld>
            <a:endParaRPr lang="en-US"/>
          </a:p>
        </p:txBody>
      </p:sp>
      <p:sp>
        <p:nvSpPr>
          <p:cNvPr id="4" name="Content Placeholder 3"/>
          <p:cNvSpPr>
            <a:spLocks noGrp="1"/>
          </p:cNvSpPr>
          <p:nvPr>
            <p:ph sz="quarter" idx="1"/>
          </p:nvPr>
        </p:nvSpPr>
        <p:spPr/>
        <p:txBody>
          <a:bodyPr>
            <a:normAutofit fontScale="92500" lnSpcReduction="20000"/>
          </a:bodyPr>
          <a:lstStyle/>
          <a:p>
            <a:r>
              <a:rPr lang="el-GR" b="1" dirty="0" smtClean="0">
                <a:solidFill>
                  <a:srgbClr val="0070C0"/>
                </a:solidFill>
              </a:rPr>
              <a:t>Διαχείριση Προμηθειών έργου (</a:t>
            </a:r>
            <a:r>
              <a:rPr lang="el-GR" b="1" dirty="0" err="1" smtClean="0">
                <a:solidFill>
                  <a:srgbClr val="0070C0"/>
                </a:solidFill>
              </a:rPr>
              <a:t>project</a:t>
            </a:r>
            <a:r>
              <a:rPr lang="el-GR" b="1" dirty="0" smtClean="0">
                <a:solidFill>
                  <a:srgbClr val="0070C0"/>
                </a:solidFill>
              </a:rPr>
              <a:t> </a:t>
            </a:r>
            <a:r>
              <a:rPr lang="el-GR" b="1" dirty="0" err="1" smtClean="0">
                <a:solidFill>
                  <a:srgbClr val="0070C0"/>
                </a:solidFill>
              </a:rPr>
              <a:t>procurement</a:t>
            </a:r>
            <a:r>
              <a:rPr lang="el-GR" b="1" dirty="0" smtClean="0">
                <a:solidFill>
                  <a:srgbClr val="0070C0"/>
                </a:solidFill>
              </a:rPr>
              <a:t> </a:t>
            </a:r>
            <a:r>
              <a:rPr lang="el-GR" b="1" dirty="0" err="1" smtClean="0">
                <a:solidFill>
                  <a:srgbClr val="0070C0"/>
                </a:solidFill>
              </a:rPr>
              <a:t>management</a:t>
            </a:r>
            <a:r>
              <a:rPr lang="el-GR" b="1" dirty="0" smtClean="0">
                <a:solidFill>
                  <a:srgbClr val="0070C0"/>
                </a:solidFill>
              </a:rPr>
              <a:t>). </a:t>
            </a:r>
            <a:r>
              <a:rPr lang="el-GR" dirty="0" smtClean="0"/>
              <a:t>Η διεργασία με την οποία εξασφαλίζεται η προμήθεια αγαθών και υπηρεσιών από πηγές που βρίσκονται εκτός της ομάδας εκτέλεσης του έργου ή εκτός του οργανισμού που εκτελεί το έργο. Περιλαμβάνει διαδικασίες που ορίζουν πώς να αποφασίσουμε ποια τμήματα των παραδοτέων του έργου να προμηθευτούμε και ποια να κατασκευάσουμε μόνοι μας, πώς να κάνουμε την προμήθεια ώστε να εξασφαλίσουμε τους καλύτερους όρους, πώς να διαχειριστούμε τους προμηθευτές μας κ.ά. </a:t>
            </a:r>
          </a:p>
          <a:p>
            <a:r>
              <a:rPr lang="el-GR" b="1" dirty="0" smtClean="0">
                <a:solidFill>
                  <a:srgbClr val="0070C0"/>
                </a:solidFill>
              </a:rPr>
              <a:t>Διαχείριση συμμετεχόντων (</a:t>
            </a:r>
            <a:r>
              <a:rPr lang="el-GR" b="1" dirty="0" err="1" smtClean="0">
                <a:solidFill>
                  <a:srgbClr val="0070C0"/>
                </a:solidFill>
              </a:rPr>
              <a:t>stakeholder</a:t>
            </a:r>
            <a:r>
              <a:rPr lang="el-GR" b="1" dirty="0" smtClean="0">
                <a:solidFill>
                  <a:srgbClr val="0070C0"/>
                </a:solidFill>
              </a:rPr>
              <a:t> </a:t>
            </a:r>
            <a:r>
              <a:rPr lang="el-GR" b="1" dirty="0" err="1" smtClean="0">
                <a:solidFill>
                  <a:srgbClr val="0070C0"/>
                </a:solidFill>
              </a:rPr>
              <a:t>management</a:t>
            </a:r>
            <a:r>
              <a:rPr lang="el-GR" b="1" dirty="0" smtClean="0">
                <a:solidFill>
                  <a:srgbClr val="0070C0"/>
                </a:solidFill>
              </a:rPr>
              <a:t>). </a:t>
            </a:r>
            <a:r>
              <a:rPr lang="el-GR" dirty="0" smtClean="0"/>
              <a:t>Ένας συμμετέχων είναι οποιοδήποτε άτομο, ομάδα ή οργάνωση που μπορεί να επηρεάσει ή να επηρεαστεί από ένα έργο/πρόγραμμα. Η αποτελεσματική διαχείριση των συμμετεχόντων μερών δημιουργεί θετικές προσδοκίες από το έργο, μέσω της κατάλληλης διαχείρισης των προσδοκιών τους και συμφωνημένους στόχους.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Φάσεις διαχείρισης έργου</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14</a:t>
            </a:fld>
            <a:endParaRPr lang="en-US"/>
          </a:p>
        </p:txBody>
      </p:sp>
      <p:pic>
        <p:nvPicPr>
          <p:cNvPr id="2050" name="Picture 2"/>
          <p:cNvPicPr>
            <a:picLocks noChangeAspect="1" noChangeArrowheads="1"/>
          </p:cNvPicPr>
          <p:nvPr/>
        </p:nvPicPr>
        <p:blipFill>
          <a:blip r:embed="rId3"/>
          <a:srcRect/>
          <a:stretch>
            <a:fillRect/>
          </a:stretch>
        </p:blipFill>
        <p:spPr bwMode="auto">
          <a:xfrm>
            <a:off x="2910936" y="1728280"/>
            <a:ext cx="5842000" cy="4632603"/>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Κρίσιμοι παράγοντες επιτυχίας έργου </a:t>
            </a:r>
            <a:r>
              <a:rPr lang="en-US" dirty="0" smtClean="0"/>
              <a:t>ERP</a:t>
            </a:r>
            <a:r>
              <a:rPr lang="el-GR" dirty="0" smtClean="0"/>
              <a:t> (1)</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15</a:t>
            </a:fld>
            <a:endParaRPr lang="en-US"/>
          </a:p>
        </p:txBody>
      </p:sp>
      <p:sp>
        <p:nvSpPr>
          <p:cNvPr id="4" name="Content Placeholder 3"/>
          <p:cNvSpPr>
            <a:spLocks noGrp="1"/>
          </p:cNvSpPr>
          <p:nvPr>
            <p:ph sz="quarter" idx="1"/>
          </p:nvPr>
        </p:nvSpPr>
        <p:spPr/>
        <p:txBody>
          <a:bodyPr>
            <a:normAutofit fontScale="85000" lnSpcReduction="20000"/>
          </a:bodyPr>
          <a:lstStyle/>
          <a:p>
            <a:r>
              <a:rPr lang="el-GR" dirty="0" smtClean="0"/>
              <a:t>Σύμφωνα με τους </a:t>
            </a:r>
            <a:r>
              <a:rPr lang="el-GR" dirty="0" err="1" smtClean="0"/>
              <a:t>Kronbichler</a:t>
            </a:r>
            <a:r>
              <a:rPr lang="el-GR" dirty="0" smtClean="0"/>
              <a:t> </a:t>
            </a:r>
            <a:r>
              <a:rPr lang="el-GR" dirty="0" err="1" smtClean="0"/>
              <a:t>et</a:t>
            </a:r>
            <a:r>
              <a:rPr lang="el-GR" dirty="0" smtClean="0"/>
              <a:t> </a:t>
            </a:r>
            <a:r>
              <a:rPr lang="el-GR" dirty="0" err="1" smtClean="0"/>
              <a:t>al</a:t>
            </a:r>
            <a:r>
              <a:rPr lang="el-GR" dirty="0" smtClean="0"/>
              <a:t>. (2009) οι Κρίσιμοι Παράγοντες Επιτυχίας (ΚΠΕ) για ένα έργο ERP είναι οι παρακάτω: </a:t>
            </a:r>
          </a:p>
          <a:p>
            <a:pPr lvl="1"/>
            <a:r>
              <a:rPr lang="el-GR" dirty="0" smtClean="0">
                <a:solidFill>
                  <a:srgbClr val="C00000"/>
                </a:solidFill>
              </a:rPr>
              <a:t>Υποστήριξη και δέσμευση της διοίκησης, </a:t>
            </a:r>
          </a:p>
          <a:p>
            <a:pPr lvl="1"/>
            <a:r>
              <a:rPr lang="el-GR" dirty="0" smtClean="0">
                <a:solidFill>
                  <a:srgbClr val="C00000"/>
                </a:solidFill>
              </a:rPr>
              <a:t>Διοίκηση έργου, </a:t>
            </a:r>
          </a:p>
          <a:p>
            <a:pPr lvl="1"/>
            <a:r>
              <a:rPr lang="el-GR" dirty="0" smtClean="0">
                <a:solidFill>
                  <a:srgbClr val="C00000"/>
                </a:solidFill>
              </a:rPr>
              <a:t>Διαχείριση της αλλαγής, </a:t>
            </a:r>
          </a:p>
          <a:p>
            <a:pPr lvl="1"/>
            <a:r>
              <a:rPr lang="el-GR" dirty="0" smtClean="0">
                <a:solidFill>
                  <a:srgbClr val="C00000"/>
                </a:solidFill>
              </a:rPr>
              <a:t>Αναδιοργάνωση των επιχειρησιακών διαδικασιών, </a:t>
            </a:r>
          </a:p>
          <a:p>
            <a:pPr lvl="1"/>
            <a:r>
              <a:rPr lang="el-GR" dirty="0" smtClean="0">
                <a:solidFill>
                  <a:srgbClr val="C00000"/>
                </a:solidFill>
              </a:rPr>
              <a:t>Εκπαίδευση, </a:t>
            </a:r>
          </a:p>
          <a:p>
            <a:pPr lvl="1"/>
            <a:r>
              <a:rPr lang="el-GR" dirty="0" smtClean="0">
                <a:solidFill>
                  <a:srgbClr val="C00000"/>
                </a:solidFill>
              </a:rPr>
              <a:t>Σύνθεση και ικανότητες της ομάδας έργου, </a:t>
            </a:r>
          </a:p>
          <a:p>
            <a:pPr lvl="1"/>
            <a:r>
              <a:rPr lang="el-GR" dirty="0" smtClean="0">
                <a:solidFill>
                  <a:srgbClr val="C00000"/>
                </a:solidFill>
              </a:rPr>
              <a:t>Επικοινωνία και συνεργασία, </a:t>
            </a:r>
          </a:p>
          <a:p>
            <a:pPr lvl="1"/>
            <a:r>
              <a:rPr lang="el-GR" dirty="0" smtClean="0">
                <a:solidFill>
                  <a:srgbClr val="C00000"/>
                </a:solidFill>
              </a:rPr>
              <a:t>Διαχείριση των παλαιών συστημάτων (</a:t>
            </a:r>
            <a:r>
              <a:rPr lang="el-GR" dirty="0" err="1" smtClean="0">
                <a:solidFill>
                  <a:srgbClr val="C00000"/>
                </a:solidFill>
              </a:rPr>
              <a:t>Legacy</a:t>
            </a:r>
            <a:r>
              <a:rPr lang="el-GR" dirty="0" smtClean="0">
                <a:solidFill>
                  <a:srgbClr val="C00000"/>
                </a:solidFill>
              </a:rPr>
              <a:t> </a:t>
            </a:r>
            <a:r>
              <a:rPr lang="el-GR" dirty="0" err="1" smtClean="0">
                <a:solidFill>
                  <a:srgbClr val="C00000"/>
                </a:solidFill>
              </a:rPr>
              <a:t>Systems</a:t>
            </a:r>
            <a:r>
              <a:rPr lang="el-GR" dirty="0" smtClean="0">
                <a:solidFill>
                  <a:srgbClr val="C00000"/>
                </a:solidFill>
              </a:rPr>
              <a:t>) και δεδομένων, </a:t>
            </a:r>
          </a:p>
          <a:p>
            <a:pPr lvl="1"/>
            <a:r>
              <a:rPr lang="el-GR" dirty="0" smtClean="0">
                <a:solidFill>
                  <a:srgbClr val="C00000"/>
                </a:solidFill>
              </a:rPr>
              <a:t>Ηγεσία και αποτελεσματική λήψη αποφάσεων, </a:t>
            </a:r>
          </a:p>
          <a:p>
            <a:pPr lvl="1"/>
            <a:r>
              <a:rPr lang="el-GR" dirty="0" smtClean="0">
                <a:solidFill>
                  <a:srgbClr val="C00000"/>
                </a:solidFill>
              </a:rPr>
              <a:t>Εργαλεία και ικανότητες του πωλητή/συμβούλου υλοποίησης, </a:t>
            </a:r>
          </a:p>
          <a:p>
            <a:pPr lvl="1"/>
            <a:r>
              <a:rPr lang="el-GR" dirty="0" smtClean="0">
                <a:solidFill>
                  <a:srgbClr val="C00000"/>
                </a:solidFill>
              </a:rPr>
              <a:t>Ανάπτυξη του συστήματος, δοκιμές και αντιμετώπιση προβλημάτων, </a:t>
            </a:r>
          </a:p>
          <a:p>
            <a:pPr lvl="1"/>
            <a:r>
              <a:rPr lang="el-GR" dirty="0" smtClean="0">
                <a:solidFill>
                  <a:srgbClr val="C00000"/>
                </a:solidFill>
              </a:rPr>
              <a:t>Συμμετοχή και υποστήριξη των χρηστών στο έργο.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Κρίσιμοι παράγοντες επιτυχίας έργου </a:t>
            </a:r>
            <a:r>
              <a:rPr lang="en-US" dirty="0" smtClean="0"/>
              <a:t>ERP</a:t>
            </a:r>
            <a:r>
              <a:rPr lang="el-GR" dirty="0" smtClean="0"/>
              <a:t> (2)</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16</a:t>
            </a:fld>
            <a:endParaRPr lang="en-US"/>
          </a:p>
        </p:txBody>
      </p:sp>
      <p:sp>
        <p:nvSpPr>
          <p:cNvPr id="4" name="Content Placeholder 3"/>
          <p:cNvSpPr>
            <a:spLocks noGrp="1"/>
          </p:cNvSpPr>
          <p:nvPr>
            <p:ph sz="quarter" idx="1"/>
          </p:nvPr>
        </p:nvSpPr>
        <p:spPr>
          <a:xfrm>
            <a:off x="1219200" y="1447800"/>
            <a:ext cx="10363200" cy="5219700"/>
          </a:xfrm>
        </p:spPr>
        <p:txBody>
          <a:bodyPr>
            <a:normAutofit fontScale="85000" lnSpcReduction="10000"/>
          </a:bodyPr>
          <a:lstStyle/>
          <a:p>
            <a:r>
              <a:rPr lang="el-GR" b="1" dirty="0" smtClean="0">
                <a:solidFill>
                  <a:srgbClr val="0070C0"/>
                </a:solidFill>
              </a:rPr>
              <a:t>Υποστήριξη και δέσμευση της διοίκησης </a:t>
            </a:r>
          </a:p>
          <a:p>
            <a:pPr lvl="1"/>
            <a:r>
              <a:rPr lang="el-GR" dirty="0" smtClean="0"/>
              <a:t>Οι </a:t>
            </a:r>
            <a:r>
              <a:rPr lang="el-GR" dirty="0" err="1" smtClean="0"/>
              <a:t>Kronbichler</a:t>
            </a:r>
            <a:r>
              <a:rPr lang="el-GR" dirty="0" smtClean="0"/>
              <a:t> </a:t>
            </a:r>
            <a:r>
              <a:rPr lang="el-GR" dirty="0" err="1" smtClean="0"/>
              <a:t>et</a:t>
            </a:r>
            <a:r>
              <a:rPr lang="el-GR" dirty="0" smtClean="0"/>
              <a:t> </a:t>
            </a:r>
            <a:r>
              <a:rPr lang="el-GR" dirty="0" err="1" smtClean="0"/>
              <a:t>al</a:t>
            </a:r>
            <a:r>
              <a:rPr lang="el-GR" dirty="0" smtClean="0"/>
              <a:t>. (2009), αναφέρουν 4 διαστάσεις οι οποίες πρέπει να υποστηριχθούν από την ανώτερη διοίκηση: Διαχείριση της αλλαγής, Διαδικασίες, Άνθρωποι, Έργο. </a:t>
            </a:r>
          </a:p>
          <a:p>
            <a:pPr lvl="1"/>
            <a:r>
              <a:rPr lang="el-GR" dirty="0" smtClean="0"/>
              <a:t>Η ανώτερη διοίκηση διαμορφώνει τον στρατηγικό σχεδιασμό, το όραμα και τους στόχους ως προς το έργο. Ουσιαστικά δικαιολογεί το έργο καθώς κατά την υλοποίηση ενός ERP, ο οργανισμός υφίσταται μεγάλες αλλαγές, και η υποστήριξη και διαχείρισή τους είναι αντικείμενο σχεδιασμού της ανώτερης διοίκησης. </a:t>
            </a:r>
          </a:p>
          <a:p>
            <a:r>
              <a:rPr lang="el-GR" b="1" dirty="0" smtClean="0">
                <a:solidFill>
                  <a:srgbClr val="0070C0"/>
                </a:solidFill>
              </a:rPr>
              <a:t>Διοίκηση έργου </a:t>
            </a:r>
          </a:p>
          <a:p>
            <a:pPr lvl="1"/>
            <a:r>
              <a:rPr lang="el-GR" dirty="0" smtClean="0"/>
              <a:t>Αναφέρεται στην εφαρμογή όλων των αρχών της διοίκησης σχετικά με το εύρος, το κόστος, το χρονοδιάγραμμα και την ποιότητα του έργου. Η υλοποίηση ενός ERP είναι ένα σύνθετο έργο και πρέπει να λαμβάνει υπόψη τον συνδυασμό του υλικού, του λογισμικού αλλά και των </a:t>
            </a:r>
            <a:r>
              <a:rPr lang="el-GR" dirty="0" err="1" smtClean="0"/>
              <a:t>οργανωσιακών</a:t>
            </a:r>
            <a:r>
              <a:rPr lang="el-GR" dirty="0" smtClean="0"/>
              <a:t> θεμάτων της επιχείρησης </a:t>
            </a:r>
          </a:p>
          <a:p>
            <a:r>
              <a:rPr lang="el-GR" b="1" dirty="0" smtClean="0">
                <a:solidFill>
                  <a:srgbClr val="0070C0"/>
                </a:solidFill>
              </a:rPr>
              <a:t>Διαχείριση της αλλαγής </a:t>
            </a:r>
          </a:p>
          <a:p>
            <a:pPr lvl="1"/>
            <a:r>
              <a:rPr lang="el-GR" dirty="0" smtClean="0"/>
              <a:t>Η υλοποίηση ενός ERP, ακόμα και με την πιο απλή μορφή του, φέρνει αλλαγές στις δομές, τις διαδικασίες, την κουλτούρα και γενικότερα στον τρόπο που διεκπεραιώνονται οι διάφορες διεργασίες στον οργανισμό.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Κρίσιμοι παράγοντες επιτυχίας έργου </a:t>
            </a:r>
            <a:r>
              <a:rPr lang="en-US" dirty="0" smtClean="0"/>
              <a:t>ERP</a:t>
            </a:r>
            <a:r>
              <a:rPr lang="el-GR" dirty="0" smtClean="0"/>
              <a:t> (3)</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17</a:t>
            </a:fld>
            <a:endParaRPr lang="en-US"/>
          </a:p>
        </p:txBody>
      </p:sp>
      <p:sp>
        <p:nvSpPr>
          <p:cNvPr id="4" name="Content Placeholder 3"/>
          <p:cNvSpPr>
            <a:spLocks noGrp="1"/>
          </p:cNvSpPr>
          <p:nvPr>
            <p:ph sz="quarter" idx="1"/>
          </p:nvPr>
        </p:nvSpPr>
        <p:spPr>
          <a:xfrm>
            <a:off x="1219200" y="1447800"/>
            <a:ext cx="10363200" cy="5219700"/>
          </a:xfrm>
        </p:spPr>
        <p:txBody>
          <a:bodyPr>
            <a:normAutofit fontScale="85000" lnSpcReduction="10000"/>
          </a:bodyPr>
          <a:lstStyle/>
          <a:p>
            <a:r>
              <a:rPr lang="el-GR" sz="2800" b="1" dirty="0" smtClean="0">
                <a:solidFill>
                  <a:srgbClr val="0070C0"/>
                </a:solidFill>
              </a:rPr>
              <a:t>Αναδιοργάνωση των επιχειρησιακών διαδικασιών </a:t>
            </a:r>
          </a:p>
          <a:p>
            <a:pPr lvl="1"/>
            <a:r>
              <a:rPr lang="el-GR" dirty="0" smtClean="0"/>
              <a:t>Η υλοποίηση ενός συστήματος </a:t>
            </a:r>
            <a:r>
              <a:rPr lang="en-US" dirty="0" smtClean="0"/>
              <a:t>ERP </a:t>
            </a:r>
            <a:r>
              <a:rPr lang="el-GR" dirty="0" smtClean="0"/>
              <a:t>οδηγεί τις επιχειρήσεις να επανασχεδιάσουν πολλές από τις διαδικασίες τους ώστε να συμμορφώνονται με αυτές που ενσωματώνει το σύστημα, πράγμα που οδηγεί και σε μεγιστοποίηση των ωφελειών από αυτό καθώς και από τις νέες εκδόσεις του </a:t>
            </a:r>
            <a:endParaRPr lang="en-US" dirty="0" smtClean="0"/>
          </a:p>
          <a:p>
            <a:r>
              <a:rPr lang="el-GR" sz="2800" b="1" dirty="0" smtClean="0">
                <a:solidFill>
                  <a:srgbClr val="0070C0"/>
                </a:solidFill>
              </a:rPr>
              <a:t>Εκπαίδευση </a:t>
            </a:r>
          </a:p>
          <a:p>
            <a:pPr lvl="1"/>
            <a:r>
              <a:rPr lang="el-GR" dirty="0" smtClean="0"/>
              <a:t>Αποτελεί έναν από τους βασικότερους παράγοντες επιτυχίας, καθώς η υλοποίηση και η λειτουργία του συστήματος απαιτεί ένα μεγάλο εύρος γνώσεων από τους χρήστες. Είναι σημαντική η εκπαίδευση όχι μόνο πάνω στο λογισμικό, αλλά και στις νέες διεργασίες τις οποίες πρέπει να εφαρμόσουν οι εργαζόμενοι, τις οποίες πρέπει να κατανοήσουν και να πεισθούν για το πώς αυτές αυξάνουν την απόδοση </a:t>
            </a:r>
            <a:r>
              <a:rPr lang="en-US" dirty="0" smtClean="0"/>
              <a:t>.</a:t>
            </a:r>
            <a:endParaRPr lang="el-GR" dirty="0" smtClean="0"/>
          </a:p>
          <a:p>
            <a:r>
              <a:rPr lang="el-GR" sz="2800" b="1" dirty="0" smtClean="0">
                <a:solidFill>
                  <a:srgbClr val="0070C0"/>
                </a:solidFill>
              </a:rPr>
              <a:t>Σύνθεση και ικανότητα ομάδας έργου </a:t>
            </a:r>
          </a:p>
          <a:p>
            <a:pPr lvl="1"/>
            <a:r>
              <a:rPr lang="el-GR" dirty="0" smtClean="0"/>
              <a:t>Αναφέρεται στους ανθρώπους του οργανισμού στους οποίους θα ανατεθεί το καθήκον να διαχειριστούν το έργο. Είναι υπεύθυνοι για την αρχικοποίηση του σχεδίου υλοποίησης, αναθέτουν δραστηριότητες και υπευθυνότητες, διαμορφώνουν το χρονοδιάγραμμα και πρέπει να μπορούν να εξασφαλίζουν τους κατάλληλους πόρους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Κρίσιμοι παράγοντες επιτυχίας έργου </a:t>
            </a:r>
            <a:r>
              <a:rPr lang="en-US" dirty="0" smtClean="0"/>
              <a:t>ERP</a:t>
            </a:r>
            <a:r>
              <a:rPr lang="el-GR" dirty="0" smtClean="0"/>
              <a:t> (4)</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18</a:t>
            </a:fld>
            <a:endParaRPr lang="en-US"/>
          </a:p>
        </p:txBody>
      </p:sp>
      <p:sp>
        <p:nvSpPr>
          <p:cNvPr id="4" name="Content Placeholder 3"/>
          <p:cNvSpPr>
            <a:spLocks noGrp="1"/>
          </p:cNvSpPr>
          <p:nvPr>
            <p:ph sz="quarter" idx="1"/>
          </p:nvPr>
        </p:nvSpPr>
        <p:spPr>
          <a:xfrm>
            <a:off x="1219200" y="1447800"/>
            <a:ext cx="10363200" cy="5219700"/>
          </a:xfrm>
        </p:spPr>
        <p:txBody>
          <a:bodyPr>
            <a:normAutofit fontScale="92500" lnSpcReduction="20000"/>
          </a:bodyPr>
          <a:lstStyle/>
          <a:p>
            <a:r>
              <a:rPr lang="el-GR" sz="2800" b="1" dirty="0" smtClean="0">
                <a:solidFill>
                  <a:srgbClr val="0070C0"/>
                </a:solidFill>
              </a:rPr>
              <a:t>Επικοινωνία και συνεργασία </a:t>
            </a:r>
          </a:p>
          <a:p>
            <a:pPr lvl="1"/>
            <a:r>
              <a:rPr lang="el-GR" dirty="0" smtClean="0"/>
              <a:t>Η επικοινωνία επηρεάζει όλους τους άλλους παράγοντες που συμβάλλουν στην επιτυχία του έργου</a:t>
            </a:r>
            <a:r>
              <a:rPr lang="en-US" dirty="0" smtClean="0"/>
              <a:t>. </a:t>
            </a:r>
            <a:r>
              <a:rPr lang="el-GR" dirty="0" smtClean="0"/>
              <a:t>Σημαντική είναι και η από κάτω προς τα πάνω επικοινωνία ώστε οι τελικοί χρήστες να μπορούν να εκφράζουν τα σχόλια, τις ανάγκες, τις αντιδράσεις</a:t>
            </a:r>
            <a:r>
              <a:rPr lang="en-US" dirty="0" smtClean="0"/>
              <a:t> </a:t>
            </a:r>
            <a:r>
              <a:rPr lang="el-GR" dirty="0" smtClean="0"/>
              <a:t>κλπ.</a:t>
            </a:r>
          </a:p>
          <a:p>
            <a:r>
              <a:rPr lang="el-GR" sz="2800" b="1" dirty="0" smtClean="0">
                <a:solidFill>
                  <a:srgbClr val="0070C0"/>
                </a:solidFill>
              </a:rPr>
              <a:t>Διαχείριση των παλαιών συστημάτων και δεδομένων </a:t>
            </a:r>
          </a:p>
          <a:p>
            <a:pPr lvl="1"/>
            <a:r>
              <a:rPr lang="el-GR" dirty="0" smtClean="0"/>
              <a:t>Κάθε οργανισμός φέρει ως «κληρονομιά» (</a:t>
            </a:r>
            <a:r>
              <a:rPr lang="el-GR" dirty="0" err="1" smtClean="0"/>
              <a:t>Legacy</a:t>
            </a:r>
            <a:r>
              <a:rPr lang="el-GR" dirty="0" smtClean="0"/>
              <a:t> </a:t>
            </a:r>
            <a:r>
              <a:rPr lang="el-GR" dirty="0" err="1" smtClean="0"/>
              <a:t>Systems</a:t>
            </a:r>
            <a:r>
              <a:rPr lang="el-GR" dirty="0" smtClean="0"/>
              <a:t>) τα υπάρχοντα προγράμματα, τις ΤΠΕ, τις επιχειρηματικές διεργασίες, τη δομή και την κουλτούρα. Η πολυπλοκότητά τους επηρεάζει σε μεγάλο βαθμό τις αλλαγές που πρέπει να γίνουν ώστε το έργο να είναι επιτυχές. </a:t>
            </a:r>
          </a:p>
          <a:p>
            <a:r>
              <a:rPr lang="el-GR" sz="2800" b="1" dirty="0" smtClean="0">
                <a:solidFill>
                  <a:srgbClr val="0070C0"/>
                </a:solidFill>
              </a:rPr>
              <a:t>Ηγεσία και αποτελεσματική λήψη αποφάσεων </a:t>
            </a:r>
          </a:p>
          <a:p>
            <a:pPr lvl="1"/>
            <a:r>
              <a:rPr lang="el-GR" dirty="0" smtClean="0"/>
              <a:t>Ως ηγέτης έργου ορίζεται το άτομο το οποίο όντας ενθουσιώδες και υποστηρικτικό προς το έργο συμβάλλει αποφασιστικά στην πρόοδό του, εξασφαλίζοντας εκτός των άλλων τους απαραίτητους πόρους και την υποστήριξη από την ανώτερη διοίκηση και την αποδοχή του από τους χρήστες. Αν ο ηγέτης ανήκει στην ανώτερη διοίκηση θα έχει  και την εξουσία να λαμβάνει αποφάσεις και να επιβάλλει τις αλλαγές.</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Κρίσιμοι παράγοντες επιτυχίας έργου </a:t>
            </a:r>
            <a:r>
              <a:rPr lang="en-US" dirty="0" smtClean="0"/>
              <a:t>ERP</a:t>
            </a:r>
            <a:r>
              <a:rPr lang="el-GR" dirty="0" smtClean="0"/>
              <a:t> (5)</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19</a:t>
            </a:fld>
            <a:endParaRPr lang="en-US"/>
          </a:p>
        </p:txBody>
      </p:sp>
      <p:sp>
        <p:nvSpPr>
          <p:cNvPr id="4" name="Content Placeholder 3"/>
          <p:cNvSpPr>
            <a:spLocks noGrp="1"/>
          </p:cNvSpPr>
          <p:nvPr>
            <p:ph sz="quarter" idx="1"/>
          </p:nvPr>
        </p:nvSpPr>
        <p:spPr>
          <a:xfrm>
            <a:off x="1219200" y="1447800"/>
            <a:ext cx="10363200" cy="5219700"/>
          </a:xfrm>
        </p:spPr>
        <p:txBody>
          <a:bodyPr>
            <a:normAutofit fontScale="92500" lnSpcReduction="20000"/>
          </a:bodyPr>
          <a:lstStyle/>
          <a:p>
            <a:r>
              <a:rPr lang="el-GR" b="1" dirty="0" smtClean="0">
                <a:solidFill>
                  <a:srgbClr val="0070C0"/>
                </a:solidFill>
              </a:rPr>
              <a:t>Εργαλεία και ικανότητες του πωλητή/συμβούλου υλοποίησης </a:t>
            </a:r>
          </a:p>
          <a:p>
            <a:pPr lvl="1"/>
            <a:r>
              <a:rPr lang="el-GR" dirty="0" smtClean="0"/>
              <a:t>Ο κατασκευαστής/σύμβουλο υλοποίησης πρέπει να: </a:t>
            </a:r>
          </a:p>
          <a:p>
            <a:pPr lvl="2"/>
            <a:r>
              <a:rPr lang="el-GR" dirty="0" smtClean="0"/>
              <a:t>Αποκρίνεται έγκαιρα στην αντιμετώπιση προβλημάτων, </a:t>
            </a:r>
          </a:p>
          <a:p>
            <a:pPr lvl="2"/>
            <a:r>
              <a:rPr lang="el-GR" dirty="0" smtClean="0"/>
              <a:t>Έχει καλή γνώση πληροφορικής και επιχειρηματικών-επιχειρησιακών θεμάτων</a:t>
            </a:r>
          </a:p>
          <a:p>
            <a:pPr lvl="2"/>
            <a:r>
              <a:rPr lang="el-GR" dirty="0" smtClean="0"/>
              <a:t>Συμμετέχει ενεργά στην υλοποίηση. </a:t>
            </a:r>
          </a:p>
          <a:p>
            <a:pPr lvl="2"/>
            <a:r>
              <a:rPr lang="el-GR" dirty="0" smtClean="0"/>
              <a:t>Έχει ικανότητες επικοινωνίας και διαπροσωπικών σχέσεων </a:t>
            </a:r>
          </a:p>
          <a:p>
            <a:r>
              <a:rPr lang="el-GR" b="1" dirty="0" smtClean="0">
                <a:solidFill>
                  <a:srgbClr val="0070C0"/>
                </a:solidFill>
              </a:rPr>
              <a:t>Ανάπτυξη του συστήματος, δοκιμές και αντιμετώπιση προβλημάτων </a:t>
            </a:r>
          </a:p>
          <a:p>
            <a:pPr lvl="1"/>
            <a:r>
              <a:rPr lang="el-GR" dirty="0" smtClean="0"/>
              <a:t>Απαιτείται  ποιοτική υλοποίηση των διαδικασιών, του κώδικα και των αναφορών. Συχνά απαιτείται ανάπτυξη ενδιάμεσων εφαρμογών για τη διασύνδεση του </a:t>
            </a:r>
            <a:r>
              <a:rPr lang="en-US" dirty="0" smtClean="0"/>
              <a:t>ERP </a:t>
            </a:r>
            <a:r>
              <a:rPr lang="el-GR" dirty="0" smtClean="0"/>
              <a:t>με υπάρχοντα συστήματα</a:t>
            </a:r>
          </a:p>
          <a:p>
            <a:r>
              <a:rPr lang="el-GR" b="1" dirty="0" smtClean="0">
                <a:solidFill>
                  <a:srgbClr val="0070C0"/>
                </a:solidFill>
              </a:rPr>
              <a:t>Συμμετοχή και υποστήριξη των χρηστών στο έργο </a:t>
            </a:r>
          </a:p>
          <a:p>
            <a:pPr lvl="1"/>
            <a:r>
              <a:rPr lang="el-GR" dirty="0" smtClean="0"/>
              <a:t>Η υλοποίηση ενός έργου ERP, αλλάζει τον τρόπο που διεκπεραιώνονται οι διάφορες διαδικασίες στον οργανισμό, αποτελώντας συχνά απειλή για τους εργαζόμενους οι οποίοι συχνά αντιστέκονται στην αλλαγή. Συνιστάται οι εργαζόμενοι να συμμετέχουν στον προσδιορισμό των αναγκών αλλά και στην υλοποίηση</a:t>
            </a:r>
            <a:r>
              <a:rPr lang="en-US" dirty="0" smtClean="0"/>
              <a:t> </a:t>
            </a:r>
            <a:r>
              <a:rPr lang="el-GR" dirty="0" smtClean="0"/>
              <a:t>του </a:t>
            </a:r>
            <a:r>
              <a:rPr lang="en-US" dirty="0" smtClean="0"/>
              <a:t>ERP.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FBD78742-16FF-2C41-812C-6FCE6B9F18C1}"/>
              </a:ext>
            </a:extLst>
          </p:cNvPr>
          <p:cNvSpPr>
            <a:spLocks noGrp="1"/>
          </p:cNvSpPr>
          <p:nvPr>
            <p:ph type="subTitle" idx="1"/>
          </p:nvPr>
        </p:nvSpPr>
        <p:spPr>
          <a:xfrm>
            <a:off x="1154954" y="4777380"/>
            <a:ext cx="10489650" cy="861420"/>
          </a:xfrm>
        </p:spPr>
        <p:txBody>
          <a:bodyPr>
            <a:noAutofit/>
          </a:bodyPr>
          <a:lstStyle/>
          <a:p>
            <a:r>
              <a:rPr lang="el-GR" sz="1800" dirty="0" smtClean="0"/>
              <a:t>Δρ Αικατερίνη </a:t>
            </a:r>
            <a:r>
              <a:rPr lang="el-GR" sz="1800" dirty="0" err="1" smtClean="0"/>
              <a:t>Μαρινάγη</a:t>
            </a:r>
            <a:r>
              <a:rPr lang="el-GR" sz="1800" dirty="0" smtClean="0"/>
              <a:t>,  </a:t>
            </a:r>
            <a:r>
              <a:rPr lang="el-GR" sz="1800" dirty="0" err="1" smtClean="0"/>
              <a:t>ΔΔρ</a:t>
            </a:r>
            <a:r>
              <a:rPr lang="el-GR" sz="1800" dirty="0" smtClean="0"/>
              <a:t>. Δαμιανός Σακάς</a:t>
            </a:r>
            <a:endParaRPr lang="en-US" sz="1800" dirty="0" smtClean="0"/>
          </a:p>
          <a:p>
            <a:r>
              <a:rPr lang="el-GR" sz="1800" dirty="0" smtClean="0"/>
              <a:t>Η παρουσίαση βασίζεται στο βιβλίο: </a:t>
            </a:r>
          </a:p>
          <a:p>
            <a:r>
              <a:rPr lang="el-GR" sz="1800" dirty="0" smtClean="0"/>
              <a:t>ΦΙΤΣΙΛΗΣ Π. (2015) «Σύγχρονα  Πληροφοριακά Συστήματα Επιχειρήσεων»</a:t>
            </a:r>
            <a:r>
              <a:rPr lang="en-US" sz="1800" dirty="0" smtClean="0"/>
              <a:t>, </a:t>
            </a:r>
            <a:r>
              <a:rPr lang="el-GR" sz="1800" dirty="0" smtClean="0"/>
              <a:t>ΚΑΛΛΙΠΟΣ</a:t>
            </a:r>
            <a:endParaRPr lang="el-GR" sz="1800" dirty="0"/>
          </a:p>
        </p:txBody>
      </p:sp>
      <p:sp>
        <p:nvSpPr>
          <p:cNvPr id="2" name="Title 1">
            <a:extLst>
              <a:ext uri="{FF2B5EF4-FFF2-40B4-BE49-F238E27FC236}">
                <a16:creationId xmlns:a16="http://schemas.microsoft.com/office/drawing/2014/main" xmlns="" id="{B51D3FF0-B7CE-F34E-857E-5B6626CBF28D}"/>
              </a:ext>
            </a:extLst>
          </p:cNvPr>
          <p:cNvSpPr>
            <a:spLocks noGrp="1"/>
          </p:cNvSpPr>
          <p:nvPr>
            <p:ph type="ctrTitle"/>
          </p:nvPr>
        </p:nvSpPr>
        <p:spPr>
          <a:xfrm>
            <a:off x="898071" y="369620"/>
            <a:ext cx="9813472" cy="3329581"/>
          </a:xfrm>
        </p:spPr>
        <p:txBody>
          <a:bodyPr/>
          <a:lstStyle/>
          <a:p>
            <a:r>
              <a:rPr lang="el-GR" dirty="0" smtClean="0"/>
              <a:t/>
            </a:r>
            <a:br>
              <a:rPr lang="el-GR" dirty="0" smtClean="0"/>
            </a:br>
            <a:r>
              <a:rPr lang="el-GR" dirty="0" smtClean="0"/>
              <a:t>Ενότητα </a:t>
            </a:r>
            <a:r>
              <a:rPr smtClean="0"/>
              <a:t>9</a:t>
            </a:r>
            <a:r>
              <a:rPr lang="el-GR" dirty="0" smtClean="0"/>
              <a:t>:  Διαχείριση έργων </a:t>
            </a:r>
            <a:r>
              <a:rPr smtClean="0"/>
              <a:t>ERP</a:t>
            </a:r>
            <a:endParaRPr lang="en-US" dirty="0"/>
          </a:p>
        </p:txBody>
      </p:sp>
    </p:spTree>
    <p:extLst>
      <p:ext uri="{BB962C8B-B14F-4D97-AF65-F5344CB8AC3E}">
        <p14:creationId xmlns:p14="http://schemas.microsoft.com/office/powerpoint/2010/main" xmlns="" val="37742548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Συμμετέχοντες στο έργο </a:t>
            </a:r>
            <a:r>
              <a:rPr lang="en-US" dirty="0" smtClean="0"/>
              <a:t>ERP</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20</a:t>
            </a:fld>
            <a:endParaRPr lang="en-US"/>
          </a:p>
        </p:txBody>
      </p:sp>
      <p:sp>
        <p:nvSpPr>
          <p:cNvPr id="4" name="Content Placeholder 3"/>
          <p:cNvSpPr>
            <a:spLocks noGrp="1"/>
          </p:cNvSpPr>
          <p:nvPr>
            <p:ph sz="quarter" idx="1"/>
          </p:nvPr>
        </p:nvSpPr>
        <p:spPr/>
        <p:txBody>
          <a:bodyPr/>
          <a:lstStyle/>
          <a:p>
            <a:r>
              <a:rPr lang="el-GR" dirty="0" smtClean="0"/>
              <a:t>Οι άνθρωποι ή οι οργανισμοί που συμμετέχουν σε ένα έργο άμεσα ή έμμεσα και μπορούν να επηρεάσουν ή να επηρεαστούν από το αποτέλεσμα του έργου περιγράφονται ως </a:t>
            </a:r>
            <a:r>
              <a:rPr lang="el-GR" b="1" dirty="0" smtClean="0">
                <a:solidFill>
                  <a:srgbClr val="0070C0"/>
                </a:solidFill>
              </a:rPr>
              <a:t>συμμετέχοντες (</a:t>
            </a:r>
            <a:r>
              <a:rPr lang="el-GR" b="1" dirty="0" err="1" smtClean="0">
                <a:solidFill>
                  <a:srgbClr val="0070C0"/>
                </a:solidFill>
              </a:rPr>
              <a:t>stakeholders</a:t>
            </a:r>
            <a:r>
              <a:rPr lang="el-GR" b="1" dirty="0" smtClean="0">
                <a:solidFill>
                  <a:srgbClr val="0070C0"/>
                </a:solidFill>
              </a:rPr>
              <a:t>) </a:t>
            </a:r>
            <a:r>
              <a:rPr lang="el-GR" dirty="0" smtClean="0">
                <a:latin typeface="Cambria" pitchFamily="18" charset="0"/>
                <a:ea typeface="Cambria" pitchFamily="18" charset="0"/>
              </a:rPr>
              <a:t>(</a:t>
            </a:r>
            <a:r>
              <a:rPr lang="en-US" dirty="0" smtClean="0">
                <a:latin typeface="Cambria" pitchFamily="18" charset="0"/>
                <a:ea typeface="Cambria" pitchFamily="18" charset="0"/>
              </a:rPr>
              <a:t>PMI Institute</a:t>
            </a:r>
            <a:r>
              <a:rPr lang="el-GR" dirty="0" smtClean="0">
                <a:latin typeface="Cambria" pitchFamily="18" charset="0"/>
                <a:ea typeface="Cambria" pitchFamily="18" charset="0"/>
              </a:rPr>
              <a:t>, </a:t>
            </a:r>
            <a:r>
              <a:rPr lang="el-GR" dirty="0" smtClean="0"/>
              <a:t>2013). </a:t>
            </a:r>
          </a:p>
          <a:p>
            <a:r>
              <a:rPr lang="el-GR" dirty="0" smtClean="0"/>
              <a:t>Η ανάλυση των συμμετεχόντων του έργου κατανέμεται σε 3 στάδια:</a:t>
            </a:r>
          </a:p>
          <a:p>
            <a:pPr lvl="1"/>
            <a:r>
              <a:rPr lang="el-GR" dirty="0" smtClean="0">
                <a:solidFill>
                  <a:srgbClr val="C00000"/>
                </a:solidFill>
              </a:rPr>
              <a:t>Προσδιορισμός συμμετεχόντων, </a:t>
            </a:r>
          </a:p>
          <a:p>
            <a:pPr lvl="1"/>
            <a:r>
              <a:rPr lang="el-GR" dirty="0" smtClean="0">
                <a:solidFill>
                  <a:srgbClr val="C00000"/>
                </a:solidFill>
              </a:rPr>
              <a:t>Κατηγοριοποίηση και </a:t>
            </a:r>
            <a:r>
              <a:rPr lang="el-GR" dirty="0" err="1" smtClean="0">
                <a:solidFill>
                  <a:srgbClr val="C00000"/>
                </a:solidFill>
              </a:rPr>
              <a:t>προτεραιοποίηση</a:t>
            </a:r>
            <a:r>
              <a:rPr lang="el-GR" dirty="0" smtClean="0">
                <a:solidFill>
                  <a:srgbClr val="C00000"/>
                </a:solidFill>
              </a:rPr>
              <a:t> συμμετεχόντων, </a:t>
            </a:r>
          </a:p>
          <a:p>
            <a:pPr lvl="1"/>
            <a:r>
              <a:rPr lang="el-GR" dirty="0" smtClean="0">
                <a:solidFill>
                  <a:srgbClr val="C00000"/>
                </a:solidFill>
              </a:rPr>
              <a:t>Ανάλυση συμμετεχόντων</a:t>
            </a:r>
            <a:r>
              <a:rPr lang="el-GR" dirty="0" smtClean="0"/>
              <a:t>. </a:t>
            </a:r>
          </a:p>
          <a:p>
            <a:pPr lvl="1"/>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9872" y="274638"/>
            <a:ext cx="5086531" cy="1143000"/>
          </a:xfrm>
        </p:spPr>
        <p:txBody>
          <a:bodyPr>
            <a:normAutofit/>
          </a:bodyPr>
          <a:lstStyle/>
          <a:p>
            <a:r>
              <a:rPr lang="el-GR" sz="2800" dirty="0" smtClean="0"/>
              <a:t>Προσδιορισμός συμμετεχόντων</a:t>
            </a:r>
            <a:endParaRPr lang="en-US" sz="2800"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21</a:t>
            </a:fld>
            <a:endParaRPr lang="en-US"/>
          </a:p>
        </p:txBody>
      </p:sp>
      <p:pic>
        <p:nvPicPr>
          <p:cNvPr id="1026" name="Picture 2"/>
          <p:cNvPicPr>
            <a:picLocks noChangeAspect="1" noChangeArrowheads="1"/>
          </p:cNvPicPr>
          <p:nvPr/>
        </p:nvPicPr>
        <p:blipFill>
          <a:blip r:embed="rId3"/>
          <a:srcRect/>
          <a:stretch>
            <a:fillRect/>
          </a:stretch>
        </p:blipFill>
        <p:spPr bwMode="auto">
          <a:xfrm>
            <a:off x="5281603" y="165942"/>
            <a:ext cx="6300797" cy="6501558"/>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Κατηγοριοποίηση και </a:t>
            </a:r>
            <a:r>
              <a:rPr lang="el-GR" dirty="0" err="1" smtClean="0"/>
              <a:t>προτεραιοποίηση</a:t>
            </a:r>
            <a:r>
              <a:rPr lang="el-GR" dirty="0" smtClean="0"/>
              <a:t> συμμετεχόντων</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22</a:t>
            </a:fld>
            <a:endParaRPr lang="en-US"/>
          </a:p>
        </p:txBody>
      </p:sp>
      <p:pic>
        <p:nvPicPr>
          <p:cNvPr id="2050" name="Picture 2"/>
          <p:cNvPicPr>
            <a:picLocks noChangeAspect="1" noChangeArrowheads="1"/>
          </p:cNvPicPr>
          <p:nvPr/>
        </p:nvPicPr>
        <p:blipFill>
          <a:blip r:embed="rId3"/>
          <a:srcRect/>
          <a:stretch>
            <a:fillRect/>
          </a:stretch>
        </p:blipFill>
        <p:spPr bwMode="auto">
          <a:xfrm>
            <a:off x="2794000" y="1293312"/>
            <a:ext cx="6327671" cy="5374187"/>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Κατηγοριοποίηση συμμετεχόντων ως προς το ενδιαφέρον και την επιρροή στο έργο</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23</a:t>
            </a:fld>
            <a:endParaRPr lang="en-US"/>
          </a:p>
        </p:txBody>
      </p:sp>
      <p:pic>
        <p:nvPicPr>
          <p:cNvPr id="3074" name="Picture 2"/>
          <p:cNvPicPr>
            <a:picLocks noChangeAspect="1" noChangeArrowheads="1"/>
          </p:cNvPicPr>
          <p:nvPr/>
        </p:nvPicPr>
        <p:blipFill>
          <a:blip r:embed="rId3"/>
          <a:srcRect/>
          <a:stretch>
            <a:fillRect/>
          </a:stretch>
        </p:blipFill>
        <p:spPr bwMode="auto">
          <a:xfrm>
            <a:off x="2626083" y="1417638"/>
            <a:ext cx="6427913" cy="5152271"/>
          </a:xfrm>
          <a:prstGeom prst="rect">
            <a:avLst/>
          </a:prstGeom>
          <a:noFill/>
          <a:ln w="9525">
            <a:noFill/>
            <a:miter lim="800000"/>
            <a:headEnd/>
            <a:tailEnd/>
          </a:ln>
          <a:effectLst/>
        </p:spPr>
      </p:pic>
      <p:sp>
        <p:nvSpPr>
          <p:cNvPr id="6" name="TextBox 5"/>
          <p:cNvSpPr txBox="1"/>
          <p:nvPr/>
        </p:nvSpPr>
        <p:spPr>
          <a:xfrm>
            <a:off x="5209309" y="6298168"/>
            <a:ext cx="1476045" cy="369332"/>
          </a:xfrm>
          <a:prstGeom prst="rect">
            <a:avLst/>
          </a:prstGeom>
          <a:noFill/>
        </p:spPr>
        <p:txBody>
          <a:bodyPr wrap="none" rtlCol="0">
            <a:spAutoFit/>
          </a:bodyPr>
          <a:lstStyle/>
          <a:p>
            <a:r>
              <a:rPr lang="el-GR" b="1" dirty="0" smtClean="0"/>
              <a:t>Ενδιαφέρον</a:t>
            </a:r>
            <a:endParaRPr lang="en-US"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Ανάλυση συμμετεχόντων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24</a:t>
            </a:fld>
            <a:endParaRPr lang="en-US"/>
          </a:p>
        </p:txBody>
      </p:sp>
      <p:sp>
        <p:nvSpPr>
          <p:cNvPr id="4" name="Content Placeholder 3"/>
          <p:cNvSpPr>
            <a:spLocks noGrp="1"/>
          </p:cNvSpPr>
          <p:nvPr>
            <p:ph sz="quarter" idx="1"/>
          </p:nvPr>
        </p:nvSpPr>
        <p:spPr>
          <a:xfrm>
            <a:off x="1219200" y="1447800"/>
            <a:ext cx="10363200" cy="4762500"/>
          </a:xfrm>
        </p:spPr>
        <p:txBody>
          <a:bodyPr>
            <a:normAutofit fontScale="92500"/>
          </a:bodyPr>
          <a:lstStyle/>
          <a:p>
            <a:r>
              <a:rPr lang="el-GR" b="1" dirty="0" smtClean="0">
                <a:solidFill>
                  <a:srgbClr val="0070C0"/>
                </a:solidFill>
              </a:rPr>
              <a:t>Αδιάφοροι:</a:t>
            </a:r>
            <a:r>
              <a:rPr lang="el-GR" dirty="0" smtClean="0"/>
              <a:t> Απλή ενημέρωση ώστε να μετακινηθούν στους Υποστηρικτές.  Αν έχουν αρνητική στάση απέναντι στο έργο πρέπει να αποτρέψουμε την επιρροή τους σε άλλους συμμετέχοντες</a:t>
            </a:r>
          </a:p>
          <a:p>
            <a:r>
              <a:rPr lang="el-GR" b="1" dirty="0" smtClean="0">
                <a:solidFill>
                  <a:srgbClr val="0070C0"/>
                </a:solidFill>
              </a:rPr>
              <a:t>Υποστηρικτές</a:t>
            </a:r>
            <a:r>
              <a:rPr lang="el-GR" dirty="0" smtClean="0"/>
              <a:t>: Διατήρηση και ενίσχυση του ενδιαφέροντός τους, με σκοπό την εμπλοκή τους σε χαμηλού κινδύνου δραστηριότητες του έργου.  Καλή πρακτική είναι η αναλυτική ενημέρωσή τους για την κατάσταση προόδου του έργου αλλά και για αποφάσεις που έχουν παρθεί</a:t>
            </a:r>
          </a:p>
          <a:p>
            <a:r>
              <a:rPr lang="el-GR" b="1" dirty="0" smtClean="0">
                <a:solidFill>
                  <a:srgbClr val="0070C0"/>
                </a:solidFill>
              </a:rPr>
              <a:t>Λανθάνοντες</a:t>
            </a:r>
            <a:r>
              <a:rPr lang="el-GR" dirty="0" smtClean="0"/>
              <a:t>: Επαρκής πληροφόρηση για το έργο, παροχή κινήτρων και υπόδειξη οικονομικών οφελών με σκοπό τη μετακίνησή τους στους Παρακινητές. Σε περίπτωση σύγκρουσης των συμφερόντων τους θα πρέπει να κοινοποιηθούν και να γίνουν σαφείς οι στόχοι του έργου και να αναζητηθεί μια βέλτιστη κοινή λύση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B95C939-2FA7-DA46-BEC7-5018676AC871}" type="slidenum">
              <a:rPr lang="en-US" smtClean="0"/>
              <a:pPr/>
              <a:t>25</a:t>
            </a:fld>
            <a:endParaRPr lang="en-US"/>
          </a:p>
        </p:txBody>
      </p:sp>
      <p:pic>
        <p:nvPicPr>
          <p:cNvPr id="4098" name="Picture 2"/>
          <p:cNvPicPr>
            <a:picLocks noChangeAspect="1" noChangeArrowheads="1"/>
          </p:cNvPicPr>
          <p:nvPr/>
        </p:nvPicPr>
        <p:blipFill>
          <a:blip r:embed="rId3"/>
          <a:srcRect/>
          <a:stretch>
            <a:fillRect/>
          </a:stretch>
        </p:blipFill>
        <p:spPr bwMode="auto">
          <a:xfrm>
            <a:off x="4192067" y="207113"/>
            <a:ext cx="7667424" cy="6460387"/>
          </a:xfrm>
          <a:prstGeom prst="rect">
            <a:avLst/>
          </a:prstGeom>
          <a:noFill/>
          <a:ln w="9525">
            <a:noFill/>
            <a:miter lim="800000"/>
            <a:headEnd/>
            <a:tailEnd/>
          </a:ln>
          <a:effectLst/>
        </p:spPr>
      </p:pic>
      <p:sp>
        <p:nvSpPr>
          <p:cNvPr id="6" name="TextBox 5"/>
          <p:cNvSpPr txBox="1"/>
          <p:nvPr/>
        </p:nvSpPr>
        <p:spPr>
          <a:xfrm>
            <a:off x="804672" y="1219200"/>
            <a:ext cx="2944589" cy="954107"/>
          </a:xfrm>
          <a:prstGeom prst="rect">
            <a:avLst/>
          </a:prstGeom>
          <a:noFill/>
        </p:spPr>
        <p:txBody>
          <a:bodyPr wrap="none" rtlCol="0">
            <a:spAutoFit/>
          </a:bodyPr>
          <a:lstStyle/>
          <a:p>
            <a:r>
              <a:rPr lang="el-GR" sz="2800" b="1" dirty="0" smtClean="0"/>
              <a:t>Μητρώο</a:t>
            </a:r>
          </a:p>
          <a:p>
            <a:r>
              <a:rPr lang="el-GR" sz="2800" b="1" dirty="0" smtClean="0"/>
              <a:t> συμμετεχόντων</a:t>
            </a:r>
            <a:endParaRPr lang="en-US" sz="2800"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Ομάδα έργου </a:t>
            </a:r>
            <a:r>
              <a:rPr lang="en-US" dirty="0" smtClean="0"/>
              <a:t>ERP</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26</a:t>
            </a:fld>
            <a:endParaRPr lang="en-US"/>
          </a:p>
        </p:txBody>
      </p:sp>
      <p:sp>
        <p:nvSpPr>
          <p:cNvPr id="4" name="Content Placeholder 3"/>
          <p:cNvSpPr>
            <a:spLocks noGrp="1"/>
          </p:cNvSpPr>
          <p:nvPr>
            <p:ph sz="quarter" idx="1"/>
          </p:nvPr>
        </p:nvSpPr>
        <p:spPr/>
        <p:txBody>
          <a:bodyPr/>
          <a:lstStyle/>
          <a:p>
            <a:pPr marL="0" indent="0">
              <a:buNone/>
            </a:pPr>
            <a:r>
              <a:rPr lang="el-GR" dirty="0" smtClean="0"/>
              <a:t>Μια ομάδα έργου ERP απαιτεί τη στελέχωσή της με ανθρώπινο δυναμικό που ομαδοποιείται στους παρακάτω βασικούς ρόλους: </a:t>
            </a:r>
          </a:p>
          <a:p>
            <a:r>
              <a:rPr lang="el-GR" dirty="0" smtClean="0">
                <a:solidFill>
                  <a:srgbClr val="C00000"/>
                </a:solidFill>
              </a:rPr>
              <a:t>Διευθυντής έργου </a:t>
            </a:r>
            <a:r>
              <a:rPr lang="el-GR" dirty="0" smtClean="0">
                <a:solidFill>
                  <a:srgbClr val="C00000"/>
                </a:solidFill>
                <a:latin typeface="Cambria" pitchFamily="18" charset="0"/>
                <a:ea typeface="Cambria" pitchFamily="18" charset="0"/>
              </a:rPr>
              <a:t>(</a:t>
            </a:r>
            <a:r>
              <a:rPr lang="en-US" dirty="0" smtClean="0">
                <a:solidFill>
                  <a:srgbClr val="C00000"/>
                </a:solidFill>
                <a:latin typeface="Cambria" pitchFamily="18" charset="0"/>
                <a:ea typeface="Cambria" pitchFamily="18" charset="0"/>
              </a:rPr>
              <a:t>project manager), </a:t>
            </a:r>
          </a:p>
          <a:p>
            <a:r>
              <a:rPr lang="el-GR" dirty="0" smtClean="0">
                <a:solidFill>
                  <a:srgbClr val="C00000"/>
                </a:solidFill>
              </a:rPr>
              <a:t>Υπεύθυνος Διασφάλισης Ποιότητας </a:t>
            </a:r>
            <a:r>
              <a:rPr lang="el-GR" dirty="0" smtClean="0">
                <a:solidFill>
                  <a:srgbClr val="C00000"/>
                </a:solidFill>
                <a:latin typeface="Cambria" pitchFamily="18" charset="0"/>
                <a:ea typeface="Cambria" pitchFamily="18" charset="0"/>
              </a:rPr>
              <a:t>(quality assurance manager), </a:t>
            </a:r>
          </a:p>
          <a:p>
            <a:r>
              <a:rPr lang="el-GR" dirty="0" smtClean="0">
                <a:solidFill>
                  <a:srgbClr val="C00000"/>
                </a:solidFill>
              </a:rPr>
              <a:t>Λειτουργικοί Εμπειρογνώμονες </a:t>
            </a:r>
            <a:r>
              <a:rPr lang="el-GR" dirty="0" smtClean="0">
                <a:solidFill>
                  <a:srgbClr val="C00000"/>
                </a:solidFill>
                <a:latin typeface="Cambria" pitchFamily="18" charset="0"/>
                <a:ea typeface="Cambria" pitchFamily="18" charset="0"/>
              </a:rPr>
              <a:t>(</a:t>
            </a:r>
            <a:r>
              <a:rPr lang="en-US" dirty="0" smtClean="0">
                <a:solidFill>
                  <a:srgbClr val="C00000"/>
                </a:solidFill>
                <a:latin typeface="Cambria" pitchFamily="18" charset="0"/>
                <a:ea typeface="Cambria" pitchFamily="18" charset="0"/>
              </a:rPr>
              <a:t>functional experts), </a:t>
            </a:r>
          </a:p>
          <a:p>
            <a:r>
              <a:rPr lang="el-GR" dirty="0" smtClean="0">
                <a:solidFill>
                  <a:srgbClr val="C00000"/>
                </a:solidFill>
              </a:rPr>
              <a:t>Τεχνικοί Εμπειρογνώμονες </a:t>
            </a:r>
            <a:r>
              <a:rPr lang="el-GR" dirty="0" smtClean="0">
                <a:solidFill>
                  <a:srgbClr val="C00000"/>
                </a:solidFill>
                <a:latin typeface="Cambria" pitchFamily="18" charset="0"/>
                <a:ea typeface="Cambria" pitchFamily="18" charset="0"/>
              </a:rPr>
              <a:t>(</a:t>
            </a:r>
            <a:r>
              <a:rPr lang="en-US" dirty="0" smtClean="0">
                <a:solidFill>
                  <a:srgbClr val="C00000"/>
                </a:solidFill>
                <a:latin typeface="Cambria" pitchFamily="18" charset="0"/>
                <a:ea typeface="Cambria" pitchFamily="18" charset="0"/>
              </a:rPr>
              <a:t>technical experts)/</a:t>
            </a:r>
            <a:r>
              <a:rPr lang="el-GR" dirty="0" smtClean="0">
                <a:solidFill>
                  <a:srgbClr val="C00000"/>
                </a:solidFill>
                <a:latin typeface="Cambria" pitchFamily="18" charset="0"/>
                <a:ea typeface="Cambria" pitchFamily="18" charset="0"/>
              </a:rPr>
              <a:t>Διαχειριστές συστημάτων (</a:t>
            </a:r>
            <a:r>
              <a:rPr lang="en-US" dirty="0" smtClean="0">
                <a:solidFill>
                  <a:srgbClr val="C00000"/>
                </a:solidFill>
                <a:latin typeface="Cambria" pitchFamily="18" charset="0"/>
                <a:ea typeface="Cambria" pitchFamily="18" charset="0"/>
              </a:rPr>
              <a:t>system administrators).</a:t>
            </a:r>
            <a:r>
              <a:rPr lang="en-US" dirty="0" smtClean="0">
                <a:latin typeface="Cambria" pitchFamily="18" charset="0"/>
                <a:ea typeface="Cambria" pitchFamily="18" charset="0"/>
              </a:rPr>
              <a:t> </a:t>
            </a:r>
          </a:p>
          <a:p>
            <a:pPr>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Διευθυντής έργου </a:t>
            </a:r>
            <a:r>
              <a:rPr lang="en-US" dirty="0" smtClean="0"/>
              <a:t>ERP – </a:t>
            </a:r>
            <a:r>
              <a:rPr lang="el-GR" dirty="0" smtClean="0"/>
              <a:t>Αρμοδιότητες</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27</a:t>
            </a:fld>
            <a:endParaRPr lang="en-US"/>
          </a:p>
        </p:txBody>
      </p:sp>
      <p:sp>
        <p:nvSpPr>
          <p:cNvPr id="4" name="Content Placeholder 3"/>
          <p:cNvSpPr>
            <a:spLocks noGrp="1"/>
          </p:cNvSpPr>
          <p:nvPr>
            <p:ph sz="quarter" idx="1"/>
          </p:nvPr>
        </p:nvSpPr>
        <p:spPr>
          <a:xfrm>
            <a:off x="1219200" y="1447800"/>
            <a:ext cx="10363200" cy="5219700"/>
          </a:xfrm>
        </p:spPr>
        <p:txBody>
          <a:bodyPr>
            <a:normAutofit fontScale="77500" lnSpcReduction="20000"/>
          </a:bodyPr>
          <a:lstStyle/>
          <a:p>
            <a:r>
              <a:rPr lang="el-GR" dirty="0" smtClean="0"/>
              <a:t>Φέρει τη συνολική ευθύνη του σχεδιασμού και της υλοποίησης του έργου ERP  </a:t>
            </a:r>
          </a:p>
          <a:p>
            <a:r>
              <a:rPr lang="el-GR" dirty="0" smtClean="0"/>
              <a:t>Παρακολουθεί και ελέγχει την ορθή εφαρμογή των συμβάσεων του έργου (τήρηση των προδιαγραφών και  λειτουργικότητα των συστημάτων)</a:t>
            </a:r>
          </a:p>
          <a:p>
            <a:r>
              <a:rPr lang="el-GR" dirty="0" smtClean="0"/>
              <a:t>Συντονίζει τακτικές και έκτακτες συσκέψεις μεταξύ των συμμετεχόντων του έργου</a:t>
            </a:r>
          </a:p>
          <a:p>
            <a:r>
              <a:rPr lang="el-GR" dirty="0" smtClean="0"/>
              <a:t>Ορίζει το αντικείμενο εργασιών του έργου και διαχειρίζεται τις αλλαγές στο έργο. </a:t>
            </a:r>
          </a:p>
          <a:p>
            <a:r>
              <a:rPr lang="el-GR" dirty="0" smtClean="0"/>
              <a:t>Εξασφαλίζει ότι η απαραίτητη πληροφορία είναι διαθέσιμη στους συμμετέχοντες</a:t>
            </a:r>
          </a:p>
          <a:p>
            <a:r>
              <a:rPr lang="el-GR" dirty="0" smtClean="0"/>
              <a:t>Καταρτίζει και </a:t>
            </a:r>
            <a:r>
              <a:rPr lang="el-GR" dirty="0" err="1" smtClean="0"/>
              <a:t>επικαιροποιεί</a:t>
            </a:r>
            <a:r>
              <a:rPr lang="el-GR" dirty="0" smtClean="0"/>
              <a:t> το χρονοδιάγραμμα του έργου, μεριμνά για την εφαρμογή του, κατανέμει και διαθέτει τους πόρους στις δραστηριότητες</a:t>
            </a:r>
          </a:p>
          <a:p>
            <a:r>
              <a:rPr lang="el-GR" dirty="0" smtClean="0"/>
              <a:t>Υπεύθυνος για την παράδοση και αποδοχή όλων των παραδοτέων στα συμφωνημένα ορόσημα του έργου. </a:t>
            </a:r>
          </a:p>
          <a:p>
            <a:r>
              <a:rPr lang="el-GR" dirty="0" smtClean="0"/>
              <a:t>Ελέγχει την ποιότητα των παραδοτέων. </a:t>
            </a:r>
          </a:p>
          <a:p>
            <a:r>
              <a:rPr lang="el-GR" dirty="0" smtClean="0"/>
              <a:t>Υπεύθυνος για το σχεδιασμό των ελέγχων, δοκιμών αξιολόγησης και των ελέγχων παραλαβής του έργου. </a:t>
            </a:r>
          </a:p>
          <a:p>
            <a:r>
              <a:rPr lang="el-GR" dirty="0" smtClean="0"/>
              <a:t>Παρακολουθεί και διασφαλίζει την άρτια εφαρμογή της μεθοδολογίας του έργου. </a:t>
            </a:r>
          </a:p>
          <a:p>
            <a:r>
              <a:rPr lang="el-GR" dirty="0" smtClean="0"/>
              <a:t>Υπεύθυνος για την άρτια εκπόνηση των μελετών. </a:t>
            </a:r>
          </a:p>
          <a:p>
            <a:r>
              <a:rPr lang="el-GR" dirty="0" smtClean="0"/>
              <a:t>Υπεύθυνος για την άρτια παροχή των οιονδήποτε ειδικών υπηρεσιών που θα απαιτηθούν κατά τη διάρκεια υλοποίησης του έργου </a:t>
            </a:r>
          </a:p>
          <a:p>
            <a:endParaRPr lang="el-GR" dirty="0" smtClean="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Υπεύθυνος διασφάλισης Ποιότητας </a:t>
            </a:r>
            <a:r>
              <a:rPr lang="en-US" dirty="0" smtClean="0"/>
              <a:t>ERP </a:t>
            </a:r>
            <a:r>
              <a:rPr lang="el-GR" dirty="0" smtClean="0"/>
              <a:t>- Αρμοδιότητες</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28</a:t>
            </a:fld>
            <a:endParaRPr lang="en-US"/>
          </a:p>
        </p:txBody>
      </p:sp>
      <p:sp>
        <p:nvSpPr>
          <p:cNvPr id="4" name="Content Placeholder 3"/>
          <p:cNvSpPr>
            <a:spLocks noGrp="1"/>
          </p:cNvSpPr>
          <p:nvPr>
            <p:ph sz="quarter" idx="1"/>
          </p:nvPr>
        </p:nvSpPr>
        <p:spPr/>
        <p:txBody>
          <a:bodyPr>
            <a:normAutofit fontScale="92500" lnSpcReduction="20000"/>
          </a:bodyPr>
          <a:lstStyle/>
          <a:p>
            <a:r>
              <a:rPr lang="el-GR" dirty="0" smtClean="0"/>
              <a:t>Είναι υπεύθυνος για τη διασφάλιση ποιότητας στο έργο. </a:t>
            </a:r>
          </a:p>
          <a:p>
            <a:r>
              <a:rPr lang="el-GR" dirty="0" smtClean="0"/>
              <a:t>Επιβλέπει τη δημιουργία των σχεδίων ελέγχου και των σεναρίων ελέγχου που επιβεβαιώνουν την ορθή υλοποίηση του συστήματος και την αντιστοιχία των χαρακτηριστικών του συστήματος με τις συμφωνηθείσες απαιτήσεις και προδιαγραφές. </a:t>
            </a:r>
          </a:p>
          <a:p>
            <a:r>
              <a:rPr lang="el-GR" dirty="0" smtClean="0"/>
              <a:t>Αναπτύσσει κριτήρια αξιολόγησης των εργαλείων που χρησιμοποιούνται για την εκτέλεση των ελέγχων καθώς και επιλογή των νέων εργαλείων ελέγχου με βάση τα καθορισμένα κριτήρια. </a:t>
            </a:r>
          </a:p>
          <a:p>
            <a:r>
              <a:rPr lang="el-GR" dirty="0" smtClean="0"/>
              <a:t>Είναι υπεύθυνος για τακτικούς και έκτακτους ελέγχους ποιότητας στο έργο. </a:t>
            </a:r>
          </a:p>
          <a:p>
            <a:r>
              <a:rPr lang="el-GR" dirty="0" smtClean="0"/>
              <a:t>Σε τακτά χρονικά διαστήματα δημιουργεί αναφορές σχετικά με το επίπεδο των δραστηριοτήτων ελέγχου καθώς και των αποτελεσμάτων των ελέγχων. </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Λειτουργικοί εμπειρογνώμονες</a:t>
            </a:r>
            <a:r>
              <a:rPr lang="en-US" dirty="0" smtClean="0"/>
              <a:t> ERP</a:t>
            </a:r>
            <a:r>
              <a:rPr lang="el-GR" dirty="0" smtClean="0"/>
              <a:t> - αρμοδιότητες</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29</a:t>
            </a:fld>
            <a:endParaRPr lang="en-US"/>
          </a:p>
        </p:txBody>
      </p:sp>
      <p:sp>
        <p:nvSpPr>
          <p:cNvPr id="4" name="Content Placeholder 3"/>
          <p:cNvSpPr>
            <a:spLocks noGrp="1"/>
          </p:cNvSpPr>
          <p:nvPr>
            <p:ph sz="quarter" idx="1"/>
          </p:nvPr>
        </p:nvSpPr>
        <p:spPr>
          <a:xfrm>
            <a:off x="1219200" y="1447800"/>
            <a:ext cx="10363200" cy="5219700"/>
          </a:xfrm>
        </p:spPr>
        <p:txBody>
          <a:bodyPr>
            <a:normAutofit fontScale="85000" lnSpcReduction="20000"/>
          </a:bodyPr>
          <a:lstStyle/>
          <a:p>
            <a:r>
              <a:rPr lang="el-GR" dirty="0" smtClean="0"/>
              <a:t>Ο προσδιορισμός και η ανάλυση των απαιτήσεων των χρηστών στις λειτουργικές περιοχές της ευθύνης τους. </a:t>
            </a:r>
          </a:p>
          <a:p>
            <a:r>
              <a:rPr lang="el-GR" dirty="0" smtClean="0"/>
              <a:t>Παροχή εξειδικευμένων γνώσεων στον θεματικό τους τομέα. </a:t>
            </a:r>
          </a:p>
          <a:p>
            <a:r>
              <a:rPr lang="el-GR" dirty="0" smtClean="0"/>
              <a:t>Κατανόηση της υπάρχουσας κατάστασης και υποβολή προτάσεων για βελτιστοποίηση του τρόπου εργασίας με βάση το νέο υπό ανάπτυξη σύστημα. </a:t>
            </a:r>
          </a:p>
          <a:p>
            <a:r>
              <a:rPr lang="el-GR" dirty="0" smtClean="0"/>
              <a:t>Υπευθυνότητα για την επιτυχή διαμόρφωση, την επεξεργασία, την εφαρμογή και τον έλεγχο των υποσυστημάτων λογισμικού για την περιοχή ευθύνης τους. </a:t>
            </a:r>
          </a:p>
          <a:p>
            <a:r>
              <a:rPr lang="el-GR" dirty="0" smtClean="0"/>
              <a:t>Αρμοδιότητα ως σύμβουλοι μεσολαβητές με άλλους χρήστες άλλων λειτουργικών περιοχών. </a:t>
            </a:r>
          </a:p>
          <a:p>
            <a:r>
              <a:rPr lang="el-GR" dirty="0" smtClean="0"/>
              <a:t>Να προωθήσουν ενεργά την εφαρμογή των νέων επιχειρηματικών διεργασιών που χρησιμοποιούνται από το νέο σύστημα ERP. </a:t>
            </a:r>
          </a:p>
          <a:p>
            <a:r>
              <a:rPr lang="el-GR" dirty="0" smtClean="0"/>
              <a:t>Υπευθυνότητα για τη διαχείριση των αλλαγών. </a:t>
            </a:r>
          </a:p>
          <a:p>
            <a:r>
              <a:rPr lang="el-GR" dirty="0" smtClean="0"/>
              <a:t>Συμμετοχή στην εκπαίδευση των χρηστών στο νέο σύστημα είτε με την ανάπτυξη εκπαιδευτικού υλικού είτε με τη διενέργεια εκπαιδεύσεων. </a:t>
            </a:r>
          </a:p>
          <a:p>
            <a:r>
              <a:rPr lang="el-GR" dirty="0" smtClean="0"/>
              <a:t>Υποστήριξη των χρηστών τουλάχιστον κατά την αρχική φάση εισαγωγής του συστήματος ERP σε λειτουργία.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Ορισμός έργου</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a:t>
            </a:fld>
            <a:endParaRPr lang="en-US"/>
          </a:p>
        </p:txBody>
      </p:sp>
      <p:sp>
        <p:nvSpPr>
          <p:cNvPr id="4" name="Content Placeholder 3"/>
          <p:cNvSpPr>
            <a:spLocks noGrp="1"/>
          </p:cNvSpPr>
          <p:nvPr>
            <p:ph sz="quarter" idx="1"/>
          </p:nvPr>
        </p:nvSpPr>
        <p:spPr/>
        <p:txBody>
          <a:bodyPr/>
          <a:lstStyle/>
          <a:p>
            <a:r>
              <a:rPr lang="el-GR" i="1" dirty="0" smtClean="0"/>
              <a:t>Έργο είναι ένα εγχείρημα κατά το οποίο ανθρώπινοι πόροι, μηχανές, οικονομικοί πόροι και πρώτες ύλες οργανώνονται κατά καινοφανή τρόπο, με στόχο την ανάληψη συγκεκριμένου αντικειμένου εργασιών που έχουν συγκεκριμένες προδιαγραφές και υπόκεινται σε δεδομένους κοστολογικούς και χρονικούς περιορισμούς, ώστε να παραχθεί μια επωφελής μεταβολή η οποία ορίζεται μέσω ποσοτικών και ποιοτικών στόχων. </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Τεχνικοί εμπειρογνώμονες - αρμοδιότητες</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30</a:t>
            </a:fld>
            <a:endParaRPr lang="en-US"/>
          </a:p>
        </p:txBody>
      </p:sp>
      <p:sp>
        <p:nvSpPr>
          <p:cNvPr id="4" name="Content Placeholder 3"/>
          <p:cNvSpPr>
            <a:spLocks noGrp="1"/>
          </p:cNvSpPr>
          <p:nvPr>
            <p:ph sz="quarter" idx="1"/>
          </p:nvPr>
        </p:nvSpPr>
        <p:spPr/>
        <p:txBody>
          <a:bodyPr>
            <a:normAutofit fontScale="92500" lnSpcReduction="20000"/>
          </a:bodyPr>
          <a:lstStyle/>
          <a:p>
            <a:r>
              <a:rPr lang="el-GR" dirty="0" smtClean="0"/>
              <a:t>Εγκατάσταση (</a:t>
            </a:r>
            <a:r>
              <a:rPr lang="el-GR" dirty="0" err="1" smtClean="0"/>
              <a:t>installation</a:t>
            </a:r>
            <a:r>
              <a:rPr lang="el-GR" dirty="0" smtClean="0"/>
              <a:t>) και διαμόρφωση (</a:t>
            </a:r>
            <a:r>
              <a:rPr lang="el-GR" dirty="0" err="1" smtClean="0"/>
              <a:t>configuration</a:t>
            </a:r>
            <a:r>
              <a:rPr lang="el-GR" dirty="0" smtClean="0"/>
              <a:t>) του απαραίτητου λογισμικού, </a:t>
            </a:r>
          </a:p>
          <a:p>
            <a:r>
              <a:rPr lang="el-GR" dirty="0" smtClean="0"/>
              <a:t>Εγκατάσταση νέων εκδόσεων λογισμικού (</a:t>
            </a:r>
            <a:r>
              <a:rPr lang="el-GR" dirty="0" err="1" smtClean="0"/>
              <a:t>new</a:t>
            </a:r>
            <a:r>
              <a:rPr lang="el-GR" dirty="0" smtClean="0"/>
              <a:t> </a:t>
            </a:r>
            <a:r>
              <a:rPr lang="el-GR" dirty="0" err="1" smtClean="0"/>
              <a:t>releases</a:t>
            </a:r>
            <a:r>
              <a:rPr lang="el-GR" dirty="0" smtClean="0"/>
              <a:t>), </a:t>
            </a:r>
          </a:p>
          <a:p>
            <a:r>
              <a:rPr lang="el-GR" dirty="0" smtClean="0"/>
              <a:t>Έλεγχος ασφάλειας του συστήματος (</a:t>
            </a:r>
            <a:r>
              <a:rPr lang="el-GR" dirty="0" err="1" smtClean="0"/>
              <a:t>security</a:t>
            </a:r>
            <a:r>
              <a:rPr lang="el-GR" dirty="0" smtClean="0"/>
              <a:t> </a:t>
            </a:r>
            <a:r>
              <a:rPr lang="el-GR" dirty="0" err="1" smtClean="0"/>
              <a:t>control</a:t>
            </a:r>
            <a:r>
              <a:rPr lang="el-GR" dirty="0" smtClean="0"/>
              <a:t>), </a:t>
            </a:r>
          </a:p>
          <a:p>
            <a:r>
              <a:rPr lang="el-GR" dirty="0" smtClean="0"/>
              <a:t>Εισαγωγή και μετάβαση δεδομένων στο νέο σύστημα (</a:t>
            </a:r>
            <a:r>
              <a:rPr lang="el-GR" dirty="0" err="1" smtClean="0"/>
              <a:t>data</a:t>
            </a:r>
            <a:r>
              <a:rPr lang="el-GR" dirty="0" smtClean="0"/>
              <a:t> </a:t>
            </a:r>
            <a:r>
              <a:rPr lang="el-GR" dirty="0" err="1" smtClean="0"/>
              <a:t>importing</a:t>
            </a:r>
            <a:r>
              <a:rPr lang="el-GR" dirty="0" smtClean="0"/>
              <a:t>/</a:t>
            </a:r>
            <a:r>
              <a:rPr lang="el-GR" dirty="0" err="1" smtClean="0"/>
              <a:t>migration</a:t>
            </a:r>
            <a:r>
              <a:rPr lang="el-GR" dirty="0" smtClean="0"/>
              <a:t>), </a:t>
            </a:r>
          </a:p>
          <a:p>
            <a:r>
              <a:rPr lang="el-GR" dirty="0" smtClean="0"/>
              <a:t>Διαχείριση της </a:t>
            </a:r>
            <a:r>
              <a:rPr lang="el-GR" dirty="0" err="1" smtClean="0"/>
              <a:t>διαπροσωπίας</a:t>
            </a:r>
            <a:r>
              <a:rPr lang="el-GR" dirty="0" smtClean="0"/>
              <a:t> (ή </a:t>
            </a:r>
            <a:r>
              <a:rPr lang="el-GR" dirty="0" err="1" smtClean="0"/>
              <a:t>διεπαφής</a:t>
            </a:r>
            <a:r>
              <a:rPr lang="el-GR" dirty="0" smtClean="0"/>
              <a:t>) χρήστη (</a:t>
            </a:r>
            <a:r>
              <a:rPr lang="el-GR" dirty="0" err="1" smtClean="0"/>
              <a:t>User</a:t>
            </a:r>
            <a:r>
              <a:rPr lang="el-GR" dirty="0" smtClean="0"/>
              <a:t> </a:t>
            </a:r>
            <a:r>
              <a:rPr lang="el-GR" dirty="0" err="1" smtClean="0"/>
              <a:t>Interface</a:t>
            </a:r>
            <a:r>
              <a:rPr lang="el-GR" dirty="0" smtClean="0"/>
              <a:t> </a:t>
            </a:r>
            <a:r>
              <a:rPr lang="el-GR" dirty="0" err="1" smtClean="0"/>
              <a:t>management</a:t>
            </a:r>
            <a:r>
              <a:rPr lang="el-GR" dirty="0" smtClean="0"/>
              <a:t>), </a:t>
            </a:r>
          </a:p>
          <a:p>
            <a:r>
              <a:rPr lang="el-GR" dirty="0" smtClean="0"/>
              <a:t>Διαχείριση χρηστών και ρόλων, </a:t>
            </a:r>
          </a:p>
          <a:p>
            <a:r>
              <a:rPr lang="el-GR" dirty="0" smtClean="0"/>
              <a:t>Παρακολούθηση της απόδοσης και δημιουργία αναφορών απόδοσης του συστήματος, </a:t>
            </a:r>
          </a:p>
          <a:p>
            <a:r>
              <a:rPr lang="el-GR" dirty="0" smtClean="0"/>
              <a:t>Προληπτικός έλεγχος και διόρθωση σφαλμάτων. </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Κύκλος ζωής έργου </a:t>
            </a:r>
            <a:r>
              <a:rPr lang="en-US" dirty="0" smtClean="0"/>
              <a:t>ERP</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31</a:t>
            </a:fld>
            <a:endParaRPr lang="en-US"/>
          </a:p>
        </p:txBody>
      </p:sp>
      <p:sp>
        <p:nvSpPr>
          <p:cNvPr id="4" name="Content Placeholder 3"/>
          <p:cNvSpPr>
            <a:spLocks noGrp="1"/>
          </p:cNvSpPr>
          <p:nvPr>
            <p:ph sz="quarter" idx="1"/>
          </p:nvPr>
        </p:nvSpPr>
        <p:spPr/>
        <p:txBody>
          <a:bodyPr/>
          <a:lstStyle/>
          <a:p>
            <a:pPr marL="354013" indent="-354013"/>
            <a:r>
              <a:rPr lang="el-GR" dirty="0" smtClean="0"/>
              <a:t>Οι φάσεις-στάδια ενός έργου ERP περιγράφουν τη σειριακή αλληλουχία των δραστηριοτήτων που λαμβάνουν χώρα από τον εντοπισμό της ανάγκης για το έργο μέχρι την ολοκλήρωση του κύκλου ζωής του.</a:t>
            </a:r>
          </a:p>
          <a:p>
            <a:pPr marL="354013" indent="-354013"/>
            <a:r>
              <a:rPr lang="el-GR" dirty="0" smtClean="0"/>
              <a:t>Έχουν προταθεί διαφορετικά μοντέλα κύκλου ζωής έργου </a:t>
            </a:r>
            <a:r>
              <a:rPr lang="en-US" dirty="0" smtClean="0"/>
              <a:t>ERP</a:t>
            </a:r>
            <a:endParaRPr lang="el-GR" dirty="0" smtClean="0"/>
          </a:p>
          <a:p>
            <a:pPr marL="354013" indent="-354013"/>
            <a:r>
              <a:rPr lang="el-GR" dirty="0" smtClean="0"/>
              <a:t>Στο μοντέλο</a:t>
            </a:r>
            <a:r>
              <a:rPr lang="en-US" dirty="0" smtClean="0"/>
              <a:t> </a:t>
            </a:r>
            <a:r>
              <a:rPr lang="el-GR" dirty="0" smtClean="0"/>
              <a:t>κύκλου ζωής </a:t>
            </a:r>
            <a:r>
              <a:rPr lang="el-GR" dirty="0" smtClean="0">
                <a:latin typeface="Cambria" pitchFamily="18" charset="0"/>
                <a:ea typeface="Cambria" pitchFamily="18" charset="0"/>
              </a:rPr>
              <a:t>των </a:t>
            </a:r>
            <a:r>
              <a:rPr lang="en-US" dirty="0" err="1" smtClean="0">
                <a:latin typeface="Cambria" pitchFamily="18" charset="0"/>
                <a:ea typeface="Cambria" pitchFamily="18" charset="0"/>
              </a:rPr>
              <a:t>Kronbichler</a:t>
            </a:r>
            <a:r>
              <a:rPr lang="en-US" dirty="0" smtClean="0">
                <a:latin typeface="Cambria" pitchFamily="18" charset="0"/>
                <a:ea typeface="Cambria" pitchFamily="18" charset="0"/>
              </a:rPr>
              <a:t> et al. (2009), </a:t>
            </a:r>
            <a:r>
              <a:rPr lang="el-GR" dirty="0" smtClean="0">
                <a:latin typeface="Cambria" pitchFamily="18" charset="0"/>
                <a:ea typeface="Cambria" pitchFamily="18" charset="0"/>
              </a:rPr>
              <a:t> </a:t>
            </a:r>
            <a:r>
              <a:rPr lang="el-GR" dirty="0" smtClean="0"/>
              <a:t>το </a:t>
            </a:r>
            <a:r>
              <a:rPr lang="el-GR" dirty="0" smtClean="0">
                <a:latin typeface="Cambria" pitchFamily="18" charset="0"/>
                <a:ea typeface="Cambria" pitchFamily="18" charset="0"/>
              </a:rPr>
              <a:t>έργο </a:t>
            </a:r>
            <a:r>
              <a:rPr lang="en-US" dirty="0" smtClean="0">
                <a:latin typeface="Cambria" pitchFamily="18" charset="0"/>
                <a:ea typeface="Cambria" pitchFamily="18" charset="0"/>
              </a:rPr>
              <a:t>ERP </a:t>
            </a:r>
            <a:r>
              <a:rPr lang="el-GR" dirty="0" smtClean="0"/>
              <a:t>χωρίζεται σε τρεις φάσεις: </a:t>
            </a:r>
          </a:p>
          <a:p>
            <a:pPr lvl="1"/>
            <a:r>
              <a:rPr lang="el-GR" sz="2800" dirty="0" smtClean="0">
                <a:solidFill>
                  <a:srgbClr val="C00000"/>
                </a:solidFill>
                <a:latin typeface="Cambria" pitchFamily="18" charset="0"/>
                <a:ea typeface="Cambria" pitchFamily="18" charset="0"/>
              </a:rPr>
              <a:t>Πριν την υλοποίηση (</a:t>
            </a:r>
            <a:r>
              <a:rPr lang="en-US" sz="2800" dirty="0" smtClean="0">
                <a:solidFill>
                  <a:srgbClr val="C00000"/>
                </a:solidFill>
                <a:latin typeface="Cambria" pitchFamily="18" charset="0"/>
                <a:ea typeface="Cambria" pitchFamily="18" charset="0"/>
              </a:rPr>
              <a:t>Pre-implementation), </a:t>
            </a:r>
          </a:p>
          <a:p>
            <a:pPr lvl="1"/>
            <a:r>
              <a:rPr lang="el-GR" sz="2800" dirty="0" smtClean="0">
                <a:solidFill>
                  <a:srgbClr val="C00000"/>
                </a:solidFill>
                <a:latin typeface="Cambria" pitchFamily="18" charset="0"/>
                <a:ea typeface="Cambria" pitchFamily="18" charset="0"/>
              </a:rPr>
              <a:t>Υλοποίηση (</a:t>
            </a:r>
            <a:r>
              <a:rPr lang="en-US" sz="2800" dirty="0" smtClean="0">
                <a:solidFill>
                  <a:srgbClr val="C00000"/>
                </a:solidFill>
                <a:latin typeface="Cambria" pitchFamily="18" charset="0"/>
                <a:ea typeface="Cambria" pitchFamily="18" charset="0"/>
              </a:rPr>
              <a:t>Implementation), </a:t>
            </a:r>
          </a:p>
          <a:p>
            <a:pPr lvl="1"/>
            <a:r>
              <a:rPr lang="el-GR" sz="2800" dirty="0" smtClean="0">
                <a:solidFill>
                  <a:srgbClr val="C00000"/>
                </a:solidFill>
                <a:latin typeface="Cambria" pitchFamily="18" charset="0"/>
                <a:ea typeface="Cambria" pitchFamily="18" charset="0"/>
              </a:rPr>
              <a:t>Μετά την υλοποίηση (</a:t>
            </a:r>
            <a:r>
              <a:rPr lang="en-US" sz="2800" dirty="0" smtClean="0">
                <a:solidFill>
                  <a:srgbClr val="C00000"/>
                </a:solidFill>
                <a:latin typeface="Cambria" pitchFamily="18" charset="0"/>
                <a:ea typeface="Cambria" pitchFamily="18" charset="0"/>
              </a:rPr>
              <a:t>Post-implementation). </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Κύκλος ζωής έργου </a:t>
            </a:r>
            <a:r>
              <a:rPr lang="en-US" dirty="0" smtClean="0"/>
              <a:t>ERP – </a:t>
            </a:r>
            <a:r>
              <a:rPr lang="el-GR" dirty="0" smtClean="0"/>
              <a:t>Φάση πριν την υλοποίηση</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32</a:t>
            </a:fld>
            <a:endParaRPr lang="en-US"/>
          </a:p>
        </p:txBody>
      </p:sp>
      <p:sp>
        <p:nvSpPr>
          <p:cNvPr id="4" name="Content Placeholder 3"/>
          <p:cNvSpPr>
            <a:spLocks noGrp="1"/>
          </p:cNvSpPr>
          <p:nvPr>
            <p:ph sz="quarter" idx="1"/>
          </p:nvPr>
        </p:nvSpPr>
        <p:spPr>
          <a:xfrm>
            <a:off x="1219200" y="1447799"/>
            <a:ext cx="10363200" cy="5219701"/>
          </a:xfrm>
        </p:spPr>
        <p:txBody>
          <a:bodyPr>
            <a:normAutofit fontScale="77500" lnSpcReduction="20000"/>
          </a:bodyPr>
          <a:lstStyle/>
          <a:p>
            <a:r>
              <a:rPr lang="el-GR" b="1" dirty="0" smtClean="0">
                <a:solidFill>
                  <a:srgbClr val="0070C0"/>
                </a:solidFill>
              </a:rPr>
              <a:t>Βήμα 1. </a:t>
            </a:r>
            <a:r>
              <a:rPr lang="el-GR" dirty="0" smtClean="0"/>
              <a:t>Δημιουργία ομάδας έργου με σκοπό τη συλλογή στοιχείων και πληροφορίας σχετικά με τα διαθέσιμα συστήματα ERP. </a:t>
            </a:r>
            <a:r>
              <a:rPr lang="en-US" dirty="0" smtClean="0"/>
              <a:t>H</a:t>
            </a:r>
            <a:r>
              <a:rPr lang="el-GR" dirty="0" smtClean="0"/>
              <a:t> αρχική ομάδα έργου που θα πρέπει να αποτελείται από συμμετέχοντες με ικανότητα λήψης αποφάσεων, εμπειρογνώμονες σε λειτουργικές περιοχές της επιχείρησης καθώς και από εκπροσώπους των χρηστών. </a:t>
            </a:r>
          </a:p>
          <a:p>
            <a:r>
              <a:rPr lang="el-GR" b="1" dirty="0" smtClean="0">
                <a:solidFill>
                  <a:srgbClr val="0070C0"/>
                </a:solidFill>
              </a:rPr>
              <a:t>Βήμα 2</a:t>
            </a:r>
            <a:r>
              <a:rPr lang="el-GR" dirty="0" smtClean="0"/>
              <a:t>. Προσδιορισμός των απαιτήσεων και των προδιαγραφών του συστήματος ERP. </a:t>
            </a:r>
            <a:r>
              <a:rPr lang="en-US" dirty="0" smtClean="0"/>
              <a:t> </a:t>
            </a:r>
            <a:r>
              <a:rPr lang="el-GR" dirty="0" smtClean="0"/>
              <a:t>Θα πρέπει να προσδιοριστούν με ακρίβεια οι στρατηγικοί στόχοι καθώς και οι απαιτήσεις από ένα τέτοιο σύστημα. </a:t>
            </a:r>
          </a:p>
          <a:p>
            <a:r>
              <a:rPr lang="el-GR" b="1" dirty="0" smtClean="0">
                <a:solidFill>
                  <a:srgbClr val="0070C0"/>
                </a:solidFill>
              </a:rPr>
              <a:t>Βήμα 3. </a:t>
            </a:r>
            <a:r>
              <a:rPr lang="el-GR" dirty="0" smtClean="0"/>
              <a:t>Ανάπτυξη μιας ιεραρχίας στόχων με σκοπό την αξιολόγηση του συστήματος. Οι στρατηγικοί στόχοι θα πρέπει να αναλυθούν σε μια ιεραρχία επιμέρους στόχων οι οποίοι θα χρησιμοποιηθούν για την αξιολόγηση των προσφορών και την τελική επιλογή του συστήματος. </a:t>
            </a:r>
          </a:p>
          <a:p>
            <a:r>
              <a:rPr lang="el-GR" b="1" dirty="0" smtClean="0">
                <a:solidFill>
                  <a:srgbClr val="0070C0"/>
                </a:solidFill>
              </a:rPr>
              <a:t>Βήμα 4.</a:t>
            </a:r>
            <a:r>
              <a:rPr lang="el-GR" dirty="0" smtClean="0"/>
              <a:t> Δημιουργία προκήρυξης του συστήματος ERP. Η προκήρυξη θα πρέπει να είναι αναλυτική και θα πρέπει να περιλαμβάνει στοιχεία που αφορούν τόσο τεχνικά χαρακτηριστικά αλλά και στοιχεία για την οργάνωση του έργου, της ομάδας έργου κ.λπ. </a:t>
            </a:r>
          </a:p>
          <a:p>
            <a:r>
              <a:rPr lang="el-GR" b="1" dirty="0" smtClean="0">
                <a:solidFill>
                  <a:srgbClr val="0070C0"/>
                </a:solidFill>
              </a:rPr>
              <a:t>Βήμα 5.</a:t>
            </a:r>
            <a:r>
              <a:rPr lang="el-GR" dirty="0" smtClean="0"/>
              <a:t> Αξιολόγηση των υποψήφιων προμηθευτών και των ERP συστημάτων με τη χρήση μεθόδων επιλογής. Με δεδομένο ότι τα έργα ERP αποτελούν σύνθετα έργα θα πρέπει να αναπτυχθεί σύστημα αξιολόγησης που να λαμβάνει υπόψη του όλες τις διαφορετικές παραμέτρους για την επιλογή ενός συστήματος ERP. </a:t>
            </a:r>
          </a:p>
          <a:p>
            <a:r>
              <a:rPr lang="el-GR" b="1" dirty="0" smtClean="0">
                <a:solidFill>
                  <a:srgbClr val="0070C0"/>
                </a:solidFill>
              </a:rPr>
              <a:t>Βήμα 6.</a:t>
            </a:r>
            <a:r>
              <a:rPr lang="el-GR" dirty="0" smtClean="0"/>
              <a:t> Τελική απόφαση επιλογής συστήματος και έναρξη του έργου ERP. </a:t>
            </a:r>
          </a:p>
          <a:p>
            <a:endParaRPr lang="el-GR" dirty="0" smtClean="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Κύκλος ζωής έργου </a:t>
            </a:r>
            <a:r>
              <a:rPr lang="en-US" dirty="0" smtClean="0"/>
              <a:t>ERP – </a:t>
            </a:r>
            <a:r>
              <a:rPr lang="el-GR" dirty="0" smtClean="0"/>
              <a:t>Φάση πριν την υλοποίηση</a:t>
            </a:r>
            <a:br>
              <a:rPr lang="el-GR" dirty="0" smtClean="0"/>
            </a:br>
            <a:r>
              <a:rPr lang="el-GR" dirty="0" smtClean="0"/>
              <a:t>Κριτήρια επιλογής </a:t>
            </a:r>
            <a:r>
              <a:rPr lang="en-US" dirty="0" smtClean="0"/>
              <a:t>ERP</a:t>
            </a:r>
            <a:r>
              <a:rPr lang="el-GR" dirty="0" smtClean="0"/>
              <a:t> (1)</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33</a:t>
            </a:fld>
            <a:endParaRPr lang="en-US"/>
          </a:p>
        </p:txBody>
      </p:sp>
      <p:sp>
        <p:nvSpPr>
          <p:cNvPr id="4" name="Content Placeholder 3"/>
          <p:cNvSpPr>
            <a:spLocks noGrp="1"/>
          </p:cNvSpPr>
          <p:nvPr>
            <p:ph sz="quarter" idx="1"/>
          </p:nvPr>
        </p:nvSpPr>
        <p:spPr/>
        <p:txBody>
          <a:bodyPr>
            <a:normAutofit/>
          </a:bodyPr>
          <a:lstStyle/>
          <a:p>
            <a:r>
              <a:rPr lang="el-GR" sz="2800" dirty="0" smtClean="0"/>
              <a:t>Η επιλογή ενός συστήματος ERP αποτελεί μια σύνθετη διεργασία, η οποία θα πρέπει να λάβει υπόψη διαφορετικές κατηγορίες κριτηρίων. Οι κατηγορίες κριτηρίων που θα αναλυθούν περιλαμβάνουν: </a:t>
            </a:r>
          </a:p>
          <a:p>
            <a:pPr lvl="1">
              <a:buFont typeface="Arial" pitchFamily="34" charset="0"/>
              <a:buChar char="•"/>
            </a:pPr>
            <a:r>
              <a:rPr lang="el-GR" b="1" dirty="0" smtClean="0">
                <a:solidFill>
                  <a:srgbClr val="C00000"/>
                </a:solidFill>
              </a:rPr>
              <a:t>Την αξιολόγηση του προμηθευτή του πληροφοριακού συστήματος, </a:t>
            </a:r>
          </a:p>
          <a:p>
            <a:pPr lvl="1">
              <a:buFont typeface="Arial" pitchFamily="34" charset="0"/>
              <a:buChar char="•"/>
            </a:pPr>
            <a:r>
              <a:rPr lang="el-GR" b="1" dirty="0" smtClean="0">
                <a:solidFill>
                  <a:srgbClr val="C00000"/>
                </a:solidFill>
              </a:rPr>
              <a:t>Την καταλληλότητα της τεχνολογίας, </a:t>
            </a:r>
          </a:p>
          <a:p>
            <a:pPr lvl="1">
              <a:buFont typeface="Arial" pitchFamily="34" charset="0"/>
              <a:buChar char="•"/>
            </a:pPr>
            <a:r>
              <a:rPr lang="el-GR" b="1" dirty="0" smtClean="0">
                <a:solidFill>
                  <a:srgbClr val="C00000"/>
                </a:solidFill>
              </a:rPr>
              <a:t>Τη υποστήριξη των επιχειρηματικών λειτουργιών, </a:t>
            </a:r>
          </a:p>
          <a:p>
            <a:pPr lvl="1">
              <a:buFont typeface="Arial" pitchFamily="34" charset="0"/>
              <a:buChar char="•"/>
            </a:pPr>
            <a:r>
              <a:rPr lang="el-GR" b="1" dirty="0" smtClean="0">
                <a:solidFill>
                  <a:srgbClr val="C00000"/>
                </a:solidFill>
              </a:rPr>
              <a:t>Την τεχνική υποστήριξη του συστήματος, </a:t>
            </a:r>
          </a:p>
          <a:p>
            <a:pPr lvl="1">
              <a:buFont typeface="Arial" pitchFamily="34" charset="0"/>
              <a:buChar char="•"/>
            </a:pPr>
            <a:r>
              <a:rPr lang="el-GR" b="1" dirty="0" smtClean="0">
                <a:solidFill>
                  <a:srgbClr val="C00000"/>
                </a:solidFill>
              </a:rPr>
              <a:t>Το κόστος κτήσης. </a:t>
            </a:r>
          </a:p>
          <a:p>
            <a:endParaRPr lang="en-US" dirty="0" smtClean="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Κύκλος ζωής έργου </a:t>
            </a:r>
            <a:r>
              <a:rPr lang="en-US" dirty="0" smtClean="0"/>
              <a:t>ERP – </a:t>
            </a:r>
            <a:r>
              <a:rPr lang="el-GR" dirty="0" smtClean="0"/>
              <a:t>Φάση πριν την υλοποίηση</a:t>
            </a:r>
            <a:br>
              <a:rPr lang="el-GR" dirty="0" smtClean="0"/>
            </a:br>
            <a:r>
              <a:rPr lang="el-GR" dirty="0" smtClean="0"/>
              <a:t>Κριτήρια επιλογής </a:t>
            </a:r>
            <a:r>
              <a:rPr lang="en-US" dirty="0" smtClean="0"/>
              <a:t>ERP</a:t>
            </a:r>
            <a:r>
              <a:rPr lang="el-GR" dirty="0" smtClean="0"/>
              <a:t> (2)</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34</a:t>
            </a:fld>
            <a:endParaRPr lang="en-US"/>
          </a:p>
        </p:txBody>
      </p:sp>
      <p:sp>
        <p:nvSpPr>
          <p:cNvPr id="4" name="Content Placeholder 3"/>
          <p:cNvSpPr>
            <a:spLocks noGrp="1"/>
          </p:cNvSpPr>
          <p:nvPr>
            <p:ph sz="quarter" idx="1"/>
          </p:nvPr>
        </p:nvSpPr>
        <p:spPr>
          <a:xfrm>
            <a:off x="1219200" y="1447800"/>
            <a:ext cx="10363200" cy="5219700"/>
          </a:xfrm>
        </p:spPr>
        <p:txBody>
          <a:bodyPr>
            <a:normAutofit fontScale="85000" lnSpcReduction="10000"/>
          </a:bodyPr>
          <a:lstStyle/>
          <a:p>
            <a:pPr>
              <a:buNone/>
            </a:pPr>
            <a:r>
              <a:rPr lang="el-GR" dirty="0" smtClean="0"/>
              <a:t>Κριτήρια </a:t>
            </a:r>
            <a:r>
              <a:rPr lang="el-GR" b="1" dirty="0" smtClean="0">
                <a:solidFill>
                  <a:srgbClr val="C00000"/>
                </a:solidFill>
              </a:rPr>
              <a:t>αξιολόγησης του προμηθευτή/κατασκευαστή ERP </a:t>
            </a:r>
            <a:r>
              <a:rPr lang="el-GR" dirty="0" smtClean="0"/>
              <a:t>: </a:t>
            </a:r>
          </a:p>
          <a:p>
            <a:r>
              <a:rPr lang="el-GR" dirty="0" smtClean="0"/>
              <a:t>Η οικονομική κατάσταση του προμηθευτή, </a:t>
            </a:r>
          </a:p>
          <a:p>
            <a:r>
              <a:rPr lang="el-GR" dirty="0" smtClean="0"/>
              <a:t>Η θέση του προμηθευτή στην αγορά και το μερίδιο αγοράς που έχει, </a:t>
            </a:r>
          </a:p>
          <a:p>
            <a:r>
              <a:rPr lang="el-GR" dirty="0" smtClean="0"/>
              <a:t>Η θετικά βελτιούμενη πορεία του προμηθευτή σε σχέση με τη θέση του στην αγορά, </a:t>
            </a:r>
          </a:p>
          <a:p>
            <a:r>
              <a:rPr lang="el-GR" dirty="0" smtClean="0"/>
              <a:t>Η αναγνώριση του προϊόντος, </a:t>
            </a:r>
          </a:p>
          <a:p>
            <a:r>
              <a:rPr lang="el-GR" dirty="0" smtClean="0"/>
              <a:t>Η προσφερόμενη ποικιλία προϊόντων ώστε να καλύπτει όλο το φάσμα της λειτουργικότητας </a:t>
            </a:r>
          </a:p>
          <a:p>
            <a:r>
              <a:rPr lang="el-GR" dirty="0" smtClean="0"/>
              <a:t>Το σχέδιο εξέλιξης του προϊόντος και το όραμα του κατασκευαστή, </a:t>
            </a:r>
          </a:p>
          <a:p>
            <a:r>
              <a:rPr lang="el-GR" dirty="0" smtClean="0"/>
              <a:t>Ύπαρξη επιτυχημένων εγκαταστάσεων του συγκεκριμένου συστήματος ERP, </a:t>
            </a:r>
          </a:p>
          <a:p>
            <a:r>
              <a:rPr lang="el-GR" dirty="0" smtClean="0"/>
              <a:t>Η καλή φήμη του κατασκευαστή στην αγορά και μακροχρόνια παρουσία, </a:t>
            </a:r>
          </a:p>
          <a:p>
            <a:r>
              <a:rPr lang="el-GR" dirty="0" smtClean="0"/>
              <a:t>Οι διαδικασίες και ο μηχανισμός υποστήριξης πελατών, </a:t>
            </a:r>
          </a:p>
          <a:p>
            <a:r>
              <a:rPr lang="el-GR" dirty="0" smtClean="0"/>
              <a:t>Η ύπαρξη μεθοδολογίας διαχείρισης έργου για την εγκατάσταση του συστήματος ERP. </a:t>
            </a:r>
          </a:p>
          <a:p>
            <a:endParaRPr lang="el-GR" b="1" dirty="0" smtClean="0"/>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Κύκλος ζωής έργου </a:t>
            </a:r>
            <a:r>
              <a:rPr lang="en-US" dirty="0" smtClean="0"/>
              <a:t>ERP – </a:t>
            </a:r>
            <a:r>
              <a:rPr lang="el-GR" dirty="0" smtClean="0"/>
              <a:t>Φάση πριν την υλοποίηση</a:t>
            </a:r>
            <a:br>
              <a:rPr lang="el-GR" dirty="0" smtClean="0"/>
            </a:br>
            <a:r>
              <a:rPr lang="el-GR" dirty="0" smtClean="0"/>
              <a:t>Κριτήρια επιλογής </a:t>
            </a:r>
            <a:r>
              <a:rPr lang="en-US" dirty="0" smtClean="0"/>
              <a:t>ERP</a:t>
            </a:r>
            <a:r>
              <a:rPr lang="el-GR" dirty="0" smtClean="0"/>
              <a:t> (3)</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35</a:t>
            </a:fld>
            <a:endParaRPr lang="en-US"/>
          </a:p>
        </p:txBody>
      </p:sp>
      <p:sp>
        <p:nvSpPr>
          <p:cNvPr id="4" name="Content Placeholder 3"/>
          <p:cNvSpPr>
            <a:spLocks noGrp="1"/>
          </p:cNvSpPr>
          <p:nvPr>
            <p:ph sz="quarter" idx="1"/>
          </p:nvPr>
        </p:nvSpPr>
        <p:spPr>
          <a:xfrm>
            <a:off x="1219200" y="1447800"/>
            <a:ext cx="10363200" cy="5219700"/>
          </a:xfrm>
        </p:spPr>
        <p:txBody>
          <a:bodyPr>
            <a:normAutofit/>
          </a:bodyPr>
          <a:lstStyle/>
          <a:p>
            <a:pPr>
              <a:buNone/>
            </a:pPr>
            <a:r>
              <a:rPr lang="el-GR" b="1" dirty="0" smtClean="0">
                <a:solidFill>
                  <a:srgbClr val="C00000"/>
                </a:solidFill>
              </a:rPr>
              <a:t>Καταλληλότητας της τεχνολογίας</a:t>
            </a:r>
          </a:p>
          <a:p>
            <a:r>
              <a:rPr lang="el-GR" dirty="0" smtClean="0"/>
              <a:t>Η </a:t>
            </a:r>
            <a:r>
              <a:rPr lang="el-GR" b="1" dirty="0" smtClean="0"/>
              <a:t>τεχνολογική στρατηγική </a:t>
            </a:r>
            <a:r>
              <a:rPr lang="el-GR" dirty="0" smtClean="0"/>
              <a:t>θα πρέπει να είναι στοιχισμένη με την επιχειρηματική στρατηγική του οργανισμού. Μπορεί να περιλαμβάνει στοιχεία σχετικά με:</a:t>
            </a:r>
          </a:p>
          <a:p>
            <a:pPr lvl="1"/>
            <a:r>
              <a:rPr lang="el-GR" dirty="0" smtClean="0"/>
              <a:t>Τη χρήση συγκεκριμένων τεχνολογικών υποδομών και προϊόντων (π.χ. χρήση μιας συγκεκριμένης βάσης δεδομένων), </a:t>
            </a:r>
          </a:p>
          <a:p>
            <a:pPr lvl="1"/>
            <a:r>
              <a:rPr lang="el-GR" dirty="0" smtClean="0"/>
              <a:t>Τη χρήση λογισμικού ανοικτού κώδικα, </a:t>
            </a:r>
          </a:p>
          <a:p>
            <a:pPr lvl="1"/>
            <a:r>
              <a:rPr lang="el-GR" dirty="0" smtClean="0"/>
              <a:t>Τη χρήση ανοικτών λογισμικών και ανοικτών προτύπων, </a:t>
            </a:r>
          </a:p>
          <a:p>
            <a:pPr lvl="1"/>
            <a:r>
              <a:rPr lang="el-GR" dirty="0" smtClean="0"/>
              <a:t>Την ολοκλήρωση ετερογενών πληροφοριακών συστημάτων, </a:t>
            </a:r>
          </a:p>
          <a:p>
            <a:pPr lvl="1"/>
            <a:r>
              <a:rPr lang="el-GR" dirty="0" smtClean="0"/>
              <a:t>Τους τρόπους διαχείρισης των δεδομένων, </a:t>
            </a:r>
          </a:p>
          <a:p>
            <a:pPr lvl="1"/>
            <a:r>
              <a:rPr lang="el-GR" dirty="0" smtClean="0"/>
              <a:t>Τη χρήση συγκεκριμένου περιβάλλοντος ανάπτυξης και γλώσσας προγραμματισμού. </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304800"/>
            <a:ext cx="10363200" cy="1143000"/>
          </a:xfrm>
        </p:spPr>
        <p:txBody>
          <a:bodyPr>
            <a:normAutofit fontScale="90000"/>
          </a:bodyPr>
          <a:lstStyle/>
          <a:p>
            <a:r>
              <a:rPr lang="el-GR" dirty="0" smtClean="0"/>
              <a:t>Κύκλος ζωής έργου </a:t>
            </a:r>
            <a:r>
              <a:rPr lang="en-US" dirty="0" smtClean="0"/>
              <a:t>ERP – </a:t>
            </a:r>
            <a:r>
              <a:rPr lang="el-GR" dirty="0" smtClean="0"/>
              <a:t>Φάση πριν την υλοποίηση</a:t>
            </a:r>
            <a:br>
              <a:rPr lang="el-GR" dirty="0" smtClean="0"/>
            </a:br>
            <a:r>
              <a:rPr lang="el-GR" dirty="0" smtClean="0"/>
              <a:t>Κριτήρια επιλογής </a:t>
            </a:r>
            <a:r>
              <a:rPr lang="en-US" dirty="0" smtClean="0"/>
              <a:t>ERP</a:t>
            </a:r>
            <a:r>
              <a:rPr lang="el-GR" dirty="0" smtClean="0"/>
              <a:t> (4)</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36</a:t>
            </a:fld>
            <a:endParaRPr lang="en-US"/>
          </a:p>
        </p:txBody>
      </p:sp>
      <p:sp>
        <p:nvSpPr>
          <p:cNvPr id="4" name="Content Placeholder 3"/>
          <p:cNvSpPr>
            <a:spLocks noGrp="1"/>
          </p:cNvSpPr>
          <p:nvPr>
            <p:ph sz="quarter" idx="1"/>
          </p:nvPr>
        </p:nvSpPr>
        <p:spPr>
          <a:xfrm>
            <a:off x="1219200" y="1447800"/>
            <a:ext cx="10363200" cy="5219700"/>
          </a:xfrm>
        </p:spPr>
        <p:txBody>
          <a:bodyPr>
            <a:normAutofit/>
          </a:bodyPr>
          <a:lstStyle/>
          <a:p>
            <a:pPr>
              <a:buNone/>
            </a:pPr>
            <a:r>
              <a:rPr lang="el-GR" b="1" dirty="0" smtClean="0">
                <a:solidFill>
                  <a:srgbClr val="C00000"/>
                </a:solidFill>
              </a:rPr>
              <a:t>Υποστήριξη των επιχειρηματικών λειτουργιών </a:t>
            </a:r>
          </a:p>
          <a:p>
            <a:pPr>
              <a:buNone/>
            </a:pPr>
            <a:r>
              <a:rPr lang="el-GR" dirty="0" smtClean="0"/>
              <a:t>Προσεγγίσεις υποστήριξης επιχειρηματικών διεργασιών:</a:t>
            </a:r>
          </a:p>
          <a:p>
            <a:r>
              <a:rPr lang="el-GR" b="1" dirty="0" err="1" smtClean="0">
                <a:solidFill>
                  <a:srgbClr val="00B050"/>
                </a:solidFill>
              </a:rPr>
              <a:t>Τo</a:t>
            </a:r>
            <a:r>
              <a:rPr lang="el-GR" b="1" dirty="0" smtClean="0">
                <a:solidFill>
                  <a:srgbClr val="00B050"/>
                </a:solidFill>
              </a:rPr>
              <a:t>-</a:t>
            </a:r>
            <a:r>
              <a:rPr lang="el-GR" b="1" dirty="0" err="1" smtClean="0">
                <a:solidFill>
                  <a:srgbClr val="00B050"/>
                </a:solidFill>
              </a:rPr>
              <a:t>be</a:t>
            </a:r>
            <a:r>
              <a:rPr lang="el-GR" b="1" dirty="0" smtClean="0">
                <a:solidFill>
                  <a:srgbClr val="00B050"/>
                </a:solidFill>
              </a:rPr>
              <a:t> </a:t>
            </a:r>
            <a:r>
              <a:rPr lang="el-GR" b="1" dirty="0" err="1" smtClean="0">
                <a:solidFill>
                  <a:srgbClr val="00B050"/>
                </a:solidFill>
              </a:rPr>
              <a:t>business</a:t>
            </a:r>
            <a:r>
              <a:rPr lang="el-GR" b="1" dirty="0" smtClean="0">
                <a:solidFill>
                  <a:srgbClr val="00B050"/>
                </a:solidFill>
              </a:rPr>
              <a:t> </a:t>
            </a:r>
            <a:r>
              <a:rPr lang="el-GR" b="1" dirty="0" err="1" smtClean="0">
                <a:solidFill>
                  <a:srgbClr val="00B050"/>
                </a:solidFill>
              </a:rPr>
              <a:t>processes</a:t>
            </a:r>
            <a:r>
              <a:rPr lang="el-GR" b="1" dirty="0" smtClean="0">
                <a:solidFill>
                  <a:srgbClr val="00B050"/>
                </a:solidFill>
              </a:rPr>
              <a:t> </a:t>
            </a:r>
            <a:r>
              <a:rPr lang="el-GR" b="1" dirty="0" smtClean="0">
                <a:solidFill>
                  <a:srgbClr val="0070C0"/>
                </a:solidFill>
              </a:rPr>
              <a:t>: </a:t>
            </a:r>
            <a:r>
              <a:rPr lang="el-GR" dirty="0" smtClean="0"/>
              <a:t>H εγκατάσταση του συστήματος ERP θα πρέπει να γίνει </a:t>
            </a:r>
          </a:p>
          <a:p>
            <a:pPr lvl="1"/>
            <a:r>
              <a:rPr lang="el-GR" b="1" dirty="0" smtClean="0">
                <a:solidFill>
                  <a:srgbClr val="0070C0"/>
                </a:solidFill>
              </a:rPr>
              <a:t>χωρίς να τροποποιηθεί το λογισμικό</a:t>
            </a:r>
            <a:endParaRPr lang="el-GR" dirty="0" smtClean="0">
              <a:solidFill>
                <a:srgbClr val="0070C0"/>
              </a:solidFill>
            </a:endParaRPr>
          </a:p>
          <a:p>
            <a:pPr lvl="1"/>
            <a:r>
              <a:rPr lang="el-GR" b="1" dirty="0" smtClean="0">
                <a:solidFill>
                  <a:srgbClr val="0070C0"/>
                </a:solidFill>
              </a:rPr>
              <a:t>με τροποποίηση των επιχειρηματικών διεργασιών </a:t>
            </a:r>
            <a:r>
              <a:rPr lang="el-GR" dirty="0" smtClean="0">
                <a:solidFill>
                  <a:srgbClr val="0070C0"/>
                </a:solidFill>
              </a:rPr>
              <a:t> </a:t>
            </a:r>
          </a:p>
          <a:p>
            <a:r>
              <a:rPr lang="el-GR" b="1" dirty="0" err="1" smtClean="0">
                <a:solidFill>
                  <a:srgbClr val="00B050"/>
                </a:solidFill>
              </a:rPr>
              <a:t>Αs</a:t>
            </a:r>
            <a:r>
              <a:rPr lang="el-GR" b="1" dirty="0" smtClean="0">
                <a:solidFill>
                  <a:srgbClr val="00B050"/>
                </a:solidFill>
              </a:rPr>
              <a:t>-</a:t>
            </a:r>
            <a:r>
              <a:rPr lang="el-GR" b="1" dirty="0" err="1" smtClean="0">
                <a:solidFill>
                  <a:srgbClr val="00B050"/>
                </a:solidFill>
              </a:rPr>
              <a:t>is</a:t>
            </a:r>
            <a:r>
              <a:rPr lang="el-GR" b="1" dirty="0" smtClean="0">
                <a:solidFill>
                  <a:srgbClr val="00B050"/>
                </a:solidFill>
              </a:rPr>
              <a:t> </a:t>
            </a:r>
            <a:r>
              <a:rPr lang="el-GR" b="1" dirty="0" err="1" smtClean="0">
                <a:solidFill>
                  <a:srgbClr val="00B050"/>
                </a:solidFill>
              </a:rPr>
              <a:t>business</a:t>
            </a:r>
            <a:r>
              <a:rPr lang="el-GR" b="1" dirty="0" smtClean="0">
                <a:solidFill>
                  <a:srgbClr val="00B050"/>
                </a:solidFill>
              </a:rPr>
              <a:t> </a:t>
            </a:r>
            <a:r>
              <a:rPr lang="el-GR" b="1" dirty="0" err="1" smtClean="0">
                <a:solidFill>
                  <a:srgbClr val="00B050"/>
                </a:solidFill>
              </a:rPr>
              <a:t>processes</a:t>
            </a:r>
            <a:r>
              <a:rPr lang="el-GR" b="1" dirty="0" smtClean="0">
                <a:solidFill>
                  <a:srgbClr val="00B050"/>
                </a:solidFill>
              </a:rPr>
              <a:t>: </a:t>
            </a:r>
            <a:r>
              <a:rPr lang="el-GR" dirty="0" smtClean="0"/>
              <a:t>H εγκατάσταση του συστήματος ERP θα πρέπει να γίνει </a:t>
            </a:r>
          </a:p>
          <a:p>
            <a:pPr lvl="1"/>
            <a:r>
              <a:rPr lang="el-GR" b="1" dirty="0" smtClean="0">
                <a:solidFill>
                  <a:srgbClr val="0070C0"/>
                </a:solidFill>
              </a:rPr>
              <a:t>με τροποποίηση του λογισμικού ERP</a:t>
            </a:r>
            <a:r>
              <a:rPr lang="el-GR" dirty="0" smtClean="0">
                <a:solidFill>
                  <a:srgbClr val="0070C0"/>
                </a:solidFill>
              </a:rPr>
              <a:t> </a:t>
            </a:r>
          </a:p>
          <a:p>
            <a:pPr lvl="1"/>
            <a:r>
              <a:rPr lang="el-GR" b="1" dirty="0" smtClean="0">
                <a:solidFill>
                  <a:srgbClr val="0070C0"/>
                </a:solidFill>
              </a:rPr>
              <a:t>χωρίς τροποποίηση των επιχειρηματικών διεργασιών </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Κύκλος ζωής έργου </a:t>
            </a:r>
            <a:r>
              <a:rPr lang="en-US" dirty="0" smtClean="0"/>
              <a:t>ERP – </a:t>
            </a:r>
            <a:r>
              <a:rPr lang="el-GR" dirty="0" smtClean="0"/>
              <a:t>Φάση πριν την υλοποίηση</a:t>
            </a:r>
            <a:br>
              <a:rPr lang="el-GR" dirty="0" smtClean="0"/>
            </a:br>
            <a:r>
              <a:rPr lang="el-GR" dirty="0" smtClean="0"/>
              <a:t>Κριτήρια επιλογής </a:t>
            </a:r>
            <a:r>
              <a:rPr lang="en-US" dirty="0" smtClean="0"/>
              <a:t>ERP</a:t>
            </a:r>
            <a:r>
              <a:rPr lang="el-GR" dirty="0" smtClean="0"/>
              <a:t> (5)</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37</a:t>
            </a:fld>
            <a:endParaRPr lang="en-US"/>
          </a:p>
        </p:txBody>
      </p:sp>
      <p:pic>
        <p:nvPicPr>
          <p:cNvPr id="5122" name="Picture 2"/>
          <p:cNvPicPr>
            <a:picLocks noChangeAspect="1" noChangeArrowheads="1"/>
          </p:cNvPicPr>
          <p:nvPr/>
        </p:nvPicPr>
        <p:blipFill>
          <a:blip r:embed="rId3"/>
          <a:srcRect/>
          <a:stretch>
            <a:fillRect/>
          </a:stretch>
        </p:blipFill>
        <p:spPr bwMode="auto">
          <a:xfrm>
            <a:off x="1693333" y="2155689"/>
            <a:ext cx="9211734" cy="4278879"/>
          </a:xfrm>
          <a:prstGeom prst="rect">
            <a:avLst/>
          </a:prstGeom>
          <a:noFill/>
          <a:ln w="9525">
            <a:noFill/>
            <a:miter lim="800000"/>
            <a:headEnd/>
            <a:tailEnd/>
          </a:ln>
          <a:effectLst/>
        </p:spPr>
      </p:pic>
      <p:sp>
        <p:nvSpPr>
          <p:cNvPr id="6" name="TextBox 5"/>
          <p:cNvSpPr txBox="1"/>
          <p:nvPr/>
        </p:nvSpPr>
        <p:spPr>
          <a:xfrm>
            <a:off x="1219200" y="1493948"/>
            <a:ext cx="7555658" cy="892552"/>
          </a:xfrm>
          <a:prstGeom prst="rect">
            <a:avLst/>
          </a:prstGeom>
          <a:noFill/>
        </p:spPr>
        <p:txBody>
          <a:bodyPr wrap="none" rtlCol="0">
            <a:spAutoFit/>
          </a:bodyPr>
          <a:lstStyle/>
          <a:p>
            <a:pPr>
              <a:buNone/>
            </a:pPr>
            <a:r>
              <a:rPr lang="el-GR" sz="2600" b="1" dirty="0" smtClean="0">
                <a:solidFill>
                  <a:srgbClr val="C00000"/>
                </a:solidFill>
              </a:rPr>
              <a:t>Υποστήριξη των επιχειρηματικών λειτουργιών </a:t>
            </a:r>
          </a:p>
          <a:p>
            <a:endParaRPr lang="en-US" sz="26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Κύκλος ζωής έργου </a:t>
            </a:r>
            <a:r>
              <a:rPr lang="en-US" dirty="0" smtClean="0"/>
              <a:t>ERP – </a:t>
            </a:r>
            <a:r>
              <a:rPr lang="el-GR" dirty="0" smtClean="0"/>
              <a:t>Φάση πριν την υλοποίηση</a:t>
            </a:r>
            <a:br>
              <a:rPr lang="el-GR" dirty="0" smtClean="0"/>
            </a:br>
            <a:r>
              <a:rPr lang="el-GR" dirty="0" smtClean="0"/>
              <a:t>Κριτήρια επιλογής </a:t>
            </a:r>
            <a:r>
              <a:rPr lang="en-US" dirty="0" smtClean="0"/>
              <a:t>ERP</a:t>
            </a:r>
            <a:r>
              <a:rPr lang="el-GR" dirty="0" smtClean="0"/>
              <a:t> (6)</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38</a:t>
            </a:fld>
            <a:endParaRPr lang="en-US"/>
          </a:p>
        </p:txBody>
      </p:sp>
      <p:sp>
        <p:nvSpPr>
          <p:cNvPr id="4" name="Content Placeholder 3"/>
          <p:cNvSpPr>
            <a:spLocks noGrp="1"/>
          </p:cNvSpPr>
          <p:nvPr>
            <p:ph sz="quarter" idx="1"/>
          </p:nvPr>
        </p:nvSpPr>
        <p:spPr/>
        <p:txBody>
          <a:bodyPr/>
          <a:lstStyle/>
          <a:p>
            <a:pPr>
              <a:buNone/>
            </a:pPr>
            <a:r>
              <a:rPr lang="el-GR" b="1" dirty="0" smtClean="0">
                <a:solidFill>
                  <a:srgbClr val="C00000"/>
                </a:solidFill>
              </a:rPr>
              <a:t>Τεχνική υποστήριξη</a:t>
            </a:r>
            <a:endParaRPr lang="el-GR" dirty="0" smtClean="0"/>
          </a:p>
          <a:p>
            <a:r>
              <a:rPr lang="el-GR" dirty="0" smtClean="0"/>
              <a:t>H προσφερόμενη τεχνική υποστήριξη του συστήματος ERP αποτελεί βασικό κριτήριο επιλογής ενός συστήματος ERP. Όσο μεγαλύτερος είναι ο προμηθευτής του συστήματος τόσο αυξάνουν οι δυνατότητες τεχνικής υποστήριξης μέσω της παροχής: </a:t>
            </a:r>
          </a:p>
          <a:p>
            <a:pPr lvl="1"/>
            <a:r>
              <a:rPr lang="el-GR" dirty="0" smtClean="0"/>
              <a:t>Συμβουλευτικών υπηρεσιών, </a:t>
            </a:r>
          </a:p>
          <a:p>
            <a:pPr lvl="1"/>
            <a:r>
              <a:rPr lang="el-GR" dirty="0" smtClean="0"/>
              <a:t>Εκπαίδευσης προς τους χρήστες αλλά και προς τους διαχειριστές του συστήματος, </a:t>
            </a:r>
          </a:p>
          <a:p>
            <a:pPr lvl="1"/>
            <a:r>
              <a:rPr lang="el-GR" dirty="0" smtClean="0"/>
              <a:t>Τεχνικής υποστήριξης, </a:t>
            </a:r>
          </a:p>
          <a:p>
            <a:pPr lvl="1"/>
            <a:r>
              <a:rPr lang="el-GR" dirty="0" smtClean="0"/>
              <a:t>Παροχής νέων εκδόσεων του λογισμικού κ.λπ. </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Κύκλος ζωής έργου </a:t>
            </a:r>
            <a:r>
              <a:rPr lang="en-US" dirty="0" smtClean="0"/>
              <a:t>ERP – </a:t>
            </a:r>
            <a:r>
              <a:rPr lang="el-GR" dirty="0" smtClean="0"/>
              <a:t>Φάση πριν την υλοποίηση</a:t>
            </a:r>
            <a:br>
              <a:rPr lang="el-GR" dirty="0" smtClean="0"/>
            </a:br>
            <a:r>
              <a:rPr lang="el-GR" dirty="0" smtClean="0"/>
              <a:t>Κριτήρια επιλογής </a:t>
            </a:r>
            <a:r>
              <a:rPr lang="en-US" dirty="0" smtClean="0"/>
              <a:t>ERP</a:t>
            </a:r>
            <a:r>
              <a:rPr lang="el-GR" dirty="0" smtClean="0"/>
              <a:t> (7)</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39</a:t>
            </a:fld>
            <a:endParaRPr lang="en-US"/>
          </a:p>
        </p:txBody>
      </p:sp>
      <p:sp>
        <p:nvSpPr>
          <p:cNvPr id="4" name="Content Placeholder 3"/>
          <p:cNvSpPr>
            <a:spLocks noGrp="1"/>
          </p:cNvSpPr>
          <p:nvPr>
            <p:ph sz="quarter" idx="1"/>
          </p:nvPr>
        </p:nvSpPr>
        <p:spPr/>
        <p:txBody>
          <a:bodyPr>
            <a:normAutofit fontScale="92500" lnSpcReduction="10000"/>
          </a:bodyPr>
          <a:lstStyle/>
          <a:p>
            <a:pPr marL="0" indent="0">
              <a:buNone/>
            </a:pPr>
            <a:r>
              <a:rPr lang="el-GR" b="1" dirty="0" smtClean="0">
                <a:solidFill>
                  <a:srgbClr val="C00000"/>
                </a:solidFill>
              </a:rPr>
              <a:t>Συνολική αξιολόγηση λύσης </a:t>
            </a:r>
            <a:r>
              <a:rPr lang="en-US" b="1" dirty="0" smtClean="0">
                <a:solidFill>
                  <a:srgbClr val="C00000"/>
                </a:solidFill>
              </a:rPr>
              <a:t>ERP</a:t>
            </a:r>
            <a:endParaRPr lang="el-GR" b="1" dirty="0" smtClean="0">
              <a:solidFill>
                <a:srgbClr val="C00000"/>
              </a:solidFill>
            </a:endParaRPr>
          </a:p>
          <a:p>
            <a:pPr marL="0" indent="0">
              <a:buNone/>
            </a:pPr>
            <a:r>
              <a:rPr lang="el-GR" dirty="0" smtClean="0"/>
              <a:t>Η </a:t>
            </a:r>
            <a:r>
              <a:rPr lang="el-GR" dirty="0" err="1" smtClean="0"/>
              <a:t>συμφερότερη</a:t>
            </a:r>
            <a:r>
              <a:rPr lang="el-GR" dirty="0" smtClean="0"/>
              <a:t> προσφορά/λύση συνήθως προσδιορίζεται από έναν τύπο της μορφής: </a:t>
            </a:r>
          </a:p>
          <a:p>
            <a:pPr>
              <a:buNone/>
            </a:pPr>
            <a:r>
              <a:rPr lang="el-GR" sz="3000" b="1" dirty="0" smtClean="0">
                <a:solidFill>
                  <a:srgbClr val="0070C0"/>
                </a:solidFill>
              </a:rPr>
              <a:t>Λ</a:t>
            </a:r>
            <a:r>
              <a:rPr lang="en-US" sz="3000" b="1" dirty="0" err="1" smtClean="0">
                <a:solidFill>
                  <a:srgbClr val="0070C0"/>
                </a:solidFill>
              </a:rPr>
              <a:t>i</a:t>
            </a:r>
            <a:r>
              <a:rPr lang="en-US" sz="3000" b="1" dirty="0" smtClean="0">
                <a:solidFill>
                  <a:srgbClr val="0070C0"/>
                </a:solidFill>
              </a:rPr>
              <a:t> = 70 * ( </a:t>
            </a:r>
            <a:r>
              <a:rPr lang="el-GR" sz="3000" b="1" dirty="0" smtClean="0">
                <a:solidFill>
                  <a:srgbClr val="0070C0"/>
                </a:solidFill>
              </a:rPr>
              <a:t>Β</a:t>
            </a:r>
            <a:r>
              <a:rPr lang="en-US" sz="3000" b="1" dirty="0" err="1" smtClean="0">
                <a:solidFill>
                  <a:srgbClr val="0070C0"/>
                </a:solidFill>
              </a:rPr>
              <a:t>i</a:t>
            </a:r>
            <a:r>
              <a:rPr lang="en-US" sz="3000" b="1" dirty="0" smtClean="0">
                <a:solidFill>
                  <a:srgbClr val="0070C0"/>
                </a:solidFill>
              </a:rPr>
              <a:t> / </a:t>
            </a:r>
            <a:r>
              <a:rPr lang="el-GR" sz="3000" b="1" dirty="0" smtClean="0">
                <a:solidFill>
                  <a:srgbClr val="0070C0"/>
                </a:solidFill>
              </a:rPr>
              <a:t>Β</a:t>
            </a:r>
            <a:r>
              <a:rPr lang="en-US" sz="3000" b="1" dirty="0" smtClean="0">
                <a:solidFill>
                  <a:srgbClr val="0070C0"/>
                </a:solidFill>
              </a:rPr>
              <a:t>max ) + 30 * (</a:t>
            </a:r>
            <a:r>
              <a:rPr lang="en-US" sz="3000" b="1" dirty="0" err="1" smtClean="0">
                <a:solidFill>
                  <a:srgbClr val="0070C0"/>
                </a:solidFill>
              </a:rPr>
              <a:t>Kmin</a:t>
            </a:r>
            <a:r>
              <a:rPr lang="en-US" sz="3000" b="1" dirty="0" smtClean="0">
                <a:solidFill>
                  <a:srgbClr val="0070C0"/>
                </a:solidFill>
              </a:rPr>
              <a:t>/</a:t>
            </a:r>
            <a:r>
              <a:rPr lang="en-US" sz="3000" b="1" dirty="0" err="1" smtClean="0">
                <a:solidFill>
                  <a:srgbClr val="0070C0"/>
                </a:solidFill>
              </a:rPr>
              <a:t>Ki</a:t>
            </a:r>
            <a:r>
              <a:rPr lang="en-US" sz="3000" b="1" dirty="0" smtClean="0">
                <a:solidFill>
                  <a:srgbClr val="0070C0"/>
                </a:solidFill>
              </a:rPr>
              <a:t>) </a:t>
            </a:r>
          </a:p>
          <a:p>
            <a:pPr>
              <a:buNone/>
            </a:pPr>
            <a:r>
              <a:rPr lang="el-GR" dirty="0" smtClean="0"/>
              <a:t>όπου: </a:t>
            </a:r>
          </a:p>
          <a:p>
            <a:r>
              <a:rPr lang="el-GR" dirty="0" err="1" smtClean="0"/>
              <a:t>Βmax</a:t>
            </a:r>
            <a:r>
              <a:rPr lang="el-GR" dirty="0" smtClean="0"/>
              <a:t>  η συνολική βαθμολογία που έλαβε η καλύτερη Τεχνική Προσφορά </a:t>
            </a:r>
          </a:p>
          <a:p>
            <a:r>
              <a:rPr lang="el-GR" dirty="0" err="1" smtClean="0"/>
              <a:t>Βi</a:t>
            </a:r>
            <a:r>
              <a:rPr lang="el-GR" dirty="0" smtClean="0"/>
              <a:t> η συνολική βαθμολογία της Τεχνικής Προσφοράς i </a:t>
            </a:r>
          </a:p>
          <a:p>
            <a:r>
              <a:rPr lang="el-GR" dirty="0" err="1" smtClean="0"/>
              <a:t>Kmin</a:t>
            </a:r>
            <a:r>
              <a:rPr lang="el-GR" dirty="0" smtClean="0"/>
              <a:t>  το συνολικό συγκριτικό κόστος της Προσφοράς με τη μικρότερη τιμή </a:t>
            </a:r>
          </a:p>
          <a:p>
            <a:r>
              <a:rPr lang="el-GR" dirty="0" err="1" smtClean="0"/>
              <a:t>Κi</a:t>
            </a:r>
            <a:r>
              <a:rPr lang="el-GR" dirty="0" smtClean="0"/>
              <a:t> το συνολικό συγκριτικό κόστος της Προσφοράς i </a:t>
            </a:r>
          </a:p>
          <a:p>
            <a:r>
              <a:rPr lang="el-GR" dirty="0" err="1" smtClean="0"/>
              <a:t>Λi</a:t>
            </a:r>
            <a:r>
              <a:rPr lang="el-GR" dirty="0" smtClean="0"/>
              <a:t> η βαθμολογία που έλαβε συνολικά η κάθε προσφερόμενη λύση </a:t>
            </a:r>
          </a:p>
          <a:p>
            <a:pPr>
              <a:buNone/>
            </a:pPr>
            <a:r>
              <a:rPr lang="el-GR" dirty="0" smtClean="0"/>
              <a:t>Επιλέγουμε τη λύση με το μεγαλύτερο Λ.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Βασικά χαρακτηριστικά έργου</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4</a:t>
            </a:fld>
            <a:endParaRPr lang="en-US"/>
          </a:p>
        </p:txBody>
      </p:sp>
      <p:sp>
        <p:nvSpPr>
          <p:cNvPr id="4" name="Content Placeholder 3"/>
          <p:cNvSpPr>
            <a:spLocks noGrp="1"/>
          </p:cNvSpPr>
          <p:nvPr>
            <p:ph sz="quarter" idx="1"/>
          </p:nvPr>
        </p:nvSpPr>
        <p:spPr/>
        <p:txBody>
          <a:bodyPr>
            <a:normAutofit lnSpcReduction="10000"/>
          </a:bodyPr>
          <a:lstStyle/>
          <a:p>
            <a:pPr>
              <a:buNone/>
            </a:pPr>
            <a:r>
              <a:rPr lang="el-GR" dirty="0" smtClean="0"/>
              <a:t>Τα βασικά χαρακτηριστικά ενός έργου είναι τα εξής:</a:t>
            </a:r>
          </a:p>
          <a:p>
            <a:r>
              <a:rPr lang="el-GR" dirty="0" smtClean="0"/>
              <a:t>Αποτελείται από μη επαναλαμβανόμενες δραστηριότητες οι οποίες στη γενική περίπτωση μπορούν να περιγραφούν από τον κύκλο ζωής λογισμικού. </a:t>
            </a:r>
          </a:p>
          <a:p>
            <a:r>
              <a:rPr lang="el-GR" dirty="0" smtClean="0"/>
              <a:t>Απαιτείται σχεδιασμός ώστε να επιτύχουμε το τελικό αποτέλεσμα. </a:t>
            </a:r>
          </a:p>
          <a:p>
            <a:r>
              <a:rPr lang="el-GR" dirty="0" smtClean="0"/>
              <a:t>Το τελικό αποτέλεσμα είναι μοναδικό. </a:t>
            </a:r>
          </a:p>
          <a:p>
            <a:r>
              <a:rPr lang="el-GR" dirty="0" smtClean="0"/>
              <a:t>Η εκτέλεση του έργου απαιτεί την ύπαρξη ομάδας. </a:t>
            </a:r>
          </a:p>
          <a:p>
            <a:r>
              <a:rPr lang="el-GR" dirty="0" smtClean="0"/>
              <a:t>Έχει έναρξη και λήξη. </a:t>
            </a:r>
          </a:p>
          <a:p>
            <a:r>
              <a:rPr lang="el-GR" dirty="0" smtClean="0"/>
              <a:t>Υπόκειται σε περιορισμούς διαφόρων ειδών (χρόνου, κόστους ποιότητας κ.ά.). </a:t>
            </a:r>
          </a:p>
          <a:p>
            <a:r>
              <a:rPr lang="el-GR" dirty="0" smtClean="0"/>
              <a:t>Οι διαθέσιμοι πόροι είναι περιορισμένοι. </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Κύκλος ζωής έργου </a:t>
            </a:r>
            <a:r>
              <a:rPr lang="en-US" dirty="0" smtClean="0"/>
              <a:t>ERP – </a:t>
            </a:r>
            <a:r>
              <a:rPr lang="el-GR" dirty="0" smtClean="0"/>
              <a:t>Φάση πριν την υλοποίηση Κριτήρια επιλογής </a:t>
            </a:r>
            <a:r>
              <a:rPr lang="en-US" dirty="0" smtClean="0"/>
              <a:t>ERP</a:t>
            </a:r>
            <a:r>
              <a:rPr lang="el-GR" dirty="0" smtClean="0"/>
              <a:t> (8)</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40</a:t>
            </a:fld>
            <a:endParaRPr lang="en-US"/>
          </a:p>
        </p:txBody>
      </p:sp>
      <p:sp>
        <p:nvSpPr>
          <p:cNvPr id="4" name="Content Placeholder 3"/>
          <p:cNvSpPr>
            <a:spLocks noGrp="1"/>
          </p:cNvSpPr>
          <p:nvPr>
            <p:ph sz="quarter" idx="1"/>
          </p:nvPr>
        </p:nvSpPr>
        <p:spPr/>
        <p:txBody>
          <a:bodyPr>
            <a:normAutofit lnSpcReduction="10000"/>
          </a:bodyPr>
          <a:lstStyle/>
          <a:p>
            <a:pPr>
              <a:buNone/>
            </a:pPr>
            <a:r>
              <a:rPr lang="el-GR" sz="3000" b="1" dirty="0" smtClean="0">
                <a:solidFill>
                  <a:srgbClr val="C00000"/>
                </a:solidFill>
              </a:rPr>
              <a:t>Κόστος κτήσης</a:t>
            </a:r>
          </a:p>
          <a:p>
            <a:r>
              <a:rPr lang="el-GR" dirty="0" smtClean="0"/>
              <a:t>Ένας εναλλακτικός τρόπος αξιολόγησης είναι το συνολικό κόστος κτήσης του συστήματος (</a:t>
            </a:r>
            <a:r>
              <a:rPr lang="el-GR" dirty="0" err="1" smtClean="0"/>
              <a:t>Τotal</a:t>
            </a:r>
            <a:r>
              <a:rPr lang="el-GR" dirty="0" smtClean="0"/>
              <a:t> </a:t>
            </a:r>
            <a:r>
              <a:rPr lang="el-GR" dirty="0" err="1" smtClean="0"/>
              <a:t>Cost</a:t>
            </a:r>
            <a:r>
              <a:rPr lang="el-GR" dirty="0" smtClean="0"/>
              <a:t> </a:t>
            </a:r>
            <a:r>
              <a:rPr lang="el-GR" dirty="0" err="1" smtClean="0"/>
              <a:t>of</a:t>
            </a:r>
            <a:r>
              <a:rPr lang="el-GR" dirty="0" smtClean="0"/>
              <a:t> </a:t>
            </a:r>
            <a:r>
              <a:rPr lang="el-GR" dirty="0" err="1" smtClean="0"/>
              <a:t>Ownership</a:t>
            </a:r>
            <a:r>
              <a:rPr lang="el-GR" dirty="0" smtClean="0"/>
              <a:t> - TCO). </a:t>
            </a:r>
            <a:r>
              <a:rPr lang="el-GR" dirty="0" err="1" smtClean="0"/>
              <a:t>To</a:t>
            </a:r>
            <a:r>
              <a:rPr lang="el-GR" dirty="0" smtClean="0"/>
              <a:t> συνολικό κόστος κτήσης ενός συστήματος ERP αποτελεί τη συνισταμένη των παρακάτω παραμέτρων: </a:t>
            </a:r>
          </a:p>
          <a:p>
            <a:pPr lvl="1"/>
            <a:r>
              <a:rPr lang="el-GR" dirty="0" smtClean="0"/>
              <a:t>Κόστος εξοπλισμού (εξυπηρετητές, συστήματα δίσκων, συστήματα εφεδρείας κ.ά.), </a:t>
            </a:r>
          </a:p>
          <a:p>
            <a:pPr lvl="1"/>
            <a:r>
              <a:rPr lang="el-GR" dirty="0" smtClean="0"/>
              <a:t>Κόστος λογισμικού ERP καθώς και λογισμικού συστημάτων (π.χ. λειτουργικό σύστημα, βάση δεδομένων), </a:t>
            </a:r>
          </a:p>
          <a:p>
            <a:pPr lvl="1"/>
            <a:r>
              <a:rPr lang="el-GR" dirty="0" smtClean="0"/>
              <a:t>Κόστος παραμετροποίησης ή/και τροποποίησης λογισμικού συστήματος ERP, </a:t>
            </a:r>
          </a:p>
          <a:p>
            <a:pPr lvl="1"/>
            <a:r>
              <a:rPr lang="el-GR" dirty="0" smtClean="0"/>
              <a:t>Κόστος λειτουργίας του συστήματος ERP, </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Κύκλος ζωής έργου </a:t>
            </a:r>
            <a:r>
              <a:rPr lang="en-US" dirty="0" smtClean="0"/>
              <a:t>ERP – </a:t>
            </a:r>
            <a:r>
              <a:rPr lang="el-GR" dirty="0" smtClean="0"/>
              <a:t>Φάση υλοποίησης (1)</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41</a:t>
            </a:fld>
            <a:endParaRPr lang="en-US"/>
          </a:p>
        </p:txBody>
      </p:sp>
      <p:sp>
        <p:nvSpPr>
          <p:cNvPr id="4" name="Content Placeholder 3"/>
          <p:cNvSpPr>
            <a:spLocks noGrp="1"/>
          </p:cNvSpPr>
          <p:nvPr>
            <p:ph sz="quarter" idx="1"/>
          </p:nvPr>
        </p:nvSpPr>
        <p:spPr>
          <a:xfrm>
            <a:off x="1219200" y="1447800"/>
            <a:ext cx="10363200" cy="4762500"/>
          </a:xfrm>
        </p:spPr>
        <p:txBody>
          <a:bodyPr>
            <a:normAutofit fontScale="85000" lnSpcReduction="10000"/>
          </a:bodyPr>
          <a:lstStyle/>
          <a:p>
            <a:pPr>
              <a:buNone/>
            </a:pPr>
            <a:r>
              <a:rPr lang="el-GR" b="1" dirty="0" smtClean="0">
                <a:solidFill>
                  <a:srgbClr val="C00000"/>
                </a:solidFill>
              </a:rPr>
              <a:t>Μέθοδος υλοποίησης σε ένα βήμα (</a:t>
            </a:r>
            <a:r>
              <a:rPr lang="el-GR" b="1" dirty="0" err="1" smtClean="0">
                <a:solidFill>
                  <a:srgbClr val="C00000"/>
                </a:solidFill>
              </a:rPr>
              <a:t>bing</a:t>
            </a:r>
            <a:r>
              <a:rPr lang="el-GR" b="1" dirty="0" smtClean="0">
                <a:solidFill>
                  <a:srgbClr val="C00000"/>
                </a:solidFill>
              </a:rPr>
              <a:t> </a:t>
            </a:r>
            <a:r>
              <a:rPr lang="el-GR" b="1" dirty="0" err="1" smtClean="0">
                <a:solidFill>
                  <a:srgbClr val="C00000"/>
                </a:solidFill>
              </a:rPr>
              <a:t>bang</a:t>
            </a:r>
            <a:r>
              <a:rPr lang="el-GR" b="1" dirty="0" smtClean="0">
                <a:solidFill>
                  <a:srgbClr val="C00000"/>
                </a:solidFill>
              </a:rPr>
              <a:t> </a:t>
            </a:r>
            <a:r>
              <a:rPr lang="el-GR" b="1" dirty="0" err="1" smtClean="0">
                <a:solidFill>
                  <a:srgbClr val="C00000"/>
                </a:solidFill>
              </a:rPr>
              <a:t>implementation</a:t>
            </a:r>
            <a:r>
              <a:rPr lang="el-GR" b="1" dirty="0" smtClean="0">
                <a:solidFill>
                  <a:srgbClr val="C00000"/>
                </a:solidFill>
              </a:rPr>
              <a:t>):</a:t>
            </a:r>
          </a:p>
          <a:p>
            <a:r>
              <a:rPr lang="el-GR" dirty="0" smtClean="0"/>
              <a:t>όλα τα υποσυστήματα (</a:t>
            </a:r>
            <a:r>
              <a:rPr lang="el-GR" dirty="0" err="1" smtClean="0"/>
              <a:t>modules</a:t>
            </a:r>
            <a:r>
              <a:rPr lang="el-GR" dirty="0" smtClean="0"/>
              <a:t>) του συστήματος ERP υλοποιούνται ταυτόχρονα </a:t>
            </a:r>
          </a:p>
          <a:p>
            <a:pPr>
              <a:buNone/>
            </a:pPr>
            <a:r>
              <a:rPr lang="el-GR" b="1" dirty="0" smtClean="0">
                <a:solidFill>
                  <a:srgbClr val="0070C0"/>
                </a:solidFill>
              </a:rPr>
              <a:t>Πλεονεκτήματα: </a:t>
            </a:r>
          </a:p>
          <a:p>
            <a:r>
              <a:rPr lang="el-GR" dirty="0" smtClean="0"/>
              <a:t>Σύντομος χρόνος υλοποίησης, </a:t>
            </a:r>
          </a:p>
          <a:p>
            <a:r>
              <a:rPr lang="el-GR" dirty="0" smtClean="0"/>
              <a:t>Εξάλειψη της ανάγκης να συντηρούμε ταυτοχρόνως περισσότερα από ένα συστήματα, </a:t>
            </a:r>
          </a:p>
          <a:p>
            <a:r>
              <a:rPr lang="el-GR" dirty="0" smtClean="0"/>
              <a:t>Εξάλειψη της ανάγκης να δημιουργήσουμε συνδέσμους (</a:t>
            </a:r>
            <a:r>
              <a:rPr lang="el-GR" dirty="0" err="1" smtClean="0"/>
              <a:t>interfaces</a:t>
            </a:r>
            <a:r>
              <a:rPr lang="el-GR" dirty="0" smtClean="0"/>
              <a:t>) με τα υπάρχοντα συστήματα. </a:t>
            </a:r>
          </a:p>
          <a:p>
            <a:pPr>
              <a:buNone/>
            </a:pPr>
            <a:r>
              <a:rPr lang="el-GR" b="1" dirty="0" smtClean="0">
                <a:solidFill>
                  <a:srgbClr val="0070C0"/>
                </a:solidFill>
              </a:rPr>
              <a:t>Μειονεκτήματα:</a:t>
            </a:r>
          </a:p>
          <a:p>
            <a:r>
              <a:rPr lang="el-GR" dirty="0" smtClean="0"/>
              <a:t>Χρειάζεται να εμπλακούν περισσότεροι άνθρωποι από όλα τα τμήματα της επιχείρησης ώστε να γίνει η υλοποίηση, </a:t>
            </a:r>
          </a:p>
          <a:p>
            <a:r>
              <a:rPr lang="el-GR" dirty="0" smtClean="0"/>
              <a:t>Είναι δύσκολο να ελέγξουμε τη λειτουργία του συστήματος, παρά μόνο όταν αυτό είναι ολοκληρωτικά έτοιμο. </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Κύκλος ζωής έργου </a:t>
            </a:r>
            <a:r>
              <a:rPr lang="en-US" dirty="0" smtClean="0"/>
              <a:t>ERP – </a:t>
            </a:r>
            <a:r>
              <a:rPr lang="el-GR" dirty="0" smtClean="0"/>
              <a:t>Φάση υλοποίησης (2)</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42</a:t>
            </a:fld>
            <a:endParaRPr lang="en-US"/>
          </a:p>
        </p:txBody>
      </p:sp>
      <p:sp>
        <p:nvSpPr>
          <p:cNvPr id="4" name="Content Placeholder 3"/>
          <p:cNvSpPr>
            <a:spLocks noGrp="1"/>
          </p:cNvSpPr>
          <p:nvPr>
            <p:ph sz="quarter" idx="1"/>
          </p:nvPr>
        </p:nvSpPr>
        <p:spPr/>
        <p:txBody>
          <a:bodyPr>
            <a:normAutofit fontScale="85000" lnSpcReduction="10000"/>
          </a:bodyPr>
          <a:lstStyle/>
          <a:p>
            <a:pPr>
              <a:buNone/>
            </a:pPr>
            <a:r>
              <a:rPr lang="el-GR" b="1" dirty="0" smtClean="0">
                <a:solidFill>
                  <a:srgbClr val="C00000"/>
                </a:solidFill>
              </a:rPr>
              <a:t>Μέθοδος υλοποίησης σε φάσεις (</a:t>
            </a:r>
            <a:r>
              <a:rPr lang="el-GR" b="1" dirty="0" err="1" smtClean="0">
                <a:solidFill>
                  <a:srgbClr val="C00000"/>
                </a:solidFill>
              </a:rPr>
              <a:t>phased</a:t>
            </a:r>
            <a:r>
              <a:rPr lang="el-GR" b="1" dirty="0" smtClean="0">
                <a:solidFill>
                  <a:srgbClr val="C00000"/>
                </a:solidFill>
              </a:rPr>
              <a:t> </a:t>
            </a:r>
            <a:r>
              <a:rPr lang="el-GR" b="1" dirty="0" err="1" smtClean="0">
                <a:solidFill>
                  <a:srgbClr val="C00000"/>
                </a:solidFill>
              </a:rPr>
              <a:t>implementation</a:t>
            </a:r>
            <a:r>
              <a:rPr lang="el-GR" b="1" dirty="0" smtClean="0">
                <a:solidFill>
                  <a:srgbClr val="C00000"/>
                </a:solidFill>
              </a:rPr>
              <a:t>)</a:t>
            </a:r>
          </a:p>
          <a:p>
            <a:r>
              <a:rPr lang="el-GR" dirty="0" smtClean="0"/>
              <a:t> το σύστημα ERP εγκαθίσταται ανά υποσύστημα </a:t>
            </a:r>
            <a:r>
              <a:rPr lang="el-GR" dirty="0" err="1" smtClean="0"/>
              <a:t>modules</a:t>
            </a:r>
            <a:r>
              <a:rPr lang="el-GR" dirty="0" smtClean="0"/>
              <a:t> </a:t>
            </a:r>
          </a:p>
          <a:p>
            <a:pPr>
              <a:buNone/>
            </a:pPr>
            <a:r>
              <a:rPr lang="el-GR" b="1" dirty="0" smtClean="0">
                <a:solidFill>
                  <a:srgbClr val="0070C0"/>
                </a:solidFill>
              </a:rPr>
              <a:t>Πλεονεκτήματα: </a:t>
            </a:r>
          </a:p>
          <a:p>
            <a:r>
              <a:rPr lang="el-GR" dirty="0" smtClean="0"/>
              <a:t>Δεν απαιτείται για την υλοποίηση μεγάλος αριθμός ατόμων από την επιχείρηση, </a:t>
            </a:r>
          </a:p>
          <a:p>
            <a:r>
              <a:rPr lang="el-GR" dirty="0" smtClean="0"/>
              <a:t>Οι χρήστες του συστήματος έχουν τη δυνατότητα να χρησιμοποιήσουν το σύστημα και να εξοικειωθούν με αυτό σταδιακά, </a:t>
            </a:r>
          </a:p>
          <a:p>
            <a:r>
              <a:rPr lang="el-GR" dirty="0" smtClean="0"/>
              <a:t>Το σύστημα μπορεί να επιδειχθεί στους χρήστες έτσι ώστε να διορθωθούν πιθανές αστοχίες που υπάρχουν. </a:t>
            </a:r>
          </a:p>
          <a:p>
            <a:pPr>
              <a:buNone/>
            </a:pPr>
            <a:r>
              <a:rPr lang="el-GR" b="1" dirty="0" smtClean="0">
                <a:solidFill>
                  <a:srgbClr val="0070C0"/>
                </a:solidFill>
              </a:rPr>
              <a:t>Μειονεκτήματα : </a:t>
            </a:r>
          </a:p>
          <a:p>
            <a:r>
              <a:rPr lang="el-GR" dirty="0" smtClean="0"/>
              <a:t>Χρειάζεται να είναι σε ταυτόχρονη λειτουργία το παλιό με το νέο σύστημα, </a:t>
            </a:r>
          </a:p>
          <a:p>
            <a:r>
              <a:rPr lang="el-GR" dirty="0" smtClean="0"/>
              <a:t>Χρειάζεται περισσότερος χρόνος για την υλοποίηση του συστήματος, </a:t>
            </a:r>
          </a:p>
          <a:p>
            <a:r>
              <a:rPr lang="el-GR" dirty="0" smtClean="0"/>
              <a:t>Το συνολικό κόστος υλοποίησης είναι υψηλότερο. </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B95C939-2FA7-DA46-BEC7-5018676AC871}" type="slidenum">
              <a:rPr lang="en-US" smtClean="0"/>
              <a:pPr/>
              <a:t>43</a:t>
            </a:fld>
            <a:endParaRPr lang="en-US"/>
          </a:p>
        </p:txBody>
      </p:sp>
      <p:sp>
        <p:nvSpPr>
          <p:cNvPr id="4" name="Content Placeholder 3"/>
          <p:cNvSpPr>
            <a:spLocks noGrp="1"/>
          </p:cNvSpPr>
          <p:nvPr>
            <p:ph sz="quarter" idx="1"/>
          </p:nvPr>
        </p:nvSpPr>
        <p:spPr/>
        <p:txBody>
          <a:bodyPr>
            <a:normAutofit fontScale="92500" lnSpcReduction="20000"/>
          </a:bodyPr>
          <a:lstStyle/>
          <a:p>
            <a:pPr marL="0" indent="0">
              <a:buNone/>
            </a:pPr>
            <a:r>
              <a:rPr lang="el-GR" dirty="0" smtClean="0"/>
              <a:t>Η φάση της υλοποίησης ενός συστήματος ERP περιλαμβάνει τα ακόλουθα βήματα: </a:t>
            </a:r>
          </a:p>
          <a:p>
            <a:r>
              <a:rPr lang="el-GR" dirty="0" smtClean="0"/>
              <a:t>Καταγραφή και ανάλυση απαιτήσεων, </a:t>
            </a:r>
          </a:p>
          <a:p>
            <a:r>
              <a:rPr lang="el-GR" dirty="0" smtClean="0"/>
              <a:t>Παραμετροποίηση (</a:t>
            </a:r>
            <a:r>
              <a:rPr lang="el-GR" dirty="0" err="1" smtClean="0"/>
              <a:t>parameterization</a:t>
            </a:r>
            <a:r>
              <a:rPr lang="el-GR" dirty="0" smtClean="0"/>
              <a:t>) ή/και τροποποίηση (</a:t>
            </a:r>
            <a:r>
              <a:rPr lang="el-GR" dirty="0" err="1" smtClean="0"/>
              <a:t>customization</a:t>
            </a:r>
            <a:r>
              <a:rPr lang="el-GR" dirty="0" smtClean="0"/>
              <a:t>) του συστήματος ERP, </a:t>
            </a:r>
          </a:p>
          <a:p>
            <a:r>
              <a:rPr lang="el-GR" dirty="0" smtClean="0"/>
              <a:t>Προμήθεια και εγκατάσταση εξοπλισμού, </a:t>
            </a:r>
          </a:p>
          <a:p>
            <a:r>
              <a:rPr lang="el-GR" dirty="0" smtClean="0"/>
              <a:t>Εγκατάσταση του συστήματος </a:t>
            </a:r>
            <a:r>
              <a:rPr lang="en-US" dirty="0" smtClean="0"/>
              <a:t>ERP, </a:t>
            </a:r>
          </a:p>
          <a:p>
            <a:r>
              <a:rPr lang="el-GR" dirty="0" smtClean="0"/>
              <a:t>Μεταφορά δεδομένων (</a:t>
            </a:r>
            <a:r>
              <a:rPr lang="el-GR" dirty="0" err="1" smtClean="0"/>
              <a:t>data</a:t>
            </a:r>
            <a:r>
              <a:rPr lang="el-GR" dirty="0" smtClean="0"/>
              <a:t> </a:t>
            </a:r>
            <a:r>
              <a:rPr lang="el-GR" dirty="0" err="1" smtClean="0"/>
              <a:t>migration</a:t>
            </a:r>
            <a:r>
              <a:rPr lang="el-GR" dirty="0" smtClean="0"/>
              <a:t>) από παλαιότερα </a:t>
            </a:r>
            <a:r>
              <a:rPr lang="el-GR" dirty="0" smtClean="0">
                <a:latin typeface="Cambria" pitchFamily="18" charset="0"/>
                <a:ea typeface="Cambria" pitchFamily="18" charset="0"/>
              </a:rPr>
              <a:t>συστήματα</a:t>
            </a:r>
            <a:r>
              <a:rPr lang="en-US" dirty="0" smtClean="0">
                <a:latin typeface="Cambria" pitchFamily="18" charset="0"/>
                <a:ea typeface="Cambria" pitchFamily="18" charset="0"/>
              </a:rPr>
              <a:t> (Legacy </a:t>
            </a:r>
            <a:r>
              <a:rPr lang="en-US" dirty="0" err="1" smtClean="0">
                <a:latin typeface="Cambria" pitchFamily="18" charset="0"/>
                <a:ea typeface="Cambria" pitchFamily="18" charset="0"/>
              </a:rPr>
              <a:t>sytems</a:t>
            </a:r>
            <a:r>
              <a:rPr lang="en-US" dirty="0" smtClean="0">
                <a:latin typeface="Cambria" pitchFamily="18" charset="0"/>
                <a:ea typeface="Cambria" pitchFamily="18" charset="0"/>
              </a:rPr>
              <a:t>)</a:t>
            </a:r>
            <a:r>
              <a:rPr lang="el-GR" dirty="0" smtClean="0"/>
              <a:t> (εάν υπάρχουν) και εισαγωγή αρχικών δεδομένων, </a:t>
            </a:r>
          </a:p>
          <a:p>
            <a:r>
              <a:rPr lang="el-GR" dirty="0" smtClean="0"/>
              <a:t>Εκπαίδευση των χρηστών, </a:t>
            </a:r>
          </a:p>
          <a:p>
            <a:r>
              <a:rPr lang="el-GR" dirty="0" smtClean="0"/>
              <a:t>Δοκιμαστική λειτουργία, έλεγχος για σφάλματα, διορθώσεις (έναρξη λειτουργίας). </a:t>
            </a:r>
          </a:p>
          <a:p>
            <a:pPr>
              <a:buNone/>
            </a:pPr>
            <a:endParaRPr lang="en-US" dirty="0"/>
          </a:p>
        </p:txBody>
      </p:sp>
      <p:sp>
        <p:nvSpPr>
          <p:cNvPr id="5" name="Title 1"/>
          <p:cNvSpPr>
            <a:spLocks noGrp="1"/>
          </p:cNvSpPr>
          <p:nvPr>
            <p:ph type="title"/>
          </p:nvPr>
        </p:nvSpPr>
        <p:spPr/>
        <p:txBody>
          <a:bodyPr/>
          <a:lstStyle/>
          <a:p>
            <a:r>
              <a:rPr lang="el-GR" dirty="0" smtClean="0"/>
              <a:t>Κύκλος ζωής έργου </a:t>
            </a:r>
            <a:r>
              <a:rPr lang="en-US" dirty="0" smtClean="0"/>
              <a:t>ERP – </a:t>
            </a:r>
            <a:r>
              <a:rPr lang="el-GR" dirty="0" smtClean="0"/>
              <a:t>Φάση υλοποίησης (</a:t>
            </a:r>
            <a:r>
              <a:rPr lang="en-US" dirty="0" smtClean="0"/>
              <a:t>3</a:t>
            </a:r>
            <a:r>
              <a:rPr lang="el-GR" dirty="0" smtClean="0"/>
              <a:t>)</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Κύκλος ζωής έργου </a:t>
            </a:r>
            <a:r>
              <a:rPr lang="en-US" dirty="0" smtClean="0"/>
              <a:t>ERP – </a:t>
            </a:r>
            <a:r>
              <a:rPr lang="el-GR" dirty="0" smtClean="0"/>
              <a:t>Φάση υλοποίησης</a:t>
            </a:r>
            <a:r>
              <a:rPr lang="en-US" dirty="0" smtClean="0"/>
              <a:t/>
            </a:r>
            <a:br>
              <a:rPr lang="en-US" dirty="0" smtClean="0"/>
            </a:br>
            <a:r>
              <a:rPr lang="el-GR" dirty="0" smtClean="0"/>
              <a:t>Βήματα υλοποίησης (1)</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44</a:t>
            </a:fld>
            <a:endParaRPr lang="en-US"/>
          </a:p>
        </p:txBody>
      </p:sp>
      <p:sp>
        <p:nvSpPr>
          <p:cNvPr id="4" name="Content Placeholder 3"/>
          <p:cNvSpPr>
            <a:spLocks noGrp="1"/>
          </p:cNvSpPr>
          <p:nvPr>
            <p:ph sz="quarter" idx="1"/>
          </p:nvPr>
        </p:nvSpPr>
        <p:spPr/>
        <p:txBody>
          <a:bodyPr/>
          <a:lstStyle/>
          <a:p>
            <a:pPr>
              <a:buNone/>
            </a:pPr>
            <a:r>
              <a:rPr lang="el-GR" b="1" dirty="0" smtClean="0">
                <a:solidFill>
                  <a:srgbClr val="C00000"/>
                </a:solidFill>
              </a:rPr>
              <a:t>Καταγραφή και ανάλυση απαιτήσεων</a:t>
            </a:r>
          </a:p>
          <a:p>
            <a:r>
              <a:rPr lang="el-GR" b="1" dirty="0" smtClean="0">
                <a:solidFill>
                  <a:srgbClr val="0070C0"/>
                </a:solidFill>
              </a:rPr>
              <a:t>Απαίτηση</a:t>
            </a:r>
            <a:r>
              <a:rPr lang="el-GR" dirty="0" smtClean="0"/>
              <a:t> είναι μια ικανότητα που θα πρέπει να διαθέτει το σύστημα λογισμικού ώστε ο χρήστης χρησιμοποιώντας το, να λύνει ένα πρόβλημα, να πετυχαίνει έναν στόχο, να ικανοποιείται ένα πρότυπο ή ένας όρος του συμβολαίου κ.λπ</a:t>
            </a:r>
            <a:r>
              <a:rPr lang="el-GR" dirty="0" smtClean="0">
                <a:latin typeface="Cambria" pitchFamily="18" charset="0"/>
                <a:ea typeface="Cambria" pitchFamily="18" charset="0"/>
              </a:rPr>
              <a:t>. </a:t>
            </a:r>
            <a:r>
              <a:rPr lang="en-US" dirty="0" smtClean="0">
                <a:latin typeface="Cambria" pitchFamily="18" charset="0"/>
                <a:ea typeface="Cambria" pitchFamily="18" charset="0"/>
              </a:rPr>
              <a:t>(</a:t>
            </a:r>
            <a:r>
              <a:rPr lang="en-US" dirty="0" err="1" smtClean="0">
                <a:latin typeface="Cambria" pitchFamily="18" charset="0"/>
                <a:ea typeface="Cambria" pitchFamily="18" charset="0"/>
              </a:rPr>
              <a:t>Dorfman</a:t>
            </a:r>
            <a:r>
              <a:rPr lang="en-US" dirty="0" smtClean="0">
                <a:latin typeface="Cambria" pitchFamily="18" charset="0"/>
                <a:ea typeface="Cambria" pitchFamily="18" charset="0"/>
              </a:rPr>
              <a:t>, 1990). </a:t>
            </a:r>
            <a:endParaRPr lang="el-GR" dirty="0" smtClean="0">
              <a:latin typeface="Cambria" pitchFamily="18" charset="0"/>
              <a:ea typeface="Cambria" pitchFamily="18" charset="0"/>
            </a:endParaRPr>
          </a:p>
          <a:p>
            <a:r>
              <a:rPr lang="el-GR" b="1" dirty="0" smtClean="0">
                <a:solidFill>
                  <a:srgbClr val="0070C0"/>
                </a:solidFill>
              </a:rPr>
              <a:t>Διαχείριση απαιτήσεων </a:t>
            </a:r>
            <a:r>
              <a:rPr lang="el-GR" dirty="0" smtClean="0"/>
              <a:t>είναι ο συστηματικός τρόπος εύρεσης, οργάνωσης και τεκμηρίωσης των απαιτήσεων του συστήματος, καθώς και ο έλεγχος των αλλαγών που συμβαίνουν σε όλη τη διάρκεια του </a:t>
            </a:r>
            <a:r>
              <a:rPr lang="el-GR" dirty="0" smtClean="0"/>
              <a:t>έργου </a:t>
            </a:r>
            <a:r>
              <a:rPr lang="en-US" dirty="0" smtClean="0">
                <a:latin typeface="Cambria" pitchFamily="18" charset="0"/>
                <a:ea typeface="Cambria" pitchFamily="18" charset="0"/>
              </a:rPr>
              <a:t>(</a:t>
            </a:r>
            <a:r>
              <a:rPr lang="en-US" dirty="0" err="1" smtClean="0">
                <a:latin typeface="Cambria" pitchFamily="18" charset="0"/>
                <a:ea typeface="Cambria" pitchFamily="18" charset="0"/>
              </a:rPr>
              <a:t>Leffingwell</a:t>
            </a:r>
            <a:r>
              <a:rPr lang="en-US" dirty="0" smtClean="0">
                <a:latin typeface="Cambria" pitchFamily="18" charset="0"/>
                <a:ea typeface="Cambria" pitchFamily="18" charset="0"/>
              </a:rPr>
              <a:t>, 2003). </a:t>
            </a:r>
            <a:endParaRPr lang="en-US" dirty="0">
              <a:latin typeface="Cambria" pitchFamily="18" charset="0"/>
              <a:ea typeface="Cambria"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Κύκλος ζωής έργου </a:t>
            </a:r>
            <a:r>
              <a:rPr lang="en-US" dirty="0" smtClean="0"/>
              <a:t>ERP – </a:t>
            </a:r>
            <a:r>
              <a:rPr lang="el-GR" dirty="0" smtClean="0"/>
              <a:t>Φάση υλοποίησης</a:t>
            </a:r>
            <a:r>
              <a:rPr lang="en-US" dirty="0" smtClean="0"/>
              <a:t/>
            </a:r>
            <a:br>
              <a:rPr lang="en-US" dirty="0" smtClean="0"/>
            </a:br>
            <a:r>
              <a:rPr lang="el-GR" dirty="0" smtClean="0"/>
              <a:t>Βήματα υλοποίησης (</a:t>
            </a:r>
            <a:r>
              <a:rPr lang="en-US" dirty="0" smtClean="0"/>
              <a:t>2</a:t>
            </a:r>
            <a:r>
              <a:rPr lang="el-GR" dirty="0" smtClean="0"/>
              <a:t>)</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45</a:t>
            </a:fld>
            <a:endParaRPr lang="en-US"/>
          </a:p>
        </p:txBody>
      </p:sp>
      <p:sp>
        <p:nvSpPr>
          <p:cNvPr id="4" name="Content Placeholder 3"/>
          <p:cNvSpPr>
            <a:spLocks noGrp="1"/>
          </p:cNvSpPr>
          <p:nvPr>
            <p:ph sz="quarter" idx="1"/>
          </p:nvPr>
        </p:nvSpPr>
        <p:spPr>
          <a:xfrm>
            <a:off x="1219200" y="1447800"/>
            <a:ext cx="10363200" cy="5219700"/>
          </a:xfrm>
        </p:spPr>
        <p:txBody>
          <a:bodyPr>
            <a:normAutofit lnSpcReduction="10000"/>
          </a:bodyPr>
          <a:lstStyle/>
          <a:p>
            <a:pPr>
              <a:buNone/>
            </a:pPr>
            <a:r>
              <a:rPr lang="el-GR" b="1" dirty="0" smtClean="0">
                <a:solidFill>
                  <a:srgbClr val="C00000"/>
                </a:solidFill>
              </a:rPr>
              <a:t>Καταγραφή και ανάλυση απαιτήσεων</a:t>
            </a:r>
          </a:p>
          <a:p>
            <a:r>
              <a:rPr lang="el-GR" b="1" dirty="0" smtClean="0">
                <a:solidFill>
                  <a:srgbClr val="0070C0"/>
                </a:solidFill>
              </a:rPr>
              <a:t>Επιχειρηματικές απαιτήσεις (</a:t>
            </a:r>
            <a:r>
              <a:rPr lang="el-GR" b="1" dirty="0" err="1" smtClean="0">
                <a:solidFill>
                  <a:srgbClr val="0070C0"/>
                </a:solidFill>
              </a:rPr>
              <a:t>Business</a:t>
            </a:r>
            <a:r>
              <a:rPr lang="el-GR" b="1" dirty="0" smtClean="0">
                <a:solidFill>
                  <a:srgbClr val="0070C0"/>
                </a:solidFill>
              </a:rPr>
              <a:t> </a:t>
            </a:r>
            <a:r>
              <a:rPr lang="el-GR" b="1" dirty="0" err="1" smtClean="0">
                <a:solidFill>
                  <a:srgbClr val="0070C0"/>
                </a:solidFill>
              </a:rPr>
              <a:t>requirements</a:t>
            </a:r>
            <a:r>
              <a:rPr lang="el-GR" b="1" dirty="0" smtClean="0">
                <a:solidFill>
                  <a:srgbClr val="0070C0"/>
                </a:solidFill>
              </a:rPr>
              <a:t>)</a:t>
            </a:r>
          </a:p>
          <a:p>
            <a:pPr lvl="1"/>
            <a:r>
              <a:rPr lang="el-GR" dirty="0" smtClean="0"/>
              <a:t>περιγράφουν στρατηγικούς ή επιχειρησιακούς στόχους ή τις ανάγκες ενός οργανισμού. Μπορεί να είναι ευκαιρίες που ένας οργανισμός θέλει να εκμεταλλευτεί ή προβλήματα που θέλει να επιλύσει. </a:t>
            </a:r>
          </a:p>
          <a:p>
            <a:r>
              <a:rPr lang="el-GR" b="1" dirty="0" smtClean="0">
                <a:solidFill>
                  <a:srgbClr val="0070C0"/>
                </a:solidFill>
              </a:rPr>
              <a:t>Λειτουργικές απαιτήσεις (</a:t>
            </a:r>
            <a:r>
              <a:rPr lang="el-GR" b="1" dirty="0" err="1" smtClean="0">
                <a:solidFill>
                  <a:srgbClr val="0070C0"/>
                </a:solidFill>
              </a:rPr>
              <a:t>functional</a:t>
            </a:r>
            <a:r>
              <a:rPr lang="el-GR" b="1" dirty="0" smtClean="0">
                <a:solidFill>
                  <a:srgbClr val="0070C0"/>
                </a:solidFill>
              </a:rPr>
              <a:t> </a:t>
            </a:r>
            <a:r>
              <a:rPr lang="el-GR" b="1" dirty="0" err="1" smtClean="0">
                <a:solidFill>
                  <a:srgbClr val="0070C0"/>
                </a:solidFill>
              </a:rPr>
              <a:t>requirements</a:t>
            </a:r>
            <a:r>
              <a:rPr lang="el-GR" b="1" dirty="0" smtClean="0">
                <a:solidFill>
                  <a:srgbClr val="0070C0"/>
                </a:solidFill>
              </a:rPr>
              <a:t>) </a:t>
            </a:r>
          </a:p>
          <a:p>
            <a:pPr lvl="1"/>
            <a:r>
              <a:rPr lang="el-GR" dirty="0" smtClean="0"/>
              <a:t>περιγράφουν λειτουργίες του συστήματος </a:t>
            </a:r>
            <a:r>
              <a:rPr lang="en-US" dirty="0" smtClean="0"/>
              <a:t>ERP</a:t>
            </a:r>
            <a:endParaRPr lang="el-GR" dirty="0" smtClean="0"/>
          </a:p>
          <a:p>
            <a:r>
              <a:rPr lang="el-GR" b="1" dirty="0" smtClean="0">
                <a:solidFill>
                  <a:srgbClr val="0070C0"/>
                </a:solidFill>
              </a:rPr>
              <a:t>Μη-λειτουργικές απαιτήσεις (</a:t>
            </a:r>
            <a:r>
              <a:rPr lang="el-GR" b="1" dirty="0" err="1" smtClean="0">
                <a:solidFill>
                  <a:srgbClr val="0070C0"/>
                </a:solidFill>
              </a:rPr>
              <a:t>non</a:t>
            </a:r>
            <a:r>
              <a:rPr lang="el-GR" b="1" dirty="0" smtClean="0">
                <a:solidFill>
                  <a:srgbClr val="0070C0"/>
                </a:solidFill>
              </a:rPr>
              <a:t>-</a:t>
            </a:r>
            <a:r>
              <a:rPr lang="el-GR" b="1" dirty="0" err="1" smtClean="0">
                <a:solidFill>
                  <a:srgbClr val="0070C0"/>
                </a:solidFill>
              </a:rPr>
              <a:t>functional</a:t>
            </a:r>
            <a:r>
              <a:rPr lang="el-GR" b="1" dirty="0" smtClean="0">
                <a:solidFill>
                  <a:srgbClr val="0070C0"/>
                </a:solidFill>
              </a:rPr>
              <a:t>)</a:t>
            </a:r>
          </a:p>
          <a:p>
            <a:pPr lvl="1"/>
            <a:r>
              <a:rPr lang="el-GR" dirty="0" smtClean="0"/>
              <a:t>περιγράφουν ιδιότητες και ποιοτικά χαρακτηριστικά του συστήματος ERP όπως : </a:t>
            </a:r>
            <a:r>
              <a:rPr lang="el-GR" dirty="0" smtClean="0">
                <a:latin typeface="Cambria" pitchFamily="18" charset="0"/>
                <a:ea typeface="Cambria" pitchFamily="18" charset="0"/>
              </a:rPr>
              <a:t>Απόδοση (</a:t>
            </a:r>
            <a:r>
              <a:rPr lang="en-US" dirty="0" smtClean="0">
                <a:latin typeface="Cambria" pitchFamily="18" charset="0"/>
                <a:ea typeface="Cambria" pitchFamily="18" charset="0"/>
              </a:rPr>
              <a:t>performance), </a:t>
            </a:r>
            <a:r>
              <a:rPr lang="el-GR" dirty="0" smtClean="0">
                <a:latin typeface="Cambria" pitchFamily="18" charset="0"/>
                <a:ea typeface="Cambria" pitchFamily="18" charset="0"/>
              </a:rPr>
              <a:t>Χρηστικότητα (</a:t>
            </a:r>
            <a:r>
              <a:rPr lang="en-US" dirty="0" smtClean="0">
                <a:latin typeface="Cambria" pitchFamily="18" charset="0"/>
                <a:ea typeface="Cambria" pitchFamily="18" charset="0"/>
              </a:rPr>
              <a:t>usability), </a:t>
            </a:r>
            <a:r>
              <a:rPr lang="el-GR" dirty="0" smtClean="0">
                <a:latin typeface="Cambria" pitchFamily="18" charset="0"/>
                <a:ea typeface="Cambria" pitchFamily="18" charset="0"/>
              </a:rPr>
              <a:t>Ασφάλεια (</a:t>
            </a:r>
            <a:r>
              <a:rPr lang="en-US" dirty="0" smtClean="0">
                <a:latin typeface="Cambria" pitchFamily="18" charset="0"/>
                <a:ea typeface="Cambria" pitchFamily="18" charset="0"/>
              </a:rPr>
              <a:t>security), </a:t>
            </a:r>
            <a:r>
              <a:rPr lang="el-GR" dirty="0" smtClean="0">
                <a:latin typeface="Cambria" pitchFamily="18" charset="0"/>
                <a:ea typeface="Cambria" pitchFamily="18" charset="0"/>
              </a:rPr>
              <a:t>Νομιμότητα (</a:t>
            </a:r>
            <a:r>
              <a:rPr lang="en-US" dirty="0" smtClean="0">
                <a:latin typeface="Cambria" pitchFamily="18" charset="0"/>
                <a:ea typeface="Cambria" pitchFamily="18" charset="0"/>
              </a:rPr>
              <a:t>legislative), </a:t>
            </a:r>
            <a:r>
              <a:rPr lang="el-GR" dirty="0" err="1" smtClean="0">
                <a:latin typeface="Cambria" pitchFamily="18" charset="0"/>
                <a:ea typeface="Cambria" pitchFamily="18" charset="0"/>
              </a:rPr>
              <a:t>Ιδιωτικότητα</a:t>
            </a:r>
            <a:r>
              <a:rPr lang="el-GR" dirty="0" smtClean="0">
                <a:latin typeface="Cambria" pitchFamily="18" charset="0"/>
                <a:ea typeface="Cambria" pitchFamily="18" charset="0"/>
              </a:rPr>
              <a:t> (</a:t>
            </a:r>
            <a:r>
              <a:rPr lang="en-US" dirty="0" smtClean="0">
                <a:latin typeface="Cambria" pitchFamily="18" charset="0"/>
                <a:ea typeface="Cambria" pitchFamily="18" charset="0"/>
              </a:rPr>
              <a:t>privacy). </a:t>
            </a:r>
          </a:p>
          <a:p>
            <a:r>
              <a:rPr lang="el-GR" b="1" dirty="0" smtClean="0">
                <a:solidFill>
                  <a:srgbClr val="0070C0"/>
                </a:solidFill>
              </a:rPr>
              <a:t>Απαιτήσεις χρήστη (</a:t>
            </a:r>
            <a:r>
              <a:rPr lang="el-GR" b="1" dirty="0" err="1" smtClean="0">
                <a:solidFill>
                  <a:srgbClr val="0070C0"/>
                </a:solidFill>
              </a:rPr>
              <a:t>User</a:t>
            </a:r>
            <a:r>
              <a:rPr lang="el-GR" b="1" dirty="0" smtClean="0">
                <a:solidFill>
                  <a:srgbClr val="0070C0"/>
                </a:solidFill>
              </a:rPr>
              <a:t> </a:t>
            </a:r>
            <a:r>
              <a:rPr lang="el-GR" b="1" dirty="0" err="1" smtClean="0">
                <a:solidFill>
                  <a:srgbClr val="0070C0"/>
                </a:solidFill>
              </a:rPr>
              <a:t>requirements</a:t>
            </a:r>
            <a:r>
              <a:rPr lang="el-GR" b="1" dirty="0" smtClean="0">
                <a:solidFill>
                  <a:srgbClr val="0070C0"/>
                </a:solidFill>
              </a:rPr>
              <a:t>)</a:t>
            </a:r>
          </a:p>
          <a:p>
            <a:pPr lvl="1"/>
            <a:r>
              <a:rPr lang="el-GR" dirty="0" smtClean="0"/>
              <a:t>περιγράφουν  την οπτική γωνία του χρήστη, π.χ. οθόνες,  αναφορές κ.λπ. </a:t>
            </a:r>
          </a:p>
          <a:p>
            <a:endParaRPr lang="el-GR" dirty="0" smtClean="0"/>
          </a:p>
          <a:p>
            <a:endParaRPr lang="en-US" dirty="0" smtClean="0">
              <a:latin typeface="Cambria" pitchFamily="18" charset="0"/>
              <a:ea typeface="Cambria" pitchFamily="18" charset="0"/>
            </a:endParaRP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Κύκλος ζωής έργου </a:t>
            </a:r>
            <a:r>
              <a:rPr lang="en-US" dirty="0" smtClean="0"/>
              <a:t>ERP – </a:t>
            </a:r>
            <a:r>
              <a:rPr lang="el-GR" dirty="0" smtClean="0"/>
              <a:t>Φάση υλοποίησης</a:t>
            </a:r>
            <a:r>
              <a:rPr lang="en-US" dirty="0" smtClean="0"/>
              <a:t/>
            </a:r>
            <a:br>
              <a:rPr lang="en-US" dirty="0" smtClean="0"/>
            </a:br>
            <a:r>
              <a:rPr lang="el-GR" dirty="0" smtClean="0"/>
              <a:t>Βήματα υλοποίησης (3)</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46</a:t>
            </a:fld>
            <a:endParaRPr lang="en-US"/>
          </a:p>
        </p:txBody>
      </p:sp>
      <p:sp>
        <p:nvSpPr>
          <p:cNvPr id="4" name="Content Placeholder 3"/>
          <p:cNvSpPr>
            <a:spLocks noGrp="1"/>
          </p:cNvSpPr>
          <p:nvPr>
            <p:ph sz="quarter" idx="1"/>
          </p:nvPr>
        </p:nvSpPr>
        <p:spPr/>
        <p:txBody>
          <a:bodyPr>
            <a:normAutofit lnSpcReduction="10000"/>
          </a:bodyPr>
          <a:lstStyle/>
          <a:p>
            <a:pPr>
              <a:buNone/>
            </a:pPr>
            <a:r>
              <a:rPr lang="el-GR" b="1" dirty="0" smtClean="0">
                <a:solidFill>
                  <a:srgbClr val="C00000"/>
                </a:solidFill>
              </a:rPr>
              <a:t>Παραμετροποίηση – τροποποίηση του συστήματος ERP </a:t>
            </a:r>
          </a:p>
          <a:p>
            <a:pPr>
              <a:buNone/>
            </a:pPr>
            <a:r>
              <a:rPr lang="el-GR" dirty="0" smtClean="0"/>
              <a:t>Στο βήμα αυτό πραγματοποιούνται οι ακόλουθες ενέργειες: </a:t>
            </a:r>
          </a:p>
          <a:p>
            <a:r>
              <a:rPr lang="el-GR" dirty="0" smtClean="0"/>
              <a:t>Βασική παραμετροποίηση του συστήματος, </a:t>
            </a:r>
          </a:p>
          <a:p>
            <a:r>
              <a:rPr lang="el-GR" dirty="0" smtClean="0"/>
              <a:t>Παραμετροποίηση των επιμέρους υποσυστημάτων σύμφωνα με τις τεχνικές προδιαγραφές της προηγούμενης φάσης, </a:t>
            </a:r>
          </a:p>
          <a:p>
            <a:r>
              <a:rPr lang="el-GR" dirty="0" smtClean="0"/>
              <a:t>Ανάπτυξη προγραμμάτων μεταφοράς των στοιχείων από τα υπάρχοντα συστήματα στο νέο σύστημα ERP (</a:t>
            </a:r>
            <a:r>
              <a:rPr lang="el-GR" dirty="0" err="1" smtClean="0"/>
              <a:t>conversions</a:t>
            </a:r>
            <a:r>
              <a:rPr lang="el-GR" dirty="0" smtClean="0"/>
              <a:t>), </a:t>
            </a:r>
          </a:p>
          <a:p>
            <a:r>
              <a:rPr lang="el-GR" dirty="0" smtClean="0"/>
              <a:t>Ανάπτυξη προγραμμάτων επιμέρους βελτιώσεων (</a:t>
            </a:r>
            <a:r>
              <a:rPr lang="el-GR" dirty="0" err="1" smtClean="0"/>
              <a:t>enhancements</a:t>
            </a:r>
            <a:r>
              <a:rPr lang="el-GR" dirty="0" smtClean="0"/>
              <a:t>), </a:t>
            </a:r>
          </a:p>
          <a:p>
            <a:r>
              <a:rPr lang="el-GR" dirty="0" smtClean="0"/>
              <a:t>Ανάπτυξη εκτυπωτικών </a:t>
            </a:r>
            <a:r>
              <a:rPr lang="el-GR" dirty="0" smtClean="0">
                <a:latin typeface="Cambria" pitchFamily="18" charset="0"/>
                <a:ea typeface="Cambria" pitchFamily="18" charset="0"/>
              </a:rPr>
              <a:t>προγραμμάτων (</a:t>
            </a:r>
            <a:r>
              <a:rPr lang="en-US" dirty="0" smtClean="0">
                <a:latin typeface="Cambria" pitchFamily="18" charset="0"/>
                <a:ea typeface="Cambria" pitchFamily="18" charset="0"/>
              </a:rPr>
              <a:t>reporting), </a:t>
            </a:r>
          </a:p>
          <a:p>
            <a:r>
              <a:rPr lang="el-GR" dirty="0" smtClean="0"/>
              <a:t>Ανάπτυξη προγραμμάτων έκδοσης παραστατικών (</a:t>
            </a:r>
            <a:r>
              <a:rPr lang="el-GR" dirty="0" err="1" smtClean="0"/>
              <a:t>lay</a:t>
            </a:r>
            <a:r>
              <a:rPr lang="el-GR" dirty="0" smtClean="0"/>
              <a:t> </a:t>
            </a:r>
            <a:r>
              <a:rPr lang="el-GR" dirty="0" err="1" smtClean="0"/>
              <a:t>out</a:t>
            </a:r>
            <a:r>
              <a:rPr lang="el-GR" dirty="0" smtClean="0"/>
              <a:t> </a:t>
            </a:r>
            <a:r>
              <a:rPr lang="el-GR" dirty="0" err="1" smtClean="0"/>
              <a:t>sets</a:t>
            </a:r>
            <a:r>
              <a:rPr lang="el-GR" dirty="0" smtClean="0"/>
              <a:t>), </a:t>
            </a:r>
          </a:p>
          <a:p>
            <a:pPr>
              <a:buNone/>
            </a:pPr>
            <a:endParaRPr lang="en-US" dirty="0">
              <a:solidFill>
                <a:srgbClr val="C00000"/>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Κύκλος ζωής έργου </a:t>
            </a:r>
            <a:r>
              <a:rPr lang="en-US" dirty="0" smtClean="0"/>
              <a:t>ERP – </a:t>
            </a:r>
            <a:r>
              <a:rPr lang="el-GR" dirty="0" smtClean="0"/>
              <a:t>Φάση υλοποίησης</a:t>
            </a:r>
            <a:r>
              <a:rPr lang="en-US" dirty="0" smtClean="0"/>
              <a:t/>
            </a:r>
            <a:br>
              <a:rPr lang="en-US" dirty="0" smtClean="0"/>
            </a:br>
            <a:r>
              <a:rPr lang="el-GR" dirty="0" smtClean="0"/>
              <a:t>Βήματα υλοποίησης (4)</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47</a:t>
            </a:fld>
            <a:endParaRPr lang="en-US"/>
          </a:p>
        </p:txBody>
      </p:sp>
      <p:sp>
        <p:nvSpPr>
          <p:cNvPr id="4" name="Content Placeholder 3"/>
          <p:cNvSpPr>
            <a:spLocks noGrp="1"/>
          </p:cNvSpPr>
          <p:nvPr>
            <p:ph sz="quarter" idx="1"/>
          </p:nvPr>
        </p:nvSpPr>
        <p:spPr>
          <a:xfrm>
            <a:off x="1219200" y="1447800"/>
            <a:ext cx="10363200" cy="5219700"/>
          </a:xfrm>
        </p:spPr>
        <p:txBody>
          <a:bodyPr>
            <a:normAutofit fontScale="92500" lnSpcReduction="20000"/>
          </a:bodyPr>
          <a:lstStyle/>
          <a:p>
            <a:pPr>
              <a:buNone/>
            </a:pPr>
            <a:r>
              <a:rPr lang="el-GR" b="1" dirty="0" smtClean="0">
                <a:solidFill>
                  <a:srgbClr val="C00000"/>
                </a:solidFill>
              </a:rPr>
              <a:t>Μεταφορά δεδομένων από παλαιότερα συστήματα </a:t>
            </a:r>
          </a:p>
          <a:p>
            <a:pPr>
              <a:buNone/>
            </a:pPr>
            <a:r>
              <a:rPr lang="el-GR" dirty="0" smtClean="0"/>
              <a:t>Ο προσδιορισμός των δεδομένων αυτών περιλαμβάνει: </a:t>
            </a:r>
          </a:p>
          <a:p>
            <a:r>
              <a:rPr lang="el-GR" dirty="0" smtClean="0"/>
              <a:t>Προσδιορισμό των αναγκαίων δεδομένων, χωρίς τα οποία δεν μπορεί να ξεκινήσει η λειτουργία του νέου συστήματος. </a:t>
            </a:r>
          </a:p>
          <a:p>
            <a:r>
              <a:rPr lang="el-GR" dirty="0" smtClean="0"/>
              <a:t>Λήψη απόφασης σχετικά με την παλαιότητα των δεδομένων που θα μεταφερθούν στο νέο σύστημα. </a:t>
            </a:r>
          </a:p>
          <a:p>
            <a:r>
              <a:rPr lang="el-GR" dirty="0" smtClean="0"/>
              <a:t>Προσδιορισμό διαδικασιών «απόκτησης» των δεδομένων που δεν διατηρούνται από τις υφιστάμενες παλαιές εφαρμογές αλλά απαιτούνται από το νέο σύστημα. </a:t>
            </a:r>
          </a:p>
          <a:p>
            <a:r>
              <a:rPr lang="el-GR" dirty="0" smtClean="0"/>
              <a:t>Ανάλυση κόστους-οφέλους (</a:t>
            </a:r>
            <a:r>
              <a:rPr lang="el-GR" dirty="0" err="1" smtClean="0"/>
              <a:t>cost</a:t>
            </a:r>
            <a:r>
              <a:rPr lang="el-GR" dirty="0" smtClean="0"/>
              <a:t>-</a:t>
            </a:r>
            <a:r>
              <a:rPr lang="el-GR" dirty="0" err="1" smtClean="0"/>
              <a:t>benefit</a:t>
            </a:r>
            <a:r>
              <a:rPr lang="el-GR" dirty="0" smtClean="0"/>
              <a:t> </a:t>
            </a:r>
            <a:r>
              <a:rPr lang="el-GR" dirty="0" err="1" smtClean="0"/>
              <a:t>analysis</a:t>
            </a:r>
            <a:r>
              <a:rPr lang="el-GR" dirty="0" smtClean="0"/>
              <a:t>), η οποία χρησιμοποιείται με σκοπό την επιλογή των δεδομένων που θα μεταπέσουν στο νέο σύστημα. Σε περίπτωση που η ποιότητα των παλαιών δεδομένων είναι κακή, δηλαδή περιέχουν ελλείψεις, επαναλήψεις, σφάλματα πληκτρολόγησης, λογικά λάθη κ.λπ., πρέπει να αποφασισθεί ποια από αυτά τα δεδομένα θα αξιοποιηθούν στο νέο σύστημα. </a:t>
            </a:r>
          </a:p>
          <a:p>
            <a:pPr>
              <a:buNone/>
            </a:pPr>
            <a:endParaRPr lang="en-US" dirty="0">
              <a:solidFill>
                <a:srgbClr val="C00000"/>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Κύκλος ζωής έργου </a:t>
            </a:r>
            <a:r>
              <a:rPr lang="en-US" dirty="0" smtClean="0"/>
              <a:t>ERP – </a:t>
            </a:r>
            <a:r>
              <a:rPr lang="el-GR" dirty="0" smtClean="0"/>
              <a:t>Φάση μετά την υλοποίηση</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48</a:t>
            </a:fld>
            <a:endParaRPr lang="en-US"/>
          </a:p>
        </p:txBody>
      </p:sp>
      <p:sp>
        <p:nvSpPr>
          <p:cNvPr id="4" name="Content Placeholder 3"/>
          <p:cNvSpPr>
            <a:spLocks noGrp="1"/>
          </p:cNvSpPr>
          <p:nvPr>
            <p:ph sz="quarter" idx="1"/>
          </p:nvPr>
        </p:nvSpPr>
        <p:spPr/>
        <p:txBody>
          <a:bodyPr/>
          <a:lstStyle/>
          <a:p>
            <a:pPr>
              <a:buNone/>
            </a:pPr>
            <a:r>
              <a:rPr lang="el-GR" dirty="0" smtClean="0"/>
              <a:t>Στη φάση της λειτουργίας του συστήματος έχουμε: </a:t>
            </a:r>
          </a:p>
          <a:p>
            <a:r>
              <a:rPr lang="el-GR" dirty="0" smtClean="0"/>
              <a:t>Συντήρηση του συστήματος με διόρθωση σφαλμάτων και εγκατάσταση νέων εκδόσεων, </a:t>
            </a:r>
          </a:p>
          <a:p>
            <a:r>
              <a:rPr lang="el-GR" dirty="0" smtClean="0"/>
              <a:t>Τεχνική υποστήριξη συστήματος και χρηστών, </a:t>
            </a:r>
          </a:p>
          <a:p>
            <a:r>
              <a:rPr lang="el-GR" dirty="0" smtClean="0"/>
              <a:t>Συνεχιζόμενη και συμπληρωματική εκπαίδευση χρηστών. </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l-GR" sz="4000" smtClean="0"/>
              <a:t>Αποτυχία υλοποίησης έργου </a:t>
            </a:r>
            <a:r>
              <a:rPr lang="en-US" sz="4000" smtClean="0">
                <a:latin typeface="Arial" charset="0"/>
              </a:rPr>
              <a:t>ERP</a:t>
            </a:r>
            <a:endParaRPr lang="el-GR" sz="4000" smtClean="0">
              <a:latin typeface="Arial" charset="0"/>
            </a:endParaRPr>
          </a:p>
        </p:txBody>
      </p:sp>
      <p:sp>
        <p:nvSpPr>
          <p:cNvPr id="14339" name="Rectangle 6"/>
          <p:cNvSpPr>
            <a:spLocks noGrp="1" noChangeArrowheads="1"/>
          </p:cNvSpPr>
          <p:nvPr>
            <p:ph type="body" idx="1"/>
          </p:nvPr>
        </p:nvSpPr>
        <p:spPr/>
        <p:txBody>
          <a:bodyPr/>
          <a:lstStyle/>
          <a:p>
            <a:pPr eaLnBrk="1" hangingPunct="1">
              <a:buFont typeface="Wingdings" pitchFamily="2" charset="2"/>
              <a:buNone/>
            </a:pPr>
            <a:r>
              <a:rPr lang="el-GR" sz="2400" dirty="0" smtClean="0"/>
              <a:t>Οι κυριότεροι λόγοι αποτυχίας υλοποίησης ενός </a:t>
            </a:r>
            <a:r>
              <a:rPr lang="en-US" sz="2400" dirty="0" smtClean="0"/>
              <a:t>ERP </a:t>
            </a:r>
            <a:r>
              <a:rPr lang="el-GR" sz="2400" dirty="0" smtClean="0"/>
              <a:t>συστήματος είναι οι </a:t>
            </a:r>
          </a:p>
          <a:p>
            <a:pPr eaLnBrk="1" hangingPunct="1">
              <a:buFont typeface="Wingdings" pitchFamily="2" charset="2"/>
              <a:buNone/>
            </a:pPr>
            <a:r>
              <a:rPr lang="el-GR" sz="2400" dirty="0" smtClean="0"/>
              <a:t>εξής:</a:t>
            </a:r>
          </a:p>
          <a:p>
            <a:pPr eaLnBrk="1" hangingPunct="1"/>
            <a:r>
              <a:rPr lang="el-GR" sz="2400" dirty="0" smtClean="0"/>
              <a:t>Η λανθασμένη επιλογή </a:t>
            </a:r>
            <a:r>
              <a:rPr lang="en-US" sz="2400" dirty="0" smtClean="0"/>
              <a:t>ERP </a:t>
            </a:r>
            <a:r>
              <a:rPr lang="el-GR" sz="2400" dirty="0" smtClean="0"/>
              <a:t>συστήματος που δεν ανταποκρίνεται στις ανάγκες στις επιχείρησης</a:t>
            </a:r>
          </a:p>
          <a:p>
            <a:pPr eaLnBrk="1" hangingPunct="1"/>
            <a:r>
              <a:rPr lang="el-GR" sz="2400" dirty="0" smtClean="0"/>
              <a:t>Η λανθασμένη σύνθεση της ομάδας διαχείρισης έργου</a:t>
            </a:r>
          </a:p>
          <a:p>
            <a:pPr eaLnBrk="1" hangingPunct="1"/>
            <a:r>
              <a:rPr lang="el-GR" sz="2400" dirty="0" smtClean="0"/>
              <a:t>Η λανθασμένη υλοποίηση του συστήματος, η οποία μπορεί να οφείλεται σε:</a:t>
            </a:r>
          </a:p>
          <a:p>
            <a:pPr lvl="1" eaLnBrk="1" hangingPunct="1"/>
            <a:r>
              <a:rPr lang="el-GR" dirty="0" smtClean="0"/>
              <a:t>Λανθασμένες δραστηριότητες της ομάδας σε: χρονοδιάγραμμα, προτεραιότητες, παρακολούθηση, συντονισμό, έλεγχο, κλπ </a:t>
            </a:r>
          </a:p>
          <a:p>
            <a:pPr lvl="1" eaLnBrk="1" hangingPunct="1"/>
            <a:r>
              <a:rPr lang="el-GR" dirty="0" smtClean="0"/>
              <a:t>Λανθασμένη επιλογή προμηθευτή που ίσως έγινε με μονομερή κριτήρια όπως το μικρότερο κόστος και όχι με ποιοτικά κριτήρια</a:t>
            </a:r>
          </a:p>
          <a:p>
            <a:pPr lvl="1" eaLnBrk="1" hangingPunct="1">
              <a:buFont typeface="Wingdings" pitchFamily="2" charset="2"/>
              <a:buNone/>
            </a:pPr>
            <a:endParaRPr lang="el-GR" dirty="0" smtClean="0"/>
          </a:p>
          <a:p>
            <a:pPr eaLnBrk="1" hangingPunct="1"/>
            <a:endParaRPr lang="el-GR" sz="2400" dirty="0" smtClean="0"/>
          </a:p>
          <a:p>
            <a:pPr eaLnBrk="1" hangingPunct="1"/>
            <a:endParaRPr lang="el-GR" sz="1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Παράγοντες επιτυχίας έργου</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5</a:t>
            </a:fld>
            <a:endParaRPr lang="en-US"/>
          </a:p>
        </p:txBody>
      </p:sp>
      <p:sp>
        <p:nvSpPr>
          <p:cNvPr id="4" name="Content Placeholder 3"/>
          <p:cNvSpPr>
            <a:spLocks noGrp="1"/>
          </p:cNvSpPr>
          <p:nvPr>
            <p:ph sz="quarter" idx="1"/>
          </p:nvPr>
        </p:nvSpPr>
        <p:spPr/>
        <p:txBody>
          <a:bodyPr>
            <a:normAutofit/>
          </a:bodyPr>
          <a:lstStyle/>
          <a:p>
            <a:r>
              <a:rPr lang="el-GR" dirty="0" smtClean="0"/>
              <a:t>Η μέτρηση της προόδου ενός έργου εξαρτάται από έναν αριθμό παραγόντων .  Βασικοί παράγοντες είναι:</a:t>
            </a:r>
          </a:p>
          <a:p>
            <a:pPr lvl="1"/>
            <a:r>
              <a:rPr lang="el-GR" b="1" dirty="0" smtClean="0">
                <a:solidFill>
                  <a:srgbClr val="0070C0"/>
                </a:solidFill>
              </a:rPr>
              <a:t>η τεχνολογία </a:t>
            </a:r>
            <a:r>
              <a:rPr lang="el-GR" dirty="0" smtClean="0"/>
              <a:t>(προδιαγραφές, απόδοση, ποιότητα), </a:t>
            </a:r>
          </a:p>
          <a:p>
            <a:pPr lvl="1"/>
            <a:r>
              <a:rPr lang="el-GR" b="1" dirty="0" smtClean="0">
                <a:solidFill>
                  <a:srgbClr val="0070C0"/>
                </a:solidFill>
              </a:rPr>
              <a:t>ο χρόνος </a:t>
            </a:r>
            <a:r>
              <a:rPr lang="el-GR" dirty="0" smtClean="0"/>
              <a:t>(ορόσημα, ημερομηνίες παράδοσης), </a:t>
            </a:r>
          </a:p>
          <a:p>
            <a:pPr lvl="1"/>
            <a:r>
              <a:rPr lang="el-GR" b="1" dirty="0" smtClean="0">
                <a:solidFill>
                  <a:srgbClr val="0070C0"/>
                </a:solidFill>
              </a:rPr>
              <a:t>το κόστος </a:t>
            </a:r>
            <a:r>
              <a:rPr lang="el-GR" dirty="0" smtClean="0"/>
              <a:t>(μέγεθος επένδυσης, ταμειακές ροές). </a:t>
            </a:r>
          </a:p>
          <a:p>
            <a:r>
              <a:rPr lang="el-GR" dirty="0" smtClean="0"/>
              <a:t>Ο συνδυασμός αυτών των παραγόντων καθώς και η σχετική τους βαρύτητα αποτελεί βασική απόφαση για τη μέτρηση της απόδοσης αλλά και της επιτυχίας ενός έργου. </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Κοστολόγηση έργων </a:t>
            </a:r>
            <a:r>
              <a:rPr lang="en-US" dirty="0" smtClean="0"/>
              <a:t>ERP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50</a:t>
            </a:fld>
            <a:endParaRPr lang="en-US"/>
          </a:p>
        </p:txBody>
      </p:sp>
      <p:sp>
        <p:nvSpPr>
          <p:cNvPr id="4" name="Content Placeholder 3"/>
          <p:cNvSpPr>
            <a:spLocks noGrp="1"/>
          </p:cNvSpPr>
          <p:nvPr>
            <p:ph sz="quarter" idx="1"/>
          </p:nvPr>
        </p:nvSpPr>
        <p:spPr/>
        <p:txBody>
          <a:bodyPr/>
          <a:lstStyle/>
          <a:p>
            <a:r>
              <a:rPr lang="el-GR" dirty="0" smtClean="0"/>
              <a:t>Το κόστος για την εισαγωγή ενός συστήματος ERP σε μια επιχείρηση μπορεί να χωριστεί σε δύο βασικές κατηγορίες: </a:t>
            </a:r>
          </a:p>
          <a:p>
            <a:pPr lvl="1"/>
            <a:r>
              <a:rPr lang="el-GR" sz="2800" dirty="0" smtClean="0">
                <a:solidFill>
                  <a:srgbClr val="C00000"/>
                </a:solidFill>
              </a:rPr>
              <a:t>Το αρχικό κόστος επένδυσης </a:t>
            </a:r>
            <a:r>
              <a:rPr lang="el-GR" sz="2800" dirty="0" smtClean="0"/>
              <a:t>και </a:t>
            </a:r>
          </a:p>
          <a:p>
            <a:pPr lvl="1"/>
            <a:r>
              <a:rPr lang="el-GR" sz="2800" dirty="0" smtClean="0">
                <a:solidFill>
                  <a:srgbClr val="C00000"/>
                </a:solidFill>
              </a:rPr>
              <a:t>Το κόστος λειτουργίας του συστήματος</a:t>
            </a:r>
            <a:endParaRPr lang="el-GR" sz="2800" dirty="0" smtClean="0"/>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Κοστολόγηση έργων </a:t>
            </a:r>
            <a:r>
              <a:rPr lang="en-US" dirty="0" smtClean="0"/>
              <a:t>ERP</a:t>
            </a:r>
            <a:r>
              <a:rPr lang="el-GR" dirty="0" smtClean="0"/>
              <a:t/>
            </a:r>
            <a:br>
              <a:rPr lang="el-GR" dirty="0" smtClean="0"/>
            </a:br>
            <a:r>
              <a:rPr lang="el-GR" dirty="0" smtClean="0"/>
              <a:t>Αρχικό κόστος επένδυσης</a:t>
            </a:r>
            <a:r>
              <a:rPr lang="en-US" dirty="0" smtClean="0"/>
              <a:t>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51</a:t>
            </a:fld>
            <a:endParaRPr lang="en-US"/>
          </a:p>
        </p:txBody>
      </p:sp>
      <p:pic>
        <p:nvPicPr>
          <p:cNvPr id="7170" name="Picture 2"/>
          <p:cNvPicPr>
            <a:picLocks noChangeAspect="1" noChangeArrowheads="1"/>
          </p:cNvPicPr>
          <p:nvPr/>
        </p:nvPicPr>
        <p:blipFill>
          <a:blip r:embed="rId3"/>
          <a:srcRect/>
          <a:stretch>
            <a:fillRect/>
          </a:stretch>
        </p:blipFill>
        <p:spPr bwMode="auto">
          <a:xfrm>
            <a:off x="2269235" y="1417638"/>
            <a:ext cx="8095259" cy="5249862"/>
          </a:xfrm>
          <a:prstGeom prst="rect">
            <a:avLst/>
          </a:prstGeom>
          <a:noFill/>
          <a:ln w="9525">
            <a:noFill/>
            <a:miter lim="800000"/>
            <a:headEnd/>
            <a:tailEnd/>
          </a:ln>
          <a:effectLst/>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Κοστολόγηση έργων </a:t>
            </a:r>
            <a:r>
              <a:rPr lang="en-US" dirty="0" smtClean="0"/>
              <a:t>ERP</a:t>
            </a:r>
            <a:r>
              <a:rPr lang="el-GR" dirty="0" smtClean="0"/>
              <a:t/>
            </a:r>
            <a:br>
              <a:rPr lang="el-GR" dirty="0" smtClean="0"/>
            </a:br>
            <a:r>
              <a:rPr lang="el-GR" dirty="0" smtClean="0"/>
              <a:t>Κόστος λειτουργίας συστήματος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52</a:t>
            </a:fld>
            <a:endParaRPr lang="en-US"/>
          </a:p>
        </p:txBody>
      </p:sp>
      <p:sp>
        <p:nvSpPr>
          <p:cNvPr id="4" name="Content Placeholder 3"/>
          <p:cNvSpPr>
            <a:spLocks noGrp="1"/>
          </p:cNvSpPr>
          <p:nvPr>
            <p:ph sz="quarter" idx="1"/>
          </p:nvPr>
        </p:nvSpPr>
        <p:spPr>
          <a:xfrm>
            <a:off x="1219200" y="1447800"/>
            <a:ext cx="10363200" cy="4968240"/>
          </a:xfrm>
        </p:spPr>
        <p:txBody>
          <a:bodyPr>
            <a:normAutofit fontScale="85000" lnSpcReduction="20000"/>
          </a:bodyPr>
          <a:lstStyle/>
          <a:p>
            <a:pPr>
              <a:buNone/>
            </a:pPr>
            <a:r>
              <a:rPr lang="el-GR" dirty="0" smtClean="0"/>
              <a:t>Το κόστος λειτουργίας ενός συστήματος ERP περιλαμβάνει: </a:t>
            </a:r>
          </a:p>
          <a:p>
            <a:r>
              <a:rPr lang="el-GR" b="1" dirty="0" smtClean="0">
                <a:solidFill>
                  <a:srgbClr val="0070C0"/>
                </a:solidFill>
              </a:rPr>
              <a:t>Κόστος νέων εκδόσεων και αδειών. </a:t>
            </a:r>
            <a:r>
              <a:rPr lang="el-GR" dirty="0" smtClean="0"/>
              <a:t>Η διάρκεια μιας επένδυσης σε ένα σύστημα ERP είναι τις περισσότερες φορές </a:t>
            </a:r>
            <a:r>
              <a:rPr lang="el-GR" dirty="0" err="1" smtClean="0"/>
              <a:t>υπερδεκαετής</a:t>
            </a:r>
            <a:r>
              <a:rPr lang="el-GR" dirty="0" smtClean="0"/>
              <a:t>. </a:t>
            </a:r>
            <a:r>
              <a:rPr lang="en-US" dirty="0" smtClean="0"/>
              <a:t> H</a:t>
            </a:r>
            <a:r>
              <a:rPr lang="el-GR" dirty="0" smtClean="0"/>
              <a:t> τεχνολογική εξέλιξη και οι μεταβαλλόμενες ανάγκες της κάθε επιχείρησης καθιστούν επιτακτική την ανάγκη εγκατάστασης των νέων εκδόσεων λογισμικού αλλά και την αναβάθμιση του υλικού όποτε κρίνεται απαραίτητο</a:t>
            </a:r>
            <a:r>
              <a:rPr lang="en-US" dirty="0" smtClean="0"/>
              <a:t>.</a:t>
            </a:r>
            <a:endParaRPr lang="el-GR" dirty="0" smtClean="0"/>
          </a:p>
          <a:p>
            <a:r>
              <a:rPr lang="el-GR" b="1" dirty="0" smtClean="0">
                <a:solidFill>
                  <a:srgbClr val="0070C0"/>
                </a:solidFill>
              </a:rPr>
              <a:t>Κόστος συντήρησης (</a:t>
            </a:r>
            <a:r>
              <a:rPr lang="el-GR" b="1" dirty="0" err="1" smtClean="0">
                <a:solidFill>
                  <a:srgbClr val="0070C0"/>
                </a:solidFill>
              </a:rPr>
              <a:t>maintenance</a:t>
            </a:r>
            <a:r>
              <a:rPr lang="el-GR" b="1" dirty="0" smtClean="0">
                <a:solidFill>
                  <a:srgbClr val="0070C0"/>
                </a:solidFill>
              </a:rPr>
              <a:t> </a:t>
            </a:r>
            <a:r>
              <a:rPr lang="el-GR" b="1" dirty="0" err="1" smtClean="0">
                <a:solidFill>
                  <a:srgbClr val="0070C0"/>
                </a:solidFill>
              </a:rPr>
              <a:t>cost</a:t>
            </a:r>
            <a:r>
              <a:rPr lang="el-GR" b="1" dirty="0" smtClean="0">
                <a:solidFill>
                  <a:srgbClr val="0070C0"/>
                </a:solidFill>
              </a:rPr>
              <a:t>). </a:t>
            </a:r>
            <a:r>
              <a:rPr lang="el-GR" dirty="0" smtClean="0"/>
              <a:t>Οι υπηρεσίες συντήρησης περιλαμβάνουν την επίλυση των τεχνικών προβλημάτων του συστήματος ERP. Τις περισσότερες φορές οι υπηρεσίες αυτές προσφέρονται με αμοιβή από τον κατασκευαστή του συστήματος ERP και είναι ιδιαίτερα σημαντικές για την απρόσκοπτη λειτουργία του συστήματος. </a:t>
            </a:r>
          </a:p>
          <a:p>
            <a:r>
              <a:rPr lang="el-GR" b="1" dirty="0" smtClean="0">
                <a:solidFill>
                  <a:srgbClr val="0070C0"/>
                </a:solidFill>
              </a:rPr>
              <a:t>Κόστος προσωπικού διαχείρισης. </a:t>
            </a:r>
            <a:r>
              <a:rPr lang="el-GR" dirty="0" smtClean="0"/>
              <a:t> Το τμήμα τεχνικής υποστήριξης είναι υπεύθυνο για τις εργασίες καθημερινής συντήρησης οι οποίες θα πρέπει να εστιάζονται στην ακεραιότητα (</a:t>
            </a:r>
            <a:r>
              <a:rPr lang="el-GR" dirty="0" err="1" smtClean="0"/>
              <a:t>integrity</a:t>
            </a:r>
            <a:r>
              <a:rPr lang="el-GR" dirty="0" smtClean="0"/>
              <a:t>), απόδοση (</a:t>
            </a:r>
            <a:r>
              <a:rPr lang="el-GR" dirty="0" err="1" smtClean="0"/>
              <a:t>performance</a:t>
            </a:r>
            <a:r>
              <a:rPr lang="el-GR" dirty="0" smtClean="0"/>
              <a:t>), ασφάλεια (</a:t>
            </a:r>
            <a:r>
              <a:rPr lang="el-GR" dirty="0" err="1" smtClean="0"/>
              <a:t>security</a:t>
            </a:r>
            <a:r>
              <a:rPr lang="el-GR" dirty="0" smtClean="0"/>
              <a:t>), ενημέρωση των χρηστών του οργανισμού και θα πρέπει να αναπτυχθεί διαρκές πρόγραμμα εκπαίδευσης με σκοπό την </a:t>
            </a:r>
            <a:r>
              <a:rPr lang="el-GR" dirty="0" err="1" smtClean="0"/>
              <a:t>επικαιροποίηση</a:t>
            </a:r>
            <a:r>
              <a:rPr lang="el-GR" dirty="0" smtClean="0"/>
              <a:t> των γνώσεων των εργαζομένων καθώς και την εκπαίδευση νέων χρηστών. </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Κοστολόγηση έργων </a:t>
            </a:r>
            <a:r>
              <a:rPr lang="en-US" dirty="0" smtClean="0"/>
              <a:t>ERP</a:t>
            </a:r>
            <a:r>
              <a:rPr lang="el-GR" dirty="0" smtClean="0"/>
              <a:t/>
            </a:r>
            <a:br>
              <a:rPr lang="el-GR" dirty="0" smtClean="0"/>
            </a:br>
            <a:r>
              <a:rPr lang="el-GR" dirty="0" smtClean="0"/>
              <a:t>Κόστος λειτουργίας συστήματος – Κόστος αδειών (1)</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53</a:t>
            </a:fld>
            <a:endParaRPr lang="en-US"/>
          </a:p>
        </p:txBody>
      </p:sp>
      <p:sp>
        <p:nvSpPr>
          <p:cNvPr id="4" name="Content Placeholder 3"/>
          <p:cNvSpPr>
            <a:spLocks noGrp="1"/>
          </p:cNvSpPr>
          <p:nvPr>
            <p:ph sz="quarter" idx="1"/>
          </p:nvPr>
        </p:nvSpPr>
        <p:spPr>
          <a:xfrm>
            <a:off x="1219200" y="1447800"/>
            <a:ext cx="10363200" cy="4762500"/>
          </a:xfrm>
        </p:spPr>
        <p:txBody>
          <a:bodyPr>
            <a:normAutofit fontScale="92500" lnSpcReduction="20000"/>
          </a:bodyPr>
          <a:lstStyle/>
          <a:p>
            <a:pPr>
              <a:buNone/>
            </a:pPr>
            <a:r>
              <a:rPr lang="el-GR" b="1" dirty="0" err="1" smtClean="0">
                <a:solidFill>
                  <a:srgbClr val="C00000"/>
                </a:solidFill>
              </a:rPr>
              <a:t>Αδειοδότηση</a:t>
            </a:r>
            <a:r>
              <a:rPr lang="el-GR" b="1" dirty="0" smtClean="0">
                <a:solidFill>
                  <a:srgbClr val="C00000"/>
                </a:solidFill>
              </a:rPr>
              <a:t> συστημάτων </a:t>
            </a:r>
            <a:r>
              <a:rPr lang="en-US" b="1" dirty="0" smtClean="0">
                <a:solidFill>
                  <a:srgbClr val="C00000"/>
                </a:solidFill>
              </a:rPr>
              <a:t>ERP</a:t>
            </a:r>
            <a:endParaRPr lang="el-GR" b="1" dirty="0" smtClean="0">
              <a:solidFill>
                <a:srgbClr val="C00000"/>
              </a:solidFill>
            </a:endParaRPr>
          </a:p>
          <a:p>
            <a:pPr marL="0" indent="0">
              <a:buNone/>
            </a:pPr>
            <a:r>
              <a:rPr lang="el-GR" dirty="0" smtClean="0"/>
              <a:t>Οι πιο συνηθισμένες μετρικές που χρησιμοποιούνται για τον υπολογισμό του κόστους αδειών είναι οι ακόλουθες: </a:t>
            </a:r>
          </a:p>
          <a:p>
            <a:r>
              <a:rPr lang="el-GR" b="1" dirty="0" smtClean="0">
                <a:solidFill>
                  <a:srgbClr val="0070C0"/>
                </a:solidFill>
              </a:rPr>
              <a:t>Η μετρική των ονομαστικών χρηστών (</a:t>
            </a:r>
            <a:r>
              <a:rPr lang="el-GR" b="1" dirty="0" err="1" smtClean="0">
                <a:solidFill>
                  <a:srgbClr val="0070C0"/>
                </a:solidFill>
              </a:rPr>
              <a:t>Named</a:t>
            </a:r>
            <a:r>
              <a:rPr lang="el-GR" b="1" dirty="0" smtClean="0">
                <a:solidFill>
                  <a:srgbClr val="0070C0"/>
                </a:solidFill>
              </a:rPr>
              <a:t> </a:t>
            </a:r>
            <a:r>
              <a:rPr lang="el-GR" b="1" dirty="0" err="1" smtClean="0">
                <a:solidFill>
                  <a:srgbClr val="0070C0"/>
                </a:solidFill>
              </a:rPr>
              <a:t>User</a:t>
            </a:r>
            <a:r>
              <a:rPr lang="el-GR" b="1" dirty="0" smtClean="0">
                <a:solidFill>
                  <a:srgbClr val="0070C0"/>
                </a:solidFill>
              </a:rPr>
              <a:t>).</a:t>
            </a:r>
          </a:p>
          <a:p>
            <a:pPr lvl="1"/>
            <a:r>
              <a:rPr lang="el-GR" dirty="0" smtClean="0"/>
              <a:t>Ο τύπος αυτής της άδειας περιλαμβάνει τόσο τους ανθρώπους όσο και τις συσκευές (</a:t>
            </a:r>
            <a:r>
              <a:rPr lang="el-GR" dirty="0" err="1" smtClean="0"/>
              <a:t>devices</a:t>
            </a:r>
            <a:r>
              <a:rPr lang="el-GR" dirty="0" smtClean="0"/>
              <a:t>) που συνδέονται με το σύστημα. </a:t>
            </a:r>
          </a:p>
          <a:p>
            <a:r>
              <a:rPr lang="el-GR" b="1" dirty="0" smtClean="0">
                <a:solidFill>
                  <a:srgbClr val="0070C0"/>
                </a:solidFill>
              </a:rPr>
              <a:t>Η μετρική του επεξεργαστή (</a:t>
            </a:r>
            <a:r>
              <a:rPr lang="el-GR" b="1" dirty="0" err="1" smtClean="0">
                <a:solidFill>
                  <a:srgbClr val="0070C0"/>
                </a:solidFill>
              </a:rPr>
              <a:t>processor</a:t>
            </a:r>
            <a:r>
              <a:rPr lang="el-GR" b="1" dirty="0" smtClean="0">
                <a:solidFill>
                  <a:srgbClr val="0070C0"/>
                </a:solidFill>
              </a:rPr>
              <a:t>) </a:t>
            </a:r>
          </a:p>
          <a:p>
            <a:pPr lvl="1"/>
            <a:r>
              <a:rPr lang="el-GR" dirty="0" smtClean="0"/>
              <a:t>ο αριθμός των αδειών καθορίζεται με πολλαπλασιασμό του συνολικού αριθμού των πυρήνων του επεξεργαστή, με έναν συντελεστή </a:t>
            </a:r>
            <a:r>
              <a:rPr lang="el-GR" dirty="0" err="1" smtClean="0"/>
              <a:t>αδειοδότησης</a:t>
            </a:r>
            <a:r>
              <a:rPr lang="el-GR" dirty="0" smtClean="0"/>
              <a:t> πυρήνα (προσδιορίζεται από τον κατασκευαστή λογισμικού με βάση την υπολογιστική ισχύ του κάθε πυρήνα). </a:t>
            </a:r>
          </a:p>
          <a:p>
            <a:r>
              <a:rPr lang="el-GR" b="1" dirty="0" smtClean="0">
                <a:solidFill>
                  <a:srgbClr val="0070C0"/>
                </a:solidFill>
              </a:rPr>
              <a:t>Μοντέλο τιμολόγησης ανά υποσύστημα (</a:t>
            </a:r>
            <a:r>
              <a:rPr lang="el-GR" b="1" dirty="0" err="1" smtClean="0">
                <a:solidFill>
                  <a:srgbClr val="0070C0"/>
                </a:solidFill>
              </a:rPr>
              <a:t>module</a:t>
            </a:r>
            <a:r>
              <a:rPr lang="el-GR" b="1" dirty="0" smtClean="0">
                <a:solidFill>
                  <a:srgbClr val="0070C0"/>
                </a:solidFill>
              </a:rPr>
              <a:t> </a:t>
            </a:r>
            <a:r>
              <a:rPr lang="el-GR" b="1" dirty="0" err="1" smtClean="0">
                <a:solidFill>
                  <a:srgbClr val="0070C0"/>
                </a:solidFill>
              </a:rPr>
              <a:t>pricing</a:t>
            </a:r>
            <a:r>
              <a:rPr lang="el-GR" b="1" dirty="0" smtClean="0">
                <a:solidFill>
                  <a:srgbClr val="0070C0"/>
                </a:solidFill>
              </a:rPr>
              <a:t> </a:t>
            </a:r>
            <a:r>
              <a:rPr lang="el-GR" b="1" dirty="0" err="1" smtClean="0">
                <a:solidFill>
                  <a:srgbClr val="0070C0"/>
                </a:solidFill>
              </a:rPr>
              <a:t>model</a:t>
            </a:r>
            <a:r>
              <a:rPr lang="el-GR" b="1" dirty="0" smtClean="0">
                <a:solidFill>
                  <a:srgbClr val="0070C0"/>
                </a:solidFill>
              </a:rPr>
              <a:t>)</a:t>
            </a:r>
            <a:endParaRPr lang="en-US" b="1" dirty="0" smtClean="0">
              <a:solidFill>
                <a:srgbClr val="0070C0"/>
              </a:solidFill>
            </a:endParaRPr>
          </a:p>
          <a:p>
            <a:pPr lvl="1"/>
            <a:r>
              <a:rPr lang="el-GR" dirty="0" smtClean="0"/>
              <a:t>Επιτρέπει στις επιχειρήσεις να εγκαταστήσουν μεμονωμένα υποσυστήματα του ERP και να πληρώσουν για αυτά α) </a:t>
            </a:r>
            <a:r>
              <a:rPr lang="el-GR" b="1" dirty="0" smtClean="0">
                <a:solidFill>
                  <a:srgbClr val="00B050"/>
                </a:solidFill>
              </a:rPr>
              <a:t>με βάση τον αριθμό χρηστών (</a:t>
            </a:r>
            <a:r>
              <a:rPr lang="el-GR" b="1" dirty="0" err="1" smtClean="0">
                <a:solidFill>
                  <a:srgbClr val="00B050"/>
                </a:solidFill>
              </a:rPr>
              <a:t>user</a:t>
            </a:r>
            <a:r>
              <a:rPr lang="el-GR" b="1" dirty="0" smtClean="0">
                <a:solidFill>
                  <a:srgbClr val="00B050"/>
                </a:solidFill>
              </a:rPr>
              <a:t>-</a:t>
            </a:r>
            <a:r>
              <a:rPr lang="el-GR" b="1" dirty="0" err="1" smtClean="0">
                <a:solidFill>
                  <a:srgbClr val="00B050"/>
                </a:solidFill>
              </a:rPr>
              <a:t>based</a:t>
            </a:r>
            <a:r>
              <a:rPr lang="el-GR" b="1" dirty="0" smtClean="0">
                <a:solidFill>
                  <a:srgbClr val="00B050"/>
                </a:solidFill>
              </a:rPr>
              <a:t>) </a:t>
            </a:r>
            <a:r>
              <a:rPr lang="el-GR" dirty="0" smtClean="0"/>
              <a:t>ή β)</a:t>
            </a:r>
            <a:r>
              <a:rPr lang="el-GR" b="1" dirty="0" smtClean="0">
                <a:solidFill>
                  <a:srgbClr val="00B050"/>
                </a:solidFill>
              </a:rPr>
              <a:t> με βάση τη χρήση (</a:t>
            </a:r>
            <a:r>
              <a:rPr lang="el-GR" b="1" dirty="0" err="1" smtClean="0">
                <a:solidFill>
                  <a:srgbClr val="00B050"/>
                </a:solidFill>
              </a:rPr>
              <a:t>usage</a:t>
            </a:r>
            <a:r>
              <a:rPr lang="el-GR" b="1" dirty="0" smtClean="0">
                <a:solidFill>
                  <a:srgbClr val="00B050"/>
                </a:solidFill>
              </a:rPr>
              <a:t>-</a:t>
            </a:r>
            <a:r>
              <a:rPr lang="el-GR" b="1" dirty="0" err="1" smtClean="0">
                <a:solidFill>
                  <a:srgbClr val="00B050"/>
                </a:solidFill>
              </a:rPr>
              <a:t>based</a:t>
            </a:r>
            <a:r>
              <a:rPr lang="el-GR" dirty="0" smtClean="0"/>
              <a:t>).</a:t>
            </a:r>
            <a:endParaRPr lang="el-GR" b="1" dirty="0" smtClean="0"/>
          </a:p>
          <a:p>
            <a:endParaRPr lang="el-GR" b="1" dirty="0" smtClean="0"/>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Κοστολόγηση έργων </a:t>
            </a:r>
            <a:r>
              <a:rPr lang="en-US" dirty="0" smtClean="0"/>
              <a:t>ERP</a:t>
            </a:r>
            <a:r>
              <a:rPr lang="el-GR" dirty="0" smtClean="0"/>
              <a:t/>
            </a:r>
            <a:br>
              <a:rPr lang="el-GR" dirty="0" smtClean="0"/>
            </a:br>
            <a:r>
              <a:rPr lang="el-GR" dirty="0" smtClean="0"/>
              <a:t>Κόστος λειτουργίας συστήματος – Κόστος αδειών (2)</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54</a:t>
            </a:fld>
            <a:endParaRPr lang="en-US"/>
          </a:p>
        </p:txBody>
      </p:sp>
      <p:sp>
        <p:nvSpPr>
          <p:cNvPr id="4" name="Content Placeholder 3"/>
          <p:cNvSpPr>
            <a:spLocks noGrp="1"/>
          </p:cNvSpPr>
          <p:nvPr>
            <p:ph sz="quarter" idx="1"/>
          </p:nvPr>
        </p:nvSpPr>
        <p:spPr>
          <a:xfrm>
            <a:off x="1219200" y="1447800"/>
            <a:ext cx="10363200" cy="5219700"/>
          </a:xfrm>
        </p:spPr>
        <p:txBody>
          <a:bodyPr>
            <a:normAutofit fontScale="85000" lnSpcReduction="10000"/>
          </a:bodyPr>
          <a:lstStyle/>
          <a:p>
            <a:pPr>
              <a:buNone/>
            </a:pPr>
            <a:r>
              <a:rPr lang="el-GR" b="1" dirty="0" smtClean="0">
                <a:solidFill>
                  <a:srgbClr val="C00000"/>
                </a:solidFill>
              </a:rPr>
              <a:t>Μοντέλο τιμολόγησης ανά υποσύστημα (</a:t>
            </a:r>
            <a:r>
              <a:rPr lang="el-GR" b="1" dirty="0" err="1" smtClean="0">
                <a:solidFill>
                  <a:srgbClr val="C00000"/>
                </a:solidFill>
              </a:rPr>
              <a:t>module</a:t>
            </a:r>
            <a:r>
              <a:rPr lang="el-GR" b="1" dirty="0" smtClean="0">
                <a:solidFill>
                  <a:srgbClr val="C00000"/>
                </a:solidFill>
              </a:rPr>
              <a:t> </a:t>
            </a:r>
            <a:r>
              <a:rPr lang="el-GR" b="1" dirty="0" err="1" smtClean="0">
                <a:solidFill>
                  <a:srgbClr val="C00000"/>
                </a:solidFill>
              </a:rPr>
              <a:t>pricing</a:t>
            </a:r>
            <a:r>
              <a:rPr lang="el-GR" b="1" dirty="0" smtClean="0">
                <a:solidFill>
                  <a:srgbClr val="C00000"/>
                </a:solidFill>
              </a:rPr>
              <a:t> </a:t>
            </a:r>
            <a:r>
              <a:rPr lang="el-GR" b="1" dirty="0" err="1" smtClean="0">
                <a:solidFill>
                  <a:srgbClr val="C00000"/>
                </a:solidFill>
              </a:rPr>
              <a:t>model</a:t>
            </a:r>
            <a:r>
              <a:rPr lang="el-GR" b="1" dirty="0" smtClean="0">
                <a:solidFill>
                  <a:srgbClr val="C00000"/>
                </a:solidFill>
              </a:rPr>
              <a:t>)</a:t>
            </a:r>
            <a:endParaRPr lang="en-US" b="1" dirty="0" smtClean="0">
              <a:solidFill>
                <a:srgbClr val="C00000"/>
              </a:solidFill>
            </a:endParaRPr>
          </a:p>
          <a:p>
            <a:pPr>
              <a:buNone/>
            </a:pPr>
            <a:r>
              <a:rPr lang="el-GR" dirty="0" smtClean="0"/>
              <a:t>Η τιμολόγηση </a:t>
            </a:r>
            <a:r>
              <a:rPr lang="el-GR" b="1" dirty="0" smtClean="0">
                <a:solidFill>
                  <a:srgbClr val="00B050"/>
                </a:solidFill>
              </a:rPr>
              <a:t>με βάση τον αριθμό χρηστών (</a:t>
            </a:r>
            <a:r>
              <a:rPr lang="el-GR" b="1" dirty="0" err="1" smtClean="0">
                <a:solidFill>
                  <a:srgbClr val="00B050"/>
                </a:solidFill>
              </a:rPr>
              <a:t>user</a:t>
            </a:r>
            <a:r>
              <a:rPr lang="el-GR" b="1" dirty="0" smtClean="0">
                <a:solidFill>
                  <a:srgbClr val="00B050"/>
                </a:solidFill>
              </a:rPr>
              <a:t>-</a:t>
            </a:r>
            <a:r>
              <a:rPr lang="el-GR" b="1" dirty="0" err="1" smtClean="0">
                <a:solidFill>
                  <a:srgbClr val="00B050"/>
                </a:solidFill>
              </a:rPr>
              <a:t>based</a:t>
            </a:r>
            <a:r>
              <a:rPr lang="el-GR" b="1" dirty="0" smtClean="0">
                <a:solidFill>
                  <a:srgbClr val="00B050"/>
                </a:solidFill>
              </a:rPr>
              <a:t>) </a:t>
            </a:r>
            <a:r>
              <a:rPr lang="el-GR" dirty="0" smtClean="0"/>
              <a:t>γίνεται με μέτρηση:</a:t>
            </a:r>
          </a:p>
          <a:p>
            <a:r>
              <a:rPr lang="el-GR" b="1" dirty="0" smtClean="0">
                <a:solidFill>
                  <a:srgbClr val="0070C0"/>
                </a:solidFill>
              </a:rPr>
              <a:t>χρηστών εφαρμογής (</a:t>
            </a:r>
            <a:r>
              <a:rPr lang="el-GR" b="1" dirty="0" err="1" smtClean="0">
                <a:solidFill>
                  <a:srgbClr val="0070C0"/>
                </a:solidFill>
              </a:rPr>
              <a:t>Application</a:t>
            </a:r>
            <a:r>
              <a:rPr lang="el-GR" b="1" dirty="0" smtClean="0">
                <a:solidFill>
                  <a:srgbClr val="0070C0"/>
                </a:solidFill>
              </a:rPr>
              <a:t> </a:t>
            </a:r>
            <a:r>
              <a:rPr lang="el-GR" b="1" dirty="0" err="1" smtClean="0">
                <a:solidFill>
                  <a:srgbClr val="0070C0"/>
                </a:solidFill>
              </a:rPr>
              <a:t>User</a:t>
            </a:r>
            <a:r>
              <a:rPr lang="el-GR" b="1" dirty="0" smtClean="0">
                <a:solidFill>
                  <a:srgbClr val="0070C0"/>
                </a:solidFill>
              </a:rPr>
              <a:t>)</a:t>
            </a:r>
            <a:r>
              <a:rPr lang="el-GR" b="1" dirty="0" smtClean="0"/>
              <a:t>. </a:t>
            </a:r>
            <a:r>
              <a:rPr lang="el-GR" dirty="0" smtClean="0"/>
              <a:t>Ως χρήστης εφαρμογής ορίζεται ένα άτομο που έχει εξουσιοδοτηθεί να χρησιμοποιήσει την εφαρμογή που είναι εγκατεστημένη είτε σε έναν εξυπηρετητή είτε σε πολλούς, ανεξάρτητα από το αν το συγκεκριμένο άτομο είναι ενεργό – χρησιμοποιεί την εφαρμογή την κάθε δεδομένη στιγμή. </a:t>
            </a:r>
          </a:p>
          <a:p>
            <a:r>
              <a:rPr lang="el-GR" b="1" dirty="0" smtClean="0">
                <a:solidFill>
                  <a:srgbClr val="0070C0"/>
                </a:solidFill>
              </a:rPr>
              <a:t>των εργαζομένων της επιχείρησης. </a:t>
            </a:r>
            <a:r>
              <a:rPr lang="el-GR" dirty="0" smtClean="0"/>
              <a:t>Είναι το σύνολο των πλήρους απασχόλησης, μερικής απασχόλησης, εκτάκτων εργαζομένων της επιχείρησης, καθώς και το σύνολο των εξωτερικών εργαζομένων ή/ και συμβούλων της επιχείρησης (όχι των πραγματικών χρηστών) </a:t>
            </a:r>
          </a:p>
          <a:p>
            <a:r>
              <a:rPr lang="el-GR" b="1" dirty="0" smtClean="0">
                <a:solidFill>
                  <a:srgbClr val="0070C0"/>
                </a:solidFill>
              </a:rPr>
              <a:t>των </a:t>
            </a:r>
            <a:r>
              <a:rPr lang="el-GR" b="1" dirty="0" smtClean="0">
                <a:solidFill>
                  <a:srgbClr val="0070C0"/>
                </a:solidFill>
                <a:latin typeface="Cambria" pitchFamily="18" charset="0"/>
                <a:ea typeface="Cambria" pitchFamily="18" charset="0"/>
              </a:rPr>
              <a:t>συνδρομών (</a:t>
            </a:r>
            <a:r>
              <a:rPr lang="en-US" b="1" dirty="0" smtClean="0">
                <a:solidFill>
                  <a:srgbClr val="0070C0"/>
                </a:solidFill>
                <a:latin typeface="Cambria" pitchFamily="18" charset="0"/>
                <a:ea typeface="Cambria" pitchFamily="18" charset="0"/>
              </a:rPr>
              <a:t>subscriptions)</a:t>
            </a:r>
            <a:r>
              <a:rPr lang="el-GR" b="1" dirty="0" smtClean="0">
                <a:solidFill>
                  <a:srgbClr val="0070C0"/>
                </a:solidFill>
                <a:latin typeface="Cambria" pitchFamily="18" charset="0"/>
                <a:ea typeface="Cambria" pitchFamily="18" charset="0"/>
              </a:rPr>
              <a:t>. </a:t>
            </a:r>
            <a:r>
              <a:rPr lang="el-GR" dirty="0" smtClean="0"/>
              <a:t>Η χρήση με βάση τη συνδρομή συνδέεται με την παροχή του λογισμικού ως </a:t>
            </a:r>
            <a:r>
              <a:rPr lang="el-GR" dirty="0" smtClean="0">
                <a:latin typeface="Cambria" pitchFamily="18" charset="0"/>
                <a:ea typeface="Cambria" pitchFamily="18" charset="0"/>
              </a:rPr>
              <a:t>υπηρεσία (</a:t>
            </a:r>
            <a:r>
              <a:rPr lang="en-US" dirty="0" err="1" smtClean="0">
                <a:latin typeface="Cambria" pitchFamily="18" charset="0"/>
                <a:ea typeface="Cambria" pitchFamily="18" charset="0"/>
              </a:rPr>
              <a:t>SaaS</a:t>
            </a:r>
            <a:r>
              <a:rPr lang="en-US" dirty="0" smtClean="0">
                <a:latin typeface="Cambria" pitchFamily="18" charset="0"/>
                <a:ea typeface="Cambria" pitchFamily="18" charset="0"/>
              </a:rPr>
              <a:t>) </a:t>
            </a:r>
            <a:r>
              <a:rPr lang="el-GR" dirty="0" smtClean="0"/>
              <a:t>και με την παροχή λογισμικού με βάση τη ζήτηση (</a:t>
            </a:r>
            <a:r>
              <a:rPr lang="el-GR" dirty="0" err="1" smtClean="0"/>
              <a:t>on</a:t>
            </a:r>
            <a:r>
              <a:rPr lang="el-GR" dirty="0" smtClean="0"/>
              <a:t> </a:t>
            </a:r>
            <a:r>
              <a:rPr lang="el-GR" dirty="0" err="1" smtClean="0"/>
              <a:t>demand</a:t>
            </a:r>
            <a:r>
              <a:rPr lang="el-GR" dirty="0" smtClean="0"/>
              <a:t>). Το σύστημα εγκαθίσταται στο κεντρικό υπολογιστικό κέντρο του </a:t>
            </a:r>
            <a:r>
              <a:rPr lang="el-GR" dirty="0" err="1" smtClean="0"/>
              <a:t>παρόχου</a:t>
            </a:r>
            <a:r>
              <a:rPr lang="el-GR" dirty="0" smtClean="0"/>
              <a:t> της υπηρεσίας.</a:t>
            </a:r>
            <a:endParaRPr lang="en-US" b="1" dirty="0" smtClean="0">
              <a:latin typeface="Cambria" pitchFamily="18" charset="0"/>
              <a:ea typeface="Cambria" pitchFamily="18" charset="0"/>
            </a:endParaRPr>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Κοστολόγηση έργων </a:t>
            </a:r>
            <a:r>
              <a:rPr lang="en-US" dirty="0" smtClean="0"/>
              <a:t>ERP</a:t>
            </a:r>
            <a:r>
              <a:rPr lang="el-GR" dirty="0" smtClean="0"/>
              <a:t/>
            </a:r>
            <a:br>
              <a:rPr lang="el-GR" dirty="0" smtClean="0"/>
            </a:br>
            <a:r>
              <a:rPr lang="el-GR" dirty="0" smtClean="0"/>
              <a:t>Κόστος λειτουργίας συστήματος – Κόστος αδειών (3)</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55</a:t>
            </a:fld>
            <a:endParaRPr lang="en-US"/>
          </a:p>
        </p:txBody>
      </p:sp>
      <p:sp>
        <p:nvSpPr>
          <p:cNvPr id="4" name="Content Placeholder 3"/>
          <p:cNvSpPr>
            <a:spLocks noGrp="1"/>
          </p:cNvSpPr>
          <p:nvPr>
            <p:ph sz="quarter" idx="1"/>
          </p:nvPr>
        </p:nvSpPr>
        <p:spPr>
          <a:xfrm>
            <a:off x="1219200" y="1447800"/>
            <a:ext cx="10363200" cy="5625860"/>
          </a:xfrm>
        </p:spPr>
        <p:txBody>
          <a:bodyPr>
            <a:normAutofit fontScale="85000" lnSpcReduction="20000"/>
          </a:bodyPr>
          <a:lstStyle/>
          <a:p>
            <a:pPr>
              <a:buNone/>
            </a:pPr>
            <a:r>
              <a:rPr lang="el-GR" b="1" dirty="0" smtClean="0">
                <a:solidFill>
                  <a:srgbClr val="C00000"/>
                </a:solidFill>
              </a:rPr>
              <a:t>Μοντέλο τιμολόγησης ανά υποσύστημα (</a:t>
            </a:r>
            <a:r>
              <a:rPr lang="el-GR" b="1" dirty="0" err="1" smtClean="0">
                <a:solidFill>
                  <a:srgbClr val="C00000"/>
                </a:solidFill>
              </a:rPr>
              <a:t>module</a:t>
            </a:r>
            <a:r>
              <a:rPr lang="el-GR" b="1" dirty="0" smtClean="0">
                <a:solidFill>
                  <a:srgbClr val="C00000"/>
                </a:solidFill>
              </a:rPr>
              <a:t> </a:t>
            </a:r>
            <a:r>
              <a:rPr lang="el-GR" b="1" dirty="0" err="1" smtClean="0">
                <a:solidFill>
                  <a:srgbClr val="C00000"/>
                </a:solidFill>
              </a:rPr>
              <a:t>pricing</a:t>
            </a:r>
            <a:r>
              <a:rPr lang="el-GR" b="1" dirty="0" smtClean="0">
                <a:solidFill>
                  <a:srgbClr val="C00000"/>
                </a:solidFill>
              </a:rPr>
              <a:t> </a:t>
            </a:r>
            <a:r>
              <a:rPr lang="el-GR" b="1" dirty="0" err="1" smtClean="0">
                <a:solidFill>
                  <a:srgbClr val="C00000"/>
                </a:solidFill>
              </a:rPr>
              <a:t>model</a:t>
            </a:r>
            <a:r>
              <a:rPr lang="el-GR" b="1" dirty="0" smtClean="0">
                <a:solidFill>
                  <a:srgbClr val="C00000"/>
                </a:solidFill>
              </a:rPr>
              <a:t>)</a:t>
            </a:r>
            <a:endParaRPr lang="en-US" b="1" dirty="0" smtClean="0">
              <a:solidFill>
                <a:srgbClr val="C00000"/>
              </a:solidFill>
            </a:endParaRPr>
          </a:p>
          <a:p>
            <a:pPr marL="0" indent="0">
              <a:buNone/>
            </a:pPr>
            <a:r>
              <a:rPr lang="el-GR" dirty="0" smtClean="0"/>
              <a:t>Η τιμολόγηση </a:t>
            </a:r>
            <a:r>
              <a:rPr lang="el-GR" b="1" dirty="0" smtClean="0">
                <a:solidFill>
                  <a:srgbClr val="00B050"/>
                </a:solidFill>
              </a:rPr>
              <a:t>με βάση τη χρήση (</a:t>
            </a:r>
            <a:r>
              <a:rPr lang="el-GR" b="1" dirty="0" err="1" smtClean="0">
                <a:solidFill>
                  <a:srgbClr val="00B050"/>
                </a:solidFill>
              </a:rPr>
              <a:t>usage</a:t>
            </a:r>
            <a:r>
              <a:rPr lang="el-GR" b="1" dirty="0" smtClean="0">
                <a:solidFill>
                  <a:srgbClr val="00B050"/>
                </a:solidFill>
              </a:rPr>
              <a:t>-</a:t>
            </a:r>
            <a:r>
              <a:rPr lang="el-GR" b="1" dirty="0" err="1" smtClean="0">
                <a:solidFill>
                  <a:srgbClr val="00B050"/>
                </a:solidFill>
              </a:rPr>
              <a:t>based</a:t>
            </a:r>
            <a:r>
              <a:rPr lang="el-GR" b="1" dirty="0" smtClean="0">
                <a:solidFill>
                  <a:srgbClr val="00B050"/>
                </a:solidFill>
              </a:rPr>
              <a:t>) </a:t>
            </a:r>
            <a:r>
              <a:rPr lang="el-GR" dirty="0" smtClean="0"/>
              <a:t>γίνεται χρησιμοποιώντας μετρικές που αξιολογούν είτε τις επιχειρηματικές διεργασίες είτε το αποτέλεσμα των επιχειρηματικών διεργασιών, όπως:</a:t>
            </a:r>
          </a:p>
          <a:p>
            <a:r>
              <a:rPr lang="el-GR" b="1" dirty="0" smtClean="0">
                <a:solidFill>
                  <a:srgbClr val="0070C0"/>
                </a:solidFill>
              </a:rPr>
              <a:t>Κόστος Πωληθέντων Προϊόντων σε € (</a:t>
            </a:r>
            <a:r>
              <a:rPr lang="el-GR" b="1" dirty="0" err="1" smtClean="0">
                <a:solidFill>
                  <a:srgbClr val="0070C0"/>
                </a:solidFill>
              </a:rPr>
              <a:t>Cost</a:t>
            </a:r>
            <a:r>
              <a:rPr lang="el-GR" b="1" dirty="0" smtClean="0">
                <a:solidFill>
                  <a:srgbClr val="0070C0"/>
                </a:solidFill>
              </a:rPr>
              <a:t> </a:t>
            </a:r>
            <a:r>
              <a:rPr lang="el-GR" b="1" dirty="0" err="1" smtClean="0">
                <a:solidFill>
                  <a:srgbClr val="0070C0"/>
                </a:solidFill>
              </a:rPr>
              <a:t>of</a:t>
            </a:r>
            <a:r>
              <a:rPr lang="el-GR" b="1" dirty="0" smtClean="0">
                <a:solidFill>
                  <a:srgbClr val="0070C0"/>
                </a:solidFill>
              </a:rPr>
              <a:t> </a:t>
            </a:r>
            <a:r>
              <a:rPr lang="el-GR" b="1" dirty="0" err="1" smtClean="0">
                <a:solidFill>
                  <a:srgbClr val="0070C0"/>
                </a:solidFill>
              </a:rPr>
              <a:t>Goods</a:t>
            </a:r>
            <a:r>
              <a:rPr lang="el-GR" b="1" dirty="0" smtClean="0">
                <a:solidFill>
                  <a:srgbClr val="0070C0"/>
                </a:solidFill>
              </a:rPr>
              <a:t> </a:t>
            </a:r>
            <a:r>
              <a:rPr lang="el-GR" b="1" dirty="0" err="1" smtClean="0">
                <a:solidFill>
                  <a:srgbClr val="0070C0"/>
                </a:solidFill>
              </a:rPr>
              <a:t>Sold</a:t>
            </a:r>
            <a:r>
              <a:rPr lang="el-GR" b="1" dirty="0" smtClean="0">
                <a:solidFill>
                  <a:srgbClr val="0070C0"/>
                </a:solidFill>
              </a:rPr>
              <a:t> - COGS).</a:t>
            </a:r>
            <a:r>
              <a:rPr lang="el-GR" dirty="0" smtClean="0"/>
              <a:t> Χρησιμοποιείται κυρίως με εφαρμογές Εφοδιαστικής Αλυσίδας. Βασίζεται στο κόστος των αγαθών που η επιχείρηση έχει εμπορευθεί σε μια οικονομική χρήση της και μετριέται σε μια νομισματική μονάδα (π.χ. €). Σε περίπτωση που το COGS δεν μπορεί να υπολογιστεί τότε θεωρούμε ότι το COGS πρέπει να είναι ίσο με το 75% των συνολικών εσόδων της εταιρείας. </a:t>
            </a:r>
          </a:p>
          <a:p>
            <a:r>
              <a:rPr lang="el-GR" b="1" dirty="0" smtClean="0">
                <a:solidFill>
                  <a:srgbClr val="0070C0"/>
                </a:solidFill>
              </a:rPr>
              <a:t>Γραμμή Ηλεκτρονικής Παραγγελίας (</a:t>
            </a:r>
            <a:r>
              <a:rPr lang="el-GR" b="1" dirty="0" err="1" smtClean="0">
                <a:solidFill>
                  <a:srgbClr val="0070C0"/>
                </a:solidFill>
              </a:rPr>
              <a:t>Electronic</a:t>
            </a:r>
            <a:r>
              <a:rPr lang="el-GR" b="1" dirty="0" smtClean="0">
                <a:solidFill>
                  <a:srgbClr val="0070C0"/>
                </a:solidFill>
              </a:rPr>
              <a:t> </a:t>
            </a:r>
            <a:r>
              <a:rPr lang="el-GR" b="1" dirty="0" err="1" smtClean="0">
                <a:solidFill>
                  <a:srgbClr val="0070C0"/>
                </a:solidFill>
              </a:rPr>
              <a:t>Order</a:t>
            </a:r>
            <a:r>
              <a:rPr lang="el-GR" b="1" dirty="0" smtClean="0">
                <a:solidFill>
                  <a:srgbClr val="0070C0"/>
                </a:solidFill>
              </a:rPr>
              <a:t> </a:t>
            </a:r>
            <a:r>
              <a:rPr lang="el-GR" b="1" dirty="0" err="1" smtClean="0">
                <a:solidFill>
                  <a:srgbClr val="0070C0"/>
                </a:solidFill>
              </a:rPr>
              <a:t>Line</a:t>
            </a:r>
            <a:r>
              <a:rPr lang="el-GR" b="1" dirty="0" smtClean="0">
                <a:solidFill>
                  <a:srgbClr val="0070C0"/>
                </a:solidFill>
              </a:rPr>
              <a:t>). </a:t>
            </a:r>
            <a:r>
              <a:rPr lang="el-GR" dirty="0" smtClean="0"/>
              <a:t>Βασίζεται στον αριθμό των διαφορετικών προϊόντων (ένα προϊόν που πωλείται αντιστοιχεί σε μια γραμμή) που εμπορεύονται ηλεκτρονικά από μια επιχείρηση κατά τη διάρκεια μιας περιόδου ενός έτους. </a:t>
            </a:r>
          </a:p>
          <a:p>
            <a:r>
              <a:rPr lang="el-GR" b="1" dirty="0" smtClean="0">
                <a:solidFill>
                  <a:srgbClr val="0070C0"/>
                </a:solidFill>
              </a:rPr>
              <a:t>Αναφορές εξόδων (</a:t>
            </a:r>
            <a:r>
              <a:rPr lang="el-GR" b="1" dirty="0" err="1" smtClean="0">
                <a:solidFill>
                  <a:srgbClr val="0070C0"/>
                </a:solidFill>
              </a:rPr>
              <a:t>expense</a:t>
            </a:r>
            <a:r>
              <a:rPr lang="el-GR" b="1" dirty="0" smtClean="0">
                <a:solidFill>
                  <a:srgbClr val="0070C0"/>
                </a:solidFill>
              </a:rPr>
              <a:t> </a:t>
            </a:r>
            <a:r>
              <a:rPr lang="el-GR" b="1" dirty="0" err="1" smtClean="0">
                <a:solidFill>
                  <a:srgbClr val="0070C0"/>
                </a:solidFill>
              </a:rPr>
              <a:t>reports</a:t>
            </a:r>
            <a:r>
              <a:rPr lang="el-GR" b="1" dirty="0" smtClean="0">
                <a:solidFill>
                  <a:srgbClr val="0070C0"/>
                </a:solidFill>
              </a:rPr>
              <a:t>). </a:t>
            </a:r>
            <a:r>
              <a:rPr lang="el-GR" dirty="0" smtClean="0"/>
              <a:t>Χρησιμοποιείται σε εφαρμογές όπου παράγουν αναφορές εξόδων (</a:t>
            </a:r>
            <a:r>
              <a:rPr lang="el-GR" dirty="0" err="1" smtClean="0"/>
              <a:t>εξοδολόγια</a:t>
            </a:r>
            <a:r>
              <a:rPr lang="el-GR" dirty="0" smtClean="0"/>
              <a:t>) και υπολογίζεται με βάση τον αριθμό των εκθέσεων δαπανών που υποβάλλονται σε επεξεργασία μέσω της εφαρμογής κατά τη διάρκεια μιας περιόδου ενός έτους.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Κοστολόγηση έργων </a:t>
            </a:r>
            <a:r>
              <a:rPr lang="en-US" dirty="0" smtClean="0"/>
              <a:t>ERP</a:t>
            </a:r>
            <a:r>
              <a:rPr lang="el-GR" dirty="0" smtClean="0"/>
              <a:t/>
            </a:r>
            <a:br>
              <a:rPr lang="el-GR" dirty="0" smtClean="0"/>
            </a:br>
            <a:r>
              <a:rPr lang="el-GR" dirty="0" smtClean="0"/>
              <a:t>Κόστος λειτουργίας συστήματος – Κόστος αδειών (4)</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56</a:t>
            </a:fld>
            <a:endParaRPr lang="en-US"/>
          </a:p>
        </p:txBody>
      </p:sp>
      <p:sp>
        <p:nvSpPr>
          <p:cNvPr id="4" name="Content Placeholder 3"/>
          <p:cNvSpPr>
            <a:spLocks noGrp="1"/>
          </p:cNvSpPr>
          <p:nvPr>
            <p:ph sz="quarter" idx="1"/>
          </p:nvPr>
        </p:nvSpPr>
        <p:spPr/>
        <p:txBody>
          <a:bodyPr/>
          <a:lstStyle/>
          <a:p>
            <a:pPr>
              <a:buNone/>
            </a:pPr>
            <a:r>
              <a:rPr lang="el-GR" b="1" dirty="0" smtClean="0">
                <a:solidFill>
                  <a:srgbClr val="C00000"/>
                </a:solidFill>
              </a:rPr>
              <a:t>Εταιρική άδεια (</a:t>
            </a:r>
            <a:r>
              <a:rPr lang="el-GR" b="1" dirty="0" err="1" smtClean="0">
                <a:solidFill>
                  <a:srgbClr val="C00000"/>
                </a:solidFill>
              </a:rPr>
              <a:t>enterprise</a:t>
            </a:r>
            <a:r>
              <a:rPr lang="el-GR" b="1" dirty="0" smtClean="0">
                <a:solidFill>
                  <a:srgbClr val="C00000"/>
                </a:solidFill>
              </a:rPr>
              <a:t> </a:t>
            </a:r>
            <a:r>
              <a:rPr lang="el-GR" b="1" dirty="0" err="1" smtClean="0">
                <a:solidFill>
                  <a:srgbClr val="C00000"/>
                </a:solidFill>
              </a:rPr>
              <a:t>license</a:t>
            </a:r>
            <a:r>
              <a:rPr lang="el-GR" b="1" dirty="0" smtClean="0">
                <a:solidFill>
                  <a:srgbClr val="C00000"/>
                </a:solidFill>
              </a:rPr>
              <a:t>)</a:t>
            </a:r>
          </a:p>
          <a:p>
            <a:r>
              <a:rPr lang="el-GR" dirty="0" smtClean="0"/>
              <a:t>πολλές φορές οι προμηθευτές προσφέρουν συνολικά σε μια επιχείρηση το σύστημα ERP, σε μια συγκεκριμένη αρχική τιμή, χωρίς να υπολογίζουν τον αριθμό των εργαζομένων, τους επεξεργαστές ή κάποια άλλη μετρική. Στην περίπτωση αυτή, οι προμηθευτές προσβλέπουν στο ετήσιο κόστος συντήρησης που η επιχείρηση αυτή θα είναι υποχρεωμένη να πληρώνει αλλά και στην απόκτηση ενός νέου, σημαντικού πολλές φορές, πελάτη. </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9703" y="289386"/>
            <a:ext cx="10363200" cy="1143000"/>
          </a:xfrm>
        </p:spPr>
        <p:txBody>
          <a:bodyPr/>
          <a:lstStyle/>
          <a:p>
            <a:r>
              <a:rPr lang="el-GR" dirty="0" smtClean="0"/>
              <a:t>Βιβλιογραφία</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57</a:t>
            </a:fld>
            <a:endParaRPr lang="en-US"/>
          </a:p>
        </p:txBody>
      </p:sp>
      <p:sp>
        <p:nvSpPr>
          <p:cNvPr id="4" name="Content Placeholder 3"/>
          <p:cNvSpPr>
            <a:spLocks noGrp="1"/>
          </p:cNvSpPr>
          <p:nvPr>
            <p:ph sz="quarter" idx="1"/>
          </p:nvPr>
        </p:nvSpPr>
        <p:spPr>
          <a:xfrm>
            <a:off x="1219200" y="1447800"/>
            <a:ext cx="10363200" cy="5410200"/>
          </a:xfrm>
        </p:spPr>
        <p:txBody>
          <a:bodyPr>
            <a:normAutofit/>
          </a:bodyPr>
          <a:lstStyle/>
          <a:p>
            <a:r>
              <a:rPr lang="en-US" sz="1400" dirty="0" smtClean="0"/>
              <a:t>Al-</a:t>
            </a:r>
            <a:r>
              <a:rPr lang="en-US" sz="1400" dirty="0" err="1" smtClean="0"/>
              <a:t>Mashari</a:t>
            </a:r>
            <a:r>
              <a:rPr lang="en-US" sz="1400" dirty="0" smtClean="0"/>
              <a:t>, M., Al-</a:t>
            </a:r>
            <a:r>
              <a:rPr lang="en-US" sz="1400" dirty="0" err="1" smtClean="0"/>
              <a:t>Mudimigh</a:t>
            </a:r>
            <a:r>
              <a:rPr lang="en-US" sz="1400" dirty="0" smtClean="0"/>
              <a:t>, A. &amp; M. </a:t>
            </a:r>
            <a:r>
              <a:rPr lang="en-US" sz="1400" dirty="0" err="1" smtClean="0"/>
              <a:t>Zairi</a:t>
            </a:r>
            <a:r>
              <a:rPr lang="en-US" sz="1400" dirty="0" smtClean="0"/>
              <a:t>, (2003). Enterprise resource planning: A taxonomy of critical factors. </a:t>
            </a:r>
            <a:r>
              <a:rPr lang="en-US" sz="1400" i="1" dirty="0" smtClean="0"/>
              <a:t>European journal of operational research, 146(2), 352-364. </a:t>
            </a:r>
            <a:endParaRPr lang="el-GR" sz="1400" i="1" dirty="0" smtClean="0"/>
          </a:p>
          <a:p>
            <a:r>
              <a:rPr lang="en-US" sz="1400" dirty="0" err="1" smtClean="0"/>
              <a:t>Boonstra</a:t>
            </a:r>
            <a:r>
              <a:rPr lang="en-US" sz="1400" dirty="0" smtClean="0"/>
              <a:t>, A. (2006). Interpreting an ERP-implementation project from a stakeholder perspective. </a:t>
            </a:r>
            <a:r>
              <a:rPr lang="en-US" sz="1400" i="1" dirty="0" smtClean="0"/>
              <a:t>International Journal of Project Management, 24(1), 38-52. </a:t>
            </a:r>
            <a:endParaRPr lang="en-US" sz="1400" dirty="0" smtClean="0">
              <a:hlinkClick r:id="rId3"/>
            </a:endParaRPr>
          </a:p>
          <a:p>
            <a:r>
              <a:rPr lang="en-US" sz="1400" dirty="0" smtClean="0"/>
              <a:t>Chapman, R. J. (2014). </a:t>
            </a:r>
            <a:r>
              <a:rPr lang="en-US" sz="1400" i="1" dirty="0" smtClean="0"/>
              <a:t>The Rules of Project Risk Management: Implementation Guidelines for Major Projects. Gower Publishing Limited.</a:t>
            </a:r>
            <a:endParaRPr lang="el-GR" sz="1400" dirty="0" smtClean="0"/>
          </a:p>
          <a:p>
            <a:r>
              <a:rPr lang="en-US" sz="1400" dirty="0" err="1" smtClean="0"/>
              <a:t>Dorfman</a:t>
            </a:r>
            <a:r>
              <a:rPr lang="en-US" sz="1400" dirty="0" smtClean="0"/>
              <a:t>, M. &amp; Thayer, R. H. (1990). Standards, guidelines and examples on system and software requirements engineering. </a:t>
            </a:r>
            <a:r>
              <a:rPr lang="en-US" sz="1400" i="1" dirty="0" smtClean="0"/>
              <a:t>IEEE Computer Society Press Tutorial. Los Alamitos: IEEE Computer Society Press, 1990</a:t>
            </a:r>
            <a:endParaRPr lang="el-GR" sz="1400" dirty="0" smtClean="0"/>
          </a:p>
          <a:p>
            <a:r>
              <a:rPr lang="en-US" sz="1400" dirty="0" err="1" smtClean="0"/>
              <a:t>Haddara</a:t>
            </a:r>
            <a:r>
              <a:rPr lang="en-US" sz="1400" dirty="0" smtClean="0"/>
              <a:t>, M. (2012). Exploring ERP Adoption Cost Factors. </a:t>
            </a:r>
            <a:r>
              <a:rPr lang="en-US" sz="1400" i="1" dirty="0" smtClean="0"/>
              <a:t>Journal of Computer Technology &amp; Applications (JCTA), 3(3), 250-261.</a:t>
            </a:r>
            <a:endParaRPr lang="el-GR" sz="1400" dirty="0" smtClean="0"/>
          </a:p>
          <a:p>
            <a:r>
              <a:rPr lang="en-US" sz="1400" dirty="0" err="1" smtClean="0"/>
              <a:t>Kronbichler</a:t>
            </a:r>
            <a:r>
              <a:rPr lang="en-US" sz="1400" dirty="0" smtClean="0"/>
              <a:t>, S. A., </a:t>
            </a:r>
            <a:r>
              <a:rPr lang="en-US" sz="1400" dirty="0" err="1" smtClean="0"/>
              <a:t>Ostermann</a:t>
            </a:r>
            <a:r>
              <a:rPr lang="en-US" sz="1400" dirty="0" smtClean="0"/>
              <a:t>, H., </a:t>
            </a:r>
            <a:r>
              <a:rPr lang="en-US" sz="1400" dirty="0" err="1" smtClean="0"/>
              <a:t>Rol</a:t>
            </a:r>
            <a:r>
              <a:rPr lang="en-US" sz="1400" dirty="0" smtClean="0"/>
              <a:t>, R. &amp; Staudinger, S. (2009). A review of critical success factors for ERP-projects. </a:t>
            </a:r>
            <a:r>
              <a:rPr lang="en-US" sz="1400" i="1" dirty="0" smtClean="0"/>
              <a:t>Open Information Systems Journal, 3, 14-25. </a:t>
            </a:r>
            <a:endParaRPr lang="el-GR" sz="1400" i="1" dirty="0" smtClean="0"/>
          </a:p>
          <a:p>
            <a:r>
              <a:rPr lang="en-US" sz="1400" dirty="0" err="1" smtClean="0"/>
              <a:t>Leffingwell</a:t>
            </a:r>
            <a:r>
              <a:rPr lang="en-US" sz="1400" dirty="0" smtClean="0"/>
              <a:t>, D. &amp; </a:t>
            </a:r>
            <a:r>
              <a:rPr lang="en-US" sz="1400" dirty="0" err="1" smtClean="0"/>
              <a:t>Widrig</a:t>
            </a:r>
            <a:r>
              <a:rPr lang="en-US" sz="1400" dirty="0" smtClean="0"/>
              <a:t>, D. (2003). </a:t>
            </a:r>
            <a:r>
              <a:rPr lang="en-US" sz="1400" i="1" dirty="0" smtClean="0"/>
              <a:t>Managing Software Requirements: A Use Case Approach, Second Edition. Addison Wesley.</a:t>
            </a:r>
            <a:endParaRPr lang="el-GR" sz="1400" dirty="0" smtClean="0"/>
          </a:p>
          <a:p>
            <a:r>
              <a:rPr lang="el-GR" sz="1400" dirty="0" err="1" smtClean="0"/>
              <a:t>Maylor</a:t>
            </a:r>
            <a:r>
              <a:rPr lang="el-GR" sz="1400" dirty="0" smtClean="0"/>
              <a:t>, Η. (2006). </a:t>
            </a:r>
            <a:r>
              <a:rPr lang="el-GR" sz="1400" dirty="0" smtClean="0"/>
              <a:t>Διαχείριση Έργων. Εκδόσεις Κλειδάριθμος. </a:t>
            </a:r>
          </a:p>
          <a:p>
            <a:r>
              <a:rPr lang="en-US" sz="1400" dirty="0" smtClean="0"/>
              <a:t>Meredith, J. R. &amp; Mantel, Jr., S. J. (2011). </a:t>
            </a:r>
            <a:r>
              <a:rPr lang="en-US" sz="1400" i="1" dirty="0" smtClean="0"/>
              <a:t>Project management: a managerial approach. John Wiley &amp; Sons.</a:t>
            </a:r>
            <a:endParaRPr lang="el-GR" sz="1400" i="1" dirty="0" smtClean="0"/>
          </a:p>
          <a:p>
            <a:r>
              <a:rPr lang="en-US" sz="1400" dirty="0" smtClean="0"/>
              <a:t>Mitchell, R.K., </a:t>
            </a:r>
            <a:r>
              <a:rPr lang="en-US" sz="1400" dirty="0" err="1" smtClean="0"/>
              <a:t>Agle</a:t>
            </a:r>
            <a:r>
              <a:rPr lang="en-US" sz="1400" dirty="0" smtClean="0"/>
              <a:t>, B.R., Wood, D.J. (1997).Toward </a:t>
            </a:r>
            <a:r>
              <a:rPr lang="en-US" sz="1400" dirty="0" smtClean="0"/>
              <a:t>a Theory of Stakeholder Identification and Salience: Defining the Principle of who and What Really </a:t>
            </a:r>
            <a:r>
              <a:rPr lang="en-US" sz="1400" dirty="0" smtClean="0"/>
              <a:t>Counts.</a:t>
            </a:r>
            <a:r>
              <a:rPr lang="en-US" sz="1400" dirty="0" smtClean="0"/>
              <a:t> </a:t>
            </a:r>
            <a:r>
              <a:rPr lang="en-US" sz="1400" i="1" dirty="0" smtClean="0"/>
              <a:t>Academy of Management </a:t>
            </a:r>
            <a:r>
              <a:rPr lang="en-US" sz="1400" i="1" dirty="0" smtClean="0"/>
              <a:t>Review</a:t>
            </a:r>
            <a:r>
              <a:rPr lang="en-US" sz="1400" dirty="0" smtClean="0"/>
              <a:t>, Vol</a:t>
            </a:r>
            <a:r>
              <a:rPr lang="en-US" sz="1400" dirty="0" smtClean="0"/>
              <a:t>. 22, No. </a:t>
            </a:r>
            <a:r>
              <a:rPr lang="en-US" sz="1400" dirty="0" smtClean="0"/>
              <a:t>4.</a:t>
            </a:r>
            <a:endParaRPr lang="en-US" sz="1400" dirty="0" smtClean="0"/>
          </a:p>
          <a:p>
            <a:r>
              <a:rPr lang="en-US" sz="1400" dirty="0" smtClean="0"/>
              <a:t>PMI </a:t>
            </a:r>
            <a:r>
              <a:rPr lang="en-US" sz="1400" dirty="0" smtClean="0"/>
              <a:t>Institute. (2013). </a:t>
            </a:r>
            <a:r>
              <a:rPr lang="en-US" sz="1400" i="1" dirty="0" smtClean="0"/>
              <a:t>A guide to the Project Management Body of Knowledge, 5th edition. PMI Standard Committee.</a:t>
            </a:r>
            <a:endParaRPr lang="el-GR" sz="1400" dirty="0" smtClean="0"/>
          </a:p>
          <a:p>
            <a:r>
              <a:rPr lang="en-US" sz="1400" dirty="0" smtClean="0"/>
              <a:t>Wei, C. C., </a:t>
            </a:r>
            <a:r>
              <a:rPr lang="en-US" sz="1400" dirty="0" err="1" smtClean="0"/>
              <a:t>Chien</a:t>
            </a:r>
            <a:r>
              <a:rPr lang="en-US" sz="1400" dirty="0" smtClean="0"/>
              <a:t>, C. F. &amp; Wang, M. J. J. (2005). An AHP-based approach to ERP system selection. </a:t>
            </a:r>
            <a:r>
              <a:rPr lang="en-US" sz="1400" i="1" dirty="0" smtClean="0"/>
              <a:t>International journal of production economics, 96(1), 47-62. </a:t>
            </a:r>
          </a:p>
          <a:p>
            <a:r>
              <a:rPr lang="en-US" sz="1400" dirty="0" smtClean="0"/>
              <a:t>Wu, J. H. &amp; Wang, Y. M. (2006). Measuring ERP success: the ultimate users’ view. </a:t>
            </a:r>
            <a:r>
              <a:rPr lang="en-US" sz="1400" i="1" dirty="0" smtClean="0"/>
              <a:t>International Journal of Operations &amp; Production Management, 26(8), 882-903.</a:t>
            </a:r>
            <a:endParaRPr lang="el-GR" sz="1400" dirty="0" smtClean="0"/>
          </a:p>
          <a:p>
            <a:r>
              <a:rPr lang="en-US" sz="1400" dirty="0" smtClean="0"/>
              <a:t>Zhang, L., Lee, M. K., Zhang, Z. &amp; </a:t>
            </a:r>
            <a:r>
              <a:rPr lang="en-US" sz="1400" dirty="0" err="1" smtClean="0"/>
              <a:t>Banerjee</a:t>
            </a:r>
            <a:r>
              <a:rPr lang="en-US" sz="1400" dirty="0" smtClean="0"/>
              <a:t>, P. (2003, January). Critical success factors of enterprise resource planning systems implementation success in China. In </a:t>
            </a:r>
            <a:r>
              <a:rPr lang="en-US" sz="1400" i="1" dirty="0" smtClean="0"/>
              <a:t>System Sciences, (2003). Proceedings of the 36th Annual Hawaii International Conference on (pp. 10-pp). IEEE.</a:t>
            </a:r>
            <a:endParaRPr lang="en-US" sz="1400"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Box 3">
            <a:extLst>
              <a:ext uri="{FF2B5EF4-FFF2-40B4-BE49-F238E27FC236}">
                <a16:creationId xmlns="" xmlns:a16="http://schemas.microsoft.com/office/drawing/2014/main" id="{1DE2A4FC-7620-7C4B-AEC3-7E2C88E2E41D}"/>
              </a:ext>
            </a:extLst>
          </p:cNvPr>
          <p:cNvSpPr txBox="1">
            <a:spLocks noChangeArrowheads="1"/>
          </p:cNvSpPr>
          <p:nvPr/>
        </p:nvSpPr>
        <p:spPr bwMode="auto">
          <a:xfrm>
            <a:off x="646113" y="2584450"/>
            <a:ext cx="11299825" cy="10779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ts val="1000"/>
              </a:spcBef>
              <a:buClr>
                <a:srgbClr val="8AD0D6"/>
              </a:buClr>
              <a:buSzPct val="80000"/>
              <a:buFont typeface="Wingdings 3" pitchFamily="2"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itchFamily="2"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itchFamily="2"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9pPr>
          </a:lstStyle>
          <a:p>
            <a:pPr eaLnBrk="1" hangingPunct="1">
              <a:spcBef>
                <a:spcPct val="0"/>
              </a:spcBef>
              <a:buClrTx/>
              <a:buSzTx/>
              <a:buFontTx/>
              <a:buNone/>
            </a:pPr>
            <a:r>
              <a:rPr lang="el-GR" altLang="en-US" sz="3200" b="1"/>
              <a:t>Ευχαριστώ για την παρακολούθηση </a:t>
            </a:r>
            <a:endParaRPr lang="el-GR" altLang="en-US" sz="3200"/>
          </a:p>
          <a:p>
            <a:pPr eaLnBrk="1" hangingPunct="1">
              <a:spcBef>
                <a:spcPct val="0"/>
              </a:spcBef>
              <a:buClrTx/>
              <a:buSzTx/>
              <a:buFontTx/>
              <a:buNone/>
            </a:pPr>
            <a:endParaRPr lang="el-GR" altLang="en-US" sz="3200" dirty="0"/>
          </a:p>
        </p:txBody>
      </p:sp>
      <p:sp>
        <p:nvSpPr>
          <p:cNvPr id="4" name="Slide Number Placeholder 3"/>
          <p:cNvSpPr>
            <a:spLocks noGrp="1"/>
          </p:cNvSpPr>
          <p:nvPr>
            <p:ph type="sldNum" sz="quarter" idx="12"/>
          </p:nvPr>
        </p:nvSpPr>
        <p:spPr/>
        <p:txBody>
          <a:bodyPr/>
          <a:lstStyle/>
          <a:p>
            <a:fld id="{8B95C939-2FA7-DA46-BEC7-5018676AC871}" type="slidenum">
              <a:rPr lang="en-US" smtClean="0"/>
              <a:pPr/>
              <a:t>58</a:t>
            </a:fld>
            <a:endParaRPr lang="en-US"/>
          </a:p>
        </p:txBody>
      </p:sp>
    </p:spTree>
  </p:cSld>
  <p:clrMapOvr>
    <a:masterClrMapping/>
  </p:clrMapOvr>
  <p:timing>
    <p:tnLst>
      <p:par>
        <p:cTn id="1" dur="indefinite" restart="never" nodeType="tmRoot">
          <p:childTnLst>
            <p:par>
              <p:cTn id="2"/>
            </p:par>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Παράγοντες επιτυχίας έργου</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6</a:t>
            </a:fld>
            <a:endParaRPr lang="en-US"/>
          </a:p>
        </p:txBody>
      </p:sp>
      <p:pic>
        <p:nvPicPr>
          <p:cNvPr id="1026" name="Picture 2"/>
          <p:cNvPicPr>
            <a:picLocks noChangeAspect="1" noChangeArrowheads="1"/>
          </p:cNvPicPr>
          <p:nvPr/>
        </p:nvPicPr>
        <p:blipFill>
          <a:blip r:embed="rId3"/>
          <a:srcRect/>
          <a:stretch>
            <a:fillRect/>
          </a:stretch>
        </p:blipFill>
        <p:spPr bwMode="auto">
          <a:xfrm>
            <a:off x="1219200" y="1465066"/>
            <a:ext cx="9178372" cy="4928288"/>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Κριτήρια επιλογής έργων</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7</a:t>
            </a:fld>
            <a:endParaRPr lang="en-US"/>
          </a:p>
        </p:txBody>
      </p:sp>
      <p:sp>
        <p:nvSpPr>
          <p:cNvPr id="4" name="Content Placeholder 3"/>
          <p:cNvSpPr>
            <a:spLocks noGrp="1"/>
          </p:cNvSpPr>
          <p:nvPr>
            <p:ph sz="quarter" idx="1"/>
          </p:nvPr>
        </p:nvSpPr>
        <p:spPr/>
        <p:txBody>
          <a:bodyPr>
            <a:normAutofit fontScale="85000" lnSpcReduction="20000"/>
          </a:bodyPr>
          <a:lstStyle/>
          <a:p>
            <a:pPr>
              <a:buNone/>
            </a:pPr>
            <a:r>
              <a:rPr lang="el-GR" dirty="0" smtClean="0"/>
              <a:t>Για την επιλογή έργων λαμβάνονται υπόψη τα ακόλουθα κριτήρια:</a:t>
            </a:r>
          </a:p>
          <a:p>
            <a:r>
              <a:rPr lang="el-GR" b="1" dirty="0" smtClean="0">
                <a:solidFill>
                  <a:srgbClr val="0070C0"/>
                </a:solidFill>
              </a:rPr>
              <a:t>Παραγωγής </a:t>
            </a:r>
            <a:r>
              <a:rPr lang="el-GR" dirty="0" smtClean="0"/>
              <a:t>(ο χρόνος που χρειάζεται για την παραγωγή, η ενόχληση που θα προκληθεί στο κοινωνικό σύνολο ή στην υφιστάμενη παραγωγή, η ενέργεια που απαιτείται, τα ειδικά χαρακτηριστικά ασφάλειας), </a:t>
            </a:r>
          </a:p>
          <a:p>
            <a:r>
              <a:rPr lang="el-GR" b="1" dirty="0" smtClean="0">
                <a:solidFill>
                  <a:srgbClr val="0070C0"/>
                </a:solidFill>
              </a:rPr>
              <a:t>Αγοράς</a:t>
            </a:r>
            <a:r>
              <a:rPr lang="el-GR" dirty="0" smtClean="0"/>
              <a:t> (ποιο είναι το μέγεθος της στοχευόμενης αγοράς, σε ποια φάση ωριμότητας βρίσκεται, υπάρχει ανταγωνισμός, ποιοι είναι οι βασικοί κίνδυνοι, κ.λπ.), </a:t>
            </a:r>
          </a:p>
          <a:p>
            <a:r>
              <a:rPr lang="el-GR" b="1" dirty="0" smtClean="0">
                <a:solidFill>
                  <a:srgbClr val="0070C0"/>
                </a:solidFill>
              </a:rPr>
              <a:t>Οικονομικά</a:t>
            </a:r>
            <a:r>
              <a:rPr lang="el-GR" dirty="0" smtClean="0"/>
              <a:t> (ποιο είναι το κόστος παραγωγής, ποια είναι η αναμενόμενη κερδοφορία, ποιες είναι οι χρηματοοικονομικές ροές, ποια είναι η περίοδος απόσβεσης), </a:t>
            </a:r>
          </a:p>
          <a:p>
            <a:r>
              <a:rPr lang="el-GR" b="1" dirty="0" smtClean="0">
                <a:solidFill>
                  <a:srgbClr val="0070C0"/>
                </a:solidFill>
              </a:rPr>
              <a:t>Προσωπικού</a:t>
            </a:r>
            <a:r>
              <a:rPr lang="el-GR" dirty="0" smtClean="0"/>
              <a:t> (ποια είναι η συνολική προσπάθεια που απαιτείται για την κατασκευή του έργου ανά ειδικότητα και ανά φάση, αν είναι το προσωπικό επαρκώς εκπαιδευμένο ή αν θα χρειαστεί συμπληρωματική εκπαίδευση κ.λπ.), </a:t>
            </a:r>
          </a:p>
          <a:p>
            <a:r>
              <a:rPr lang="el-GR" b="1" dirty="0" smtClean="0">
                <a:solidFill>
                  <a:srgbClr val="0070C0"/>
                </a:solidFill>
              </a:rPr>
              <a:t>Διοικητικά</a:t>
            </a:r>
            <a:r>
              <a:rPr lang="el-GR" dirty="0" smtClean="0"/>
              <a:t> (ποιοι είναι οι κανονισμοί, νομοθεσία που πρέπει να εφαρμοσθεί, υπάρχουν συγκεκριμένα πρότυπα που πρέπει να ακολουθηθούν κ.λπ.).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B95C939-2FA7-DA46-BEC7-5018676AC871}" type="slidenum">
              <a:rPr lang="en-US" smtClean="0"/>
              <a:pPr/>
              <a:t>8</a:t>
            </a:fld>
            <a:endParaRPr lang="en-US"/>
          </a:p>
        </p:txBody>
      </p:sp>
      <p:pic>
        <p:nvPicPr>
          <p:cNvPr id="3074" name="Picture 2"/>
          <p:cNvPicPr>
            <a:picLocks noChangeAspect="1" noChangeArrowheads="1"/>
          </p:cNvPicPr>
          <p:nvPr/>
        </p:nvPicPr>
        <p:blipFill>
          <a:blip r:embed="rId3"/>
          <a:srcRect/>
          <a:stretch>
            <a:fillRect/>
          </a:stretch>
        </p:blipFill>
        <p:spPr bwMode="auto">
          <a:xfrm>
            <a:off x="4429124" y="271477"/>
            <a:ext cx="6289676" cy="6396023"/>
          </a:xfrm>
          <a:prstGeom prst="rect">
            <a:avLst/>
          </a:prstGeom>
          <a:noFill/>
          <a:ln w="9525">
            <a:noFill/>
            <a:miter lim="800000"/>
            <a:headEnd/>
            <a:tailEnd/>
          </a:ln>
          <a:effectLst/>
        </p:spPr>
      </p:pic>
      <p:sp>
        <p:nvSpPr>
          <p:cNvPr id="6" name="TextBox 5"/>
          <p:cNvSpPr txBox="1"/>
          <p:nvPr/>
        </p:nvSpPr>
        <p:spPr>
          <a:xfrm>
            <a:off x="804672" y="812800"/>
            <a:ext cx="5556201" cy="523220"/>
          </a:xfrm>
          <a:prstGeom prst="rect">
            <a:avLst/>
          </a:prstGeom>
          <a:noFill/>
        </p:spPr>
        <p:txBody>
          <a:bodyPr wrap="none" rtlCol="0">
            <a:spAutoFit/>
          </a:bodyPr>
          <a:lstStyle/>
          <a:p>
            <a:r>
              <a:rPr lang="el-GR" sz="2800" b="1" dirty="0" smtClean="0"/>
              <a:t>Βασικά στάδια εκτέλεσης έργου</a:t>
            </a:r>
            <a:endParaRPr lang="en-US" sz="28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Διαχείριση έργων</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9</a:t>
            </a:fld>
            <a:endParaRPr lang="en-US"/>
          </a:p>
        </p:txBody>
      </p:sp>
      <p:sp>
        <p:nvSpPr>
          <p:cNvPr id="4" name="Content Placeholder 3"/>
          <p:cNvSpPr>
            <a:spLocks noGrp="1"/>
          </p:cNvSpPr>
          <p:nvPr>
            <p:ph sz="quarter" idx="1"/>
          </p:nvPr>
        </p:nvSpPr>
        <p:spPr/>
        <p:txBody>
          <a:bodyPr/>
          <a:lstStyle/>
          <a:p>
            <a:r>
              <a:rPr lang="el-GR" dirty="0" smtClean="0">
                <a:latin typeface="Cambria" pitchFamily="18" charset="0"/>
                <a:ea typeface="Cambria" pitchFamily="18" charset="0"/>
              </a:rPr>
              <a:t>Το </a:t>
            </a:r>
            <a:r>
              <a:rPr lang="en-US" dirty="0" smtClean="0">
                <a:latin typeface="Cambria" pitchFamily="18" charset="0"/>
                <a:ea typeface="Cambria" pitchFamily="18" charset="0"/>
              </a:rPr>
              <a:t>PMBOK (Project Management Body of Knowledge</a:t>
            </a:r>
            <a:r>
              <a:rPr lang="el-GR" dirty="0" smtClean="0">
                <a:latin typeface="Cambria" pitchFamily="18" charset="0"/>
                <a:ea typeface="Cambria" pitchFamily="18" charset="0"/>
              </a:rPr>
              <a:t>) </a:t>
            </a:r>
            <a:r>
              <a:rPr lang="el-GR" dirty="0" smtClean="0"/>
              <a:t>που αποτελεί βασικό πρότυπο για τη διαχείριση έργων, δίνει τον ορισμό: </a:t>
            </a:r>
          </a:p>
          <a:p>
            <a:r>
              <a:rPr lang="el-GR" b="1" dirty="0" smtClean="0">
                <a:solidFill>
                  <a:srgbClr val="0070C0"/>
                </a:solidFill>
              </a:rPr>
              <a:t>Διαχείριση έργων </a:t>
            </a:r>
            <a:r>
              <a:rPr lang="el-GR" dirty="0" smtClean="0"/>
              <a:t>ορίζεται ως η διαδικασία κατά την οποία εφαρμόζουμε γνώσεις (</a:t>
            </a:r>
            <a:r>
              <a:rPr lang="el-GR" dirty="0" err="1" smtClean="0"/>
              <a:t>knowledge</a:t>
            </a:r>
            <a:r>
              <a:rPr lang="el-GR" dirty="0" smtClean="0"/>
              <a:t>), δεξιότητες (</a:t>
            </a:r>
            <a:r>
              <a:rPr lang="el-GR" dirty="0" err="1" smtClean="0"/>
              <a:t>skills</a:t>
            </a:r>
            <a:r>
              <a:rPr lang="el-GR" dirty="0" smtClean="0"/>
              <a:t>), εργαλεία (</a:t>
            </a:r>
            <a:r>
              <a:rPr lang="el-GR" dirty="0" err="1" smtClean="0"/>
              <a:t>tools</a:t>
            </a:r>
            <a:r>
              <a:rPr lang="el-GR" dirty="0" smtClean="0"/>
              <a:t>) και τεχνικές (</a:t>
            </a:r>
            <a:r>
              <a:rPr lang="el-GR" dirty="0" err="1" smtClean="0"/>
              <a:t>techniques</a:t>
            </a:r>
            <a:r>
              <a:rPr lang="el-GR" dirty="0" smtClean="0"/>
              <a:t>) κατά την εκτέλεση των δραστηριοτήτων του έργου με στόχο να ικανοποιήσουμε τις απαιτήσεις και τις προσδοκίες των συμμετεχόντων </a:t>
            </a:r>
          </a:p>
          <a:p>
            <a:pPr>
              <a:buNone/>
            </a:pPr>
            <a:r>
              <a:rPr lang="el-GR" dirty="0" smtClean="0"/>
              <a:t>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2348</TotalTime>
  <Words>8262</Words>
  <Application>Microsoft Macintosh PowerPoint</Application>
  <PresentationFormat>Custom</PresentationFormat>
  <Paragraphs>524</Paragraphs>
  <Slides>58</Slides>
  <Notes>28</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Equity</vt:lpstr>
      <vt:lpstr>LOG601 - ΣΥΣΤΗΜΑΤΑ ΔΙΑΧΕΙΡΙΣΗΣ ΕΠΙΧΕΙΡΗΣΙΑΚΩΝ ΠΟΡΩΝ</vt:lpstr>
      <vt:lpstr> Ενότητα 9:  Διαχείριση έργων ERP</vt:lpstr>
      <vt:lpstr>Ορισμός έργου</vt:lpstr>
      <vt:lpstr>Βασικά χαρακτηριστικά έργου</vt:lpstr>
      <vt:lpstr>Παράγοντες επιτυχίας έργου</vt:lpstr>
      <vt:lpstr>Παράγοντες επιτυχίας έργου</vt:lpstr>
      <vt:lpstr>Κριτήρια επιλογής έργων</vt:lpstr>
      <vt:lpstr>Slide 8</vt:lpstr>
      <vt:lpstr>Διαχείριση έργων</vt:lpstr>
      <vt:lpstr>Γνωστικές περιοχές PMBOK (1)</vt:lpstr>
      <vt:lpstr>Γνωστικές περιοχές PMBOK (2)</vt:lpstr>
      <vt:lpstr>Γνωστικές περιοχές PMBOK (3)</vt:lpstr>
      <vt:lpstr>Γνωστικές περιοχές PMBOK (4)</vt:lpstr>
      <vt:lpstr>Φάσεις διαχείρισης έργου</vt:lpstr>
      <vt:lpstr>Κρίσιμοι παράγοντες επιτυχίας έργου ERP (1)</vt:lpstr>
      <vt:lpstr>Κρίσιμοι παράγοντες επιτυχίας έργου ERP (2)</vt:lpstr>
      <vt:lpstr>Κρίσιμοι παράγοντες επιτυχίας έργου ERP (3)</vt:lpstr>
      <vt:lpstr>Κρίσιμοι παράγοντες επιτυχίας έργου ERP (4)</vt:lpstr>
      <vt:lpstr>Κρίσιμοι παράγοντες επιτυχίας έργου ERP (5)</vt:lpstr>
      <vt:lpstr>Συμμετέχοντες στο έργο ERP</vt:lpstr>
      <vt:lpstr>Προσδιορισμός συμμετεχόντων</vt:lpstr>
      <vt:lpstr>Κατηγοριοποίηση και προτεραιοποίηση συμμετεχόντων</vt:lpstr>
      <vt:lpstr>Κατηγοριοποίηση συμμετεχόντων ως προς το ενδιαφέρον και την επιρροή στο έργο</vt:lpstr>
      <vt:lpstr>Ανάλυση συμμετεχόντων </vt:lpstr>
      <vt:lpstr>Slide 25</vt:lpstr>
      <vt:lpstr>Ομάδα έργου ERP</vt:lpstr>
      <vt:lpstr>Διευθυντής έργου ERP – Αρμοδιότητες</vt:lpstr>
      <vt:lpstr>Υπεύθυνος διασφάλισης Ποιότητας ERP - Αρμοδιότητες</vt:lpstr>
      <vt:lpstr>Λειτουργικοί εμπειρογνώμονες ERP - αρμοδιότητες</vt:lpstr>
      <vt:lpstr>Τεχνικοί εμπειρογνώμονες - αρμοδιότητες</vt:lpstr>
      <vt:lpstr>Κύκλος ζωής έργου ERP</vt:lpstr>
      <vt:lpstr>Κύκλος ζωής έργου ERP – Φάση πριν την υλοποίηση</vt:lpstr>
      <vt:lpstr>Κύκλος ζωής έργου ERP – Φάση πριν την υλοποίηση Κριτήρια επιλογής ERP (1)</vt:lpstr>
      <vt:lpstr>Κύκλος ζωής έργου ERP – Φάση πριν την υλοποίηση Κριτήρια επιλογής ERP (2)</vt:lpstr>
      <vt:lpstr>Κύκλος ζωής έργου ERP – Φάση πριν την υλοποίηση Κριτήρια επιλογής ERP (3)</vt:lpstr>
      <vt:lpstr>Κύκλος ζωής έργου ERP – Φάση πριν την υλοποίηση Κριτήρια επιλογής ERP (4)</vt:lpstr>
      <vt:lpstr>Κύκλος ζωής έργου ERP – Φάση πριν την υλοποίηση Κριτήρια επιλογής ERP (5)</vt:lpstr>
      <vt:lpstr>Κύκλος ζωής έργου ERP – Φάση πριν την υλοποίηση Κριτήρια επιλογής ERP (6)</vt:lpstr>
      <vt:lpstr>Κύκλος ζωής έργου ERP – Φάση πριν την υλοποίηση Κριτήρια επιλογής ERP (7)</vt:lpstr>
      <vt:lpstr>Κύκλος ζωής έργου ERP – Φάση πριν την υλοποίηση Κριτήρια επιλογής ERP (8)</vt:lpstr>
      <vt:lpstr>Κύκλος ζωής έργου ERP – Φάση υλοποίησης (1)</vt:lpstr>
      <vt:lpstr>Κύκλος ζωής έργου ERP – Φάση υλοποίησης (2)</vt:lpstr>
      <vt:lpstr>Κύκλος ζωής έργου ERP – Φάση υλοποίησης (3)</vt:lpstr>
      <vt:lpstr>Κύκλος ζωής έργου ERP – Φάση υλοποίησης Βήματα υλοποίησης (1)</vt:lpstr>
      <vt:lpstr>Κύκλος ζωής έργου ERP – Φάση υλοποίησης Βήματα υλοποίησης (2)</vt:lpstr>
      <vt:lpstr>Κύκλος ζωής έργου ERP – Φάση υλοποίησης Βήματα υλοποίησης (3)</vt:lpstr>
      <vt:lpstr>Κύκλος ζωής έργου ERP – Φάση υλοποίησης Βήματα υλοποίησης (4)</vt:lpstr>
      <vt:lpstr>Κύκλος ζωής έργου ERP – Φάση μετά την υλοποίηση</vt:lpstr>
      <vt:lpstr>Αποτυχία υλοποίησης έργου ERP</vt:lpstr>
      <vt:lpstr>Κοστολόγηση έργων ERP </vt:lpstr>
      <vt:lpstr>Κοστολόγηση έργων ERP Αρχικό κόστος επένδυσης </vt:lpstr>
      <vt:lpstr>Κοστολόγηση έργων ERP Κόστος λειτουργίας συστήματος </vt:lpstr>
      <vt:lpstr>Κοστολόγηση έργων ERP Κόστος λειτουργίας συστήματος – Κόστος αδειών (1)</vt:lpstr>
      <vt:lpstr>Κοστολόγηση έργων ERP Κόστος λειτουργίας συστήματος – Κόστος αδειών (2)</vt:lpstr>
      <vt:lpstr>Κοστολόγηση έργων ERP Κόστος λειτουργίας συστήματος – Κόστος αδειών (3)</vt:lpstr>
      <vt:lpstr>Κοστολόγηση έργων ERP Κόστος λειτουργίας συστήματος – Κόστος αδειών (4)</vt:lpstr>
      <vt:lpstr>Βιβλιογραφία</vt:lpstr>
      <vt:lpstr>Slide 58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ERP 02</dc:title>
  <dc:creator>Microsoft Office User</dc:creator>
  <cp:lastModifiedBy>User</cp:lastModifiedBy>
  <cp:revision>157</cp:revision>
  <dcterms:created xsi:type="dcterms:W3CDTF">2020-03-03T10:19:12Z</dcterms:created>
  <dcterms:modified xsi:type="dcterms:W3CDTF">2021-05-09T08:03:57Z</dcterms:modified>
</cp:coreProperties>
</file>