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  <p:sldMasterId id="2147483679" r:id="rId4"/>
    <p:sldMasterId id="2147483691" r:id="rId5"/>
    <p:sldMasterId id="2147483703" r:id="rId6"/>
  </p:sldMasterIdLst>
  <p:notesMasterIdLst>
    <p:notesMasterId r:id="rId37"/>
  </p:notesMasterIdLst>
  <p:sldIdLst>
    <p:sldId id="259" r:id="rId7"/>
    <p:sldId id="262" r:id="rId8"/>
    <p:sldId id="265" r:id="rId9"/>
    <p:sldId id="268" r:id="rId10"/>
    <p:sldId id="271" r:id="rId11"/>
    <p:sldId id="274" r:id="rId12"/>
    <p:sldId id="277" r:id="rId13"/>
    <p:sldId id="280" r:id="rId14"/>
    <p:sldId id="283" r:id="rId15"/>
    <p:sldId id="286" r:id="rId16"/>
    <p:sldId id="289" r:id="rId17"/>
    <p:sldId id="292" r:id="rId18"/>
    <p:sldId id="295" r:id="rId19"/>
    <p:sldId id="298" r:id="rId20"/>
    <p:sldId id="301" r:id="rId21"/>
    <p:sldId id="304" r:id="rId22"/>
    <p:sldId id="307" r:id="rId23"/>
    <p:sldId id="310" r:id="rId24"/>
    <p:sldId id="313" r:id="rId25"/>
    <p:sldId id="316" r:id="rId26"/>
    <p:sldId id="319" r:id="rId27"/>
    <p:sldId id="322" r:id="rId28"/>
    <p:sldId id="325" r:id="rId29"/>
    <p:sldId id="328" r:id="rId30"/>
    <p:sldId id="331" r:id="rId31"/>
    <p:sldId id="334" r:id="rId32"/>
    <p:sldId id="337" r:id="rId33"/>
    <p:sldId id="340" r:id="rId34"/>
    <p:sldId id="343" r:id="rId35"/>
    <p:sldId id="346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11" d="100"/>
          <a:sy n="111" d="100"/>
        </p:scale>
        <p:origin x="11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36EA6AA6-9A70-4A6C-BFA9-C1FFA892DF8D}" type="datetimeFigureOut">
              <a:rPr lang="el-GR" smtClean="0"/>
              <a:pPr/>
              <a:t>16/3/2021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E13C1268-CEE7-467D-B9D7-B081B21FC1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499598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E13C1268-CEE7-467D-B9D7-B081B21FC15C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05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9AEA2133-847E-4D18-80CD-DA77787E1D3C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0E69E390-E0A6-4B8D-96A8-E89719DF926A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4449DA12-0029-42F8-8D5B-F906FEAABAC6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379508" y="1222817"/>
            <a:ext cx="4392488" cy="4392488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defPPr/>
            <a:lvl1pPr>
              <a:defRPr b="1" baseline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mtClean="0"/>
              <a:t>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defPPr/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defPPr/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defPPr/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mtClean="0"/>
              <a:t> Click to add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defPPr/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defPPr/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379508" y="1222817"/>
            <a:ext cx="4392488" cy="4392488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mtClean="0"/>
              <a:t>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mtClean="0"/>
              <a:t> Click to add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defPPr/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7228719E-F0EC-476D-9EC2-431D07B224C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defPPr/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defPPr/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18DCCD61-643D-44A5-A450-3A42A50CBC1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7687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defPPr/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defPPr/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5A265D5C-FCD8-4B65-A6C4-1693BCE38E1F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defPPr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3503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defPPr/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8933022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140538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3302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2345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6511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5667203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0732588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defPPr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9524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6604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fld id="{3FA39D0C-B04D-4755-B812-55D1802E4F7E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7687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defPPr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35038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defPPr/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8933022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140538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33023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23452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6511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56672030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07325886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defPPr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9524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>
            <a:defPPr/>
          </a:lstStyle>
          <a:p>
            <a:fld id="{EFD2FF75-9AB0-4752-8C11-FC5A1BB9D99F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6604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>
            <a:defPPr/>
          </a:lstStyle>
          <a:p>
            <a:fld id="{85357A51-4407-4E0C-8765-FAEDCBCCDB6C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>
            <a:defPPr/>
          </a:lstStyle>
          <a:p>
            <a:fld id="{39BBFA28-F888-453A-9E51-B2AE5690264B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fld id="{1230DAF5-E38C-4622-826D-4425A32EBA7C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fld id="{BC9B4A09-9D40-4C30-BE18-FDE28D5DFE2F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ransition/>
  <p:txStyles>
    <p:titleStyle>
      <a:defPPr/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defPPr/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pPr>
            <a:r>
              <a:rPr kumimoji="0" lang="en-US" sz="44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•"/>
              <a:defRPr kumimoji="0" sz="32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r>
              <a:rPr kumimoji="0" lang="en-US" sz="32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rPr>
              <a:t>Click to edit Master text styles</a:t>
            </a:r>
          </a:p>
          <a:p>
            <a:pPr marL="742950" marR="0" lvl="1" indent="-28575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–"/>
              <a:defRPr kumimoji="0" sz="28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r>
              <a:rPr kumimoji="0" lang="en-US" sz="28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rPr>
              <a:t>Second level</a:t>
            </a:r>
          </a:p>
          <a:p>
            <a:pPr marL="1143000" marR="0" lvl="2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•"/>
              <a:defRPr kumimoji="0" sz="2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r>
              <a:rPr kumimoji="0" lang="en-US" sz="24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rPr>
              <a:t>Third level</a:t>
            </a:r>
          </a:p>
          <a:p>
            <a:pPr marL="1600200" marR="0" lvl="3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–"/>
              <a:defRPr kumimoji="0" sz="20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r>
              <a:rPr kumimoji="0" lang="en-US" sz="20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rPr>
              <a:t>Fourth level</a:t>
            </a:r>
          </a:p>
          <a:p>
            <a:pPr marL="2057400" marR="0" lvl="4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»"/>
              <a:defRPr kumimoji="0" sz="20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r>
              <a:rPr kumimoji="0" lang="en-US" sz="20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rPr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8DCCD61-643D-44A5-A450-3A42A50CBC1E}" type="datetimeFigureOut">
              <a:rPr kumimoji="0" lang="en-US" sz="1200" b="0" i="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ctr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r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3A2F0832-F084-422D-97D1-AF848F4F2C34}" type="slidenum">
              <a:rPr kumimoji="0" lang="en-US" sz="1200" b="0" i="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fr-FR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3" name="Picture 29" descr="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fr-FR" b="1" i="0" normalizeH="0" noProof="0">
                <a:solidFill>
                  <a:srgbClr val="486DA2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DD61EAB0-DE25-46CD-B555-127EEB406245}" type="slidenum">
              <a:rPr kumimoji="0" lang="fr-FR" b="1" i="0" normalizeH="0" noProof="0">
                <a:solidFill>
                  <a:srgbClr val="486DA2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/>
              <a:t>‹#›</a:t>
            </a:fld>
            <a:endParaRPr lang="fr-FR" b="1">
              <a:solidFill>
                <a:srgbClr val="486DA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xStyles>
    <p:titleStyle>
      <a:defPPr/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defPPr/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fr-FR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3" name="Picture 29" descr="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fr-FR" b="1" i="0" normalizeH="0" noProof="0">
                <a:solidFill>
                  <a:srgbClr val="486DA2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DD61EAB0-DE25-46CD-B555-127EEB406245}" type="slidenum">
              <a:rPr kumimoji="0" lang="fr-FR" b="1" i="0" normalizeH="0" noProof="0">
                <a:solidFill>
                  <a:srgbClr val="486DA2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/>
              <a:t>‹#›</a:t>
            </a:fld>
            <a:endParaRPr lang="fr-FR" b="1">
              <a:solidFill>
                <a:srgbClr val="486DA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defPPr/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defPPr/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756" y="4077072"/>
            <a:ext cx="439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pPr marL="0" algn="ctr" defTabSz="914400" fontAlgn="auto">
              <a:spcBef>
                <a:spcPct val="0"/>
              </a:spcBef>
              <a:spcAft>
                <a:spcPct val="0"/>
              </a:spcAft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1" i="0" normalizeH="0" noProof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altLang="ko-KR" sz="1200" b="1" i="0" normalizeH="0" noProof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Arial" pitchFamily="34" charset="0"/>
                <a:cs typeface="Arial" pitchFamily="34" charset="0"/>
              </a:rPr>
              <a:t>Σπανιότητα: Έννοια και Μετρήσεις</a:t>
            </a:r>
            <a:endParaRPr kumimoji="0" lang="en-US" altLang="ko-KR" sz="12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79508" y="2381132"/>
            <a:ext cx="439248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pPr marL="0" algn="ctr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3600" b="1" i="0" normalizeH="0" noProof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l-GR" altLang="ko-KR" sz="3600" b="1" i="0" normalizeH="0" noProof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Οικονομικά Φυσικών Πόρων</a:t>
            </a:r>
            <a:endParaRPr lang="en-US" altLang="ko-KR" sz="3600" b="1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algn="ctr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800" b="0" i="0" normalizeH="0" noProof="0" smtClean="0">
                <a:solidFill>
                  <a:schemeClr val="accent3">
                    <a:lumMod val="20000"/>
                    <a:lumOff val="80000"/>
                  </a:schemeClr>
                </a:solidFill>
                <a:uLnTx/>
                <a:uFillTx/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92696"/>
            <a:ext cx="268413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   </a:t>
            </a:r>
            <a:r>
              <a:rPr kumimoji="0" lang="el-GR" sz="18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Τιμή του φυσικού πόρου</a:t>
            </a:r>
            <a:endParaRPr lang="el-GR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123728" y="1062028"/>
            <a:ext cx="2422186" cy="207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4545915" y="1062028"/>
            <a:ext cx="1970301" cy="215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3608" y="3573016"/>
            <a:ext cx="302433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1. Περιλαμβάνει το κόστος εξόρυξης </a:t>
            </a:r>
          </a:p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και το κόστος ευκαιρίας</a:t>
            </a:r>
          </a:p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2. Ορατή και εύκολη πληροφορία</a:t>
            </a:r>
            <a:endParaRPr lang="el-GR" sz="1400"/>
          </a:p>
        </p:txBody>
      </p:sp>
      <p:sp>
        <p:nvSpPr>
          <p:cNvPr id="8" name="TextBox 7"/>
          <p:cNvSpPr txBox="1"/>
          <p:nvPr/>
        </p:nvSpPr>
        <p:spPr>
          <a:xfrm>
            <a:off x="5436096" y="3549008"/>
            <a:ext cx="329583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342900" marR="0" indent="-34290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Ατέλειες και στρεβλώσεις στην αγορά</a:t>
            </a:r>
          </a:p>
          <a:p>
            <a:pPr marL="342900" marR="0" indent="-34290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Πληθωρισμός</a:t>
            </a:r>
          </a:p>
          <a:p>
            <a:pPr marL="342900" marR="0" indent="-34290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Αβεβαιότητα, τεχνολογικές αλλαγές</a:t>
            </a:r>
            <a:r>
              <a:rPr kumimoji="0" lang="en-US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, </a:t>
            </a:r>
          </a:p>
          <a:p>
            <a:pPr marL="342900" marR="0" indent="-34290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εξωτερικότητες</a:t>
            </a:r>
            <a:endParaRPr lang="el-GR" sz="1400"/>
          </a:p>
        </p:txBody>
      </p:sp>
      <p:sp>
        <p:nvSpPr>
          <p:cNvPr id="9" name="TextBox 8"/>
          <p:cNvSpPr txBox="1"/>
          <p:nvPr/>
        </p:nvSpPr>
        <p:spPr>
          <a:xfrm rot="19199294">
            <a:off x="1905102" y="1981876"/>
            <a:ext cx="16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πλεονεκτήματα</a:t>
            </a:r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 rot="2985965">
            <a:off x="5276534" y="1856427"/>
            <a:ext cx="160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μειονεκτήματα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17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92696"/>
            <a:ext cx="192623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   </a:t>
            </a:r>
            <a:r>
              <a:rPr kumimoji="0" lang="el-GR" sz="18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Κόστος Εξόρυξης</a:t>
            </a:r>
            <a:endParaRPr lang="el-GR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744778" y="1074775"/>
            <a:ext cx="2422186" cy="207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4166965" y="1062028"/>
            <a:ext cx="2349251" cy="215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3608" y="3573016"/>
            <a:ext cx="302433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en-US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1</a:t>
            </a: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. Ορατή και εύκολη πληροφορία</a:t>
            </a:r>
            <a:endParaRPr lang="el-GR" sz="1400"/>
          </a:p>
        </p:txBody>
      </p:sp>
      <p:sp>
        <p:nvSpPr>
          <p:cNvPr id="6" name="TextBox 5"/>
          <p:cNvSpPr txBox="1"/>
          <p:nvPr/>
        </p:nvSpPr>
        <p:spPr>
          <a:xfrm>
            <a:off x="5436096" y="3549008"/>
            <a:ext cx="331161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342900" marR="0" indent="-34290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Δυσκολίες στην εκτίμηση</a:t>
            </a:r>
          </a:p>
          <a:p>
            <a:pPr marL="342900" marR="0" indent="-34290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Δεν προσαρμόζεται με την πτώση της </a:t>
            </a:r>
          </a:p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Ζήτησης του φ.π. (</a:t>
            </a:r>
            <a:r>
              <a:rPr kumimoji="0" lang="en-US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Supply driven measure)</a:t>
            </a:r>
            <a:endParaRPr lang="el-GR" sz="1400" smtClean="0"/>
          </a:p>
          <a:p>
            <a:pPr marL="342900" marR="0" indent="-34290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Αβεβαιότητα, τεχνολογικές αλλαγές</a:t>
            </a:r>
            <a:endParaRPr lang="el-GR" sz="1400"/>
          </a:p>
        </p:txBody>
      </p:sp>
      <p:sp>
        <p:nvSpPr>
          <p:cNvPr id="7" name="TextBox 6"/>
          <p:cNvSpPr txBox="1"/>
          <p:nvPr/>
        </p:nvSpPr>
        <p:spPr>
          <a:xfrm rot="19199294">
            <a:off x="1838391" y="1856428"/>
            <a:ext cx="16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πλεονεκτήματα</a:t>
            </a:r>
            <a:endParaRPr lang="el-GR"/>
          </a:p>
        </p:txBody>
      </p:sp>
      <p:sp>
        <p:nvSpPr>
          <p:cNvPr id="8" name="TextBox 7"/>
          <p:cNvSpPr txBox="1"/>
          <p:nvPr/>
        </p:nvSpPr>
        <p:spPr>
          <a:xfrm rot="2985965">
            <a:off x="5276534" y="1856427"/>
            <a:ext cx="160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μειονεκτήματα</a:t>
            </a:r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300192" y="672160"/>
            <a:ext cx="181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err="1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Ricardian Process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26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n-US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Scarcity rent- User Cost</a:t>
            </a:r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95736" y="1086292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5736" y="5505100"/>
            <a:ext cx="5040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5736" y="1268760"/>
            <a:ext cx="4824536" cy="4248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1800" y="119675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95736" y="4365104"/>
            <a:ext cx="5112568" cy="242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2398787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S: Marginal</a:t>
            </a:r>
          </a:p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Extraction Costs</a:t>
            </a:r>
            <a:endParaRPr lang="el-GR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164288" y="3153130"/>
            <a:ext cx="4704" cy="10143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45800" y="1252760"/>
            <a:ext cx="0" cy="423634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5400000">
            <a:off x="3761910" y="4001314"/>
            <a:ext cx="396044" cy="35283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27" name="Right Brace 26"/>
          <p:cNvSpPr/>
          <p:nvPr/>
        </p:nvSpPr>
        <p:spPr>
          <a:xfrm rot="5400000">
            <a:off x="6181010" y="5133109"/>
            <a:ext cx="396044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03933"/>
              </p:ext>
            </p:extLst>
          </p:nvPr>
        </p:nvGraphicFramePr>
        <p:xfrm>
          <a:off x="2660750" y="6093296"/>
          <a:ext cx="1948414" cy="37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1130040" imgH="215640" progId="Equation.DSMT4">
                  <p:embed/>
                </p:oleObj>
              </mc:Choice>
              <mc:Fallback>
                <p:oleObj name="Equation" r:id="rId3" imgW="1130040" imgH="215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0750" y="6093296"/>
                        <a:ext cx="1948414" cy="37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08408"/>
              </p:ext>
            </p:extLst>
          </p:nvPr>
        </p:nvGraphicFramePr>
        <p:xfrm>
          <a:off x="6045547" y="6015848"/>
          <a:ext cx="1949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1143000" imgH="215640" progId="Equation.DSMT4">
                  <p:embed/>
                </p:oleObj>
              </mc:Choice>
              <mc:Fallback>
                <p:oleObj name="Equation" r:id="rId5" imgW="1143000" imgH="215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5547" y="6015848"/>
                        <a:ext cx="194945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 flipH="1" flipV="1">
            <a:off x="4499992" y="1844824"/>
            <a:ext cx="0" cy="366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738823"/>
              </p:ext>
            </p:extLst>
          </p:nvPr>
        </p:nvGraphicFramePr>
        <p:xfrm>
          <a:off x="5554694" y="5892401"/>
          <a:ext cx="437108" cy="49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4694" y="5892401"/>
                        <a:ext cx="437108" cy="491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613602"/>
              </p:ext>
            </p:extLst>
          </p:nvPr>
        </p:nvGraphicFramePr>
        <p:xfrm>
          <a:off x="4335264" y="5409148"/>
          <a:ext cx="329455" cy="42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35264" y="5409148"/>
                        <a:ext cx="329455" cy="42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eft Brace 37"/>
          <p:cNvSpPr/>
          <p:nvPr/>
        </p:nvSpPr>
        <p:spPr>
          <a:xfrm>
            <a:off x="4102528" y="3284984"/>
            <a:ext cx="252028" cy="10679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195736" y="3284984"/>
            <a:ext cx="2304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537530"/>
              </p:ext>
            </p:extLst>
          </p:nvPr>
        </p:nvGraphicFramePr>
        <p:xfrm>
          <a:off x="3276818" y="3562174"/>
          <a:ext cx="678239" cy="47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6818" y="3562174"/>
                        <a:ext cx="678239" cy="474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Left Brace 42"/>
          <p:cNvSpPr/>
          <p:nvPr/>
        </p:nvSpPr>
        <p:spPr>
          <a:xfrm>
            <a:off x="4012261" y="4493120"/>
            <a:ext cx="273485" cy="9959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134336"/>
              </p:ext>
            </p:extLst>
          </p:nvPr>
        </p:nvGraphicFramePr>
        <p:xfrm>
          <a:off x="3109485" y="4759748"/>
          <a:ext cx="738048" cy="50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3" imgW="266400" imgH="177480" progId="Equation.DSMT4">
                  <p:embed/>
                </p:oleObj>
              </mc:Choice>
              <mc:Fallback>
                <p:oleObj name="Equation" r:id="rId13" imgW="26640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09485" y="4759748"/>
                        <a:ext cx="738048" cy="509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4664719" y="5014264"/>
            <a:ext cx="900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Left Arrow 2"/>
          <p:cNvSpPr/>
          <p:nvPr/>
        </p:nvSpPr>
        <p:spPr>
          <a:xfrm>
            <a:off x="4609164" y="2204864"/>
            <a:ext cx="94553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4" name="Up-Down Arrow 3"/>
          <p:cNvSpPr/>
          <p:nvPr/>
        </p:nvSpPr>
        <p:spPr>
          <a:xfrm>
            <a:off x="4499991" y="3356992"/>
            <a:ext cx="109173" cy="995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891352" y="53303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834325" y="280738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589332" y="30168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815089" y="422598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 flipH="1">
            <a:off x="4589332" y="4016882"/>
            <a:ext cx="29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lang="el-GR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60750" y="3386169"/>
            <a:ext cx="0" cy="83981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020024" y="2381642"/>
            <a:ext cx="1489907" cy="1512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173192">
            <a:off x="-121554" y="1974900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τώρα ή στο μέλλον;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6076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n-US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Malthusian vs Ricardian scarcity</a:t>
            </a:r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51611"/>
              </p:ext>
            </p:extLst>
          </p:nvPr>
        </p:nvGraphicFramePr>
        <p:xfrm>
          <a:off x="755576" y="1772816"/>
          <a:ext cx="7128792" cy="408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292">
                  <a:extLst>
                    <a:ext uri="{9D8B030D-6E8A-4147-A177-3AD203B41FA5}">
                      <a16:colId xmlns:a16="http://schemas.microsoft.com/office/drawing/2014/main" val="4251968647"/>
                    </a:ext>
                  </a:extLst>
                </a:gridCol>
                <a:gridCol w="2831923">
                  <a:extLst>
                    <a:ext uri="{9D8B030D-6E8A-4147-A177-3AD203B41FA5}">
                      <a16:colId xmlns:a16="http://schemas.microsoft.com/office/drawing/2014/main" val="2475232935"/>
                    </a:ext>
                  </a:extLst>
                </a:gridCol>
                <a:gridCol w="3402577">
                  <a:extLst>
                    <a:ext uri="{9D8B030D-6E8A-4147-A177-3AD203B41FA5}">
                      <a16:colId xmlns:a16="http://schemas.microsoft.com/office/drawing/2014/main" val="1088911928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mtClean="0"/>
                        <a:t>MALTHUSIAN</a:t>
                      </a:r>
                      <a:r>
                        <a:rPr lang="el-GR" smtClean="0"/>
                        <a:t> </a:t>
                      </a:r>
                    </a:p>
                    <a:p>
                      <a:pPr algn="ctr"/>
                      <a:r>
                        <a:rPr lang="el-GR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absolute limit to </a:t>
                      </a:r>
                      <a:r>
                        <a:rPr lang="el-GR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el-GR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mtClean="0"/>
                        <a:t>RICARDIAN</a:t>
                      </a:r>
                      <a:r>
                        <a:rPr lang="el-GR" smtClean="0"/>
                        <a:t>                        (</a:t>
                      </a:r>
                      <a:r>
                        <a:rPr lang="en-US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decreasing quality</a:t>
                      </a:r>
                    </a:p>
                    <a:p>
                      <a:pPr algn="ctr"/>
                      <a:r>
                        <a:rPr lang="en-US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available resources</a:t>
                      </a:r>
                      <a:r>
                        <a:rPr lang="el-GR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0870"/>
                  </a:ext>
                </a:extLst>
              </a:tr>
              <a:tr h="1584176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endParaRPr lang="el-GR" sz="1400" smtClean="0"/>
                    </a:p>
                    <a:p>
                      <a:pPr algn="ctr"/>
                      <a:r>
                        <a:rPr lang="en-US" sz="1400" smtClean="0"/>
                        <a:t>STOCK</a:t>
                      </a:r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1400" b="1" smtClean="0"/>
                        <a:t>MSS </a:t>
                      </a:r>
                      <a:endParaRPr lang="el-GR" sz="1400" b="1" smtClean="0"/>
                    </a:p>
                    <a:p>
                      <a:pPr algn="ctr"/>
                      <a:r>
                        <a:rPr lang="el-GR" sz="1400" smtClean="0"/>
                        <a:t>Γνωστό απόθεμα &amp;   σταθερό  κόστος   εξόρυξης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1400" b="1" smtClean="0"/>
                        <a:t>RSS</a:t>
                      </a:r>
                      <a:r>
                        <a:rPr lang="el-GR" sz="1400" b="1" baseline="0" smtClean="0"/>
                        <a:t> </a:t>
                      </a:r>
                      <a:r>
                        <a:rPr lang="el-GR" sz="1400" smtClean="0"/>
                        <a:t>                                              Άγνωστο απόθεμα &amp;</a:t>
                      </a:r>
                      <a:r>
                        <a:rPr lang="el-GR" sz="1400" baseline="0" smtClean="0"/>
                        <a:t> </a:t>
                      </a:r>
                      <a:r>
                        <a:rPr lang="el-GR" sz="1400" smtClean="0"/>
                        <a:t>κόστος εξόρυξης που     μεταβάλλεται ανάλογα με την  ποσότητα που έχει  εξαχθεί μέχρι      τώρα και την ποσότητα  εξόρυξης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25856"/>
                  </a:ext>
                </a:extLst>
              </a:tr>
              <a:tr h="1299988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endParaRPr lang="el-GR" sz="1400" smtClean="0"/>
                    </a:p>
                    <a:p>
                      <a:pPr algn="ctr"/>
                      <a:endParaRPr lang="el-GR" sz="1400" smtClean="0"/>
                    </a:p>
                    <a:p>
                      <a:pPr algn="ctr"/>
                      <a:r>
                        <a:rPr lang="en-US" sz="1400" smtClean="0"/>
                        <a:t>FLOW</a:t>
                      </a:r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smtClean="0"/>
                        <a:t>MFS </a:t>
                      </a:r>
                      <a:endParaRPr lang="el-GR" sz="1400" b="1" smtClean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-GR" sz="1400" smtClean="0"/>
                        <a:t>Γνωστό απόθεμα &amp;   μεταβαλ- λόμενο    κόστος    εξόρυξης    ανάλογα με την    ποσότητα    εξόρυξης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l-GR" sz="1400" smtClean="0"/>
                    </a:p>
                    <a:p>
                      <a:pPr algn="ctr"/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1400" b="1" smtClean="0"/>
                        <a:t>RFS</a:t>
                      </a:r>
                      <a:r>
                        <a:rPr lang="el-GR" sz="1400" b="1" baseline="0" smtClean="0"/>
                        <a:t> </a:t>
                      </a:r>
                      <a:r>
                        <a:rPr lang="el-GR" sz="1400" b="1" smtClean="0"/>
                        <a:t>                                              </a:t>
                      </a:r>
                      <a:r>
                        <a:rPr lang="el-GR" sz="1400" smtClean="0"/>
                        <a:t>Άγνωστο απόθεμα &amp;</a:t>
                      </a:r>
                      <a:r>
                        <a:rPr lang="el-GR" sz="1400" baseline="0" smtClean="0"/>
                        <a:t> </a:t>
                      </a:r>
                      <a:r>
                        <a:rPr lang="el-GR" sz="1400" smtClean="0"/>
                        <a:t>κόστος εξόρυξης που μεταβάλλεται ανάλογα με την     ποσότητα  εξόρυξης </a:t>
                      </a:r>
                      <a:endParaRPr lang="el-GR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635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512" y="6091906"/>
            <a:ext cx="85050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4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Hall, D.C., Hall, J.V., 1984. Concepts and measures of natural resource scarcity </a:t>
            </a:r>
            <a:endParaRPr lang="en-US" sz="1400" smtClean="0"/>
          </a:p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4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14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a summary of recent trends. </a:t>
            </a:r>
            <a:r>
              <a:rPr kumimoji="0" lang="en-US" sz="14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Journal </a:t>
            </a:r>
            <a:r>
              <a:rPr kumimoji="0" lang="en-US" sz="14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of Environmental Economics and Management 11, 363-379.</a:t>
            </a:r>
            <a:endParaRPr lang="el-GR" sz="1400"/>
          </a:p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3573016"/>
            <a:ext cx="240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normalizeH="0" noProof="0" smtClean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LIMITS TO GROWTH</a:t>
            </a:r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311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9273" y="5527778"/>
            <a:ext cx="675717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Παρούσα αξία</a:t>
            </a:r>
            <a:r>
              <a:rPr kumimoji="0" lang="en-US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της αύξησης του  μελλοντικού κόστους  </a:t>
            </a:r>
          </a:p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από την παρούσα</a:t>
            </a:r>
            <a:r>
              <a:rPr kumimoji="0" lang="en-US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el-GR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εξόρυξη </a:t>
            </a:r>
            <a:endParaRPr lang="el-GR" sz="14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3299"/>
              </p:ext>
            </p:extLst>
          </p:nvPr>
        </p:nvGraphicFramePr>
        <p:xfrm>
          <a:off x="1979712" y="1988840"/>
          <a:ext cx="6720408" cy="295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>
                  <a:extLst>
                    <a:ext uri="{9D8B030D-6E8A-4147-A177-3AD203B41FA5}">
                      <a16:colId xmlns:a16="http://schemas.microsoft.com/office/drawing/2014/main" val="1751085993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1508773953"/>
                    </a:ext>
                  </a:extLst>
                </a:gridCol>
              </a:tblGrid>
              <a:tr h="144018"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57120"/>
                  </a:ext>
                </a:extLst>
              </a:tr>
              <a:tr h="648072"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07028"/>
                  </a:ext>
                </a:extLst>
              </a:tr>
              <a:tr h="648072"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40742"/>
                  </a:ext>
                </a:extLst>
              </a:tr>
              <a:tr h="648072"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15473"/>
                  </a:ext>
                </a:extLst>
              </a:tr>
              <a:tr h="648072"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7391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293575"/>
              </p:ext>
            </p:extLst>
          </p:nvPr>
        </p:nvGraphicFramePr>
        <p:xfrm>
          <a:off x="4355976" y="2375851"/>
          <a:ext cx="2124050" cy="43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863280" imgH="177480" progId="Equation.DSMT4">
                  <p:embed/>
                </p:oleObj>
              </mc:Choice>
              <mc:Fallback>
                <p:oleObj name="Equation" r:id="rId3" imgW="86328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2375851"/>
                        <a:ext cx="2124050" cy="437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44944"/>
              </p:ext>
            </p:extLst>
          </p:nvPr>
        </p:nvGraphicFramePr>
        <p:xfrm>
          <a:off x="4283968" y="2962857"/>
          <a:ext cx="3617393" cy="58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1562040" imgH="253800" progId="Equation.DSMT4">
                  <p:embed/>
                </p:oleObj>
              </mc:Choice>
              <mc:Fallback>
                <p:oleObj name="Equation" r:id="rId5" imgW="156204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968" y="2962857"/>
                        <a:ext cx="3617393" cy="58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07517"/>
              </p:ext>
            </p:extLst>
          </p:nvPr>
        </p:nvGraphicFramePr>
        <p:xfrm>
          <a:off x="4211960" y="4191560"/>
          <a:ext cx="2569128" cy="53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1960" y="4191560"/>
                        <a:ext cx="2569128" cy="535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80323"/>
              </p:ext>
            </p:extLst>
          </p:nvPr>
        </p:nvGraphicFramePr>
        <p:xfrm>
          <a:off x="4306816" y="3630625"/>
          <a:ext cx="1220986" cy="41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9" imgW="520560" imgH="177480" progId="Equation.DSMT4">
                  <p:embed/>
                </p:oleObj>
              </mc:Choice>
              <mc:Fallback>
                <p:oleObj name="Equation" r:id="rId9" imgW="52056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06816" y="3630625"/>
                        <a:ext cx="1220986" cy="416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83644"/>
              </p:ext>
            </p:extLst>
          </p:nvPr>
        </p:nvGraphicFramePr>
        <p:xfrm>
          <a:off x="2333625" y="2376488"/>
          <a:ext cx="852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3625" y="2376488"/>
                        <a:ext cx="852488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95819"/>
              </p:ext>
            </p:extLst>
          </p:nvPr>
        </p:nvGraphicFramePr>
        <p:xfrm>
          <a:off x="2332038" y="3040063"/>
          <a:ext cx="8540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32038" y="3040063"/>
                        <a:ext cx="8540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304"/>
              </p:ext>
            </p:extLst>
          </p:nvPr>
        </p:nvGraphicFramePr>
        <p:xfrm>
          <a:off x="2259013" y="3651250"/>
          <a:ext cx="8667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5" imgW="330120" imgH="177480" progId="Equation.DSMT4">
                  <p:embed/>
                </p:oleObj>
              </mc:Choice>
              <mc:Fallback>
                <p:oleObj name="Equation" r:id="rId15" imgW="3301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59013" y="3651250"/>
                        <a:ext cx="86677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357339"/>
              </p:ext>
            </p:extLst>
          </p:nvPr>
        </p:nvGraphicFramePr>
        <p:xfrm>
          <a:off x="2195513" y="4300538"/>
          <a:ext cx="9239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7" imgW="317160" imgH="177480" progId="Equation.DSMT4">
                  <p:embed/>
                </p:oleObj>
              </mc:Choice>
              <mc:Fallback>
                <p:oleObj name="Equation" r:id="rId17" imgW="31716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5513" y="4300538"/>
                        <a:ext cx="9239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5861161" y="4629471"/>
            <a:ext cx="0" cy="7786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67744" y="275153"/>
            <a:ext cx="55446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2000" b="1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ΚΑΝΟΝΕΣ ΤΙΜΟΛΟΓΗΣΗΣ ΜΕΣΟΥ ΚΟΣΤΟΥΣ</a:t>
            </a:r>
            <a:endParaRPr lang="el-GR" sz="2000" b="1"/>
          </a:p>
        </p:txBody>
      </p:sp>
      <p:sp>
        <p:nvSpPr>
          <p:cNvPr id="5" name="TextBox 4"/>
          <p:cNvSpPr txBox="1"/>
          <p:nvPr/>
        </p:nvSpPr>
        <p:spPr>
          <a:xfrm>
            <a:off x="4814297" y="944372"/>
            <a:ext cx="30870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  </a:t>
            </a: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User Cost or Scarcity Rent</a:t>
            </a:r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38360" y="1441952"/>
            <a:ext cx="0" cy="933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776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n-US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Biophysical index of scarcity</a:t>
            </a: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031281" y="1604874"/>
            <a:ext cx="65678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Ενεργειακή απόδοση της επένδυσης (συνήθως ενεργειακών)</a:t>
            </a:r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07504" y="609048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200" b="1" i="0" normalizeH="0" noProof="0" err="1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Cleveland, C. J</a:t>
            </a:r>
            <a:r>
              <a:rPr kumimoji="0" lang="el-GR" sz="1200" b="0" i="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(1993). An exploration of alternative measures of natural resource scarcity: the case of petroleum resources in the U.S  </a:t>
            </a:r>
            <a:endParaRPr lang="el-GR" sz="12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200" b="0" i="1" normalizeH="0" noProof="0" err="1" smtClean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Ecological </a:t>
            </a:r>
            <a:r>
              <a:rPr kumimoji="0" lang="el-GR" sz="1200" b="0" i="1" normalizeH="0" noProof="0" err="1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  <a:r>
              <a:rPr kumimoji="0" lang="el-GR" sz="1200" b="0" i="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l-GR" sz="1200" b="0" i="1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kumimoji="0" lang="el-GR" sz="1200" b="0" i="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123-157</a:t>
            </a:r>
            <a:endParaRPr lang="el-GR" sz="120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97610"/>
              </p:ext>
            </p:extLst>
          </p:nvPr>
        </p:nvGraphicFramePr>
        <p:xfrm>
          <a:off x="1691680" y="2780928"/>
          <a:ext cx="2497956" cy="220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965160" imgH="850680" progId="Equation.DSMT4">
                  <p:embed/>
                </p:oleObj>
              </mc:Choice>
              <mc:Fallback>
                <p:oleObj name="Equation" r:id="rId3" imgW="965160" imgH="850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780928"/>
                        <a:ext cx="2497956" cy="2202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4427984" y="2636912"/>
            <a:ext cx="180020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00192" y="235817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output</a:t>
            </a:r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355976" y="4581128"/>
            <a:ext cx="2448272" cy="559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86973" y="509166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inputs</a:t>
            </a:r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5570507" y="359972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Προβλήματα?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5136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n-US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Ecological Scarcity</a:t>
            </a: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78227" y="1690504"/>
            <a:ext cx="8587544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1" i="1" u="sng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ecological scarcity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can </a:t>
            </a: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be defined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as the </a:t>
            </a:r>
            <a:r>
              <a:rPr kumimoji="0" lang="en-US" sz="1800" b="1" i="0" u="none" strike="noStrike" cap="none" spc="0" normalizeH="0" baseline="0" noProof="0">
                <a:solidFill>
                  <a:srgbClr val="FF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loss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 of the </a:t>
            </a:r>
            <a:r>
              <a:rPr kumimoji="0" lang="en-US" sz="1800" b="1" i="0" u="none" strike="noStrike" cap="none" spc="0" normalizeH="0" baseline="0" noProof="0">
                <a:solidFill>
                  <a:srgbClr val="FF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many contributions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that </a:t>
            </a:r>
            <a:endParaRPr lang="en-US" smtClean="0"/>
          </a:p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ecosystems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make to </a:t>
            </a: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human wellbeing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as these natural systems </a:t>
            </a: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are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exploited </a:t>
            </a:r>
            <a:endParaRPr lang="en-US" smtClean="0"/>
          </a:p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for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human use and </a:t>
            </a: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economic activity.</a:t>
            </a:r>
          </a:p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1" i="0" u="none" strike="noStrike" cap="none" spc="0" normalizeH="0" baseline="0" noProof="0" smtClean="0">
                <a:solidFill>
                  <a:srgbClr val="FF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Reason</a:t>
            </a:r>
            <a:endParaRPr lang="en-US" b="1">
              <a:solidFill>
                <a:srgbClr val="FF0000"/>
              </a:solidFill>
            </a:endParaRPr>
          </a:p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We use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our natural capital, including ecosystems, because</a:t>
            </a:r>
          </a:p>
          <a:p>
            <a:pPr marL="0" marR="0" indent="0" algn="l" defTabSz="9144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it is </a:t>
            </a:r>
            <a:r>
              <a:rPr kumimoji="0" lang="en-US" sz="1800" b="1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valuable, 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but we are losing natural capital because it </a:t>
            </a: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is </a:t>
            </a:r>
            <a:r>
              <a:rPr kumimoji="0" lang="en-US" sz="1800" b="1" i="0" u="none" strike="noStrike" cap="none" spc="0" normalizeH="0" baseline="0" noProof="0" smtClean="0">
                <a:solidFill>
                  <a:srgbClr val="FF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free</a:t>
            </a:r>
            <a:r>
              <a:rPr kumimoji="0" lang="en-US" sz="1800" b="1" i="0" u="none" strike="noStrike" cap="none" spc="0" normalizeH="0" baseline="0" noProof="0">
                <a:solidFill>
                  <a:srgbClr val="FF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.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730" y="5996226"/>
            <a:ext cx="8384539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4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 </a:t>
            </a:r>
            <a:r>
              <a:rPr kumimoji="0" lang="en-US" sz="1400" b="0" i="0" u="none" strike="noStrike" cap="none" spc="0" normalizeH="0" baseline="0" noProof="0" err="1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Barbier, E., 2011. The policy challenges for green economy and sustainable economic development</a:t>
            </a:r>
            <a:r>
              <a:rPr kumimoji="0" lang="en-US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.</a:t>
            </a:r>
          </a:p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4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en-US" sz="14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Natural Resources Forum 35, 233-245</a:t>
            </a:r>
            <a:r>
              <a:rPr kumimoji="0" lang="en-US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.</a:t>
            </a:r>
            <a:endParaRPr lang="el-GR"/>
          </a:p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3" name="Oval 2"/>
          <p:cNvSpPr/>
          <p:nvPr/>
        </p:nvSpPr>
        <p:spPr>
          <a:xfrm>
            <a:off x="2987824" y="4437112"/>
            <a:ext cx="1512168" cy="680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8811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000" b="1" i="0" u="none" strike="noStrike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36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rPr>
              <a:t>ΟΙΚΟΣΥΣΤΗΜΙΚΕΣ ΥΠΗΡΕΣΙΕΣ</a:t>
            </a:r>
            <a:endParaRPr lang="el-GR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85" y="1628800"/>
            <a:ext cx="7526615" cy="45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5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632848" cy="664850"/>
          </a:xfrm>
        </p:spPr>
        <p:txBody>
          <a:bodyPr/>
          <a:lstStyle>
            <a:defPPr/>
          </a:lstStyle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l-GR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 </a:t>
            </a:r>
            <a:r>
              <a:rPr kumimoji="0" lang="en-US" sz="28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ecosystem services, human well-being, </a:t>
            </a:r>
            <a:r>
              <a:rPr kumimoji="0" lang="en-US" sz="28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/>
            </a:r>
            <a:br>
              <a:rPr kumimoji="0" lang="en-US" sz="28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</a:br>
            <a:r>
              <a:rPr kumimoji="0" lang="en-US" sz="28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and </a:t>
            </a:r>
            <a:r>
              <a:rPr kumimoji="0" lang="en-US" sz="28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poverty</a:t>
            </a:r>
            <a:r>
              <a:rPr kumimoji="0" lang="en-US" sz="32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.</a:t>
            </a:r>
            <a:r>
              <a:rPr kumimoji="0" lang="el-GR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/>
            </a:r>
            <a:br>
              <a:rPr kumimoji="0" lang="el-GR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</a:br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014169" cy="5366097"/>
          </a:xfrm>
        </p:spPr>
      </p:pic>
    </p:spTree>
    <p:extLst>
      <p:ext uri="{BB962C8B-B14F-4D97-AF65-F5344CB8AC3E}">
        <p14:creationId xmlns:p14="http://schemas.microsoft.com/office/powerpoint/2010/main" val="12765603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92696"/>
            <a:ext cx="5333559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76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n-US" altLang="ko-KR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 </a:t>
            </a:r>
            <a:r>
              <a:rPr kumimoji="0" lang="el-GR" altLang="ko-KR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Σπανιότητα</a:t>
            </a:r>
            <a:endParaRPr lang="ko-KR" alt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134072" y="2091720"/>
            <a:ext cx="6182344" cy="44336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sz="1400" b="0" i="0" u="none" strike="noStrike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sz="2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5146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9718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429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886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l" defTabSz="914400" fontAlgn="auto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 altLang="ko-KR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fontAlgn="auto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8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Σπανιότητα # Έλλειψη  </a:t>
            </a:r>
            <a:r>
              <a:rPr kumimoji="0" lang="en-US" sz="18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(scarcity #deficit)</a:t>
            </a:r>
            <a:endParaRPr lang="en-US" altLang="ko-KR" sz="1800" b="1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fontAlgn="auto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n-US" altLang="ko-KR" sz="1800" b="1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fontAlgn="auto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altLang="ko-KR" sz="14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cs typeface="Arial" pitchFamily="34" charset="0"/>
              </a:rPr>
              <a:t>Έλλειψη</a:t>
            </a:r>
            <a:r>
              <a:rPr kumimoji="0" lang="el-GR" altLang="ko-KR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cs typeface="Arial" pitchFamily="34" charset="0"/>
              </a:rPr>
              <a:t>: ανεπαρκής ποσότητα για την εκτέλεση μιας (βιολογικής) λειτουργίας π.χ. αναερόβια, τέλεια καύση </a:t>
            </a:r>
            <a:r>
              <a:rPr kumimoji="0" lang="el-GR" altLang="ko-KR" sz="14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cs typeface="Arial" pitchFamily="34" charset="0"/>
              </a:rPr>
              <a:t>(περιγραφική έννοια)</a:t>
            </a:r>
            <a:endParaRPr lang="ko-KR" altLang="en-US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fontAlgn="auto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n-US" altLang="ko-KR" sz="1800" b="1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fontAlgn="auto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altLang="ko-KR" sz="16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cs typeface="Arial" pitchFamily="34" charset="0"/>
              </a:rPr>
              <a:t>Σπανιότητα</a:t>
            </a:r>
            <a:r>
              <a:rPr kumimoji="0" lang="el-GR" altLang="ko-KR" sz="16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cs typeface="Arial" pitchFamily="34" charset="0"/>
              </a:rPr>
              <a:t>  : </a:t>
            </a:r>
            <a:r>
              <a:rPr kumimoji="0" lang="el-GR" altLang="ko-KR" sz="16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χαμένες ευκαιρίες  </a:t>
            </a:r>
          </a:p>
          <a:p>
            <a:pPr marL="0" marR="0" lvl="0" indent="0" algn="l" defTabSz="914400" fontAlgn="auto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 altLang="ko-KR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fontAlgn="auto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 altLang="ko-KR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fontAlgn="auto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758586"/>
              </p:ext>
            </p:extLst>
          </p:nvPr>
        </p:nvGraphicFramePr>
        <p:xfrm>
          <a:off x="5940152" y="4653136"/>
          <a:ext cx="1019820" cy="446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0152" y="4653136"/>
                        <a:ext cx="1019820" cy="446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2478" y="1022207"/>
            <a:ext cx="697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200" b="0" i="0" normalizeH="0" noProof="0" err="1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Jaeger, W. K., Plantinga, A. J., Chang, H., Dello, K., Grant, G., Hulse, D., McDonnell, J. J., </a:t>
            </a:r>
            <a:endParaRPr lang="en-US" sz="1200" smtClean="0"/>
          </a:p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200" b="0" i="0" normalizeH="0" noProof="0" err="1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Lancaster</a:t>
            </a:r>
            <a:r>
              <a:rPr kumimoji="0" lang="el-GR" sz="12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, S., Moradkhani, H., Morzillo, A. T., Mote, P., Nolin, A., Santelmann, M., &amp; Wu, J. (2013). </a:t>
            </a:r>
            <a:endParaRPr lang="en-US" sz="1200" smtClean="0"/>
          </a:p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200" b="0" i="0" normalizeH="0" noProof="0" err="1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Toward </a:t>
            </a:r>
            <a:r>
              <a:rPr kumimoji="0" lang="el-GR" sz="12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a formal definition of water scarcity in natural-human systems. </a:t>
            </a:r>
            <a:endParaRPr lang="en-US" sz="1200" smtClean="0"/>
          </a:p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200" b="0" i="1" normalizeH="0" noProof="0" err="1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Water </a:t>
            </a:r>
            <a:r>
              <a:rPr kumimoji="0" lang="el-GR" sz="1200" b="0" i="1" normalizeH="0" noProof="0" err="1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Resources Research</a:t>
            </a:r>
            <a:r>
              <a:rPr kumimoji="0" lang="el-GR" sz="12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l-GR" sz="1200" b="0" i="1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49</a:t>
            </a:r>
            <a:r>
              <a:rPr kumimoji="0" lang="el-GR" sz="12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(7), 4506-4517. </a:t>
            </a:r>
            <a:endParaRPr lang="el-GR" sz="1200"/>
          </a:p>
        </p:txBody>
      </p:sp>
      <p:sp>
        <p:nvSpPr>
          <p:cNvPr id="7" name="TextBox 6"/>
          <p:cNvSpPr txBox="1"/>
          <p:nvPr/>
        </p:nvSpPr>
        <p:spPr>
          <a:xfrm>
            <a:off x="2483768" y="5373216"/>
            <a:ext cx="381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4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Ανθρωποκεντρική έννοια, κόστος ευκαιρίας</a:t>
            </a:r>
            <a:endParaRPr lang="el-GR" sz="1400"/>
          </a:p>
        </p:txBody>
      </p:sp>
      <p:sp>
        <p:nvSpPr>
          <p:cNvPr id="8" name="TextBox 7"/>
          <p:cNvSpPr txBox="1"/>
          <p:nvPr/>
        </p:nvSpPr>
        <p:spPr>
          <a:xfrm>
            <a:off x="3635896" y="5934294"/>
            <a:ext cx="20473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Άνθρωπος=Τέλος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9014" y="-966845"/>
            <a:ext cx="6192689" cy="8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15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907704" y="2996952"/>
            <a:ext cx="61660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just" defTabSz="914400">
              <a:lnSpc>
                <a:spcPct val="200000"/>
              </a:lnSpc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Goal: Weighting of each </a:t>
            </a:r>
            <a:r>
              <a:rPr kumimoji="0" lang="en-US" sz="1800" b="0" i="0" normalizeH="0" noProof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substance/ resource </a:t>
            </a:r>
            <a:r>
              <a:rPr kumimoji="0" lang="en-US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use by the </a:t>
            </a:r>
          </a:p>
          <a:p>
            <a:pPr marL="0" algn="just" defTabSz="914400">
              <a:lnSpc>
                <a:spcPct val="200000"/>
              </a:lnSpc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proximity or rather distance of current flows to </a:t>
            </a:r>
            <a:r>
              <a:rPr kumimoji="0" lang="en-US" sz="1800" b="0" i="0" normalizeH="0" noProof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political </a:t>
            </a:r>
          </a:p>
          <a:p>
            <a:pPr marL="0" algn="just" defTabSz="914400">
              <a:lnSpc>
                <a:spcPct val="200000"/>
              </a:lnSpc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targets (critical flows) </a:t>
            </a:r>
            <a:r>
              <a:rPr kumimoji="0" lang="en-US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via so called </a:t>
            </a:r>
            <a:r>
              <a:rPr kumimoji="0" lang="en-US" sz="1800" b="0" i="0" normalizeH="0" noProof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eco-factors </a:t>
            </a:r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82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7" y="1487660"/>
            <a:ext cx="11571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Eco-Points</a:t>
            </a:r>
            <a:endParaRPr lang="el-G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973731"/>
              </p:ext>
            </p:extLst>
          </p:nvPr>
        </p:nvGraphicFramePr>
        <p:xfrm>
          <a:off x="2987824" y="1384463"/>
          <a:ext cx="5251797" cy="59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2019240" imgH="228600" progId="Equation.DSMT4">
                  <p:embed/>
                </p:oleObj>
              </mc:Choice>
              <mc:Fallback>
                <p:oleObj name="Equation" r:id="rId3" imgW="201924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1384463"/>
                        <a:ext cx="5251797" cy="594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1919270" y="1585563"/>
            <a:ext cx="648072" cy="22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92098" y="3744951"/>
            <a:ext cx="113306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Eco-factor</a:t>
            </a:r>
            <a:endParaRPr lang="el-GR"/>
          </a:p>
        </p:txBody>
      </p:sp>
      <p:sp>
        <p:nvSpPr>
          <p:cNvPr id="6" name="Right Arrow 5"/>
          <p:cNvSpPr/>
          <p:nvPr/>
        </p:nvSpPr>
        <p:spPr>
          <a:xfrm>
            <a:off x="2035920" y="3782192"/>
            <a:ext cx="648072" cy="22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903425"/>
              </p:ext>
            </p:extLst>
          </p:nvPr>
        </p:nvGraphicFramePr>
        <p:xfrm>
          <a:off x="2927208" y="3514347"/>
          <a:ext cx="38258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5" imgW="1917360" imgH="507960" progId="Equation.DSMT4">
                  <p:embed/>
                </p:oleObj>
              </mc:Choice>
              <mc:Fallback>
                <p:oleObj name="Equation" r:id="rId5" imgW="1917360" imgH="5079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7208" y="3514347"/>
                        <a:ext cx="38258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5868144" y="4579622"/>
            <a:ext cx="2394" cy="1005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5742" y="5845294"/>
            <a:ext cx="13848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Critical value</a:t>
            </a:r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2986764" y="5400711"/>
            <a:ext cx="15515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National Value</a:t>
            </a:r>
            <a:endParaRPr lang="el-G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07597" y="4296646"/>
            <a:ext cx="1008112" cy="930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43235" y="4897833"/>
            <a:ext cx="99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constant</a:t>
            </a:r>
            <a:endParaRPr lang="el-GR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747857" y="4107638"/>
            <a:ext cx="1070669" cy="1011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6369" y="2294108"/>
            <a:ext cx="145373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1800" b="0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Current value</a:t>
            </a:r>
            <a:endParaRPr lang="el-GR"/>
          </a:p>
        </p:txBody>
      </p:sp>
      <p:cxnSp>
        <p:nvCxnSpPr>
          <p:cNvPr id="27" name="Elbow Connector 26"/>
          <p:cNvCxnSpPr>
            <a:endCxn id="19" idx="1"/>
          </p:cNvCxnSpPr>
          <p:nvPr/>
        </p:nvCxnSpPr>
        <p:spPr>
          <a:xfrm rot="5400000" flipH="1" flipV="1">
            <a:off x="5862344" y="2484575"/>
            <a:ext cx="1159825" cy="1148225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335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91" y="0"/>
            <a:ext cx="5051014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0" y="3212976"/>
            <a:ext cx="2483768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2996952"/>
            <a:ext cx="2483768" cy="144016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2298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fr-FR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2" name="Picture 2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14" y="638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3655" y="3212976"/>
            <a:ext cx="8207375" cy="1840843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180000" rIns="180000" bIns="180000">
            <a:spAutoFit/>
          </a:bodyPr>
          <a:lstStyle>
            <a:defPPr>
              <a:defRPr lang="fr-FR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US" sz="4800" b="1" i="0" u="none" strike="noStrike" cap="none" spc="0" normalizeH="0" baseline="0" noProof="0">
                <a:solidFill>
                  <a:srgbClr val="486DA2"/>
                </a:solidFill>
                <a:uLnTx/>
                <a:uFillTx/>
                <a:latin typeface="Verdana" pitchFamily="34" charset="0"/>
              </a:rPr>
              <a:t> An examination of the Ehrlich–Simon bet</a:t>
            </a:r>
            <a:endParaRPr lang="fr-FR" sz="2800" i="1">
              <a:solidFill>
                <a:srgbClr val="486DA2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55776" y="188912"/>
            <a:ext cx="4985660" cy="584775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fr-FR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3200" b="1" i="0" u="sng" strike="noStrike" cap="none" spc="0" normalizeH="0" baseline="0" noProof="0" smtClean="0">
                <a:solidFill>
                  <a:srgbClr val="486DA2"/>
                </a:solidFill>
                <a:uLnTx/>
                <a:uFillTx/>
                <a:latin typeface="Verdana" pitchFamily="34" charset="0"/>
              </a:rPr>
              <a:t>Το διάσημο στοίχημα</a:t>
            </a:r>
            <a:endParaRPr lang="fr-FR" sz="3200" u="sng">
              <a:solidFill>
                <a:srgbClr val="486DA2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7704" y="1268413"/>
            <a:ext cx="6841009" cy="453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defPPr>
              <a:defRPr lang="fr-FR"/>
            </a:defPPr>
          </a:lstStyle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sz="2000" b="1" i="0" normalizeH="0" noProof="0" smtClean="0">
                <a:solidFill>
                  <a:srgbClr val="486DA2"/>
                </a:solidFill>
                <a:uLnTx/>
                <a:uFillTx/>
                <a:latin typeface="Verdana" pitchFamily="34" charset="0"/>
              </a:rPr>
              <a:t>Το</a:t>
            </a:r>
            <a:r>
              <a:rPr kumimoji="0" lang="en-US" sz="2000" b="1" i="0" normalizeH="0" noProof="0" smtClean="0">
                <a:solidFill>
                  <a:srgbClr val="486DA2"/>
                </a:solidFill>
                <a:uLnTx/>
                <a:uFillTx/>
                <a:latin typeface="Verdana" pitchFamily="34" charset="0"/>
              </a:rPr>
              <a:t> </a:t>
            </a:r>
            <a:r>
              <a:rPr kumimoji="0" lang="en-US" sz="2000" b="1" i="0" normalizeH="0" noProof="0">
                <a:solidFill>
                  <a:srgbClr val="486DA2"/>
                </a:solidFill>
                <a:uLnTx/>
                <a:uFillTx/>
                <a:latin typeface="Verdana" pitchFamily="34" charset="0"/>
              </a:rPr>
              <a:t>1980, </a:t>
            </a:r>
            <a:r>
              <a:rPr kumimoji="0" lang="en-US" sz="2000" b="1" i="0" normalizeH="0" noProof="0">
                <a:solidFill>
                  <a:srgbClr val="FF0000"/>
                </a:solidFill>
                <a:uLnTx/>
                <a:uFillTx/>
                <a:latin typeface="Verdana" pitchFamily="34" charset="0"/>
              </a:rPr>
              <a:t>Paul Ehrlich </a:t>
            </a:r>
            <a:r>
              <a:rPr kumimoji="0" lang="en-US" sz="2000" b="1" i="0" normalizeH="0" noProof="0">
                <a:solidFill>
                  <a:srgbClr val="486DA2"/>
                </a:solidFill>
                <a:uLnTx/>
                <a:uFillTx/>
                <a:latin typeface="Verdana" pitchFamily="34" charset="0"/>
              </a:rPr>
              <a:t>and </a:t>
            </a:r>
            <a:r>
              <a:rPr kumimoji="0" lang="en-US" sz="2000" b="1" i="0" normalizeH="0" noProof="0">
                <a:solidFill>
                  <a:srgbClr val="FF0000"/>
                </a:solidFill>
                <a:uLnTx/>
                <a:uFillTx/>
                <a:latin typeface="Verdana" pitchFamily="34" charset="0"/>
              </a:rPr>
              <a:t>Julian Simon </a:t>
            </a:r>
            <a:r>
              <a:rPr kumimoji="0" lang="el-GR" sz="2000" b="1" i="0" normalizeH="0" noProof="0" smtClean="0">
                <a:solidFill>
                  <a:srgbClr val="000000"/>
                </a:solidFill>
                <a:uLnTx/>
                <a:uFillTx/>
                <a:latin typeface="Verdana" pitchFamily="34" charset="0"/>
              </a:rPr>
              <a:t>έβαλαν το γνωστό στοίχημα σχετικά με το αν στις τιμές κάποιων φυσικών πόρων θα υπήρξε αύξηση ή μείωση την επόμενη δεκαετία</a:t>
            </a:r>
            <a:endParaRPr lang="fr-FR" sz="2000" b="1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426" y="1005492"/>
            <a:ext cx="7159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n-US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normalizeH="0" noProof="0">
                <a:solidFill>
                  <a:srgbClr val="FF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Paul Ehrlich, </a:t>
            </a:r>
            <a:r>
              <a:rPr kumimoji="0" lang="en-US" sz="200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doomsday biologist best known for his 1968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n-US" sz="200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work, The Population </a:t>
            </a:r>
            <a:r>
              <a:rPr kumimoji="0" lang="en-US" sz="2000" b="0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Bomb </a:t>
            </a:r>
            <a:endParaRPr lang="el-GR" sz="2000"/>
          </a:p>
        </p:txBody>
      </p:sp>
      <p:sp>
        <p:nvSpPr>
          <p:cNvPr id="3" name="TextBox 2"/>
          <p:cNvSpPr txBox="1"/>
          <p:nvPr/>
        </p:nvSpPr>
        <p:spPr>
          <a:xfrm>
            <a:off x="1691680" y="220486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n-GB" sz="2000" b="0" i="0" normalizeH="0" noProof="0">
                <a:solidFill>
                  <a:srgbClr val="FF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Julian Simon</a:t>
            </a:r>
            <a:r>
              <a:rPr kumimoji="0" lang="en-GB" sz="2000" b="0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economist a</a:t>
            </a:r>
            <a:r>
              <a:rPr kumimoji="0" lang="el-GR" sz="2000" b="0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2000" b="0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prominent </a:t>
            </a:r>
            <a:r>
              <a:rPr kumimoji="0" lang="en-GB" sz="200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environmental </a:t>
            </a:r>
            <a:r>
              <a:rPr kumimoji="0" lang="en-GB" sz="2000" b="0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sceptic </a:t>
            </a:r>
            <a:endParaRPr lang="el-GR" sz="2000"/>
          </a:p>
        </p:txBody>
      </p:sp>
      <p:sp>
        <p:nvSpPr>
          <p:cNvPr id="4" name="TextBox 3"/>
          <p:cNvSpPr txBox="1"/>
          <p:nvPr/>
        </p:nvSpPr>
        <p:spPr>
          <a:xfrm>
            <a:off x="1848135" y="3692931"/>
            <a:ext cx="577658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GB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en-GB" sz="24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rPr>
              <a:t>chrome, copper, nickel, tin, and tungsten</a:t>
            </a:r>
            <a:endParaRPr lang="el-GR" sz="2400"/>
          </a:p>
        </p:txBody>
      </p:sp>
      <p:sp>
        <p:nvSpPr>
          <p:cNvPr id="5" name="TextBox 4"/>
          <p:cNvSpPr txBox="1"/>
          <p:nvPr/>
        </p:nvSpPr>
        <p:spPr>
          <a:xfrm>
            <a:off x="1483305" y="5085184"/>
            <a:ext cx="6823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0" i="0" normalizeH="0" noProof="0" err="1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Kiel, K., V. Matheson and K. Golembiewski (2010). "Luck or skill</a:t>
            </a:r>
            <a:r>
              <a:rPr kumimoji="0" lang="el-GR" b="0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0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b="0" i="0" normalizeH="0" noProof="0" err="1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 examination of the Ehrlich–Simon bet." </a:t>
            </a:r>
            <a:endParaRPr lang="el-GR" smtClean="0"/>
          </a:p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0" i="0" u="sng" normalizeH="0" noProof="0" err="1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Ecological </a:t>
            </a:r>
            <a:r>
              <a:rPr kumimoji="0" lang="el-GR" b="0" i="0" u="sng" normalizeH="0" noProof="0" err="1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Economics</a:t>
            </a:r>
            <a:r>
              <a:rPr kumimoji="0" lang="el-GR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b="1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69</a:t>
            </a:r>
            <a:r>
              <a:rPr kumimoji="0" lang="el-GR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(7): 1365-1367.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05835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63488"/>
            <a:ext cx="8208912" cy="582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 flipH="1" flipV="1">
            <a:off x="6516216" y="234888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H="1" flipV="1">
            <a:off x="7092280" y="234888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6588224" y="4653136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2958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548680"/>
            <a:ext cx="8916344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827584" y="4725144"/>
            <a:ext cx="720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6559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5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l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sz="2000" b="1" i="0" normalizeH="0" noProof="0" smtClean="0">
                <a:solidFill>
                  <a:srgbClr val="FF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Το επίπεδο τιμών επηρεάζεται από </a:t>
            </a:r>
            <a:endParaRPr lang="en-US" sz="2000" b="1">
              <a:solidFill>
                <a:srgbClr val="FF0000"/>
              </a:solidFill>
            </a:endParaRPr>
          </a:p>
          <a:p>
            <a:pPr marL="342900" indent="-342900" algn="l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1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Εξωγενείς αλλαγές στη ζήτηση ,</a:t>
            </a:r>
          </a:p>
          <a:p>
            <a:pPr marL="342900" indent="-342900" algn="l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1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τους επιχειρηματικούς κύκλους, </a:t>
            </a:r>
          </a:p>
          <a:p>
            <a:pPr marL="342900" indent="-342900" algn="l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1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πολιτικές αναταραχές, </a:t>
            </a:r>
          </a:p>
          <a:p>
            <a:pPr marL="342900" indent="-342900" algn="l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1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Προσδοκίες αναφορικά με την ανάπτυξη και τον πληθωρισμό, </a:t>
            </a:r>
          </a:p>
          <a:p>
            <a:pPr marL="342900" indent="-342900" algn="l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1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την δομή της αγοράς, </a:t>
            </a:r>
          </a:p>
          <a:p>
            <a:pPr marL="342900" indent="-342900" algn="l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  <a:defRPr kumimoji="0" b="0" i="0" normalizeH="0" noProof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pPr>
            <a:r>
              <a:rPr kumimoji="0" lang="el-GR" b="1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Κερδοσκοπικές πιέσεις και μια σειρά από άλλους λόγους </a:t>
            </a:r>
            <a:r>
              <a:rPr kumimoji="0" lang="en-US" b="1" i="0" normalizeH="0" noProof="0" smtClean="0">
                <a:solidFill>
                  <a:srgbClr val="0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5915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2005012"/>
            <a:ext cx="5476875" cy="2847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5045" y="729569"/>
            <a:ext cx="48245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n-GB" sz="1800" b="1" i="0" u="none" strike="noStrike" cap="none" spc="0" normalizeH="0" baseline="0" noProof="0" err="1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Mckelvey </a:t>
            </a:r>
            <a:r>
              <a:rPr kumimoji="0" lang="en-GB" sz="1800" b="1" i="0" u="none" strike="noStrike" cap="none" spc="0" normalizeH="0" baseline="0" noProof="0" smtClean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rPr>
              <a:t>Diagram of Natural resources</a:t>
            </a:r>
            <a:endParaRPr lang="en-GB" b="1"/>
          </a:p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827584" y="5805264"/>
            <a:ext cx="546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GB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https://www.usgs.gov/media/images/mckelvey-diagram</a:t>
            </a:r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71999" y="2132856"/>
            <a:ext cx="0" cy="252028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3475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628800"/>
            <a:ext cx="79208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Έλλειψη 2"/>
          <p:cNvSpPr/>
          <p:nvPr/>
        </p:nvSpPr>
        <p:spPr>
          <a:xfrm>
            <a:off x="4499992" y="3789040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3563888" y="3933056"/>
            <a:ext cx="1152128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54790" y="6137626"/>
            <a:ext cx="5690404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24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rPr>
              <a:t>Επομένως ο </a:t>
            </a:r>
            <a:r>
              <a:rPr kumimoji="0" lang="en-GB" sz="24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rPr>
              <a:t>Simon  </a:t>
            </a:r>
            <a:r>
              <a:rPr kumimoji="0" lang="el-GR" sz="24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rPr>
              <a:t>ήταν απλά  τυχερός</a:t>
            </a:r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2368355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l-GR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Μέτρηση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sz="2000" b="0" i="0" u="none" strike="noStrike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sz="2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5146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9718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429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886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20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2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Φυσικοί δείκτες &amp; Οικονομικοί δείκτες</a:t>
            </a:r>
            <a:endParaRPr lang="el-GR" b="1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619672" y="4149080"/>
            <a:ext cx="2335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1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Φυσικοί Δείκτες</a:t>
            </a:r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3872335" y="3553767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l-GR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43772" y="4488805"/>
            <a:ext cx="165735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l-GR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364585" y="3141017"/>
            <a:ext cx="123825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Στατικοί</a:t>
            </a:r>
            <a:endParaRPr lang="en-US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601122" y="5065067"/>
            <a:ext cx="1463675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800" b="0" i="0" u="none" strike="noStrike" cap="none" spc="0" normalizeH="0" baseline="0" noProof="0">
                <a:solidFill>
                  <a:srgbClr val="000000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Δυναμικοί</a:t>
            </a:r>
            <a:endParaRPr lang="en-US"/>
          </a:p>
        </p:txBody>
      </p:sp>
      <p:graphicFrame>
        <p:nvGraphicFramePr>
          <p:cNvPr id="1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026030"/>
              </p:ext>
            </p:extLst>
          </p:nvPr>
        </p:nvGraphicFramePr>
        <p:xfrm>
          <a:off x="5240760" y="3841105"/>
          <a:ext cx="21796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990360" imgH="419040" progId="Equation.DSMT4">
                  <p:embed/>
                </p:oleObj>
              </mc:Choice>
              <mc:Fallback>
                <p:oleObj name="Equation" r:id="rId3" imgW="99036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40760" y="3841105"/>
                        <a:ext cx="2179637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6571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5454"/>
            <a:ext cx="4052372" cy="5677359"/>
          </a:xfrm>
        </p:spPr>
      </p:pic>
    </p:spTree>
    <p:extLst>
      <p:ext uri="{BB962C8B-B14F-4D97-AF65-F5344CB8AC3E}">
        <p14:creationId xmlns:p14="http://schemas.microsoft.com/office/powerpoint/2010/main" val="36486182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l-GR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προβλήματα</a:t>
            </a:r>
            <a:endParaRPr lang="el-GR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602946" y="1084933"/>
            <a:ext cx="7114448" cy="5078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>
            <a:defPPr>
              <a:defRPr lang="ko-KR"/>
            </a:defPPr>
          </a:lstStyle>
          <a:p>
            <a:pPr marL="0" algn="ctr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US" sz="1800"/>
          </a:p>
          <a:p>
            <a:pPr marL="0" algn="l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1) Δεν </a:t>
            </a:r>
            <a:r>
              <a:rPr kumimoji="0" lang="el-GR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μπορούν να συνυπολογίσουν το επίπεδο μεταβολής </a:t>
            </a:r>
          </a:p>
          <a:p>
            <a:pPr marL="0" algn="l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των </a:t>
            </a: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αποθεμάτων.</a:t>
            </a:r>
          </a:p>
          <a:p>
            <a:pPr marL="0" algn="l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l-GR" sz="1800" smtClean="0"/>
          </a:p>
          <a:p>
            <a:pPr marL="0" algn="l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2) Δύσκολα </a:t>
            </a:r>
            <a:r>
              <a:rPr kumimoji="0" lang="el-GR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τεκμηρίωση των </a:t>
            </a:r>
            <a:r>
              <a:rPr kumimoji="0" lang="el-GR" sz="1800" b="0" i="1" normalizeH="0" noProof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ad hoc</a:t>
            </a:r>
            <a:r>
              <a:rPr kumimoji="0" lang="el-GR" sz="1800" b="0" i="0" normalizeH="0" noProof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υποθέσεων </a:t>
            </a:r>
          </a:p>
          <a:p>
            <a:pPr marL="0" algn="l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αναφορικά με τη μεταβολή της κατανάλωσης.</a:t>
            </a:r>
          </a:p>
          <a:p>
            <a:pPr marL="0" algn="l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US" sz="1800"/>
          </a:p>
          <a:p>
            <a:pPr marL="0" algn="l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3) Δεν </a:t>
            </a:r>
            <a:r>
              <a:rPr kumimoji="0" lang="el-GR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μπορούν να συνυπολογίσουν την </a:t>
            </a:r>
            <a:r>
              <a:rPr kumimoji="0" lang="el-GR" sz="1800" b="0" i="0" normalizeH="0" noProof="0"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πιθανή υποκατάσταση </a:t>
            </a:r>
          </a:p>
          <a:p>
            <a:pPr marL="0" algn="l" defTabSz="914400">
              <a:lnSpc>
                <a:spcPct val="200000"/>
              </a:lnSpc>
              <a:buNone/>
              <a:tabLst>
                <a:tab pos="228600" algn="l"/>
              </a:tabLst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των πόρων και τη μεταβολή της τεχνολογίας</a:t>
            </a:r>
          </a:p>
        </p:txBody>
      </p:sp>
    </p:spTree>
    <p:extLst>
      <p:ext uri="{BB962C8B-B14F-4D97-AF65-F5344CB8AC3E}">
        <p14:creationId xmlns:p14="http://schemas.microsoft.com/office/powerpoint/2010/main" val="41899441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l-GR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Μηχανισμός αγοράς??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04198"/>
              </p:ext>
            </p:extLst>
          </p:nvPr>
        </p:nvGraphicFramePr>
        <p:xfrm>
          <a:off x="2987824" y="2060848"/>
          <a:ext cx="4109690" cy="126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825480" imgH="253800" progId="Equation.DSMT4">
                  <p:embed/>
                </p:oleObj>
              </mc:Choice>
              <mc:Fallback>
                <p:oleObj name="Equation" r:id="rId3" imgW="82548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2060848"/>
                        <a:ext cx="4109690" cy="1264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2987824" y="3212976"/>
            <a:ext cx="1512168" cy="20882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07679" y="3140968"/>
            <a:ext cx="1545555" cy="197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984868" y="5521878"/>
            <a:ext cx="216024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015716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ΥΠΟΚΑΤΑΣΤΑΣΗ</a:t>
            </a:r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5886146" y="5200786"/>
            <a:ext cx="16921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994158" y="5376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ΤΕΧΝΟΛΟΓΙΑ</a:t>
            </a:r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7567209" y="425709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ΕΞΟΡΥΞΗΣ</a:t>
            </a:r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5830144" y="6246604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algn="l" defTabSz="914400">
              <a:buNone/>
              <a:defRPr kumimoji="0" sz="1800" b="0" i="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l-GR" sz="1800" b="0" i="0" normalizeH="0" noProof="0" smtClean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ΑΝΤΙΚΑΤΑΣΤΑΣΗΣ</a:t>
            </a:r>
            <a:endParaRPr lang="el-GR"/>
          </a:p>
        </p:txBody>
      </p:sp>
      <p:sp>
        <p:nvSpPr>
          <p:cNvPr id="2" name="Curved Right Arrow 1"/>
          <p:cNvSpPr/>
          <p:nvPr/>
        </p:nvSpPr>
        <p:spPr>
          <a:xfrm>
            <a:off x="5231166" y="5656868"/>
            <a:ext cx="576064" cy="9451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Curved Down Arrow 3"/>
          <p:cNvSpPr/>
          <p:nvPr/>
        </p:nvSpPr>
        <p:spPr>
          <a:xfrm rot="17892818">
            <a:off x="6629460" y="4321537"/>
            <a:ext cx="936104" cy="5769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039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l-GR" sz="40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BF1DE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ΟΙΚΟΝΟΜΙΚΟΙ ΔΕΙΚΤΕΣ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844824"/>
            <a:ext cx="8229600" cy="3600400"/>
          </a:xfrm>
        </p:spPr>
        <p:txBody>
          <a:bodyPr/>
          <a:lstStyle>
            <a:defPPr/>
          </a:lstStyle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endParaRPr lang="el-GR" smtClean="0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arenR"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r>
              <a:rPr kumimoji="0" lang="el-GR" sz="18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rPr>
              <a:t>Οριακό κόστος εξόρυξης</a:t>
            </a:r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arenR"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endParaRPr lang="el-GR" sz="1800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arenR"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r>
              <a:rPr kumimoji="0" lang="el-GR" sz="1800" b="0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rPr>
              <a:t>Τιμή του φυσικού πόρου</a:t>
            </a:r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arenR"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endParaRPr lang="el-GR" sz="1800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arenR"/>
              <a:defRPr kumimoji="0" sz="1400" b="0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pPr>
            <a:r>
              <a:rPr kumimoji="0" lang="el-GR" sz="18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rPr>
              <a:t>Πρόσοδος στενότητας</a:t>
            </a:r>
            <a:endParaRPr lang="el-GR" sz="1800" b="1"/>
          </a:p>
        </p:txBody>
      </p:sp>
      <p:sp>
        <p:nvSpPr>
          <p:cNvPr id="5" name="Rounded Rectangle 4"/>
          <p:cNvSpPr/>
          <p:nvPr/>
        </p:nvSpPr>
        <p:spPr>
          <a:xfrm>
            <a:off x="2051720" y="4653136"/>
            <a:ext cx="568863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8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Παρούσα αξία της ωφέλειας που προκύπτει αν </a:t>
            </a:r>
          </a:p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defRPr>
            </a:pPr>
            <a:r>
              <a:rPr kumimoji="0" lang="el-GR" sz="1800" b="0" i="0" u="none" strike="noStrike" cap="none" spc="0" normalizeH="0" baseline="0" noProof="0" smtClean="0">
                <a:solidFill>
                  <a:srgbClr val="FFFFFF"/>
                </a:solidFill>
                <a:uLnTx/>
                <a:uFillTx/>
                <a:latin typeface="맑은 고딕"/>
                <a:ea typeface="Arial" pitchFamily="34" charset="0"/>
                <a:cs typeface="Arial" pitchFamily="34" charset="0"/>
                <a:sym typeface="Wingdings"/>
              </a:rPr>
              <a:t>αυξηθεί η προσφορά του φ.π. κατά μια μονάδα 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1019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000" b="1" i="0" u="none" strike="noStrike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defRPr>
            </a:pPr>
            <a:r>
              <a:rPr kumimoji="0" lang="el-GR" sz="2400" b="1" i="0" u="none" strike="noStrike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Η αλληλεξάρτηση των οικονομικών δεικτών</a:t>
            </a:r>
            <a:endParaRPr lang="el-GR" sz="240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63688" y="1556792"/>
            <a:ext cx="6702751" cy="404385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60599594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3"/>
  <p:tag name="AS_OS" val="Microsoft Windows NT 10.0.17763.0"/>
  <p:tag name="AS_RELEASE_DATE" val="2021.01.14"/>
  <p:tag name="AS_TITLE" val="Aspose.Slides for .NET Standard 2.0"/>
  <p:tag name="AS_VERSION" val="2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34" charset="0"/>
        <a:ea typeface="Arial" pitchFamily="34" charset="0"/>
        <a:cs typeface="Arial" pitchFamily="34" charset="0"/>
      </a:majorFont>
      <a:minorFont>
        <a:latin typeface="Arial" pitchFamily="34" charset="0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34" charset="0"/>
        <a:ea typeface="Arial" pitchFamily="34" charset="0"/>
        <a:cs typeface="Arial" pitchFamily="34" charset="0"/>
      </a:majorFont>
      <a:minorFont>
        <a:latin typeface="Arial" pitchFamily="34" charset="0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821</Words>
  <Application>Microsoft Office PowerPoint</Application>
  <PresentationFormat>On-screen Show (4:3)</PresentationFormat>
  <Paragraphs>148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맑은 고딕</vt:lpstr>
      <vt:lpstr>Arial</vt:lpstr>
      <vt:lpstr>Calibri</vt:lpstr>
      <vt:lpstr>Times New Roman</vt:lpstr>
      <vt:lpstr>Verdana</vt:lpstr>
      <vt:lpstr>Wingdings</vt:lpstr>
      <vt:lpstr>Office Theme</vt:lpstr>
      <vt:lpstr>Office Theme</vt:lpstr>
      <vt:lpstr>Office Theme</vt:lpstr>
      <vt:lpstr>Custom Design</vt:lpstr>
      <vt:lpstr>Modèle par défaut</vt:lpstr>
      <vt:lpstr>Modèle par défaut</vt:lpstr>
      <vt:lpstr>Equation</vt:lpstr>
      <vt:lpstr>PowerPoint Presentation</vt:lpstr>
      <vt:lpstr> Σπανιότητα</vt:lpstr>
      <vt:lpstr>PowerPoint Presentation</vt:lpstr>
      <vt:lpstr>Μέτρηση</vt:lpstr>
      <vt:lpstr>PowerPoint Presentation</vt:lpstr>
      <vt:lpstr>προβλήματα</vt:lpstr>
      <vt:lpstr>Μηχανισμός αγοράς??</vt:lpstr>
      <vt:lpstr>ΟΙΚΟΝΟΜΙΚΟΙ ΔΕΙΚΤΕΣ</vt:lpstr>
      <vt:lpstr>Η αλληλεξάρτηση των οικονομικών δεικτών</vt:lpstr>
      <vt:lpstr>PowerPoint Presentation</vt:lpstr>
      <vt:lpstr>PowerPoint Presentation</vt:lpstr>
      <vt:lpstr>Scarcity rent- User Cost</vt:lpstr>
      <vt:lpstr>Malthusian vs Ricardian scarcity</vt:lpstr>
      <vt:lpstr>PowerPoint Presentation</vt:lpstr>
      <vt:lpstr>Biophysical index of scarcity</vt:lpstr>
      <vt:lpstr>Ecological Scarcity</vt:lpstr>
      <vt:lpstr>ΟΙΚΟΣΥΣΤΗΜΙΚΕΣ ΥΠΗΡΕΣΙΕΣ</vt:lpstr>
      <vt:lpstr> ecosystem services, human well-being,  and poverty.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Thanasis</dc:creator>
  <cp:lastModifiedBy>Thanasis</cp:lastModifiedBy>
  <cp:revision>2</cp:revision>
  <cp:lastPrinted>2021-03-16T12:07:23Z</cp:lastPrinted>
  <dcterms:created xsi:type="dcterms:W3CDTF">2021-03-16T12:05:25Z</dcterms:created>
  <dcterms:modified xsi:type="dcterms:W3CDTF">2021-03-16T12:08:40Z</dcterms:modified>
</cp:coreProperties>
</file>