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58" r:id="rId14"/>
    <p:sldId id="267" r:id="rId15"/>
    <p:sldId id="280" r:id="rId16"/>
    <p:sldId id="281" r:id="rId17"/>
    <p:sldId id="269" r:id="rId18"/>
    <p:sldId id="268" r:id="rId19"/>
    <p:sldId id="286" r:id="rId20"/>
    <p:sldId id="270" r:id="rId21"/>
    <p:sldId id="276" r:id="rId22"/>
    <p:sldId id="282" r:id="rId23"/>
    <p:sldId id="283" r:id="rId24"/>
    <p:sldId id="271" r:id="rId25"/>
    <p:sldId id="272" r:id="rId26"/>
    <p:sldId id="274" r:id="rId27"/>
    <p:sldId id="275" r:id="rId28"/>
    <p:sldId id="277" r:id="rId29"/>
    <p:sldId id="278" r:id="rId30"/>
    <p:sldId id="279" r:id="rId31"/>
    <p:sldId id="284" r:id="rId32"/>
    <p:sldId id="285" r:id="rId33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1801-8B59-4F53-A72D-E4FA6A8E54C2}" type="datetimeFigureOut">
              <a:rPr lang="el-GR" smtClean="0"/>
              <a:t>12/10/2023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FB29-4412-4288-9F23-2F7C39BB44F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64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1801-8B59-4F53-A72D-E4FA6A8E54C2}" type="datetimeFigureOut">
              <a:rPr lang="el-GR" smtClean="0"/>
              <a:t>12/10/2023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FB29-4412-4288-9F23-2F7C39BB44F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557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1801-8B59-4F53-A72D-E4FA6A8E54C2}" type="datetimeFigureOut">
              <a:rPr lang="el-GR" smtClean="0"/>
              <a:t>12/10/2023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FB29-4412-4288-9F23-2F7C39BB44F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896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1801-8B59-4F53-A72D-E4FA6A8E54C2}" type="datetimeFigureOut">
              <a:rPr lang="el-GR" smtClean="0"/>
              <a:t>12/10/2023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FB29-4412-4288-9F23-2F7C39BB44F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646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1801-8B59-4F53-A72D-E4FA6A8E54C2}" type="datetimeFigureOut">
              <a:rPr lang="el-GR" smtClean="0"/>
              <a:t>12/10/2023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FB29-4412-4288-9F23-2F7C39BB44F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007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1801-8B59-4F53-A72D-E4FA6A8E54C2}" type="datetimeFigureOut">
              <a:rPr lang="el-GR" smtClean="0"/>
              <a:t>12/10/2023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FB29-4412-4288-9F23-2F7C39BB44F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93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1801-8B59-4F53-A72D-E4FA6A8E54C2}" type="datetimeFigureOut">
              <a:rPr lang="el-GR" smtClean="0"/>
              <a:t>12/10/2023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FB29-4412-4288-9F23-2F7C39BB44F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151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1801-8B59-4F53-A72D-E4FA6A8E54C2}" type="datetimeFigureOut">
              <a:rPr lang="el-GR" smtClean="0"/>
              <a:t>12/10/2023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FB29-4412-4288-9F23-2F7C39BB44F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692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1801-8B59-4F53-A72D-E4FA6A8E54C2}" type="datetimeFigureOut">
              <a:rPr lang="el-GR" smtClean="0"/>
              <a:t>12/10/2023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FB29-4412-4288-9F23-2F7C39BB44F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140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1801-8B59-4F53-A72D-E4FA6A8E54C2}" type="datetimeFigureOut">
              <a:rPr lang="el-GR" smtClean="0"/>
              <a:t>12/10/2023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FB29-4412-4288-9F23-2F7C39BB44F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214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1801-8B59-4F53-A72D-E4FA6A8E54C2}" type="datetimeFigureOut">
              <a:rPr lang="el-GR" smtClean="0"/>
              <a:t>12/10/2023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FB29-4412-4288-9F23-2F7C39BB44F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617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965">
              <a:srgbClr val="B8D1E7"/>
            </a:gs>
            <a:gs pos="36296">
              <a:srgbClr val="BBCFE1"/>
            </a:gs>
            <a:gs pos="0">
              <a:schemeClr val="accent3">
                <a:lumMod val="60000"/>
                <a:lumOff val="40000"/>
              </a:schemeClr>
            </a:gs>
            <a:gs pos="61381">
              <a:srgbClr val="B5D2EC"/>
            </a:gs>
            <a:gs pos="54000">
              <a:schemeClr val="accent1">
                <a:lumMod val="45000"/>
                <a:lumOff val="55000"/>
              </a:schemeClr>
            </a:gs>
            <a:gs pos="75000">
              <a:srgbClr val="B7D3ED"/>
            </a:gs>
            <a:gs pos="6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D1801-8B59-4F53-A72D-E4FA6A8E54C2}" type="datetimeFigureOut">
              <a:rPr lang="el-GR" smtClean="0"/>
              <a:t>12/10/2023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8FB29-4412-4288-9F23-2F7C39BB44F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317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Αξιολόγηση Γεωργικών Επενδύσεων</a:t>
            </a:r>
            <a:endParaRPr lang="el-G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797323" y="5202238"/>
            <a:ext cx="9144000" cy="1655762"/>
          </a:xfrm>
        </p:spPr>
        <p:txBody>
          <a:bodyPr/>
          <a:lstStyle/>
          <a:p>
            <a:pPr algn="r"/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Γούσιος Ιωάννης – Ε.ΔΙ.Π. Γ.Π.Α.</a:t>
            </a:r>
          </a:p>
          <a:p>
            <a:pPr algn="r"/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Πέμπτη 12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Οκτωβρίου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2023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Η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διαχρονική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αξίας του χρήματος</a:t>
            </a:r>
            <a:endParaRPr lang="el-G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72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Σημερινή αξία του χρήματος –  Τόκος – Κόστος ευκαιρίας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Η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απόκτηση οποιουδήποτε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αγαθού/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υπηρεσίας δε γίνεται δωρεάν, γιατί αντί να παραχθεί το συγκεκριμένο αγαθό ή η υπηρεσία θα μπορούσε να παραχθεί κάποιο άλλο με τους ίδιους παραγωγικούς συντελεστές. </a:t>
            </a:r>
          </a:p>
        </p:txBody>
      </p:sp>
    </p:spTree>
    <p:extLst>
      <p:ext uri="{BB962C8B-B14F-4D97-AF65-F5344CB8AC3E}">
        <p14:creationId xmlns:p14="http://schemas.microsoft.com/office/powerpoint/2010/main" val="22678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48887" y="640080"/>
            <a:ext cx="11064240" cy="578565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l-GR" sz="2800" dirty="0">
                <a:solidFill>
                  <a:schemeClr val="accent6">
                    <a:lumMod val="50000"/>
                  </a:schemeClr>
                </a:solidFill>
              </a:rPr>
              <a:t>Το κεφάλαιο υπό μορφή χρήματος είναι εξαιρετικά ευέλικτο και μπορεί να αξιοποιηθεί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σε </a:t>
            </a:r>
            <a:r>
              <a:rPr lang="el-GR" sz="2800" dirty="0">
                <a:solidFill>
                  <a:schemeClr val="accent6">
                    <a:lumMod val="50000"/>
                  </a:schemeClr>
                </a:solidFill>
              </a:rPr>
              <a:t>πάρα πολλές διαφορετικές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χρήσεις: (α</a:t>
            </a:r>
            <a:r>
              <a:rPr lang="el-GR" sz="28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για </a:t>
            </a:r>
            <a:r>
              <a:rPr lang="el-GR" sz="2800" dirty="0">
                <a:solidFill>
                  <a:schemeClr val="accent6">
                    <a:lumMod val="50000"/>
                  </a:schemeClr>
                </a:solidFill>
              </a:rPr>
              <a:t>την αγορά καταναλωτικών αγαθών και να αναλωθεί ή (β)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να </a:t>
            </a:r>
            <a:r>
              <a:rPr lang="el-GR" sz="2800" dirty="0">
                <a:solidFill>
                  <a:schemeClr val="accent6">
                    <a:lumMod val="50000"/>
                  </a:schemeClr>
                </a:solidFill>
              </a:rPr>
              <a:t>επενδυθεί σε πολλές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εναλλακτικές </a:t>
            </a:r>
            <a:r>
              <a:rPr lang="el-GR" sz="2800" dirty="0">
                <a:solidFill>
                  <a:schemeClr val="accent6">
                    <a:lumMod val="50000"/>
                  </a:schemeClr>
                </a:solidFill>
              </a:rPr>
              <a:t>δραστηριότητες. </a:t>
            </a:r>
            <a:endParaRPr lang="el-G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Η </a:t>
            </a:r>
            <a:r>
              <a:rPr lang="el-GR" sz="2800" dirty="0">
                <a:solidFill>
                  <a:schemeClr val="accent6">
                    <a:lumMod val="50000"/>
                  </a:schemeClr>
                </a:solidFill>
              </a:rPr>
              <a:t>αξιολόγηση των επενδύσεων αναπτύσσει τη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μεθοδολογία </a:t>
            </a:r>
            <a:r>
              <a:rPr lang="el-GR" sz="2800" dirty="0">
                <a:solidFill>
                  <a:schemeClr val="accent6">
                    <a:lumMod val="50000"/>
                  </a:schemeClr>
                </a:solidFill>
              </a:rPr>
              <a:t>και τους τρόπους αξιολόγησης και επιλογής αυτών των εναλλακτικών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χρήσεων </a:t>
            </a:r>
            <a:r>
              <a:rPr lang="el-GR" sz="2800" dirty="0">
                <a:solidFill>
                  <a:schemeClr val="accent6">
                    <a:lumMod val="50000"/>
                  </a:schemeClr>
                </a:solidFill>
              </a:rPr>
              <a:t>ή τοποθετήσεων του κεφαλαίου και διευκολύνει τη λήψη των επενδυτικών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αποφάσεων</a:t>
            </a:r>
            <a:r>
              <a:rPr lang="el-GR" sz="28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just"/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22169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30531" y="989215"/>
            <a:ext cx="9537469" cy="426858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l-GR" sz="2800" dirty="0">
                <a:solidFill>
                  <a:schemeClr val="accent6">
                    <a:lumMod val="50000"/>
                  </a:schemeClr>
                </a:solidFill>
              </a:rPr>
              <a:t>Υπάρχουν τρία συστήματα κεφαλαιοποίησης, δηλαδή συστήματα υπολογισμού των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τόκων </a:t>
            </a:r>
            <a:r>
              <a:rPr lang="el-GR" sz="2800" dirty="0">
                <a:solidFill>
                  <a:schemeClr val="accent6">
                    <a:lumMod val="50000"/>
                  </a:schemeClr>
                </a:solidFill>
              </a:rPr>
              <a:t>και του ύψους του κεφαλαίου σε διάφορες χρονικές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στιγμές: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Απλή κεφαλαιοποίηση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Σύνθετη κεφαλαιοποίηση </a:t>
            </a:r>
            <a:r>
              <a:rPr lang="el-GR" sz="2800" dirty="0">
                <a:solidFill>
                  <a:schemeClr val="accent6">
                    <a:lumMod val="50000"/>
                  </a:schemeClr>
                </a:solidFill>
              </a:rPr>
              <a:t>και </a:t>
            </a:r>
            <a:endParaRPr lang="el-G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Συνεχής κεφαλαιοποίηση</a:t>
            </a:r>
            <a:endParaRPr lang="el-G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06883" y="1296785"/>
            <a:ext cx="11272498" cy="5006116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ΑΑ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= Αρχική Αξία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κεφαλαίου που κάποιος δανείζεται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Τελική Αξία κεφαλαίου =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η μέλλουσα αξία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του αρχικού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κεφαλαίου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ΑΑ που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περιλαμβάνει το άθροισμα του αρχικού κεφαλαίου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ΑΑ με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τον τόκο που αντιστοιχεί στο προκαθορισμένο διάστημα (χρόνο).   </a:t>
            </a:r>
            <a:endParaRPr lang="el-GR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έτη τοκισμού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r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επιτόκιο τοκισμού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99753"/>
            <a:ext cx="10515600" cy="711645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Απλή Κεφαλαιοποίηση</a:t>
            </a:r>
            <a:endParaRPr lang="el-G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711646"/>
            <a:ext cx="10515600" cy="546531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Τ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ο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αρχικό κεφάλαιο που κατατίθεται δεν αλλάζει, αλλά παραμένει το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ίδιο καθ’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όλη τη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περίοδο του τοκισμού και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ο τόκος εισπράττεται κάθε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περίοδο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από τον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καταθέτη.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ΤΑ</a:t>
            </a:r>
            <a:r>
              <a:rPr lang="el-GR" baseline="-25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= AA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0 *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(1 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ΤΑ</a:t>
            </a:r>
            <a:r>
              <a:rPr lang="el-GR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= AA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(1 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) 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AA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[(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1 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]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0 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(1 +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l-GR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</a:pPr>
            <a:endParaRPr lang="el-G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όπου:		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TA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Τελική Αξία κεφαλαίου		</a:t>
            </a:r>
            <a:endParaRPr lang="el-GR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ΑΑ = Αρχική Αξία κεφαλαίου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 =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έτη τοκισμού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 =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επιτόκιο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τοκισμού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8229"/>
              </p:ext>
            </p:extLst>
          </p:nvPr>
        </p:nvGraphicFramePr>
        <p:xfrm>
          <a:off x="5125577" y="3505594"/>
          <a:ext cx="2471634" cy="485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634">
                  <a:extLst>
                    <a:ext uri="{9D8B030D-6E8A-4147-A177-3AD203B41FA5}">
                      <a16:colId xmlns:a16="http://schemas.microsoft.com/office/drawing/2014/main" val="663481517"/>
                    </a:ext>
                  </a:extLst>
                </a:gridCol>
              </a:tblGrid>
              <a:tr h="485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ΤΑ</a:t>
                      </a:r>
                      <a:r>
                        <a:rPr lang="en-US" sz="2000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= AA</a:t>
                      </a:r>
                      <a:r>
                        <a:rPr lang="en-US" sz="2000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*</a:t>
                      </a:r>
                      <a:r>
                        <a:rPr lang="el-G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(1 + 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 </a:t>
                      </a:r>
                      <a:r>
                        <a:rPr lang="en-US" sz="2000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*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r</a:t>
                      </a:r>
                      <a:r>
                        <a:rPr lang="el-G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l-GR" sz="2000" baseline="300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64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1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66729" y="-6269"/>
            <a:ext cx="9144000" cy="5911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Ανατοκισμός</a:t>
            </a:r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σύνθετη Κεφαλαιοποίηση</a:t>
            </a:r>
            <a:endParaRPr lang="el-G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0258" y="708290"/>
            <a:ext cx="11272498" cy="5918807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Ο τόκος που παράγεται κάθε περίοδο προστίθεται στο κεφάλαιο (κεφαλαιοποιείται) και το άθροισμά τους (κεφάλαιο + τόκος) αποτελεί το παραγωγικό κεφάλαιο για την επόμενη περίοδο.</a:t>
            </a:r>
          </a:p>
          <a:p>
            <a:pPr algn="just">
              <a:lnSpc>
                <a:spcPct val="120000"/>
              </a:lnSpc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ΤΑ</a:t>
            </a:r>
            <a:r>
              <a:rPr lang="el-GR" baseline="-25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= AA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0 *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(1 +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ΤΑ</a:t>
            </a:r>
            <a:r>
              <a:rPr lang="el-GR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ΤΑ</a:t>
            </a:r>
            <a:r>
              <a:rPr lang="el-GR" baseline="-25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+ ΤΑ</a:t>
            </a:r>
            <a:r>
              <a:rPr lang="el-GR" baseline="-25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= ΤΑ</a:t>
            </a:r>
            <a:r>
              <a:rPr lang="el-GR" baseline="-25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(1 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) =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(1 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(1 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) =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0 *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(1 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l-GR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l-GR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</a:pPr>
            <a:endParaRPr lang="el-G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όπου:		</a:t>
            </a:r>
          </a:p>
          <a:p>
            <a:pPr algn="just">
              <a:lnSpc>
                <a:spcPct val="110000"/>
              </a:lnSpc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1 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συντελεστής </a:t>
            </a:r>
            <a:r>
              <a:rPr lang="el-GR" b="1" dirty="0" err="1">
                <a:solidFill>
                  <a:schemeClr val="accent6">
                    <a:lumMod val="50000"/>
                  </a:schemeClr>
                </a:solidFill>
              </a:rPr>
              <a:t>ανατοκισμού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 ή κεφαλαιοποίησης</a:t>
            </a: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45679"/>
              </p:ext>
            </p:extLst>
          </p:nvPr>
        </p:nvGraphicFramePr>
        <p:xfrm>
          <a:off x="4197616" y="4051905"/>
          <a:ext cx="2153540" cy="5194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53540">
                  <a:extLst>
                    <a:ext uri="{9D8B030D-6E8A-4147-A177-3AD203B41FA5}">
                      <a16:colId xmlns:a16="http://schemas.microsoft.com/office/drawing/2014/main" val="1143906667"/>
                    </a:ext>
                  </a:extLst>
                </a:gridCol>
              </a:tblGrid>
              <a:tr h="519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ΤΑ</a:t>
                      </a:r>
                      <a:r>
                        <a:rPr lang="en-US" sz="2000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= AA</a:t>
                      </a:r>
                      <a:r>
                        <a:rPr lang="en-US" sz="2000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*</a:t>
                      </a:r>
                      <a:r>
                        <a:rPr lang="el-G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(1 + 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l-G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r>
                        <a:rPr lang="en-US" sz="2000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</a:t>
                      </a:r>
                      <a:endParaRPr lang="el-GR" sz="2000" baseline="300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603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2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980939"/>
              </p:ext>
            </p:extLst>
          </p:nvPr>
        </p:nvGraphicFramePr>
        <p:xfrm>
          <a:off x="675117" y="26282"/>
          <a:ext cx="10870246" cy="6831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352">
                  <a:extLst>
                    <a:ext uri="{9D8B030D-6E8A-4147-A177-3AD203B41FA5}">
                      <a16:colId xmlns:a16="http://schemas.microsoft.com/office/drawing/2014/main" val="371160582"/>
                    </a:ext>
                  </a:extLst>
                </a:gridCol>
                <a:gridCol w="654834">
                  <a:extLst>
                    <a:ext uri="{9D8B030D-6E8A-4147-A177-3AD203B41FA5}">
                      <a16:colId xmlns:a16="http://schemas.microsoft.com/office/drawing/2014/main" val="3972672077"/>
                    </a:ext>
                  </a:extLst>
                </a:gridCol>
                <a:gridCol w="654834">
                  <a:extLst>
                    <a:ext uri="{9D8B030D-6E8A-4147-A177-3AD203B41FA5}">
                      <a16:colId xmlns:a16="http://schemas.microsoft.com/office/drawing/2014/main" val="2039033729"/>
                    </a:ext>
                  </a:extLst>
                </a:gridCol>
                <a:gridCol w="654834">
                  <a:extLst>
                    <a:ext uri="{9D8B030D-6E8A-4147-A177-3AD203B41FA5}">
                      <a16:colId xmlns:a16="http://schemas.microsoft.com/office/drawing/2014/main" val="3836241897"/>
                    </a:ext>
                  </a:extLst>
                </a:gridCol>
                <a:gridCol w="654834">
                  <a:extLst>
                    <a:ext uri="{9D8B030D-6E8A-4147-A177-3AD203B41FA5}">
                      <a16:colId xmlns:a16="http://schemas.microsoft.com/office/drawing/2014/main" val="3024290053"/>
                    </a:ext>
                  </a:extLst>
                </a:gridCol>
                <a:gridCol w="654834">
                  <a:extLst>
                    <a:ext uri="{9D8B030D-6E8A-4147-A177-3AD203B41FA5}">
                      <a16:colId xmlns:a16="http://schemas.microsoft.com/office/drawing/2014/main" val="2300688584"/>
                    </a:ext>
                  </a:extLst>
                </a:gridCol>
                <a:gridCol w="654834">
                  <a:extLst>
                    <a:ext uri="{9D8B030D-6E8A-4147-A177-3AD203B41FA5}">
                      <a16:colId xmlns:a16="http://schemas.microsoft.com/office/drawing/2014/main" val="2733277233"/>
                    </a:ext>
                  </a:extLst>
                </a:gridCol>
                <a:gridCol w="654834">
                  <a:extLst>
                    <a:ext uri="{9D8B030D-6E8A-4147-A177-3AD203B41FA5}">
                      <a16:colId xmlns:a16="http://schemas.microsoft.com/office/drawing/2014/main" val="3911536910"/>
                    </a:ext>
                  </a:extLst>
                </a:gridCol>
                <a:gridCol w="748382">
                  <a:extLst>
                    <a:ext uri="{9D8B030D-6E8A-4147-A177-3AD203B41FA5}">
                      <a16:colId xmlns:a16="http://schemas.microsoft.com/office/drawing/2014/main" val="1733153776"/>
                    </a:ext>
                  </a:extLst>
                </a:gridCol>
                <a:gridCol w="748382">
                  <a:extLst>
                    <a:ext uri="{9D8B030D-6E8A-4147-A177-3AD203B41FA5}">
                      <a16:colId xmlns:a16="http://schemas.microsoft.com/office/drawing/2014/main" val="767191524"/>
                    </a:ext>
                  </a:extLst>
                </a:gridCol>
                <a:gridCol w="748382">
                  <a:extLst>
                    <a:ext uri="{9D8B030D-6E8A-4147-A177-3AD203B41FA5}">
                      <a16:colId xmlns:a16="http://schemas.microsoft.com/office/drawing/2014/main" val="2458844262"/>
                    </a:ext>
                  </a:extLst>
                </a:gridCol>
                <a:gridCol w="748382">
                  <a:extLst>
                    <a:ext uri="{9D8B030D-6E8A-4147-A177-3AD203B41FA5}">
                      <a16:colId xmlns:a16="http://schemas.microsoft.com/office/drawing/2014/main" val="41346652"/>
                    </a:ext>
                  </a:extLst>
                </a:gridCol>
                <a:gridCol w="748382">
                  <a:extLst>
                    <a:ext uri="{9D8B030D-6E8A-4147-A177-3AD203B41FA5}">
                      <a16:colId xmlns:a16="http://schemas.microsoft.com/office/drawing/2014/main" val="698977203"/>
                    </a:ext>
                  </a:extLst>
                </a:gridCol>
                <a:gridCol w="748382">
                  <a:extLst>
                    <a:ext uri="{9D8B030D-6E8A-4147-A177-3AD203B41FA5}">
                      <a16:colId xmlns:a16="http://schemas.microsoft.com/office/drawing/2014/main" val="2742592759"/>
                    </a:ext>
                  </a:extLst>
                </a:gridCol>
                <a:gridCol w="748382">
                  <a:extLst>
                    <a:ext uri="{9D8B030D-6E8A-4147-A177-3AD203B41FA5}">
                      <a16:colId xmlns:a16="http://schemas.microsoft.com/office/drawing/2014/main" val="4099152960"/>
                    </a:ext>
                  </a:extLst>
                </a:gridCol>
                <a:gridCol w="748382">
                  <a:extLst>
                    <a:ext uri="{9D8B030D-6E8A-4147-A177-3AD203B41FA5}">
                      <a16:colId xmlns:a16="http://schemas.microsoft.com/office/drawing/2014/main" val="1324412166"/>
                    </a:ext>
                  </a:extLst>
                </a:gridCol>
              </a:tblGrid>
              <a:tr h="205788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 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1%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2%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3%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4%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5%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6%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7%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8%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9%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10%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11%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12%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13%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14%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15%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98313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1,0100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1,0200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1,0300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1,0400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1,0500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1,0600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1,0700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1,0800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1,0900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1,1000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1,1100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1,1200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1,1300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1,1400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1,1500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3637359442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1,0201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1,0404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1,0609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1,0816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1,1025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1,1236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1,1449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1,1664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1,1881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1,2100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1,2321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1,2544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1,2769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1,2996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1,3225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292673527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1,0303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1,0612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1,0927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1,1249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1,1576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1,1910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1,2250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1,2597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1,2950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1,3310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1,3676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1,4049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1,4429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1,4815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1,5209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017175601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4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1,0406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1,0824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1,1255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1,1699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1,2155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1,2625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1,3108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1,3605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1,4116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1,4641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1,5181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1,5735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1,6305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1,6890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1,7490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953484342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1,0510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1,1041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1,1593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1,2167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1,2763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1,3382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1,4026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1,4693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1,5386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1,6105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1,6851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1,7623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1,8424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1,9254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2,0114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3165812767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1,0615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1,1262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1,1941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1,2653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1,3401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1,4185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1,5007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1,5869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1,6771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1,7716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1,8704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1,9738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2,0820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2,1950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2,3131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3990866668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7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1,0721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1,1487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1,2299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1,3159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1,4071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1,5036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1,6058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1,7138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1,8280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1,9487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2,0762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2,2107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2,3526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2,5023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2,6600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96974992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1,0829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1,1717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1,2668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1,3686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1,4775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1,5938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1,7182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1,8509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1,9926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2,1436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2,3045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2,4760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2,6584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2,8526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3,0590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450017220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9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1,0937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1,1951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1,3048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1,4233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1,5513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1,6895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1,8385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1,9990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2,1719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2,3579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2,5580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2,7731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3,0040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3,2519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3,5179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716252080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10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1,1046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1,2190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1,3439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1,4802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1,6289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1,7908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1,9672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2,1589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2,3674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2,5937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2,8394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3,1058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3,3946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3,7072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4,0456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219601129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11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1,1157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1,2434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1,3842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1,5395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1,7103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1,8983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2,1049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2,3316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2,5804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2,8531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3,1518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3,4785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3,8359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4,2262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4,6524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256187058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12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1,1268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1,2682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1,4258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1,6010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1,7959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2,0122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2,2522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2,5182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2,8127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3,1384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3,4985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3,8960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4,3345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4,8179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5,3503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657278878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13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1,1381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1,2936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1,4685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1,6651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1,8856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2,1329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2,4098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2,7196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3,0658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3,4523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3,8833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4,3635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4,8980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5,4924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6,1528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4253145423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14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1,1495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1,3195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1,5126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1,7317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1,9799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2,2609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2,5785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2,9372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3,3417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3,7975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4,3104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4,8871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5,5348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6,2613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7,0757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4124125484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15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1,1610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1,3459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1,5580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1,8009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2,0789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2,3966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2,7590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3,1722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3,6425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4,1772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4,7846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5,4736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6,2543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7,1379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8,1371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444061070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16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1,1726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1,3728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1,6047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1,8730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2,1829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2,5404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2,9522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3,4259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3,9703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4,5950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5,3109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6,1304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7,0673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8,1372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9,3576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712385114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17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1,1843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1,4002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1,6528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1,9479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2,2920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2,6928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3,1588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3,7000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4,3276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5,0545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5,8951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6,8660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7,9861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9,2765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10,7613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3714622462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18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1,1961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1,4282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1,7024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2,0258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2,4066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2,8543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3,3799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3,9960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4,7171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5,5599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6,5436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7,6900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9,0243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10,5752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12,3755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738297018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19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1,2081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1,4568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1,7535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2,1068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2,5270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3,0256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3,6165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4,3157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5,1417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6,1159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7,2633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8,6128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10,1974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12,0557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14,2318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4288259907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20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1,2202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1,4859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1,8061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2,1911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2,6533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3,2071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3,8697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4,6610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5,6044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6,7275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8,0623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9,6463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11,5231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13,7435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16,3665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93137905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21</a:t>
                      </a:r>
                      <a:endParaRPr lang="el-GR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1,2324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1,5157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1,8603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2,2788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2,7860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3,3996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4,1406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5,0338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6,1088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7,4002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8,9492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10,8038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13,0211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15,6676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18,8215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753745311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22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1,2447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1,5460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1,9161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2,3699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2,9253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3,6035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4,4304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5,4365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6,6586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8,1403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9,9336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12,1003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14,7138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17,8610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21,6447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948899624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23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1,2572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1,5769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1,9736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2,4647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3,0715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3,8197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4,7405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5,8715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7,2579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8,9543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11,0263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13,5523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16,6266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20,3616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24,8915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3090110096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24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1,2697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1,6084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2,0328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2,5633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3,2251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4,0489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5,0724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6,3412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7,9111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9,8497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12,2392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15,1786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18,7881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23,2122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28,6252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945400529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25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1,2824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1,6406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2,0938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2,6658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3,3864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4,2919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5,4274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6,8485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8,6231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10,8347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13,5855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17,0001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21,2305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26,4619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32,9190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069325537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26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1,2953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1,6734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2,1566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2,7725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3,5557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4,5494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5,8074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7,3964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9,3992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11,9182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15,0799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19,0401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23,9905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30,1666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37,8568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3711136976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27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1,3082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1,7069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2,2213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2,8834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3,7335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4,8223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6,2139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7,9881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10,2451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13,1100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16,7386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21,3249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27,1093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34,3899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43,5353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902715009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28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1,3213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1,7410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2,2879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2,9987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3,9201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5,1117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6,6488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8,6271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11,1671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14,4210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18,5799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23,8839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30,6335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39,2045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50,0656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442160855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29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1,3345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1,7758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2,3566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3,1187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4,1161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5,4184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7,1143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9,3173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12,1722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15,8631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20,6237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26,7499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34,6158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44,6931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57,5755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890530756"/>
                  </a:ext>
                </a:extLst>
              </a:tr>
              <a:tr h="2057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30</a:t>
                      </a:r>
                      <a:endParaRPr lang="el-G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1,3478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1,8114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2,4273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3,2434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4,3219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5,7435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7,6123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10,0627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13,2677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17,4494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22,8923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29,9599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39,1159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50,9502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66,2118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668285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5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468"/>
          </a:xfrm>
        </p:spPr>
        <p:txBody>
          <a:bodyPr>
            <a:normAutofit/>
          </a:bodyPr>
          <a:lstStyle/>
          <a:p>
            <a:r>
              <a:rPr lang="el-GR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Ανατοκισμός</a:t>
            </a:r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 μεγαλύτερη από την ετήσια συχνότητα </a:t>
            </a:r>
            <a:endParaRPr lang="el-GR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022465"/>
            <a:ext cx="10515600" cy="51544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όπου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:		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Τ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Τελική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Αξία κεφαλαίου		</a:t>
            </a:r>
            <a:endParaRPr lang="el-GR" sz="2200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ΑΑ = Αρχική Αξία κεφαλαίου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n =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 έτη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τοκισμού</a:t>
            </a:r>
            <a:endParaRPr lang="en-US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m =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περίοδοι </a:t>
            </a:r>
            <a:r>
              <a:rPr lang="el-GR" sz="2200" dirty="0" err="1" smtClean="0">
                <a:solidFill>
                  <a:schemeClr val="accent6">
                    <a:lumMod val="50000"/>
                  </a:schemeClr>
                </a:solidFill>
              </a:rPr>
              <a:t>ανατοκισμού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r =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επιτόκιο τοκισμού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803150"/>
              </p:ext>
            </p:extLst>
          </p:nvPr>
        </p:nvGraphicFramePr>
        <p:xfrm>
          <a:off x="4571688" y="1547178"/>
          <a:ext cx="2826640" cy="4315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26640">
                  <a:extLst>
                    <a:ext uri="{9D8B030D-6E8A-4147-A177-3AD203B41FA5}">
                      <a16:colId xmlns:a16="http://schemas.microsoft.com/office/drawing/2014/main" val="1143906667"/>
                    </a:ext>
                  </a:extLst>
                </a:gridCol>
              </a:tblGrid>
              <a:tr h="431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Τ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 = </a:t>
                      </a:r>
                      <a:r>
                        <a:rPr lang="el-GR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ΑΑ * [1+</a:t>
                      </a:r>
                      <a:r>
                        <a:rPr lang="el-G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l-G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</a:t>
                      </a:r>
                      <a:r>
                        <a:rPr lang="el-G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r>
                        <a:rPr lang="en-US" sz="2000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</a:t>
                      </a:r>
                      <a:r>
                        <a:rPr lang="en-US" sz="2000" baseline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*</a:t>
                      </a:r>
                      <a:r>
                        <a:rPr lang="en-US" sz="2000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]</a:t>
                      </a:r>
                      <a:endParaRPr lang="el-GR" sz="2000" baseline="300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603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816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40822" y="714894"/>
            <a:ext cx="10327178" cy="566096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Πολλές φορές η κεφαλαιοποίηση των τόκων γίνεται σε διαστήματα μικρότερα του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έτους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, π.χ. κάθε εξάμηνο, τρίμηνο, κ.λπ. Σε αυτές τις περιπτώσεις, συνήθως δίνεται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το ετήσιο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l-GR" sz="2200" b="1" dirty="0">
                <a:solidFill>
                  <a:schemeClr val="accent6">
                    <a:lumMod val="50000"/>
                  </a:schemeClr>
                </a:solidFill>
              </a:rPr>
              <a:t>ονομαστικό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) επιτόκιο και η συχνότητα κεφαλαιοποίησης. </a:t>
            </a:r>
            <a:endParaRPr lang="el-GR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Το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ετήσιο επιτόκιο που με ετήσια κεφαλαιοποίηση,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δημιουργεί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το ίδιο ύψος κεφαλαίου μετά από n χρόνια, όπως και το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τριμηνιαίο ονομάζεται </a:t>
            </a:r>
            <a:r>
              <a:rPr lang="el-GR" sz="2200" b="1" dirty="0">
                <a:solidFill>
                  <a:schemeClr val="accent6">
                    <a:lumMod val="50000"/>
                  </a:schemeClr>
                </a:solidFill>
              </a:rPr>
              <a:t>πραγματικό </a:t>
            </a:r>
            <a:r>
              <a:rPr lang="el-GR" sz="2200" b="1" dirty="0" smtClean="0">
                <a:solidFill>
                  <a:schemeClr val="accent6">
                    <a:lumMod val="50000"/>
                  </a:schemeClr>
                </a:solidFill>
              </a:rPr>
              <a:t>επιτόκιο.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Είναι φανερό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ότι το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πραγματικό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επιτόκιο θα πρέπει να είναι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μεγαλύτερο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από το αντίστοιχο ονομαστικό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διότι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θα πρέπει να ενσωματώνει και την </a:t>
            </a:r>
            <a:r>
              <a:rPr lang="el-GR" sz="2200" dirty="0" err="1" smtClean="0">
                <a:solidFill>
                  <a:schemeClr val="accent6">
                    <a:lumMod val="50000"/>
                  </a:schemeClr>
                </a:solidFill>
              </a:rPr>
              <a:t>αυξητικότητα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 του κεφαλαίου που οφείλεται στο συχνότερο </a:t>
            </a:r>
            <a:r>
              <a:rPr lang="el-GR" sz="2200" dirty="0" err="1" smtClean="0">
                <a:solidFill>
                  <a:schemeClr val="accent6">
                    <a:lumMod val="50000"/>
                  </a:schemeClr>
                </a:solidFill>
              </a:rPr>
              <a:t>ανατοκισμό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l-GR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9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28952" y="14023"/>
            <a:ext cx="9144000" cy="124795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l-GR" altLang="el-GR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Μεγάλη επένδυση €1 δισ. της Microsoft στην </a:t>
            </a:r>
            <a:r>
              <a:rPr lang="el-GR" altLang="el-GR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Ελλάδα</a:t>
            </a:r>
            <a:endParaRPr lang="el-GR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10588" y="5566231"/>
            <a:ext cx="11981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</a:rPr>
              <a:t>Η τελική απόφαση της Microsoft, με την οποία επέλεξε την Ελλάδα έναντι άλλων χωρών, ελήφθη πριν δύο εβδομάδες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…”</a:t>
            </a:r>
          </a:p>
          <a:p>
            <a:pPr algn="just"/>
            <a:endParaRPr lang="el-GR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</a:rPr>
              <a:t>Η </a:t>
            </a:r>
            <a:r>
              <a:rPr lang="el-GR" i="1" dirty="0">
                <a:solidFill>
                  <a:schemeClr val="accent6">
                    <a:lumMod val="50000"/>
                  </a:schemeClr>
                </a:solidFill>
              </a:rPr>
              <a:t>επιλογή της χώρας από την Microsoft για την εγκατάσταση των νέων της δραστηριοτήτων στην Ευρώπη έγινε βεβαίως με αυστηρά οικονομικά 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</a:rPr>
              <a:t>κριτήρια…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en-US" i="1" dirty="0" smtClean="0"/>
              <a:t>						</a:t>
            </a:r>
            <a:r>
              <a:rPr lang="el-GR" i="1" dirty="0" smtClean="0"/>
              <a:t>		</a:t>
            </a:r>
            <a:r>
              <a:rPr lang="el-GR" sz="1200" i="1" dirty="0" smtClean="0"/>
              <a:t>ΝΑΥΤΕΜΠΟΡΙΚΗ 4/10/2020</a:t>
            </a:r>
            <a:endParaRPr lang="el-GR" sz="1200" i="1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90" y="1261977"/>
            <a:ext cx="6768525" cy="42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349136"/>
            <a:ext cx="10515600" cy="60433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Δύο επιτόκια είναι ισοδύναμα, όταν, στο ίδιο χρονικό διάστημα, δημιουργούν ίσες τελικές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αξίες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του ίδιου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κεφαλαίου,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παρά τη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διαφορετική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συχνότητα κεφαλαιοποίησης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Η εξίσωση που συνδέει το επιτόκιο της υποπεριόδου,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2400" baseline="-25000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 με το ετήσιο πραγματικό επιτόκιο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, λέγεται εξίσωση ισοδυναμίας των επιτοκίων.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(1 + r)</a:t>
            </a:r>
            <a:r>
              <a:rPr lang="en-US" sz="2400" baseline="30000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= (1 + r</a:t>
            </a:r>
            <a:r>
              <a:rPr lang="en-US" sz="2400" baseline="-25000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2400" baseline="30000" dirty="0" smtClean="0">
                <a:solidFill>
                  <a:schemeClr val="accent6">
                    <a:lumMod val="50000"/>
                  </a:schemeClr>
                </a:solidFill>
              </a:rPr>
              <a:t>n*m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=&gt; 1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r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= (1 +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2400" baseline="-25000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2400" baseline="30000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=&gt;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l-G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ή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122772"/>
              </p:ext>
            </p:extLst>
          </p:nvPr>
        </p:nvGraphicFramePr>
        <p:xfrm>
          <a:off x="4970697" y="4257473"/>
          <a:ext cx="2294625" cy="4142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94625">
                  <a:extLst>
                    <a:ext uri="{9D8B030D-6E8A-4147-A177-3AD203B41FA5}">
                      <a16:colId xmlns:a16="http://schemas.microsoft.com/office/drawing/2014/main" val="1143906667"/>
                    </a:ext>
                  </a:extLst>
                </a:gridCol>
              </a:tblGrid>
              <a:tr h="4142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 = (1 + r</a:t>
                      </a:r>
                      <a:r>
                        <a:rPr lang="en-US" sz="2000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r>
                        <a:rPr lang="en-US" sz="2000" b="1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– 1 </a:t>
                      </a:r>
                      <a:endParaRPr lang="el-GR" sz="2000" baseline="300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603788"/>
                  </a:ext>
                </a:extLst>
              </a:tr>
            </a:tbl>
          </a:graphicData>
        </a:graphic>
      </p:graphicFrame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62122"/>
              </p:ext>
            </p:extLst>
          </p:nvPr>
        </p:nvGraphicFramePr>
        <p:xfrm>
          <a:off x="4970697" y="5415713"/>
          <a:ext cx="2294625" cy="4453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94625">
                  <a:extLst>
                    <a:ext uri="{9D8B030D-6E8A-4147-A177-3AD203B41FA5}">
                      <a16:colId xmlns:a16="http://schemas.microsoft.com/office/drawing/2014/main" val="1143906667"/>
                    </a:ext>
                  </a:extLst>
                </a:gridCol>
              </a:tblGrid>
              <a:tr h="4453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en-US" sz="2000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= (1 +</a:t>
                      </a:r>
                      <a:r>
                        <a:rPr lang="el-GR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r)</a:t>
                      </a:r>
                      <a:r>
                        <a:rPr lang="en-US" sz="2000" b="1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1/m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– 1</a:t>
                      </a:r>
                      <a:endParaRPr lang="el-GR" sz="2000" baseline="300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603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497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6034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Χρονική περίοδος και </a:t>
            </a:r>
            <a:r>
              <a:rPr lang="el-GR" sz="36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ανατοκισμός</a:t>
            </a:r>
            <a:endParaRPr lang="el-GR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452785"/>
            <a:ext cx="10515600" cy="47241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Πόσο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θα γίνει κεφάλαιο 10.000 ευρώ το οποίο </a:t>
            </a:r>
            <a:r>
              <a:rPr lang="el-GR" dirty="0" err="1">
                <a:solidFill>
                  <a:schemeClr val="accent6">
                    <a:lumMod val="50000"/>
                  </a:schemeClr>
                </a:solidFill>
              </a:rPr>
              <a:t>ανατοκίζεται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για 5 έτη με ετήσιο επιτόκιο 3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%;</a:t>
            </a:r>
          </a:p>
          <a:p>
            <a:pPr marL="0" indent="0" algn="ctr">
              <a:buNone/>
            </a:pP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</a:rPr>
              <a:t>Λύση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: 11.592,74 €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Πόσο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θα γίνει κεφάλαιο 10.000 ευρώ το οποίο </a:t>
            </a:r>
            <a:r>
              <a:rPr lang="el-GR" dirty="0" err="1">
                <a:solidFill>
                  <a:schemeClr val="accent6">
                    <a:lumMod val="50000"/>
                  </a:schemeClr>
                </a:solidFill>
              </a:rPr>
              <a:t>ανατοκίζεται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για 5 έτη με εξαμηνιαίο επιτόκιο 3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%;</a:t>
            </a:r>
          </a:p>
          <a:p>
            <a:pPr marL="0" indent="0" algn="ctr">
              <a:buNone/>
            </a:pP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</a:rPr>
              <a:t>Λύση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: 11.605,41 €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40749" y="0"/>
            <a:ext cx="10515600" cy="720191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Επομένως</a:t>
            </a:r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247686"/>
            <a:ext cx="10515600" cy="4929277"/>
          </a:xfrm>
        </p:spPr>
        <p:txBody>
          <a:bodyPr>
            <a:normAutofit lnSpcReduction="10000"/>
          </a:bodyPr>
          <a:lstStyle/>
          <a:p>
            <a:pPr marL="18000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Ο </a:t>
            </a:r>
            <a:r>
              <a:rPr lang="el-GR" dirty="0" err="1">
                <a:solidFill>
                  <a:schemeClr val="accent6">
                    <a:lumMod val="50000"/>
                  </a:schemeClr>
                </a:solidFill>
              </a:rPr>
              <a:t>ανατοκισμός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που γίνεται σε πιο σύντομες χρονικές περιόδους, αποφέρει μεγαλύτερο τόκο, για το ίδιο κεφάλαιο στον ίδιο χρόνο με αντίστοιχο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επιτόκιο.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18000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Ως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καταθέτες μας συμφέρει ο </a:t>
            </a:r>
            <a:r>
              <a:rPr lang="el-GR" dirty="0" err="1">
                <a:solidFill>
                  <a:schemeClr val="accent6">
                    <a:lumMod val="50000"/>
                  </a:schemeClr>
                </a:solidFill>
              </a:rPr>
              <a:t>ανατοκισμός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να γίνεται σε όσο το δυνατό μικρότερο χρονικό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διάστημα.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000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Ως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δανειζόμενοι μας συμφέρει να γίνεται σε όσο το δυνατό μεγαλύτερο χρονικό διάστημα, ώστε να μην αυξάνει υπέρμετρα το χρέος μας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000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Έχει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επικρατήσει στις Τράπεζες και τα Ταμιευτήρια, ο </a:t>
            </a:r>
            <a:r>
              <a:rPr lang="el-GR" dirty="0" err="1">
                <a:solidFill>
                  <a:schemeClr val="accent6">
                    <a:lumMod val="50000"/>
                  </a:schemeClr>
                </a:solidFill>
              </a:rPr>
              <a:t>ανατοκισμός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να γίνεται κάθε εξάμηνο.</a:t>
            </a:r>
          </a:p>
        </p:txBody>
      </p:sp>
    </p:spTree>
    <p:extLst>
      <p:ext uri="{BB962C8B-B14F-4D97-AF65-F5344CB8AC3E}">
        <p14:creationId xmlns:p14="http://schemas.microsoft.com/office/powerpoint/2010/main" val="6552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46266" y="0"/>
            <a:ext cx="10515600" cy="989215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Εύρεση του αρχικού κεφαλαίου (παρούσας αξίας)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32461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Όταν θέλουμε να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υπολογίσουμε το κεφάλαιο που θα πρέπει να καταθέσουμε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προκειμένου να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σχηματισθεί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συγκεκριμένο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μελλοντικό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κεφάλαιο, τότε χρησιμοποιούμε τον τύπο: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l-G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όπου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:		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Μ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Μελλοντική Αξία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κεφαλαίου		</a:t>
            </a:r>
            <a:endParaRPr lang="el-GR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Π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Α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Παρούσα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Αξία κεφαλαίου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 =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έτη τοκισμού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 =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επιτόκιο τοκισμού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-540000" algn="just">
              <a:lnSpc>
                <a:spcPct val="110000"/>
              </a:lnSpc>
              <a:buNone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1 / (1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l-GR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συντελεστής </a:t>
            </a:r>
            <a:r>
              <a:rPr lang="el-GR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προεξόφλησης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= το ποσό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που πρέπει να καταθέσουμε σήμερα,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	ώστε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μετά από n χρονικές περιόδους να γίνει 1 νομισματική μονάδα, όταν το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	επιτόκιο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είναι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99761"/>
              </p:ext>
            </p:extLst>
          </p:nvPr>
        </p:nvGraphicFramePr>
        <p:xfrm>
          <a:off x="4879258" y="2810454"/>
          <a:ext cx="2294625" cy="4315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94625">
                  <a:extLst>
                    <a:ext uri="{9D8B030D-6E8A-4147-A177-3AD203B41FA5}">
                      <a16:colId xmlns:a16="http://schemas.microsoft.com/office/drawing/2014/main" val="1143906667"/>
                    </a:ext>
                  </a:extLst>
                </a:gridCol>
              </a:tblGrid>
              <a:tr h="431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ΠΑ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= </a:t>
                      </a:r>
                      <a:r>
                        <a:rPr lang="el-G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Μ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 </a:t>
                      </a:r>
                      <a:r>
                        <a:rPr lang="el-G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/ (1 + 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l-G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r>
                        <a:rPr lang="en-US" sz="2000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</a:t>
                      </a:r>
                      <a:endParaRPr lang="el-GR" sz="2000" baseline="300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603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5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741258"/>
              </p:ext>
            </p:extLst>
          </p:nvPr>
        </p:nvGraphicFramePr>
        <p:xfrm>
          <a:off x="108061" y="58183"/>
          <a:ext cx="11941513" cy="6799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060">
                  <a:extLst>
                    <a:ext uri="{9D8B030D-6E8A-4147-A177-3AD203B41FA5}">
                      <a16:colId xmlns:a16="http://schemas.microsoft.com/office/drawing/2014/main" val="3078685813"/>
                    </a:ext>
                  </a:extLst>
                </a:gridCol>
                <a:gridCol w="772497">
                  <a:extLst>
                    <a:ext uri="{9D8B030D-6E8A-4147-A177-3AD203B41FA5}">
                      <a16:colId xmlns:a16="http://schemas.microsoft.com/office/drawing/2014/main" val="1212554182"/>
                    </a:ext>
                  </a:extLst>
                </a:gridCol>
                <a:gridCol w="772497">
                  <a:extLst>
                    <a:ext uri="{9D8B030D-6E8A-4147-A177-3AD203B41FA5}">
                      <a16:colId xmlns:a16="http://schemas.microsoft.com/office/drawing/2014/main" val="1418429315"/>
                    </a:ext>
                  </a:extLst>
                </a:gridCol>
                <a:gridCol w="772497">
                  <a:extLst>
                    <a:ext uri="{9D8B030D-6E8A-4147-A177-3AD203B41FA5}">
                      <a16:colId xmlns:a16="http://schemas.microsoft.com/office/drawing/2014/main" val="153780881"/>
                    </a:ext>
                  </a:extLst>
                </a:gridCol>
                <a:gridCol w="772497">
                  <a:extLst>
                    <a:ext uri="{9D8B030D-6E8A-4147-A177-3AD203B41FA5}">
                      <a16:colId xmlns:a16="http://schemas.microsoft.com/office/drawing/2014/main" val="4246033561"/>
                    </a:ext>
                  </a:extLst>
                </a:gridCol>
                <a:gridCol w="772497">
                  <a:extLst>
                    <a:ext uri="{9D8B030D-6E8A-4147-A177-3AD203B41FA5}">
                      <a16:colId xmlns:a16="http://schemas.microsoft.com/office/drawing/2014/main" val="3371906228"/>
                    </a:ext>
                  </a:extLst>
                </a:gridCol>
                <a:gridCol w="772497">
                  <a:extLst>
                    <a:ext uri="{9D8B030D-6E8A-4147-A177-3AD203B41FA5}">
                      <a16:colId xmlns:a16="http://schemas.microsoft.com/office/drawing/2014/main" val="1182357204"/>
                    </a:ext>
                  </a:extLst>
                </a:gridCol>
                <a:gridCol w="640984">
                  <a:extLst>
                    <a:ext uri="{9D8B030D-6E8A-4147-A177-3AD203B41FA5}">
                      <a16:colId xmlns:a16="http://schemas.microsoft.com/office/drawing/2014/main" val="1575246441"/>
                    </a:ext>
                  </a:extLst>
                </a:gridCol>
                <a:gridCol w="904008">
                  <a:extLst>
                    <a:ext uri="{9D8B030D-6E8A-4147-A177-3AD203B41FA5}">
                      <a16:colId xmlns:a16="http://schemas.microsoft.com/office/drawing/2014/main" val="1741112840"/>
                    </a:ext>
                  </a:extLst>
                </a:gridCol>
                <a:gridCol w="772497">
                  <a:extLst>
                    <a:ext uri="{9D8B030D-6E8A-4147-A177-3AD203B41FA5}">
                      <a16:colId xmlns:a16="http://schemas.microsoft.com/office/drawing/2014/main" val="1290298406"/>
                    </a:ext>
                  </a:extLst>
                </a:gridCol>
                <a:gridCol w="772497">
                  <a:extLst>
                    <a:ext uri="{9D8B030D-6E8A-4147-A177-3AD203B41FA5}">
                      <a16:colId xmlns:a16="http://schemas.microsoft.com/office/drawing/2014/main" val="3862982573"/>
                    </a:ext>
                  </a:extLst>
                </a:gridCol>
                <a:gridCol w="772497">
                  <a:extLst>
                    <a:ext uri="{9D8B030D-6E8A-4147-A177-3AD203B41FA5}">
                      <a16:colId xmlns:a16="http://schemas.microsoft.com/office/drawing/2014/main" val="251318099"/>
                    </a:ext>
                  </a:extLst>
                </a:gridCol>
                <a:gridCol w="772497">
                  <a:extLst>
                    <a:ext uri="{9D8B030D-6E8A-4147-A177-3AD203B41FA5}">
                      <a16:colId xmlns:a16="http://schemas.microsoft.com/office/drawing/2014/main" val="2111656874"/>
                    </a:ext>
                  </a:extLst>
                </a:gridCol>
                <a:gridCol w="772497">
                  <a:extLst>
                    <a:ext uri="{9D8B030D-6E8A-4147-A177-3AD203B41FA5}">
                      <a16:colId xmlns:a16="http://schemas.microsoft.com/office/drawing/2014/main" val="3051131848"/>
                    </a:ext>
                  </a:extLst>
                </a:gridCol>
                <a:gridCol w="772497">
                  <a:extLst>
                    <a:ext uri="{9D8B030D-6E8A-4147-A177-3AD203B41FA5}">
                      <a16:colId xmlns:a16="http://schemas.microsoft.com/office/drawing/2014/main" val="819627559"/>
                    </a:ext>
                  </a:extLst>
                </a:gridCol>
                <a:gridCol w="772497">
                  <a:extLst>
                    <a:ext uri="{9D8B030D-6E8A-4147-A177-3AD203B41FA5}">
                      <a16:colId xmlns:a16="http://schemas.microsoft.com/office/drawing/2014/main" val="4152892829"/>
                    </a:ext>
                  </a:extLst>
                </a:gridCol>
              </a:tblGrid>
              <a:tr h="218903"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1%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2%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3%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4%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5%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6%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7%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8%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9%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10%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11%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12%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13%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14%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15%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496552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0,9901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0,9804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0,9709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0,9615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0,9524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0,9434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0,9346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0,9259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0,9174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0,9091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0,9009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0,8929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0,8850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0,8772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0,8696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731198502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0,9803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0,9612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0,9426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0,9246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0,9070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0,8900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0,8734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0,8573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0,8417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0,8264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0,8116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0,7972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0,7831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0,7695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0,7561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2972645955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0,9706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0,9423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0,9151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0,8890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0,8638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0,8396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0,8163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0,7938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0,7722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0,7513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0,7312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0,7118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0,6931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0,6750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0,6575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2262976115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0,9610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0,9238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0,8885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0,8548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0,8227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0,7921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0,7629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0,7350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0,7084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0,6830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0,6587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0,6355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0,6133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0,5921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0,5718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531075335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0,9515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0,9057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0,8626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0,8219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0,7835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0,7473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0,7130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0,6806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0,6499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0,6209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0,5935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0,5674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0,5428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0,5194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0,4972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554957669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0,9420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0,8880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0,8375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0,7903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0,7462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0,7050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0,6663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0,6302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0,5963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0,5645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0,5346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0,5066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0,4803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0,4556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0,4323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995779560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0,9327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0,8706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0,8131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0,7599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0,7107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0,6651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0,6227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0,5835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0,5470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0,5132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0,4817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0,4523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0,4251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0,3996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0,3759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658375754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0,9235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0,8535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0,7894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0,7307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0,6768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0,6274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0,5820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0,5403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0,5019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0,4665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0,4339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0,4039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0,3762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0,3506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0,3269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371384802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0,9143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0,8368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0,7664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0,7026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0,6446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0,5919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0,5439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0,5002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0,4604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0,4241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0,3909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0,3606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0,3329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0,3075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0,2843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88802636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10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0,9053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0,8203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0,7441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0,6756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0,6139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0,5584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0,5083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0,4632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0,4224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0,3855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0,3522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0,3220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0,2946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0,2697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0,2472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244588066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11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0,8963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0,8043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0,7224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0,6496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0,5847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0,5268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0,4751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0,4289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0,3875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0,3505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0,3173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0,2875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0,2607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0,2366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0,2149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956601720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12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0,8874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0,7885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0,7014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0,6246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0,5568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0,4970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0,4440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0,3971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0,3555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0,3186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0,2858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0,2567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0,2307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0,2076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0,1869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030676547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13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0,8787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0,7730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0,6810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0,6006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0,5303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0,4688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0,4150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0,3677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0,3262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0,2897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0,2575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0,2292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0,2042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0,1821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0,1625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308262217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14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0,8700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0,7579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0,6611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0,5775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0,5051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0,4423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0,3878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0,3405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0,2992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0,2633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0,2320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0,2046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0,1807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0,1597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0,1413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659130264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15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0,8613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0,7430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0,6419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0,5553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0,4810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0,4173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0,3624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0,3152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0,2745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0,2394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0,2090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0,1827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0,1599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0,1401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0,1229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2061107884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16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0,8528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0,7284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0,6232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0,5339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0,4581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0,3936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0,3387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0,2919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0,2519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0,2176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0,1883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0,1631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0,1415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0,1229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0,1069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2797017969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17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0,8444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0,7142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0,6050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0,5134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0,4363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0,3714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0,3166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0,2703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0,2311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0,1978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0,1696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0,1456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0,1252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0,1078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0,0929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4111351098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18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0,8360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0,7002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0,5874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0,4936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0,4155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0,3503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0,2959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0,2502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0,2120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0,1799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0,1528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0,1300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0,1108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0,0946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0,0808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335093969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19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0,8277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0,6864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0,5703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0,4746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0,3957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0,3305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0,2765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0,2317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0,1945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0,1635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0,1377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0,1161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0,0981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0,0829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0,0703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83962714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20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0,8195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0,6730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0,5537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0,4564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0,3769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0,3118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0,2584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0,2145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0,1784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0,1486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0,1240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0,1037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0,0868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0,0728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0,0611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4243456484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21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0,8114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0,6598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0,5375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0,4388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0,3589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0,2942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0,2415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0,1987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0,1637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0,1351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0,1117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0,0926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0,0768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0,0638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0,0531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366526299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22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0,8034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0,6468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0,5219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0,4220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0,3418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0,2775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0,2257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0,1839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0,1502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0,1228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0,1007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0,0826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0,0680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0,0560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0,0462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967752918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23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0,7954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0,6342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0,5067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0,4057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0,3256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0,2618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0,2109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0,1703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0,1378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0,1117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0,0907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0,0738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0,0601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0,0491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0,0402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2785473729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24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0,7876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0,6217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0,4919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0,3901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0,3101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0,2470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0,1971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0,1577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0,1264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0,1015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0,0817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0,0659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0,0532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0,0431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0,0349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492289895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25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0,7798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0,6095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0,4776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0,3751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0,2953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0,2330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0,1842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0,1460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0,1160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0,0923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0,0736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0,0588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0,0471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0,0378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0,0304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2036645612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26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0,7720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0,5976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0,4637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0,3607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0,2812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0,2198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0,1722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0,1352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0,1064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0,0839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0,0663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0,0525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0,0417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0,0331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0,0264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654606818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27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0,7644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0,5859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0,4502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0,3468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0,2678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0,2074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0,1609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0,1252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0,0976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0,0763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0,0597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0,0469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0,0369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0,0291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0,0230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065901600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28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0,7568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0,5744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0,4371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0,3335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0,2551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0,1956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0,1504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0,1159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0,0895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0,0693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0,0538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0,0419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0,0326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0,0255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0,0200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2340244873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29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0,7493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0,5631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0,4243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0,3207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0,2429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0,1846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0,1406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0,1073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0,0822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0,0630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0,0485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0,0374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0,0289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0,0224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0,0174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808845672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30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0,7419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0,5521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0,4120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0,3083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0,2314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0,1741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0,1314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0,0994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0,0754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0,0573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0,0437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0,0334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0,0256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>
                          <a:effectLst/>
                        </a:rPr>
                        <a:t>0,0196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u="none" strike="noStrike" dirty="0">
                          <a:effectLst/>
                        </a:rPr>
                        <a:t>0,0151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2092217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9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468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Συνεχής Κεφαλαιοποίηση</a:t>
            </a:r>
            <a:endParaRPr lang="el-GR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022465"/>
            <a:ext cx="10515600" cy="51544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όπου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:		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Μ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A =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Μελλοντική Αξία κεφαλαίου		</a:t>
            </a:r>
            <a:endParaRPr lang="el-GR" sz="2200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ΑΑ = Αρχική Αξία κεφαλαίου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n =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 έτη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τοκισμού</a:t>
            </a:r>
            <a:endParaRPr lang="en-US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r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επιτόκιο τοκισμού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727960"/>
              </p:ext>
            </p:extLst>
          </p:nvPr>
        </p:nvGraphicFramePr>
        <p:xfrm>
          <a:off x="4571688" y="1547178"/>
          <a:ext cx="1862363" cy="4315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62363">
                  <a:extLst>
                    <a:ext uri="{9D8B030D-6E8A-4147-A177-3AD203B41FA5}">
                      <a16:colId xmlns:a16="http://schemas.microsoft.com/office/drawing/2014/main" val="1143906667"/>
                    </a:ext>
                  </a:extLst>
                </a:gridCol>
              </a:tblGrid>
              <a:tr h="431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Μ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 = </a:t>
                      </a:r>
                      <a:r>
                        <a:rPr lang="el-GR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ΑΑ *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 </a:t>
                      </a:r>
                      <a:r>
                        <a:rPr lang="en-US" sz="2000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n-US" sz="2000" baseline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*</a:t>
                      </a:r>
                      <a:r>
                        <a:rPr lang="en-US" sz="2000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</a:t>
                      </a:r>
                      <a:endParaRPr lang="el-GR" sz="2000" baseline="300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603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042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74179"/>
            <a:ext cx="10515600" cy="782031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Τελική αξία μιας σειράς πληρωμών</a:t>
            </a:r>
            <a:endParaRPr lang="el-GR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274513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Το άθροισμα αξιών των περιοδικών πληρωμών και ο </a:t>
            </a:r>
            <a:r>
              <a:rPr lang="el-GR" sz="2200" dirty="0" err="1" smtClean="0">
                <a:solidFill>
                  <a:schemeClr val="accent6">
                    <a:lumMod val="50000"/>
                  </a:schemeClr>
                </a:solidFill>
              </a:rPr>
              <a:t>ανατοκιζόμενος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 τόκος αυτών.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όπου:		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Μ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Μελλοντική Αξία κεφαλαίου		</a:t>
            </a:r>
            <a:endParaRPr lang="el-GR" sz="2200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Α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Περιοδική πληρωμή</a:t>
            </a:r>
            <a:endParaRPr lang="el-GR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n =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 έτη τοκισμού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r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επιτόκιο τοκισμού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9488739"/>
                  </p:ext>
                </p:extLst>
              </p:nvPr>
            </p:nvGraphicFramePr>
            <p:xfrm>
              <a:off x="4555062" y="1311247"/>
              <a:ext cx="2743512" cy="747135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2743512">
                      <a:extLst>
                        <a:ext uri="{9D8B030D-6E8A-4147-A177-3AD203B41FA5}">
                          <a16:colId xmlns:a16="http://schemas.microsoft.com/office/drawing/2014/main" val="1143906667"/>
                        </a:ext>
                      </a:extLst>
                    </a:gridCol>
                  </a:tblGrid>
                  <a:tr h="7471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Μ</a:t>
                          </a:r>
                          <a:r>
                            <a:rPr lang="en-US" sz="20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 = </a:t>
                          </a:r>
                          <a:r>
                            <a:rPr lang="el-GR" sz="20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Α *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sz="2000" i="1" baseline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l-GR" sz="2000" b="1" i="1" baseline="0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000" b="1" i="1" baseline="0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l-GR" sz="2000" b="1" i="1" baseline="0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 </m:t>
                                      </m:r>
                                      <m:r>
                                        <a:rPr lang="en-US" sz="2000" b="1" i="1" baseline="0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d>
                                  <m:r>
                                    <a:rPr lang="en-US" sz="2000" b="1" i="1" baseline="3000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2000" b="1" i="1" baseline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000" b="1" i="1" baseline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baseline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</m:oMath>
                          </a14:m>
                          <a:endParaRPr lang="el-GR" sz="2000" baseline="3000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16037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9488739"/>
                  </p:ext>
                </p:extLst>
              </p:nvPr>
            </p:nvGraphicFramePr>
            <p:xfrm>
              <a:off x="4555062" y="1311247"/>
              <a:ext cx="2743512" cy="747135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2743512">
                      <a:extLst>
                        <a:ext uri="{9D8B030D-6E8A-4147-A177-3AD203B41FA5}">
                          <a16:colId xmlns:a16="http://schemas.microsoft.com/office/drawing/2014/main" val="1143906667"/>
                        </a:ext>
                      </a:extLst>
                    </a:gridCol>
                  </a:tblGrid>
                  <a:tr h="74713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3104" t="-4065" r="-1774" b="-138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16037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3921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74179"/>
            <a:ext cx="10515600" cy="782031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Παρούσα αξία μιας σειράς πληρωμών</a:t>
            </a:r>
            <a:endParaRPr lang="el-GR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6389" y="1916156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όπου:		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Π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Παρούσα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Αξία κεφαλαίου		</a:t>
            </a:r>
            <a:endParaRPr lang="el-GR" sz="2200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Α = Περιοδική πληρωμή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n =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 έτη τοκισμού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r =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επιτόκιο τοκισμού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Εάν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n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∞ :</a:t>
            </a:r>
            <a:endParaRPr lang="el-GR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6892537"/>
                  </p:ext>
                </p:extLst>
              </p:nvPr>
            </p:nvGraphicFramePr>
            <p:xfrm>
              <a:off x="4555061" y="1024530"/>
              <a:ext cx="2926393" cy="89162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2926393">
                      <a:extLst>
                        <a:ext uri="{9D8B030D-6E8A-4147-A177-3AD203B41FA5}">
                          <a16:colId xmlns:a16="http://schemas.microsoft.com/office/drawing/2014/main" val="1143906667"/>
                        </a:ext>
                      </a:extLst>
                    </a:gridCol>
                  </a:tblGrid>
                  <a:tr h="89162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Π</a:t>
                          </a:r>
                          <a:r>
                            <a:rPr lang="en-US" sz="20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 = </a:t>
                          </a:r>
                          <a:r>
                            <a:rPr lang="el-GR" sz="20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Α *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sz="2000" i="1" baseline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000" b="1" i="1" baseline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l-GR" sz="2000" b="1" i="1" baseline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f>
                                    <m:fPr>
                                      <m:ctrlPr>
                                        <a:rPr lang="el-GR" sz="2000" i="1" baseline="0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2000" b="1" i="1" baseline="0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l-GR" sz="2000" b="1" i="1" baseline="0" smtClean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sz="2000" b="1" i="1" baseline="0" smtClean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l-GR" sz="2000" b="1" i="1" baseline="0" smtClean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b="1" i="1" baseline="0" smtClean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</m:d>
                                      <m:r>
                                        <a:rPr lang="en-US" sz="2000" b="1" i="1" baseline="30000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sz="2000" b="1" i="1" baseline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</m:oMath>
                          </a14:m>
                          <a:endParaRPr lang="el-GR" sz="2000" baseline="3000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16037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6892537"/>
                  </p:ext>
                </p:extLst>
              </p:nvPr>
            </p:nvGraphicFramePr>
            <p:xfrm>
              <a:off x="4555061" y="1024530"/>
              <a:ext cx="2926393" cy="89162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2926393">
                      <a:extLst>
                        <a:ext uri="{9D8B030D-6E8A-4147-A177-3AD203B41FA5}">
                          <a16:colId xmlns:a16="http://schemas.microsoft.com/office/drawing/2014/main" val="1143906667"/>
                        </a:ext>
                      </a:extLst>
                    </a:gridCol>
                  </a:tblGrid>
                  <a:tr h="89162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2911" t="-3401" r="-1663" b="-11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16037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9802280"/>
                  </p:ext>
                </p:extLst>
              </p:nvPr>
            </p:nvGraphicFramePr>
            <p:xfrm>
              <a:off x="4879258" y="4930055"/>
              <a:ext cx="2100662" cy="89162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2100662">
                      <a:extLst>
                        <a:ext uri="{9D8B030D-6E8A-4147-A177-3AD203B41FA5}">
                          <a16:colId xmlns:a16="http://schemas.microsoft.com/office/drawing/2014/main" val="1143906667"/>
                        </a:ext>
                      </a:extLst>
                    </a:gridCol>
                  </a:tblGrid>
                  <a:tr h="891626">
                    <a:tc>
                      <a:txBody>
                        <a:bodyPr/>
                        <a:lstStyle/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Π</a:t>
                          </a:r>
                          <a:r>
                            <a:rPr lang="en-US" sz="20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 = </a:t>
                          </a:r>
                          <a:r>
                            <a:rPr lang="el-GR" sz="20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sz="2800" i="1" baseline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800" b="1" i="0" baseline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𝚨</m:t>
                                  </m:r>
                                </m:num>
                                <m:den>
                                  <m:r>
                                    <a:rPr lang="en-US" sz="2800" b="1" i="1" baseline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</m:oMath>
                          </a14:m>
                          <a:endParaRPr lang="el-GR" sz="2800" baseline="3000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16037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9802280"/>
                  </p:ext>
                </p:extLst>
              </p:nvPr>
            </p:nvGraphicFramePr>
            <p:xfrm>
              <a:off x="4879258" y="4930055"/>
              <a:ext cx="2100662" cy="89162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2100662">
                      <a:extLst>
                        <a:ext uri="{9D8B030D-6E8A-4147-A177-3AD203B41FA5}">
                          <a16:colId xmlns:a16="http://schemas.microsoft.com/office/drawing/2014/main" val="1143906667"/>
                        </a:ext>
                      </a:extLst>
                    </a:gridCol>
                  </a:tblGrid>
                  <a:tr h="89162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3"/>
                          <a:stretch>
                            <a:fillRect l="-4058" t="-3378" r="-2609" b="-108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16037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84176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6">
                    <a:lumMod val="50000"/>
                  </a:schemeClr>
                </a:solidFill>
              </a:rPr>
              <a:t>Παράδειγμα 1</a:t>
            </a: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9069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Αν το επιτόκιο είναι 10%, τότε ένα ποσό 100 χιλιάδων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ευρώ,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που τοκίζεται σήμερα,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έχει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μετά από 2 χρόνια αξία ίση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με:</a:t>
            </a:r>
            <a:endParaRPr lang="el-GR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100 *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(1 + 0,10)</a:t>
            </a:r>
            <a:r>
              <a:rPr lang="el-GR" sz="2400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 = 121 χιλιάδες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€ </a:t>
            </a:r>
            <a:endParaRPr lang="el-GR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l-G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Ομοίως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121 χιλιάδες δραχμές που θα πληρωθούν μετά από 2 χρόνια, είναι ισοδύναμες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με:</a:t>
            </a:r>
            <a:endParaRPr lang="el-GR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121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(1 + 0,10)</a:t>
            </a:r>
            <a:r>
              <a:rPr lang="el-GR" sz="2400" baseline="30000" dirty="0">
                <a:solidFill>
                  <a:schemeClr val="accent6">
                    <a:lumMod val="50000"/>
                  </a:schemeClr>
                </a:solidFill>
              </a:rPr>
              <a:t>-2 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= 121 / (1 + 0,10)</a:t>
            </a:r>
            <a:r>
              <a:rPr lang="el-GR" sz="2400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  = 100 χιλιάδες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€ </a:t>
            </a:r>
            <a:endParaRPr lang="el-GR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που πληρώνονται σήμερα, (αφού αυτός που θα τις εισπράξει μπορεί να τις τοκίσει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αμέσως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με 10% και να εισπράξει 121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χιλ. ευρώ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μετά από 2 χρόνια). </a:t>
            </a:r>
          </a:p>
        </p:txBody>
      </p:sp>
    </p:spTree>
    <p:extLst>
      <p:ext uri="{BB962C8B-B14F-4D97-AF65-F5344CB8AC3E}">
        <p14:creationId xmlns:p14="http://schemas.microsoft.com/office/powerpoint/2010/main" val="3854884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05197" y="136011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Για την αγορά ενός αυτοκινήτου αξίας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15 χιλ. € ο αγοραστής θα πληρώσει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3 χρόνια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μετά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την αγορά. </a:t>
            </a:r>
            <a:r>
              <a:rPr lang="el-GR" dirty="0" err="1">
                <a:solidFill>
                  <a:schemeClr val="accent6">
                    <a:lumMod val="50000"/>
                  </a:schemeClr>
                </a:solidFill>
              </a:rPr>
              <a:t>Ποιό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ποσό θα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πρέπει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να πληρωθεί τότε, αν το μηνιαίο επιτόκιο είναι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% και η κεφαλαιοποίηση είναι μηνιαία, (δηλαδή η κεφαλαιοποίηση των τόκων γίνεται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κάθε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μήνα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);</a:t>
            </a:r>
          </a:p>
          <a:p>
            <a:pPr marL="0" indent="0" algn="just">
              <a:buNone/>
            </a:pP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Για να εφαρμόσουμε τον τύπο της σύνθετης κεφαλαιοποίησης μετατρέπουμε το χρόνο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σε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μήνες, έτσι ώστε να συμπίπτει με τη χρονική μονάδα στην οποία αναφέρεται το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επιτόκιο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marL="0" indent="0" algn="ctr">
              <a:buNone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15.000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(1 +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0,02)</a:t>
            </a:r>
            <a:r>
              <a:rPr lang="el-GR" baseline="30000" dirty="0" smtClean="0">
                <a:solidFill>
                  <a:schemeClr val="accent6">
                    <a:lumMod val="50000"/>
                  </a:schemeClr>
                </a:solidFill>
              </a:rPr>
              <a:t>36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30.598,3 € 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6">
                    <a:lumMod val="50000"/>
                  </a:schemeClr>
                </a:solidFill>
              </a:rPr>
              <a:t>Παράδειγμα 2</a:t>
            </a: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4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6746" y="1"/>
            <a:ext cx="10515600" cy="1023728"/>
          </a:xfrm>
        </p:spPr>
        <p:txBody>
          <a:bodyPr>
            <a:noAutofit/>
          </a:bodyPr>
          <a:lstStyle/>
          <a:p>
            <a:pPr algn="ctr"/>
            <a:r>
              <a:rPr lang="el-GR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Κρατική υποστήριξη των επενδύσεων άνω των 500.000 ευρώ στον πρωτογενή </a:t>
            </a:r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τομέα</a:t>
            </a:r>
            <a:endParaRPr lang="el-GR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00" y="1023729"/>
            <a:ext cx="7163040" cy="4479707"/>
          </a:xfrm>
        </p:spPr>
      </p:pic>
      <p:sp>
        <p:nvSpPr>
          <p:cNvPr id="5" name="Ορθογώνιο 4"/>
          <p:cNvSpPr/>
          <p:nvPr/>
        </p:nvSpPr>
        <p:spPr>
          <a:xfrm>
            <a:off x="115956" y="5473005"/>
            <a:ext cx="120760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“…</a:t>
            </a:r>
            <a:r>
              <a:rPr lang="el-GR" i="1" dirty="0">
                <a:solidFill>
                  <a:schemeClr val="accent6">
                    <a:lumMod val="50000"/>
                  </a:schemeClr>
                </a:solidFill>
              </a:rPr>
              <a:t>εμπίπτουν επενδυτικά σχέδια μικρών και μεσαίων επιχειρήσεων (ΜΜΕ) καθώς και μεγάλων επιχειρήσεων που δραστηριοποιούνται στον πρωτογενή τομέα της γεωργικής και κτηνοτροφικής 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</a:rPr>
              <a:t>παραγωγής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</a:rPr>
              <a:t>τα </a:t>
            </a:r>
            <a:r>
              <a:rPr lang="el-GR" i="1" dirty="0">
                <a:solidFill>
                  <a:schemeClr val="accent6">
                    <a:lumMod val="50000"/>
                  </a:schemeClr>
                </a:solidFill>
              </a:rPr>
              <a:t>επενδυτικά σχέδια  μπορούν να αφορούν είτε σε ίδρυση νέας μονάδας, είτε σε επέκταση υφιστάμενης μονάδας, είτε σε εκσυγχρονισμό με ή χωρίς μετεγκατάσταση υφιστάμενης μονάδας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endParaRPr lang="el-G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l-GR" sz="1200" i="1" dirty="0" smtClean="0"/>
              <a:t>ΝΑΥΤΕΜΠΟΡΙΚΗ 19/8/2020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25043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20" y="1448765"/>
            <a:ext cx="3597780" cy="2473028"/>
          </a:xfrm>
          <a:prstGeom prst="rect">
            <a:avLst/>
          </a:prstGeom>
          <a:gradFill>
            <a:gsLst>
              <a:gs pos="44965">
                <a:srgbClr val="B8D1E7"/>
              </a:gs>
              <a:gs pos="36296">
                <a:srgbClr val="BBCFE1"/>
              </a:gs>
              <a:gs pos="0">
                <a:schemeClr val="accent3">
                  <a:lumMod val="60000"/>
                  <a:lumOff val="40000"/>
                </a:schemeClr>
              </a:gs>
              <a:gs pos="61381">
                <a:srgbClr val="B5D2EC"/>
              </a:gs>
              <a:gs pos="54000">
                <a:schemeClr val="accent1">
                  <a:lumMod val="45000"/>
                  <a:lumOff val="55000"/>
                </a:schemeClr>
              </a:gs>
              <a:gs pos="75000">
                <a:srgbClr val="B7D3ED"/>
              </a:gs>
              <a:gs pos="6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Αντικειμενικός σκοπός μιας επιχείρησης</a:t>
            </a:r>
            <a:endParaRPr lang="el-GR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Θέση περιεχομένου 3" descr="Interesting Facts of Facebook CEO Mark Zuckerberg - INDI ZOOM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2" y="1202962"/>
            <a:ext cx="2591793" cy="1565875"/>
          </a:xfrm>
        </p:spPr>
      </p:pic>
      <p:cxnSp>
        <p:nvCxnSpPr>
          <p:cNvPr id="7" name="Ευθύγραμμο βέλος σύνδεσης 6"/>
          <p:cNvCxnSpPr>
            <a:stCxn id="4" idx="3"/>
            <a:endCxn id="8" idx="1"/>
          </p:cNvCxnSpPr>
          <p:nvPr/>
        </p:nvCxnSpPr>
        <p:spPr>
          <a:xfrm>
            <a:off x="3573135" y="1985900"/>
            <a:ext cx="4182885" cy="69937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Ορθογώνιο 8"/>
          <p:cNvSpPr/>
          <p:nvPr/>
        </p:nvSpPr>
        <p:spPr>
          <a:xfrm>
            <a:off x="7756020" y="4044995"/>
            <a:ext cx="36832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“…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</a:rPr>
              <a:t>η μεγιστοποίηση των κερδών της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endParaRPr lang="el-G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l-GR" sz="1200" i="1" dirty="0" smtClean="0">
                <a:solidFill>
                  <a:schemeClr val="accent6">
                    <a:lumMod val="50000"/>
                  </a:schemeClr>
                </a:solidFill>
              </a:rPr>
              <a:t>ΜΙΚΡΟΟΙΚΟΝΟΜΙΚΗ</a:t>
            </a: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42" y="3921793"/>
            <a:ext cx="4245071" cy="2136686"/>
          </a:xfrm>
          <a:prstGeom prst="rect">
            <a:avLst/>
          </a:prstGeom>
        </p:spPr>
      </p:pic>
      <p:cxnSp>
        <p:nvCxnSpPr>
          <p:cNvPr id="15" name="Ευθύγραμμο βέλος σύνδεσης 14"/>
          <p:cNvCxnSpPr>
            <a:stCxn id="4" idx="3"/>
            <a:endCxn id="14" idx="0"/>
          </p:cNvCxnSpPr>
          <p:nvPr/>
        </p:nvCxnSpPr>
        <p:spPr>
          <a:xfrm>
            <a:off x="3573135" y="1985900"/>
            <a:ext cx="852043" cy="193589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 16"/>
          <p:cNvSpPr/>
          <p:nvPr/>
        </p:nvSpPr>
        <p:spPr>
          <a:xfrm>
            <a:off x="2234292" y="6027003"/>
            <a:ext cx="4313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“…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</a:rPr>
              <a:t>η μεγιστοποίηση του πλούτου των μετόχων της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endParaRPr lang="el-G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l-GR" sz="1200" i="1" dirty="0" smtClean="0">
                <a:solidFill>
                  <a:schemeClr val="accent6">
                    <a:lumMod val="50000"/>
                  </a:schemeClr>
                </a:solidFill>
              </a:rPr>
              <a:t>ΧΡΗΜΑΤΟΟΙΚΟΝΟΜΙΚΗ ΔΙΟΙΚΗΣΗ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922712" y="2791618"/>
            <a:ext cx="2650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Zuckerberg 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l-GR" sz="1200" dirty="0" smtClean="0">
                <a:solidFill>
                  <a:schemeClr val="accent6">
                    <a:lumMod val="50000"/>
                  </a:schemeClr>
                </a:solidFill>
              </a:rPr>
              <a:t>Ιδρυτής και Διευθύνων Σύμβουλος (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CEO) Facebook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</a:rPr>
              <a:t>Inc</a:t>
            </a:r>
            <a:endParaRPr lang="el-GR" sz="1200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3220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Αναποτελεσματικότητα της μεγιστοποίησης</a:t>
            </a:r>
            <a:endParaRPr lang="el-GR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63838" y="1817079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Δεν λαμβάνει υπόψη τον κίνδυνο των επενδυτικών αποδόσεων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Δεν λαμβάνει υπόψη το χρόνο πραγματοποίησης των αποδόσεων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9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8404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Κερδοφορία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Ρευστότητα</a:t>
            </a:r>
            <a:endParaRPr lang="el-GR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119499"/>
            <a:ext cx="10515600" cy="50574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Η κερδοφορία δεν εξασφαλίζει </a:t>
            </a:r>
            <a:r>
              <a:rPr lang="el-GR" u="sng" dirty="0" smtClean="0">
                <a:solidFill>
                  <a:schemeClr val="accent6">
                    <a:lumMod val="50000"/>
                  </a:schemeClr>
                </a:solidFill>
              </a:rPr>
              <a:t>από μόνη της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την επιβίωση μιας επιχείρησης.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Απαιτείται η ταμιακή ρευστότητα.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Βραχυχρόνια, η ροή των κερδών </a:t>
            </a:r>
            <a:r>
              <a:rPr lang="el-GR" u="sng" dirty="0" smtClean="0">
                <a:solidFill>
                  <a:schemeClr val="accent6">
                    <a:lumMod val="50000"/>
                  </a:schemeClr>
                </a:solidFill>
              </a:rPr>
              <a:t>μπορεί να μην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ταυτίζεται με τη ροή των μετρητών.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4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Βασικές χρηματοοικονομικές αποφάσεις μιας επιχείρησης</a:t>
            </a:r>
            <a:endParaRPr lang="el-GR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14258"/>
            <a:ext cx="10186588" cy="41703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400" b="1" i="1" dirty="0" smtClean="0">
                <a:solidFill>
                  <a:schemeClr val="accent6">
                    <a:lumMod val="50000"/>
                  </a:schemeClr>
                </a:solidFill>
              </a:rPr>
              <a:t>Απόφαση Επένδυσης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: αξιολόγηση διαφόρων επενδυτικών προγραμμάτων.</a:t>
            </a:r>
          </a:p>
          <a:p>
            <a:pPr>
              <a:lnSpc>
                <a:spcPct val="150000"/>
              </a:lnSpc>
            </a:pPr>
            <a:r>
              <a:rPr lang="el-GR" sz="2400" b="1" i="1" dirty="0" smtClean="0">
                <a:solidFill>
                  <a:schemeClr val="accent6">
                    <a:lumMod val="50000"/>
                  </a:schemeClr>
                </a:solidFill>
              </a:rPr>
              <a:t>Απόφαση χρηματοδότησης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: καθορισμός της άριστης κεφαλαιακής διάρθρωσης δηλ. των πηγών χρηματοδότησης (μακροπρόθεσμα δάνεια, κοινές μετοχές, προνομιούχες μετοχές κ.λπ.), που μεγιστοποιεί την τιμή της μετοχής ή ελαχιστοποιεί το συνολικό κόστος κεφαλαίου της.</a:t>
            </a:r>
          </a:p>
          <a:p>
            <a:pPr>
              <a:lnSpc>
                <a:spcPct val="150000"/>
              </a:lnSpc>
            </a:pPr>
            <a:r>
              <a:rPr lang="el-GR" sz="2400" b="1" i="1" dirty="0" smtClean="0">
                <a:solidFill>
                  <a:schemeClr val="accent6">
                    <a:lumMod val="50000"/>
                  </a:schemeClr>
                </a:solidFill>
              </a:rPr>
              <a:t>Πολιτική μερίσματος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: διανομή κερδών ως μέρισμα ή παρακράτηση και επένδυση.</a:t>
            </a:r>
            <a:endParaRPr lang="el-G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1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7308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Περιεχόμενο του μαθήματος</a:t>
            </a:r>
            <a:endParaRPr lang="el-GR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867398"/>
            <a:ext cx="10515600" cy="599060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ΜΑΘΗΜΑΤΙΚΑ ΤΩΝ ΣΥΝΑΛΛΑΓΩΝ</a:t>
            </a:r>
          </a:p>
          <a:p>
            <a:pPr lvl="0"/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Απλή και Σύνθετη Κεφαλαιοποίηση.</a:t>
            </a:r>
          </a:p>
          <a:p>
            <a:pPr lvl="0"/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Σειρές πληρωμών. </a:t>
            </a:r>
          </a:p>
          <a:p>
            <a:pPr lvl="0"/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Απόσβεση Δανείων.</a:t>
            </a:r>
          </a:p>
          <a:p>
            <a:pPr marL="0" indent="0">
              <a:buNone/>
            </a:pPr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2. ΑΞΙΟΛΟΓΗΣΗ ΕΠΕΝΔΥΣΕΩΝ</a:t>
            </a:r>
          </a:p>
          <a:p>
            <a:pPr lvl="0"/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Υπόδειγμα κατανάλωσης επένδυσης.</a:t>
            </a:r>
          </a:p>
          <a:p>
            <a:pPr lvl="0"/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Παραδοσιακά κριτήρια αξιολόγησης. </a:t>
            </a:r>
          </a:p>
          <a:p>
            <a:pPr lvl="0"/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Η έννοια της διαχρονικής αξίας του χρήματος. </a:t>
            </a:r>
          </a:p>
          <a:p>
            <a:pPr lvl="0"/>
            <a:r>
              <a:rPr lang="el-GR" sz="3600" dirty="0" err="1">
                <a:solidFill>
                  <a:schemeClr val="accent6">
                    <a:lumMod val="50000"/>
                  </a:schemeClr>
                </a:solidFill>
              </a:rPr>
              <a:t>Προεξοφλημένες</a:t>
            </a:r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 ταμειακές ροές.</a:t>
            </a:r>
          </a:p>
          <a:p>
            <a:pPr lvl="0"/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Καθαρή Παρούσα Αξία. </a:t>
            </a:r>
          </a:p>
          <a:p>
            <a:pPr lvl="0"/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Εσωτερικός συντελεστής αποδοτικότητας.</a:t>
            </a:r>
          </a:p>
          <a:p>
            <a:pPr lvl="0"/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Αξιολόγηση Επένδυσης σε συνθήκες αβεβαιότητας</a:t>
            </a:r>
          </a:p>
          <a:p>
            <a:pPr lvl="0"/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Επανάληψη Γενικών Αρχών Λογιστικής</a:t>
            </a:r>
          </a:p>
          <a:p>
            <a:pPr lvl="0"/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Η Κατάσταση Ταμειακών Ροών</a:t>
            </a:r>
          </a:p>
          <a:p>
            <a:pPr lvl="0"/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Χρηματοοικονομική Αξιολόγηση με την χρήση Αριθμοδεικτών</a:t>
            </a:r>
          </a:p>
          <a:p>
            <a:pPr lvl="0"/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Ανάλυση Νεκρού </a:t>
            </a:r>
            <a:r>
              <a:rPr lang="el-GR" sz="3600" dirty="0" smtClean="0">
                <a:solidFill>
                  <a:schemeClr val="accent6">
                    <a:lumMod val="50000"/>
                  </a:schemeClr>
                </a:solidFill>
              </a:rPr>
              <a:t>Σημείου</a:t>
            </a:r>
            <a:endParaRPr lang="el-G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9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3" y="108070"/>
            <a:ext cx="3869509" cy="512895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26" y="124695"/>
            <a:ext cx="3868870" cy="512895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75" y="116379"/>
            <a:ext cx="3630159" cy="5128952"/>
          </a:xfrm>
          <a:prstGeom prst="rect">
            <a:avLst/>
          </a:prstGeom>
        </p:spPr>
      </p:pic>
      <p:graphicFrame>
        <p:nvGraphicFramePr>
          <p:cNvPr id="2" name="Πίνακας 1"/>
          <p:cNvGraphicFramePr>
            <a:graphicFrameLocks noGrp="1"/>
          </p:cNvGraphicFramePr>
          <p:nvPr>
            <p:extLst/>
          </p:nvPr>
        </p:nvGraphicFramePr>
        <p:xfrm>
          <a:off x="90272" y="5474547"/>
          <a:ext cx="12040923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7715">
                  <a:extLst>
                    <a:ext uri="{9D8B030D-6E8A-4147-A177-3AD203B41FA5}">
                      <a16:colId xmlns:a16="http://schemas.microsoft.com/office/drawing/2014/main" val="4124267313"/>
                    </a:ext>
                  </a:extLst>
                </a:gridCol>
                <a:gridCol w="4043247">
                  <a:extLst>
                    <a:ext uri="{9D8B030D-6E8A-4147-A177-3AD203B41FA5}">
                      <a16:colId xmlns:a16="http://schemas.microsoft.com/office/drawing/2014/main" val="536982662"/>
                    </a:ext>
                  </a:extLst>
                </a:gridCol>
                <a:gridCol w="3969961">
                  <a:extLst>
                    <a:ext uri="{9D8B030D-6E8A-4147-A177-3AD203B41FA5}">
                      <a16:colId xmlns:a16="http://schemas.microsoft.com/office/drawing/2014/main" val="2586516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sz="1400" b="1" i="1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Ross S., Westerfield W. R.</a:t>
                      </a:r>
                      <a:r>
                        <a:rPr lang="en-NL" sz="1400" b="1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400" b="1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2016. </a:t>
                      </a: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“</a:t>
                      </a:r>
                      <a:r>
                        <a:rPr lang="el-GR" sz="1400" i="1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Χρηματοοικονομική των Επιχειρήσεων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”</a:t>
                      </a:r>
                      <a:endParaRPr lang="el-GR" sz="140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l-GR" sz="140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επιμ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.) Αγγελίδης Τ., </a:t>
                      </a:r>
                      <a:r>
                        <a:rPr lang="el-GR" sz="140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Αρτίκης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Π</a:t>
                      </a: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Ελευθεριάδης Ι</a:t>
                      </a: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Κοσμίδου Κ., </a:t>
                      </a:r>
                      <a:r>
                        <a:rPr lang="el-GR" sz="140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Τσιριτάκης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Ε</a:t>
                      </a: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Φλώρος Χ. </a:t>
                      </a: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Nicosia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Cyprus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Broken Hill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Αθήνα: Εκδόσεις Πασχαλίδης.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Σπάθης Π., Τσιμπούκας Κ.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2010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“</a:t>
                      </a:r>
                      <a:r>
                        <a:rPr lang="el-GR" sz="1400" i="1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Οικονομική των Επιχειρήσεων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”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Ελληνοεκδοτική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 ΑΘΗΝΑ</a:t>
                      </a: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NL" sz="140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Βασιλείου, Δ. και </a:t>
                      </a:r>
                      <a:r>
                        <a:rPr lang="el-GR" sz="1400" b="1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Ηρειώτης</a:t>
                      </a:r>
                      <a:r>
                        <a:rPr lang="el-GR" sz="1400" b="1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Ν. 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“</a:t>
                      </a:r>
                      <a:r>
                        <a:rPr lang="el-GR" sz="1400" i="1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Χρηματοοικονομική Διοίκηση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”</a:t>
                      </a:r>
                      <a:endParaRPr lang="el-GR" sz="140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2</a:t>
                      </a:r>
                      <a:r>
                        <a:rPr lang="el-GR" sz="1400" baseline="300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η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Έκδοση.</a:t>
                      </a:r>
                      <a:r>
                        <a:rPr lang="el-GR" sz="140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Εκδόσεις: </a:t>
                      </a:r>
                      <a:r>
                        <a:rPr lang="en-US" sz="140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Rosili</a:t>
                      </a:r>
                      <a:r>
                        <a:rPr lang="el-GR" sz="14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NL" sz="140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045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7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CD2AB61DC821FE4EA903FB80526F095E" ma:contentTypeVersion="2" ma:contentTypeDescription="Δημιουργία νέου εγγράφου" ma:contentTypeScope="" ma:versionID="6e46d0a7d168f2f186a529da80df45ec">
  <xsd:schema xmlns:xsd="http://www.w3.org/2001/XMLSchema" xmlns:xs="http://www.w3.org/2001/XMLSchema" xmlns:p="http://schemas.microsoft.com/office/2006/metadata/properties" xmlns:ns2="c6609068-2e13-4ef7-a7d4-94ff98fd5877" targetNamespace="http://schemas.microsoft.com/office/2006/metadata/properties" ma:root="true" ma:fieldsID="2c504f9a2c3839dd9bd0b7ec488bc40e" ns2:_="">
    <xsd:import namespace="c6609068-2e13-4ef7-a7d4-94ff98fd58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09068-2e13-4ef7-a7d4-94ff98fd58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194DB4-5403-4CBE-8ACA-06B4AFD8CE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9DD135-E154-4F4B-8E45-36C19CEE6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609068-2e13-4ef7-a7d4-94ff98fd58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63E7E2-BD0B-43F8-BFC3-7C5E73CD8D0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6609068-2e13-4ef7-a7d4-94ff98fd587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2729</Words>
  <Application>Microsoft Office PowerPoint</Application>
  <PresentationFormat>Ευρεία οθόνη</PresentationFormat>
  <Paragraphs>1158</Paragraphs>
  <Slides>29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Θέμα του Office</vt:lpstr>
      <vt:lpstr>Αξιολόγηση Γεωργικών Επενδύσεων</vt:lpstr>
      <vt:lpstr>Μεγάλη επένδυση €1 δισ. της Microsoft στην Ελλάδα</vt:lpstr>
      <vt:lpstr>Κρατική υποστήριξη των επενδύσεων άνω των 500.000 ευρώ στον πρωτογενή τομέα</vt:lpstr>
      <vt:lpstr>Αντικειμενικός σκοπός μιας επιχείρησης</vt:lpstr>
      <vt:lpstr>Αναποτελεσματικότητα της μεγιστοποίησης</vt:lpstr>
      <vt:lpstr>Κερδοφορία vs Ρευστότητα</vt:lpstr>
      <vt:lpstr>Βασικές χρηματοοικονομικές αποφάσεις μιας επιχείρησης</vt:lpstr>
      <vt:lpstr>Περιεχόμενο του μαθήματος</vt:lpstr>
      <vt:lpstr>Παρουσίαση του PowerPoint</vt:lpstr>
      <vt:lpstr>Η διαχρονική αξίας του χρήματος</vt:lpstr>
      <vt:lpstr>Σημερινή αξία του χρήματος –  Τόκος – Κόστος ευκαιρίας </vt:lpstr>
      <vt:lpstr>Παρουσίαση του PowerPoint</vt:lpstr>
      <vt:lpstr>Παρουσίαση του PowerPoint</vt:lpstr>
      <vt:lpstr>Παρουσίαση του PowerPoint</vt:lpstr>
      <vt:lpstr>Απλή Κεφαλαιοποίηση</vt:lpstr>
      <vt:lpstr>Ανατοκισμός ή σύνθετη Κεφαλαιοποίηση</vt:lpstr>
      <vt:lpstr>Παρουσίαση του PowerPoint</vt:lpstr>
      <vt:lpstr>Ανατοκισμός με μεγαλύτερη από την ετήσια συχνότητα </vt:lpstr>
      <vt:lpstr>Παρουσίαση του PowerPoint</vt:lpstr>
      <vt:lpstr>Παρουσίαση του PowerPoint</vt:lpstr>
      <vt:lpstr>Χρονική περίοδος και ανατοκισμός</vt:lpstr>
      <vt:lpstr>Επομένως:</vt:lpstr>
      <vt:lpstr>Εύρεση του αρχικού κεφαλαίου (παρούσας αξίας)</vt:lpstr>
      <vt:lpstr>Παρουσίαση του PowerPoint</vt:lpstr>
      <vt:lpstr>Συνεχής Κεφαλαιοποίηση</vt:lpstr>
      <vt:lpstr>Τελική αξία μιας σειράς πληρωμών</vt:lpstr>
      <vt:lpstr>Παρούσα αξία μιας σειράς πληρωμών</vt:lpstr>
      <vt:lpstr>Παράδειγμα 1</vt:lpstr>
      <vt:lpstr>Παράδειγμα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Μεγάλη επένδυση €1 δισ. της Microsoft στην Ελλάδα</dc:title>
  <dc:creator>Windows User</dc:creator>
  <cp:lastModifiedBy>Windows User</cp:lastModifiedBy>
  <cp:revision>82</cp:revision>
  <cp:lastPrinted>2022-10-07T11:12:41Z</cp:lastPrinted>
  <dcterms:created xsi:type="dcterms:W3CDTF">2020-10-05T09:48:53Z</dcterms:created>
  <dcterms:modified xsi:type="dcterms:W3CDTF">2023-10-12T09:18:10Z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0x010100CD2AB61DC821FE4EA903FB80526F095E</vt:lpwstr>
  </property>
</Properties>
</file>