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7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8/12/2015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Elements of </a:t>
            </a:r>
            <a:r>
              <a:rPr lang="en-US" dirty="0" smtClean="0"/>
              <a:t>U.S</a:t>
            </a:r>
            <a:r>
              <a:rPr lang="en-US" dirty="0" smtClean="0"/>
              <a:t>. </a:t>
            </a:r>
            <a:r>
              <a:rPr lang="en-US" dirty="0" smtClean="0"/>
              <a:t>Agricultural Policies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sz="3600" dirty="0"/>
              <a:t>Conservation Reserve</a:t>
            </a:r>
            <a:br>
              <a:rPr lang="en-GB" sz="3600" dirty="0"/>
            </a:br>
            <a:r>
              <a:rPr lang="en-GB" sz="3600" dirty="0"/>
              <a:t>Program (CRP</a:t>
            </a:r>
            <a:r>
              <a:rPr lang="en-GB" sz="3600" dirty="0" smtClean="0"/>
              <a:t>)-Set aside</a:t>
            </a:r>
            <a:endParaRPr lang="el-GR" sz="3600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1976015" y="1901950"/>
            <a:ext cx="0" cy="381762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1976015" y="5719575"/>
            <a:ext cx="53446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2739540" y="1870013"/>
            <a:ext cx="2748690" cy="36649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1976015" y="2633996"/>
            <a:ext cx="5650085" cy="27486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V="1">
            <a:off x="1936353" y="2237132"/>
            <a:ext cx="5231631" cy="259313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42180"/>
              </p:ext>
            </p:extLst>
          </p:nvPr>
        </p:nvGraphicFramePr>
        <p:xfrm>
          <a:off x="7778805" y="2054655"/>
          <a:ext cx="630785" cy="67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4" name="Equation" r:id="rId3" imgW="190440" imgH="203040" progId="Equation.DSMT4">
                  <p:embed/>
                </p:oleObj>
              </mc:Choice>
              <mc:Fallback>
                <p:oleObj name="Equation" r:id="rId3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8805" y="2054655"/>
                        <a:ext cx="630785" cy="67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7045"/>
              </p:ext>
            </p:extLst>
          </p:nvPr>
        </p:nvGraphicFramePr>
        <p:xfrm>
          <a:off x="7110413" y="1165225"/>
          <a:ext cx="1050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5" name="Equation" r:id="rId5" imgW="317160" imgH="241200" progId="Equation.DSMT4">
                  <p:embed/>
                </p:oleObj>
              </mc:Choice>
              <mc:Fallback>
                <p:oleObj name="Equation" r:id="rId5" imgW="317160" imgH="241200" progId="Equation.DSMT4">
                  <p:embed/>
                  <p:pic>
                    <p:nvPicPr>
                      <p:cNvPr id="0" name="Αντικείμενο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1165225"/>
                        <a:ext cx="1050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067682"/>
              </p:ext>
            </p:extLst>
          </p:nvPr>
        </p:nvGraphicFramePr>
        <p:xfrm>
          <a:off x="2281425" y="1308225"/>
          <a:ext cx="7842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6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Αντικείμενο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425" y="1308225"/>
                        <a:ext cx="7842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Ευθεία γραμμή σύνδεσης 24"/>
          <p:cNvCxnSpPr/>
          <p:nvPr/>
        </p:nvCxnSpPr>
        <p:spPr>
          <a:xfrm flipV="1">
            <a:off x="1976015" y="3663049"/>
            <a:ext cx="3487272" cy="394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Αντικείμενο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19957"/>
              </p:ext>
            </p:extLst>
          </p:nvPr>
        </p:nvGraphicFramePr>
        <p:xfrm>
          <a:off x="1589088" y="3490913"/>
          <a:ext cx="365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7"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088" y="3490913"/>
                        <a:ext cx="36512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Ευθεία γραμμή σύνδεσης 33"/>
          <p:cNvCxnSpPr/>
          <p:nvPr/>
        </p:nvCxnSpPr>
        <p:spPr>
          <a:xfrm flipH="1">
            <a:off x="5488230" y="3682761"/>
            <a:ext cx="2440" cy="20368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Αντικείμενο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5430"/>
              </p:ext>
            </p:extLst>
          </p:nvPr>
        </p:nvGraphicFramePr>
        <p:xfrm>
          <a:off x="5629275" y="5815013"/>
          <a:ext cx="4333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8" name="Equation" r:id="rId11" imgW="241200" imgH="253800" progId="Equation.DSMT4">
                  <p:embed/>
                </p:oleObj>
              </mc:Choice>
              <mc:Fallback>
                <p:oleObj name="Equation" r:id="rId11" imgW="241200" imgH="253800" progId="Equation.DSMT4">
                  <p:embed/>
                  <p:pic>
                    <p:nvPicPr>
                      <p:cNvPr id="0" name="Αντικείμενο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5815013"/>
                        <a:ext cx="43338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Ευθεία γραμμή σύνδεσης 36"/>
          <p:cNvCxnSpPr/>
          <p:nvPr/>
        </p:nvCxnSpPr>
        <p:spPr>
          <a:xfrm>
            <a:off x="4113885" y="3702473"/>
            <a:ext cx="0" cy="20171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01325"/>
              </p:ext>
            </p:extLst>
          </p:nvPr>
        </p:nvGraphicFramePr>
        <p:xfrm>
          <a:off x="3897191" y="5872280"/>
          <a:ext cx="4333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" name="Equation" r:id="rId13" imgW="241200" imgH="253800" progId="Equation.DSMT4">
                  <p:embed/>
                </p:oleObj>
              </mc:Choice>
              <mc:Fallback>
                <p:oleObj name="Equation" r:id="rId13" imgW="241200" imgH="253800" progId="Equation.DSMT4">
                  <p:embed/>
                  <p:pic>
                    <p:nvPicPr>
                      <p:cNvPr id="0" name="Αντικείμενο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191" y="5872280"/>
                        <a:ext cx="43338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Ευθεία γραμμή σύνδεσης 38"/>
          <p:cNvCxnSpPr/>
          <p:nvPr/>
        </p:nvCxnSpPr>
        <p:spPr>
          <a:xfrm>
            <a:off x="3197655" y="2054655"/>
            <a:ext cx="3817625" cy="25959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5" name="Αντικείμενο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615761"/>
              </p:ext>
            </p:extLst>
          </p:nvPr>
        </p:nvGraphicFramePr>
        <p:xfrm>
          <a:off x="6972300" y="4241800"/>
          <a:ext cx="8715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0" name="Equation" r:id="rId15" imgW="253800" imgH="190440" progId="Equation.DSMT4">
                  <p:embed/>
                </p:oleObj>
              </mc:Choice>
              <mc:Fallback>
                <p:oleObj name="Equation" r:id="rId15" imgW="253800" imgH="190440" progId="Equation.DSMT4">
                  <p:embed/>
                  <p:pic>
                    <p:nvPicPr>
                      <p:cNvPr id="0" name="Αντικείμενο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4241800"/>
                        <a:ext cx="8715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Ευθύγραμμο βέλος σύνδεσης 47"/>
          <p:cNvCxnSpPr/>
          <p:nvPr/>
        </p:nvCxnSpPr>
        <p:spPr>
          <a:xfrm flipH="1" flipV="1">
            <a:off x="6862575" y="2360065"/>
            <a:ext cx="305409" cy="458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Ευθεία γραμμή σύνδεσης 49"/>
          <p:cNvCxnSpPr/>
          <p:nvPr/>
        </p:nvCxnSpPr>
        <p:spPr>
          <a:xfrm>
            <a:off x="5030115" y="3352647"/>
            <a:ext cx="0" cy="236692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/>
          <p:cNvCxnSpPr/>
          <p:nvPr/>
        </p:nvCxnSpPr>
        <p:spPr>
          <a:xfrm flipH="1">
            <a:off x="1976015" y="3352647"/>
            <a:ext cx="3054100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Αντικείμενο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64301"/>
              </p:ext>
            </p:extLst>
          </p:nvPr>
        </p:nvGraphicFramePr>
        <p:xfrm>
          <a:off x="1416050" y="3103563"/>
          <a:ext cx="5699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1" name="Equation" r:id="rId17" imgW="317160" imgH="241200" progId="Equation.DSMT4">
                  <p:embed/>
                </p:oleObj>
              </mc:Choice>
              <mc:Fallback>
                <p:oleObj name="Equation" r:id="rId17" imgW="317160" imgH="241200" progId="Equation.DSMT4">
                  <p:embed/>
                  <p:pic>
                    <p:nvPicPr>
                      <p:cNvPr id="0" name="Αντικείμενο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3103563"/>
                        <a:ext cx="5699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Αντικείμενο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03536"/>
              </p:ext>
            </p:extLst>
          </p:nvPr>
        </p:nvGraphicFramePr>
        <p:xfrm>
          <a:off x="4810125" y="5872163"/>
          <a:ext cx="5921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2" name="Equation" r:id="rId19" imgW="330120" imgH="253800" progId="Equation.DSMT4">
                  <p:embed/>
                </p:oleObj>
              </mc:Choice>
              <mc:Fallback>
                <p:oleObj name="Equation" r:id="rId19" imgW="330120" imgH="253800" progId="Equation.DSMT4">
                  <p:embed/>
                  <p:pic>
                    <p:nvPicPr>
                      <p:cNvPr id="0" name="Αντικείμενο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872163"/>
                        <a:ext cx="5921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Αντικείμενο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38763"/>
              </p:ext>
            </p:extLst>
          </p:nvPr>
        </p:nvGraphicFramePr>
        <p:xfrm>
          <a:off x="3350360" y="5872280"/>
          <a:ext cx="5921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3" name="Equation" r:id="rId21" imgW="330120" imgH="253800" progId="Equation.DSMT4">
                  <p:embed/>
                </p:oleObj>
              </mc:Choice>
              <mc:Fallback>
                <p:oleObj name="Equation" r:id="rId21" imgW="330120" imgH="253800" progId="Equation.DSMT4">
                  <p:embed/>
                  <p:pic>
                    <p:nvPicPr>
                      <p:cNvPr id="0" name="Αντικείμενο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872280"/>
                        <a:ext cx="5921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Ευθεία γραμμή σύνδεσης 56"/>
          <p:cNvCxnSpPr/>
          <p:nvPr/>
        </p:nvCxnSpPr>
        <p:spPr>
          <a:xfrm>
            <a:off x="3808475" y="3352647"/>
            <a:ext cx="0" cy="236692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39540" y="332641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59" name="TextBox 58"/>
          <p:cNvSpPr txBox="1"/>
          <p:nvPr/>
        </p:nvSpPr>
        <p:spPr>
          <a:xfrm>
            <a:off x="3745074" y="33685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cxnSp>
        <p:nvCxnSpPr>
          <p:cNvPr id="61" name="Ευθύγραμμο βέλος σύνδεσης 60"/>
          <p:cNvCxnSpPr/>
          <p:nvPr/>
        </p:nvCxnSpPr>
        <p:spPr>
          <a:xfrm>
            <a:off x="4113885" y="4956050"/>
            <a:ext cx="137434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Ευθύγραμμο βέλος σύνδεσης 61"/>
          <p:cNvCxnSpPr/>
          <p:nvPr/>
        </p:nvCxnSpPr>
        <p:spPr>
          <a:xfrm>
            <a:off x="3808475" y="4650640"/>
            <a:ext cx="122164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653903" y="519959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71" name="TextBox 70"/>
          <p:cNvSpPr txBox="1"/>
          <p:nvPr/>
        </p:nvSpPr>
        <p:spPr>
          <a:xfrm>
            <a:off x="1605775" y="48302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l-GR" dirty="0"/>
          </a:p>
        </p:txBody>
      </p:sp>
      <p:sp>
        <p:nvSpPr>
          <p:cNvPr id="72" name="TextBox 71"/>
          <p:cNvSpPr txBox="1"/>
          <p:nvPr/>
        </p:nvSpPr>
        <p:spPr>
          <a:xfrm>
            <a:off x="5030115" y="297088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sp>
        <p:nvSpPr>
          <p:cNvPr id="73" name="TextBox 72"/>
          <p:cNvSpPr txBox="1"/>
          <p:nvPr/>
        </p:nvSpPr>
        <p:spPr>
          <a:xfrm>
            <a:off x="5423089" y="32272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cxnSp>
        <p:nvCxnSpPr>
          <p:cNvPr id="75" name="Ευθύγραμμο βέλος σύνδεσης 74"/>
          <p:cNvCxnSpPr/>
          <p:nvPr/>
        </p:nvCxnSpPr>
        <p:spPr>
          <a:xfrm flipV="1">
            <a:off x="3350360" y="3368598"/>
            <a:ext cx="0" cy="333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Ορθογώνιο 76"/>
          <p:cNvSpPr/>
          <p:nvPr/>
        </p:nvSpPr>
        <p:spPr>
          <a:xfrm>
            <a:off x="3808475" y="3340217"/>
            <a:ext cx="1221640" cy="23793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Ορθογώνιο 77"/>
          <p:cNvSpPr/>
          <p:nvPr/>
        </p:nvSpPr>
        <p:spPr>
          <a:xfrm>
            <a:off x="4113885" y="3682761"/>
            <a:ext cx="1374345" cy="20368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TextBox 78"/>
          <p:cNvSpPr txBox="1"/>
          <p:nvPr/>
        </p:nvSpPr>
        <p:spPr>
          <a:xfrm>
            <a:off x="5740805" y="4536111"/>
            <a:ext cx="1068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εξαγωγές</a:t>
            </a:r>
            <a:endParaRPr lang="el-GR" dirty="0"/>
          </a:p>
        </p:txBody>
      </p:sp>
      <p:cxnSp>
        <p:nvCxnSpPr>
          <p:cNvPr id="81" name="Ευθύγραμμο βέλος σύνδεσης 80"/>
          <p:cNvCxnSpPr>
            <a:stCxn id="79" idx="1"/>
          </p:cNvCxnSpPr>
          <p:nvPr/>
        </p:nvCxnSpPr>
        <p:spPr>
          <a:xfrm flipH="1">
            <a:off x="4877410" y="4720777"/>
            <a:ext cx="863395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Ευθύγραμμο βέλος σύνδεσης 84"/>
          <p:cNvCxnSpPr>
            <a:stCxn id="79" idx="1"/>
          </p:cNvCxnSpPr>
          <p:nvPr/>
        </p:nvCxnSpPr>
        <p:spPr>
          <a:xfrm flipH="1" flipV="1">
            <a:off x="4801057" y="4701168"/>
            <a:ext cx="939748" cy="19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9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ευημερίας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81909"/>
              </p:ext>
            </p:extLst>
          </p:nvPr>
        </p:nvGraphicFramePr>
        <p:xfrm>
          <a:off x="1365195" y="2818180"/>
          <a:ext cx="748254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100"/>
                <a:gridCol w="4428444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Διαφορά πλεονάσματος</a:t>
                      </a:r>
                      <a:r>
                        <a:rPr lang="el-GR" baseline="0" dirty="0" smtClean="0"/>
                        <a:t> του καταναλωτή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-α-β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Διαφορά πλεονάσματος</a:t>
                      </a:r>
                      <a:r>
                        <a:rPr lang="el-GR" baseline="0" dirty="0" smtClean="0"/>
                        <a:t> του παραγωγού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247688"/>
              </p:ext>
            </p:extLst>
          </p:nvPr>
        </p:nvGraphicFramePr>
        <p:xfrm>
          <a:off x="4529138" y="4040188"/>
          <a:ext cx="42084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3" imgW="2463480" imgH="279360" progId="Equation.DSMT4">
                  <p:embed/>
                </p:oleObj>
              </mc:Choice>
              <mc:Fallback>
                <p:oleObj name="Equation" r:id="rId3" imgW="2463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9138" y="4040188"/>
                        <a:ext cx="420846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5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</a:t>
            </a:r>
            <a:r>
              <a:rPr lang="en-GB" dirty="0"/>
              <a:t>CRP)-Set </a:t>
            </a:r>
            <a:r>
              <a:rPr lang="en-GB" dirty="0" smtClean="0"/>
              <a:t>aside</a:t>
            </a:r>
            <a:r>
              <a:rPr lang="el-GR" dirty="0" smtClean="0"/>
              <a:t> +</a:t>
            </a:r>
            <a:r>
              <a:rPr lang="en-US" dirty="0" smtClean="0"/>
              <a:t>price </a:t>
            </a:r>
            <a:r>
              <a:rPr lang="en-US" dirty="0" smtClean="0"/>
              <a:t>support</a:t>
            </a:r>
            <a:r>
              <a:rPr lang="el-GR" dirty="0" smtClean="0"/>
              <a:t>(</a:t>
            </a:r>
            <a:r>
              <a:rPr lang="en-US" dirty="0" smtClean="0"/>
              <a:t>DP)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1976015" y="1901950"/>
            <a:ext cx="0" cy="381762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>
            <a:off x="1976015" y="5719575"/>
            <a:ext cx="53446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2739540" y="1870013"/>
            <a:ext cx="2748690" cy="36649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V="1">
            <a:off x="1976015" y="2633996"/>
            <a:ext cx="5650085" cy="27486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1936353" y="2237132"/>
            <a:ext cx="5231631" cy="259313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841034"/>
              </p:ext>
            </p:extLst>
          </p:nvPr>
        </p:nvGraphicFramePr>
        <p:xfrm>
          <a:off x="7778805" y="2054655"/>
          <a:ext cx="630785" cy="67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3" imgW="190440" imgH="203040" progId="Equation.DSMT4">
                  <p:embed/>
                </p:oleObj>
              </mc:Choice>
              <mc:Fallback>
                <p:oleObj name="Equation" r:id="rId3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8805" y="2054655"/>
                        <a:ext cx="630785" cy="67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32533"/>
              </p:ext>
            </p:extLst>
          </p:nvPr>
        </p:nvGraphicFramePr>
        <p:xfrm>
          <a:off x="7110413" y="1165225"/>
          <a:ext cx="1050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317160" imgH="241200" progId="Equation.DSMT4">
                  <p:embed/>
                </p:oleObj>
              </mc:Choice>
              <mc:Fallback>
                <p:oleObj name="Equation" r:id="rId5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1165225"/>
                        <a:ext cx="1050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202180"/>
              </p:ext>
            </p:extLst>
          </p:nvPr>
        </p:nvGraphicFramePr>
        <p:xfrm>
          <a:off x="2281425" y="1308225"/>
          <a:ext cx="7842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425" y="1308225"/>
                        <a:ext cx="7842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Ευθεία γραμμή σύνδεσης 10"/>
          <p:cNvCxnSpPr/>
          <p:nvPr/>
        </p:nvCxnSpPr>
        <p:spPr>
          <a:xfrm flipV="1">
            <a:off x="1976015" y="3663049"/>
            <a:ext cx="3487272" cy="394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57572"/>
              </p:ext>
            </p:extLst>
          </p:nvPr>
        </p:nvGraphicFramePr>
        <p:xfrm>
          <a:off x="1589088" y="3490913"/>
          <a:ext cx="365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088" y="3490913"/>
                        <a:ext cx="36512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εία γραμμή σύνδεσης 12"/>
          <p:cNvCxnSpPr/>
          <p:nvPr/>
        </p:nvCxnSpPr>
        <p:spPr>
          <a:xfrm flipH="1">
            <a:off x="5488230" y="3682761"/>
            <a:ext cx="2440" cy="20368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338483"/>
              </p:ext>
            </p:extLst>
          </p:nvPr>
        </p:nvGraphicFramePr>
        <p:xfrm>
          <a:off x="5629275" y="5815013"/>
          <a:ext cx="4333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1" imgW="241200" imgH="253800" progId="Equation.DSMT4">
                  <p:embed/>
                </p:oleObj>
              </mc:Choice>
              <mc:Fallback>
                <p:oleObj name="Equation" r:id="rId11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5815013"/>
                        <a:ext cx="43338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Ευθεία γραμμή σύνδεσης 14"/>
          <p:cNvCxnSpPr/>
          <p:nvPr/>
        </p:nvCxnSpPr>
        <p:spPr>
          <a:xfrm>
            <a:off x="4113885" y="3368598"/>
            <a:ext cx="0" cy="2350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3197655" y="2054655"/>
            <a:ext cx="3817625" cy="25959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016295"/>
              </p:ext>
            </p:extLst>
          </p:nvPr>
        </p:nvGraphicFramePr>
        <p:xfrm>
          <a:off x="6972300" y="4241800"/>
          <a:ext cx="8715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13" imgW="253800" imgH="190440" progId="Equation.DSMT4">
                  <p:embed/>
                </p:oleObj>
              </mc:Choice>
              <mc:Fallback>
                <p:oleObj name="Equation" r:id="rId13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4241800"/>
                        <a:ext cx="8715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Ευθύγραμμο βέλος σύνδεσης 18"/>
          <p:cNvCxnSpPr/>
          <p:nvPr/>
        </p:nvCxnSpPr>
        <p:spPr>
          <a:xfrm flipH="1" flipV="1">
            <a:off x="6862575" y="2360065"/>
            <a:ext cx="305409" cy="458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>
            <a:off x="5030115" y="3352647"/>
            <a:ext cx="0" cy="236692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H="1">
            <a:off x="1976015" y="3352647"/>
            <a:ext cx="3054100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729772"/>
              </p:ext>
            </p:extLst>
          </p:nvPr>
        </p:nvGraphicFramePr>
        <p:xfrm>
          <a:off x="1416050" y="3103563"/>
          <a:ext cx="5699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15" imgW="317160" imgH="241200" progId="Equation.DSMT4">
                  <p:embed/>
                </p:oleObj>
              </mc:Choice>
              <mc:Fallback>
                <p:oleObj name="Equation" r:id="rId15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3103563"/>
                        <a:ext cx="5699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34391"/>
              </p:ext>
            </p:extLst>
          </p:nvPr>
        </p:nvGraphicFramePr>
        <p:xfrm>
          <a:off x="4810125" y="5872163"/>
          <a:ext cx="5921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17" imgW="330120" imgH="253800" progId="Equation.DSMT4">
                  <p:embed/>
                </p:oleObj>
              </mc:Choice>
              <mc:Fallback>
                <p:oleObj name="Equation" r:id="rId17" imgW="33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872163"/>
                        <a:ext cx="5921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006818"/>
              </p:ext>
            </p:extLst>
          </p:nvPr>
        </p:nvGraphicFramePr>
        <p:xfrm>
          <a:off x="3283165" y="5872280"/>
          <a:ext cx="123031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19" imgW="685800" imgH="253800" progId="Equation.DSMT4">
                  <p:embed/>
                </p:oleObj>
              </mc:Choice>
              <mc:Fallback>
                <p:oleObj name="Equation" r:id="rId19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165" y="5872280"/>
                        <a:ext cx="1230312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739540" y="332641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3745074" y="33685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cxnSp>
        <p:nvCxnSpPr>
          <p:cNvPr id="28" name="Ευθύγραμμο βέλος σύνδεσης 27"/>
          <p:cNvCxnSpPr/>
          <p:nvPr/>
        </p:nvCxnSpPr>
        <p:spPr>
          <a:xfrm>
            <a:off x="4113885" y="4956050"/>
            <a:ext cx="137434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>
            <a:off x="4185579" y="4650640"/>
            <a:ext cx="844536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53903" y="519959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1605775" y="48302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5030115" y="297088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sp>
        <p:nvSpPr>
          <p:cNvPr id="33" name="TextBox 32"/>
          <p:cNvSpPr txBox="1"/>
          <p:nvPr/>
        </p:nvSpPr>
        <p:spPr>
          <a:xfrm>
            <a:off x="5423089" y="32272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cxnSp>
        <p:nvCxnSpPr>
          <p:cNvPr id="34" name="Ευθύγραμμο βέλος σύνδεσης 33"/>
          <p:cNvCxnSpPr/>
          <p:nvPr/>
        </p:nvCxnSpPr>
        <p:spPr>
          <a:xfrm flipV="1">
            <a:off x="3350360" y="3368598"/>
            <a:ext cx="0" cy="333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40805" y="4536111"/>
            <a:ext cx="1068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εξαγωγές</a:t>
            </a:r>
            <a:endParaRPr lang="el-GR" dirty="0"/>
          </a:p>
        </p:txBody>
      </p:sp>
      <p:cxnSp>
        <p:nvCxnSpPr>
          <p:cNvPr id="38" name="Ευθύγραμμο βέλος σύνδεσης 37"/>
          <p:cNvCxnSpPr>
            <a:stCxn id="37" idx="1"/>
          </p:cNvCxnSpPr>
          <p:nvPr/>
        </p:nvCxnSpPr>
        <p:spPr>
          <a:xfrm flipH="1">
            <a:off x="4877410" y="4720777"/>
            <a:ext cx="863395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/>
          <p:cNvCxnSpPr>
            <a:stCxn id="37" idx="1"/>
          </p:cNvCxnSpPr>
          <p:nvPr/>
        </p:nvCxnSpPr>
        <p:spPr>
          <a:xfrm flipH="1" flipV="1">
            <a:off x="4801057" y="4701168"/>
            <a:ext cx="939748" cy="19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321" y="322725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</a:t>
            </a:r>
          </a:p>
        </p:txBody>
      </p:sp>
      <p:sp>
        <p:nvSpPr>
          <p:cNvPr id="42" name="Ορθογώνιο 41"/>
          <p:cNvSpPr/>
          <p:nvPr/>
        </p:nvSpPr>
        <p:spPr>
          <a:xfrm>
            <a:off x="1976015" y="3352647"/>
            <a:ext cx="2137870" cy="343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4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</a:t>
            </a:r>
            <a:r>
              <a:rPr lang="el-GR" dirty="0" smtClean="0"/>
              <a:t>ευημερίας</a:t>
            </a:r>
            <a:r>
              <a:rPr lang="en-US" dirty="0" smtClean="0"/>
              <a:t> (2)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67492"/>
              </p:ext>
            </p:extLst>
          </p:nvPr>
        </p:nvGraphicFramePr>
        <p:xfrm>
          <a:off x="754375" y="2665475"/>
          <a:ext cx="7482544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100"/>
                <a:gridCol w="4428444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Διαφορά πλεονάσματος</a:t>
                      </a:r>
                      <a:r>
                        <a:rPr lang="el-GR" baseline="0" dirty="0" smtClean="0"/>
                        <a:t> του καταναλωτή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Διαφορά πλεονάσματος</a:t>
                      </a:r>
                      <a:r>
                        <a:rPr lang="el-GR" baseline="0" dirty="0" smtClean="0"/>
                        <a:t> του παραγωγού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Διαφορά</a:t>
                      </a:r>
                      <a:r>
                        <a:rPr lang="el-GR" baseline="0" dirty="0" smtClean="0"/>
                        <a:t> συνεισφοράς φορολογούμενων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-α-β-γ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849739"/>
              </p:ext>
            </p:extLst>
          </p:nvPr>
        </p:nvGraphicFramePr>
        <p:xfrm>
          <a:off x="3918318" y="3887483"/>
          <a:ext cx="42084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2463480" imgH="279360" progId="Equation.DSMT4">
                  <p:embed/>
                </p:oleObj>
              </mc:Choice>
              <mc:Fallback>
                <p:oleObj name="Equation" r:id="rId3" imgW="2463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8318" y="3887483"/>
                        <a:ext cx="420846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16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69</Words>
  <Application>Microsoft Office PowerPoint</Application>
  <PresentationFormat>Προβολή στην οθόνη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MathType 6.0 Equation</vt:lpstr>
      <vt:lpstr>ΑΓΡΟΤΙΚΗ ΠΟΛΙΤΙΚΗ</vt:lpstr>
      <vt:lpstr> Conservation Reserve Program (CRP)-Set aside</vt:lpstr>
      <vt:lpstr>Ανάλυση ευημερίας</vt:lpstr>
      <vt:lpstr>(CRP)-Set aside +price support(DP)</vt:lpstr>
      <vt:lpstr>Ανάλυση ευημερίας (2)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233</cp:revision>
  <cp:lastPrinted>2015-12-07T15:26:16Z</cp:lastPrinted>
  <dcterms:created xsi:type="dcterms:W3CDTF">2013-08-21T19:17:07Z</dcterms:created>
  <dcterms:modified xsi:type="dcterms:W3CDTF">2015-12-08T12:42:16Z</dcterms:modified>
</cp:coreProperties>
</file>