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2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61"/>
    <p:restoredTop sz="94639"/>
  </p:normalViewPr>
  <p:slideViewPr>
    <p:cSldViewPr snapToGrid="0" snapToObjects="1">
      <p:cViewPr varScale="1">
        <p:scale>
          <a:sx n="147" d="100"/>
          <a:sy n="147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l-GR" sz="3200" dirty="0"/>
              <a:t>ΚΕΦΑΛΑΙΟ 1</a:t>
            </a:r>
            <a:br>
              <a:rPr lang="en-US" dirty="0"/>
            </a:br>
            <a:r>
              <a:rPr lang="el-GR" dirty="0"/>
              <a:t>Η επιστήμη</a:t>
            </a:r>
            <a:br>
              <a:rPr lang="en-US" dirty="0"/>
            </a:br>
            <a:r>
              <a:rPr lang="el-GR" dirty="0"/>
              <a:t>της Μακροοικονομικής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ΜΑΚΡΟΟΙΚΟΝΟΜΙΚΗ </a:t>
            </a:r>
            <a:r>
              <a:rPr lang="en-US" dirty="0"/>
              <a:t> - N</a:t>
            </a:r>
            <a:r>
              <a:rPr lang="el-GR" dirty="0"/>
              <a:t>. </a:t>
            </a:r>
            <a:r>
              <a:rPr lang="en-US" dirty="0"/>
              <a:t>Gregory Mankiw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ζήτηση αυτοκινήτων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09A7-F396-2A4E-A07B-787CC65E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Συνάρτηση ζήτησης: 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l-GR" dirty="0"/>
              <a:t>= </a:t>
            </a:r>
            <a:r>
              <a:rPr lang="en-US" b="1" i="1" dirty="0"/>
              <a:t>D </a:t>
            </a:r>
            <a:r>
              <a:rPr lang="el-GR" dirty="0"/>
              <a:t>(</a:t>
            </a:r>
            <a:r>
              <a:rPr lang="en-US" b="1" i="1" dirty="0"/>
              <a:t>P</a:t>
            </a:r>
            <a:r>
              <a:rPr lang="el-GR" b="1" i="1" dirty="0"/>
              <a:t>, </a:t>
            </a:r>
            <a:r>
              <a:rPr lang="en-US" b="1" i="1" dirty="0"/>
              <a:t>Y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Η συνάρτηση ζήτησης δείχνει πώς η ποσότητα αυτοκινήτων που ζητούν οι καταναλωτές συνδέεται με την τιμή των αυτοκινήτων και το συνολικό εισόδημα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7C75-D4A1-A147-A358-7ACA0D8D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Παρέκβαση: Ο συναρτησιακός συμβολισμός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B955-75BA-9B45-AAAA-CD919EA6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l-GR" b="1" dirty="0"/>
              <a:t>γενικός συναρτησιακός συμβολισμός </a:t>
            </a:r>
            <a:r>
              <a:rPr lang="el-GR" dirty="0"/>
              <a:t>δείχνει μόνον τον τρόπο με τον οποίο</a:t>
            </a:r>
            <a:r>
              <a:rPr lang="en-US" dirty="0"/>
              <a:t> </a:t>
            </a:r>
            <a:r>
              <a:rPr lang="el-GR" dirty="0"/>
              <a:t>συνδέονται οι μεταβλητές. 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l-GR" dirty="0"/>
              <a:t>= </a:t>
            </a:r>
            <a:r>
              <a:rPr lang="en-US" b="1" i="1" dirty="0"/>
              <a:t>D </a:t>
            </a:r>
            <a:r>
              <a:rPr lang="el-GR" dirty="0"/>
              <a:t>(</a:t>
            </a:r>
            <a:r>
              <a:rPr lang="en-US" b="1" i="1" dirty="0"/>
              <a:t>P</a:t>
            </a:r>
            <a:r>
              <a:rPr lang="el-GR" b="1" i="1" dirty="0"/>
              <a:t>, </a:t>
            </a:r>
            <a:r>
              <a:rPr lang="en-US" b="1" i="1" dirty="0"/>
              <a:t>Y</a:t>
            </a:r>
            <a:r>
              <a:rPr lang="el-GR" dirty="0"/>
              <a:t>)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Ένας κατάλογος</a:t>
            </a:r>
            <a:r>
              <a:rPr lang="en-US" dirty="0"/>
              <a:t> </a:t>
            </a:r>
            <a:r>
              <a:rPr lang="el-GR" dirty="0"/>
              <a:t>μεταβλητών που</a:t>
            </a:r>
            <a:r>
              <a:rPr lang="en-US" dirty="0"/>
              <a:t> </a:t>
            </a:r>
            <a:r>
              <a:rPr lang="el-GR" dirty="0"/>
              <a:t>επηρεάζουν το 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Μια </a:t>
            </a:r>
            <a:r>
              <a:rPr lang="el-GR" b="1" dirty="0"/>
              <a:t>συγκεκριμένη συναρτησιακή μορφή </a:t>
            </a:r>
            <a:r>
              <a:rPr lang="el-GR" dirty="0"/>
              <a:t>δείχνει την ακριβή ποσοτική σχέση.</a:t>
            </a:r>
            <a:endParaRPr lang="en-US" dirty="0"/>
          </a:p>
          <a:p>
            <a:r>
              <a:rPr lang="el-GR" dirty="0"/>
              <a:t>Παράδειγμα:</a:t>
            </a:r>
            <a:r>
              <a:rPr lang="en-US" dirty="0"/>
              <a:t> </a:t>
            </a:r>
            <a:r>
              <a:rPr lang="en-US" b="1" i="1" dirty="0"/>
              <a:t>D </a:t>
            </a:r>
            <a:r>
              <a:rPr lang="el-GR" dirty="0"/>
              <a:t>(</a:t>
            </a:r>
            <a:r>
              <a:rPr lang="en-US" b="1" i="1" dirty="0"/>
              <a:t>P</a:t>
            </a:r>
            <a:r>
              <a:rPr lang="el-GR" b="1" i="1" dirty="0"/>
              <a:t>, </a:t>
            </a:r>
            <a:r>
              <a:rPr lang="en-US" b="1" i="1" dirty="0"/>
              <a:t>Y</a:t>
            </a:r>
            <a:r>
              <a:rPr lang="el-GR" dirty="0"/>
              <a:t>) = 60 –10</a:t>
            </a:r>
            <a:r>
              <a:rPr lang="en-US" b="1" i="1" dirty="0"/>
              <a:t>P</a:t>
            </a:r>
            <a:r>
              <a:rPr lang="el-GR" dirty="0"/>
              <a:t>+ 2</a:t>
            </a: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4BCA-2E31-AD44-9194-8795B3F3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0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91C80-FD63-EA45-AA4C-65226E9F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Η αγορά αυτοκινήτων: Ζήτηση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833B8-3CD8-DD47-9BDF-E818CA9D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603500"/>
            <a:ext cx="5211979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Συνάρτηση ζήτησης:</a:t>
            </a:r>
          </a:p>
          <a:p>
            <a:pPr>
              <a:buFont typeface="Wingdings 3" charset="2"/>
              <a:buChar char=""/>
            </a:pPr>
            <a:r>
              <a:rPr lang="el-GR" dirty="0" err="1">
                <a:solidFill>
                  <a:schemeClr val="tx1"/>
                </a:solidFill>
              </a:rPr>
              <a:t>Q</a:t>
            </a:r>
            <a:r>
              <a:rPr lang="el-GR" baseline="30000" dirty="0" err="1">
                <a:solidFill>
                  <a:schemeClr val="tx1"/>
                </a:solidFill>
              </a:rPr>
              <a:t>d</a:t>
            </a:r>
            <a:r>
              <a:rPr lang="el-GR" dirty="0">
                <a:solidFill>
                  <a:schemeClr val="tx1"/>
                </a:solidFill>
              </a:rPr>
              <a:t> = D (P, Y)</a:t>
            </a:r>
          </a:p>
          <a:p>
            <a:pPr>
              <a:buFont typeface="Wingdings 3" charset="2"/>
              <a:buChar char="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Η καμπύλη ζήτησης δείχνει τη σχέση μεταξύ ζητούμενης ποσότητας και τιμής, όταν οι λοιποί παράγοντες παραμένουν αμετάβλητοι.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94722D-3492-914F-B7A4-71E863EC0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50" r="4" b="6361"/>
          <a:stretch/>
        </p:blipFill>
        <p:spPr>
          <a:xfrm>
            <a:off x="6798733" y="2556828"/>
            <a:ext cx="4345024" cy="329499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90874-671B-2746-8E98-45E55F68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0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91C80-FD63-EA45-AA4C-65226E9F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Η</a:t>
            </a:r>
            <a:r>
              <a:rPr lang="en-US" sz="3600" dirty="0"/>
              <a:t> α</a:t>
            </a:r>
            <a:r>
              <a:rPr lang="en-US" sz="3600" dirty="0" err="1"/>
              <a:t>γορά</a:t>
            </a:r>
            <a:r>
              <a:rPr lang="en-US" sz="3600" dirty="0"/>
              <a:t> α</a:t>
            </a:r>
            <a:r>
              <a:rPr lang="en-US" sz="3600" dirty="0" err="1"/>
              <a:t>υτοκινήτων</a:t>
            </a:r>
            <a:r>
              <a:rPr lang="en-US" sz="3600" dirty="0"/>
              <a:t>: </a:t>
            </a:r>
            <a:r>
              <a:rPr lang="el-GR" sz="3600" dirty="0"/>
              <a:t>Προσφορά </a:t>
            </a:r>
            <a:r>
              <a:rPr lang="en-US" sz="36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833B8-3CD8-DD47-9BDF-E818CA9D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603500"/>
            <a:ext cx="5211979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Συνάρτηση προσφοράς:</a:t>
            </a:r>
          </a:p>
          <a:p>
            <a:pPr>
              <a:buFont typeface="Wingdings 3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Q</a:t>
            </a:r>
            <a:r>
              <a:rPr lang="en-US" baseline="30000" dirty="0">
                <a:solidFill>
                  <a:schemeClr val="tx1"/>
                </a:solidFill>
              </a:rPr>
              <a:t>s</a:t>
            </a:r>
            <a:r>
              <a:rPr lang="el-GR" dirty="0">
                <a:solidFill>
                  <a:schemeClr val="tx1"/>
                </a:solidFill>
              </a:rPr>
              <a:t> = D (</a:t>
            </a:r>
            <a:r>
              <a:rPr lang="en-US" dirty="0">
                <a:solidFill>
                  <a:schemeClr val="tx1"/>
                </a:solidFill>
              </a:rPr>
              <a:t>P, P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 3" charset="2"/>
              <a:buChar char="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Η καμπύλη προσφοράς δείχνει τη σχέση μεταξύ προσφερόμενης ποσότητας και τιμής, όταν οι λοιποί παράγοντες παραμένουν αμετάβλητοι.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94722D-3492-914F-B7A4-71E863EC0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1479" y="2548119"/>
            <a:ext cx="3959531" cy="329499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AA371-C831-C749-AACE-E9D11D17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4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E707D-E696-F545-AD6C-5502BE93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Η αγορά αυτοκινήτων: Ισορροπία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5DD83D-CF1F-1D4A-9A56-E7870282E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09" t="-825" r="167" b="7783"/>
          <a:stretch/>
        </p:blipFill>
        <p:spPr>
          <a:xfrm>
            <a:off x="1628503" y="1673233"/>
            <a:ext cx="5924440" cy="372608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66B6BB-736F-2040-BAFE-30B581C8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7F255-C7D2-DD42-8C95-34B1EF2AEF59}"/>
              </a:ext>
            </a:extLst>
          </p:cNvPr>
          <p:cNvSpPr txBox="1"/>
          <p:nvPr/>
        </p:nvSpPr>
        <p:spPr>
          <a:xfrm>
            <a:off x="423331" y="2063821"/>
            <a:ext cx="12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Τιμή αυτοκινήτων, </a:t>
            </a:r>
            <a:r>
              <a:rPr lang="en-US" sz="1200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DECCB4-1D21-654F-9091-302CBB5D2437}"/>
              </a:ext>
            </a:extLst>
          </p:cNvPr>
          <p:cNvSpPr txBox="1"/>
          <p:nvPr/>
        </p:nvSpPr>
        <p:spPr>
          <a:xfrm>
            <a:off x="6558792" y="5476726"/>
            <a:ext cx="12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Ποσότητα αυτοκινήτων, </a:t>
            </a:r>
            <a:r>
              <a:rPr lang="en-US" sz="12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69869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A8A4-1E57-1246-BA3F-2BCD572D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αποτελέσματα μιας αύξησης του εισοδήματος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A18B7C-0C85-D44C-940E-966063F03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Συνάρτηση ζήτησης 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n-US" b="1" i="1" dirty="0"/>
              <a:t> </a:t>
            </a:r>
            <a:r>
              <a:rPr lang="el-GR" dirty="0"/>
              <a:t>= </a:t>
            </a:r>
            <a:r>
              <a:rPr lang="en-US" b="1" i="1" dirty="0"/>
              <a:t>D </a:t>
            </a:r>
            <a:r>
              <a:rPr lang="el-GR" dirty="0"/>
              <a:t>(</a:t>
            </a:r>
            <a:r>
              <a:rPr lang="en-US" b="1" i="1" dirty="0"/>
              <a:t>P</a:t>
            </a:r>
            <a:r>
              <a:rPr lang="el-GR" b="1" i="1" dirty="0"/>
              <a:t>, </a:t>
            </a:r>
            <a:r>
              <a:rPr lang="en-US" b="1" i="1" dirty="0"/>
              <a:t>Y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  <a:p>
            <a:r>
              <a:rPr lang="el-GR" dirty="0"/>
              <a:t>Μια αύξηση του εισοδήματος αυξάνει την ποσότητα των αυτοκινήτων που ζητούν οι καταναλωτές σε κάθε τιμή … </a:t>
            </a:r>
            <a:endParaRPr lang="en-US" dirty="0"/>
          </a:p>
          <a:p>
            <a:r>
              <a:rPr lang="el-GR" dirty="0"/>
              <a:t>… πράγμα που αυξάνει την τιμή και την ποσότητα ισορροπίας.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71524-2451-DC41-A7AC-6D8F5168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D5E5B-AD1D-AC45-8BF7-CC3806688BAC}"/>
              </a:ext>
            </a:extLst>
          </p:cNvPr>
          <p:cNvSpPr txBox="1"/>
          <p:nvPr/>
        </p:nvSpPr>
        <p:spPr>
          <a:xfrm>
            <a:off x="10169053" y="5579300"/>
            <a:ext cx="12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Ποσότητα αυτοκινήτων, </a:t>
            </a:r>
            <a:r>
              <a:rPr lang="en-US" sz="1200" dirty="0"/>
              <a:t>Q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56BE5E-8123-294A-A4FA-58D7D0BC9E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5569" y="2832100"/>
            <a:ext cx="4330700" cy="2921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9A6A1-D034-0045-9DD5-16FCE4307B6B}"/>
              </a:ext>
            </a:extLst>
          </p:cNvPr>
          <p:cNvSpPr txBox="1"/>
          <p:nvPr/>
        </p:nvSpPr>
        <p:spPr>
          <a:xfrm>
            <a:off x="5605887" y="2897915"/>
            <a:ext cx="12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Τιμή αυτοκινήτων, </a:t>
            </a:r>
            <a:r>
              <a:rPr lang="en-US" sz="12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29708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A8A4-1E57-1246-BA3F-2BCD572D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αποτελέσματα μιας αύξησης της τιμής του χάλυβα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A18B7C-0C85-D44C-940E-966063F03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Εξίσωση προσφοράς:</a:t>
            </a:r>
            <a:endParaRPr lang="en-US" dirty="0"/>
          </a:p>
          <a:p>
            <a:r>
              <a:rPr lang="en-US" b="1" i="1" dirty="0"/>
              <a:t>Q</a:t>
            </a:r>
            <a:r>
              <a:rPr lang="en-US" b="1" i="1" baseline="30000" dirty="0"/>
              <a:t>s</a:t>
            </a:r>
            <a:r>
              <a:rPr lang="en-US" b="1" i="1" dirty="0"/>
              <a:t> </a:t>
            </a:r>
            <a:r>
              <a:rPr lang="el-GR" i="1" dirty="0"/>
              <a:t>= </a:t>
            </a:r>
            <a:r>
              <a:rPr lang="en-US" b="1" i="1" dirty="0"/>
              <a:t>S </a:t>
            </a:r>
            <a:r>
              <a:rPr lang="el-GR" dirty="0"/>
              <a:t>(</a:t>
            </a:r>
            <a:r>
              <a:rPr lang="en-US" b="1" i="1" dirty="0"/>
              <a:t>P</a:t>
            </a:r>
            <a:r>
              <a:rPr lang="el-GR" dirty="0"/>
              <a:t>,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  <a:p>
            <a:r>
              <a:rPr lang="el-GR" dirty="0"/>
              <a:t>Μια αύξηση της τιμής του χάλυβα μειώνει την ποσότητα των αυτοκινήτων που οι παραγωγοί προσφέρουν σε κάθε τιμή…</a:t>
            </a:r>
            <a:endParaRPr lang="en-US" dirty="0"/>
          </a:p>
          <a:p>
            <a:r>
              <a:rPr lang="el-GR" dirty="0"/>
              <a:t>… πράγμα που αυξάνει την τιμή αγοράς και μειώνει την ποσότητα</a:t>
            </a:r>
            <a:r>
              <a:rPr lang="en-US" dirty="0"/>
              <a:t> </a:t>
            </a:r>
            <a:r>
              <a:rPr lang="el-GR" dirty="0"/>
              <a:t>ισορροπίας.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ABA132-54DC-F74D-93D8-9DDEE5E4A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2019" y="2892159"/>
            <a:ext cx="4557800" cy="2800882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841C-4AFE-2740-99DC-F9ACEC7B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3B8A5-D8A1-6F49-B2A3-C96C103EC1BE}"/>
              </a:ext>
            </a:extLst>
          </p:cNvPr>
          <p:cNvSpPr txBox="1"/>
          <p:nvPr/>
        </p:nvSpPr>
        <p:spPr>
          <a:xfrm>
            <a:off x="10169053" y="5579300"/>
            <a:ext cx="12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Ποσότητα αυτοκινήτων, </a:t>
            </a:r>
            <a:r>
              <a:rPr lang="en-US" sz="1200" dirty="0"/>
              <a:t>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68EAD-7530-3347-8D76-000FF9ADE82A}"/>
              </a:ext>
            </a:extLst>
          </p:cNvPr>
          <p:cNvSpPr txBox="1"/>
          <p:nvPr/>
        </p:nvSpPr>
        <p:spPr>
          <a:xfrm>
            <a:off x="5605887" y="2897915"/>
            <a:ext cx="120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Τιμή αυτοκινήτων, </a:t>
            </a:r>
            <a:r>
              <a:rPr lang="en-US" sz="12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1251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8A6CFF-8054-2540-8EF1-E9973DA7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Ενδογενείς έναντι εξωγενών μεταβλητών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5077FC-C3A6-8945-A7FC-E26DB9AF1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τιμές των </a:t>
            </a:r>
            <a:r>
              <a:rPr lang="el-GR" b="1" dirty="0"/>
              <a:t>ενδογενών μεταβλητών</a:t>
            </a:r>
            <a:r>
              <a:rPr lang="el-GR" dirty="0"/>
              <a:t> καθορίζονται μέσα στο υπόδειγμα.</a:t>
            </a:r>
            <a:endParaRPr lang="en-US" dirty="0"/>
          </a:p>
          <a:p>
            <a:r>
              <a:rPr lang="el-GR" dirty="0"/>
              <a:t>Οι τιμές των </a:t>
            </a:r>
            <a:r>
              <a:rPr lang="el-GR" b="1" dirty="0"/>
              <a:t>εξωγενών μεταβλητών</a:t>
            </a:r>
            <a:r>
              <a:rPr lang="el-GR" dirty="0"/>
              <a:t> καθορίζονται έξω από το υπόδειγμα: το υπόδειγμα παίρνει ως δεδομένες τις τιμές και τη συμπεριφορά τους. </a:t>
            </a:r>
            <a:endParaRPr lang="en-US" dirty="0"/>
          </a:p>
          <a:p>
            <a:r>
              <a:rPr lang="el-GR" dirty="0"/>
              <a:t>Στο υπόδειγμα της προσφοράς και ζήτησης για αυτοκίνητα, </a:t>
            </a:r>
            <a:endParaRPr lang="en-US" dirty="0"/>
          </a:p>
          <a:p>
            <a:pPr lvl="1"/>
            <a:r>
              <a:rPr lang="el-GR" dirty="0"/>
              <a:t>ενδογενείς μεταβλητές: </a:t>
            </a:r>
            <a:r>
              <a:rPr lang="en-US" b="1" i="1" dirty="0"/>
              <a:t>P</a:t>
            </a:r>
            <a:r>
              <a:rPr lang="el-GR" dirty="0"/>
              <a:t>, </a:t>
            </a:r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l-GR" dirty="0"/>
              <a:t>, </a:t>
            </a:r>
            <a:r>
              <a:rPr lang="en-US" b="1" i="1" dirty="0"/>
              <a:t>Q</a:t>
            </a:r>
            <a:r>
              <a:rPr lang="en-US" b="1" i="1" baseline="30000" dirty="0"/>
              <a:t> s</a:t>
            </a:r>
            <a:endParaRPr lang="en-US" dirty="0"/>
          </a:p>
          <a:p>
            <a:pPr lvl="1"/>
            <a:r>
              <a:rPr lang="el-GR" dirty="0"/>
              <a:t>εξωγενείς μεταβλητές: </a:t>
            </a:r>
            <a:r>
              <a:rPr lang="en-US" b="1" i="1" dirty="0"/>
              <a:t>Y</a:t>
            </a:r>
            <a:r>
              <a:rPr lang="el-GR" dirty="0"/>
              <a:t>,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4666C-123D-4147-9A25-AD9C673B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7080-D22C-E448-BD23-5B2F8B67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n-US" dirty="0"/>
            </a:br>
            <a:r>
              <a:rPr lang="el-GR" dirty="0"/>
              <a:t>Προσφορά και ζήτηση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B621-8266-2744-B966-34C8E9163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l-GR" dirty="0"/>
              <a:t>Καταγράψτε τις εξισώσει προσφοράς και ζήτησης για «έξυπνα τηλέφωνα» (</a:t>
            </a:r>
            <a:r>
              <a:rPr lang="en-US" dirty="0"/>
              <a:t>smartphones</a:t>
            </a:r>
            <a:r>
              <a:rPr lang="el-GR" dirty="0"/>
              <a:t>), συμπεριλαμβάνοντας δύο εξωγενείς μεταβλητές σε κάθε εξίσωση. </a:t>
            </a:r>
          </a:p>
          <a:p>
            <a:pPr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l-GR" dirty="0"/>
              <a:t>Σχεδιάστε ένα γράφημα προσφοράς-ζήτησης για «έξυπνα τηλέφωνα» (</a:t>
            </a:r>
            <a:r>
              <a:rPr lang="en-US" dirty="0"/>
              <a:t>smartphones</a:t>
            </a:r>
            <a:r>
              <a:rPr lang="el-GR" dirty="0"/>
              <a:t>) και βρείτε την τιμή και την ποσότητα ισορροπίας.   </a:t>
            </a:r>
          </a:p>
          <a:p>
            <a:pPr>
              <a:buClr>
                <a:schemeClr val="accent1">
                  <a:lumMod val="25000"/>
                </a:schemeClr>
              </a:buClr>
              <a:buFont typeface="+mj-lt"/>
              <a:buAutoNum type="arabicPeriod"/>
            </a:pPr>
            <a:r>
              <a:rPr lang="el-GR" dirty="0"/>
              <a:t>Χρησιμοποιήστε το γράφημα που σχεδιάσατε και δείξτε πώς η μεταβολή σε μία από τις εξωγενείς μεταβλητές σας επηρεάζει τις ενδογενείς μεταβλητές του υποδείγματος.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0E955-6DB6-3041-8D79-7A81B195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7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11AA-2C5A-F34E-B80D-B1DAB313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χρησιμοποίηση πολλών υποδειγμάτων, Μέρος 1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0CE9A8-FAE3-0048-BF64-3BC70C2E8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Κανένα ξεχωριστό υπόδειγμα δεν μπορεί να αντιμετωπίσει όλα τα θέματα που μας απασχολούν. Παραδείγματος χάριν, το υπόδειγμά μας για την προσφορά και ζήτηση στην αγορά αυτοκινήτων…</a:t>
            </a:r>
            <a:endParaRPr lang="en-US" sz="1600" dirty="0"/>
          </a:p>
          <a:p>
            <a:pPr lvl="1"/>
            <a:r>
              <a:rPr lang="el-GR" i="1" dirty="0"/>
              <a:t>μπορεί </a:t>
            </a:r>
            <a:r>
              <a:rPr lang="el-GR" dirty="0"/>
              <a:t>να μας πει πώς μια μείωση του συνολικού εισοδήματος επηρεάζει την τιμή και την ποσότητα αυτοκινήτων, αλλά</a:t>
            </a:r>
            <a:endParaRPr lang="en-US" sz="1400" dirty="0"/>
          </a:p>
          <a:p>
            <a:pPr lvl="1"/>
            <a:r>
              <a:rPr lang="el-GR" i="1" dirty="0"/>
              <a:t>δεν μπορεί </a:t>
            </a:r>
            <a:r>
              <a:rPr lang="el-GR" dirty="0"/>
              <a:t>να μας πει </a:t>
            </a:r>
            <a:r>
              <a:rPr lang="el-GR" i="1" dirty="0"/>
              <a:t>γιατί</a:t>
            </a:r>
            <a:r>
              <a:rPr lang="el-GR" dirty="0"/>
              <a:t>  το συνολικό εισόδημα μειώνεται. 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4292-878B-5B4C-8DC7-B9CB6388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5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F59EC-5D44-3C4C-91FB-550BBE99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Στο παρόν κεφάλαιο θα μάθουμε: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4816E-4F74-3F4C-B343-8BBFC86F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θέματα που μελετούν οι </a:t>
            </a:r>
            <a:r>
              <a:rPr lang="el-GR" dirty="0" err="1"/>
              <a:t>μακροοικονομολόγοι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Τα εργαλεία που χρησιμοποιούν οι </a:t>
            </a:r>
            <a:r>
              <a:rPr lang="el-GR" dirty="0" err="1"/>
              <a:t>μακροοικονομολόγοι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Μερικές σημαντικές έννοιες της μακροοικονομικής ανάλυσης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933D8-6145-C147-9C9A-C992B2F8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0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520C-F166-B045-BFF8-63ACCEFF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χρησιμοποίηση πολλών υποδειγμάτων, Μέρος 2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4F2EF-1971-8F47-9BC0-DC356EAE2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Θα διδαχθούμε διαφορετικά υποδείγματα για τη μελέτη διαφορετικών θεμάτων (π.χ. της ανεργίας, του πληθωρισμού, της μακροχρόνιας οικονομικής μεγέθυνσης). </a:t>
            </a:r>
            <a:endParaRPr lang="en-US" sz="1600" dirty="0"/>
          </a:p>
          <a:p>
            <a:r>
              <a:rPr lang="el-GR" dirty="0"/>
              <a:t>Για κάθε νέο υπόδειγμα, πρέπει να έχουμε στη σκέψη μας:  </a:t>
            </a:r>
            <a:endParaRPr lang="en-US" sz="1400" dirty="0"/>
          </a:p>
          <a:p>
            <a:pPr lvl="1"/>
            <a:r>
              <a:rPr lang="el-GR" dirty="0"/>
              <a:t>τις υποθέσεις του</a:t>
            </a:r>
            <a:endParaRPr lang="en-US" dirty="0"/>
          </a:p>
          <a:p>
            <a:pPr lvl="1"/>
            <a:r>
              <a:rPr lang="el-GR" dirty="0"/>
              <a:t>ποιες μεταβλητές είναι ενδογενείς και ποιες είναι εξωγενείς </a:t>
            </a:r>
            <a:endParaRPr lang="en-US" dirty="0"/>
          </a:p>
          <a:p>
            <a:pPr lvl="1"/>
            <a:r>
              <a:rPr lang="el-GR" dirty="0"/>
              <a:t>τα ζητήματα που το υπόδειγμα μπορεί να μας βοηθήσει να κατανοήσουμε και εκείνα που δεν μπορεί </a:t>
            </a:r>
            <a:endParaRPr lang="en-US" sz="16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9BEF-933C-E749-A2CE-5C161ECB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2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2B53-D43C-4C40-A718-2FADC3F3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Τιμές: Εύκαμπτες έναντι άκαμπτων, Μέρος 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8274EF-78A3-2D42-9418-75F895DA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Εκκαθάριση αγοράς: </a:t>
            </a:r>
            <a:r>
              <a:rPr lang="el-GR" dirty="0"/>
              <a:t>Η υπόθεση ότι οι τιμές είναι εύκαμπτες και προσαρμόζονται για να εξισώσουν την προσφορά με τη ζήτηση.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Στη βραχυχρόνια περίοδο, πολλές τιμές είναι </a:t>
            </a:r>
            <a:r>
              <a:rPr lang="el-GR" b="1" dirty="0"/>
              <a:t>άκαμπτες</a:t>
            </a:r>
            <a:r>
              <a:rPr lang="el-GR" dirty="0"/>
              <a:t> – προσαρμόζονται αργά αντιδρώντας σε μεταβολές της προσφοράς ή της ζήτησης. Παραδείγματος χάριν:  </a:t>
            </a:r>
            <a:endParaRPr lang="en-US" dirty="0"/>
          </a:p>
          <a:p>
            <a:r>
              <a:rPr lang="el-GR" dirty="0"/>
              <a:t>πολλές συμβάσεις εργασίας ορίζουν σταθερό μισθό εργασίας για ένα έτος ή και για ακόμη μεγαλύτερο διάστημα </a:t>
            </a:r>
            <a:endParaRPr lang="en-US" dirty="0"/>
          </a:p>
          <a:p>
            <a:r>
              <a:rPr lang="el-GR" dirty="0"/>
              <a:t>πολλοί εκδότες περιοδικών μεταβάλλουν την τιμή του περιοδικού μία φορά ανά τρία ή τέσσερα χρόνια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F7A76-E991-8B40-9962-EDA9A005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1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2B53-D43C-4C40-A718-2FADC3F3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Τιμές: Εύκαμπτες έναντι άκαμπτων, Μέρος </a:t>
            </a:r>
            <a:r>
              <a:rPr lang="en-US" dirty="0"/>
              <a:t>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8274EF-78A3-2D42-9418-75F895DA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συμπεριφορά της οικονομίας εξαρτάται εν μέρει από το εάν οι τιμές είναι εύκαμπτες ή άκαμπτες:</a:t>
            </a:r>
            <a:endParaRPr lang="en-US" dirty="0"/>
          </a:p>
          <a:p>
            <a:r>
              <a:rPr lang="el-GR" dirty="0"/>
              <a:t>Αν οι τιμές είναι άκαμπτες (στη βραχυχρόνια περίοδο), η ζήτηση μπορεί να μην είναι ίση με την προσφορά, πράγμα που εξηγεί:  </a:t>
            </a:r>
            <a:endParaRPr lang="en-US" dirty="0"/>
          </a:p>
          <a:p>
            <a:pPr lvl="1"/>
            <a:r>
              <a:rPr lang="el-GR" dirty="0"/>
              <a:t>την ανεργία (υπερβάλλουσα προσφορά εργασίας) </a:t>
            </a:r>
            <a:endParaRPr lang="en-US" dirty="0"/>
          </a:p>
          <a:p>
            <a:pPr lvl="1"/>
            <a:r>
              <a:rPr lang="el-GR" dirty="0"/>
              <a:t>γιατί οι επιχειρήσεις δεν μπορούν πάντοτε να πωλούν όλα τα αγαθά που παράγουν </a:t>
            </a:r>
            <a:endParaRPr lang="en-US" dirty="0"/>
          </a:p>
          <a:p>
            <a:r>
              <a:rPr lang="el-GR" dirty="0"/>
              <a:t> Αν οι τιμές είναι εύκαμπτες (στη μακροχρόνια περίοδο), οι αγορές εκκαθαρίζονται και η οικονομία συμπεριφέρεται πολύ διαφορετικά.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1FF93-2840-C447-8AF7-D951F99A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5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2734-CFBC-7343-87AE-1C4BD0DF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Περίγραμμα του βιβλίου μας (1 από 2)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D5B88-C591-5249-832D-56A8B51A5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Εισαγωγική ύλη (Κεφάλαια 1, 2)</a:t>
            </a:r>
            <a:endParaRPr lang="en-US" dirty="0"/>
          </a:p>
          <a:p>
            <a:r>
              <a:rPr lang="el-GR" b="1" dirty="0"/>
              <a:t>Κλασική θεωρία (Κεφάλαια 3-7)</a:t>
            </a:r>
            <a:endParaRPr lang="en-US" dirty="0"/>
          </a:p>
          <a:p>
            <a:pPr lvl="1"/>
            <a:r>
              <a:rPr lang="el-GR" dirty="0"/>
              <a:t>Πώς η οικονομία λειτουργεί στη μακροχρόνια περίοδο, όταν οι τιμές είναι εύκαμπτες </a:t>
            </a:r>
            <a:endParaRPr lang="en-US" dirty="0"/>
          </a:p>
          <a:p>
            <a:r>
              <a:rPr lang="el-GR" b="1" dirty="0"/>
              <a:t>Θεωρία οικονομικής μεγέθυνσης (Κεφάλαια 8, 9)</a:t>
            </a:r>
            <a:endParaRPr lang="en-US" dirty="0"/>
          </a:p>
          <a:p>
            <a:pPr lvl="1"/>
            <a:r>
              <a:rPr lang="el-GR" dirty="0"/>
              <a:t>Το βιοτικό επίπεδο και ο ρυθμός ανόδου του στη μακροχρόνια περίοδο </a:t>
            </a:r>
            <a:endParaRPr lang="en-US" dirty="0"/>
          </a:p>
          <a:p>
            <a:r>
              <a:rPr lang="el-GR" b="1" dirty="0"/>
              <a:t>Θεωρία οικονομικού κύκλου (Κεφάλαια 10-14)</a:t>
            </a:r>
            <a:endParaRPr lang="en-US" dirty="0"/>
          </a:p>
          <a:p>
            <a:pPr lvl="1"/>
            <a:r>
              <a:rPr lang="el-GR" dirty="0"/>
              <a:t>Πώς η οικονομία λειτουργεί στη βραχυχρόνια περίοδο, όταν οι τιμές είναι άκαμπτες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DE923-4714-114B-BB96-C1366F9F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6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2734-CFBC-7343-87AE-1C4BD0DF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Περίγραμμα του βιβλίου μας (</a:t>
            </a:r>
            <a:r>
              <a:rPr lang="en-US" dirty="0"/>
              <a:t>2</a:t>
            </a:r>
            <a:r>
              <a:rPr lang="el-GR" dirty="0"/>
              <a:t> από 2)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3D5B88-C591-5249-832D-56A8B51A5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Μακροοικονομική θεωρία (Κεφάλαια 15-17)</a:t>
            </a:r>
            <a:endParaRPr lang="en-US" dirty="0"/>
          </a:p>
          <a:p>
            <a:pPr lvl="1"/>
            <a:r>
              <a:rPr lang="el-GR" dirty="0"/>
              <a:t>Περιλαμβάνει: τη μακροοικονομική δυναμική, τα υποδείγματα συμπεριφοράς του καταναλωτή, τις θεωρίες για τις επενδυτικές αποφάσεις των επιχειρήσεων. </a:t>
            </a:r>
            <a:endParaRPr lang="en-US" dirty="0"/>
          </a:p>
          <a:p>
            <a:r>
              <a:rPr lang="el-GR" b="1" dirty="0"/>
              <a:t>Μακροοικονομική πολιτική (Κεφάλαια 18-19)</a:t>
            </a:r>
            <a:endParaRPr lang="en-US" dirty="0"/>
          </a:p>
          <a:p>
            <a:pPr lvl="1"/>
            <a:r>
              <a:rPr lang="el-GR" dirty="0"/>
              <a:t>Περιλαμβάνει: Σταθεροποιητική πολιτική, δημόσιο χρέος, δημοσιονομικά ελλείμματα, χρηματοπιστωτικές κρίσεις.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450307-34D6-CA4E-A5A6-057BF3EC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58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50EF4C-990E-4D92-A821-6F742977C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E1B593-017D-4CAA-9E64-92F5EF85F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770E66-D79F-4ACD-BC33-0E7F0AA14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6AA266-8E32-41F2-9919-33D431005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4A4880-A86F-4398-AFEB-CC4A694A2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1390FC-32F5-4255-B81D-CF5B0962D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578884-2B62-4724-BFB5-9D1C15EC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946BFE-691A-42A2-BB69-AC4A8BF45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9A446F7-DA1A-4333-A02F-32835A2DF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66E302E-B50B-46D6-9540-94BCF70B3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DA34A87-5D28-4516-B280-4F078A392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B72A2-60A1-41E3-AD56-D2EE44156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D7DC3E-FD79-5A4E-9287-170123AA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ΠΕΡΙΛΗΨΗ ΚΕΦΑΛΑΙΟΥ </a:t>
            </a:r>
            <a:r>
              <a:rPr lang="en-US" sz="2400" dirty="0">
                <a:solidFill>
                  <a:schemeClr val="tx1"/>
                </a:solidFill>
              </a:rPr>
              <a:t>ΜΕΡΟΣ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8D46A-2974-6E49-AB6D-69B2FF2EA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Μακροοικονομική είναι η μελέτη της οικονομίας ως συνόλου, συμπεριλαμβανομένων</a:t>
            </a:r>
          </a:p>
          <a:p>
            <a:pPr marL="742950" lvl="1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της αύξησης των εισοδημάτων </a:t>
            </a:r>
          </a:p>
          <a:p>
            <a:pPr marL="742950" lvl="1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των μεταβολών του γενικού επιπέδου τιμών</a:t>
            </a:r>
          </a:p>
          <a:p>
            <a:pPr marL="742950" lvl="1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του ποσοστού ανεργίας </a:t>
            </a:r>
          </a:p>
          <a:p>
            <a:pPr marL="285750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μακροοικονομολόγοι</a:t>
            </a:r>
            <a:r>
              <a:rPr lang="el-GR" dirty="0">
                <a:solidFill>
                  <a:schemeClr val="tx1"/>
                </a:solidFill>
              </a:rPr>
              <a:t> προσπαθούν να εξηγήσουν την οικονομία και να σχεδιάσουν μέτρα οικονομικής πολιτικής για τη βελτίωση των επιδόσεων της οικονομίας.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3376F-D58B-5E42-96BD-A444BBFA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2</a:t>
            </a:r>
            <a:r>
              <a:rPr lang="el-GR" sz="2000" dirty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44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50EF4C-990E-4D92-A821-6F742977C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E1B593-017D-4CAA-9E64-92F5EF85F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770E66-D79F-4ACD-BC33-0E7F0AA14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56AA266-8E32-41F2-9919-33D431005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4A4880-A86F-4398-AFEB-CC4A694A2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1390FC-32F5-4255-B81D-CF5B0962D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578884-2B62-4724-BFB5-9D1C15EC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946BFE-691A-42A2-BB69-AC4A8BF45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9A446F7-DA1A-4333-A02F-32835A2DF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66E302E-B50B-46D6-9540-94BCF70B3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DA34A87-5D28-4516-B280-4F078A392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B72A2-60A1-41E3-AD56-D2EE44156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6B1B8C-51D1-3244-9D58-65F0AE5A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ΠΕΡΙΛΗΨΗ ΚΕΦΑΛΑΙΟΥ </a:t>
            </a:r>
            <a:r>
              <a:rPr lang="en-US" sz="2000" dirty="0">
                <a:solidFill>
                  <a:schemeClr val="tx1"/>
                </a:solidFill>
              </a:rPr>
              <a:t>ΜΕΡΟΣ 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CBA3-EFF3-C247-A0C1-FA944BE8D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Οι οικονομολόγοι χρησιμοποιούν διαφορετικά υποδείγματα για να εξετάσουν διαφορετικά θέματα. </a:t>
            </a:r>
          </a:p>
          <a:p>
            <a:pPr marL="285750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Τα υποδείγματα με εύκαμπτες τιμές περιγράφουν την οικονομία στη μακροχρόνια περίοδο: τα υποδείγματα με άκαμπτες τιμές περιγράφουν την οικονομία στη βραχυχρόνια περίοδο. </a:t>
            </a:r>
          </a:p>
          <a:p>
            <a:pPr marL="285750" indent="-285750">
              <a:buFont typeface="Wingdings 3" pitchFamily="2" charset="2"/>
              <a:buChar char=""/>
            </a:pPr>
            <a:r>
              <a:rPr lang="el-GR" dirty="0">
                <a:solidFill>
                  <a:schemeClr val="tx1"/>
                </a:solidFill>
              </a:rPr>
              <a:t>Μακροοικονομικά γεγονότα και μακροοικονομικές επιδόσεις προκύπτουν από πολλές μικροοικονομικές συναλλαγές, και γι’ αυτό οι </a:t>
            </a:r>
            <a:r>
              <a:rPr lang="el-GR" dirty="0" err="1">
                <a:solidFill>
                  <a:schemeClr val="tx1"/>
                </a:solidFill>
              </a:rPr>
              <a:t>μακροοικονομολόγοι</a:t>
            </a:r>
            <a:r>
              <a:rPr lang="el-GR" dirty="0">
                <a:solidFill>
                  <a:schemeClr val="tx1"/>
                </a:solidFill>
              </a:rPr>
              <a:t> χρησιμοποιούν πολλά από τα εργαλεία της μικροοικονομικής.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8892-E1E4-4F43-A5DE-9C59D7B5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solidFill>
                  <a:srgbClr val="FFFFFF"/>
                </a:solidFill>
              </a:rPr>
              <a:t>26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0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C354-BE1E-B044-8F53-690A6F9D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Σημαντικά θέματα της Μακροοικονομικής – Μέρος 1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A5C9-EFDD-454E-AA4A-9ED7E6EC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dirty="0"/>
              <a:t>Μακροοικονομική</a:t>
            </a:r>
            <a:r>
              <a:rPr lang="el-GR" dirty="0"/>
              <a:t> –η μελέτη της οικονομίας στο σύνολό της– ασχολείται με πολλά σημαντικά ζητήματα, όπως: </a:t>
            </a:r>
            <a:endParaRPr lang="en-US" dirty="0"/>
          </a:p>
          <a:p>
            <a:pPr lvl="1"/>
            <a:r>
              <a:rPr lang="el-GR" dirty="0"/>
              <a:t>Τι προκαλεί τις υφέσεις; Τι είναι τα «μέτρα τόνωσης της οικονομίας» και γιατί μπορεί να συμβάλουν στην υπέρβαση της κρίσης; </a:t>
            </a:r>
            <a:endParaRPr lang="en-US" dirty="0"/>
          </a:p>
          <a:p>
            <a:pPr lvl="1"/>
            <a:r>
              <a:rPr lang="el-GR" dirty="0"/>
              <a:t>Πώς μπορούν τα προβλήματα της στεγαστικής αγοράς να επεκταθούν στην υπόλοιπη οικονομία; </a:t>
            </a:r>
            <a:endParaRPr lang="en-US" dirty="0"/>
          </a:p>
          <a:p>
            <a:pPr lvl="1"/>
            <a:r>
              <a:rPr lang="el-GR" dirty="0"/>
              <a:t>Τι είναι το έλλειμμα του κρατικού προϋπολογισμού (ή δημοσιονομικό έλλειμμα); Πώς επηρεάζει τους εργαζόμενους, τους καταναλωτές, τις επιχειρήσεις και τους φορολογούμενους;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32A64-CB23-D648-91A2-C5DC102F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0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44E0-441F-D444-B8EB-D552CF94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Σημαντικά θέματα της Μακροοικονομικής – Μέρος </a:t>
            </a:r>
            <a:r>
              <a:rPr lang="en-US" b="1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4430B-D7D4-E448-ACAA-AA01A039E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Μακροοικονομική</a:t>
            </a:r>
            <a:r>
              <a:rPr lang="el-GR" dirty="0"/>
              <a:t> –η μελέτη της οικονομίας στο σύνολό της– ασχολείται με πολλά σημαντικά ζητήματα, όπως: </a:t>
            </a:r>
            <a:endParaRPr lang="en-US" dirty="0"/>
          </a:p>
          <a:p>
            <a:pPr lvl="1"/>
            <a:r>
              <a:rPr lang="el-GR" dirty="0"/>
              <a:t>Γιατί αυξάνεται το κόστος ζωής; </a:t>
            </a:r>
            <a:endParaRPr lang="en-US" dirty="0"/>
          </a:p>
          <a:p>
            <a:pPr lvl="1"/>
            <a:r>
              <a:rPr lang="el-GR" dirty="0"/>
              <a:t>Γιατί πολλές χώρες είναι φτωχές; Γιατί η οικονομική πολιτική μπορεί να τις βοηθήσει να ξεφύγουν από τη φτώχεια;  </a:t>
            </a:r>
            <a:endParaRPr lang="en-US" dirty="0"/>
          </a:p>
          <a:p>
            <a:pPr lvl="1"/>
            <a:r>
              <a:rPr lang="el-GR" dirty="0"/>
              <a:t>Τι είναι το εμπορικό έλλειμμα; Πώς επηρεάζει την ευημερία μιας χώρας;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49FB2-753D-5C47-B200-A8884A4B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6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E4BFA4-73C9-4C45-B0E5-E3F293D5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b="1" dirty="0"/>
              <a:t>Πραγματικό κατά κεφαλήν ΑΕΠ στις ΗΠΑ (δολάρια 2009) (</a:t>
            </a:r>
            <a:r>
              <a:rPr lang="en-US" b="1" dirty="0"/>
              <a:t>1</a:t>
            </a:r>
            <a:r>
              <a:rPr lang="el-GR" b="1" dirty="0"/>
              <a:t> από 2)</a:t>
            </a:r>
            <a:endParaRPr lang="en-US" sz="5400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0ED2B2C-86D5-974F-BA1D-96EF8D1CF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4658" y="1114621"/>
            <a:ext cx="5953389" cy="462875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65F9FF-7E1E-7047-99BA-682B48E9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0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E4BFA4-73C9-4C45-B0E5-E3F293D5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b="1" dirty="0"/>
              <a:t>Πραγματικό κατά κεφαλήν ΑΕΠ στις ΗΠΑ (δολάρια 2009) (</a:t>
            </a:r>
            <a:r>
              <a:rPr lang="en-US" b="1" dirty="0"/>
              <a:t>2</a:t>
            </a:r>
            <a:r>
              <a:rPr lang="el-GR" b="1" dirty="0"/>
              <a:t> από 2)</a:t>
            </a:r>
            <a:endParaRPr lang="en-US" sz="5400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0ED2B2C-86D5-974F-BA1D-96EF8D1CF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4658" y="1262515"/>
            <a:ext cx="5953389" cy="43329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E1813-6D18-FA44-ACBC-6AE3A8E9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2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E4BFA4-73C9-4C45-B0E5-E3F293D5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b="1" dirty="0"/>
              <a:t>Το ποσοστό ανεργίας στις ΗΠΑ (% του εργατικού δυναμικού)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0ED2B2C-86D5-974F-BA1D-96EF8D1CF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6397" y="1262515"/>
            <a:ext cx="5729910" cy="43329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A3D7A-23B2-3D4F-B6CC-D2BC6163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042-C3A7-F24C-B777-64016B36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 b="1"/>
              <a:t>Οικονομικά υποδείγματα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DA38-4CC5-5C4B-8DE6-DC372E33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416300"/>
          </a:xfrm>
        </p:spPr>
        <p:txBody>
          <a:bodyPr/>
          <a:lstStyle/>
          <a:p>
            <a:r>
              <a:rPr lang="el-GR" dirty="0"/>
              <a:t>Τα οικονομικά υποδείγματα είναι απλοποιημένες εκδοχές σύνθετων καταστάσεων του πραγματικού κόσμου, από τις οποίες αφαιρούνται οι άσχετες λεπτομέρειες </a:t>
            </a:r>
            <a:endParaRPr lang="en-US" dirty="0"/>
          </a:p>
          <a:p>
            <a:r>
              <a:rPr lang="el-GR" dirty="0"/>
              <a:t>Οι οικονομολόγοι χρησιμοποιούν υποδείγματα:</a:t>
            </a:r>
            <a:endParaRPr lang="en-US" dirty="0"/>
          </a:p>
          <a:p>
            <a:pPr lvl="1"/>
            <a:r>
              <a:rPr lang="el-GR" dirty="0"/>
              <a:t>για να παρουσιάσουν τις σχέσεις μεταξύ μεταβλητών </a:t>
            </a:r>
            <a:endParaRPr lang="en-US" dirty="0"/>
          </a:p>
          <a:p>
            <a:pPr lvl="1"/>
            <a:r>
              <a:rPr lang="el-GR" dirty="0"/>
              <a:t>για να εξηγήσουν τη συμπεριφορά της οικονομίας </a:t>
            </a:r>
            <a:endParaRPr lang="en-US" dirty="0"/>
          </a:p>
          <a:p>
            <a:pPr lvl="1"/>
            <a:r>
              <a:rPr lang="el-GR" dirty="0"/>
              <a:t>για να σχεδιάσουν πολιτικές που βελτιώνουν τις επιδόσεις της οικονομίας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6FA3C-5761-1844-A17D-92E881BA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042-C3A7-F24C-B777-64016B36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Παράδειγμα ενός υποδείγματος: Προσφορά και ζήτηση νέων αυτοκινήτων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DA38-4CC5-5C4B-8DE6-DC372E33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υπόδειγμα δείχνει πώς διάφορα γεγονότα επηρεάζουν την τιμή και την ποσότητα των αυτοκινήτων </a:t>
            </a:r>
            <a:endParaRPr lang="en-US" dirty="0"/>
          </a:p>
          <a:p>
            <a:r>
              <a:rPr lang="el-GR" dirty="0"/>
              <a:t>Το υπόδειγμα υποθέτει ότι η αγορά είναι ανταγωνιστική: κάθε αγοραστής και πωλητής είναι πολύ μικρός για να επηρεάσει την τιμή αγοράς </a:t>
            </a:r>
            <a:endParaRPr lang="en-US" dirty="0"/>
          </a:p>
          <a:p>
            <a:r>
              <a:rPr lang="el-GR" b="1" dirty="0"/>
              <a:t>Μεταβλητές</a:t>
            </a:r>
            <a:r>
              <a:rPr lang="el-GR" u="sng" dirty="0"/>
              <a:t> </a:t>
            </a:r>
            <a:endParaRPr lang="en-US" dirty="0"/>
          </a:p>
          <a:p>
            <a:pPr lvl="1"/>
            <a:r>
              <a:rPr lang="en-US" b="1" i="1" dirty="0" err="1"/>
              <a:t>Q</a:t>
            </a:r>
            <a:r>
              <a:rPr lang="en-US" b="1" i="1" baseline="30000" dirty="0" err="1"/>
              <a:t>d</a:t>
            </a:r>
            <a:r>
              <a:rPr lang="en-US" b="1" i="1" baseline="30000" dirty="0"/>
              <a:t> </a:t>
            </a:r>
            <a:r>
              <a:rPr lang="el-GR" i="1" dirty="0"/>
              <a:t>=</a:t>
            </a:r>
            <a:r>
              <a:rPr lang="el-GR" dirty="0"/>
              <a:t> ποσότητα αυτοκινήτων που ζητούν οι αγοραστές </a:t>
            </a:r>
            <a:endParaRPr lang="en-US" dirty="0"/>
          </a:p>
          <a:p>
            <a:pPr lvl="1"/>
            <a:r>
              <a:rPr lang="en-US" b="1" i="1" dirty="0"/>
              <a:t>Q</a:t>
            </a:r>
            <a:r>
              <a:rPr lang="en-US" b="1" i="1" baseline="30000" dirty="0"/>
              <a:t>s</a:t>
            </a:r>
            <a:r>
              <a:rPr lang="en-US" b="1" i="1" dirty="0"/>
              <a:t> </a:t>
            </a:r>
            <a:r>
              <a:rPr lang="el-GR" dirty="0"/>
              <a:t>= ποσότητα αυτοκινήτων που προσφέρουν οι κατασκευαστές </a:t>
            </a:r>
            <a:endParaRPr lang="en-US" dirty="0"/>
          </a:p>
          <a:p>
            <a:pPr lvl="1"/>
            <a:r>
              <a:rPr lang="en-US" b="1" i="1" dirty="0"/>
              <a:t>P </a:t>
            </a:r>
            <a:r>
              <a:rPr lang="el-GR" i="1" dirty="0"/>
              <a:t>= </a:t>
            </a:r>
            <a:r>
              <a:rPr lang="el-GR" dirty="0"/>
              <a:t>τιμή νέων αυτοκινήτων </a:t>
            </a:r>
            <a:endParaRPr lang="en-US" dirty="0"/>
          </a:p>
          <a:p>
            <a:pPr lvl="1"/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l-GR" dirty="0"/>
              <a:t>= συνολικό εισόδημα  </a:t>
            </a:r>
            <a:endParaRPr lang="en-US" dirty="0"/>
          </a:p>
          <a:p>
            <a:pPr lvl="1"/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</a:t>
            </a:r>
            <a:r>
              <a:rPr lang="el-GR" i="1" dirty="0"/>
              <a:t>=</a:t>
            </a:r>
            <a:r>
              <a:rPr lang="el-GR" dirty="0"/>
              <a:t> τιμή χάλυβα (μια εισροή)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70CE5-E59A-FA4F-A2C5-3A2F5382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2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143</TotalTime>
  <Words>1273</Words>
  <Application>Microsoft Macintosh PowerPoint</Application>
  <PresentationFormat>Widescreen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 Boardroom</vt:lpstr>
      <vt:lpstr> ΚΕΦΑΛΑΙΟ 1 Η επιστήμη της Μακροοικονομικής </vt:lpstr>
      <vt:lpstr>Στο παρόν κεφάλαιο θα μάθουμε:</vt:lpstr>
      <vt:lpstr>Σημαντικά θέματα της Μακροοικονομικής – Μέρος 1 </vt:lpstr>
      <vt:lpstr>Σημαντικά θέματα της Μακροοικονομικής – Μέρος 2</vt:lpstr>
      <vt:lpstr>Πραγματικό κατά κεφαλήν ΑΕΠ στις ΗΠΑ (δολάρια 2009) (1 από 2)</vt:lpstr>
      <vt:lpstr>Πραγματικό κατά κεφαλήν ΑΕΠ στις ΗΠΑ (δολάρια 2009) (2 από 2)</vt:lpstr>
      <vt:lpstr>Το ποσοστό ανεργίας στις ΗΠΑ (% του εργατικού δυναμικού)</vt:lpstr>
      <vt:lpstr>Οικονομικά υποδείγματα </vt:lpstr>
      <vt:lpstr>Παράδειγμα ενός υποδείγματος: Προσφορά και ζήτηση νέων αυτοκινήτων </vt:lpstr>
      <vt:lpstr>Η ζήτηση αυτοκινήτων </vt:lpstr>
      <vt:lpstr>Παρέκβαση: Ο συναρτησιακός συμβολισμός </vt:lpstr>
      <vt:lpstr>Η αγορά αυτοκινήτων: Ζήτηση </vt:lpstr>
      <vt:lpstr>Η αγορά αυτοκινήτων: Προσφορά  </vt:lpstr>
      <vt:lpstr>Η αγορά αυτοκινήτων: Ισορροπία </vt:lpstr>
      <vt:lpstr>Τα αποτελέσματα μιας αύξησης του εισοδήματος </vt:lpstr>
      <vt:lpstr>Τα αποτελέσματα μιας αύξησης της τιμής του χάλυβα </vt:lpstr>
      <vt:lpstr>Ενδογενείς έναντι εξωγενών μεταβλητών </vt:lpstr>
      <vt:lpstr>ΤΩΡΑ ΠΡΟΣΠΑΘΗΣΤΕ  Προσφορά και ζήτηση </vt:lpstr>
      <vt:lpstr>Η χρησιμοποίηση πολλών υποδειγμάτων, Μέρος 1 </vt:lpstr>
      <vt:lpstr>Η χρησιμοποίηση πολλών υποδειγμάτων, Μέρος 2 </vt:lpstr>
      <vt:lpstr>Τιμές: Εύκαμπτες έναντι άκαμπτων, Μέρος 1</vt:lpstr>
      <vt:lpstr>Τιμές: Εύκαμπτες έναντι άκαμπτων, Μέρος 2</vt:lpstr>
      <vt:lpstr>Περίγραμμα του βιβλίου μας (1 από 2)</vt:lpstr>
      <vt:lpstr>Περίγραμμα του βιβλίου μας (2 από 2)</vt:lpstr>
      <vt:lpstr>ΠΕΡΙΛΗΨΗ ΚΕΦΑΛΑΙΟΥ ΜΕΡΟΣ 1</vt:lpstr>
      <vt:lpstr>ΠΕΡΙΛΗΨΗ ΚΕΦΑΛΑΙΟΥ ΜΕΡΟΣ 2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ΚΕΦΑΛΑΙΟ 1 Η επιστήμη της Μακροοικονομικής </dc:title>
  <dc:creator>Danae Dardanou</dc:creator>
  <cp:lastModifiedBy>Danae Dardanou</cp:lastModifiedBy>
  <cp:revision>10</cp:revision>
  <dcterms:created xsi:type="dcterms:W3CDTF">2019-09-06T07:23:08Z</dcterms:created>
  <dcterms:modified xsi:type="dcterms:W3CDTF">2019-09-23T09:20:33Z</dcterms:modified>
</cp:coreProperties>
</file>