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1"/>
  </p:notesMasterIdLst>
  <p:sldIdLst>
    <p:sldId id="258" r:id="rId2"/>
    <p:sldId id="284" r:id="rId3"/>
    <p:sldId id="273" r:id="rId4"/>
    <p:sldId id="285" r:id="rId5"/>
    <p:sldId id="286" r:id="rId6"/>
    <p:sldId id="287" r:id="rId7"/>
    <p:sldId id="288" r:id="rId8"/>
    <p:sldId id="290" r:id="rId9"/>
    <p:sldId id="291" r:id="rId10"/>
    <p:sldId id="292" r:id="rId11"/>
    <p:sldId id="289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2"/>
    <p:restoredTop sz="74110"/>
  </p:normalViewPr>
  <p:slideViewPr>
    <p:cSldViewPr snapToGrid="0" snapToObjects="1">
      <p:cViewPr varScale="1">
        <p:scale>
          <a:sx n="58" d="100"/>
          <a:sy n="58" d="100"/>
        </p:scale>
        <p:origin x="208" y="7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916F04-8B1F-8340-A04D-DC569CA45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2B62B-C5F0-5443-8EC9-46C8966434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08EEED-CACC-7E4C-BEC5-7ACE7AD10037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296C6B-B2AE-AD40-8D49-DC3A4858C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45F3C7A-1E85-AA47-95E2-5EFE3FED6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86A57-3037-E249-BCD2-5EEF3D091E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BF36F-CE05-584A-ADDB-163B6FFEB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1AACD3-23A3-1A49-9B1C-74AE7EF9D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παραγόμενου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l-GR" dirty="0"/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πρώτων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υλών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εργασίας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κατευθείαν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</a:p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άλλα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συνήθως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λέγονται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έξοδα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εξόδων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περιλαμβάνουν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όπως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ασφάλεια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καθαριότητα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μισθούς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διοικητικου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προσωπικου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κ.α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endParaRPr lang="el-GR" dirty="0"/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υλικα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συχνα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αποκαλούνται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άμεσα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cost),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γιατι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συστατικα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μέρη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κα-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θενός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τελικο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υπολογιστούν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αρκετη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ακρίβεια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άλλη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μερια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εξόδων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έμμεσα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δύσκολο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συνδεθούν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συγκεκριμένο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με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συγκεκριμένη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παρτίδα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 cost). </a:t>
            </a:r>
            <a:endParaRPr 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8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Στην πα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ρούσ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φάνει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β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ουμε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πα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ράδειγμ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κοστολόγησης που 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ροκύ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έν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εξελιγμένο, ERP </a:t>
            </a:r>
            <a:endParaRPr 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8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Πληρωτέοι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μελλοντικές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υποχρεώσεις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οφείλονται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παροχη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αγορα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πιστώσει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πληρωτέοι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υποσύστημα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R P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καταγράφει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διαχειρίζεται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υποσύστημα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πληρωτέων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συνδέεται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στενα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με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με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υποσύστημα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μετρη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management)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καλύτερη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ταμειακών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ροών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>
              <a:effectLst/>
            </a:endParaRPr>
          </a:p>
          <a:p>
            <a:endParaRPr lang="el-GR" dirty="0">
              <a:effectLst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Στην πα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ρούσ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φάνει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 β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ουμε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σχεδι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σμό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ληρωτέων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σμών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πως 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ατοπ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οιείτ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αι στο BPMN .</a:t>
            </a:r>
            <a:endParaRPr lang="el-GR" dirty="0">
              <a:effectLst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7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πιο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συνηθισμένες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κινήσεις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βολη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έκδοση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πιστωτικου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σημειώματος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κ.λπ.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Σύμφωνα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 Hellas (2010), o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πληρωτέοι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σμοι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επικεντρώνονται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παρακάτω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l-GR" dirty="0"/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Άίτηση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προκαταβολής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Καταχώριση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προκαταβολών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προγράμματος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Καταχώριση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τιμολογίου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Εκκαθάριση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προκαταβολής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Καταχώριση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πιστωτικου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τιμολογίου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Έλεγχος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έκδοση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Δεσμευμένων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Τιμολογίων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Επιλογη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τιμολογίων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Εξόφληση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7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Ας δούμε μία εικόνα από καρτέλα προμηθευτή προκειμένου να αντιληφθούμε μερικά του στοιχεία.</a:t>
            </a: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4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Εισπρακτέοι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μελλοντικές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προέρχονται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παροχη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πώληση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προϊόντων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πιστώσει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Θεωρούνται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μέρος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κυκλοφορούν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ενεργητικο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ισολογισμο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γιατι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νομικη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υποχρέωση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καταβολη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αποπληρωμη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οφειλών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του.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περισσότερες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αποδεχόμενες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μέρος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πωλήσεών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τους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πιστώσει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Άυτου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τύπου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πωλήσεις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τακτικούς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ειδικούς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αποφύγουν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ταλαιπωρία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φυσικής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συναλλαγη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2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αποφάσεις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λαμβάνουν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καθορισμο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προϋποθέσεων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κάτω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χορηγούνται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πιστώσεις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Γι’ αυτό και ένα από τα σημαντικά στοιχεία του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R P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είναι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εισπρακτέοι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όπου 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υποσύστημα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αυτό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καταγράφει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διαχειρίζεται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εισπράξεις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οργανισμου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λειτουργίες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Μεταξυ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άλλων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εφαρμογές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l-GR" dirty="0"/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Accounting).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Περιλαμβάνει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ledger)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διαχειρίζεται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λογαριασμούς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οργανωμένοι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προκαθορισμένο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σχέδιο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κατάλληλα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αριθμημένοι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κωδικοποιημένοι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Πληρωτέοι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Accounts Payables).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Άφορα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παρακολούθηση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τους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προμηθευτές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Εισπρακτέοι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Accounts Receivables).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Άφορα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παρακολούθηση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μεγε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προκύπτουν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πώληση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πίστωση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προς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χονδρικής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λιανικής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5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Στα πλαίσια της οικονομικής διαχείρισης της επιχείρησης υπάρχουν δύο ακόμα βασικές λειτουργίες: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l-GR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Επίσεις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Προϋπολογισμου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Management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l-GR" sz="1200" b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ριση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Παγι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(Assets Management).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πάγια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αποτελούν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μακροπρόθεσμο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ενεργητικο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μιας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Έχουν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χρονικη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περίοδο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ζωής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μεγαλύτερη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ενός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έτους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αποκτώνται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δεν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μεταπωλούνται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στους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πελάτες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Περιλαμβάνουν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συνήθως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εξειδικευμένο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εξοπλισμο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(π.χ.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έπιπλα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μηχανές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ηλεκτρονικο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εξοπλισμο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κτήρια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κ.α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́.). 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υποσύστημα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παγίων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λαμβάνει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διάφορους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τρόπους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υπολογισμου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αποτίμησης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παρακολούθηση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αποσβέσεων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1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Χρηματοοικονομικη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(ΧΛ)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ασχολείται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καταγραφη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επιπτώσεων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επιχειρηματικών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όταν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εκτελούνται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χρησιμοποιούν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για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δημιουργήσουν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καταστάσεις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ικανοποιήσουν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νομικές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κανονιστικές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υποβο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εκθέσεων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>
              <a:effectLst/>
            </a:endParaRPr>
          </a:p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Άντίθετα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διοικητικη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επικεντρώνεται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εσωτερικα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παρέχει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αναγκαίες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διαχείριση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επιχειρηματικών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διεργασιών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Ειδικα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διοικητικη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επικεντρώνεται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έσοδα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αύξηση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εσόδων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ελαχιστοποίηση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επίτευξη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κερδών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>
              <a:effectLst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8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ERP,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Χρηματοοικονομικη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«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καρδια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́»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συστήματος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αφου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ενέργειες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έχουν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αντίκτυπο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υποχρεωτικα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χρονικη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στιγμη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θα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πρέπει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να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απεικονίζονται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σωστο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τρόπο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/>
          </a:p>
          <a:p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καταγράφονται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γενικο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καθολικο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ledger) 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ποιούνται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δημιουργία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καταστάσεων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απαιτούνται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αναφορές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πιο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γνω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καταστάσεις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l-GR" dirty="0"/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ισολογισμός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balance sheet), </a:t>
            </a:r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κατάσταση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αποτελεσμάτων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χρήσης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 statement) 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</a:t>
            </a:r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κατάσταση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ταμειακών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ροών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cash flow statement).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ισολογισμός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στιγμιότυπο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σημείο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χρόνο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Προσδιορίζει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περιουσιακα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υποχρεώσεις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ίδια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κεφάλαια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συγκεκριμένη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χρονικη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στιγμη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αντίθεση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κατάστασης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αποτελεσμάτων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επίσης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γνωστός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ως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κατάσταση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κερδών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ζημιών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prof- it and loss statement),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υποδεικνύει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μεταβολές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θέση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εταιρείας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διάρκεια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χρονικής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περιόδου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προσδιορίζει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έσοδα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έξοδα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συνεπώς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κέρδη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ζημίες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Τέλος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́-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σταση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ταμειακών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ροών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παρουσιάζει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όλες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εισπράξεις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πληρωμές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διάρκεια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μιας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καθορισμένης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χρονικής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περιόδου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l-GR" dirty="0">
              <a:effectLst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4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ισολογισμός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κύρια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κατάσταση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απεικονίζει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σε μια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δεδομένη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στιγμη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συνήθως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τέλος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κάθε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έτους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), σαν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φωτογραφία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οικονομικη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κατάσταση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Άποτελείται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στήλες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που η μεν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πρώτη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ονομάζεται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ενεργητικο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η δε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δεύτερη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παθητικο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παθητικο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απεικονίζει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πηγές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προέλευσης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κεφαλαίων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διαχειρίζεται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Ενεργητικο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πού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επενδεδυμένα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1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αριθμητικο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μέγεθος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αντιπροσωπεύει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ποσα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επενδύθηκαν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απόκτηση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υλικών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άυλων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αγαθών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σκοπο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χρησιμοποίηση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τους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πραγματοποίηση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εσόδων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πωλήσεις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ή για την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κάλυψη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κοινωνικών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αναγκών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Συνεπώς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χαρακτηριστικα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γνωρίσματα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l-GR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επένδυση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αγοραστικής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δύναμης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αγαθα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και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υπηρεσίες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αποτελει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στοιχείο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Ενεργητικου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αλλάζει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μορφη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(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συνήθως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εξαφανίζεται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όταν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αγαθο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ή η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υπηρεσία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όπου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ενσωματωμένο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πουληθει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́,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απολεσθει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ή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διατεθει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σε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τρίτους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3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πληροφοριακο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σύστημα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λογιστικής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εκείνο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μέσω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οποίου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υλοποιείται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διαδικασία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κοστολόγησης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μια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επιχείρηση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Οι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κοστολογικές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εργασίες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χωρίζονται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δύο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βασικές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κατηγορίες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σχετίζονται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με: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προϋπολογιστικο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υπολογισμο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planning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και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Την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απολογιστικη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καταγραφη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έλεγχο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controlling</a:t>
            </a:r>
            <a:r>
              <a:rPr lang="el-G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8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68E4DD9A-9FF6-F14C-A662-614D05209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926AEA09-5473-BB48-BBD8-678E8C1F5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ένα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κοστολογικο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σύστημα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εκτελούνται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τέσσερις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διακεκριμένες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l-G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Μέτρηση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παρακολούθηση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της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κατανάλωσης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των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πόρων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σημείο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που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αυτο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συμβαίνει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εργοστάσιο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έργο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δραστηριότητες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στην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επιχειρηματικη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μονάδα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κ.λπ.). Οι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πόροι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μπορει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να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είναι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πρώτες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ύλες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εργαζόμενοι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μηχανήματα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εξοπλισμός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κ.λπ.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l-G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καταγραφη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με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ταξινόμηση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παραγόμενου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και την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καταχώριση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του στον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σχετικο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λογιστικο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λογαριασμο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l-G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ανάλυση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του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γίνεται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απολογιστικα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μελετώντας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τις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αποκλίσεις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απο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το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προϋπολογισθέν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́-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στος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Και 4</a:t>
            </a:r>
            <a:r>
              <a:rPr lang="el-GR" sz="1200" b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η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Παραγωγη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αναφορών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κόστους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9C8F01E6-29C3-CB43-963E-CB88A380A4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593D0-B8C2-2548-9E1F-44083D0B12F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35C2C-97F1-7B4C-A21A-C10F8F85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5914-3442-574B-8009-062703DA9F59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FBAE8-4252-5644-BFD4-14CA5B2B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29B4-2CE9-EF44-8AB8-8B33E3CD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E81C-2AC0-F44A-A138-101C8A05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875FD-9C1D-9645-A656-30F3F375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FE26-DB42-F74F-8743-945FA8FB0A60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09991A-DA44-B842-B73E-01B476E0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4AC9C2-D57C-FB41-925E-BDF9D4C1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86D7-6B51-AB4B-A9ED-BCD7291A9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8D1DD-433C-CB48-B706-4DCEF6FF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FBE4-ED36-F342-B92D-60E70861DC90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0AB64-09A4-894B-96BA-A98FE6B2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D9918-1141-FD4B-9607-FFCD06A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D8BE-210F-4B40-B178-7126D7FA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F0881-18C8-FF4E-9812-5227F14CA1DA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96202-25A9-7D4B-B7E8-92096F6A0DC2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DAB43-AE61-B242-B1A7-0481D09B22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AC55-AFFE-BD47-9501-2EFF8EB14CAD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D2796E-E68E-6D49-819A-46DF26919C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C22BD8-B537-BF4E-A17C-F1B8DF2C9C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DDA59-D0E5-F348-8076-8831A599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9579-4968-9346-A4DA-5C61C900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083D-FAF0-864B-BF1D-988DCD0FB291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ABEC8-D294-2A41-9EE1-999B3AD8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3EA58-689C-AF4F-8192-DC3FC78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0C03-1062-DC4F-AB86-D8EB9FBF9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83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4E0CF-D6AD-8243-AAE0-61EEBA92ED15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3E3B8D-3A3A-7F40-9397-E52F050FBFB6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0365904-C1AF-4540-9C3C-FAE88C722A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25498-8546-D94C-8939-2C850DE468E4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9268F3-8881-E24E-8361-7658E7475B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DF0D4F-EA53-4947-B1DC-0CE7CDC476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B60C-831B-AA41-BE3E-ABFE8A11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7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3FC2C0-5113-0344-915C-176ADD0107BE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5F900E-D631-D943-849A-8E1C016DD444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521DE-2F32-D549-80D9-50691AE46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C057-5E73-6F48-B4A5-839CD5AF9AC5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9ACD8C-3D22-3E4F-AB97-89D9EF24DBE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20C78D4-685E-6644-9897-32183C4A72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64FC-16C3-5F4B-9513-C56C0875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48C0D-9596-1A49-A86A-9E8070DD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F230-AF45-9041-A598-34CDD99BC7E0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16A-D902-A44A-AE6F-5DBBD8CA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9A6B-05FC-664F-B113-A44B7D11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1E94-E20E-7647-993A-3C01B90EB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EF838-6EA6-8449-9F95-8DD9D0EE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41CC-AA27-5948-B295-BFD6D303C04B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2413-D62F-3040-94B2-4D7347FC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78A73-AA22-7C4F-A7A2-EBA82E570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CE40-EF59-7445-98FE-4AE86B616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1E3F-A1A6-5B40-9BF1-FDC147D2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37DC-6166-594D-A5F3-16157AE40D96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6A4E-262B-C24A-BE02-274A6C7C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3421-ED28-BA47-B947-9C78E517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E5A2-611E-744B-A079-D66DB149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169A4-D374-9243-B117-D4CAB798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580B-F4E2-5949-B35C-D92C07E9F88E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1F6F4-CE79-2141-997E-E7AE4D5A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298C8-8F86-0447-BA38-B355D86A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EEAE-0F84-8C4F-B12B-A0501C970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7278AB-A701-DF40-B2E6-1F9EA3F7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8428E-25A9-9E4D-9E88-AA91EA17C420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0C2FBF-C866-5A4C-ABCD-C079F2D8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BCCA8B-99CA-0E4D-B5E3-8BAE24B6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2E07-22DA-8143-9241-D3BB97877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2F619E-1772-EE41-AE05-38A7AE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C218D-6330-0E40-9BF7-CA7F4B9E3600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A599C-87B1-804D-BB42-F67EA3E3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AF15366-EBFF-B847-98E8-F5DA07AE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EED8-F74A-8F48-A3C7-80FEAA0F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9808CA-A985-9E4D-A2C7-9E7B5770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0301-B371-4E4F-B846-E8DF5FADDF7F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15D36C-A76A-AA42-ABE8-18CE1755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1BF253-1807-0A46-99E3-250C913B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EC8E-D2BC-314E-B05A-36B1269B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7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A5C9D2-8B29-3446-9181-1013510F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B55C-F366-5F44-92F8-3172BAB0AAD9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58CD03-710E-D449-9C22-D2C4E4F0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9C01F0-5F6D-DA43-937D-181ABCBE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0AFD-FB29-7142-BFAF-DA01CCD6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651CD-E5F5-E942-9607-526FF9F8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4EAF0-0694-FD4C-A2B1-A16B072294B5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F75F14-EFBC-0544-9DF2-99A83CE1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EC009-3214-A346-9AB6-FCD8C7D2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1DF9-5CC5-0542-936E-6C54F652A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3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336BD6-226B-474F-8389-0747196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1EC0-3E42-8544-ACF7-55CF29463A39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D17CC-2810-4743-937A-42BE7897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F9716D-CCFF-D447-BE80-2C4BED6D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A654-FC71-EE42-B57A-1A7E5C9B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543D4A4E-87CE-2841-8D17-4E3EDDFE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6D024D3E-7301-3D44-9CAC-8018A2F4D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2722599-1589-1949-AB67-FFE297FF086E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8FEBBEE7-2CB8-0D4F-A0C8-E2B0A72F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8979C457-7D18-2146-8FA0-44C8B9BE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0AC6A5-6E30-D941-854C-FE25E975C22D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9A94F6D9-82D8-164A-9DCE-D18CCA530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2CC387D5-7F73-4544-AACE-014A4DFD3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C6C8-D331-234E-B6A3-B12C09D75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A23F6-71C0-9D48-AC30-51654D52291B}" type="datetimeFigureOut">
              <a:rPr lang="en-US"/>
              <a:pPr>
                <a:defRPr/>
              </a:pPr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6509-5390-F443-9B4F-9A02CEC84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8A1D-C5E4-0645-96C6-408AF8298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E1E35A-E260-0E40-AAAA-32E794780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7" r:id="rId12"/>
    <p:sldLayoutId id="2147483854" r:id="rId13"/>
    <p:sldLayoutId id="2147483858" r:id="rId14"/>
    <p:sldLayoutId id="2147483859" r:id="rId15"/>
    <p:sldLayoutId id="2147483855" r:id="rId16"/>
    <p:sldLayoutId id="214748385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tif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208D079-02CA-FC48-9206-88079BEA7D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pPr eaLnBrk="1" hangingPunct="1"/>
            <a:r>
              <a:rPr lang="en-US" altLang="en-US" dirty="0"/>
              <a:t>ERP 0</a:t>
            </a:r>
            <a:r>
              <a:rPr lang="el-GR" altLang="en-US" dirty="0"/>
              <a:t>5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1FC28-E8E3-CB44-87FF-78F4ECB1C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 err="1"/>
              <a:t>DDr</a:t>
            </a:r>
            <a:r>
              <a:rPr lang="en-US" dirty="0"/>
              <a:t>. </a:t>
            </a:r>
            <a:r>
              <a:rPr lang="en-US" dirty="0" err="1"/>
              <a:t>Damianos</a:t>
            </a:r>
            <a:r>
              <a:rPr lang="en-US" dirty="0"/>
              <a:t> </a:t>
            </a:r>
            <a:r>
              <a:rPr lang="en-US" dirty="0" err="1"/>
              <a:t>Sakas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Λογιστικη</a:t>
            </a:r>
            <a:r>
              <a:rPr lang="el-GR" b="1" dirty="0"/>
              <a:t>́ </a:t>
            </a:r>
            <a:r>
              <a:rPr lang="el-GR" b="1" dirty="0" err="1"/>
              <a:t>Κόστους</a:t>
            </a:r>
            <a:r>
              <a:rPr lang="el-GR" b="1" dirty="0"/>
              <a:t> και </a:t>
            </a:r>
            <a:r>
              <a:rPr lang="en-US" b="1" dirty="0"/>
              <a:t>ERP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40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sz="2800" dirty="0"/>
              <a:t>Οι </a:t>
            </a:r>
            <a:r>
              <a:rPr lang="el-GR" sz="2800" dirty="0" err="1"/>
              <a:t>κοστολογικές</a:t>
            </a:r>
            <a:r>
              <a:rPr lang="el-GR" sz="2800" dirty="0"/>
              <a:t> </a:t>
            </a:r>
            <a:r>
              <a:rPr lang="el-GR" sz="2800" dirty="0" err="1"/>
              <a:t>εργασίες</a:t>
            </a:r>
            <a:r>
              <a:rPr lang="el-GR" sz="2800" dirty="0"/>
              <a:t> σε ένα </a:t>
            </a:r>
            <a:r>
              <a:rPr lang="en-US" sz="2800" dirty="0"/>
              <a:t>ERP </a:t>
            </a:r>
            <a:r>
              <a:rPr lang="el-GR" sz="2800" dirty="0" err="1"/>
              <a:t>χωρίζονται</a:t>
            </a:r>
            <a:r>
              <a:rPr lang="el-GR" sz="2800" dirty="0"/>
              <a:t> σε </a:t>
            </a:r>
            <a:r>
              <a:rPr lang="el-GR" sz="2800" dirty="0" err="1"/>
              <a:t>δύο</a:t>
            </a:r>
            <a:r>
              <a:rPr lang="el-GR" sz="2800" dirty="0"/>
              <a:t> </a:t>
            </a:r>
            <a:r>
              <a:rPr lang="el-GR" sz="2800" dirty="0" err="1"/>
              <a:t>βασικές</a:t>
            </a:r>
            <a:r>
              <a:rPr lang="el-GR" sz="2800" dirty="0"/>
              <a:t> </a:t>
            </a:r>
            <a:r>
              <a:rPr lang="el-GR" sz="2800" dirty="0" err="1"/>
              <a:t>κατηγορίες</a:t>
            </a:r>
            <a:r>
              <a:rPr lang="el-GR" sz="2800" dirty="0"/>
              <a:t> που </a:t>
            </a:r>
            <a:r>
              <a:rPr lang="el-GR" sz="2800" dirty="0" err="1"/>
              <a:t>σχετίζονται</a:t>
            </a:r>
            <a:r>
              <a:rPr lang="el-GR" sz="2800" dirty="0"/>
              <a:t> με: </a:t>
            </a:r>
            <a:endParaRPr lang="en-US" sz="2800" dirty="0"/>
          </a:p>
          <a:p>
            <a:pPr lvl="1"/>
            <a:endParaRPr lang="en-US" sz="2800" b="1" dirty="0"/>
          </a:p>
          <a:p>
            <a:pPr lvl="1"/>
            <a:r>
              <a:rPr lang="el-GR" sz="2800" b="1" dirty="0"/>
              <a:t>Τον </a:t>
            </a:r>
            <a:r>
              <a:rPr lang="el-GR" sz="2800" b="1" dirty="0" err="1"/>
              <a:t>προϋπολογιστικο</a:t>
            </a:r>
            <a:r>
              <a:rPr lang="el-GR" sz="2800" b="1" dirty="0"/>
              <a:t>́ </a:t>
            </a:r>
            <a:r>
              <a:rPr lang="el-GR" sz="2800" b="1" dirty="0" err="1"/>
              <a:t>υπολογισμο</a:t>
            </a:r>
            <a:r>
              <a:rPr lang="el-GR" sz="2800" b="1" dirty="0"/>
              <a:t>́ του </a:t>
            </a:r>
            <a:r>
              <a:rPr lang="el-GR" sz="2800" b="1" dirty="0" err="1"/>
              <a:t>κόστους</a:t>
            </a:r>
            <a:r>
              <a:rPr lang="el-GR" sz="2800" b="1" dirty="0"/>
              <a:t> (</a:t>
            </a:r>
            <a:r>
              <a:rPr lang="en-US" sz="2800" b="1" dirty="0"/>
              <a:t>cost planning</a:t>
            </a:r>
            <a:r>
              <a:rPr lang="el-GR" sz="2800" b="1" dirty="0"/>
              <a:t>) και </a:t>
            </a:r>
            <a:endParaRPr lang="en-US" sz="2800" b="1" dirty="0"/>
          </a:p>
          <a:p>
            <a:pPr lvl="1"/>
            <a:endParaRPr lang="en-US" sz="2800" dirty="0"/>
          </a:p>
          <a:p>
            <a:pPr lvl="1"/>
            <a:r>
              <a:rPr lang="el-GR" sz="2800" b="1" dirty="0"/>
              <a:t>Την </a:t>
            </a:r>
            <a:r>
              <a:rPr lang="el-GR" sz="2800" b="1" dirty="0" err="1"/>
              <a:t>απολογιστικη</a:t>
            </a:r>
            <a:r>
              <a:rPr lang="el-GR" sz="2800" b="1" dirty="0"/>
              <a:t>́ </a:t>
            </a:r>
            <a:r>
              <a:rPr lang="el-GR" sz="2800" b="1" dirty="0" err="1"/>
              <a:t>καταγραφη</a:t>
            </a:r>
            <a:r>
              <a:rPr lang="el-GR" sz="2800" b="1" dirty="0"/>
              <a:t>́ του </a:t>
            </a:r>
            <a:r>
              <a:rPr lang="el-GR" sz="2800" b="1" dirty="0" err="1"/>
              <a:t>κόστους</a:t>
            </a:r>
            <a:r>
              <a:rPr lang="el-GR" sz="2800" b="1" dirty="0"/>
              <a:t> (</a:t>
            </a:r>
            <a:r>
              <a:rPr lang="el-GR" sz="2800" b="1" dirty="0" err="1"/>
              <a:t>έλεγχο</a:t>
            </a:r>
            <a:r>
              <a:rPr lang="el-GR" sz="2800" b="1" dirty="0"/>
              <a:t> </a:t>
            </a:r>
            <a:r>
              <a:rPr lang="el-GR" sz="2800" b="1" dirty="0" err="1"/>
              <a:t>κόστους</a:t>
            </a:r>
            <a:r>
              <a:rPr lang="el-GR" sz="2800" b="1" dirty="0"/>
              <a:t> – </a:t>
            </a:r>
            <a:r>
              <a:rPr lang="en-US" sz="2800" b="1" dirty="0"/>
              <a:t>cost controlling</a:t>
            </a:r>
            <a:r>
              <a:rPr lang="el-GR" sz="2800" b="1" dirty="0"/>
              <a:t>). </a:t>
            </a:r>
            <a:endParaRPr lang="en-US" sz="2800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10">
            <a:hlinkClick r:id="" action="ppaction://media"/>
            <a:extLst>
              <a:ext uri="{FF2B5EF4-FFF2-40B4-BE49-F238E27FC236}">
                <a16:creationId xmlns:a16="http://schemas.microsoft.com/office/drawing/2014/main" id="{A876AE5A-DFB4-4948-9819-37508F6E8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Λογιστικη</a:t>
            </a:r>
            <a:r>
              <a:rPr lang="el-GR" b="1" dirty="0"/>
              <a:t>́ </a:t>
            </a:r>
            <a:r>
              <a:rPr lang="el-GR" b="1" dirty="0" err="1"/>
              <a:t>Κόστους</a:t>
            </a:r>
            <a:r>
              <a:rPr lang="el-GR" b="1" dirty="0"/>
              <a:t> και </a:t>
            </a:r>
            <a:r>
              <a:rPr lang="en-US" b="1" dirty="0"/>
              <a:t>ERP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374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sz="2800" b="1" dirty="0"/>
              <a:t>Σε </a:t>
            </a:r>
            <a:r>
              <a:rPr lang="el-GR" sz="2800" b="1" dirty="0" err="1"/>
              <a:t>ένα</a:t>
            </a:r>
            <a:r>
              <a:rPr lang="el-GR" sz="2800" b="1" dirty="0"/>
              <a:t> </a:t>
            </a:r>
            <a:r>
              <a:rPr lang="el-GR" sz="2800" b="1" dirty="0" err="1"/>
              <a:t>κοστολογικο</a:t>
            </a:r>
            <a:r>
              <a:rPr lang="el-GR" sz="2800" b="1" dirty="0"/>
              <a:t>́ </a:t>
            </a:r>
            <a:r>
              <a:rPr lang="el-GR" sz="2800" b="1" dirty="0" err="1"/>
              <a:t>σύστημα</a:t>
            </a:r>
            <a:r>
              <a:rPr lang="el-GR" sz="2800" b="1" dirty="0"/>
              <a:t> </a:t>
            </a:r>
            <a:r>
              <a:rPr lang="el-GR" sz="2800" b="1" dirty="0" err="1"/>
              <a:t>εκτελούνται</a:t>
            </a:r>
            <a:r>
              <a:rPr lang="el-GR" sz="2800" b="1" dirty="0"/>
              <a:t> </a:t>
            </a:r>
            <a:r>
              <a:rPr lang="el-GR" sz="2800" b="1" dirty="0" err="1"/>
              <a:t>τέσσερις</a:t>
            </a:r>
            <a:r>
              <a:rPr lang="el-GR" sz="2800" b="1" dirty="0"/>
              <a:t> </a:t>
            </a:r>
            <a:r>
              <a:rPr lang="el-GR" sz="2800" b="1" dirty="0" err="1"/>
              <a:t>διακεκριμένες</a:t>
            </a:r>
            <a:r>
              <a:rPr lang="el-GR" sz="2800" b="1" dirty="0"/>
              <a:t> </a:t>
            </a:r>
            <a:r>
              <a:rPr lang="el-GR" sz="2800" b="1" dirty="0" err="1"/>
              <a:t>δραστηριότητες</a:t>
            </a:r>
            <a:r>
              <a:rPr lang="el-GR" sz="2800" b="1" dirty="0"/>
              <a:t>: </a:t>
            </a:r>
          </a:p>
          <a:p>
            <a:pPr>
              <a:buNone/>
            </a:pPr>
            <a:endParaRPr lang="el-GR" sz="2800" b="1" dirty="0"/>
          </a:p>
          <a:p>
            <a:r>
              <a:rPr lang="el-GR" sz="2800" b="1" dirty="0" err="1"/>
              <a:t>Μέτρηση</a:t>
            </a:r>
            <a:r>
              <a:rPr lang="el-GR" sz="2800" b="1" dirty="0"/>
              <a:t> του </a:t>
            </a:r>
            <a:r>
              <a:rPr lang="el-GR" sz="2800" b="1" dirty="0" err="1"/>
              <a:t>κόστους</a:t>
            </a:r>
            <a:r>
              <a:rPr lang="el-GR" sz="2800" b="1" dirty="0"/>
              <a:t> </a:t>
            </a:r>
          </a:p>
          <a:p>
            <a:r>
              <a:rPr lang="el-GR" sz="2800" b="1" dirty="0"/>
              <a:t>Η </a:t>
            </a:r>
            <a:r>
              <a:rPr lang="el-GR" sz="2800" b="1" dirty="0" err="1"/>
              <a:t>καταγραφη</a:t>
            </a:r>
            <a:r>
              <a:rPr lang="el-GR" sz="2800" b="1" dirty="0"/>
              <a:t>́ του </a:t>
            </a:r>
            <a:r>
              <a:rPr lang="el-GR" sz="2800" b="1" dirty="0" err="1"/>
              <a:t>κόστους</a:t>
            </a:r>
            <a:r>
              <a:rPr lang="el-GR" sz="2800" b="1" dirty="0"/>
              <a:t> </a:t>
            </a:r>
          </a:p>
          <a:p>
            <a:r>
              <a:rPr lang="el-GR" sz="2800" b="1" dirty="0"/>
              <a:t>Η </a:t>
            </a:r>
            <a:r>
              <a:rPr lang="el-GR" sz="2800" b="1" dirty="0" err="1"/>
              <a:t>ανάλυση</a:t>
            </a:r>
            <a:r>
              <a:rPr lang="el-GR" sz="2800" b="1" dirty="0"/>
              <a:t> του </a:t>
            </a:r>
            <a:r>
              <a:rPr lang="el-GR" sz="2800" b="1" dirty="0" err="1"/>
              <a:t>κόστους</a:t>
            </a:r>
            <a:r>
              <a:rPr lang="el-GR" sz="2800" b="1" dirty="0"/>
              <a:t> </a:t>
            </a:r>
          </a:p>
          <a:p>
            <a:r>
              <a:rPr lang="el-GR" sz="2800" b="1" dirty="0" err="1"/>
              <a:t>Παραγωγη</a:t>
            </a:r>
            <a:r>
              <a:rPr lang="el-GR" sz="2800" b="1" dirty="0"/>
              <a:t>́ </a:t>
            </a:r>
            <a:r>
              <a:rPr lang="el-GR" sz="2800" b="1" dirty="0" err="1"/>
              <a:t>αναφορών</a:t>
            </a:r>
            <a:r>
              <a:rPr lang="el-GR" sz="2800" b="1" dirty="0"/>
              <a:t> </a:t>
            </a:r>
            <a:r>
              <a:rPr lang="el-GR" sz="2800" b="1" dirty="0" err="1"/>
              <a:t>κόστους</a:t>
            </a:r>
            <a:r>
              <a:rPr lang="el-GR" sz="2800" b="1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11">
            <a:hlinkClick r:id="" action="ppaction://media"/>
            <a:extLst>
              <a:ext uri="{FF2B5EF4-FFF2-40B4-BE49-F238E27FC236}">
                <a16:creationId xmlns:a16="http://schemas.microsoft.com/office/drawing/2014/main" id="{1C88C4EC-0F96-4749-93A1-371814C11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Λογιστικη</a:t>
            </a:r>
            <a:r>
              <a:rPr lang="el-GR" b="1" dirty="0"/>
              <a:t>́ </a:t>
            </a:r>
            <a:r>
              <a:rPr lang="el-GR" b="1" dirty="0" err="1"/>
              <a:t>Κόστους</a:t>
            </a:r>
            <a:r>
              <a:rPr lang="el-GR" b="1" dirty="0"/>
              <a:t> και </a:t>
            </a:r>
            <a:r>
              <a:rPr lang="en-US" b="1" dirty="0"/>
              <a:t>ERP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sz="2800" dirty="0"/>
              <a:t>Το </a:t>
            </a:r>
            <a:r>
              <a:rPr lang="el-GR" sz="2800" dirty="0" err="1"/>
              <a:t>κόστος</a:t>
            </a:r>
            <a:r>
              <a:rPr lang="el-GR" sz="2800" dirty="0"/>
              <a:t> </a:t>
            </a:r>
            <a:r>
              <a:rPr lang="el-GR" sz="2800" dirty="0" err="1"/>
              <a:t>ενός</a:t>
            </a:r>
            <a:r>
              <a:rPr lang="el-GR" sz="2800" dirty="0"/>
              <a:t> </a:t>
            </a:r>
            <a:r>
              <a:rPr lang="el-GR" sz="2800" dirty="0" err="1"/>
              <a:t>παραγόμενου</a:t>
            </a:r>
            <a:r>
              <a:rPr lang="el-GR" sz="2800" dirty="0"/>
              <a:t> </a:t>
            </a:r>
            <a:r>
              <a:rPr lang="el-GR" sz="2800" dirty="0" err="1"/>
              <a:t>προϊόντος</a:t>
            </a:r>
            <a:r>
              <a:rPr lang="el-GR" sz="2800" dirty="0"/>
              <a:t> </a:t>
            </a:r>
            <a:r>
              <a:rPr lang="el-GR" sz="2800" dirty="0" err="1"/>
              <a:t>έχει</a:t>
            </a:r>
            <a:r>
              <a:rPr lang="el-GR" sz="2800" dirty="0"/>
              <a:t> </a:t>
            </a:r>
            <a:r>
              <a:rPr lang="el-GR" sz="2800" dirty="0" err="1"/>
              <a:t>τρία</a:t>
            </a:r>
            <a:r>
              <a:rPr lang="el-GR" sz="2800" dirty="0"/>
              <a:t> </a:t>
            </a:r>
            <a:r>
              <a:rPr lang="el-GR" sz="2800" dirty="0" err="1"/>
              <a:t>στοιχεία</a:t>
            </a:r>
            <a:r>
              <a:rPr lang="el-GR" sz="2800" dirty="0"/>
              <a:t>: </a:t>
            </a:r>
          </a:p>
          <a:p>
            <a:r>
              <a:rPr lang="el-GR" sz="2800" dirty="0"/>
              <a:t>Το </a:t>
            </a:r>
            <a:r>
              <a:rPr lang="el-GR" sz="2800" dirty="0" err="1"/>
              <a:t>κόστος</a:t>
            </a:r>
            <a:r>
              <a:rPr lang="el-GR" sz="2800" dirty="0"/>
              <a:t> των </a:t>
            </a:r>
            <a:r>
              <a:rPr lang="el-GR" sz="2800" dirty="0" err="1"/>
              <a:t>πρώτων</a:t>
            </a:r>
            <a:r>
              <a:rPr lang="el-GR" sz="2800" dirty="0"/>
              <a:t> </a:t>
            </a:r>
            <a:r>
              <a:rPr lang="el-GR" sz="2800" dirty="0" err="1"/>
              <a:t>υλών</a:t>
            </a:r>
            <a:r>
              <a:rPr lang="el-GR" sz="2800" dirty="0"/>
              <a:t>, </a:t>
            </a:r>
          </a:p>
          <a:p>
            <a:r>
              <a:rPr lang="el-GR" sz="2800" dirty="0"/>
              <a:t>Το </a:t>
            </a:r>
            <a:r>
              <a:rPr lang="el-GR" sz="2800" dirty="0" err="1"/>
              <a:t>κόστος</a:t>
            </a:r>
            <a:r>
              <a:rPr lang="el-GR" sz="2800" dirty="0"/>
              <a:t> της </a:t>
            </a:r>
            <a:r>
              <a:rPr lang="el-GR" sz="2800" dirty="0" err="1"/>
              <a:t>εργασίας</a:t>
            </a:r>
            <a:endParaRPr lang="el-GR" sz="2800" dirty="0"/>
          </a:p>
          <a:p>
            <a:r>
              <a:rPr lang="el-GR" sz="2800" dirty="0" err="1"/>
              <a:t>Όλα</a:t>
            </a:r>
            <a:r>
              <a:rPr lang="el-GR" sz="2800" dirty="0"/>
              <a:t> τα </a:t>
            </a:r>
            <a:r>
              <a:rPr lang="el-GR" sz="2800" dirty="0" err="1"/>
              <a:t>άλλα</a:t>
            </a:r>
            <a:r>
              <a:rPr lang="el-GR" sz="2800" dirty="0"/>
              <a:t> </a:t>
            </a:r>
            <a:r>
              <a:rPr lang="el-GR" sz="2800" dirty="0" err="1"/>
              <a:t>κόστη</a:t>
            </a:r>
            <a:r>
              <a:rPr lang="el-GR" sz="2800" dirty="0"/>
              <a:t>, που </a:t>
            </a:r>
            <a:r>
              <a:rPr lang="el-GR" sz="2800" dirty="0" err="1"/>
              <a:t>συνήθως</a:t>
            </a:r>
            <a:r>
              <a:rPr lang="el-GR" sz="2800" dirty="0"/>
              <a:t> </a:t>
            </a:r>
            <a:r>
              <a:rPr lang="el-GR" sz="2800" dirty="0" err="1"/>
              <a:t>λέγονται</a:t>
            </a:r>
            <a:r>
              <a:rPr lang="el-GR" sz="2800" dirty="0"/>
              <a:t> </a:t>
            </a:r>
            <a:r>
              <a:rPr lang="el-GR" sz="2800" dirty="0" err="1"/>
              <a:t>γενικα</a:t>
            </a:r>
            <a:r>
              <a:rPr lang="el-GR" sz="2800" dirty="0"/>
              <a:t>́ </a:t>
            </a:r>
            <a:r>
              <a:rPr lang="el-GR" sz="2800" dirty="0" err="1"/>
              <a:t>έξοδα</a:t>
            </a:r>
            <a:r>
              <a:rPr lang="el-GR" sz="2800" dirty="0"/>
              <a:t>. </a:t>
            </a:r>
          </a:p>
          <a:p>
            <a:endParaRPr lang="el-GR" sz="2800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12">
            <a:hlinkClick r:id="" action="ppaction://media"/>
            <a:extLst>
              <a:ext uri="{FF2B5EF4-FFF2-40B4-BE49-F238E27FC236}">
                <a16:creationId xmlns:a16="http://schemas.microsoft.com/office/drawing/2014/main" id="{1E55022D-33D0-144D-8173-1C1E6840C4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Πα</a:t>
            </a:r>
            <a:r>
              <a:rPr lang="en-US" b="1" dirty="0" err="1"/>
              <a:t>ράδειγμ</a:t>
            </a:r>
            <a:r>
              <a:rPr lang="en-US" b="1" dirty="0"/>
              <a:t>α κοστολόγησης</a:t>
            </a:r>
            <a:endParaRPr lang="en-US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9235C-F9E2-5C4D-9247-DD810F5D3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943" y="1401011"/>
            <a:ext cx="5734050" cy="5413770"/>
          </a:xfrm>
          <a:prstGeom prst="rect">
            <a:avLst/>
          </a:prstGeom>
        </p:spPr>
      </p:pic>
      <p:pic>
        <p:nvPicPr>
          <p:cNvPr id="2" name="Online Media 1" descr="0513">
            <a:hlinkClick r:id="" action="ppaction://media"/>
            <a:extLst>
              <a:ext uri="{FF2B5EF4-FFF2-40B4-BE49-F238E27FC236}">
                <a16:creationId xmlns:a16="http://schemas.microsoft.com/office/drawing/2014/main" id="{5C6AFC94-3CD3-194F-B959-08E6070CD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3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Λογαριασμοι</a:t>
            </a:r>
            <a:r>
              <a:rPr lang="el-GR" b="1" dirty="0"/>
              <a:t>́ </a:t>
            </a:r>
            <a:r>
              <a:rPr lang="el-GR" b="1" dirty="0" err="1"/>
              <a:t>Πληρωτέοι</a:t>
            </a:r>
            <a:r>
              <a:rPr lang="el-GR" b="1" dirty="0"/>
              <a:t> </a:t>
            </a:r>
            <a:endParaRPr lang="el-GR" dirty="0">
              <a:effectLst/>
            </a:endParaRP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sz="2800" dirty="0" err="1"/>
              <a:t>Πληρωτέοι</a:t>
            </a:r>
            <a:r>
              <a:rPr lang="el-GR" sz="2800" dirty="0"/>
              <a:t> </a:t>
            </a:r>
            <a:r>
              <a:rPr lang="el-GR" sz="2800" dirty="0" err="1"/>
              <a:t>λογαριασμοι</a:t>
            </a:r>
            <a:r>
              <a:rPr lang="el-GR" sz="2800" dirty="0"/>
              <a:t>́ </a:t>
            </a:r>
            <a:r>
              <a:rPr lang="el-GR" sz="2800" dirty="0" err="1"/>
              <a:t>είναι</a:t>
            </a:r>
            <a:r>
              <a:rPr lang="el-GR" sz="2800" dirty="0"/>
              <a:t> </a:t>
            </a:r>
            <a:r>
              <a:rPr lang="el-GR" sz="2800" dirty="0" err="1"/>
              <a:t>μελλοντικές</a:t>
            </a:r>
            <a:r>
              <a:rPr lang="el-GR" sz="2800" dirty="0"/>
              <a:t> </a:t>
            </a:r>
            <a:r>
              <a:rPr lang="el-GR" sz="2800" dirty="0" err="1"/>
              <a:t>υποχρεώσεις</a:t>
            </a:r>
            <a:r>
              <a:rPr lang="el-GR" sz="2800" dirty="0"/>
              <a:t> </a:t>
            </a:r>
            <a:r>
              <a:rPr lang="el-GR" sz="2800" dirty="0" err="1"/>
              <a:t>πληρωμής</a:t>
            </a:r>
            <a:r>
              <a:rPr lang="el-GR" sz="2800" dirty="0"/>
              <a:t> μιας </a:t>
            </a:r>
            <a:r>
              <a:rPr lang="el-GR" sz="2800" dirty="0" err="1"/>
              <a:t>επιχείρησης</a:t>
            </a:r>
            <a:r>
              <a:rPr lang="el-GR" sz="2800" dirty="0"/>
              <a:t> προς τους </a:t>
            </a:r>
            <a:r>
              <a:rPr lang="el-GR" sz="2800" dirty="0" err="1"/>
              <a:t>προμηθευτές</a:t>
            </a:r>
            <a:r>
              <a:rPr lang="el-GR" sz="2800" dirty="0"/>
              <a:t> της</a:t>
            </a:r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 και </a:t>
            </a:r>
            <a:r>
              <a:rPr lang="el-GR" sz="2800" dirty="0" err="1"/>
              <a:t>οφείλονται</a:t>
            </a:r>
            <a:r>
              <a:rPr lang="el-GR" sz="2800" dirty="0"/>
              <a:t> στην </a:t>
            </a:r>
            <a:r>
              <a:rPr lang="el-GR" sz="2800" dirty="0" err="1"/>
              <a:t>παροχη</a:t>
            </a:r>
            <a:r>
              <a:rPr lang="el-GR" sz="2800" dirty="0"/>
              <a:t>́ </a:t>
            </a:r>
            <a:r>
              <a:rPr lang="el-GR" sz="2800" dirty="0" err="1"/>
              <a:t>υπηρεσιών</a:t>
            </a:r>
            <a:r>
              <a:rPr lang="el-GR" sz="2800" dirty="0"/>
              <a:t> ή την </a:t>
            </a:r>
            <a:r>
              <a:rPr lang="el-GR" sz="2800" dirty="0" err="1"/>
              <a:t>αγορα</a:t>
            </a:r>
            <a:r>
              <a:rPr lang="el-GR" sz="2800" dirty="0"/>
              <a:t>́ </a:t>
            </a:r>
            <a:r>
              <a:rPr lang="el-GR" sz="2800" dirty="0" err="1"/>
              <a:t>προϊόντων</a:t>
            </a:r>
            <a:r>
              <a:rPr lang="el-GR" sz="2800" dirty="0"/>
              <a:t> </a:t>
            </a:r>
            <a:r>
              <a:rPr lang="el-GR" sz="2800" dirty="0" err="1"/>
              <a:t>επι</a:t>
            </a:r>
            <a:r>
              <a:rPr lang="el-GR" sz="2800" dirty="0"/>
              <a:t>́ </a:t>
            </a:r>
            <a:r>
              <a:rPr lang="el-GR" sz="2800" dirty="0" err="1"/>
              <a:t>πιστώσει</a:t>
            </a:r>
            <a:r>
              <a:rPr lang="el-GR" sz="2800" dirty="0"/>
              <a:t>. </a:t>
            </a:r>
            <a:endParaRPr lang="en-US" sz="2800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14">
            <a:hlinkClick r:id="" action="ppaction://media"/>
            <a:extLst>
              <a:ext uri="{FF2B5EF4-FFF2-40B4-BE49-F238E27FC236}">
                <a16:creationId xmlns:a16="http://schemas.microsoft.com/office/drawing/2014/main" id="{50B19C40-8D2B-9648-AFE0-60C8A05C8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Σχεδιασμός Πληρωτέων Λογαριασμών</a:t>
            </a:r>
            <a:endParaRPr lang="el-GR" dirty="0">
              <a:effectLst/>
            </a:endParaRP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2177375"/>
            <a:ext cx="11301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US" sz="2800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806822-5AD0-9D49-92DA-26F593939B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814" y="1395028"/>
            <a:ext cx="5584371" cy="5462972"/>
          </a:xfrm>
          <a:prstGeom prst="rect">
            <a:avLst/>
          </a:prstGeom>
        </p:spPr>
      </p:pic>
      <p:pic>
        <p:nvPicPr>
          <p:cNvPr id="2" name="Online Media 1" descr="0515">
            <a:hlinkClick r:id="" action="ppaction://media"/>
            <a:extLst>
              <a:ext uri="{FF2B5EF4-FFF2-40B4-BE49-F238E27FC236}">
                <a16:creationId xmlns:a16="http://schemas.microsoft.com/office/drawing/2014/main" id="{D0626404-A37F-AE4E-BB35-E8455FABF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3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Λογαριασμοι</a:t>
            </a:r>
            <a:r>
              <a:rPr lang="el-GR" b="1" dirty="0"/>
              <a:t>́ </a:t>
            </a:r>
            <a:r>
              <a:rPr lang="el-GR" b="1" dirty="0" err="1"/>
              <a:t>Πληρωτέοι</a:t>
            </a:r>
            <a:r>
              <a:rPr lang="el-GR" b="1" dirty="0"/>
              <a:t> και </a:t>
            </a:r>
            <a:r>
              <a:rPr lang="en-US" b="1" dirty="0"/>
              <a:t>ERP </a:t>
            </a:r>
            <a:endParaRPr lang="el-GR" dirty="0">
              <a:effectLst/>
            </a:endParaRP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Σύμφωνα</a:t>
            </a:r>
            <a:r>
              <a:rPr lang="el-GR" dirty="0"/>
              <a:t> με το </a:t>
            </a:r>
            <a:r>
              <a:rPr lang="en-US" dirty="0"/>
              <a:t>SAP Hellas (2010), o</a:t>
            </a:r>
            <a:r>
              <a:rPr lang="el-GR" dirty="0"/>
              <a:t>ι </a:t>
            </a:r>
            <a:r>
              <a:rPr lang="el-GR" dirty="0" err="1"/>
              <a:t>πληρωτέοι</a:t>
            </a:r>
            <a:r>
              <a:rPr lang="el-GR" dirty="0"/>
              <a:t> </a:t>
            </a:r>
            <a:r>
              <a:rPr lang="el-GR" dirty="0" err="1"/>
              <a:t>λογαρια</a:t>
            </a:r>
            <a:r>
              <a:rPr lang="el-GR" dirty="0"/>
              <a:t>- </a:t>
            </a:r>
            <a:r>
              <a:rPr lang="el-GR" dirty="0" err="1"/>
              <a:t>σμοι</a:t>
            </a:r>
            <a:r>
              <a:rPr lang="el-GR" dirty="0"/>
              <a:t>́ </a:t>
            </a:r>
            <a:r>
              <a:rPr lang="el-GR" dirty="0" err="1"/>
              <a:t>επικεντρώνονται</a:t>
            </a:r>
            <a:r>
              <a:rPr lang="el-GR" dirty="0"/>
              <a:t> στις </a:t>
            </a:r>
            <a:r>
              <a:rPr lang="el-GR" dirty="0" err="1"/>
              <a:t>παρακάτω</a:t>
            </a:r>
            <a:r>
              <a:rPr lang="el-GR" dirty="0"/>
              <a:t> </a:t>
            </a:r>
            <a:r>
              <a:rPr lang="el-GR" dirty="0" err="1"/>
              <a:t>δραστηριότητες</a:t>
            </a:r>
            <a:r>
              <a:rPr lang="el-GR" dirty="0"/>
              <a:t>: </a:t>
            </a:r>
            <a:endParaRPr lang="el-GR" sz="2800" dirty="0"/>
          </a:p>
          <a:p>
            <a:r>
              <a:rPr lang="el-GR" b="1" dirty="0" err="1"/>
              <a:t>Άίτηση</a:t>
            </a:r>
            <a:r>
              <a:rPr lang="el-GR" b="1" dirty="0"/>
              <a:t> </a:t>
            </a:r>
            <a:r>
              <a:rPr lang="el-GR" b="1" dirty="0" err="1"/>
              <a:t>προκαταβολής</a:t>
            </a:r>
            <a:r>
              <a:rPr lang="el-GR" b="1" dirty="0"/>
              <a:t>, </a:t>
            </a:r>
          </a:p>
          <a:p>
            <a:r>
              <a:rPr lang="el-GR" b="1" dirty="0" err="1"/>
              <a:t>Καταχώριση</a:t>
            </a:r>
            <a:r>
              <a:rPr lang="el-GR" b="1" dirty="0"/>
              <a:t> </a:t>
            </a:r>
            <a:r>
              <a:rPr lang="el-GR" b="1" dirty="0" err="1"/>
              <a:t>προκαταβολών</a:t>
            </a:r>
            <a:r>
              <a:rPr lang="el-GR" b="1" dirty="0"/>
              <a:t> με </a:t>
            </a:r>
            <a:r>
              <a:rPr lang="el-GR" b="1" dirty="0" err="1"/>
              <a:t>χρήση</a:t>
            </a:r>
            <a:r>
              <a:rPr lang="el-GR" b="1" dirty="0"/>
              <a:t> του </a:t>
            </a:r>
            <a:r>
              <a:rPr lang="el-GR" b="1" dirty="0" err="1"/>
              <a:t>προγράμματος</a:t>
            </a:r>
            <a:r>
              <a:rPr lang="el-GR" b="1" dirty="0"/>
              <a:t> </a:t>
            </a:r>
            <a:r>
              <a:rPr lang="el-GR" b="1" dirty="0" err="1"/>
              <a:t>πληρωμών</a:t>
            </a:r>
            <a:r>
              <a:rPr lang="el-GR" b="1" dirty="0"/>
              <a:t>, </a:t>
            </a:r>
          </a:p>
          <a:p>
            <a:r>
              <a:rPr lang="el-GR" b="1" dirty="0" err="1"/>
              <a:t>Καταχώριση</a:t>
            </a:r>
            <a:r>
              <a:rPr lang="el-GR" b="1" dirty="0"/>
              <a:t> </a:t>
            </a:r>
            <a:r>
              <a:rPr lang="el-GR" b="1" dirty="0" err="1"/>
              <a:t>τιμολογίου</a:t>
            </a:r>
            <a:r>
              <a:rPr lang="el-GR" b="1" dirty="0"/>
              <a:t> </a:t>
            </a:r>
            <a:r>
              <a:rPr lang="el-GR" b="1" dirty="0" err="1"/>
              <a:t>προμηθευτη</a:t>
            </a:r>
            <a:r>
              <a:rPr lang="el-GR" b="1" dirty="0"/>
              <a:t>́, </a:t>
            </a:r>
          </a:p>
          <a:p>
            <a:r>
              <a:rPr lang="el-GR" b="1" dirty="0" err="1"/>
              <a:t>Εκκαθάριση</a:t>
            </a:r>
            <a:r>
              <a:rPr lang="el-GR" b="1" dirty="0"/>
              <a:t> </a:t>
            </a:r>
            <a:r>
              <a:rPr lang="el-GR" b="1" dirty="0" err="1"/>
              <a:t>προκαταβολής</a:t>
            </a:r>
            <a:r>
              <a:rPr lang="el-GR" b="1" dirty="0"/>
              <a:t>, </a:t>
            </a:r>
          </a:p>
          <a:p>
            <a:r>
              <a:rPr lang="el-GR" b="1" dirty="0" err="1"/>
              <a:t>Καταχώριση</a:t>
            </a:r>
            <a:r>
              <a:rPr lang="el-GR" b="1" dirty="0"/>
              <a:t> </a:t>
            </a:r>
            <a:r>
              <a:rPr lang="el-GR" b="1" dirty="0" err="1"/>
              <a:t>πιστωτικου</a:t>
            </a:r>
            <a:r>
              <a:rPr lang="el-GR" b="1" dirty="0"/>
              <a:t>́ </a:t>
            </a:r>
            <a:r>
              <a:rPr lang="el-GR" b="1" dirty="0" err="1"/>
              <a:t>τιμολογίου</a:t>
            </a:r>
            <a:r>
              <a:rPr lang="el-GR" b="1" dirty="0"/>
              <a:t> </a:t>
            </a:r>
            <a:r>
              <a:rPr lang="el-GR" b="1" dirty="0" err="1"/>
              <a:t>προμηθευτη</a:t>
            </a:r>
            <a:r>
              <a:rPr lang="el-GR" b="1" dirty="0"/>
              <a:t>́, </a:t>
            </a:r>
          </a:p>
          <a:p>
            <a:r>
              <a:rPr lang="el-GR" b="1" dirty="0" err="1"/>
              <a:t>Έλεγχος</a:t>
            </a:r>
            <a:r>
              <a:rPr lang="el-GR" b="1" dirty="0"/>
              <a:t> και </a:t>
            </a:r>
            <a:r>
              <a:rPr lang="el-GR" b="1" dirty="0" err="1"/>
              <a:t>έκδοση</a:t>
            </a:r>
            <a:r>
              <a:rPr lang="el-GR" b="1" dirty="0"/>
              <a:t> </a:t>
            </a:r>
            <a:r>
              <a:rPr lang="el-GR" b="1" dirty="0" err="1"/>
              <a:t>Δεσμευμένων</a:t>
            </a:r>
            <a:r>
              <a:rPr lang="el-GR" b="1" dirty="0"/>
              <a:t> </a:t>
            </a:r>
            <a:r>
              <a:rPr lang="el-GR" b="1" dirty="0" err="1"/>
              <a:t>Τιμολογίων</a:t>
            </a:r>
            <a:r>
              <a:rPr lang="el-GR" b="1" dirty="0"/>
              <a:t>, </a:t>
            </a:r>
          </a:p>
          <a:p>
            <a:r>
              <a:rPr lang="el-GR" b="1" dirty="0" err="1"/>
              <a:t>Επιλογη</a:t>
            </a:r>
            <a:r>
              <a:rPr lang="el-GR" b="1" dirty="0"/>
              <a:t>́ </a:t>
            </a:r>
            <a:r>
              <a:rPr lang="el-GR" b="1" dirty="0" err="1"/>
              <a:t>τιμολογίων</a:t>
            </a:r>
            <a:r>
              <a:rPr lang="el-GR" b="1" dirty="0"/>
              <a:t> προς </a:t>
            </a:r>
            <a:r>
              <a:rPr lang="el-GR" b="1" dirty="0" err="1"/>
              <a:t>Εξόφληση</a:t>
            </a:r>
            <a:r>
              <a:rPr lang="el-GR" b="1" dirty="0"/>
              <a:t>, κτλ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16">
            <a:hlinkClick r:id="" action="ppaction://media"/>
            <a:extLst>
              <a:ext uri="{FF2B5EF4-FFF2-40B4-BE49-F238E27FC236}">
                <a16:creationId xmlns:a16="http://schemas.microsoft.com/office/drawing/2014/main" id="{58DB352C-0F3E-CF42-9E06-4C344AE4D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Λογαριασμοι</a:t>
            </a:r>
            <a:r>
              <a:rPr lang="el-GR" b="1" dirty="0"/>
              <a:t>́ </a:t>
            </a:r>
            <a:r>
              <a:rPr lang="el-GR" b="1" dirty="0" err="1"/>
              <a:t>Πληρωτέοι</a:t>
            </a:r>
            <a:r>
              <a:rPr lang="el-GR" b="1" dirty="0"/>
              <a:t> και </a:t>
            </a:r>
            <a:r>
              <a:rPr lang="en-US" b="1" dirty="0"/>
              <a:t>ERP </a:t>
            </a:r>
            <a:endParaRPr lang="el-GR" dirty="0">
              <a:effectLst/>
            </a:endParaRP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 descr="page106image18096000">
            <a:extLst>
              <a:ext uri="{FF2B5EF4-FFF2-40B4-BE49-F238E27FC236}">
                <a16:creationId xmlns:a16="http://schemas.microsoft.com/office/drawing/2014/main" id="{8FC6C9AB-9A7E-FE44-A18B-E41E3771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1331844"/>
            <a:ext cx="457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06image16528512">
            <a:extLst>
              <a:ext uri="{FF2B5EF4-FFF2-40B4-BE49-F238E27FC236}">
                <a16:creationId xmlns:a16="http://schemas.microsoft.com/office/drawing/2014/main" id="{28A5FDDE-3DA2-4144-8224-013DBA52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1331844"/>
            <a:ext cx="6121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descr="0517">
            <a:hlinkClick r:id="" action="ppaction://media"/>
            <a:extLst>
              <a:ext uri="{FF2B5EF4-FFF2-40B4-BE49-F238E27FC236}">
                <a16:creationId xmlns:a16="http://schemas.microsoft.com/office/drawing/2014/main" id="{86084437-B270-CC40-9CF6-CCD880D82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3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Λογαριασμοι</a:t>
            </a:r>
            <a:r>
              <a:rPr lang="el-GR" b="1" dirty="0"/>
              <a:t>́ Εισπρακτέοι</a:t>
            </a:r>
            <a:endParaRPr lang="el-GR" dirty="0">
              <a:effectLst/>
            </a:endParaRP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293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sz="2800" b="1" dirty="0" err="1"/>
              <a:t>Λογαριασμοι</a:t>
            </a:r>
            <a:r>
              <a:rPr lang="el-GR" sz="2800" b="1" dirty="0"/>
              <a:t>́ </a:t>
            </a:r>
            <a:r>
              <a:rPr lang="el-GR" sz="2800" b="1" dirty="0" err="1"/>
              <a:t>Εισπρακτέοι</a:t>
            </a:r>
            <a:r>
              <a:rPr lang="el-GR" sz="2800" b="1" dirty="0"/>
              <a:t> </a:t>
            </a:r>
            <a:endParaRPr lang="el-GR" sz="2800" dirty="0"/>
          </a:p>
          <a:p>
            <a:endParaRPr lang="el-GR" sz="2800" dirty="0"/>
          </a:p>
          <a:p>
            <a:r>
              <a:rPr lang="el-GR" sz="2800" dirty="0" err="1"/>
              <a:t>Εισπρακτέοι</a:t>
            </a:r>
            <a:r>
              <a:rPr lang="el-GR" sz="2800" dirty="0"/>
              <a:t> </a:t>
            </a:r>
            <a:r>
              <a:rPr lang="el-GR" sz="2800" dirty="0" err="1"/>
              <a:t>λογαριασμοι</a:t>
            </a:r>
            <a:r>
              <a:rPr lang="el-GR" sz="2800" dirty="0"/>
              <a:t>́ </a:t>
            </a:r>
            <a:r>
              <a:rPr lang="el-GR" sz="2800" dirty="0" err="1"/>
              <a:t>είναι</a:t>
            </a:r>
            <a:r>
              <a:rPr lang="el-GR" sz="2800" dirty="0"/>
              <a:t> </a:t>
            </a:r>
            <a:r>
              <a:rPr lang="el-GR" sz="2800" dirty="0" err="1"/>
              <a:t>μελλοντικές</a:t>
            </a:r>
            <a:r>
              <a:rPr lang="el-GR" sz="2800" dirty="0"/>
              <a:t> </a:t>
            </a:r>
            <a:r>
              <a:rPr lang="el-GR" sz="2800" dirty="0" err="1"/>
              <a:t>απαιτήσεις</a:t>
            </a:r>
            <a:r>
              <a:rPr lang="el-GR" sz="2800" dirty="0"/>
              <a:t> </a:t>
            </a:r>
            <a:r>
              <a:rPr lang="el-GR" sz="2800" dirty="0" err="1"/>
              <a:t>πληρωμής</a:t>
            </a:r>
            <a:r>
              <a:rPr lang="el-GR" sz="2800" dirty="0"/>
              <a:t> που </a:t>
            </a:r>
            <a:r>
              <a:rPr lang="el-GR" sz="2800" dirty="0" err="1"/>
              <a:t>έχει</a:t>
            </a:r>
            <a:r>
              <a:rPr lang="el-GR" sz="2800" dirty="0"/>
              <a:t> μια </a:t>
            </a:r>
            <a:r>
              <a:rPr lang="el-GR" sz="2800" dirty="0" err="1"/>
              <a:t>επιχείρηση</a:t>
            </a:r>
            <a:r>
              <a:rPr lang="el-GR" sz="2800" dirty="0"/>
              <a:t> </a:t>
            </a:r>
            <a:r>
              <a:rPr lang="el-GR" sz="2800" dirty="0" err="1"/>
              <a:t>απο</a:t>
            </a:r>
            <a:r>
              <a:rPr lang="el-GR" sz="2800" dirty="0"/>
              <a:t>́ τους </a:t>
            </a:r>
            <a:r>
              <a:rPr lang="el-GR" sz="2800" dirty="0" err="1"/>
              <a:t>πελάτες</a:t>
            </a:r>
            <a:r>
              <a:rPr lang="el-GR" sz="2800" dirty="0"/>
              <a:t> της και </a:t>
            </a:r>
            <a:r>
              <a:rPr lang="el-GR" sz="2800" dirty="0" err="1"/>
              <a:t>προέρχονται</a:t>
            </a:r>
            <a:r>
              <a:rPr lang="el-GR" sz="2800" dirty="0"/>
              <a:t> στην </a:t>
            </a:r>
            <a:r>
              <a:rPr lang="el-GR" sz="2800" dirty="0" err="1"/>
              <a:t>παροχη</a:t>
            </a:r>
            <a:r>
              <a:rPr lang="el-GR" sz="2800" dirty="0"/>
              <a:t>́ </a:t>
            </a:r>
            <a:r>
              <a:rPr lang="el-GR" sz="2800" dirty="0" err="1"/>
              <a:t>υπηρεσιών</a:t>
            </a:r>
            <a:r>
              <a:rPr lang="el-GR" sz="2800" dirty="0"/>
              <a:t> ή την </a:t>
            </a:r>
            <a:r>
              <a:rPr lang="el-GR" sz="2800" dirty="0" err="1"/>
              <a:t>πώληση</a:t>
            </a:r>
            <a:r>
              <a:rPr lang="el-GR" sz="2800" dirty="0"/>
              <a:t> </a:t>
            </a:r>
            <a:r>
              <a:rPr lang="el-GR" sz="2800" dirty="0" err="1"/>
              <a:t>προϊόντων</a:t>
            </a:r>
            <a:r>
              <a:rPr lang="el-GR" sz="2800" dirty="0"/>
              <a:t> </a:t>
            </a:r>
            <a:r>
              <a:rPr lang="el-GR" sz="2800" dirty="0" err="1"/>
              <a:t>επι</a:t>
            </a:r>
            <a:r>
              <a:rPr lang="el-GR" sz="2800" dirty="0"/>
              <a:t>́ </a:t>
            </a:r>
            <a:r>
              <a:rPr lang="el-GR" sz="2800" dirty="0" err="1"/>
              <a:t>πιστώσει</a:t>
            </a:r>
            <a:r>
              <a:rPr lang="el-GR" sz="2800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18">
            <a:hlinkClick r:id="" action="ppaction://media"/>
            <a:extLst>
              <a:ext uri="{FF2B5EF4-FFF2-40B4-BE49-F238E27FC236}">
                <a16:creationId xmlns:a16="http://schemas.microsoft.com/office/drawing/2014/main" id="{82299A36-B8B7-7C4F-BCC8-FC60F15D3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Λογαριασμοι</a:t>
            </a:r>
            <a:r>
              <a:rPr lang="el-GR" b="1" dirty="0"/>
              <a:t>́ Εισπρακτέοι και </a:t>
            </a:r>
            <a:r>
              <a:rPr lang="en-US" b="1" dirty="0"/>
              <a:t>ERP</a:t>
            </a:r>
            <a:endParaRPr lang="el-GR" dirty="0">
              <a:effectLst/>
            </a:endParaRP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400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sz="2800" dirty="0"/>
              <a:t>Η </a:t>
            </a:r>
            <a:r>
              <a:rPr lang="el-GR" sz="2800" dirty="0" err="1"/>
              <a:t>βασικη</a:t>
            </a:r>
            <a:r>
              <a:rPr lang="el-GR" sz="2800" dirty="0"/>
              <a:t>́ </a:t>
            </a:r>
            <a:r>
              <a:rPr lang="el-GR" sz="2800" dirty="0" err="1"/>
              <a:t>λειτουργικότητα</a:t>
            </a:r>
            <a:r>
              <a:rPr lang="el-GR" sz="2800" dirty="0"/>
              <a:t> του </a:t>
            </a:r>
            <a:r>
              <a:rPr lang="el-GR" sz="2800" dirty="0" err="1"/>
              <a:t>υποσυστήματος</a:t>
            </a:r>
            <a:r>
              <a:rPr lang="el-GR" sz="2800" dirty="0"/>
              <a:t> </a:t>
            </a:r>
            <a:r>
              <a:rPr lang="el-GR" sz="2800" dirty="0" err="1"/>
              <a:t>εισπρακτέων</a:t>
            </a:r>
            <a:r>
              <a:rPr lang="el-GR" sz="2800" dirty="0"/>
              <a:t> </a:t>
            </a:r>
            <a:r>
              <a:rPr lang="el-GR" sz="2800" dirty="0" err="1"/>
              <a:t>λογαριασμών</a:t>
            </a:r>
            <a:r>
              <a:rPr lang="el-GR" sz="2800" dirty="0"/>
              <a:t> </a:t>
            </a:r>
            <a:r>
              <a:rPr lang="el-GR" sz="2800" dirty="0" err="1"/>
              <a:t>είναι</a:t>
            </a:r>
            <a:r>
              <a:rPr lang="el-GR" sz="2800" dirty="0"/>
              <a:t> η </a:t>
            </a:r>
            <a:r>
              <a:rPr lang="el-GR" sz="2800" dirty="0" err="1"/>
              <a:t>ακόλουθη</a:t>
            </a:r>
            <a:r>
              <a:rPr lang="el-GR" sz="2800" dirty="0"/>
              <a:t> (</a:t>
            </a:r>
            <a:r>
              <a:rPr lang="en-US" sz="2800" dirty="0"/>
              <a:t>SAP Hellas, 2011a): </a:t>
            </a:r>
          </a:p>
          <a:p>
            <a:r>
              <a:rPr lang="el-GR" b="1" dirty="0" err="1"/>
              <a:t>Διαχείριση</a:t>
            </a:r>
            <a:r>
              <a:rPr lang="el-GR" b="1" dirty="0"/>
              <a:t> </a:t>
            </a:r>
            <a:r>
              <a:rPr lang="el-GR" b="1" dirty="0" err="1"/>
              <a:t>προκαταβολών</a:t>
            </a:r>
            <a:r>
              <a:rPr lang="el-GR" b="1" dirty="0"/>
              <a:t>, </a:t>
            </a:r>
          </a:p>
          <a:p>
            <a:r>
              <a:rPr lang="el-GR" b="1" dirty="0" err="1"/>
              <a:t>Διαχείριση</a:t>
            </a:r>
            <a:r>
              <a:rPr lang="el-GR" b="1" dirty="0"/>
              <a:t> </a:t>
            </a:r>
            <a:r>
              <a:rPr lang="el-GR" b="1" dirty="0" err="1"/>
              <a:t>τιμολογίων</a:t>
            </a:r>
            <a:r>
              <a:rPr lang="el-GR" b="1" dirty="0"/>
              <a:t> </a:t>
            </a:r>
            <a:r>
              <a:rPr lang="el-GR" b="1" dirty="0" err="1"/>
              <a:t>πελατών</a:t>
            </a:r>
            <a:r>
              <a:rPr lang="el-GR" b="1" dirty="0"/>
              <a:t>, </a:t>
            </a:r>
          </a:p>
          <a:p>
            <a:r>
              <a:rPr lang="el-GR" b="1" dirty="0" err="1"/>
              <a:t>Διαχείριση</a:t>
            </a:r>
            <a:r>
              <a:rPr lang="el-GR" b="1" dirty="0"/>
              <a:t> </a:t>
            </a:r>
            <a:r>
              <a:rPr lang="el-GR" b="1" dirty="0" err="1"/>
              <a:t>πιστωτικών</a:t>
            </a:r>
            <a:r>
              <a:rPr lang="el-GR" b="1" dirty="0"/>
              <a:t> </a:t>
            </a:r>
            <a:r>
              <a:rPr lang="el-GR" b="1" dirty="0" err="1"/>
              <a:t>σημειωμάτων</a:t>
            </a:r>
            <a:r>
              <a:rPr lang="el-GR" b="1" dirty="0"/>
              <a:t>, </a:t>
            </a:r>
          </a:p>
          <a:p>
            <a:r>
              <a:rPr lang="el-GR" b="1" dirty="0" err="1"/>
              <a:t>Καταχώριση</a:t>
            </a:r>
            <a:r>
              <a:rPr lang="el-GR" b="1" dirty="0"/>
              <a:t> </a:t>
            </a:r>
            <a:r>
              <a:rPr lang="el-GR" b="1" dirty="0" err="1"/>
              <a:t>πληρωμών</a:t>
            </a:r>
            <a:r>
              <a:rPr lang="el-GR" b="1" dirty="0"/>
              <a:t>, </a:t>
            </a:r>
          </a:p>
          <a:p>
            <a:r>
              <a:rPr lang="el-GR" b="1" dirty="0" err="1"/>
              <a:t>Άυτόματη</a:t>
            </a:r>
            <a:r>
              <a:rPr lang="el-GR" b="1" dirty="0"/>
              <a:t> </a:t>
            </a:r>
            <a:r>
              <a:rPr lang="el-GR" b="1" dirty="0" err="1"/>
              <a:t>εκκαθάριση</a:t>
            </a:r>
            <a:r>
              <a:rPr lang="el-GR" b="1" dirty="0"/>
              <a:t> </a:t>
            </a:r>
            <a:r>
              <a:rPr lang="el-GR" b="1" dirty="0" err="1"/>
              <a:t>εκκρεμών</a:t>
            </a:r>
            <a:r>
              <a:rPr lang="el-GR" b="1" dirty="0"/>
              <a:t> </a:t>
            </a:r>
            <a:r>
              <a:rPr lang="el-GR" b="1" dirty="0" err="1"/>
              <a:t>πληρωμών</a:t>
            </a:r>
            <a:r>
              <a:rPr lang="el-GR" b="1" dirty="0"/>
              <a:t> σε </a:t>
            </a:r>
            <a:r>
              <a:rPr lang="el-GR" b="1" dirty="0" err="1"/>
              <a:t>λογαριασμούς</a:t>
            </a:r>
            <a:r>
              <a:rPr lang="el-GR" b="1" dirty="0"/>
              <a:t> </a:t>
            </a:r>
            <a:r>
              <a:rPr lang="el-GR" b="1" dirty="0" err="1"/>
              <a:t>πελάτη</a:t>
            </a:r>
            <a:r>
              <a:rPr lang="el-GR" b="1" dirty="0"/>
              <a:t>, </a:t>
            </a:r>
          </a:p>
          <a:p>
            <a:r>
              <a:rPr lang="el-GR" b="1" dirty="0" err="1"/>
              <a:t>Υπολογισμός</a:t>
            </a:r>
            <a:r>
              <a:rPr lang="el-GR" b="1" dirty="0"/>
              <a:t> </a:t>
            </a:r>
            <a:r>
              <a:rPr lang="el-GR" b="1" dirty="0" err="1"/>
              <a:t>τόκου</a:t>
            </a:r>
            <a:r>
              <a:rPr lang="el-GR" b="1" dirty="0"/>
              <a:t> σε </a:t>
            </a:r>
            <a:r>
              <a:rPr lang="el-GR" b="1" dirty="0" err="1"/>
              <a:t>υπόλοιπο</a:t>
            </a:r>
            <a:r>
              <a:rPr lang="el-GR" b="1" dirty="0"/>
              <a:t> </a:t>
            </a:r>
            <a:r>
              <a:rPr lang="el-GR" b="1" dirty="0" err="1"/>
              <a:t>λογαριασμου</a:t>
            </a:r>
            <a:r>
              <a:rPr lang="el-GR" b="1" dirty="0"/>
              <a:t>́, </a:t>
            </a:r>
          </a:p>
          <a:p>
            <a:r>
              <a:rPr lang="el-GR" b="1" dirty="0" err="1"/>
              <a:t>Διαχείριση</a:t>
            </a:r>
            <a:r>
              <a:rPr lang="el-GR" b="1" dirty="0"/>
              <a:t> </a:t>
            </a:r>
            <a:r>
              <a:rPr lang="el-GR" b="1" dirty="0" err="1"/>
              <a:t>Πιστωτικών</a:t>
            </a:r>
            <a:r>
              <a:rPr lang="el-GR" b="1" dirty="0"/>
              <a:t> </a:t>
            </a:r>
            <a:r>
              <a:rPr lang="el-GR" b="1" dirty="0" err="1"/>
              <a:t>Ορίων</a:t>
            </a:r>
            <a:r>
              <a:rPr lang="el-GR" b="1" dirty="0"/>
              <a:t> </a:t>
            </a:r>
            <a:r>
              <a:rPr lang="el-GR" b="1" dirty="0" err="1"/>
              <a:t>Πελατών</a:t>
            </a:r>
            <a:r>
              <a:rPr lang="el-GR" b="1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19">
            <a:hlinkClick r:id="" action="ppaction://media"/>
            <a:extLst>
              <a:ext uri="{FF2B5EF4-FFF2-40B4-BE49-F238E27FC236}">
                <a16:creationId xmlns:a16="http://schemas.microsoft.com/office/drawing/2014/main" id="{01F173D8-24DD-A743-A893-6E9A58A09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41E6FFE-671B-CD44-BAA2-D4913A50C2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5700" y="369888"/>
            <a:ext cx="8824913" cy="3328987"/>
          </a:xfrm>
        </p:spPr>
        <p:txBody>
          <a:bodyPr/>
          <a:lstStyle/>
          <a:p>
            <a:pPr eaLnBrk="1" hangingPunct="1"/>
            <a:r>
              <a:rPr lang="en-US" altLang="en-US"/>
              <a:t>ERP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87122-8B69-D34A-BA37-E85FE7896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Διδαςκοντας </a:t>
            </a:r>
            <a:r>
              <a:rPr lang="el-GR" dirty="0" err="1"/>
              <a:t>ΔΔρ</a:t>
            </a:r>
            <a:r>
              <a:rPr lang="el-GR" dirty="0"/>
              <a:t>. Δαμιανος </a:t>
            </a:r>
            <a:r>
              <a:rPr lang="el-GR" dirty="0" err="1"/>
              <a:t>Σακας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l-GR" dirty="0"/>
              <a:t>Η </a:t>
            </a:r>
            <a:r>
              <a:rPr lang="el-GR" dirty="0" err="1"/>
              <a:t>παρουςιαςη</a:t>
            </a:r>
            <a:r>
              <a:rPr lang="el-GR" dirty="0"/>
              <a:t> ειναι απο το βιβλιο </a:t>
            </a:r>
            <a:r>
              <a:rPr lang="el-GR" dirty="0" err="1"/>
              <a:t>Συγχρονα</a:t>
            </a:r>
            <a:r>
              <a:rPr lang="el-GR" dirty="0"/>
              <a:t> </a:t>
            </a:r>
            <a:r>
              <a:rPr lang="el-GR" dirty="0" err="1"/>
              <a:t>Πληροφοριακα</a:t>
            </a:r>
            <a:r>
              <a:rPr lang="el-GR" dirty="0"/>
              <a:t> </a:t>
            </a:r>
            <a:r>
              <a:rPr lang="el-GR" dirty="0" err="1"/>
              <a:t>Συςτηματα</a:t>
            </a:r>
            <a:r>
              <a:rPr lang="el-GR" dirty="0"/>
              <a:t> </a:t>
            </a:r>
            <a:r>
              <a:rPr lang="el-GR" dirty="0" err="1"/>
              <a:t>Επιχειρήςεων</a:t>
            </a:r>
            <a:r>
              <a:rPr lang="el-GR" dirty="0"/>
              <a:t> του </a:t>
            </a:r>
            <a:r>
              <a:rPr lang="el-GR" dirty="0" err="1"/>
              <a:t>Πανου</a:t>
            </a:r>
            <a:r>
              <a:rPr lang="el-GR" dirty="0"/>
              <a:t> </a:t>
            </a:r>
            <a:r>
              <a:rPr lang="el-GR" dirty="0" err="1"/>
              <a:t>φιτςιλη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Οικονομική </a:t>
            </a:r>
            <a:r>
              <a:rPr lang="el-GR" b="1" dirty="0" err="1"/>
              <a:t>Διαχείρηση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3125788"/>
            <a:ext cx="11301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/>
              <a:t>Η </a:t>
            </a:r>
            <a:r>
              <a:rPr lang="el-GR" dirty="0" err="1"/>
              <a:t>οικονομικη</a:t>
            </a:r>
            <a:r>
              <a:rPr lang="el-GR" dirty="0"/>
              <a:t>́ </a:t>
            </a:r>
            <a:r>
              <a:rPr lang="el-GR" dirty="0" err="1"/>
              <a:t>διαχείριση</a:t>
            </a:r>
            <a:r>
              <a:rPr lang="el-GR" dirty="0"/>
              <a:t> μιας </a:t>
            </a:r>
            <a:r>
              <a:rPr lang="el-GR" dirty="0" err="1"/>
              <a:t>επιχείρησης</a:t>
            </a:r>
            <a:r>
              <a:rPr lang="el-GR" dirty="0"/>
              <a:t> ή </a:t>
            </a:r>
            <a:r>
              <a:rPr lang="el-GR" dirty="0" err="1"/>
              <a:t>ενός</a:t>
            </a:r>
            <a:r>
              <a:rPr lang="el-GR" dirty="0"/>
              <a:t> </a:t>
            </a:r>
            <a:r>
              <a:rPr lang="el-GR" dirty="0" err="1"/>
              <a:t>οργανισμου</a:t>
            </a:r>
            <a:r>
              <a:rPr lang="el-GR" dirty="0"/>
              <a:t>́ </a:t>
            </a:r>
            <a:r>
              <a:rPr lang="el-GR" dirty="0" err="1"/>
              <a:t>αποτελει</a:t>
            </a:r>
            <a:r>
              <a:rPr lang="el-GR" dirty="0"/>
              <a:t>́ μια </a:t>
            </a:r>
            <a:r>
              <a:rPr lang="el-GR" dirty="0" err="1"/>
              <a:t>απο</a:t>
            </a:r>
            <a:r>
              <a:rPr lang="el-GR" dirty="0"/>
              <a:t>́ τις </a:t>
            </a:r>
            <a:r>
              <a:rPr lang="el-GR" dirty="0" err="1"/>
              <a:t>βασικές</a:t>
            </a:r>
            <a:r>
              <a:rPr lang="el-GR" dirty="0"/>
              <a:t> </a:t>
            </a:r>
            <a:r>
              <a:rPr lang="el-GR" dirty="0" err="1"/>
              <a:t>λειτουργίες</a:t>
            </a:r>
            <a:r>
              <a:rPr lang="el-GR" dirty="0"/>
              <a:t> μιας </a:t>
            </a:r>
            <a:r>
              <a:rPr lang="el-GR" dirty="0" err="1"/>
              <a:t>επιχείρησης</a:t>
            </a:r>
            <a:r>
              <a:rPr lang="el-GR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Οικονομική </a:t>
            </a:r>
            <a:r>
              <a:rPr lang="el-GR" b="1" dirty="0" err="1"/>
              <a:t>Διαχείρηση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Μεταξυ</a:t>
            </a:r>
            <a:r>
              <a:rPr lang="el-GR" dirty="0"/>
              <a:t>́ </a:t>
            </a:r>
            <a:r>
              <a:rPr lang="el-GR" dirty="0" err="1"/>
              <a:t>άλλων</a:t>
            </a:r>
            <a:r>
              <a:rPr lang="el-GR" dirty="0"/>
              <a:t> οι </a:t>
            </a:r>
            <a:r>
              <a:rPr lang="el-GR" dirty="0" err="1"/>
              <a:t>βασικές</a:t>
            </a:r>
            <a:r>
              <a:rPr lang="el-GR" dirty="0"/>
              <a:t> </a:t>
            </a:r>
            <a:r>
              <a:rPr lang="el-GR" dirty="0" err="1"/>
              <a:t>εφαρμογές</a:t>
            </a:r>
            <a:r>
              <a:rPr lang="el-GR" dirty="0"/>
              <a:t> για την </a:t>
            </a:r>
            <a:r>
              <a:rPr lang="el-GR" dirty="0" err="1"/>
              <a:t>οικονομικη</a:t>
            </a:r>
            <a:r>
              <a:rPr lang="el-GR" dirty="0"/>
              <a:t>́ </a:t>
            </a:r>
            <a:r>
              <a:rPr lang="el-GR" dirty="0" err="1"/>
              <a:t>διαχείριση</a:t>
            </a:r>
            <a:r>
              <a:rPr lang="el-GR" dirty="0"/>
              <a:t> μιας </a:t>
            </a:r>
            <a:r>
              <a:rPr lang="el-GR" dirty="0" err="1"/>
              <a:t>επιχείρησης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pPr lvl="0"/>
            <a:endParaRPr lang="el-GR" b="1" dirty="0"/>
          </a:p>
          <a:p>
            <a:pPr lvl="0"/>
            <a:r>
              <a:rPr lang="en-US" b="1" dirty="0" err="1"/>
              <a:t>Λογιστικη</a:t>
            </a:r>
            <a:r>
              <a:rPr lang="en-US" b="1" dirty="0"/>
              <a:t>́ (Accounting). </a:t>
            </a:r>
            <a:endParaRPr lang="el-GR" b="1" dirty="0"/>
          </a:p>
          <a:p>
            <a:pPr lvl="0"/>
            <a:r>
              <a:rPr lang="el-GR" b="1" dirty="0" err="1"/>
              <a:t>Λογαριασμοι</a:t>
            </a:r>
            <a:r>
              <a:rPr lang="el-GR" b="1" dirty="0"/>
              <a:t>́ </a:t>
            </a:r>
            <a:r>
              <a:rPr lang="el-GR" b="1" dirty="0" err="1"/>
              <a:t>Πληρωτέοι</a:t>
            </a:r>
            <a:r>
              <a:rPr lang="el-GR" b="1" dirty="0"/>
              <a:t> (</a:t>
            </a:r>
            <a:r>
              <a:rPr lang="en-US" b="1" dirty="0"/>
              <a:t>Accounts Payables</a:t>
            </a:r>
            <a:endParaRPr lang="en-US" dirty="0"/>
          </a:p>
          <a:p>
            <a:pPr lvl="0"/>
            <a:r>
              <a:rPr lang="el-GR" b="1" dirty="0" err="1"/>
              <a:t>Λογαριασμοι</a:t>
            </a:r>
            <a:r>
              <a:rPr lang="el-GR" b="1" dirty="0"/>
              <a:t>́ </a:t>
            </a:r>
            <a:r>
              <a:rPr lang="el-GR" b="1" dirty="0" err="1"/>
              <a:t>Εισπρακτέοι</a:t>
            </a:r>
            <a:r>
              <a:rPr lang="el-GR" b="1" dirty="0"/>
              <a:t> (</a:t>
            </a:r>
            <a:r>
              <a:rPr lang="en-US" b="1" dirty="0"/>
              <a:t>Accounts Receivables</a:t>
            </a:r>
            <a:r>
              <a:rPr lang="el-GR" b="1" dirty="0"/>
              <a:t>).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04">
            <a:hlinkClick r:id="" action="ppaction://media"/>
            <a:extLst>
              <a:ext uri="{FF2B5EF4-FFF2-40B4-BE49-F238E27FC236}">
                <a16:creationId xmlns:a16="http://schemas.microsoft.com/office/drawing/2014/main" id="{35067B06-E106-8142-B8D6-606AFCF40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28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n-US" b="1" dirty="0"/>
              <a:t>ERP </a:t>
            </a:r>
            <a:r>
              <a:rPr lang="el-GR" b="1" dirty="0"/>
              <a:t>και Οικονομική </a:t>
            </a:r>
            <a:r>
              <a:rPr lang="el-GR" b="1" dirty="0" err="1"/>
              <a:t>Διαχείρηση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l-GR" dirty="0" err="1"/>
              <a:t>Μεταξυ</a:t>
            </a:r>
            <a:r>
              <a:rPr lang="el-GR" dirty="0"/>
              <a:t>́ </a:t>
            </a:r>
            <a:r>
              <a:rPr lang="el-GR" dirty="0" err="1"/>
              <a:t>άλλων</a:t>
            </a:r>
            <a:r>
              <a:rPr lang="el-GR" dirty="0"/>
              <a:t> οι </a:t>
            </a:r>
            <a:r>
              <a:rPr lang="el-GR" dirty="0" err="1"/>
              <a:t>βασικές</a:t>
            </a:r>
            <a:r>
              <a:rPr lang="el-GR" dirty="0"/>
              <a:t> </a:t>
            </a:r>
            <a:r>
              <a:rPr lang="el-GR" dirty="0" err="1"/>
              <a:t>εφαρμογές</a:t>
            </a:r>
            <a:r>
              <a:rPr lang="el-GR" dirty="0"/>
              <a:t> για την </a:t>
            </a:r>
            <a:r>
              <a:rPr lang="el-GR" dirty="0" err="1"/>
              <a:t>οικονομικη</a:t>
            </a:r>
            <a:r>
              <a:rPr lang="el-GR" dirty="0"/>
              <a:t>́ </a:t>
            </a:r>
            <a:r>
              <a:rPr lang="el-GR" dirty="0" err="1"/>
              <a:t>διαχείριση</a:t>
            </a:r>
            <a:r>
              <a:rPr lang="el-GR" dirty="0"/>
              <a:t> μιας </a:t>
            </a:r>
            <a:r>
              <a:rPr lang="el-GR" dirty="0" err="1"/>
              <a:t>επιχείρησης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pPr lvl="0"/>
            <a:endParaRPr lang="el-GR" b="1" dirty="0"/>
          </a:p>
          <a:p>
            <a:pPr lvl="0"/>
            <a:r>
              <a:rPr lang="en-US" b="1" dirty="0" err="1"/>
              <a:t>Δι</a:t>
            </a:r>
            <a:r>
              <a:rPr lang="en-US" b="1" dirty="0"/>
              <a:t>α</a:t>
            </a:r>
            <a:r>
              <a:rPr lang="en-US" b="1" dirty="0" err="1"/>
              <a:t>χείριση</a:t>
            </a:r>
            <a:r>
              <a:rPr lang="en-US" b="1" dirty="0"/>
              <a:t> </a:t>
            </a:r>
            <a:r>
              <a:rPr lang="en-US" b="1" dirty="0" err="1"/>
              <a:t>Πρου</a:t>
            </a:r>
            <a:r>
              <a:rPr lang="en-US" b="1" dirty="0"/>
              <a:t>̈π</a:t>
            </a:r>
            <a:r>
              <a:rPr lang="en-US" b="1" dirty="0" err="1"/>
              <a:t>ολογισμου</a:t>
            </a:r>
            <a:r>
              <a:rPr lang="en-US" b="1" dirty="0"/>
              <a:t>́ (Budget Management). </a:t>
            </a:r>
            <a:endParaRPr lang="en-US" dirty="0"/>
          </a:p>
          <a:p>
            <a:r>
              <a:rPr lang="el-GR" b="1" dirty="0" err="1"/>
              <a:t>Διαχείριση</a:t>
            </a:r>
            <a:r>
              <a:rPr lang="el-GR" b="1" dirty="0"/>
              <a:t> </a:t>
            </a:r>
            <a:r>
              <a:rPr lang="el-GR" b="1" dirty="0" err="1"/>
              <a:t>Παγίων</a:t>
            </a:r>
            <a:r>
              <a:rPr lang="el-GR" b="1" dirty="0"/>
              <a:t> (</a:t>
            </a:r>
            <a:r>
              <a:rPr lang="en-US" b="1" dirty="0"/>
              <a:t>Assets Management</a:t>
            </a:r>
            <a:r>
              <a:rPr lang="el-GR" b="1" dirty="0"/>
              <a:t>).</a:t>
            </a:r>
            <a:r>
              <a:rPr lang="en-US" dirty="0"/>
              <a:t>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05">
            <a:hlinkClick r:id="" action="ppaction://media"/>
            <a:extLst>
              <a:ext uri="{FF2B5EF4-FFF2-40B4-BE49-F238E27FC236}">
                <a16:creationId xmlns:a16="http://schemas.microsoft.com/office/drawing/2014/main" id="{29FB0772-F664-934D-8376-1B96575E5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38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Λογιστικές Διαδικασίες στο </a:t>
            </a:r>
            <a:r>
              <a:rPr lang="en-US" b="1" dirty="0"/>
              <a:t>ERP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/>
              <a:t>Οι </a:t>
            </a:r>
            <a:r>
              <a:rPr lang="el-GR" dirty="0" err="1"/>
              <a:t>λογιστικές</a:t>
            </a:r>
            <a:r>
              <a:rPr lang="el-GR" dirty="0"/>
              <a:t> </a:t>
            </a:r>
            <a:r>
              <a:rPr lang="el-GR" dirty="0" err="1"/>
              <a:t>διαδικασίες</a:t>
            </a:r>
            <a:r>
              <a:rPr lang="el-GR" dirty="0"/>
              <a:t> σε </a:t>
            </a:r>
            <a:r>
              <a:rPr lang="el-GR" dirty="0" err="1"/>
              <a:t>γενικές</a:t>
            </a:r>
            <a:r>
              <a:rPr lang="el-GR" dirty="0"/>
              <a:t> </a:t>
            </a:r>
            <a:r>
              <a:rPr lang="el-GR" dirty="0" err="1"/>
              <a:t>γραμμές</a:t>
            </a:r>
            <a:r>
              <a:rPr lang="el-GR" dirty="0"/>
              <a:t> </a:t>
            </a:r>
            <a:r>
              <a:rPr lang="el-GR" dirty="0" err="1"/>
              <a:t>χωρίζονται</a:t>
            </a:r>
            <a:r>
              <a:rPr lang="el-GR" dirty="0"/>
              <a:t> σε </a:t>
            </a:r>
            <a:r>
              <a:rPr lang="el-GR" dirty="0" err="1"/>
              <a:t>δύο</a:t>
            </a:r>
            <a:r>
              <a:rPr lang="el-GR" dirty="0"/>
              <a:t> </a:t>
            </a:r>
            <a:r>
              <a:rPr lang="el-GR" dirty="0" err="1"/>
              <a:t>κύριες</a:t>
            </a:r>
            <a:r>
              <a:rPr lang="el-GR" dirty="0"/>
              <a:t> </a:t>
            </a:r>
            <a:r>
              <a:rPr lang="el-GR" dirty="0" err="1"/>
              <a:t>κατηγορίες</a:t>
            </a:r>
            <a:r>
              <a:rPr lang="el-GR" dirty="0"/>
              <a:t>: </a:t>
            </a:r>
          </a:p>
          <a:p>
            <a:pPr>
              <a:buNone/>
            </a:pPr>
            <a:endParaRPr lang="el-GR" dirty="0"/>
          </a:p>
          <a:p>
            <a:r>
              <a:rPr lang="el-GR" b="1" dirty="0" err="1"/>
              <a:t>Χρηματοοικονομικη</a:t>
            </a:r>
            <a:r>
              <a:rPr lang="el-GR" b="1" dirty="0"/>
              <a:t>́ </a:t>
            </a:r>
            <a:r>
              <a:rPr lang="el-GR" b="1" dirty="0" err="1"/>
              <a:t>Λογιστικη</a:t>
            </a:r>
            <a:r>
              <a:rPr lang="el-GR" b="1" dirty="0"/>
              <a:t>́ (ΧΛ) και </a:t>
            </a:r>
          </a:p>
          <a:p>
            <a:endParaRPr lang="el-GR" b="1" dirty="0"/>
          </a:p>
          <a:p>
            <a:r>
              <a:rPr lang="el-GR" b="1" dirty="0" err="1"/>
              <a:t>Λογιστικη</a:t>
            </a:r>
            <a:r>
              <a:rPr lang="el-GR" b="1" dirty="0"/>
              <a:t>́ </a:t>
            </a:r>
            <a:r>
              <a:rPr lang="el-GR" b="1" dirty="0" err="1"/>
              <a:t>διαχείριση</a:t>
            </a:r>
            <a:r>
              <a:rPr lang="el-GR" b="1" dirty="0"/>
              <a:t> ή </a:t>
            </a:r>
            <a:r>
              <a:rPr lang="el-GR" b="1" dirty="0" err="1"/>
              <a:t>Διοικητικη</a:t>
            </a:r>
            <a:r>
              <a:rPr lang="el-GR" b="1" dirty="0"/>
              <a:t>́ </a:t>
            </a:r>
            <a:r>
              <a:rPr lang="el-GR" b="1" dirty="0" err="1"/>
              <a:t>Λογιστικη</a:t>
            </a:r>
            <a:r>
              <a:rPr lang="el-GR" b="1" dirty="0"/>
              <a:t>́ (ΔΛ).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06">
            <a:hlinkClick r:id="" action="ppaction://media"/>
            <a:extLst>
              <a:ext uri="{FF2B5EF4-FFF2-40B4-BE49-F238E27FC236}">
                <a16:creationId xmlns:a16="http://schemas.microsoft.com/office/drawing/2014/main" id="{0E42A6EB-B399-B04F-8727-C7C48CECF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5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Οικονομικ</a:t>
            </a:r>
            <a:r>
              <a:rPr lang="en-US" b="1" dirty="0" err="1"/>
              <a:t>έ</a:t>
            </a:r>
            <a:r>
              <a:rPr lang="el-GR" b="1" dirty="0"/>
              <a:t>ς καταστάσεις και </a:t>
            </a:r>
            <a:r>
              <a:rPr lang="en-US" b="1" dirty="0"/>
              <a:t>ERP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2226885"/>
            <a:ext cx="11301412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dirty="0"/>
              <a:t>Οι πιο </a:t>
            </a:r>
            <a:r>
              <a:rPr lang="el-GR" dirty="0" err="1"/>
              <a:t>γνωστές</a:t>
            </a:r>
            <a:r>
              <a:rPr lang="el-GR" dirty="0"/>
              <a:t> </a:t>
            </a:r>
            <a:r>
              <a:rPr lang="el-GR" dirty="0" err="1"/>
              <a:t>οικονομικές</a:t>
            </a:r>
            <a:r>
              <a:rPr lang="el-GR" dirty="0"/>
              <a:t> </a:t>
            </a:r>
            <a:r>
              <a:rPr lang="el-GR" dirty="0" err="1"/>
              <a:t>καταστάσεις</a:t>
            </a:r>
            <a:r>
              <a:rPr lang="el-GR" dirty="0"/>
              <a:t> </a:t>
            </a:r>
            <a:r>
              <a:rPr lang="el-GR" dirty="0" err="1"/>
              <a:t>είναι</a:t>
            </a:r>
            <a:r>
              <a:rPr lang="el-GR" dirty="0"/>
              <a:t>: </a:t>
            </a:r>
          </a:p>
          <a:p>
            <a:pPr>
              <a:buNone/>
            </a:pPr>
            <a:endParaRPr lang="en-US" b="1" dirty="0"/>
          </a:p>
          <a:p>
            <a:r>
              <a:rPr lang="el-GR" b="1" dirty="0"/>
              <a:t>Ο </a:t>
            </a:r>
            <a:r>
              <a:rPr lang="el-GR" b="1" dirty="0" err="1"/>
              <a:t>ισολογισμός</a:t>
            </a:r>
            <a:r>
              <a:rPr lang="el-GR" b="1" dirty="0"/>
              <a:t> (</a:t>
            </a:r>
            <a:r>
              <a:rPr lang="en-US" b="1" dirty="0"/>
              <a:t>balance sheet), </a:t>
            </a:r>
          </a:p>
          <a:p>
            <a:r>
              <a:rPr lang="el-GR" b="1" dirty="0"/>
              <a:t>Η </a:t>
            </a:r>
            <a:r>
              <a:rPr lang="el-GR" b="1" dirty="0" err="1"/>
              <a:t>κατάσταση</a:t>
            </a:r>
            <a:r>
              <a:rPr lang="el-GR" b="1" dirty="0"/>
              <a:t> </a:t>
            </a:r>
            <a:r>
              <a:rPr lang="el-GR" b="1" dirty="0" err="1"/>
              <a:t>αποτελεσμάτων</a:t>
            </a:r>
            <a:r>
              <a:rPr lang="el-GR" b="1" dirty="0"/>
              <a:t> </a:t>
            </a:r>
            <a:r>
              <a:rPr lang="el-GR" b="1" dirty="0" err="1"/>
              <a:t>χρήσης</a:t>
            </a:r>
            <a:r>
              <a:rPr lang="el-GR" b="1" dirty="0"/>
              <a:t> (</a:t>
            </a:r>
            <a:r>
              <a:rPr lang="en-US" b="1" dirty="0"/>
              <a:t>income statement) </a:t>
            </a:r>
            <a:r>
              <a:rPr lang="el-GR" b="1" dirty="0"/>
              <a:t>και </a:t>
            </a:r>
          </a:p>
          <a:p>
            <a:r>
              <a:rPr lang="el-GR" b="1" dirty="0"/>
              <a:t>Η </a:t>
            </a:r>
            <a:r>
              <a:rPr lang="el-GR" b="1" dirty="0" err="1"/>
              <a:t>κατάσταση</a:t>
            </a:r>
            <a:r>
              <a:rPr lang="el-GR" b="1" dirty="0"/>
              <a:t> </a:t>
            </a:r>
            <a:r>
              <a:rPr lang="el-GR" b="1" dirty="0" err="1"/>
              <a:t>ταμειακών</a:t>
            </a:r>
            <a:r>
              <a:rPr lang="el-GR" b="1" dirty="0"/>
              <a:t> </a:t>
            </a:r>
            <a:r>
              <a:rPr lang="el-GR" b="1" dirty="0" err="1"/>
              <a:t>ροών</a:t>
            </a:r>
            <a:r>
              <a:rPr lang="el-GR" b="1" dirty="0"/>
              <a:t> (</a:t>
            </a:r>
            <a:r>
              <a:rPr lang="en-US" b="1" dirty="0"/>
              <a:t>cash flow statement).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07">
            <a:hlinkClick r:id="" action="ppaction://media"/>
            <a:extLst>
              <a:ext uri="{FF2B5EF4-FFF2-40B4-BE49-F238E27FC236}">
                <a16:creationId xmlns:a16="http://schemas.microsoft.com/office/drawing/2014/main" id="{325D001D-E188-A342-97E6-591131CE6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/>
              <a:t>Ισολογισμός και </a:t>
            </a:r>
            <a:r>
              <a:rPr lang="en-US" b="1" dirty="0"/>
              <a:t>ERP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1142002"/>
            <a:ext cx="11301412" cy="542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None/>
            </a:pPr>
            <a:r>
              <a:rPr lang="el-GR" sz="2800" dirty="0"/>
              <a:t>Ο ισολογισμός περιλαμβάνει: </a:t>
            </a:r>
          </a:p>
          <a:p>
            <a:pPr>
              <a:buNone/>
            </a:pPr>
            <a:endParaRPr lang="en-US" sz="2800" b="1" dirty="0"/>
          </a:p>
          <a:p>
            <a:r>
              <a:rPr lang="el-GR" sz="2800" b="1" dirty="0"/>
              <a:t>Παθητικό </a:t>
            </a:r>
          </a:p>
          <a:p>
            <a:r>
              <a:rPr lang="el-GR" sz="2800" b="1" dirty="0"/>
              <a:t>Ενεργητικό</a:t>
            </a:r>
          </a:p>
          <a:p>
            <a:r>
              <a:rPr lang="el-GR" sz="2800" b="1" dirty="0"/>
              <a:t>Κατάσταση Αποτελεσμάτων</a:t>
            </a:r>
          </a:p>
          <a:p>
            <a:r>
              <a:rPr lang="el-GR" sz="2800" b="1" dirty="0"/>
              <a:t>Κατάσταση Μεταβολών</a:t>
            </a:r>
          </a:p>
          <a:p>
            <a:endParaRPr lang="el-GR" sz="2800" b="1" dirty="0"/>
          </a:p>
          <a:p>
            <a:r>
              <a:rPr lang="el-GR" sz="2800" dirty="0"/>
              <a:t>το </a:t>
            </a:r>
            <a:r>
              <a:rPr lang="el-GR" sz="2800" dirty="0" err="1"/>
              <a:t>τελικο</a:t>
            </a:r>
            <a:r>
              <a:rPr lang="el-GR" sz="2800" dirty="0"/>
              <a:t>́ </a:t>
            </a:r>
            <a:r>
              <a:rPr lang="el-GR" sz="2800" dirty="0" err="1"/>
              <a:t>ποσο</a:t>
            </a:r>
            <a:r>
              <a:rPr lang="el-GR" sz="2800" dirty="0"/>
              <a:t>́ στο </a:t>
            </a:r>
            <a:r>
              <a:rPr lang="el-GR" sz="2800" dirty="0" err="1"/>
              <a:t>οποίο</a:t>
            </a:r>
            <a:r>
              <a:rPr lang="el-GR" sz="2800" dirty="0"/>
              <a:t> </a:t>
            </a:r>
            <a:r>
              <a:rPr lang="el-GR" sz="2800" dirty="0" err="1"/>
              <a:t>ανέρχεται</a:t>
            </a:r>
            <a:r>
              <a:rPr lang="el-GR" sz="2800" dirty="0"/>
              <a:t> το </a:t>
            </a:r>
            <a:r>
              <a:rPr lang="el-GR" sz="2800" dirty="0" err="1"/>
              <a:t>Ενεργητικο</a:t>
            </a:r>
            <a:r>
              <a:rPr lang="el-GR" sz="2800" dirty="0"/>
              <a:t>́ θα </a:t>
            </a:r>
            <a:r>
              <a:rPr lang="el-GR" sz="2800" dirty="0" err="1"/>
              <a:t>πρέπει</a:t>
            </a:r>
            <a:r>
              <a:rPr lang="el-GR" sz="2800" dirty="0"/>
              <a:t> να </a:t>
            </a:r>
            <a:r>
              <a:rPr lang="el-GR" sz="2800" dirty="0" err="1"/>
              <a:t>είναι</a:t>
            </a:r>
            <a:r>
              <a:rPr lang="el-GR" sz="2800" dirty="0"/>
              <a:t> το </a:t>
            </a:r>
            <a:r>
              <a:rPr lang="el-GR" sz="2800" dirty="0" err="1"/>
              <a:t>ίδιο</a:t>
            </a:r>
            <a:r>
              <a:rPr lang="el-GR" sz="2800" dirty="0"/>
              <a:t> με το </a:t>
            </a:r>
            <a:r>
              <a:rPr lang="el-GR" sz="2800" dirty="0" err="1"/>
              <a:t>τελικο</a:t>
            </a:r>
            <a:r>
              <a:rPr lang="el-GR" sz="2800" dirty="0"/>
              <a:t>́ </a:t>
            </a:r>
            <a:r>
              <a:rPr lang="el-GR" sz="2800" dirty="0" err="1"/>
              <a:t>ποσο</a:t>
            </a:r>
            <a:r>
              <a:rPr lang="el-GR" sz="2800" dirty="0"/>
              <a:t>́ του </a:t>
            </a:r>
            <a:r>
              <a:rPr lang="el-GR" sz="2800" dirty="0" err="1"/>
              <a:t>παθητικου</a:t>
            </a:r>
            <a:r>
              <a:rPr lang="el-GR" sz="2800" dirty="0"/>
              <a:t>́. </a:t>
            </a:r>
          </a:p>
          <a:p>
            <a:endParaRPr lang="en-US" sz="2800" b="1" dirty="0"/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31C91-669D-9F42-A78F-7DA5BB6D7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075" y="2226885"/>
            <a:ext cx="4009241" cy="2484600"/>
          </a:xfrm>
          <a:prstGeom prst="rect">
            <a:avLst/>
          </a:prstGeom>
        </p:spPr>
      </p:pic>
      <p:pic>
        <p:nvPicPr>
          <p:cNvPr id="2" name="Online Media 1" descr="0507">
            <a:hlinkClick r:id="" action="ppaction://media"/>
            <a:extLst>
              <a:ext uri="{FF2B5EF4-FFF2-40B4-BE49-F238E27FC236}">
                <a16:creationId xmlns:a16="http://schemas.microsoft.com/office/drawing/2014/main" id="{0717BAF2-45DF-024C-9902-9DC4A43DD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3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DCDCA9C-A7C3-D54E-BB82-573CCB81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10482804" cy="711200"/>
          </a:xfrm>
        </p:spPr>
        <p:txBody>
          <a:bodyPr/>
          <a:lstStyle/>
          <a:p>
            <a:r>
              <a:rPr lang="el-GR" b="1" dirty="0" err="1"/>
              <a:t>Λογιστικη</a:t>
            </a:r>
            <a:r>
              <a:rPr lang="el-GR" b="1" dirty="0"/>
              <a:t>́ </a:t>
            </a:r>
            <a:r>
              <a:rPr lang="el-GR" b="1" dirty="0" err="1"/>
              <a:t>Κόστους</a:t>
            </a:r>
            <a:endParaRPr lang="en-US" dirty="0"/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162CB4D2-64BB-AE41-A3ED-D6751452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69" y="1560458"/>
            <a:ext cx="11301412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2800" b="1" dirty="0"/>
              <a:t>T</a:t>
            </a:r>
            <a:r>
              <a:rPr lang="el-GR" sz="2800" b="1" dirty="0"/>
              <a:t>ο </a:t>
            </a:r>
            <a:r>
              <a:rPr lang="el-GR" sz="2800" b="1" dirty="0" err="1"/>
              <a:t>κόστος</a:t>
            </a:r>
            <a:r>
              <a:rPr lang="el-GR" sz="2800" b="1" dirty="0"/>
              <a:t> </a:t>
            </a:r>
            <a:r>
              <a:rPr lang="el-GR" sz="2800" b="1" dirty="0" err="1"/>
              <a:t>αποτελει</a:t>
            </a:r>
            <a:r>
              <a:rPr lang="el-GR" sz="2800" b="1" dirty="0"/>
              <a:t>́ </a:t>
            </a:r>
            <a:r>
              <a:rPr lang="el-GR" sz="2800" b="1" dirty="0" err="1"/>
              <a:t>επένδυση</a:t>
            </a:r>
            <a:r>
              <a:rPr lang="el-GR" sz="2800" b="1" dirty="0"/>
              <a:t> </a:t>
            </a:r>
            <a:r>
              <a:rPr lang="el-GR" sz="2800" b="1" dirty="0" err="1"/>
              <a:t>αγοραστικής</a:t>
            </a:r>
            <a:r>
              <a:rPr lang="el-GR" sz="2800" b="1" dirty="0"/>
              <a:t> </a:t>
            </a:r>
            <a:r>
              <a:rPr lang="el-GR" sz="2800" b="1" dirty="0" err="1"/>
              <a:t>δύναμης</a:t>
            </a:r>
            <a:r>
              <a:rPr lang="el-GR" sz="2800" b="1" dirty="0"/>
              <a:t> σε </a:t>
            </a:r>
            <a:r>
              <a:rPr lang="el-GR" sz="2800" b="1" dirty="0" err="1"/>
              <a:t>αγαθα</a:t>
            </a:r>
            <a:r>
              <a:rPr lang="el-GR" sz="2800" b="1" dirty="0"/>
              <a:t>́ και </a:t>
            </a:r>
            <a:r>
              <a:rPr lang="el-GR" sz="2800" b="1" dirty="0" err="1"/>
              <a:t>υπηρεσίες</a:t>
            </a:r>
            <a:r>
              <a:rPr lang="el-GR" sz="2800" b="1" dirty="0"/>
              <a:t>. </a:t>
            </a:r>
            <a:endParaRPr lang="en-US" sz="2800" b="1" dirty="0"/>
          </a:p>
          <a:p>
            <a:endParaRPr lang="el-GR" sz="2800" b="1" dirty="0"/>
          </a:p>
          <a:p>
            <a:r>
              <a:rPr lang="el-GR" sz="2800" b="1" dirty="0"/>
              <a:t>Το </a:t>
            </a:r>
            <a:r>
              <a:rPr lang="el-GR" sz="2800" b="1" dirty="0" err="1"/>
              <a:t>κόστος</a:t>
            </a:r>
            <a:r>
              <a:rPr lang="el-GR" sz="2800" b="1" dirty="0"/>
              <a:t> </a:t>
            </a:r>
            <a:r>
              <a:rPr lang="el-GR" sz="2800" b="1" dirty="0" err="1"/>
              <a:t>αποτελει</a:t>
            </a:r>
            <a:r>
              <a:rPr lang="el-GR" sz="2800" b="1" dirty="0"/>
              <a:t>́ </a:t>
            </a:r>
            <a:r>
              <a:rPr lang="el-GR" sz="2800" b="1" dirty="0" err="1"/>
              <a:t>στοιχείο</a:t>
            </a:r>
            <a:r>
              <a:rPr lang="el-GR" sz="2800" b="1" dirty="0"/>
              <a:t> του </a:t>
            </a:r>
            <a:r>
              <a:rPr lang="el-GR" sz="2800" b="1" dirty="0" err="1"/>
              <a:t>Ενεργητικου</a:t>
            </a:r>
            <a:r>
              <a:rPr lang="el-GR" sz="2800" b="1" dirty="0"/>
              <a:t>́. </a:t>
            </a:r>
          </a:p>
          <a:p>
            <a:endParaRPr lang="en-US" sz="2800" b="1" dirty="0"/>
          </a:p>
          <a:p>
            <a:r>
              <a:rPr lang="el-GR" sz="2800" b="1" dirty="0"/>
              <a:t>Το </a:t>
            </a:r>
            <a:r>
              <a:rPr lang="el-GR" sz="2800" b="1" dirty="0" err="1"/>
              <a:t>κόστος</a:t>
            </a:r>
            <a:r>
              <a:rPr lang="el-GR" sz="2800" b="1" dirty="0"/>
              <a:t> </a:t>
            </a:r>
            <a:r>
              <a:rPr lang="el-GR" sz="2800" b="1" dirty="0" err="1"/>
              <a:t>αλλάζει</a:t>
            </a:r>
            <a:r>
              <a:rPr lang="el-GR" sz="2800" b="1" dirty="0"/>
              <a:t> </a:t>
            </a:r>
            <a:r>
              <a:rPr lang="el-GR" sz="2800" b="1" dirty="0" err="1"/>
              <a:t>μορφη</a:t>
            </a:r>
            <a:r>
              <a:rPr lang="el-GR" sz="2800" b="1" dirty="0"/>
              <a:t>́ (</a:t>
            </a:r>
            <a:r>
              <a:rPr lang="el-GR" sz="2800" b="1" dirty="0" err="1"/>
              <a:t>συνήθως</a:t>
            </a:r>
            <a:r>
              <a:rPr lang="el-GR" sz="2800" b="1" dirty="0"/>
              <a:t>) </a:t>
            </a:r>
            <a:r>
              <a:rPr lang="el-GR" sz="2800" b="1" dirty="0" err="1"/>
              <a:t>μέσα</a:t>
            </a:r>
            <a:r>
              <a:rPr lang="el-GR" sz="2800" b="1" dirty="0"/>
              <a:t> στην </a:t>
            </a:r>
            <a:r>
              <a:rPr lang="el-GR" sz="2800" b="1" dirty="0" err="1"/>
              <a:t>επιχείρηση</a:t>
            </a:r>
            <a:r>
              <a:rPr lang="el-GR" sz="2800" b="1" dirty="0"/>
              <a:t>. </a:t>
            </a:r>
          </a:p>
          <a:p>
            <a:endParaRPr lang="en-US" sz="2800" b="1" dirty="0"/>
          </a:p>
          <a:p>
            <a:r>
              <a:rPr lang="el-GR" sz="2800" b="1" dirty="0"/>
              <a:t>Το </a:t>
            </a:r>
            <a:r>
              <a:rPr lang="el-GR" sz="2800" b="1" dirty="0" err="1"/>
              <a:t>κόστος</a:t>
            </a:r>
            <a:r>
              <a:rPr lang="el-GR" sz="2800" b="1" dirty="0"/>
              <a:t> </a:t>
            </a:r>
            <a:r>
              <a:rPr lang="el-GR" sz="2800" b="1" dirty="0" err="1"/>
              <a:t>εξαφανίζεται</a:t>
            </a:r>
            <a:r>
              <a:rPr lang="el-GR" sz="2800" b="1" dirty="0"/>
              <a:t> </a:t>
            </a:r>
            <a:r>
              <a:rPr lang="el-GR" sz="2800" b="1" dirty="0" err="1"/>
              <a:t>όταν</a:t>
            </a:r>
            <a:r>
              <a:rPr lang="el-GR" sz="2800" b="1" dirty="0"/>
              <a:t> το </a:t>
            </a:r>
            <a:r>
              <a:rPr lang="el-GR" sz="2800" b="1" dirty="0" err="1"/>
              <a:t>αγαθο</a:t>
            </a:r>
            <a:r>
              <a:rPr lang="el-GR" sz="2800" b="1" dirty="0"/>
              <a:t>́ ή η </a:t>
            </a:r>
            <a:r>
              <a:rPr lang="el-GR" sz="2800" b="1" dirty="0" err="1"/>
              <a:t>υπηρεσία</a:t>
            </a:r>
            <a:r>
              <a:rPr lang="el-GR" sz="2800" b="1" dirty="0"/>
              <a:t> </a:t>
            </a:r>
            <a:r>
              <a:rPr lang="el-GR" sz="2800" b="1" dirty="0" err="1"/>
              <a:t>όπου</a:t>
            </a:r>
            <a:r>
              <a:rPr lang="el-GR" sz="2800" b="1" dirty="0"/>
              <a:t> </a:t>
            </a:r>
            <a:r>
              <a:rPr lang="el-GR" sz="2800" b="1" dirty="0" err="1"/>
              <a:t>είναι</a:t>
            </a:r>
            <a:r>
              <a:rPr lang="el-GR" sz="2800" b="1" dirty="0"/>
              <a:t> </a:t>
            </a:r>
            <a:r>
              <a:rPr lang="el-GR" sz="2800" b="1" dirty="0" err="1"/>
              <a:t>ενσωματωμένο</a:t>
            </a:r>
            <a:r>
              <a:rPr lang="el-GR" sz="2800" b="1" dirty="0"/>
              <a:t> </a:t>
            </a:r>
            <a:r>
              <a:rPr lang="el-GR" sz="2800" b="1" dirty="0" err="1"/>
              <a:t>πουληθει</a:t>
            </a:r>
            <a:r>
              <a:rPr lang="el-GR" sz="2800" b="1" dirty="0"/>
              <a:t>́, </a:t>
            </a:r>
            <a:r>
              <a:rPr lang="el-GR" sz="2800" b="1" dirty="0" err="1"/>
              <a:t>απολεσθει</a:t>
            </a:r>
            <a:r>
              <a:rPr lang="el-GR" sz="2800" b="1" dirty="0"/>
              <a:t>́ ή </a:t>
            </a:r>
            <a:r>
              <a:rPr lang="el-GR" sz="2800" b="1" dirty="0" err="1"/>
              <a:t>διατεθει</a:t>
            </a:r>
            <a:r>
              <a:rPr lang="el-GR" sz="2800" b="1" dirty="0"/>
              <a:t>́ σε </a:t>
            </a:r>
            <a:r>
              <a:rPr lang="el-GR" sz="2800" b="1" dirty="0" err="1"/>
              <a:t>τρίτους</a:t>
            </a:r>
            <a:r>
              <a:rPr lang="el-GR" sz="2800" b="1" dirty="0"/>
              <a:t>. </a:t>
            </a:r>
          </a:p>
        </p:txBody>
      </p:sp>
      <p:pic>
        <p:nvPicPr>
          <p:cNvPr id="22531" name="Picture 2" descr="page21image36042432">
            <a:extLst>
              <a:ext uri="{FF2B5EF4-FFF2-40B4-BE49-F238E27FC236}">
                <a16:creationId xmlns:a16="http://schemas.microsoft.com/office/drawing/2014/main" id="{22B07ECB-F47B-5E4B-A618-DB794087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438"/>
            <a:ext cx="4572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nline Media 1" descr="0509">
            <a:hlinkClick r:id="" action="ppaction://media"/>
            <a:extLst>
              <a:ext uri="{FF2B5EF4-FFF2-40B4-BE49-F238E27FC236}">
                <a16:creationId xmlns:a16="http://schemas.microsoft.com/office/drawing/2014/main" id="{C99C53D2-7D36-B749-A5F6-11AB56B58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3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{0F96A573-6AC8-7F4E-A815-238AEE2C977A}tf10001062</Template>
  <TotalTime>12831</TotalTime>
  <Words>1898</Words>
  <Application>Microsoft Macintosh PowerPoint</Application>
  <PresentationFormat>Widescreen</PresentationFormat>
  <Paragraphs>164</Paragraphs>
  <Slides>19</Slides>
  <Notes>17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ERP 05</vt:lpstr>
      <vt:lpstr>ERP</vt:lpstr>
      <vt:lpstr>ERP και Οικονομική Διαχείρηση</vt:lpstr>
      <vt:lpstr>ERP και Οικονομική Διαχείρηση</vt:lpstr>
      <vt:lpstr>ERP και Οικονομική Διαχείρηση</vt:lpstr>
      <vt:lpstr>Λογιστικές Διαδικασίες στο ERP</vt:lpstr>
      <vt:lpstr>Οικονομικές καταστάσεις και ERP</vt:lpstr>
      <vt:lpstr>Ισολογισμός και ERP</vt:lpstr>
      <vt:lpstr>Λογιστική Κόστους</vt:lpstr>
      <vt:lpstr>Λογιστική Κόστους και ERP</vt:lpstr>
      <vt:lpstr>Λογιστική Κόστους και ERP</vt:lpstr>
      <vt:lpstr>Λογιστική Κόστους και ERP</vt:lpstr>
      <vt:lpstr>Παράδειγμα κοστολόγησης</vt:lpstr>
      <vt:lpstr>Λογαριασμοί Πληρωτέοι </vt:lpstr>
      <vt:lpstr>Σχεδιασμός Πληρωτέων Λογαριασμών</vt:lpstr>
      <vt:lpstr>Λογαριασμοί Πληρωτέοι και ERP </vt:lpstr>
      <vt:lpstr>Λογαριασμοί Πληρωτέοι και ERP </vt:lpstr>
      <vt:lpstr>Λογαριασμοί Εισπρακτέοι</vt:lpstr>
      <vt:lpstr>Λογαριασμοί Εισπρακτέοι και ERP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03</dc:title>
  <dc:creator>Microsoft Office User</dc:creator>
  <cp:lastModifiedBy>Microsoft Office User</cp:lastModifiedBy>
  <cp:revision>80</cp:revision>
  <dcterms:created xsi:type="dcterms:W3CDTF">2020-03-14T08:26:53Z</dcterms:created>
  <dcterms:modified xsi:type="dcterms:W3CDTF">2020-04-02T09:39:35Z</dcterms:modified>
</cp:coreProperties>
</file>