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1" r:id="rId2"/>
    <p:sldId id="305" r:id="rId3"/>
    <p:sldId id="332" r:id="rId4"/>
    <p:sldId id="258" r:id="rId5"/>
    <p:sldId id="333" r:id="rId6"/>
    <p:sldId id="334" r:id="rId7"/>
    <p:sldId id="335" r:id="rId8"/>
    <p:sldId id="344" r:id="rId9"/>
    <p:sldId id="259" r:id="rId10"/>
    <p:sldId id="343" r:id="rId11"/>
    <p:sldId id="260" r:id="rId12"/>
    <p:sldId id="261" r:id="rId13"/>
    <p:sldId id="306" r:id="rId14"/>
    <p:sldId id="262" r:id="rId15"/>
    <p:sldId id="257" r:id="rId16"/>
    <p:sldId id="291" r:id="rId17"/>
    <p:sldId id="307" r:id="rId18"/>
    <p:sldId id="338" r:id="rId19"/>
    <p:sldId id="346" r:id="rId20"/>
    <p:sldId id="322" r:id="rId21"/>
    <p:sldId id="265" r:id="rId22"/>
    <p:sldId id="345" r:id="rId23"/>
    <p:sldId id="266" r:id="rId24"/>
    <p:sldId id="337" r:id="rId25"/>
    <p:sldId id="308" r:id="rId26"/>
    <p:sldId id="309" r:id="rId27"/>
    <p:sldId id="336" r:id="rId28"/>
    <p:sldId id="341" r:id="rId29"/>
    <p:sldId id="310" r:id="rId30"/>
    <p:sldId id="267" r:id="rId31"/>
    <p:sldId id="340" r:id="rId32"/>
    <p:sldId id="268" r:id="rId33"/>
    <p:sldId id="269" r:id="rId34"/>
    <p:sldId id="342"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65989-EDAF-46B9-9FD5-43C962A1104D}" type="datetimeFigureOut">
              <a:rPr lang="el-GR" smtClean="0"/>
              <a:pPr/>
              <a:t>24/4/2023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15A8E-E218-4767-906C-3EC258D9D0F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24/4/2023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31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465E5-78E0-4786-A40C-AA583DBC5791}" type="datetimeFigureOut">
              <a:rPr lang="el-GR" smtClean="0"/>
              <a:pPr/>
              <a:t>24/4/2023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3AC6A-24DD-422F-A4AC-46BA7A1ED6F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48881"/>
            <a:ext cx="9144000" cy="43204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l-GR" sz="2400" b="1" dirty="0" smtClean="0"/>
              <a:t>ΦΥΣΙΟΛΟΓΙΑ των ΦΥΤΩΝ</a:t>
            </a:r>
            <a:endParaRPr lang="el-GR" sz="2400" b="1" dirty="0"/>
          </a:p>
        </p:txBody>
      </p:sp>
      <p:sp>
        <p:nvSpPr>
          <p:cNvPr id="3" name="Subtitle 2"/>
          <p:cNvSpPr>
            <a:spLocks noGrp="1"/>
          </p:cNvSpPr>
          <p:nvPr>
            <p:ph type="subTitle" idx="1"/>
          </p:nvPr>
        </p:nvSpPr>
        <p:spPr>
          <a:xfrm>
            <a:off x="-21974" y="3212977"/>
            <a:ext cx="9144000" cy="1368151"/>
          </a:xfrm>
          <a:ln>
            <a:solidFill>
              <a:schemeClr val="accent2">
                <a:lumMod val="75000"/>
              </a:schemeClr>
            </a:solidFill>
          </a:ln>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nSpc>
                <a:spcPct val="170000"/>
              </a:lnSpc>
            </a:pPr>
            <a:r>
              <a:rPr lang="el-GR" sz="2800" b="1" dirty="0" smtClean="0">
                <a:solidFill>
                  <a:schemeClr val="tx2"/>
                </a:solidFill>
                <a:latin typeface="Arial Black" pitchFamily="34" charset="0"/>
                <a:cs typeface="Arial" pitchFamily="34" charset="0"/>
              </a:rPr>
              <a:t>ΚΕΦΑΛΑΙΟ </a:t>
            </a:r>
            <a:r>
              <a:rPr lang="en-US" sz="2800" b="1" dirty="0" smtClean="0">
                <a:solidFill>
                  <a:schemeClr val="tx2"/>
                </a:solidFill>
                <a:latin typeface="Arial Black" pitchFamily="34" charset="0"/>
                <a:cs typeface="Arial" pitchFamily="34" charset="0"/>
              </a:rPr>
              <a:t>4</a:t>
            </a:r>
            <a:endParaRPr lang="el-GR" sz="2800" b="1" dirty="0" smtClean="0">
              <a:solidFill>
                <a:schemeClr val="tx2"/>
              </a:solidFill>
              <a:latin typeface="Arial Black" pitchFamily="34" charset="0"/>
              <a:cs typeface="Arial" pitchFamily="34" charset="0"/>
            </a:endParaRPr>
          </a:p>
          <a:p>
            <a:pPr>
              <a:lnSpc>
                <a:spcPct val="170000"/>
              </a:lnSpc>
            </a:pPr>
            <a:r>
              <a:rPr lang="el-GR" sz="2000" b="1" dirty="0" smtClean="0">
                <a:solidFill>
                  <a:schemeClr val="tx2"/>
                </a:solidFill>
                <a:latin typeface="Arial" pitchFamily="34" charset="0"/>
                <a:cs typeface="Arial" pitchFamily="34" charset="0"/>
              </a:rPr>
              <a:t>ΚΥΤΤΑΡΙΚΗ ΑΝΑΠΝΟΗ</a:t>
            </a:r>
          </a:p>
          <a:p>
            <a:pPr>
              <a:lnSpc>
                <a:spcPct val="170000"/>
              </a:lnSpc>
            </a:pPr>
            <a:r>
              <a:rPr lang="el-GR" sz="1700" b="1" dirty="0" smtClean="0">
                <a:solidFill>
                  <a:schemeClr val="tx2"/>
                </a:solidFill>
                <a:latin typeface="Arial" pitchFamily="34" charset="0"/>
                <a:cs typeface="Arial" pitchFamily="34" charset="0"/>
              </a:rPr>
              <a:t>Ο ΔΙΑΧΕΙΡΙΣΤΗΣ ΤΗΣ ΕΝΕΡΓΕΙΑΣ ΚΑΙ ΤΩΝ ΣΚΕΛΕΤΩΝ ΑΝΘΡΑΚΑ </a:t>
            </a:r>
            <a:endParaRPr lang="el-GR" sz="1700" b="1" dirty="0">
              <a:solidFill>
                <a:schemeClr val="tx2"/>
              </a:solidFill>
              <a:latin typeface="Arial" pitchFamily="34" charset="0"/>
              <a:cs typeface="Arial" pitchFamily="34" charset="0"/>
            </a:endParaRPr>
          </a:p>
        </p:txBody>
      </p:sp>
      <p:grpSp>
        <p:nvGrpSpPr>
          <p:cNvPr id="4" name="Group 3"/>
          <p:cNvGrpSpPr/>
          <p:nvPr/>
        </p:nvGrpSpPr>
        <p:grpSpPr>
          <a:xfrm>
            <a:off x="1763688" y="0"/>
            <a:ext cx="4824536" cy="1332958"/>
            <a:chOff x="1331640" y="-89638"/>
            <a:chExt cx="5112568" cy="1579772"/>
          </a:xfrm>
        </p:grpSpPr>
        <p:pic>
          <p:nvPicPr>
            <p:cNvPr id="5" name="Picture 2" descr="http://www2.aua.gr/sites/all/themes/themecornflex/images/AgriculturalUniversityOfAthens100px.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89638"/>
              <a:ext cx="5112568" cy="142133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555776" y="870033"/>
              <a:ext cx="3888432" cy="620101"/>
            </a:xfrm>
            <a:prstGeom prst="rect">
              <a:avLst/>
            </a:prstGeom>
            <a:solidFill>
              <a:schemeClr val="bg1"/>
            </a:solidFill>
          </p:spPr>
          <p:txBody>
            <a:bodyPr wrap="square" rtlCol="0">
              <a:spAutoFit/>
            </a:bodyPr>
            <a:lstStyle/>
            <a:p>
              <a:pPr algn="ctr"/>
              <a:r>
                <a:rPr lang="el-GR" sz="1400" b="1" dirty="0" smtClean="0"/>
                <a:t>ΕΡΓΑΣΤΗΡΙΟ ΦΥΣΙΟΛΟΓΙΑΣ &amp; ΜΟΡΦΟΛΟΓΙΑΣ ΦΥΤΩΝ</a:t>
              </a:r>
              <a:endParaRPr lang="el-GR" sz="1400" dirty="0" smtClean="0"/>
            </a:p>
          </p:txBody>
        </p:sp>
      </p:grpSp>
      <p:sp>
        <p:nvSpPr>
          <p:cNvPr id="8" name="TextBox 7"/>
          <p:cNvSpPr txBox="1"/>
          <p:nvPr/>
        </p:nvSpPr>
        <p:spPr>
          <a:xfrm>
            <a:off x="4046488" y="6221908"/>
            <a:ext cx="1433021" cy="369332"/>
          </a:xfrm>
          <a:prstGeom prst="rect">
            <a:avLst/>
          </a:prstGeom>
          <a:noFill/>
        </p:spPr>
        <p:txBody>
          <a:bodyPr wrap="none" rtlCol="0">
            <a:spAutoFit/>
          </a:bodyPr>
          <a:lstStyle/>
          <a:p>
            <a:r>
              <a:rPr lang="el-GR" b="1" dirty="0" smtClean="0">
                <a:solidFill>
                  <a:schemeClr val="accent2">
                    <a:lumMod val="50000"/>
                  </a:schemeClr>
                </a:solidFill>
              </a:rPr>
              <a:t>ΑΘΗΝΑ </a:t>
            </a:r>
            <a:r>
              <a:rPr lang="en-US" b="1" dirty="0" smtClean="0">
                <a:solidFill>
                  <a:schemeClr val="accent2">
                    <a:lumMod val="50000"/>
                  </a:schemeClr>
                </a:solidFill>
              </a:rPr>
              <a:t>2021</a:t>
            </a:r>
          </a:p>
        </p:txBody>
      </p:sp>
    </p:spTree>
    <p:extLst>
      <p:ext uri="{BB962C8B-B14F-4D97-AF65-F5344CB8AC3E}">
        <p14:creationId xmlns:p14="http://schemas.microsoft.com/office/powerpoint/2010/main" xmlns="" val="76577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188640"/>
            <a:ext cx="8445624" cy="54868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p>
            <a:pPr lvl="0" algn="ctr">
              <a:spcBef>
                <a:spcPct val="0"/>
              </a:spcBef>
              <a:defRPr/>
            </a:pPr>
            <a:r>
              <a:rPr lang="en-US" sz="1600" b="1" dirty="0" err="1" smtClean="0">
                <a:solidFill>
                  <a:schemeClr val="tx2">
                    <a:lumMod val="50000"/>
                  </a:schemeClr>
                </a:solidFill>
                <a:cs typeface="Arial" pitchFamily="34" charset="0"/>
              </a:rPr>
              <a:t>Κυτταρική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αερόβια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αναπνοή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Μια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αποδοτική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καταβολική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διαδικασία</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οποία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παρέχει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υποστρώματα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ενέργεια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όλα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κύτταρα</a:t>
            </a:r>
            <a:endParaRPr lang="el-GR" sz="1600" b="1" dirty="0">
              <a:solidFill>
                <a:schemeClr val="tx2">
                  <a:lumMod val="50000"/>
                </a:schemeClr>
              </a:solidFill>
              <a:cs typeface="Arial" pitchFamily="34" charset="0"/>
            </a:endParaRPr>
          </a:p>
        </p:txBody>
      </p:sp>
      <p:sp>
        <p:nvSpPr>
          <p:cNvPr id="5" name="TextBox 4"/>
          <p:cNvSpPr txBox="1"/>
          <p:nvPr/>
        </p:nvSpPr>
        <p:spPr>
          <a:xfrm>
            <a:off x="251520" y="908720"/>
            <a:ext cx="8712968" cy="4939814"/>
          </a:xfrm>
          <a:prstGeom prst="rect">
            <a:avLst/>
          </a:prstGeom>
          <a:noFill/>
        </p:spPr>
        <p:txBody>
          <a:bodyPr wrap="square" rtlCol="0">
            <a:spAutoFit/>
          </a:bodyPr>
          <a:lstStyle/>
          <a:p>
            <a:pPr algn="just">
              <a:lnSpc>
                <a:spcPct val="150000"/>
              </a:lnSpc>
            </a:pPr>
            <a:r>
              <a:rPr lang="el-GR" dirty="0" smtClean="0"/>
              <a:t>Η διαδικασία αυτή στα κύτταρα συμβαίνει συντονισμένα ως ένα ενιαίο λειτουργικό σύνολο, ωστόσο για λόγους διδακτικής κατανόησης η κυτταρική αναπνοή χωρίζεται σε τέσσερα κύρια στάδια: </a:t>
            </a:r>
            <a:endParaRPr lang="en-US" dirty="0" smtClean="0"/>
          </a:p>
          <a:p>
            <a:pPr algn="just">
              <a:lnSpc>
                <a:spcPct val="150000"/>
              </a:lnSpc>
            </a:pPr>
            <a:r>
              <a:rPr lang="el-GR" dirty="0" smtClean="0"/>
              <a:t>τη </a:t>
            </a:r>
            <a:r>
              <a:rPr lang="el-GR" b="1" dirty="0" err="1" smtClean="0"/>
              <a:t>γλυκόλυση</a:t>
            </a:r>
            <a:r>
              <a:rPr lang="el-GR" dirty="0" smtClean="0"/>
              <a:t>, </a:t>
            </a:r>
            <a:endParaRPr lang="en-US" dirty="0" smtClean="0"/>
          </a:p>
          <a:p>
            <a:pPr algn="just">
              <a:lnSpc>
                <a:spcPct val="150000"/>
              </a:lnSpc>
            </a:pPr>
            <a:r>
              <a:rPr lang="el-GR" dirty="0" smtClean="0"/>
              <a:t>τη </a:t>
            </a:r>
            <a:r>
              <a:rPr lang="el-GR" b="1" dirty="0" smtClean="0"/>
              <a:t>συνδετική αντίδραση</a:t>
            </a:r>
            <a:r>
              <a:rPr lang="el-GR" dirty="0" smtClean="0"/>
              <a:t> </a:t>
            </a:r>
            <a:r>
              <a:rPr lang="el-GR" dirty="0" err="1" smtClean="0"/>
              <a:t>γλυκόλυσης</a:t>
            </a:r>
            <a:r>
              <a:rPr lang="el-GR" dirty="0" smtClean="0"/>
              <a:t>-κύκλου </a:t>
            </a:r>
            <a:r>
              <a:rPr lang="el-GR" dirty="0" err="1" smtClean="0"/>
              <a:t>Krebs</a:t>
            </a:r>
            <a:r>
              <a:rPr lang="el-GR" dirty="0" smtClean="0"/>
              <a:t>, </a:t>
            </a:r>
            <a:endParaRPr lang="en-US" dirty="0" smtClean="0"/>
          </a:p>
          <a:p>
            <a:pPr algn="just">
              <a:lnSpc>
                <a:spcPct val="150000"/>
              </a:lnSpc>
            </a:pPr>
            <a:r>
              <a:rPr lang="el-GR" dirty="0" smtClean="0"/>
              <a:t>τον </a:t>
            </a:r>
            <a:r>
              <a:rPr lang="el-GR" b="1" dirty="0" smtClean="0"/>
              <a:t>κύκλο του </a:t>
            </a:r>
            <a:r>
              <a:rPr lang="el-GR" b="1" dirty="0" err="1" smtClean="0"/>
              <a:t>Krebs</a:t>
            </a:r>
            <a:r>
              <a:rPr lang="el-GR" b="1" dirty="0" smtClean="0"/>
              <a:t> </a:t>
            </a:r>
            <a:r>
              <a:rPr lang="el-GR" dirty="0" smtClean="0"/>
              <a:t>ή</a:t>
            </a:r>
            <a:r>
              <a:rPr lang="el-GR" b="1" dirty="0" smtClean="0"/>
              <a:t> κύκλο των </a:t>
            </a:r>
            <a:r>
              <a:rPr lang="el-GR" b="1" dirty="0" err="1" smtClean="0"/>
              <a:t>τρικαρβοξυλικών</a:t>
            </a:r>
            <a:r>
              <a:rPr lang="el-GR" b="1" dirty="0" smtClean="0"/>
              <a:t> οξέων</a:t>
            </a:r>
            <a:r>
              <a:rPr lang="el-GR" dirty="0" smtClean="0"/>
              <a:t> </a:t>
            </a:r>
            <a:endParaRPr lang="en-US" dirty="0" smtClean="0"/>
          </a:p>
          <a:p>
            <a:pPr algn="just">
              <a:lnSpc>
                <a:spcPct val="150000"/>
              </a:lnSpc>
            </a:pPr>
            <a:r>
              <a:rPr lang="el-GR" dirty="0" smtClean="0"/>
              <a:t>και την </a:t>
            </a:r>
            <a:r>
              <a:rPr lang="el-GR" b="1" dirty="0" smtClean="0"/>
              <a:t>αλυσίδα μεταφοράς ηλεκτρονίων </a:t>
            </a:r>
            <a:r>
              <a:rPr lang="el-GR" dirty="0" smtClean="0"/>
              <a:t>ή</a:t>
            </a:r>
            <a:r>
              <a:rPr lang="el-GR" b="1" dirty="0" smtClean="0"/>
              <a:t> αναπνευστική αλυσίδα</a:t>
            </a:r>
            <a:r>
              <a:rPr lang="el-GR" dirty="0" smtClean="0"/>
              <a:t>. </a:t>
            </a:r>
          </a:p>
          <a:p>
            <a:pPr algn="just">
              <a:lnSpc>
                <a:spcPct val="150000"/>
              </a:lnSpc>
            </a:pPr>
            <a:r>
              <a:rPr lang="el-GR" dirty="0" smtClean="0"/>
              <a:t>Η </a:t>
            </a:r>
            <a:r>
              <a:rPr lang="el-GR" b="1" dirty="0" err="1" smtClean="0"/>
              <a:t>γλυκόλυση</a:t>
            </a:r>
            <a:r>
              <a:rPr lang="el-GR" dirty="0" smtClean="0"/>
              <a:t> πραγματοποιείται στο </a:t>
            </a:r>
            <a:r>
              <a:rPr lang="el-GR" b="1" dirty="0" smtClean="0"/>
              <a:t>κυτταρόπλασμα</a:t>
            </a:r>
            <a:r>
              <a:rPr lang="el-GR" dirty="0" smtClean="0"/>
              <a:t>, ενώ τα άλλα τρία στάδια στα μιτοχόνδρια. </a:t>
            </a:r>
            <a:endParaRPr lang="en-US" dirty="0" smtClean="0"/>
          </a:p>
          <a:p>
            <a:pPr algn="just">
              <a:lnSpc>
                <a:spcPct val="150000"/>
              </a:lnSpc>
            </a:pPr>
            <a:r>
              <a:rPr lang="el-GR" dirty="0" smtClean="0"/>
              <a:t>Στη διάρκεια της οξείδωσης των υποστρωμάτων συμβαίνουν και ενεργειακές απώλειες με τη μορφή εκλυόμενης θερμότητας.</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16632"/>
            <a:ext cx="8640960" cy="476672"/>
          </a:xfrm>
        </p:spPr>
        <p:style>
          <a:lnRef idx="1">
            <a:schemeClr val="accent3"/>
          </a:lnRef>
          <a:fillRef idx="2">
            <a:schemeClr val="accent3"/>
          </a:fillRef>
          <a:effectRef idx="1">
            <a:schemeClr val="accent3"/>
          </a:effectRef>
          <a:fontRef idx="minor">
            <a:schemeClr val="dk1"/>
          </a:fontRef>
        </p:style>
        <p:txBody>
          <a:bodyPr>
            <a:noAutofit/>
          </a:bodyPr>
          <a:lstStyle/>
          <a:p>
            <a:pPr>
              <a:lnSpc>
                <a:spcPct val="150000"/>
              </a:lnSpc>
            </a:pPr>
            <a:r>
              <a:rPr lang="en-US" sz="1600" b="1" dirty="0" err="1" smtClean="0">
                <a:solidFill>
                  <a:schemeClr val="tx2">
                    <a:lumMod val="50000"/>
                  </a:schemeClr>
                </a:solidFill>
                <a:cs typeface="Arial" pitchFamily="34" charset="0"/>
              </a:rPr>
              <a:t>Ερωτήματα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που</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πρέπει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να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απαντηθούν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προκειμένου</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να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γίνει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κατανοητή</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πορεία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της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αναπνοής</a:t>
            </a:r>
            <a:endParaRPr lang="el-GR" sz="1600" b="1" dirty="0">
              <a:solidFill>
                <a:schemeClr val="tx2">
                  <a:lumMod val="50000"/>
                </a:schemeClr>
              </a:solidFill>
              <a:cs typeface="Arial" pitchFamily="34" charset="0"/>
            </a:endParaRPr>
          </a:p>
        </p:txBody>
      </p:sp>
      <p:sp>
        <p:nvSpPr>
          <p:cNvPr id="3" name="2 - Θέση περιεχομένου"/>
          <p:cNvSpPr>
            <a:spLocks noGrp="1"/>
          </p:cNvSpPr>
          <p:nvPr>
            <p:ph idx="1"/>
          </p:nvPr>
        </p:nvSpPr>
        <p:spPr/>
        <p:txBody>
          <a:bodyPr/>
          <a:lstStyle/>
          <a:p>
            <a:pPr algn="just"/>
            <a:endParaRPr lang="el-GR" sz="2200" b="1" dirty="0" smtClean="0"/>
          </a:p>
          <a:p>
            <a:pPr>
              <a:buNone/>
            </a:pPr>
            <a:endParaRPr lang="el-GR" dirty="0"/>
          </a:p>
        </p:txBody>
      </p:sp>
      <p:sp>
        <p:nvSpPr>
          <p:cNvPr id="5" name="Rectangle 4"/>
          <p:cNvSpPr/>
          <p:nvPr/>
        </p:nvSpPr>
        <p:spPr>
          <a:xfrm>
            <a:off x="107504" y="620688"/>
            <a:ext cx="8712968" cy="5755422"/>
          </a:xfrm>
          <a:prstGeom prst="rect">
            <a:avLst/>
          </a:prstGeom>
        </p:spPr>
        <p:txBody>
          <a:bodyPr wrap="square">
            <a:spAutoFit/>
          </a:bodyPr>
          <a:lstStyle/>
          <a:p>
            <a:r>
              <a:rPr lang="el-GR" sz="1600" b="1" dirty="0" smtClean="0"/>
              <a:t>Για ποιον λόγο τα φυτικά κύτταρα διαθέτουν δύο διαφορετικά οργανίδια διαχείρισης της ενέργειας, δηλ. τους </a:t>
            </a:r>
            <a:r>
              <a:rPr lang="el-GR" sz="1600" b="1" dirty="0" err="1" smtClean="0"/>
              <a:t>χλωροπλάστες</a:t>
            </a:r>
            <a:r>
              <a:rPr lang="el-GR" sz="1600" b="1" dirty="0" smtClean="0"/>
              <a:t> και τα μιτοχόνδρια; </a:t>
            </a:r>
          </a:p>
          <a:p>
            <a:pPr algn="just"/>
            <a:r>
              <a:rPr lang="el-GR" sz="1600" dirty="0" smtClean="0"/>
              <a:t>Τα πλεονεκτήματα της εμπλοκής δύο οργανιδίων, δηλαδή των μιτοχονδρίων και των </a:t>
            </a:r>
            <a:r>
              <a:rPr lang="el-GR" sz="1600" dirty="0" err="1" smtClean="0"/>
              <a:t>χλωροπλαστών</a:t>
            </a:r>
            <a:r>
              <a:rPr lang="el-GR" sz="1600" dirty="0" smtClean="0"/>
              <a:t>, στον ενεργειακό μεταβολισμό των </a:t>
            </a:r>
            <a:r>
              <a:rPr lang="el-GR" sz="1600" dirty="0" err="1" smtClean="0"/>
              <a:t>αυτότροφων</a:t>
            </a:r>
            <a:r>
              <a:rPr lang="el-GR" sz="1600" dirty="0" smtClean="0"/>
              <a:t> οργανισμών, όπως τα φυτά, είναι κυρίως τρία:</a:t>
            </a:r>
            <a:endParaRPr lang="en-US" sz="1600" dirty="0" smtClean="0"/>
          </a:p>
          <a:p>
            <a:pPr algn="just"/>
            <a:r>
              <a:rPr lang="el-GR" sz="1600" dirty="0" smtClean="0"/>
              <a:t> </a:t>
            </a:r>
          </a:p>
          <a:p>
            <a:pPr algn="just"/>
            <a:r>
              <a:rPr lang="en-US" sz="1600" b="1" i="1" dirty="0" smtClean="0"/>
              <a:t>1. </a:t>
            </a:r>
            <a:r>
              <a:rPr lang="el-GR" sz="1600" b="1" i="1" dirty="0" smtClean="0"/>
              <a:t>Δεν διαθέτουν όλα τα φυτικά κύτταρα χλωροπλάστες.</a:t>
            </a:r>
            <a:r>
              <a:rPr lang="el-GR" sz="1600" dirty="0" smtClean="0"/>
              <a:t> Η ρίζα π.χ. είναι </a:t>
            </a:r>
            <a:r>
              <a:rPr lang="el-GR" sz="1600" dirty="0" err="1" smtClean="0"/>
              <a:t>ετερότροφο</a:t>
            </a:r>
            <a:r>
              <a:rPr lang="el-GR" sz="1600" dirty="0" smtClean="0"/>
              <a:t> όργανο, επομένως πρέπει να τροφοδοτείται συνεχώς με υποστρώματα από τα οποία μέσω της αναπνοής (που πραγματοποιείται στα μιτοχόνδρια) εξασφαλίζει ενέργεια και σκελετούς άνθρακα. Στη συνέχεια επενδύει την ενέργεια και τον άνθρακα σύμφωνα με τις δικές της ανάγκες. Εξάλλου τα ΑΤΡ και NADΡH που παράγονται στους χλωροπλάστες δεν μπορούν να αποθηκευτούν σε μακροπρόθεσμη βάση ή να μεταφερθούν σε μεγάλες αποστάσεις</a:t>
            </a:r>
            <a:r>
              <a:rPr lang="en-US" sz="1600" dirty="0" smtClean="0"/>
              <a:t>.</a:t>
            </a:r>
          </a:p>
          <a:p>
            <a:pPr marL="342900" indent="-342900" algn="just"/>
            <a:endParaRPr lang="el-GR" sz="1600" dirty="0" smtClean="0"/>
          </a:p>
          <a:p>
            <a:pPr algn="just"/>
            <a:r>
              <a:rPr lang="el-GR" sz="1600" b="1" dirty="0" smtClean="0"/>
              <a:t>2.</a:t>
            </a:r>
            <a:r>
              <a:rPr lang="el-GR" sz="1600" dirty="0" smtClean="0"/>
              <a:t> </a:t>
            </a:r>
            <a:r>
              <a:rPr lang="el-GR" sz="1600" b="1" i="1" dirty="0" smtClean="0"/>
              <a:t>Ακόμη και τα </a:t>
            </a:r>
            <a:r>
              <a:rPr lang="el-GR" sz="1600" b="1" i="1" dirty="0" err="1" smtClean="0"/>
              <a:t>αυτότροφα</a:t>
            </a:r>
            <a:r>
              <a:rPr lang="el-GR" sz="1600" b="1" i="1" dirty="0" smtClean="0"/>
              <a:t> φωτοσυνθετικά κύτταρα στη διάρκεια της νύχτας μετατρέπονται σε </a:t>
            </a:r>
            <a:r>
              <a:rPr lang="el-GR" sz="1600" b="1" i="1" dirty="0" err="1" smtClean="0"/>
              <a:t>ετερότροφα</a:t>
            </a:r>
            <a:r>
              <a:rPr lang="el-GR" sz="1600" b="1" i="1" dirty="0" smtClean="0"/>
              <a:t>.</a:t>
            </a:r>
            <a:r>
              <a:rPr lang="el-GR" sz="1600" dirty="0" smtClean="0"/>
              <a:t> Επομένως οι ανάγκες για συντήρηση αλλά και μεταβολικές διευθετήσεις επιβάλλουν τη λειτουργία της αναπνοής στη διάρκεια της νύχτας. Η αναπνοή βεβαίως λειτουργεί συνεχώς, και κατά τη διάρκεια της ημέρας.</a:t>
            </a:r>
            <a:endParaRPr lang="en-US" sz="1600" dirty="0" smtClean="0"/>
          </a:p>
          <a:p>
            <a:pPr algn="just"/>
            <a:endParaRPr lang="el-GR" sz="1600" dirty="0" smtClean="0"/>
          </a:p>
          <a:p>
            <a:pPr algn="just"/>
            <a:r>
              <a:rPr lang="el-GR" sz="1600" b="1" dirty="0" smtClean="0"/>
              <a:t>3.</a:t>
            </a:r>
            <a:r>
              <a:rPr lang="el-GR" sz="1600" dirty="0" smtClean="0"/>
              <a:t> </a:t>
            </a:r>
            <a:r>
              <a:rPr lang="el-GR" sz="1600" b="1" i="1" dirty="0" smtClean="0"/>
              <a:t>Μέσω της αναπνοής εξασφαλίζεται η προμήθεια υποστρωμάτων προκειμένου να λειτουργήσουν όλες οι μεταβολικές πορείες σε όλα τα </a:t>
            </a:r>
            <a:r>
              <a:rPr lang="el-GR" sz="1600" b="1" i="1" dirty="0" err="1" smtClean="0"/>
              <a:t>υποκυτταρικά</a:t>
            </a:r>
            <a:r>
              <a:rPr lang="el-GR" sz="1600" b="1" i="1" dirty="0" smtClean="0"/>
              <a:t> διαμερίσματα</a:t>
            </a:r>
            <a:r>
              <a:rPr lang="en-US" sz="1600" dirty="0" smtClean="0"/>
              <a:t>.</a:t>
            </a:r>
            <a:r>
              <a:rPr lang="el-GR" sz="1600" dirty="0" smtClean="0"/>
              <a:t> Οι </a:t>
            </a:r>
            <a:r>
              <a:rPr lang="el-GR" sz="1600" dirty="0" err="1" smtClean="0"/>
              <a:t>χλωροπλάστες</a:t>
            </a:r>
            <a:r>
              <a:rPr lang="el-GR" sz="1600" dirty="0" smtClean="0"/>
              <a:t> δεν διαθέτουν τον κατάλληλο εξοπλισμό ώστε να συνθέσουν το τεράστιο φάσμα οργανικών ενώσεων η σύνθεση των οποίων απαιτείται για τις κυτταρικές λειτουργίες. Η περίσσεια άνθρακα και ενέργειας στους </a:t>
            </a:r>
            <a:r>
              <a:rPr lang="el-GR" sz="1600" dirty="0" err="1" smtClean="0"/>
              <a:t>χλωροπλάστες</a:t>
            </a:r>
            <a:r>
              <a:rPr lang="el-GR" sz="1600" dirty="0" smtClean="0"/>
              <a:t> αποθηκεύεται με τη μορφή αμύλου ή </a:t>
            </a:r>
            <a:r>
              <a:rPr lang="el-GR" sz="1600" dirty="0" err="1" smtClean="0"/>
              <a:t>λιποσταγονιδίων</a:t>
            </a:r>
            <a:r>
              <a:rPr lang="el-GR" sz="1600" dirty="0" smtClean="0"/>
              <a:t> και στη συνέχεια εξάγεται στο κυτταρόπλασμα με τη μορφή μεταβολιτών.</a:t>
            </a:r>
            <a:endParaRPr lang="el-G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0" y="116632"/>
            <a:ext cx="8964488" cy="432048"/>
          </a:xfrm>
        </p:spPr>
        <p:style>
          <a:lnRef idx="1">
            <a:schemeClr val="accent3"/>
          </a:lnRef>
          <a:fillRef idx="2">
            <a:schemeClr val="accent3"/>
          </a:fillRef>
          <a:effectRef idx="1">
            <a:schemeClr val="accent3"/>
          </a:effectRef>
          <a:fontRef idx="minor">
            <a:schemeClr val="dk1"/>
          </a:fontRef>
        </p:style>
        <p:txBody>
          <a:bodyPr>
            <a:normAutofit/>
          </a:bodyPr>
          <a:lstStyle/>
          <a:p>
            <a:r>
              <a:rPr lang="en-US" sz="1600" b="1" dirty="0" err="1" smtClean="0">
                <a:solidFill>
                  <a:schemeClr val="tx2">
                    <a:lumMod val="50000"/>
                  </a:schemeClr>
                </a:solidFill>
                <a:cs typeface="Arial" pitchFamily="34" charset="0"/>
              </a:rPr>
              <a:t>Ερωτήματα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που</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πρέπει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να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απαντηθούν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προκειμένου</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να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γίνει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κατανοητή</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λειτουργία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της</a:t>
            </a:r>
            <a:r>
              <a:rPr lang="en-US" sz="1600" b="1" dirty="0" smtClean="0">
                <a:solidFill>
                  <a:schemeClr val="tx2">
                    <a:lumMod val="50000"/>
                  </a:schemeClr>
                </a:solidFill>
                <a:cs typeface="Arial" pitchFamily="34" charset="0"/>
              </a:rPr>
              <a:t> </a:t>
            </a:r>
            <a:r>
              <a:rPr lang="el-GR" sz="1600" b="1" dirty="0" smtClean="0">
                <a:solidFill>
                  <a:schemeClr val="tx2">
                    <a:lumMod val="50000"/>
                  </a:schemeClr>
                </a:solidFill>
                <a:cs typeface="Arial" pitchFamily="34" charset="0"/>
              </a:rPr>
              <a:t>αναπνοής</a:t>
            </a:r>
            <a:r>
              <a:rPr lang="en-US" sz="1600" b="1" dirty="0" smtClean="0">
                <a:solidFill>
                  <a:schemeClr val="tx2">
                    <a:lumMod val="50000"/>
                  </a:schemeClr>
                </a:solidFill>
                <a:latin typeface="Arial" pitchFamily="34" charset="0"/>
                <a:cs typeface="Arial" pitchFamily="34" charset="0"/>
              </a:rPr>
              <a:t> </a:t>
            </a:r>
            <a:endParaRPr lang="el-GR" sz="1600" b="1" dirty="0">
              <a:solidFill>
                <a:schemeClr val="tx2">
                  <a:lumMod val="50000"/>
                </a:schemeClr>
              </a:solidFill>
              <a:latin typeface="Arial" pitchFamily="34" charset="0"/>
              <a:cs typeface="Arial" pitchFamily="34" charset="0"/>
            </a:endParaRPr>
          </a:p>
        </p:txBody>
      </p:sp>
      <p:sp>
        <p:nvSpPr>
          <p:cNvPr id="4" name="Rectangle 3"/>
          <p:cNvSpPr/>
          <p:nvPr/>
        </p:nvSpPr>
        <p:spPr>
          <a:xfrm>
            <a:off x="251520" y="836712"/>
            <a:ext cx="8424936" cy="2446824"/>
          </a:xfrm>
          <a:prstGeom prst="rect">
            <a:avLst/>
          </a:prstGeom>
        </p:spPr>
        <p:txBody>
          <a:bodyPr wrap="square">
            <a:spAutoFit/>
          </a:bodyPr>
          <a:lstStyle/>
          <a:p>
            <a:r>
              <a:rPr lang="el-GR" b="1" dirty="0" smtClean="0"/>
              <a:t>Τί είναι το συνένζυμο Α;</a:t>
            </a:r>
          </a:p>
          <a:p>
            <a:pPr algn="just">
              <a:lnSpc>
                <a:spcPct val="150000"/>
              </a:lnSpc>
            </a:pPr>
            <a:r>
              <a:rPr lang="en-US" dirty="0" err="1" smtClean="0"/>
              <a:t>Πρόκειται</a:t>
            </a:r>
            <a:r>
              <a:rPr lang="en-US" dirty="0" smtClean="0"/>
              <a:t> </a:t>
            </a:r>
            <a:r>
              <a:rPr lang="en-US" dirty="0" err="1" smtClean="0"/>
              <a:t>για</a:t>
            </a:r>
            <a:r>
              <a:rPr lang="en-US" dirty="0" smtClean="0"/>
              <a:t> </a:t>
            </a:r>
            <a:r>
              <a:rPr lang="en-US" dirty="0" err="1" smtClean="0"/>
              <a:t>ένα</a:t>
            </a:r>
            <a:r>
              <a:rPr lang="en-US" dirty="0" smtClean="0"/>
              <a:t> </a:t>
            </a:r>
            <a:r>
              <a:rPr lang="en-US" dirty="0" err="1" smtClean="0"/>
              <a:t>συνένζυμο</a:t>
            </a:r>
            <a:r>
              <a:rPr lang="en-US" dirty="0" smtClean="0"/>
              <a:t> </a:t>
            </a:r>
            <a:r>
              <a:rPr lang="en-US" dirty="0" err="1" smtClean="0"/>
              <a:t>το</a:t>
            </a:r>
            <a:r>
              <a:rPr lang="en-US" dirty="0" smtClean="0"/>
              <a:t> </a:t>
            </a:r>
            <a:r>
              <a:rPr lang="en-US" dirty="0" err="1" smtClean="0"/>
              <a:t>οποίο</a:t>
            </a:r>
            <a:r>
              <a:rPr lang="en-US" dirty="0" smtClean="0"/>
              <a:t> </a:t>
            </a:r>
            <a:r>
              <a:rPr lang="en-US" dirty="0" err="1" smtClean="0"/>
              <a:t>διαθέτει</a:t>
            </a:r>
            <a:r>
              <a:rPr lang="en-US" dirty="0" smtClean="0"/>
              <a:t> </a:t>
            </a:r>
            <a:r>
              <a:rPr lang="en-US" dirty="0" err="1" smtClean="0"/>
              <a:t>μια</a:t>
            </a:r>
            <a:r>
              <a:rPr lang="en-US" dirty="0" smtClean="0"/>
              <a:t> </a:t>
            </a:r>
            <a:r>
              <a:rPr lang="en-US" dirty="0" err="1" smtClean="0"/>
              <a:t>σουλφυδρυλομάδα</a:t>
            </a:r>
            <a:r>
              <a:rPr lang="en-US" dirty="0" smtClean="0"/>
              <a:t> (-SH) </a:t>
            </a:r>
            <a:r>
              <a:rPr lang="en-US" dirty="0" err="1" smtClean="0"/>
              <a:t>μέσω</a:t>
            </a:r>
            <a:r>
              <a:rPr lang="en-US" dirty="0" smtClean="0"/>
              <a:t> </a:t>
            </a:r>
            <a:r>
              <a:rPr lang="en-US" dirty="0" err="1" smtClean="0"/>
              <a:t>της</a:t>
            </a:r>
            <a:r>
              <a:rPr lang="en-US" dirty="0" smtClean="0"/>
              <a:t> </a:t>
            </a:r>
            <a:r>
              <a:rPr lang="en-US" dirty="0" err="1" smtClean="0"/>
              <a:t>οποίας</a:t>
            </a:r>
            <a:r>
              <a:rPr lang="en-US" dirty="0" smtClean="0"/>
              <a:t> </a:t>
            </a:r>
            <a:r>
              <a:rPr lang="en-US" dirty="0" err="1" smtClean="0"/>
              <a:t>σχηματίζει</a:t>
            </a:r>
            <a:r>
              <a:rPr lang="en-US" dirty="0" smtClean="0"/>
              <a:t> </a:t>
            </a:r>
            <a:r>
              <a:rPr lang="en-US" dirty="0" err="1" smtClean="0"/>
              <a:t>δεσμούς</a:t>
            </a:r>
            <a:r>
              <a:rPr lang="en-US" dirty="0" smtClean="0"/>
              <a:t> </a:t>
            </a:r>
            <a:r>
              <a:rPr lang="en-US" dirty="0" err="1" smtClean="0"/>
              <a:t>με</a:t>
            </a:r>
            <a:r>
              <a:rPr lang="en-US" dirty="0" smtClean="0"/>
              <a:t> </a:t>
            </a:r>
            <a:r>
              <a:rPr lang="en-US" dirty="0" err="1" smtClean="0"/>
              <a:t>οργανικές</a:t>
            </a:r>
            <a:r>
              <a:rPr lang="en-US" dirty="0" smtClean="0"/>
              <a:t> </a:t>
            </a:r>
            <a:r>
              <a:rPr lang="en-US" dirty="0" err="1" smtClean="0"/>
              <a:t>ομάδες</a:t>
            </a:r>
            <a:r>
              <a:rPr lang="en-US" dirty="0" smtClean="0"/>
              <a:t>. </a:t>
            </a:r>
            <a:r>
              <a:rPr lang="en-US" dirty="0" err="1" smtClean="0"/>
              <a:t>Τις</a:t>
            </a:r>
            <a:r>
              <a:rPr lang="en-US" dirty="0" smtClean="0"/>
              <a:t> </a:t>
            </a:r>
            <a:r>
              <a:rPr lang="en-US" dirty="0" err="1" smtClean="0"/>
              <a:t>ομάδες</a:t>
            </a:r>
            <a:r>
              <a:rPr lang="en-US" dirty="0" smtClean="0"/>
              <a:t> </a:t>
            </a:r>
            <a:r>
              <a:rPr lang="en-US" dirty="0" err="1" smtClean="0"/>
              <a:t>αυτές</a:t>
            </a:r>
            <a:r>
              <a:rPr lang="en-US" dirty="0" smtClean="0"/>
              <a:t> </a:t>
            </a:r>
            <a:r>
              <a:rPr lang="en-US" dirty="0" err="1" smtClean="0"/>
              <a:t>στη</a:t>
            </a:r>
            <a:r>
              <a:rPr lang="en-US" dirty="0" smtClean="0"/>
              <a:t> </a:t>
            </a:r>
            <a:r>
              <a:rPr lang="en-US" dirty="0" err="1" smtClean="0"/>
              <a:t>συνέχεια</a:t>
            </a:r>
            <a:r>
              <a:rPr lang="en-US" dirty="0" smtClean="0"/>
              <a:t> </a:t>
            </a:r>
            <a:r>
              <a:rPr lang="en-US" dirty="0" err="1" smtClean="0"/>
              <a:t>τις</a:t>
            </a:r>
            <a:r>
              <a:rPr lang="en-US" dirty="0" smtClean="0"/>
              <a:t> </a:t>
            </a:r>
            <a:r>
              <a:rPr lang="en-US" dirty="0" err="1" smtClean="0"/>
              <a:t>μεταφέρει</a:t>
            </a:r>
            <a:r>
              <a:rPr lang="en-US" dirty="0" smtClean="0"/>
              <a:t> </a:t>
            </a:r>
            <a:r>
              <a:rPr lang="en-US" dirty="0" err="1" smtClean="0"/>
              <a:t>σε</a:t>
            </a:r>
            <a:r>
              <a:rPr lang="en-US" dirty="0" smtClean="0"/>
              <a:t> </a:t>
            </a:r>
            <a:r>
              <a:rPr lang="en-US" dirty="0" err="1" smtClean="0"/>
              <a:t>άλλα</a:t>
            </a:r>
            <a:r>
              <a:rPr lang="en-US" dirty="0" smtClean="0"/>
              <a:t> </a:t>
            </a:r>
            <a:r>
              <a:rPr lang="en-US" dirty="0" err="1" smtClean="0"/>
              <a:t>μόρια</a:t>
            </a:r>
            <a:r>
              <a:rPr lang="en-US" dirty="0" smtClean="0"/>
              <a:t>. </a:t>
            </a:r>
            <a:r>
              <a:rPr lang="en-US" dirty="0" err="1" smtClean="0"/>
              <a:t>Συμμετέχει</a:t>
            </a:r>
            <a:r>
              <a:rPr lang="en-US" dirty="0" smtClean="0"/>
              <a:t> </a:t>
            </a:r>
            <a:r>
              <a:rPr lang="en-US" dirty="0" err="1" smtClean="0"/>
              <a:t>σε</a:t>
            </a:r>
            <a:r>
              <a:rPr lang="en-US" dirty="0" smtClean="0"/>
              <a:t> </a:t>
            </a:r>
            <a:r>
              <a:rPr lang="en-US" dirty="0" err="1" smtClean="0"/>
              <a:t>πολυάριθμες</a:t>
            </a:r>
            <a:r>
              <a:rPr lang="en-US" dirty="0" smtClean="0"/>
              <a:t> </a:t>
            </a:r>
            <a:r>
              <a:rPr lang="en-US" dirty="0" err="1" smtClean="0"/>
              <a:t>αντιδράσεις</a:t>
            </a:r>
            <a:r>
              <a:rPr lang="en-US" dirty="0" smtClean="0"/>
              <a:t> </a:t>
            </a:r>
            <a:r>
              <a:rPr lang="en-US" dirty="0" err="1" smtClean="0"/>
              <a:t>του</a:t>
            </a:r>
            <a:r>
              <a:rPr lang="en-US" dirty="0" smtClean="0"/>
              <a:t> </a:t>
            </a:r>
            <a:r>
              <a:rPr lang="en-US" dirty="0" err="1" smtClean="0"/>
              <a:t>μεταβολισμού</a:t>
            </a:r>
            <a:r>
              <a:rPr lang="en-US" dirty="0" smtClean="0"/>
              <a:t>. </a:t>
            </a:r>
            <a:r>
              <a:rPr lang="en-US" dirty="0" err="1" smtClean="0"/>
              <a:t>Στη</a:t>
            </a:r>
            <a:r>
              <a:rPr lang="en-US" dirty="0" smtClean="0"/>
              <a:t> </a:t>
            </a:r>
            <a:r>
              <a:rPr lang="en-US" dirty="0" err="1" smtClean="0"/>
              <a:t>περίπτωση</a:t>
            </a:r>
            <a:r>
              <a:rPr lang="en-US" dirty="0" smtClean="0"/>
              <a:t> </a:t>
            </a:r>
            <a:r>
              <a:rPr lang="en-US" dirty="0" err="1" smtClean="0"/>
              <a:t>της</a:t>
            </a:r>
            <a:r>
              <a:rPr lang="en-US" dirty="0" smtClean="0"/>
              <a:t> </a:t>
            </a:r>
            <a:r>
              <a:rPr lang="en-US" dirty="0" err="1" smtClean="0"/>
              <a:t>συνδετικής</a:t>
            </a:r>
            <a:r>
              <a:rPr lang="en-US" dirty="0" smtClean="0"/>
              <a:t> </a:t>
            </a:r>
            <a:r>
              <a:rPr lang="en-US" dirty="0" err="1" smtClean="0"/>
              <a:t>αντίδρασης</a:t>
            </a:r>
            <a:r>
              <a:rPr lang="en-US" dirty="0" smtClean="0"/>
              <a:t> </a:t>
            </a:r>
            <a:r>
              <a:rPr lang="en-US" dirty="0" err="1" smtClean="0"/>
              <a:t>το</a:t>
            </a:r>
            <a:r>
              <a:rPr lang="en-US" dirty="0" smtClean="0"/>
              <a:t> </a:t>
            </a:r>
            <a:r>
              <a:rPr lang="en-US" dirty="0" err="1" smtClean="0"/>
              <a:t>συνένζυμο</a:t>
            </a:r>
            <a:r>
              <a:rPr lang="en-US" dirty="0" smtClean="0"/>
              <a:t> Α </a:t>
            </a:r>
            <a:r>
              <a:rPr lang="en-US" dirty="0" err="1" smtClean="0"/>
              <a:t>μεταφέρει</a:t>
            </a:r>
            <a:r>
              <a:rPr lang="en-US" dirty="0" smtClean="0"/>
              <a:t> </a:t>
            </a:r>
            <a:r>
              <a:rPr lang="en-US" dirty="0" err="1" smtClean="0"/>
              <a:t>μια</a:t>
            </a:r>
            <a:r>
              <a:rPr lang="en-US" dirty="0" smtClean="0"/>
              <a:t> </a:t>
            </a:r>
            <a:r>
              <a:rPr lang="en-US" dirty="0" err="1" smtClean="0"/>
              <a:t>ομάδα</a:t>
            </a:r>
            <a:r>
              <a:rPr lang="en-US" dirty="0" smtClean="0"/>
              <a:t> </a:t>
            </a:r>
            <a:r>
              <a:rPr lang="en-US" dirty="0" err="1" smtClean="0"/>
              <a:t>ακετυλίου</a:t>
            </a:r>
            <a:r>
              <a:rPr lang="en-US" dirty="0" smtClean="0"/>
              <a:t>, </a:t>
            </a:r>
            <a:r>
              <a:rPr lang="en-US" dirty="0" err="1" smtClean="0"/>
              <a:t>οπότε</a:t>
            </a:r>
            <a:r>
              <a:rPr lang="en-US" dirty="0" smtClean="0"/>
              <a:t> </a:t>
            </a:r>
            <a:r>
              <a:rPr lang="en-US" dirty="0" err="1" smtClean="0"/>
              <a:t>ονομάζεται</a:t>
            </a:r>
            <a:r>
              <a:rPr lang="en-US" dirty="0" smtClean="0"/>
              <a:t> </a:t>
            </a:r>
            <a:r>
              <a:rPr lang="en-US" dirty="0" err="1" smtClean="0"/>
              <a:t>ακετυλο-συνένζυμο</a:t>
            </a:r>
            <a:r>
              <a:rPr lang="en-US" dirty="0" smtClean="0"/>
              <a:t> Α </a:t>
            </a:r>
            <a:endParaRPr lang="el-GR" dirty="0"/>
          </a:p>
        </p:txBody>
      </p:sp>
      <p:pic>
        <p:nvPicPr>
          <p:cNvPr id="24577" name="Picture 1" descr="Z:\Karabou\biblia\physiology\Figures\Chapter 4\4_CoA.jpg"/>
          <p:cNvPicPr>
            <a:picLocks noChangeAspect="1" noChangeArrowheads="1"/>
          </p:cNvPicPr>
          <p:nvPr/>
        </p:nvPicPr>
        <p:blipFill>
          <a:blip r:embed="rId2" cstate="print"/>
          <a:srcRect/>
          <a:stretch>
            <a:fillRect/>
          </a:stretch>
        </p:blipFill>
        <p:spPr bwMode="auto">
          <a:xfrm>
            <a:off x="323528" y="3356992"/>
            <a:ext cx="8129017" cy="223224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808311"/>
          </a:xfrm>
        </p:spPr>
        <p:txBody>
          <a:bodyPr>
            <a:normAutofit/>
          </a:bodyPr>
          <a:lstStyle/>
          <a:p>
            <a:pPr algn="just">
              <a:buNone/>
            </a:pPr>
            <a:endParaRPr lang="el-GR" sz="2400" dirty="0" smtClean="0"/>
          </a:p>
          <a:p>
            <a:pPr algn="just"/>
            <a:endParaRPr lang="el-GR" sz="2200" dirty="0"/>
          </a:p>
        </p:txBody>
      </p:sp>
      <p:sp>
        <p:nvSpPr>
          <p:cNvPr id="5" name="1 - Τίτλος"/>
          <p:cNvSpPr>
            <a:spLocks noGrp="1"/>
          </p:cNvSpPr>
          <p:nvPr>
            <p:ph type="title"/>
          </p:nvPr>
        </p:nvSpPr>
        <p:spPr>
          <a:xfrm>
            <a:off x="107504" y="188640"/>
            <a:ext cx="6408712" cy="100811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nSpc>
                <a:spcPct val="150000"/>
              </a:lnSpc>
            </a:pPr>
            <a:r>
              <a:rPr lang="en-US" sz="1800" b="1" dirty="0" smtClean="0">
                <a:solidFill>
                  <a:schemeClr val="tx2">
                    <a:lumMod val="50000"/>
                  </a:schemeClr>
                </a:solidFill>
                <a:cs typeface="Arial" pitchFamily="34" charset="0"/>
              </a:rPr>
              <a:t>Η </a:t>
            </a:r>
            <a:r>
              <a:rPr lang="en-US" sz="1800" b="1" dirty="0" err="1" smtClean="0">
                <a:solidFill>
                  <a:schemeClr val="tx2">
                    <a:lumMod val="50000"/>
                  </a:schemeClr>
                </a:solidFill>
                <a:cs typeface="Arial" pitchFamily="34" charset="0"/>
              </a:rPr>
              <a:t>γλυκόλυση</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είναι</a:t>
            </a:r>
            <a:r>
              <a:rPr lang="en-US" sz="1800" b="1" dirty="0" smtClean="0">
                <a:solidFill>
                  <a:schemeClr val="tx2">
                    <a:lumMod val="50000"/>
                  </a:schemeClr>
                </a:solidFill>
                <a:cs typeface="Arial" pitchFamily="34" charset="0"/>
              </a:rPr>
              <a:t> η </a:t>
            </a:r>
            <a:r>
              <a:rPr lang="en-US" sz="1800" b="1" dirty="0" err="1" smtClean="0">
                <a:solidFill>
                  <a:schemeClr val="tx2">
                    <a:lumMod val="50000"/>
                  </a:schemeClr>
                </a:solidFill>
                <a:cs typeface="Arial" pitchFamily="34" charset="0"/>
              </a:rPr>
              <a:t>καταβολική</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πορεία</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διάσπασης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της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γλυκόζης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που</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διεξάγεται</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στο</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κυτταρόπλασμα</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και</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παράγει</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πυροσταφυλικό</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οξύ</a:t>
            </a:r>
            <a:endParaRPr lang="el-GR" sz="1800" b="1" dirty="0">
              <a:solidFill>
                <a:schemeClr val="tx2">
                  <a:lumMod val="50000"/>
                </a:schemeClr>
              </a:solidFill>
              <a:cs typeface="Arial" pitchFamily="34" charset="0"/>
            </a:endParaRPr>
          </a:p>
        </p:txBody>
      </p:sp>
      <p:sp>
        <p:nvSpPr>
          <p:cNvPr id="6" name="Rectangle 5"/>
          <p:cNvSpPr/>
          <p:nvPr/>
        </p:nvSpPr>
        <p:spPr>
          <a:xfrm>
            <a:off x="179512" y="1412776"/>
            <a:ext cx="6120680" cy="4247317"/>
          </a:xfrm>
          <a:prstGeom prst="rect">
            <a:avLst/>
          </a:prstGeom>
        </p:spPr>
        <p:txBody>
          <a:bodyPr wrap="square">
            <a:spAutoFit/>
          </a:bodyPr>
          <a:lstStyle/>
          <a:p>
            <a:pPr algn="just">
              <a:lnSpc>
                <a:spcPct val="150000"/>
              </a:lnSpc>
            </a:pPr>
            <a:r>
              <a:rPr lang="en-US" sz="2000" b="1" dirty="0" err="1" smtClean="0"/>
              <a:t>Γλυκόλυση</a:t>
            </a:r>
            <a:r>
              <a:rPr lang="en-US" sz="2000" dirty="0" smtClean="0"/>
              <a:t> </a:t>
            </a:r>
            <a:r>
              <a:rPr lang="en-US" sz="2000" dirty="0" err="1" smtClean="0"/>
              <a:t>είναι</a:t>
            </a:r>
            <a:r>
              <a:rPr lang="en-US" sz="2000" dirty="0" smtClean="0"/>
              <a:t> η </a:t>
            </a:r>
            <a:r>
              <a:rPr lang="en-US" sz="2000" dirty="0" err="1" smtClean="0"/>
              <a:t>καταβολική</a:t>
            </a:r>
            <a:r>
              <a:rPr lang="en-US" sz="2000" dirty="0" smtClean="0"/>
              <a:t> </a:t>
            </a:r>
            <a:r>
              <a:rPr lang="en-US" sz="2000" dirty="0" err="1" smtClean="0"/>
              <a:t>πορεία</a:t>
            </a:r>
            <a:r>
              <a:rPr lang="en-US" sz="2000" dirty="0" smtClean="0"/>
              <a:t> </a:t>
            </a:r>
            <a:r>
              <a:rPr lang="en-US" sz="2000" dirty="0" err="1" smtClean="0"/>
              <a:t>κατά</a:t>
            </a:r>
            <a:r>
              <a:rPr lang="en-US" sz="2000" dirty="0" smtClean="0"/>
              <a:t> </a:t>
            </a:r>
            <a:r>
              <a:rPr lang="en-US" sz="2000" dirty="0" err="1" smtClean="0"/>
              <a:t>την</a:t>
            </a:r>
            <a:r>
              <a:rPr lang="en-US" sz="2000" dirty="0" smtClean="0"/>
              <a:t> </a:t>
            </a:r>
            <a:r>
              <a:rPr lang="en-US" sz="2000" dirty="0" err="1" smtClean="0"/>
              <a:t>οποία</a:t>
            </a:r>
            <a:r>
              <a:rPr lang="en-US" sz="2000" dirty="0" smtClean="0"/>
              <a:t> </a:t>
            </a:r>
            <a:r>
              <a:rPr lang="en-US" sz="2000" dirty="0" err="1" smtClean="0"/>
              <a:t>ένα</a:t>
            </a:r>
            <a:r>
              <a:rPr lang="en-US" sz="2000" dirty="0" smtClean="0"/>
              <a:t> </a:t>
            </a:r>
            <a:r>
              <a:rPr lang="en-US" sz="2000" dirty="0" err="1" smtClean="0"/>
              <a:t>μόριο</a:t>
            </a:r>
            <a:r>
              <a:rPr lang="en-US" sz="2000" dirty="0" smtClean="0"/>
              <a:t> </a:t>
            </a:r>
            <a:r>
              <a:rPr lang="en-US" sz="2000" dirty="0" err="1" smtClean="0"/>
              <a:t>γλυκόζης</a:t>
            </a:r>
            <a:r>
              <a:rPr lang="en-US" sz="2000" dirty="0" smtClean="0"/>
              <a:t> </a:t>
            </a:r>
            <a:r>
              <a:rPr lang="en-US" sz="2000" dirty="0" err="1" smtClean="0"/>
              <a:t>διασπάται</a:t>
            </a:r>
            <a:r>
              <a:rPr lang="en-US" sz="2000" dirty="0" smtClean="0"/>
              <a:t> </a:t>
            </a:r>
            <a:r>
              <a:rPr lang="en-US" sz="2000" dirty="0" err="1" smtClean="0"/>
              <a:t>σε</a:t>
            </a:r>
            <a:r>
              <a:rPr lang="en-US" sz="2000" dirty="0" smtClean="0"/>
              <a:t> </a:t>
            </a:r>
            <a:r>
              <a:rPr lang="en-US" sz="2000" dirty="0" err="1" smtClean="0"/>
              <a:t>δυο</a:t>
            </a:r>
            <a:r>
              <a:rPr lang="en-US" sz="2000" dirty="0" smtClean="0"/>
              <a:t> </a:t>
            </a:r>
            <a:r>
              <a:rPr lang="en-US" sz="2000" dirty="0" err="1" smtClean="0"/>
              <a:t>μόρια</a:t>
            </a:r>
            <a:r>
              <a:rPr lang="en-US" sz="2000" dirty="0" smtClean="0"/>
              <a:t>  </a:t>
            </a:r>
            <a:r>
              <a:rPr lang="en-US" sz="2000" b="1" dirty="0" err="1" smtClean="0"/>
              <a:t>πυροσταφυλικού</a:t>
            </a:r>
            <a:r>
              <a:rPr lang="en-US" sz="2000" b="1" dirty="0" smtClean="0"/>
              <a:t> </a:t>
            </a:r>
            <a:r>
              <a:rPr lang="en-US" sz="2000" b="1" dirty="0" err="1" smtClean="0"/>
              <a:t>οξέος</a:t>
            </a:r>
            <a:r>
              <a:rPr lang="en-US" sz="2000" dirty="0" smtClean="0"/>
              <a:t>. </a:t>
            </a:r>
            <a:endParaRPr lang="el-GR" sz="2000" dirty="0" smtClean="0"/>
          </a:p>
          <a:p>
            <a:pPr algn="just">
              <a:lnSpc>
                <a:spcPct val="150000"/>
              </a:lnSpc>
            </a:pPr>
            <a:r>
              <a:rPr lang="en-US" sz="2000" dirty="0" smtClean="0"/>
              <a:t>Η </a:t>
            </a:r>
            <a:r>
              <a:rPr lang="en-US" sz="2000" dirty="0" err="1" smtClean="0"/>
              <a:t>όλη</a:t>
            </a:r>
            <a:r>
              <a:rPr lang="en-US" sz="2000" dirty="0" smtClean="0"/>
              <a:t> </a:t>
            </a:r>
            <a:r>
              <a:rPr lang="en-US" sz="2000" dirty="0" err="1" smtClean="0"/>
              <a:t>πορεία</a:t>
            </a:r>
            <a:r>
              <a:rPr lang="en-US" sz="2000" dirty="0" smtClean="0"/>
              <a:t> </a:t>
            </a:r>
            <a:r>
              <a:rPr lang="en-US" sz="2000" dirty="0" err="1" smtClean="0"/>
              <a:t>πραγματοποιείται</a:t>
            </a:r>
            <a:r>
              <a:rPr lang="en-US" sz="2000" dirty="0" smtClean="0"/>
              <a:t> </a:t>
            </a:r>
            <a:r>
              <a:rPr lang="en-US" sz="2000" dirty="0" err="1" smtClean="0"/>
              <a:t>στο</a:t>
            </a:r>
            <a:r>
              <a:rPr lang="en-US" sz="2000" dirty="0" smtClean="0"/>
              <a:t> </a:t>
            </a:r>
            <a:r>
              <a:rPr lang="en-US" sz="2000" dirty="0" err="1" smtClean="0"/>
              <a:t>κυτταρόπλασμα</a:t>
            </a:r>
            <a:r>
              <a:rPr lang="en-US" sz="2000" dirty="0" smtClean="0"/>
              <a:t> </a:t>
            </a:r>
            <a:r>
              <a:rPr lang="en-US" sz="2000" dirty="0" err="1" smtClean="0"/>
              <a:t>και</a:t>
            </a:r>
            <a:r>
              <a:rPr lang="en-US" sz="2000" dirty="0" smtClean="0"/>
              <a:t> </a:t>
            </a:r>
            <a:r>
              <a:rPr lang="en-US" sz="2000" dirty="0" err="1" smtClean="0"/>
              <a:t>δεν</a:t>
            </a:r>
            <a:r>
              <a:rPr lang="en-US" sz="2000" dirty="0" smtClean="0"/>
              <a:t> </a:t>
            </a:r>
            <a:r>
              <a:rPr lang="en-US" sz="2000" dirty="0" err="1" smtClean="0"/>
              <a:t>απαιτείται</a:t>
            </a:r>
            <a:r>
              <a:rPr lang="en-US" sz="2000" dirty="0" smtClean="0"/>
              <a:t> η </a:t>
            </a:r>
            <a:r>
              <a:rPr lang="en-US" sz="2000" dirty="0" err="1" smtClean="0"/>
              <a:t>παρουσία</a:t>
            </a:r>
            <a:r>
              <a:rPr lang="en-US" sz="2000" dirty="0" smtClean="0"/>
              <a:t> </a:t>
            </a:r>
            <a:r>
              <a:rPr lang="en-US" sz="2000" dirty="0" err="1" smtClean="0"/>
              <a:t>οξυγόνου</a:t>
            </a:r>
            <a:r>
              <a:rPr lang="en-US" sz="2000" dirty="0" smtClean="0"/>
              <a:t>. </a:t>
            </a:r>
            <a:endParaRPr lang="el-GR" sz="2000" dirty="0" smtClean="0"/>
          </a:p>
          <a:p>
            <a:pPr algn="just">
              <a:lnSpc>
                <a:spcPct val="150000"/>
              </a:lnSpc>
            </a:pPr>
            <a:r>
              <a:rPr lang="en-US" sz="2000" dirty="0" smtClean="0"/>
              <a:t>Η </a:t>
            </a:r>
            <a:r>
              <a:rPr lang="en-US" sz="2000" dirty="0" err="1" smtClean="0"/>
              <a:t>γλυκόζη</a:t>
            </a:r>
            <a:r>
              <a:rPr lang="en-US" sz="2000" dirty="0" smtClean="0"/>
              <a:t> </a:t>
            </a:r>
            <a:r>
              <a:rPr lang="en-US" sz="2000" dirty="0" err="1" smtClean="0"/>
              <a:t>προέρχεται</a:t>
            </a:r>
            <a:r>
              <a:rPr lang="en-US" sz="2000" dirty="0" smtClean="0"/>
              <a:t> </a:t>
            </a:r>
            <a:r>
              <a:rPr lang="en-US" sz="2000" dirty="0" err="1" smtClean="0"/>
              <a:t>συνήθως</a:t>
            </a:r>
            <a:r>
              <a:rPr lang="en-US" sz="2000" dirty="0" smtClean="0"/>
              <a:t> από </a:t>
            </a:r>
            <a:r>
              <a:rPr lang="en-US" sz="2000" dirty="0" err="1" smtClean="0"/>
              <a:t>την</a:t>
            </a:r>
            <a:r>
              <a:rPr lang="en-US" sz="2000" dirty="0" smtClean="0"/>
              <a:t> </a:t>
            </a:r>
            <a:r>
              <a:rPr lang="en-US" sz="2000" dirty="0" err="1" smtClean="0"/>
              <a:t>υδρόλυση</a:t>
            </a:r>
            <a:r>
              <a:rPr lang="en-US" sz="2000" dirty="0" smtClean="0"/>
              <a:t> </a:t>
            </a:r>
            <a:r>
              <a:rPr lang="en-US" sz="2000" dirty="0" err="1" smtClean="0"/>
              <a:t>του</a:t>
            </a:r>
            <a:r>
              <a:rPr lang="en-US" sz="2000" dirty="0" smtClean="0"/>
              <a:t> </a:t>
            </a:r>
            <a:r>
              <a:rPr lang="en-US" sz="2000" dirty="0" err="1" smtClean="0"/>
              <a:t>αμύλου</a:t>
            </a:r>
            <a:r>
              <a:rPr lang="en-US" sz="2000" dirty="0" smtClean="0"/>
              <a:t>. </a:t>
            </a:r>
          </a:p>
          <a:p>
            <a:pPr algn="just">
              <a:lnSpc>
                <a:spcPct val="150000"/>
              </a:lnSpc>
            </a:pPr>
            <a:r>
              <a:rPr lang="en-US" sz="2000" dirty="0" err="1" smtClean="0"/>
              <a:t>Ωστόσο</a:t>
            </a:r>
            <a:r>
              <a:rPr lang="en-US" sz="2000" dirty="0" smtClean="0"/>
              <a:t> </a:t>
            </a:r>
            <a:r>
              <a:rPr lang="en-US" sz="2000" dirty="0" err="1" smtClean="0"/>
              <a:t>στη</a:t>
            </a:r>
            <a:r>
              <a:rPr lang="en-US" sz="2000" dirty="0" smtClean="0"/>
              <a:t> </a:t>
            </a:r>
            <a:r>
              <a:rPr lang="en-US" sz="2000" dirty="0" err="1" smtClean="0"/>
              <a:t>γλυκόλυση</a:t>
            </a:r>
            <a:r>
              <a:rPr lang="en-US" sz="2000" dirty="0" smtClean="0"/>
              <a:t> </a:t>
            </a:r>
            <a:r>
              <a:rPr lang="en-US" sz="2000" dirty="0" err="1" smtClean="0"/>
              <a:t>μπορούν</a:t>
            </a:r>
            <a:r>
              <a:rPr lang="en-US" sz="2000" dirty="0" smtClean="0"/>
              <a:t> </a:t>
            </a:r>
            <a:r>
              <a:rPr lang="en-US" sz="2000" dirty="0" err="1" smtClean="0"/>
              <a:t>να</a:t>
            </a:r>
            <a:r>
              <a:rPr lang="en-US" sz="2000" dirty="0" smtClean="0"/>
              <a:t> </a:t>
            </a:r>
            <a:r>
              <a:rPr lang="en-US" sz="2000" dirty="0" err="1" smtClean="0"/>
              <a:t>εισέλθουν</a:t>
            </a:r>
            <a:r>
              <a:rPr lang="en-US" sz="2000" dirty="0" smtClean="0"/>
              <a:t> </a:t>
            </a:r>
            <a:r>
              <a:rPr lang="en-US" sz="2000" dirty="0" err="1" smtClean="0"/>
              <a:t>και</a:t>
            </a:r>
            <a:r>
              <a:rPr lang="en-US" sz="2000" dirty="0" smtClean="0"/>
              <a:t> </a:t>
            </a:r>
            <a:r>
              <a:rPr lang="en-US" sz="2000" dirty="0" err="1" smtClean="0"/>
              <a:t>άλλα</a:t>
            </a:r>
            <a:r>
              <a:rPr lang="en-US" sz="2000" dirty="0" smtClean="0"/>
              <a:t> </a:t>
            </a:r>
            <a:r>
              <a:rPr lang="en-US" sz="2000" dirty="0" err="1" smtClean="0"/>
              <a:t>μόρια</a:t>
            </a:r>
            <a:r>
              <a:rPr lang="en-US" sz="2000" dirty="0" smtClean="0"/>
              <a:t> </a:t>
            </a:r>
            <a:r>
              <a:rPr lang="en-US" sz="2000" dirty="0" err="1" smtClean="0"/>
              <a:t>σακχάρων</a:t>
            </a:r>
            <a:r>
              <a:rPr lang="en-US" sz="2000" dirty="0" smtClean="0"/>
              <a:t> (</a:t>
            </a:r>
            <a:r>
              <a:rPr lang="en-US" sz="2000" dirty="0" err="1" smtClean="0"/>
              <a:t>γαλακτόζη</a:t>
            </a:r>
            <a:r>
              <a:rPr lang="en-US" sz="2000" dirty="0" smtClean="0"/>
              <a:t>, </a:t>
            </a:r>
            <a:r>
              <a:rPr lang="en-US" sz="2000" dirty="0" err="1" smtClean="0"/>
              <a:t>σακχαρόζη</a:t>
            </a:r>
            <a:r>
              <a:rPr lang="en-US" sz="2000" dirty="0" smtClean="0"/>
              <a:t>, </a:t>
            </a:r>
            <a:r>
              <a:rPr lang="en-US" sz="2000" dirty="0" err="1" smtClean="0"/>
              <a:t>κλπ</a:t>
            </a:r>
            <a:r>
              <a:rPr lang="en-US" sz="2000" dirty="0" smtClean="0"/>
              <a:t>). </a:t>
            </a:r>
            <a:endParaRPr lang="el-GR" sz="2000" dirty="0"/>
          </a:p>
        </p:txBody>
      </p:sp>
      <p:pic>
        <p:nvPicPr>
          <p:cNvPr id="7" name="Picture 2" descr="Z:\Dimos\EDU\FYSILOGIA_AFM\4_glycolysis.jpg"/>
          <p:cNvPicPr>
            <a:picLocks noChangeAspect="1" noChangeArrowheads="1"/>
          </p:cNvPicPr>
          <p:nvPr/>
        </p:nvPicPr>
        <p:blipFill>
          <a:blip r:embed="rId2" cstate="print"/>
          <a:srcRect/>
          <a:stretch>
            <a:fillRect/>
          </a:stretch>
        </p:blipFill>
        <p:spPr bwMode="auto">
          <a:xfrm>
            <a:off x="6488258" y="116632"/>
            <a:ext cx="2476229" cy="655626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251520" y="116632"/>
            <a:ext cx="8712968" cy="432048"/>
          </a:xfrm>
        </p:spPr>
        <p:style>
          <a:lnRef idx="1">
            <a:schemeClr val="accent3"/>
          </a:lnRef>
          <a:fillRef idx="2">
            <a:schemeClr val="accent3"/>
          </a:fillRef>
          <a:effectRef idx="1">
            <a:schemeClr val="accent3"/>
          </a:effectRef>
          <a:fontRef idx="minor">
            <a:schemeClr val="dk1"/>
          </a:fontRef>
        </p:style>
        <p:txBody>
          <a:bodyPr>
            <a:noAutofit/>
          </a:bodyPr>
          <a:lstStyle/>
          <a:p>
            <a:pPr>
              <a:lnSpc>
                <a:spcPct val="150000"/>
              </a:lnSpc>
            </a:pPr>
            <a:r>
              <a:rPr lang="en-US" sz="1600" b="1" dirty="0" err="1" smtClean="0">
                <a:solidFill>
                  <a:schemeClr val="tx2">
                    <a:lumMod val="50000"/>
                  </a:schemeClr>
                </a:solidFill>
                <a:cs typeface="Arial" pitchFamily="34" charset="0"/>
              </a:rPr>
              <a:t>Μέσω</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της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συνδετικής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αντίδρασης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το</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πυροσταφυλικό</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εισέρχεται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στον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κύκλο</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του</a:t>
            </a:r>
            <a:r>
              <a:rPr lang="en-US" sz="1600" b="1" dirty="0" smtClean="0">
                <a:solidFill>
                  <a:schemeClr val="tx2">
                    <a:lumMod val="50000"/>
                  </a:schemeClr>
                </a:solidFill>
                <a:cs typeface="Arial" pitchFamily="34" charset="0"/>
              </a:rPr>
              <a:t> Krebs </a:t>
            </a:r>
            <a:endParaRPr lang="el-GR" sz="1600" b="1" dirty="0" smtClean="0">
              <a:solidFill>
                <a:schemeClr val="tx2">
                  <a:lumMod val="50000"/>
                </a:schemeClr>
              </a:solidFill>
              <a:cs typeface="Arial" pitchFamily="34" charset="0"/>
            </a:endParaRPr>
          </a:p>
        </p:txBody>
      </p:sp>
      <p:sp>
        <p:nvSpPr>
          <p:cNvPr id="7" name="Rectangle 6"/>
          <p:cNvSpPr/>
          <p:nvPr/>
        </p:nvSpPr>
        <p:spPr>
          <a:xfrm>
            <a:off x="251520" y="836712"/>
            <a:ext cx="8568952" cy="5355312"/>
          </a:xfrm>
          <a:prstGeom prst="rect">
            <a:avLst/>
          </a:prstGeom>
        </p:spPr>
        <p:txBody>
          <a:bodyPr wrap="square">
            <a:spAutoFit/>
          </a:bodyPr>
          <a:lstStyle/>
          <a:p>
            <a:pPr algn="just">
              <a:lnSpc>
                <a:spcPct val="150000"/>
              </a:lnSpc>
            </a:pPr>
            <a:r>
              <a:rPr lang="el-GR" dirty="0" smtClean="0"/>
              <a:t>Η είσοδος του </a:t>
            </a:r>
            <a:r>
              <a:rPr lang="el-GR" dirty="0" err="1" smtClean="0"/>
              <a:t>πυροσταφυλικού</a:t>
            </a:r>
            <a:r>
              <a:rPr lang="el-GR" dirty="0" smtClean="0"/>
              <a:t> οξέος, του προϊόντος της αποδόμησης της γλυκόζης, στον κύκλο του </a:t>
            </a:r>
            <a:r>
              <a:rPr lang="el-GR" dirty="0" err="1" smtClean="0"/>
              <a:t>Krebs</a:t>
            </a:r>
            <a:r>
              <a:rPr lang="el-GR" dirty="0" smtClean="0"/>
              <a:t> πραγματοποιείται με την οξειδωτική </a:t>
            </a:r>
            <a:r>
              <a:rPr lang="el-GR" dirty="0" err="1" smtClean="0"/>
              <a:t>αποκαρβοξυλίωση</a:t>
            </a:r>
            <a:r>
              <a:rPr lang="el-GR" dirty="0" smtClean="0"/>
              <a:t> του μορίου: </a:t>
            </a:r>
            <a:endParaRPr lang="en-US" dirty="0" smtClean="0"/>
          </a:p>
          <a:p>
            <a:pPr algn="just">
              <a:lnSpc>
                <a:spcPct val="150000"/>
              </a:lnSpc>
            </a:pPr>
            <a:r>
              <a:rPr lang="el-GR" dirty="0" smtClean="0"/>
              <a:t>Το </a:t>
            </a:r>
            <a:r>
              <a:rPr lang="el-GR" dirty="0" err="1" smtClean="0"/>
              <a:t>πυροσταφυλικό</a:t>
            </a:r>
            <a:r>
              <a:rPr lang="el-GR" dirty="0" smtClean="0"/>
              <a:t> οξύ χάνει την </a:t>
            </a:r>
            <a:r>
              <a:rPr lang="el-GR" dirty="0" err="1" smtClean="0"/>
              <a:t>καρβοξυλομάδα</a:t>
            </a:r>
            <a:r>
              <a:rPr lang="el-GR" dirty="0" smtClean="0"/>
              <a:t> (η οποία μετατρέπεται σε CO</a:t>
            </a:r>
            <a:r>
              <a:rPr lang="el-GR" baseline="-25000" dirty="0" smtClean="0"/>
              <a:t>2</a:t>
            </a:r>
            <a:r>
              <a:rPr lang="el-GR" dirty="0" smtClean="0"/>
              <a:t>), οξειδώνεται και μετατρέπεται σε μια </a:t>
            </a:r>
            <a:r>
              <a:rPr lang="el-GR" dirty="0" err="1" smtClean="0"/>
              <a:t>ακετυλομάδα</a:t>
            </a:r>
            <a:r>
              <a:rPr lang="el-GR" dirty="0" smtClean="0"/>
              <a:t>, η οποία προσδένεται στο συνένζυμο Α (</a:t>
            </a:r>
            <a:r>
              <a:rPr lang="el-GR" dirty="0" err="1" smtClean="0"/>
              <a:t>CoA</a:t>
            </a:r>
            <a:r>
              <a:rPr lang="el-GR" dirty="0" smtClean="0"/>
              <a:t>-SH), οπότε προκύπτει </a:t>
            </a:r>
            <a:r>
              <a:rPr lang="el-GR" dirty="0" err="1" smtClean="0"/>
              <a:t>ακέτυλο</a:t>
            </a:r>
            <a:r>
              <a:rPr lang="el-GR" dirty="0" smtClean="0"/>
              <a:t>-συνένζυμο Α (ή </a:t>
            </a:r>
            <a:r>
              <a:rPr lang="el-GR" dirty="0" err="1" smtClean="0"/>
              <a:t>ακέτυλο</a:t>
            </a:r>
            <a:r>
              <a:rPr lang="el-GR" dirty="0" smtClean="0"/>
              <a:t>-</a:t>
            </a:r>
            <a:r>
              <a:rPr lang="el-GR" dirty="0" err="1" smtClean="0"/>
              <a:t>CoA</a:t>
            </a:r>
            <a:r>
              <a:rPr lang="el-GR" dirty="0" smtClean="0"/>
              <a:t>). </a:t>
            </a:r>
            <a:endParaRPr lang="en-US" dirty="0" smtClean="0"/>
          </a:p>
          <a:p>
            <a:pPr algn="just">
              <a:lnSpc>
                <a:spcPct val="150000"/>
              </a:lnSpc>
            </a:pPr>
            <a:r>
              <a:rPr lang="el-GR" dirty="0" smtClean="0"/>
              <a:t>Παράλληλα η οξείδωση του </a:t>
            </a:r>
            <a:r>
              <a:rPr lang="el-GR" dirty="0" err="1" smtClean="0"/>
              <a:t>πυροσταφυλικού</a:t>
            </a:r>
            <a:r>
              <a:rPr lang="el-GR" dirty="0" smtClean="0"/>
              <a:t> συνοδεύεται και από παραγωγή </a:t>
            </a:r>
            <a:r>
              <a:rPr lang="el-GR" dirty="0" err="1" smtClean="0"/>
              <a:t>ανηγμένου</a:t>
            </a:r>
            <a:r>
              <a:rPr lang="el-GR" dirty="0" smtClean="0"/>
              <a:t> NADH. </a:t>
            </a:r>
            <a:endParaRPr lang="en-US" dirty="0" smtClean="0"/>
          </a:p>
          <a:p>
            <a:pPr algn="just">
              <a:lnSpc>
                <a:spcPct val="150000"/>
              </a:lnSpc>
            </a:pPr>
            <a:r>
              <a:rPr lang="el-GR" dirty="0" smtClean="0"/>
              <a:t>Στην πραγματικότητα η αντίδραση είναι εξαιρετικά πολύπλοκη και σ’ αυτήν εμπλέκονται πέντε διαφορετικά συνένζυμα και τρία διαφορετικά ένζυμα. Το παραγόμενο NADH διοχετεύεται στην αναπνευστική αλυσίδα. </a:t>
            </a:r>
            <a:endParaRPr lang="en-US" dirty="0" smtClean="0"/>
          </a:p>
          <a:p>
            <a:pPr algn="just">
              <a:lnSpc>
                <a:spcPct val="150000"/>
              </a:lnSpc>
            </a:pPr>
            <a:r>
              <a:rPr lang="el-GR" dirty="0" smtClean="0"/>
              <a:t>Στο στάδιο αυτό πραγματοποιείται η πρώτη απώλεια άνθρακα με τη μορφή CO</a:t>
            </a:r>
            <a:r>
              <a:rPr lang="el-GR" baseline="-25000" dirty="0" smtClean="0"/>
              <a:t>2</a:t>
            </a:r>
            <a:r>
              <a:rPr lang="el-GR" dirty="0" smtClean="0"/>
              <a:t>.</a:t>
            </a:r>
          </a:p>
          <a:p>
            <a:endParaRPr lang="el-GR" dirty="0"/>
          </a:p>
        </p:txBody>
      </p:sp>
      <p:pic>
        <p:nvPicPr>
          <p:cNvPr id="8" name="Picture 7"/>
          <p:cNvPicPr/>
          <p:nvPr/>
        </p:nvPicPr>
        <p:blipFill>
          <a:blip r:embed="rId2" cstate="print"/>
          <a:srcRect/>
          <a:stretch>
            <a:fillRect/>
          </a:stretch>
        </p:blipFill>
        <p:spPr bwMode="auto">
          <a:xfrm>
            <a:off x="755576" y="5949280"/>
            <a:ext cx="6624736"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323528" y="116632"/>
            <a:ext cx="8424936" cy="576064"/>
          </a:xfrm>
        </p:spPr>
        <p:style>
          <a:lnRef idx="1">
            <a:schemeClr val="accent3"/>
          </a:lnRef>
          <a:fillRef idx="2">
            <a:schemeClr val="accent3"/>
          </a:fillRef>
          <a:effectRef idx="1">
            <a:schemeClr val="accent3"/>
          </a:effectRef>
          <a:fontRef idx="minor">
            <a:schemeClr val="dk1"/>
          </a:fontRef>
        </p:style>
        <p:txBody>
          <a:bodyPr>
            <a:noAutofit/>
          </a:bodyPr>
          <a:lstStyle/>
          <a:p>
            <a:r>
              <a:rPr lang="en-US" sz="1600" b="1" dirty="0" err="1" smtClean="0">
                <a:solidFill>
                  <a:schemeClr val="tx2">
                    <a:lumMod val="50000"/>
                  </a:schemeClr>
                </a:solidFill>
                <a:cs typeface="Arial" pitchFamily="34" charset="0"/>
              </a:rPr>
              <a:t>Το</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ακετύλιο</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εισέρχεται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στον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κύκλο</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του</a:t>
            </a:r>
            <a:r>
              <a:rPr lang="en-US" sz="1600" b="1" dirty="0" smtClean="0">
                <a:solidFill>
                  <a:schemeClr val="tx2">
                    <a:lumMod val="50000"/>
                  </a:schemeClr>
                </a:solidFill>
                <a:cs typeface="Arial" pitchFamily="34" charset="0"/>
              </a:rPr>
              <a:t> Krebs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οξειδώνεται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πλήρως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προς</a:t>
            </a:r>
            <a:r>
              <a:rPr lang="en-US" sz="1600" b="1" dirty="0" smtClean="0">
                <a:solidFill>
                  <a:schemeClr val="tx2">
                    <a:lumMod val="50000"/>
                  </a:schemeClr>
                </a:solidFill>
                <a:cs typeface="Arial" pitchFamily="34" charset="0"/>
              </a:rPr>
              <a:t> CO2 </a:t>
            </a:r>
            <a:r>
              <a:rPr lang="en-US" sz="1600" b="1" dirty="0" err="1" smtClean="0">
                <a:solidFill>
                  <a:schemeClr val="tx2">
                    <a:lumMod val="50000"/>
                  </a:schemeClr>
                </a:solidFill>
                <a:cs typeface="Arial" pitchFamily="34" charset="0"/>
              </a:rPr>
              <a:t>ενώ</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παράγονται</a:t>
            </a:r>
            <a:r>
              <a:rPr lang="en-US" sz="1600" b="1" dirty="0" smtClean="0">
                <a:solidFill>
                  <a:schemeClr val="tx2">
                    <a:lumMod val="50000"/>
                  </a:schemeClr>
                </a:solidFill>
                <a:cs typeface="Arial" pitchFamily="34" charset="0"/>
              </a:rPr>
              <a:t> ATP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NADH</a:t>
            </a:r>
            <a:endParaRPr lang="el-GR" sz="1600" b="1" dirty="0">
              <a:solidFill>
                <a:schemeClr val="tx2">
                  <a:lumMod val="50000"/>
                </a:schemeClr>
              </a:solidFill>
              <a:cs typeface="Arial" pitchFamily="34" charset="0"/>
            </a:endParaRPr>
          </a:p>
        </p:txBody>
      </p:sp>
      <p:sp>
        <p:nvSpPr>
          <p:cNvPr id="5" name="TextBox 4"/>
          <p:cNvSpPr txBox="1"/>
          <p:nvPr/>
        </p:nvSpPr>
        <p:spPr>
          <a:xfrm>
            <a:off x="323528" y="836712"/>
            <a:ext cx="8496944" cy="5909310"/>
          </a:xfrm>
          <a:prstGeom prst="rect">
            <a:avLst/>
          </a:prstGeom>
          <a:noFill/>
        </p:spPr>
        <p:txBody>
          <a:bodyPr wrap="square" rtlCol="0">
            <a:spAutoFit/>
          </a:bodyPr>
          <a:lstStyle/>
          <a:p>
            <a:pPr algn="just"/>
            <a:r>
              <a:rPr lang="el-GR" dirty="0" smtClean="0"/>
              <a:t>Κατά το τρίτο στάδιο της αερόβιας αναπνοής πραγματοποιείται ο </a:t>
            </a:r>
            <a:r>
              <a:rPr lang="el-GR" b="1" dirty="0" smtClean="0"/>
              <a:t>κύκλος του </a:t>
            </a:r>
            <a:r>
              <a:rPr lang="el-GR" b="1" dirty="0" err="1" smtClean="0"/>
              <a:t>Krebs</a:t>
            </a:r>
            <a:r>
              <a:rPr lang="el-GR" dirty="0" smtClean="0"/>
              <a:t> . Η </a:t>
            </a:r>
            <a:r>
              <a:rPr lang="el-GR" dirty="0" err="1" smtClean="0"/>
              <a:t>ακετυλομάδα</a:t>
            </a:r>
            <a:r>
              <a:rPr lang="el-GR" dirty="0" smtClean="0"/>
              <a:t> αποσπάται από το </a:t>
            </a:r>
            <a:r>
              <a:rPr lang="el-GR" dirty="0" err="1" smtClean="0"/>
              <a:t>ακέτυλο</a:t>
            </a:r>
            <a:r>
              <a:rPr lang="el-GR" dirty="0" smtClean="0"/>
              <a:t>-</a:t>
            </a:r>
            <a:r>
              <a:rPr lang="el-GR" dirty="0" err="1" smtClean="0"/>
              <a:t>CoA</a:t>
            </a:r>
            <a:r>
              <a:rPr lang="el-GR" dirty="0" smtClean="0"/>
              <a:t> και ενσωματώνεται στο </a:t>
            </a:r>
            <a:r>
              <a:rPr lang="el-GR" dirty="0" err="1" smtClean="0"/>
              <a:t>οξαλοξικό</a:t>
            </a:r>
            <a:r>
              <a:rPr lang="el-GR" dirty="0" smtClean="0"/>
              <a:t> οξύ, μια ένωση με τέσσερα άτομα άνθρακα. Από την αντίδραση αυτή προκύπτει το κιτρικό οξύ, ένωση με 6 άτομα άνθρακα. </a:t>
            </a:r>
          </a:p>
          <a:p>
            <a:pPr algn="just"/>
            <a:r>
              <a:rPr lang="el-GR" dirty="0" smtClean="0"/>
              <a:t>Ακολουθεί μια κυκλική πορεία αντιδράσεων, κατά την οποία η </a:t>
            </a:r>
            <a:r>
              <a:rPr lang="el-GR" dirty="0" err="1" smtClean="0"/>
              <a:t>ακετυλομάδα</a:t>
            </a:r>
            <a:r>
              <a:rPr lang="el-GR" dirty="0" smtClean="0"/>
              <a:t> που εισήλθε στον κύκλο οξειδώνεται πλήρως προς δυο μόρια διοξειδίου του άνθρακα τα οποία εκλύονται στην ατμόσφαιρα ως παραπροϊόν. </a:t>
            </a:r>
          </a:p>
          <a:p>
            <a:pPr algn="just"/>
            <a:r>
              <a:rPr lang="el-GR" dirty="0" smtClean="0"/>
              <a:t>Από την οξείδωση της </a:t>
            </a:r>
            <a:r>
              <a:rPr lang="el-GR" dirty="0" err="1" smtClean="0"/>
              <a:t>ακετυλομάδας</a:t>
            </a:r>
            <a:r>
              <a:rPr lang="el-GR" dirty="0" smtClean="0"/>
              <a:t> προκύπτουν επίσης ηλεκτρόνια και πρωτόνια τα οποία ανάγουν τα συνένζυμα NAD και FAD, τα οποία τελικά διαβιβάζονται στην αναπνευστική αλυσίδα. </a:t>
            </a:r>
          </a:p>
          <a:p>
            <a:pPr algn="just"/>
            <a:r>
              <a:rPr lang="el-GR" dirty="0" smtClean="0"/>
              <a:t>Η πλήρης περιστροφή του κύκλου έχει ως αποτέλεσμα την αναγέννηση του αρχικού μορίου-δέκτη της </a:t>
            </a:r>
            <a:r>
              <a:rPr lang="el-GR" dirty="0" err="1" smtClean="0"/>
              <a:t>ακετυλομάδας</a:t>
            </a:r>
            <a:r>
              <a:rPr lang="el-GR" dirty="0" smtClean="0"/>
              <a:t>, του </a:t>
            </a:r>
            <a:r>
              <a:rPr lang="el-GR" dirty="0" err="1" smtClean="0"/>
              <a:t>οξαλοξικού</a:t>
            </a:r>
            <a:r>
              <a:rPr lang="el-GR" dirty="0" smtClean="0"/>
              <a:t>. </a:t>
            </a:r>
          </a:p>
          <a:p>
            <a:pPr algn="just"/>
            <a:r>
              <a:rPr lang="el-GR" dirty="0" smtClean="0"/>
              <a:t>Επομένως η διαδικασία μπορεί να επαναλαμβάνεται συνεχώς, εφ’ όσον διατίθενται ενεργοποιημένες ομάδες </a:t>
            </a:r>
            <a:r>
              <a:rPr lang="el-GR" dirty="0" err="1" smtClean="0"/>
              <a:t>ακετυλίου</a:t>
            </a:r>
            <a:r>
              <a:rPr lang="el-GR" dirty="0" smtClean="0"/>
              <a:t>. </a:t>
            </a:r>
          </a:p>
          <a:p>
            <a:pPr algn="just"/>
            <a:r>
              <a:rPr lang="el-GR" dirty="0" smtClean="0"/>
              <a:t>Δύο περιστροφές του κύκλου έχουν ως αποτέλεσμα την πλήρη οξειδωτική διάσπαση του αρχικού μορίου γλυκόζης που εισήλθε στη </a:t>
            </a:r>
            <a:r>
              <a:rPr lang="el-GR" dirty="0" err="1" smtClean="0"/>
              <a:t>γλυκόλυση</a:t>
            </a:r>
            <a:r>
              <a:rPr lang="el-GR" dirty="0" smtClean="0"/>
              <a:t>. Από τα έξι άτομα C της γλυκόζης τα τέσσερα μετατράπηκαν σε CO</a:t>
            </a:r>
            <a:r>
              <a:rPr lang="el-GR" baseline="-25000" dirty="0" smtClean="0"/>
              <a:t>2</a:t>
            </a:r>
            <a:r>
              <a:rPr lang="el-GR" dirty="0" smtClean="0"/>
              <a:t> στον κύκλο </a:t>
            </a:r>
            <a:r>
              <a:rPr lang="el-GR" dirty="0" err="1" smtClean="0"/>
              <a:t>Krebs</a:t>
            </a:r>
            <a:r>
              <a:rPr lang="el-GR" dirty="0" smtClean="0"/>
              <a:t> και τα υπόλοιπα δύο στη συνδετική αντίδραση. </a:t>
            </a:r>
          </a:p>
          <a:p>
            <a:pPr algn="just"/>
            <a:r>
              <a:rPr lang="el-GR" dirty="0" smtClean="0"/>
              <a:t>Η ενέργεια του αρχικού μορίου της γλυκόζης έχει πλέον μεταφερθεί στα ΑΤΡ, NADH, FADH ενώ ένα ποσοστό έχει χαθεί με τη μορφή απωλειών θερμότητας. Το οξυγόνο δεν παίρνει μέρος σε αντιδράσεις του κύκλου του </a:t>
            </a:r>
            <a:r>
              <a:rPr lang="el-GR" dirty="0" err="1" smtClean="0"/>
              <a:t>Krebs</a:t>
            </a:r>
            <a:r>
              <a:rPr lang="el-GR" dirty="0" smtClean="0"/>
              <a:t>.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Z:\Karabou\biblia\physiology\Figures\Chapter 4\4_krebs_cycle.jpg"/>
          <p:cNvPicPr>
            <a:picLocks noChangeAspect="1" noChangeArrowheads="1"/>
          </p:cNvPicPr>
          <p:nvPr/>
        </p:nvPicPr>
        <p:blipFill>
          <a:blip r:embed="rId2" cstate="print">
            <a:lum bright="-5000" contrast="2000"/>
          </a:blip>
          <a:srcRect/>
          <a:stretch>
            <a:fillRect/>
          </a:stretch>
        </p:blipFill>
        <p:spPr bwMode="auto">
          <a:xfrm>
            <a:off x="3275856" y="57838"/>
            <a:ext cx="5868144" cy="6701817"/>
          </a:xfrm>
          <a:prstGeom prst="rect">
            <a:avLst/>
          </a:prstGeom>
          <a:noFill/>
        </p:spPr>
      </p:pic>
      <p:sp>
        <p:nvSpPr>
          <p:cNvPr id="7" name="Rectangle 6"/>
          <p:cNvSpPr/>
          <p:nvPr/>
        </p:nvSpPr>
        <p:spPr>
          <a:xfrm>
            <a:off x="0" y="404664"/>
            <a:ext cx="3131840" cy="6332759"/>
          </a:xfrm>
          <a:prstGeom prst="rect">
            <a:avLst/>
          </a:prstGeom>
        </p:spPr>
        <p:txBody>
          <a:bodyPr wrap="square">
            <a:spAutoFit/>
          </a:bodyPr>
          <a:lstStyle/>
          <a:p>
            <a:pPr algn="just">
              <a:lnSpc>
                <a:spcPct val="150000"/>
              </a:lnSpc>
            </a:pPr>
            <a:r>
              <a:rPr lang="el-GR" sz="1600" dirty="0" smtClean="0"/>
              <a:t>Η λειτουργία του κύκλου έχει ως αποτέλεσμα:</a:t>
            </a:r>
          </a:p>
          <a:p>
            <a:pPr algn="just">
              <a:lnSpc>
                <a:spcPct val="150000"/>
              </a:lnSpc>
            </a:pPr>
            <a:r>
              <a:rPr lang="el-GR" sz="1600" b="1" dirty="0" smtClean="0"/>
              <a:t>1.</a:t>
            </a:r>
            <a:r>
              <a:rPr lang="el-GR" sz="1600" b="1" i="1" dirty="0" smtClean="0"/>
              <a:t> Να παράγονται </a:t>
            </a:r>
            <a:r>
              <a:rPr lang="el-GR" sz="1600" b="1" i="1" dirty="0" err="1" smtClean="0"/>
              <a:t>ανηγμένα</a:t>
            </a:r>
            <a:r>
              <a:rPr lang="el-GR" sz="1600" b="1" i="1" dirty="0" smtClean="0"/>
              <a:t> συνένζυμα</a:t>
            </a:r>
            <a:r>
              <a:rPr lang="el-GR" sz="1600" dirty="0" smtClean="0"/>
              <a:t> (3×NADH και 1×FADH για κάθε περιστροφή) τα οποία στη συνέχεια οξειδώνονται στην αναπνευστική αλυσίδα παράγοντας</a:t>
            </a:r>
            <a:r>
              <a:rPr lang="en-US" sz="1600" dirty="0" smtClean="0"/>
              <a:t> </a:t>
            </a:r>
            <a:r>
              <a:rPr lang="el-GR" sz="1600" dirty="0" smtClean="0"/>
              <a:t> ΑΤΡ.</a:t>
            </a:r>
          </a:p>
          <a:p>
            <a:pPr algn="just">
              <a:lnSpc>
                <a:spcPct val="150000"/>
              </a:lnSpc>
            </a:pPr>
            <a:r>
              <a:rPr lang="el-GR" sz="1600" b="1" dirty="0" smtClean="0"/>
              <a:t>2.</a:t>
            </a:r>
            <a:r>
              <a:rPr lang="el-GR" sz="1600" b="1" i="1" dirty="0" smtClean="0"/>
              <a:t> Να παράγεται ένα μόριο ΑΤΡ</a:t>
            </a:r>
            <a:r>
              <a:rPr lang="el-GR" sz="1600" dirty="0" smtClean="0"/>
              <a:t> για κάθε περιστροφή του κύκλου, μέσω </a:t>
            </a:r>
            <a:r>
              <a:rPr lang="el-GR" sz="1600" dirty="0" err="1" smtClean="0"/>
              <a:t>φωσφορυλιώσεων</a:t>
            </a:r>
            <a:r>
              <a:rPr lang="el-GR" sz="1600" dirty="0" smtClean="0"/>
              <a:t> σε επίπεδο υποστρώματος.</a:t>
            </a:r>
          </a:p>
          <a:p>
            <a:pPr algn="just">
              <a:lnSpc>
                <a:spcPct val="150000"/>
              </a:lnSpc>
            </a:pPr>
            <a:r>
              <a:rPr lang="en-US" sz="1600" b="1" dirty="0" smtClean="0"/>
              <a:t>3.</a:t>
            </a:r>
            <a:r>
              <a:rPr lang="en-US" sz="1600" b="1" i="1" dirty="0" smtClean="0"/>
              <a:t> </a:t>
            </a:r>
            <a:r>
              <a:rPr lang="en-US" sz="1600" b="1" i="1" dirty="0" err="1" smtClean="0"/>
              <a:t>Να</a:t>
            </a:r>
            <a:r>
              <a:rPr lang="en-US" sz="1600" b="1" i="1" dirty="0" smtClean="0"/>
              <a:t> </a:t>
            </a:r>
            <a:r>
              <a:rPr lang="en-US" sz="1600" b="1" i="1" dirty="0" err="1" smtClean="0"/>
              <a:t>παράγονται</a:t>
            </a:r>
            <a:r>
              <a:rPr lang="en-US" sz="1600" b="1" i="1" dirty="0" smtClean="0"/>
              <a:t> </a:t>
            </a:r>
            <a:r>
              <a:rPr lang="en-US" sz="1600" b="1" i="1" dirty="0" err="1" smtClean="0"/>
              <a:t>ενδιάμεσα</a:t>
            </a:r>
            <a:r>
              <a:rPr lang="en-US" sz="1600" b="1" i="1" dirty="0" smtClean="0"/>
              <a:t> </a:t>
            </a:r>
            <a:r>
              <a:rPr lang="en-US" sz="1600" b="1" i="1" dirty="0" err="1" smtClean="0"/>
              <a:t>μόρια</a:t>
            </a:r>
            <a:r>
              <a:rPr lang="en-US" sz="1600" b="1" i="1" dirty="0" smtClean="0"/>
              <a:t> </a:t>
            </a:r>
            <a:r>
              <a:rPr lang="en-US" sz="1600" b="1" i="1" dirty="0" err="1" smtClean="0"/>
              <a:t>μεταβολιτών</a:t>
            </a:r>
            <a:r>
              <a:rPr lang="en-US" sz="1600" dirty="0" smtClean="0"/>
              <a:t>  </a:t>
            </a:r>
            <a:r>
              <a:rPr lang="en-US" sz="1600" dirty="0" err="1" smtClean="0"/>
              <a:t>τα</a:t>
            </a:r>
            <a:r>
              <a:rPr lang="en-US" sz="1600" dirty="0" smtClean="0"/>
              <a:t> </a:t>
            </a:r>
            <a:r>
              <a:rPr lang="en-US" sz="1600" dirty="0" err="1" smtClean="0"/>
              <a:t>οποία</a:t>
            </a:r>
            <a:r>
              <a:rPr lang="en-US" sz="1600" dirty="0" smtClean="0"/>
              <a:t> </a:t>
            </a:r>
            <a:r>
              <a:rPr lang="en-US" sz="1600" dirty="0" err="1" smtClean="0"/>
              <a:t>μπορούν</a:t>
            </a:r>
            <a:r>
              <a:rPr lang="en-US" sz="1600" dirty="0" smtClean="0"/>
              <a:t> </a:t>
            </a:r>
            <a:r>
              <a:rPr lang="en-US" sz="1600" dirty="0" err="1" smtClean="0"/>
              <a:t>να</a:t>
            </a:r>
            <a:r>
              <a:rPr lang="en-US" sz="1600" dirty="0" smtClean="0"/>
              <a:t> </a:t>
            </a:r>
            <a:r>
              <a:rPr lang="en-US" sz="1600" dirty="0" err="1" smtClean="0"/>
              <a:t>χρησιμοποιηθούν</a:t>
            </a:r>
            <a:r>
              <a:rPr lang="en-US" sz="1600" dirty="0" smtClean="0"/>
              <a:t> </a:t>
            </a:r>
            <a:r>
              <a:rPr lang="en-US" sz="1600" dirty="0" err="1" smtClean="0"/>
              <a:t>για</a:t>
            </a:r>
            <a:r>
              <a:rPr lang="en-US" sz="1600" dirty="0" smtClean="0"/>
              <a:t> </a:t>
            </a:r>
            <a:r>
              <a:rPr lang="en-US" sz="1600" dirty="0" err="1" smtClean="0"/>
              <a:t>βιοσύνθεση</a:t>
            </a:r>
            <a:r>
              <a:rPr lang="en-US" sz="1600" dirty="0" smtClean="0"/>
              <a:t> </a:t>
            </a:r>
            <a:r>
              <a:rPr lang="en-US" sz="1600" dirty="0" err="1" smtClean="0"/>
              <a:t>νέων</a:t>
            </a:r>
            <a:r>
              <a:rPr lang="en-US" sz="1600" dirty="0" smtClean="0"/>
              <a:t> </a:t>
            </a:r>
            <a:r>
              <a:rPr lang="en-US" sz="1600" dirty="0" err="1" smtClean="0"/>
              <a:t>μορίων</a:t>
            </a:r>
            <a:r>
              <a:rPr lang="en-US" sz="1600" dirty="0" smtClean="0"/>
              <a:t>, </a:t>
            </a:r>
            <a:r>
              <a:rPr lang="en-US" sz="1600" dirty="0" err="1" smtClean="0"/>
              <a:t>όπως</a:t>
            </a:r>
            <a:r>
              <a:rPr lang="en-US" sz="1600" dirty="0" smtClean="0"/>
              <a:t> </a:t>
            </a:r>
            <a:r>
              <a:rPr lang="en-US" sz="1600" dirty="0" err="1" smtClean="0"/>
              <a:t>πρωτεΐνες</a:t>
            </a:r>
            <a:r>
              <a:rPr lang="en-US" sz="1600" dirty="0" smtClean="0"/>
              <a:t> </a:t>
            </a:r>
            <a:r>
              <a:rPr lang="en-US" sz="1600" dirty="0" err="1" smtClean="0"/>
              <a:t>και</a:t>
            </a:r>
            <a:r>
              <a:rPr lang="en-US" sz="1600" dirty="0" smtClean="0"/>
              <a:t> </a:t>
            </a:r>
            <a:r>
              <a:rPr lang="en-US" sz="1600" dirty="0" err="1" smtClean="0"/>
              <a:t>λιπίδια</a:t>
            </a:r>
            <a:r>
              <a:rPr lang="en-US" sz="1600" dirty="0" smtClean="0"/>
              <a:t> .</a:t>
            </a:r>
            <a:endParaRPr lang="el-GR" sz="1600" dirty="0"/>
          </a:p>
        </p:txBody>
      </p:sp>
      <p:cxnSp>
        <p:nvCxnSpPr>
          <p:cNvPr id="5" name="Straight Arrow Connector 4"/>
          <p:cNvCxnSpPr/>
          <p:nvPr/>
        </p:nvCxnSpPr>
        <p:spPr>
          <a:xfrm flipH="1">
            <a:off x="8532440" y="3789040"/>
            <a:ext cx="360040" cy="0"/>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652120" y="4653136"/>
            <a:ext cx="144016" cy="576064"/>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532440" y="1484784"/>
            <a:ext cx="216024" cy="648072"/>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07904" y="1268760"/>
            <a:ext cx="432048" cy="288032"/>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95936" y="332656"/>
            <a:ext cx="936104" cy="72008"/>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236296" y="4509120"/>
            <a:ext cx="216024" cy="576064"/>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460432" y="2492896"/>
            <a:ext cx="144016"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8172400" y="4077072"/>
            <a:ext cx="144016"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572000" y="620688"/>
            <a:ext cx="36004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75975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Z:\Karabou\biblia\physiology\Figures\Chapter 4\4_anabolism_cellular_compounds.jpg"/>
          <p:cNvPicPr>
            <a:picLocks noChangeAspect="1" noChangeArrowheads="1"/>
          </p:cNvPicPr>
          <p:nvPr/>
        </p:nvPicPr>
        <p:blipFill>
          <a:blip r:embed="rId2" cstate="print"/>
          <a:srcRect/>
          <a:stretch>
            <a:fillRect/>
          </a:stretch>
        </p:blipFill>
        <p:spPr bwMode="auto">
          <a:xfrm>
            <a:off x="1511300" y="46038"/>
            <a:ext cx="6119813" cy="67659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229600" cy="4525963"/>
          </a:xfrm>
        </p:spPr>
        <p:txBody>
          <a:bodyPr>
            <a:normAutofit/>
          </a:bodyPr>
          <a:lstStyle/>
          <a:p>
            <a:pPr marL="0" indent="12700" algn="just">
              <a:buNone/>
            </a:pPr>
            <a:r>
              <a:rPr lang="el-GR" sz="2400" dirty="0" smtClean="0"/>
              <a:t>Τα </a:t>
            </a:r>
            <a:r>
              <a:rPr lang="el-GR" sz="2400" dirty="0" err="1" smtClean="0"/>
              <a:t>ανηγμένα</a:t>
            </a:r>
            <a:r>
              <a:rPr lang="el-GR" sz="2400" dirty="0" smtClean="0"/>
              <a:t> συνένζυμα ΝADH και FADH</a:t>
            </a:r>
            <a:r>
              <a:rPr lang="el-GR" sz="2400" baseline="-25000" dirty="0" smtClean="0"/>
              <a:t>2</a:t>
            </a:r>
            <a:r>
              <a:rPr lang="el-GR" sz="2400" dirty="0" smtClean="0"/>
              <a:t> τα οποία παράγονται κατά τη λειτουργία του κύκλου του </a:t>
            </a:r>
            <a:r>
              <a:rPr lang="el-GR" sz="2400" dirty="0" err="1" smtClean="0"/>
              <a:t>Krebs</a:t>
            </a:r>
            <a:r>
              <a:rPr lang="el-GR" sz="2400" dirty="0" smtClean="0"/>
              <a:t> οξειδώνονται και προσφέρουν τα ηλεκτρόνιά τους σε μια σειρά </a:t>
            </a:r>
            <a:r>
              <a:rPr lang="el-GR" sz="2400" b="1" dirty="0" smtClean="0"/>
              <a:t>ενδιάμεσων φορέων</a:t>
            </a:r>
            <a:r>
              <a:rPr lang="el-GR" sz="2400" dirty="0" smtClean="0"/>
              <a:t> οι οποίοι αποτελούν την αναπνευστική αλυσίδα. </a:t>
            </a:r>
            <a:endParaRPr lang="en-US" sz="2400" dirty="0" smtClean="0"/>
          </a:p>
          <a:p>
            <a:pPr marL="0" indent="12700" algn="just">
              <a:buNone/>
            </a:pPr>
            <a:endParaRPr lang="en-US" sz="2400" dirty="0" smtClean="0"/>
          </a:p>
          <a:p>
            <a:pPr marL="0" indent="12700" algn="just">
              <a:buNone/>
            </a:pPr>
            <a:r>
              <a:rPr lang="el-GR" sz="2400" dirty="0" smtClean="0"/>
              <a:t>Οι φορείς αυτοί είναι τοποθετημένοι σε </a:t>
            </a:r>
            <a:r>
              <a:rPr lang="el-GR" sz="2400" b="1" dirty="0" smtClean="0"/>
              <a:t>τρία κύρια </a:t>
            </a:r>
            <a:r>
              <a:rPr lang="el-GR" sz="2400" b="1" dirty="0" err="1" smtClean="0"/>
              <a:t>σύμπλοκα</a:t>
            </a:r>
            <a:r>
              <a:rPr lang="el-GR" sz="2400" b="1" dirty="0" smtClean="0"/>
              <a:t> πρωτεϊνών</a:t>
            </a:r>
            <a:r>
              <a:rPr lang="el-GR" sz="2400" dirty="0" smtClean="0"/>
              <a:t> τα οποία οργανώνονται με συγκεκριμένο τρόπο πάνω στην </a:t>
            </a:r>
            <a:r>
              <a:rPr lang="el-GR" sz="2400" b="1" dirty="0" smtClean="0"/>
              <a:t>εσωτερική μεμβράνη των μιτοχονδρίων</a:t>
            </a:r>
            <a:endParaRPr lang="el-GR" sz="2400" b="1" dirty="0"/>
          </a:p>
        </p:txBody>
      </p:sp>
      <p:sp>
        <p:nvSpPr>
          <p:cNvPr id="4" name="1 - Τίτλος"/>
          <p:cNvSpPr txBox="1">
            <a:spLocks/>
          </p:cNvSpPr>
          <p:nvPr/>
        </p:nvSpPr>
        <p:spPr>
          <a:xfrm>
            <a:off x="179512" y="0"/>
            <a:ext cx="8784976" cy="50405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Το</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τελικό</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στάδιο</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της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αερόβιας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αναπνοής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Η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αναπνευστική</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αλυσίδα</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και</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η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παραγωγή</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ΑΤΡ </a:t>
            </a:r>
            <a:endParaRPr kumimoji="0" lang="el-GR"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Dimos\EDU\FYSILOGIA_AFM\New Picture.png"/>
          <p:cNvPicPr>
            <a:picLocks noChangeAspect="1" noChangeArrowheads="1"/>
          </p:cNvPicPr>
          <p:nvPr/>
        </p:nvPicPr>
        <p:blipFill>
          <a:blip r:embed="rId2" cstate="print"/>
          <a:srcRect/>
          <a:stretch>
            <a:fillRect/>
          </a:stretch>
        </p:blipFill>
        <p:spPr bwMode="auto">
          <a:xfrm>
            <a:off x="1115616" y="1916832"/>
            <a:ext cx="6825650" cy="4714664"/>
          </a:xfrm>
          <a:prstGeom prst="rect">
            <a:avLst/>
          </a:prstGeom>
          <a:noFill/>
        </p:spPr>
      </p:pic>
      <p:sp>
        <p:nvSpPr>
          <p:cNvPr id="5" name="Rectangle 4"/>
          <p:cNvSpPr/>
          <p:nvPr/>
        </p:nvSpPr>
        <p:spPr>
          <a:xfrm>
            <a:off x="323528" y="116632"/>
            <a:ext cx="8676456" cy="1711366"/>
          </a:xfrm>
          <a:prstGeom prst="rect">
            <a:avLst/>
          </a:prstGeom>
        </p:spPr>
        <p:txBody>
          <a:bodyPr wrap="square">
            <a:spAutoFit/>
          </a:bodyPr>
          <a:lstStyle/>
          <a:p>
            <a:pPr algn="just">
              <a:lnSpc>
                <a:spcPct val="150000"/>
              </a:lnSpc>
            </a:pPr>
            <a:r>
              <a:rPr lang="el-GR" dirty="0" smtClean="0"/>
              <a:t>Η μεμβράνη αυτή είναι διευθετημένη κατά τέτοιον τρόπο ώστε να δημιουργούνται πτυχώσεις προς το εσωτερικό ώστε να αυξάνεται η ενεργός επιφάνεια. </a:t>
            </a:r>
            <a:endParaRPr lang="en-US" dirty="0" smtClean="0"/>
          </a:p>
          <a:p>
            <a:pPr algn="just">
              <a:lnSpc>
                <a:spcPct val="150000"/>
              </a:lnSpc>
            </a:pPr>
            <a:r>
              <a:rPr lang="el-GR" dirty="0" smtClean="0"/>
              <a:t>Οι πτυχώσεις αυτές ονομάζονται </a:t>
            </a:r>
            <a:r>
              <a:rPr lang="el-GR" dirty="0" err="1" smtClean="0"/>
              <a:t>cristae</a:t>
            </a:r>
            <a:r>
              <a:rPr lang="en-US" dirty="0" smtClean="0"/>
              <a:t> </a:t>
            </a:r>
            <a:r>
              <a:rPr lang="el-GR" dirty="0" smtClean="0"/>
              <a:t> και </a:t>
            </a:r>
            <a:endParaRPr lang="en-US" dirty="0" smtClean="0"/>
          </a:p>
          <a:p>
            <a:pPr algn="just">
              <a:lnSpc>
                <a:spcPct val="150000"/>
              </a:lnSpc>
            </a:pPr>
            <a:r>
              <a:rPr lang="el-GR" dirty="0" smtClean="0"/>
              <a:t>ο χώρος μεταξύ της εσωτερικής και εξωτερικής μεμβράνης </a:t>
            </a:r>
            <a:r>
              <a:rPr lang="el-GR" dirty="0" err="1" smtClean="0"/>
              <a:t>ενδομεμβρανικός</a:t>
            </a:r>
            <a:r>
              <a:rPr lang="el-GR" dirty="0" smtClean="0"/>
              <a:t> χώρος .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648072"/>
          </a:xfrm>
        </p:spPr>
        <p:style>
          <a:lnRef idx="1">
            <a:schemeClr val="accent3"/>
          </a:lnRef>
          <a:fillRef idx="2">
            <a:schemeClr val="accent3"/>
          </a:fillRef>
          <a:effectRef idx="1">
            <a:schemeClr val="accent3"/>
          </a:effectRef>
          <a:fontRef idx="minor">
            <a:schemeClr val="dk1"/>
          </a:fontRef>
        </p:style>
        <p:txBody>
          <a:bodyPr>
            <a:normAutofit/>
          </a:bodyPr>
          <a:lstStyle/>
          <a:p>
            <a:r>
              <a:rPr lang="en-US" sz="1600" b="1" dirty="0" smtClean="0">
                <a:solidFill>
                  <a:schemeClr val="tx2">
                    <a:lumMod val="50000"/>
                  </a:schemeClr>
                </a:solidFill>
                <a:cs typeface="Arial" pitchFamily="34" charset="0"/>
              </a:rPr>
              <a:t>Η </a:t>
            </a:r>
            <a:r>
              <a:rPr lang="en-US" sz="1600" b="1" dirty="0" err="1" smtClean="0">
                <a:solidFill>
                  <a:schemeClr val="tx2">
                    <a:lumMod val="50000"/>
                  </a:schemeClr>
                </a:solidFill>
                <a:cs typeface="Arial" pitchFamily="34" charset="0"/>
              </a:rPr>
              <a:t>μεταβολική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τύχη</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των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φωτοσυνθετικών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προϊόντων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εξαρτάται</a:t>
            </a:r>
            <a:r>
              <a:rPr lang="en-US" sz="1600" b="1" dirty="0" smtClean="0">
                <a:solidFill>
                  <a:schemeClr val="tx2">
                    <a:lumMod val="50000"/>
                  </a:schemeClr>
                </a:solidFill>
                <a:cs typeface="Arial" pitchFamily="34" charset="0"/>
              </a:rPr>
              <a:t> από </a:t>
            </a:r>
            <a:r>
              <a:rPr lang="en-US" sz="1600" b="1" dirty="0" err="1" smtClean="0">
                <a:solidFill>
                  <a:schemeClr val="tx2">
                    <a:lumMod val="50000"/>
                  </a:schemeClr>
                </a:solidFill>
                <a:cs typeface="Arial" pitchFamily="34" charset="0"/>
              </a:rPr>
              <a:t>τις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τρέχουσες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ανάγκες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άνθρακα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ενέργεια</a:t>
            </a:r>
            <a:endParaRPr lang="el-GR" sz="1600" b="1" dirty="0">
              <a:solidFill>
                <a:schemeClr val="tx2">
                  <a:lumMod val="50000"/>
                </a:schemeClr>
              </a:solidFill>
              <a:cs typeface="Arial" pitchFamily="34" charset="0"/>
            </a:endParaRPr>
          </a:p>
        </p:txBody>
      </p:sp>
      <p:sp>
        <p:nvSpPr>
          <p:cNvPr id="3" name="Content Placeholder 2"/>
          <p:cNvSpPr>
            <a:spLocks noGrp="1"/>
          </p:cNvSpPr>
          <p:nvPr>
            <p:ph idx="1"/>
          </p:nvPr>
        </p:nvSpPr>
        <p:spPr>
          <a:xfrm>
            <a:off x="323528" y="836712"/>
            <a:ext cx="8352928" cy="2448272"/>
          </a:xfrm>
        </p:spPr>
        <p:txBody>
          <a:bodyPr>
            <a:noAutofit/>
          </a:bodyPr>
          <a:lstStyle/>
          <a:p>
            <a:pPr marL="0" indent="12700">
              <a:lnSpc>
                <a:spcPct val="170000"/>
              </a:lnSpc>
              <a:buNone/>
            </a:pPr>
            <a:r>
              <a:rPr lang="en-US" sz="1400" dirty="0" err="1" smtClean="0"/>
              <a:t>Ανεξάρτητα</a:t>
            </a:r>
            <a:r>
              <a:rPr lang="en-US" sz="1400" dirty="0" smtClean="0"/>
              <a:t> από </a:t>
            </a:r>
            <a:r>
              <a:rPr lang="en-US" sz="1400" dirty="0" err="1" smtClean="0"/>
              <a:t>είδος</a:t>
            </a:r>
            <a:r>
              <a:rPr lang="en-US" sz="1400" dirty="0" smtClean="0"/>
              <a:t> </a:t>
            </a:r>
            <a:r>
              <a:rPr lang="en-US" sz="1400" dirty="0" err="1" smtClean="0"/>
              <a:t>του</a:t>
            </a:r>
            <a:r>
              <a:rPr lang="en-US" sz="1400" dirty="0" smtClean="0"/>
              <a:t> </a:t>
            </a:r>
            <a:r>
              <a:rPr lang="en-US" sz="1400" dirty="0" err="1" smtClean="0"/>
              <a:t>φωτοσυνθετικού</a:t>
            </a:r>
            <a:r>
              <a:rPr lang="en-US" sz="1400" dirty="0" smtClean="0"/>
              <a:t> </a:t>
            </a:r>
            <a:r>
              <a:rPr lang="en-US" sz="1400" dirty="0" err="1" smtClean="0"/>
              <a:t>μεταβολισμού</a:t>
            </a:r>
            <a:r>
              <a:rPr lang="en-US" sz="1400" dirty="0" smtClean="0"/>
              <a:t> τ</a:t>
            </a:r>
            <a:r>
              <a:rPr lang="el-GR" sz="1400" dirty="0" smtClean="0"/>
              <a:t>ων</a:t>
            </a:r>
            <a:r>
              <a:rPr lang="en-US" sz="1400" dirty="0" smtClean="0"/>
              <a:t> </a:t>
            </a:r>
            <a:r>
              <a:rPr lang="en-US" sz="1400" dirty="0" err="1" smtClean="0"/>
              <a:t>φύλλ</a:t>
            </a:r>
            <a:r>
              <a:rPr lang="el-GR" sz="1400" dirty="0" smtClean="0"/>
              <a:t>ων</a:t>
            </a:r>
            <a:r>
              <a:rPr lang="en-US" sz="1400" dirty="0" smtClean="0"/>
              <a:t> (C</a:t>
            </a:r>
            <a:r>
              <a:rPr lang="en-US" sz="1400" baseline="-25000" dirty="0" smtClean="0"/>
              <a:t>3</a:t>
            </a:r>
            <a:r>
              <a:rPr lang="en-US" sz="1400" dirty="0" smtClean="0"/>
              <a:t>, C</a:t>
            </a:r>
            <a:r>
              <a:rPr lang="en-US" sz="1400" baseline="-25000" dirty="0" smtClean="0"/>
              <a:t>4</a:t>
            </a:r>
            <a:r>
              <a:rPr lang="en-US" sz="1400" dirty="0" smtClean="0"/>
              <a:t>, CAM), </a:t>
            </a:r>
            <a:r>
              <a:rPr lang="en-US" sz="1400" dirty="0" err="1" smtClean="0"/>
              <a:t>το</a:t>
            </a:r>
            <a:r>
              <a:rPr lang="en-US" sz="1400" dirty="0" smtClean="0"/>
              <a:t> </a:t>
            </a:r>
            <a:r>
              <a:rPr lang="en-US" sz="1400" dirty="0" err="1" smtClean="0"/>
              <a:t>καθαρό</a:t>
            </a:r>
            <a:r>
              <a:rPr lang="en-US" sz="1400" dirty="0" smtClean="0"/>
              <a:t> </a:t>
            </a:r>
            <a:r>
              <a:rPr lang="en-US" sz="1400" dirty="0" err="1" smtClean="0"/>
              <a:t>αποτέλεσμα</a:t>
            </a:r>
            <a:r>
              <a:rPr lang="en-US" sz="1400" dirty="0" smtClean="0"/>
              <a:t> </a:t>
            </a:r>
            <a:r>
              <a:rPr lang="en-US" sz="1400" dirty="0" err="1" smtClean="0"/>
              <a:t>είναι</a:t>
            </a:r>
            <a:r>
              <a:rPr lang="en-US" sz="1400" dirty="0" smtClean="0"/>
              <a:t> η </a:t>
            </a:r>
            <a:r>
              <a:rPr lang="en-US" sz="1400" dirty="0" err="1" smtClean="0"/>
              <a:t>παραγωγή</a:t>
            </a:r>
            <a:r>
              <a:rPr lang="en-US" sz="1400" dirty="0" smtClean="0"/>
              <a:t> </a:t>
            </a:r>
            <a:r>
              <a:rPr lang="en-US" sz="1400" dirty="0" err="1" smtClean="0"/>
              <a:t>κυρίως</a:t>
            </a:r>
            <a:r>
              <a:rPr lang="en-US" sz="1400" dirty="0" smtClean="0"/>
              <a:t> </a:t>
            </a:r>
            <a:r>
              <a:rPr lang="en-US" sz="1400" dirty="0" err="1" smtClean="0"/>
              <a:t>υδατανθράκων</a:t>
            </a:r>
            <a:r>
              <a:rPr lang="en-US" sz="1400" dirty="0" smtClean="0"/>
              <a:t> </a:t>
            </a:r>
            <a:r>
              <a:rPr lang="en-US" sz="1400" dirty="0" err="1" smtClean="0"/>
              <a:t>μέσω</a:t>
            </a:r>
            <a:r>
              <a:rPr lang="en-US" sz="1400" dirty="0" smtClean="0"/>
              <a:t> </a:t>
            </a:r>
            <a:r>
              <a:rPr lang="en-US" sz="1400" dirty="0" err="1" smtClean="0"/>
              <a:t>του</a:t>
            </a:r>
            <a:r>
              <a:rPr lang="en-US" sz="1400" dirty="0" smtClean="0"/>
              <a:t> </a:t>
            </a:r>
            <a:r>
              <a:rPr lang="en-US" sz="1400" dirty="0" err="1" smtClean="0"/>
              <a:t>κύκλου</a:t>
            </a:r>
            <a:r>
              <a:rPr lang="en-US" sz="1400" dirty="0" smtClean="0"/>
              <a:t> </a:t>
            </a:r>
            <a:r>
              <a:rPr lang="en-US" sz="1400" dirty="0" err="1" smtClean="0"/>
              <a:t>του</a:t>
            </a:r>
            <a:r>
              <a:rPr lang="en-US" sz="1400" dirty="0" smtClean="0"/>
              <a:t> Calvin. </a:t>
            </a:r>
            <a:endParaRPr lang="el-GR" sz="1400" dirty="0" smtClean="0"/>
          </a:p>
          <a:p>
            <a:pPr marL="0" indent="12700">
              <a:lnSpc>
                <a:spcPct val="170000"/>
              </a:lnSpc>
              <a:buNone/>
            </a:pPr>
            <a:r>
              <a:rPr lang="en-US" sz="1400" dirty="0" err="1" smtClean="0"/>
              <a:t>Οι</a:t>
            </a:r>
            <a:r>
              <a:rPr lang="en-US" sz="1400" dirty="0" smtClean="0"/>
              <a:t> </a:t>
            </a:r>
            <a:r>
              <a:rPr lang="en-US" sz="1400" dirty="0" err="1" smtClean="0"/>
              <a:t>φωσφορικές</a:t>
            </a:r>
            <a:r>
              <a:rPr lang="en-US" sz="1400" dirty="0" smtClean="0"/>
              <a:t> </a:t>
            </a:r>
            <a:r>
              <a:rPr lang="en-US" sz="1400" dirty="0" err="1" smtClean="0"/>
              <a:t>τριόζες</a:t>
            </a:r>
            <a:r>
              <a:rPr lang="en-US" sz="1400" dirty="0" smtClean="0"/>
              <a:t> </a:t>
            </a:r>
            <a:r>
              <a:rPr lang="en-US" sz="1400" dirty="0" err="1" smtClean="0"/>
              <a:t>που</a:t>
            </a:r>
            <a:r>
              <a:rPr lang="en-US" sz="1400" dirty="0" smtClean="0"/>
              <a:t> </a:t>
            </a:r>
            <a:r>
              <a:rPr lang="en-US" sz="1400" dirty="0" err="1" smtClean="0"/>
              <a:t>σχηματίζονται</a:t>
            </a:r>
            <a:r>
              <a:rPr lang="en-US" sz="1400" dirty="0" smtClean="0"/>
              <a:t> </a:t>
            </a:r>
            <a:r>
              <a:rPr lang="en-US" sz="1400" dirty="0" err="1" smtClean="0"/>
              <a:t>κατά</a:t>
            </a:r>
            <a:r>
              <a:rPr lang="en-US" sz="1400" dirty="0" smtClean="0"/>
              <a:t> </a:t>
            </a:r>
            <a:r>
              <a:rPr lang="en-US" sz="1400" dirty="0" err="1" smtClean="0"/>
              <a:t>το</a:t>
            </a:r>
            <a:r>
              <a:rPr lang="en-US" sz="1400" dirty="0" smtClean="0"/>
              <a:t> </a:t>
            </a:r>
            <a:r>
              <a:rPr lang="en-US" sz="1400" dirty="0" err="1" smtClean="0"/>
              <a:t>δεύτερο</a:t>
            </a:r>
            <a:r>
              <a:rPr lang="en-US" sz="1400" dirty="0" smtClean="0"/>
              <a:t> </a:t>
            </a:r>
            <a:r>
              <a:rPr lang="en-US" sz="1400" dirty="0" err="1" smtClean="0"/>
              <a:t>στάδιο</a:t>
            </a:r>
            <a:r>
              <a:rPr lang="en-US" sz="1400" dirty="0" smtClean="0"/>
              <a:t> </a:t>
            </a:r>
            <a:r>
              <a:rPr lang="en-US" sz="1400" dirty="0" err="1" smtClean="0"/>
              <a:t>του</a:t>
            </a:r>
            <a:r>
              <a:rPr lang="en-US" sz="1400" dirty="0" smtClean="0"/>
              <a:t> </a:t>
            </a:r>
            <a:r>
              <a:rPr lang="en-US" sz="1400" dirty="0" err="1" smtClean="0"/>
              <a:t>κύκλου</a:t>
            </a:r>
            <a:r>
              <a:rPr lang="en-US" sz="1400" dirty="0" smtClean="0"/>
              <a:t> (</a:t>
            </a:r>
            <a:r>
              <a:rPr lang="en-US" sz="1400" dirty="0" err="1" smtClean="0"/>
              <a:t>κυρίως</a:t>
            </a:r>
            <a:r>
              <a:rPr lang="en-US" sz="1400" dirty="0" smtClean="0"/>
              <a:t> η 3–φωσφορική </a:t>
            </a:r>
            <a:r>
              <a:rPr lang="en-US" sz="1400" dirty="0" err="1" smtClean="0"/>
              <a:t>γλυκεριναλδεΰδη</a:t>
            </a:r>
            <a:r>
              <a:rPr lang="en-US" sz="1400" dirty="0" smtClean="0"/>
              <a:t>) </a:t>
            </a:r>
            <a:r>
              <a:rPr lang="en-US" sz="1400" dirty="0" err="1" smtClean="0"/>
              <a:t>αποτελούν</a:t>
            </a:r>
            <a:r>
              <a:rPr lang="en-US" sz="1400" dirty="0" smtClean="0"/>
              <a:t> </a:t>
            </a:r>
            <a:r>
              <a:rPr lang="en-US" sz="1400" dirty="0" err="1" smtClean="0"/>
              <a:t>μόρια–κλειδιά</a:t>
            </a:r>
            <a:r>
              <a:rPr lang="en-US" sz="1400" dirty="0" smtClean="0"/>
              <a:t> </a:t>
            </a:r>
            <a:r>
              <a:rPr lang="en-US" sz="1400" dirty="0" err="1" smtClean="0"/>
              <a:t>για</a:t>
            </a:r>
            <a:r>
              <a:rPr lang="en-US" sz="1400" dirty="0" smtClean="0"/>
              <a:t> </a:t>
            </a:r>
            <a:r>
              <a:rPr lang="en-US" sz="1400" dirty="0" err="1" smtClean="0"/>
              <a:t>το</a:t>
            </a:r>
            <a:r>
              <a:rPr lang="en-US" sz="1400" dirty="0" smtClean="0"/>
              <a:t> </a:t>
            </a:r>
            <a:r>
              <a:rPr lang="en-US" sz="1400" dirty="0" err="1" smtClean="0"/>
              <a:t>σύνολο</a:t>
            </a:r>
            <a:r>
              <a:rPr lang="en-US" sz="1400" dirty="0" smtClean="0"/>
              <a:t> </a:t>
            </a:r>
            <a:r>
              <a:rPr lang="en-US" sz="1400" dirty="0" err="1" smtClean="0"/>
              <a:t>του</a:t>
            </a:r>
            <a:r>
              <a:rPr lang="en-US" sz="1400" dirty="0" smtClean="0"/>
              <a:t> </a:t>
            </a:r>
            <a:r>
              <a:rPr lang="en-US" sz="1400" dirty="0" err="1" smtClean="0"/>
              <a:t>μεταβολισμού</a:t>
            </a:r>
            <a:r>
              <a:rPr lang="en-US" sz="1400" dirty="0" smtClean="0"/>
              <a:t> </a:t>
            </a:r>
            <a:r>
              <a:rPr lang="en-US" sz="1400" dirty="0" err="1" smtClean="0"/>
              <a:t>των</a:t>
            </a:r>
            <a:r>
              <a:rPr lang="en-US" sz="1400" dirty="0" smtClean="0"/>
              <a:t> </a:t>
            </a:r>
            <a:r>
              <a:rPr lang="en-US" sz="1400" dirty="0" err="1" smtClean="0"/>
              <a:t>φυτικών</a:t>
            </a:r>
            <a:r>
              <a:rPr lang="en-US" sz="1400" dirty="0" smtClean="0"/>
              <a:t> </a:t>
            </a:r>
            <a:r>
              <a:rPr lang="en-US" sz="1400" dirty="0" err="1" smtClean="0"/>
              <a:t>οργανισμών</a:t>
            </a:r>
            <a:r>
              <a:rPr lang="en-US" sz="1400" dirty="0" smtClean="0"/>
              <a:t>. </a:t>
            </a:r>
            <a:endParaRPr lang="el-GR" sz="1400" dirty="0" smtClean="0"/>
          </a:p>
          <a:p>
            <a:pPr marL="0" indent="12700">
              <a:lnSpc>
                <a:spcPct val="170000"/>
              </a:lnSpc>
              <a:buNone/>
            </a:pPr>
            <a:r>
              <a:rPr lang="en-US" sz="1400" dirty="0" err="1" smtClean="0"/>
              <a:t>Με</a:t>
            </a:r>
            <a:r>
              <a:rPr lang="en-US" sz="1400" dirty="0" smtClean="0"/>
              <a:t> </a:t>
            </a:r>
            <a:r>
              <a:rPr lang="en-US" sz="1400" dirty="0" err="1" smtClean="0"/>
              <a:t>βάση</a:t>
            </a:r>
            <a:r>
              <a:rPr lang="en-US" sz="1400" dirty="0" smtClean="0"/>
              <a:t> </a:t>
            </a:r>
            <a:r>
              <a:rPr lang="en-US" sz="1400" dirty="0" err="1" smtClean="0"/>
              <a:t>αυτόν</a:t>
            </a:r>
            <a:r>
              <a:rPr lang="en-US" sz="1400" dirty="0" smtClean="0"/>
              <a:t> </a:t>
            </a:r>
            <a:r>
              <a:rPr lang="en-US" sz="1400" dirty="0" err="1" smtClean="0"/>
              <a:t>τον</a:t>
            </a:r>
            <a:r>
              <a:rPr lang="en-US" sz="1400" dirty="0" smtClean="0"/>
              <a:t> </a:t>
            </a:r>
            <a:r>
              <a:rPr lang="en-US" sz="1400" dirty="0" err="1" smtClean="0"/>
              <a:t>σκελετό</a:t>
            </a:r>
            <a:r>
              <a:rPr lang="en-US" sz="1400" dirty="0" smtClean="0"/>
              <a:t> </a:t>
            </a:r>
            <a:r>
              <a:rPr lang="en-US" sz="1400" dirty="0" err="1" smtClean="0"/>
              <a:t>των</a:t>
            </a:r>
            <a:r>
              <a:rPr lang="en-US" sz="1400" dirty="0" smtClean="0"/>
              <a:t> </a:t>
            </a:r>
            <a:r>
              <a:rPr lang="en-US" sz="1400" dirty="0" err="1" smtClean="0"/>
              <a:t>τριών</a:t>
            </a:r>
            <a:r>
              <a:rPr lang="en-US" sz="1400" dirty="0" smtClean="0"/>
              <a:t> </a:t>
            </a:r>
            <a:r>
              <a:rPr lang="en-US" sz="1400" dirty="0" err="1" smtClean="0"/>
              <a:t>μόνο</a:t>
            </a:r>
            <a:r>
              <a:rPr lang="en-US" sz="1400" dirty="0" smtClean="0"/>
              <a:t> </a:t>
            </a:r>
            <a:r>
              <a:rPr lang="en-US" sz="1400" dirty="0" err="1" smtClean="0"/>
              <a:t>ατόμων</a:t>
            </a:r>
            <a:r>
              <a:rPr lang="en-US" sz="1400" dirty="0" smtClean="0"/>
              <a:t> </a:t>
            </a:r>
            <a:r>
              <a:rPr lang="en-US" sz="1400" dirty="0" err="1" smtClean="0"/>
              <a:t>άνθρακα</a:t>
            </a:r>
            <a:r>
              <a:rPr lang="en-US" sz="1400" dirty="0" smtClean="0"/>
              <a:t> </a:t>
            </a:r>
            <a:r>
              <a:rPr lang="en-US" sz="1400" dirty="0" err="1" smtClean="0"/>
              <a:t>και</a:t>
            </a:r>
            <a:r>
              <a:rPr lang="en-US" sz="1400" dirty="0" smtClean="0"/>
              <a:t> </a:t>
            </a:r>
            <a:r>
              <a:rPr lang="en-US" sz="1400" dirty="0" err="1" smtClean="0"/>
              <a:t>χρησιμοποιώντας</a:t>
            </a:r>
            <a:r>
              <a:rPr lang="en-US" sz="1400" dirty="0" smtClean="0"/>
              <a:t> </a:t>
            </a:r>
            <a:r>
              <a:rPr lang="en-US" sz="1400" dirty="0" err="1" smtClean="0"/>
              <a:t>νερό</a:t>
            </a:r>
            <a:r>
              <a:rPr lang="en-US" sz="1400" dirty="0" smtClean="0"/>
              <a:t> </a:t>
            </a:r>
            <a:r>
              <a:rPr lang="en-US" sz="1400" dirty="0" err="1" smtClean="0"/>
              <a:t>και</a:t>
            </a:r>
            <a:r>
              <a:rPr lang="en-US" sz="1400" dirty="0" smtClean="0"/>
              <a:t> </a:t>
            </a:r>
            <a:r>
              <a:rPr lang="en-US" sz="1400" dirty="0" err="1" smtClean="0"/>
              <a:t>ανόργανα</a:t>
            </a:r>
            <a:r>
              <a:rPr lang="en-US" sz="1400" dirty="0" smtClean="0"/>
              <a:t> </a:t>
            </a:r>
            <a:r>
              <a:rPr lang="en-US" sz="1400" dirty="0" err="1" smtClean="0"/>
              <a:t>θρεπτικά</a:t>
            </a:r>
            <a:r>
              <a:rPr lang="en-US" sz="1400" dirty="0" smtClean="0"/>
              <a:t> </a:t>
            </a:r>
            <a:r>
              <a:rPr lang="en-US" sz="1400" dirty="0" err="1" smtClean="0"/>
              <a:t>στοιχεία</a:t>
            </a:r>
            <a:r>
              <a:rPr lang="en-US" sz="1400" dirty="0" smtClean="0"/>
              <a:t>, </a:t>
            </a:r>
            <a:r>
              <a:rPr lang="en-US" sz="1400" dirty="0" err="1" smtClean="0"/>
              <a:t>το</a:t>
            </a:r>
            <a:r>
              <a:rPr lang="en-US" sz="1400" dirty="0" smtClean="0"/>
              <a:t> </a:t>
            </a:r>
            <a:r>
              <a:rPr lang="en-US" sz="1400" dirty="0" err="1" smtClean="0"/>
              <a:t>φυτικό</a:t>
            </a:r>
            <a:r>
              <a:rPr lang="en-US" sz="1400" dirty="0" smtClean="0"/>
              <a:t> </a:t>
            </a:r>
            <a:r>
              <a:rPr lang="en-US" sz="1400" dirty="0" err="1" smtClean="0"/>
              <a:t>κύτταρο</a:t>
            </a:r>
            <a:r>
              <a:rPr lang="en-US" sz="1400" dirty="0" smtClean="0"/>
              <a:t> μπορεί </a:t>
            </a:r>
            <a:r>
              <a:rPr lang="en-US" sz="1400" dirty="0" err="1" smtClean="0"/>
              <a:t>να</a:t>
            </a:r>
            <a:r>
              <a:rPr lang="en-US" sz="1400" dirty="0" smtClean="0"/>
              <a:t> </a:t>
            </a:r>
            <a:r>
              <a:rPr lang="en-US" sz="1400" dirty="0" err="1" smtClean="0"/>
              <a:t>συνθέσει</a:t>
            </a:r>
            <a:r>
              <a:rPr lang="en-US" sz="1400" dirty="0" smtClean="0"/>
              <a:t> </a:t>
            </a:r>
            <a:r>
              <a:rPr lang="en-US" sz="1400" dirty="0" err="1" smtClean="0"/>
              <a:t>οποιοδήποτε</a:t>
            </a:r>
            <a:r>
              <a:rPr lang="en-US" sz="1400" dirty="0" smtClean="0"/>
              <a:t> </a:t>
            </a:r>
            <a:r>
              <a:rPr lang="en-US" sz="1400" dirty="0" err="1" smtClean="0"/>
              <a:t>μόριο</a:t>
            </a:r>
            <a:r>
              <a:rPr lang="en-US" sz="1400" dirty="0" smtClean="0"/>
              <a:t> </a:t>
            </a:r>
            <a:r>
              <a:rPr lang="en-US" sz="1400" dirty="0" err="1" smtClean="0"/>
              <a:t>είναι</a:t>
            </a:r>
            <a:r>
              <a:rPr lang="en-US" sz="1400" dirty="0" smtClean="0"/>
              <a:t> </a:t>
            </a:r>
            <a:r>
              <a:rPr lang="en-US" sz="1400" dirty="0" err="1" smtClean="0"/>
              <a:t>αναγκαίο</a:t>
            </a:r>
            <a:r>
              <a:rPr lang="en-US" sz="1400" dirty="0" smtClean="0"/>
              <a:t> </a:t>
            </a:r>
            <a:r>
              <a:rPr lang="en-US" sz="1400" dirty="0" err="1" smtClean="0"/>
              <a:t>για</a:t>
            </a:r>
            <a:r>
              <a:rPr lang="en-US" sz="1400" dirty="0" smtClean="0"/>
              <a:t> </a:t>
            </a:r>
            <a:r>
              <a:rPr lang="en-US" sz="1400" dirty="0" err="1" smtClean="0"/>
              <a:t>την</a:t>
            </a:r>
            <a:r>
              <a:rPr lang="en-US" sz="1400" dirty="0" smtClean="0"/>
              <a:t> </a:t>
            </a:r>
            <a:r>
              <a:rPr lang="en-US" sz="1400" dirty="0" err="1" smtClean="0"/>
              <a:t>ομαλή</a:t>
            </a:r>
            <a:r>
              <a:rPr lang="en-US" sz="1400" dirty="0" smtClean="0"/>
              <a:t> </a:t>
            </a:r>
            <a:r>
              <a:rPr lang="en-US" sz="1400" dirty="0" err="1" smtClean="0"/>
              <a:t>αύξηση</a:t>
            </a:r>
            <a:r>
              <a:rPr lang="en-US" sz="1400" dirty="0" smtClean="0"/>
              <a:t> </a:t>
            </a:r>
            <a:r>
              <a:rPr lang="en-US" sz="1400" dirty="0" err="1" smtClean="0"/>
              <a:t>και</a:t>
            </a:r>
            <a:r>
              <a:rPr lang="en-US" sz="1400" dirty="0" smtClean="0"/>
              <a:t> </a:t>
            </a:r>
            <a:r>
              <a:rPr lang="en-US" sz="1400" dirty="0" err="1" smtClean="0"/>
              <a:t>ανάπτυξη</a:t>
            </a:r>
            <a:r>
              <a:rPr lang="en-US" sz="1400" dirty="0" smtClean="0"/>
              <a:t>.</a:t>
            </a:r>
            <a:endParaRPr lang="el-GR" sz="1400" dirty="0" smtClean="0"/>
          </a:p>
        </p:txBody>
      </p:sp>
      <p:pic>
        <p:nvPicPr>
          <p:cNvPr id="5" name="Picture 2" descr="Z:\Karabou\biblia\physiology\Figures\Chapter 4\4_starch_sucrose_synthesis.jpg"/>
          <p:cNvPicPr>
            <a:picLocks noChangeAspect="1" noChangeArrowheads="1"/>
          </p:cNvPicPr>
          <p:nvPr/>
        </p:nvPicPr>
        <p:blipFill>
          <a:blip r:embed="rId2" cstate="print"/>
          <a:srcRect/>
          <a:stretch>
            <a:fillRect/>
          </a:stretch>
        </p:blipFill>
        <p:spPr bwMode="auto">
          <a:xfrm>
            <a:off x="2627784" y="3267075"/>
            <a:ext cx="6119813" cy="35909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Z:\Dimos\EDU\FYSILOGIA_AFM\New Picture.png"/>
          <p:cNvPicPr>
            <a:picLocks noChangeAspect="1" noChangeArrowheads="1"/>
          </p:cNvPicPr>
          <p:nvPr/>
        </p:nvPicPr>
        <p:blipFill>
          <a:blip r:embed="rId2" cstate="print"/>
          <a:srcRect/>
          <a:stretch>
            <a:fillRect/>
          </a:stretch>
        </p:blipFill>
        <p:spPr bwMode="auto">
          <a:xfrm>
            <a:off x="2771800" y="116632"/>
            <a:ext cx="2859087" cy="1974850"/>
          </a:xfrm>
          <a:prstGeom prst="rect">
            <a:avLst/>
          </a:prstGeom>
          <a:noFill/>
        </p:spPr>
      </p:pic>
      <p:pic>
        <p:nvPicPr>
          <p:cNvPr id="1026" name="Picture 2" descr="Z:\Dimos\EDU\FYSILOGIA_AFM\4_respiratory_chain_c.jpg"/>
          <p:cNvPicPr>
            <a:picLocks noChangeAspect="1" noChangeArrowheads="1"/>
          </p:cNvPicPr>
          <p:nvPr/>
        </p:nvPicPr>
        <p:blipFill>
          <a:blip r:embed="rId3" cstate="print"/>
          <a:srcRect/>
          <a:stretch>
            <a:fillRect/>
          </a:stretch>
        </p:blipFill>
        <p:spPr bwMode="auto">
          <a:xfrm>
            <a:off x="107504" y="2038407"/>
            <a:ext cx="8856984" cy="450759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07504" y="116632"/>
            <a:ext cx="8661648"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Το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τελικό</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στάδιο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αναπνοής</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αναπνευστική</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αλυσίδα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και</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παραγωγή</a:t>
            </a:r>
            <a:r>
              <a:rPr lang="en-US" sz="2000" b="1" dirty="0" smtClean="0">
                <a:solidFill>
                  <a:schemeClr val="tx2">
                    <a:lumMod val="50000"/>
                  </a:schemeClr>
                </a:solidFill>
                <a:cs typeface="Arial" pitchFamily="34" charset="0"/>
              </a:rPr>
              <a:t> ΑΤΡ </a:t>
            </a:r>
            <a:endParaRPr lang="el-GR" sz="2000" b="1" dirty="0" smtClean="0">
              <a:solidFill>
                <a:schemeClr val="tx2">
                  <a:lumMod val="50000"/>
                </a:schemeClr>
              </a:solidFill>
              <a:cs typeface="Arial" pitchFamily="34" charset="0"/>
            </a:endParaRPr>
          </a:p>
        </p:txBody>
      </p:sp>
      <p:sp>
        <p:nvSpPr>
          <p:cNvPr id="6" name="TextBox 5"/>
          <p:cNvSpPr txBox="1"/>
          <p:nvPr/>
        </p:nvSpPr>
        <p:spPr>
          <a:xfrm>
            <a:off x="251520" y="836713"/>
            <a:ext cx="8568952" cy="5770811"/>
          </a:xfrm>
          <a:prstGeom prst="rect">
            <a:avLst/>
          </a:prstGeom>
          <a:noFill/>
        </p:spPr>
        <p:txBody>
          <a:bodyPr wrap="square" rtlCol="0">
            <a:spAutoFit/>
          </a:bodyPr>
          <a:lstStyle/>
          <a:p>
            <a:pPr algn="just">
              <a:lnSpc>
                <a:spcPct val="150000"/>
              </a:lnSpc>
            </a:pPr>
            <a:r>
              <a:rPr lang="el-GR" dirty="0" smtClean="0"/>
              <a:t>Τα </a:t>
            </a:r>
            <a:r>
              <a:rPr lang="el-GR" dirty="0" err="1" smtClean="0"/>
              <a:t>σύμπλοκα</a:t>
            </a:r>
            <a:r>
              <a:rPr lang="el-GR" dirty="0" smtClean="0"/>
              <a:t> αυτά περιλαμβάνουν και άλλες </a:t>
            </a:r>
            <a:r>
              <a:rPr lang="el-GR" dirty="0" err="1" smtClean="0"/>
              <a:t>πρωτεϊνες</a:t>
            </a:r>
            <a:r>
              <a:rPr lang="el-GR" dirty="0" smtClean="0"/>
              <a:t>, κυρίως πρωτεΐνες που περιλαμβάνουν θείο και σίδηρο στο μόριό τους. </a:t>
            </a:r>
            <a:endParaRPr lang="en-US" dirty="0" smtClean="0"/>
          </a:p>
          <a:p>
            <a:pPr algn="just">
              <a:lnSpc>
                <a:spcPct val="150000"/>
              </a:lnSpc>
            </a:pPr>
            <a:r>
              <a:rPr lang="el-GR" dirty="0" smtClean="0"/>
              <a:t>Τα ηλεκτρόνια από τα </a:t>
            </a:r>
            <a:r>
              <a:rPr lang="el-GR" dirty="0" err="1" smtClean="0"/>
              <a:t>ανηγμένα</a:t>
            </a:r>
            <a:r>
              <a:rPr lang="el-GR" dirty="0" smtClean="0"/>
              <a:t> συνένζυμα μεταφέρονται μέσω αλλεπάλληλων οξειδώσεων και αναγωγών των ενδιάμεσων φορέων προς τον τελικό αποδέκτη, που είναι το μοριακό οξυγόνο. </a:t>
            </a:r>
            <a:endParaRPr lang="en-US" dirty="0" smtClean="0"/>
          </a:p>
          <a:p>
            <a:pPr algn="just">
              <a:lnSpc>
                <a:spcPct val="150000"/>
              </a:lnSpc>
            </a:pPr>
            <a:r>
              <a:rPr lang="el-GR" dirty="0" smtClean="0"/>
              <a:t>Συνεπώς </a:t>
            </a:r>
            <a:r>
              <a:rPr lang="el-GR" b="1" dirty="0" smtClean="0"/>
              <a:t>η συνολική διαδικασία περιλαμβάνει ροή ηλεκτρονίων από το NADΗ προς το οξυγόνο </a:t>
            </a:r>
            <a:r>
              <a:rPr lang="el-GR" dirty="0" smtClean="0"/>
              <a:t>το οποίο τελικά μετατρέπεται σε νερό σύμφωνα με την αντίδραση</a:t>
            </a:r>
            <a:endParaRPr lang="en-US" dirty="0" smtClean="0"/>
          </a:p>
          <a:p>
            <a:endParaRPr lang="en-US" dirty="0" smtClean="0"/>
          </a:p>
          <a:p>
            <a:endParaRPr lang="en-US" dirty="0" smtClean="0"/>
          </a:p>
          <a:p>
            <a:endParaRPr lang="en-US" dirty="0" smtClean="0"/>
          </a:p>
          <a:p>
            <a:pPr algn="just">
              <a:lnSpc>
                <a:spcPct val="150000"/>
              </a:lnSpc>
            </a:pPr>
            <a:r>
              <a:rPr lang="el-GR" dirty="0" smtClean="0"/>
              <a:t>Η ροή των ηλεκτρονίων από φορέα σε φορέα στην όλη διαδικασία αποτελεί μια αυθόρμητη διαδικασία (είναι δηλ. ενεργειακά δυνατή), και πραγματοποιείται κυρίως μέσω μεταβολών του σθένους του σιδήρου των κυτοχρωμάτων ή των άλλων πρωτεϊνών.</a:t>
            </a:r>
            <a:endParaRPr lang="en-US" dirty="0" smtClean="0"/>
          </a:p>
          <a:p>
            <a:pPr algn="just">
              <a:lnSpc>
                <a:spcPct val="150000"/>
              </a:lnSpc>
            </a:pPr>
            <a:r>
              <a:rPr lang="el-GR" dirty="0" smtClean="0"/>
              <a:t> </a:t>
            </a:r>
            <a:endParaRPr lang="en-US" dirty="0" smtClean="0"/>
          </a:p>
          <a:p>
            <a:endParaRPr lang="el-GR" dirty="0"/>
          </a:p>
        </p:txBody>
      </p:sp>
      <p:pic>
        <p:nvPicPr>
          <p:cNvPr id="4" name="Picture 3"/>
          <p:cNvPicPr/>
          <p:nvPr/>
        </p:nvPicPr>
        <p:blipFill>
          <a:blip r:embed="rId2" cstate="print"/>
          <a:srcRect/>
          <a:stretch>
            <a:fillRect/>
          </a:stretch>
        </p:blipFill>
        <p:spPr bwMode="auto">
          <a:xfrm>
            <a:off x="2627784" y="3789040"/>
            <a:ext cx="3168352" cy="720079"/>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2987824" y="5949280"/>
            <a:ext cx="1677159" cy="509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07504" y="116632"/>
            <a:ext cx="8661648" cy="50405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Το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τελικό</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στάδιο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αναπνοής</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αναπνευστική</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αλυσίδα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και</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παραγωγή</a:t>
            </a:r>
            <a:r>
              <a:rPr lang="en-US" sz="2000" b="1" dirty="0" smtClean="0">
                <a:solidFill>
                  <a:schemeClr val="tx2">
                    <a:lumMod val="50000"/>
                  </a:schemeClr>
                </a:solidFill>
                <a:cs typeface="Arial" pitchFamily="34" charset="0"/>
              </a:rPr>
              <a:t> ΑΤΡ </a:t>
            </a:r>
            <a:endParaRPr lang="el-GR" sz="2000" b="1" dirty="0" smtClean="0">
              <a:solidFill>
                <a:schemeClr val="tx2">
                  <a:lumMod val="50000"/>
                </a:schemeClr>
              </a:solidFill>
              <a:cs typeface="Arial" pitchFamily="34" charset="0"/>
            </a:endParaRPr>
          </a:p>
        </p:txBody>
      </p:sp>
      <p:sp>
        <p:nvSpPr>
          <p:cNvPr id="7" name="Rectangle 6"/>
          <p:cNvSpPr/>
          <p:nvPr/>
        </p:nvSpPr>
        <p:spPr>
          <a:xfrm>
            <a:off x="179512" y="692696"/>
            <a:ext cx="8640960" cy="4619854"/>
          </a:xfrm>
          <a:prstGeom prst="rect">
            <a:avLst/>
          </a:prstGeom>
        </p:spPr>
        <p:txBody>
          <a:bodyPr wrap="square">
            <a:spAutoFit/>
          </a:bodyPr>
          <a:lstStyle/>
          <a:p>
            <a:pPr>
              <a:lnSpc>
                <a:spcPct val="150000"/>
              </a:lnSpc>
            </a:pPr>
            <a:r>
              <a:rPr lang="el-GR" dirty="0" smtClean="0"/>
              <a:t>Η αναγωγή του μοριακού οξυγόνου έχει τρεις σημαντικές επιπτώσεις: </a:t>
            </a:r>
            <a:endParaRPr lang="en-US" dirty="0" smtClean="0"/>
          </a:p>
          <a:p>
            <a:pPr>
              <a:lnSpc>
                <a:spcPct val="150000"/>
              </a:lnSpc>
            </a:pPr>
            <a:endParaRPr lang="en-US" dirty="0" smtClean="0"/>
          </a:p>
          <a:p>
            <a:pPr marL="228600" indent="-228600">
              <a:lnSpc>
                <a:spcPct val="150000"/>
              </a:lnSpc>
              <a:buAutoNum type="arabicPeriod"/>
            </a:pPr>
            <a:r>
              <a:rPr lang="el-GR" b="1" i="1" dirty="0" smtClean="0"/>
              <a:t>Καταναλώνεται οξυγόνο το οποίο μετατρέπεται σε νερό, </a:t>
            </a:r>
            <a:endParaRPr lang="en-US" b="1" i="1" dirty="0" smtClean="0"/>
          </a:p>
          <a:p>
            <a:pPr marL="228600" indent="-228600">
              <a:lnSpc>
                <a:spcPct val="150000"/>
              </a:lnSpc>
            </a:pPr>
            <a:endParaRPr lang="en-US" b="1" i="1" dirty="0" smtClean="0"/>
          </a:p>
          <a:p>
            <a:pPr marL="228600" indent="-228600">
              <a:lnSpc>
                <a:spcPct val="150000"/>
              </a:lnSpc>
            </a:pPr>
            <a:r>
              <a:rPr lang="el-GR" b="1" dirty="0" smtClean="0"/>
              <a:t>2.</a:t>
            </a:r>
            <a:r>
              <a:rPr lang="el-GR" b="1" i="1" dirty="0" smtClean="0"/>
              <a:t> οξειδώνεται ο αρχικός δότης ηλεκτρονίων</a:t>
            </a:r>
            <a:r>
              <a:rPr lang="el-GR" dirty="0" smtClean="0"/>
              <a:t> (το NADH ή το FADH</a:t>
            </a:r>
            <a:r>
              <a:rPr lang="el-GR" baseline="-25000" dirty="0" smtClean="0"/>
              <a:t>2</a:t>
            </a:r>
            <a:r>
              <a:rPr lang="el-GR" dirty="0" smtClean="0"/>
              <a:t>) ο οποίος μπορεί να επανέλθει στον κύκλο του </a:t>
            </a:r>
            <a:r>
              <a:rPr lang="el-GR" dirty="0" err="1" smtClean="0"/>
              <a:t>Krebs</a:t>
            </a:r>
            <a:r>
              <a:rPr lang="el-GR" dirty="0" smtClean="0"/>
              <a:t> και να αναχθεί εκ νέου και </a:t>
            </a:r>
            <a:endParaRPr lang="en-US" dirty="0" smtClean="0"/>
          </a:p>
          <a:p>
            <a:pPr marL="228600" indent="-228600">
              <a:lnSpc>
                <a:spcPct val="150000"/>
              </a:lnSpc>
            </a:pPr>
            <a:endParaRPr lang="en-US" dirty="0" smtClean="0"/>
          </a:p>
          <a:p>
            <a:pPr marL="228600" indent="-228600" algn="just">
              <a:lnSpc>
                <a:spcPct val="150000"/>
              </a:lnSpc>
            </a:pPr>
            <a:r>
              <a:rPr lang="el-GR" b="1" dirty="0" smtClean="0"/>
              <a:t>3.</a:t>
            </a:r>
            <a:r>
              <a:rPr lang="el-GR" b="1" i="1" dirty="0" smtClean="0"/>
              <a:t> η ροή των ηλεκτρονίων δια μέσου της μεμβράνης προκαλεί διαφορά στη συγκέντρωση των πρωτονίων</a:t>
            </a:r>
            <a:r>
              <a:rPr lang="el-GR" dirty="0" smtClean="0"/>
              <a:t> (</a:t>
            </a:r>
            <a:r>
              <a:rPr lang="el-GR" dirty="0" err="1" smtClean="0"/>
              <a:t>pH</a:t>
            </a:r>
            <a:r>
              <a:rPr lang="el-GR" dirty="0" smtClean="0"/>
              <a:t>) μεταξύ του </a:t>
            </a:r>
            <a:r>
              <a:rPr lang="el-GR" dirty="0" err="1" smtClean="0"/>
              <a:t>ενδομεμβρανικού</a:t>
            </a:r>
            <a:r>
              <a:rPr lang="el-GR" dirty="0" smtClean="0"/>
              <a:t> χώρου και της θεμελιώδους ουσίας, δηλ. των δύο περιοχών που οριοθετεί η εσωτερική μεμβράνη του μιτοχονδρίου. </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07504" y="116632"/>
            <a:ext cx="8661648" cy="50405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Το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τελικό</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στάδιο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αναπνοής</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αναπνευστική</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αλυσίδα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και</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παραγωγή</a:t>
            </a:r>
            <a:r>
              <a:rPr lang="en-US" sz="2000" b="1" dirty="0" smtClean="0">
                <a:solidFill>
                  <a:schemeClr val="tx2">
                    <a:lumMod val="50000"/>
                  </a:schemeClr>
                </a:solidFill>
                <a:cs typeface="Arial" pitchFamily="34" charset="0"/>
              </a:rPr>
              <a:t> ΑΤΡ </a:t>
            </a:r>
            <a:endParaRPr lang="el-GR" sz="2000" b="1" dirty="0" smtClean="0">
              <a:solidFill>
                <a:schemeClr val="tx2">
                  <a:lumMod val="50000"/>
                </a:schemeClr>
              </a:solidFill>
              <a:cs typeface="Arial" pitchFamily="34" charset="0"/>
            </a:endParaRPr>
          </a:p>
        </p:txBody>
      </p:sp>
      <p:sp>
        <p:nvSpPr>
          <p:cNvPr id="7" name="Rectangle 6"/>
          <p:cNvSpPr/>
          <p:nvPr/>
        </p:nvSpPr>
        <p:spPr>
          <a:xfrm>
            <a:off x="251520" y="671691"/>
            <a:ext cx="8568952" cy="5035353"/>
          </a:xfrm>
          <a:prstGeom prst="rect">
            <a:avLst/>
          </a:prstGeom>
        </p:spPr>
        <p:txBody>
          <a:bodyPr wrap="square">
            <a:spAutoFit/>
          </a:bodyPr>
          <a:lstStyle/>
          <a:p>
            <a:pPr marL="228600" indent="-228600" algn="just">
              <a:lnSpc>
                <a:spcPct val="150000"/>
              </a:lnSpc>
            </a:pPr>
            <a:r>
              <a:rPr lang="el-GR" dirty="0" smtClean="0"/>
              <a:t>Η διαφορά </a:t>
            </a:r>
            <a:r>
              <a:rPr lang="el-GR" dirty="0" err="1" smtClean="0"/>
              <a:t>pH</a:t>
            </a:r>
            <a:r>
              <a:rPr lang="el-GR" dirty="0" smtClean="0"/>
              <a:t> οφείλεται:</a:t>
            </a:r>
            <a:endParaRPr lang="en-US" dirty="0" smtClean="0"/>
          </a:p>
          <a:p>
            <a:pPr marL="228600" indent="-228600">
              <a:lnSpc>
                <a:spcPct val="150000"/>
              </a:lnSpc>
            </a:pPr>
            <a:endParaRPr lang="el-GR" dirty="0" smtClean="0"/>
          </a:p>
          <a:p>
            <a:pPr marL="342900" indent="-342900" algn="just">
              <a:lnSpc>
                <a:spcPct val="150000"/>
              </a:lnSpc>
              <a:buAutoNum type="arabicPeriod"/>
            </a:pPr>
            <a:r>
              <a:rPr lang="el-GR" b="1" i="1" dirty="0" smtClean="0"/>
              <a:t>στην</a:t>
            </a:r>
            <a:r>
              <a:rPr lang="el-GR" dirty="0" smtClean="0"/>
              <a:t> </a:t>
            </a:r>
            <a:r>
              <a:rPr lang="el-GR" b="1" i="1" dirty="0" smtClean="0"/>
              <a:t>αύξηση της συγκέντρωσης των πρωτονίων στη περιοχή του </a:t>
            </a:r>
            <a:r>
              <a:rPr lang="el-GR" b="1" i="1" dirty="0" err="1" smtClean="0"/>
              <a:t>ενδομεμβρανικού</a:t>
            </a:r>
            <a:r>
              <a:rPr lang="el-GR" dirty="0" smtClean="0"/>
              <a:t> </a:t>
            </a:r>
            <a:r>
              <a:rPr lang="el-GR" b="1" i="1" dirty="0" smtClean="0"/>
              <a:t>χώρου</a:t>
            </a:r>
            <a:r>
              <a:rPr lang="el-GR" dirty="0" smtClean="0"/>
              <a:t> λόγω μεταφοράς τους από τη περιοχή της θεμελιώδους ουσίας. </a:t>
            </a:r>
            <a:endParaRPr lang="en-US" dirty="0" smtClean="0"/>
          </a:p>
          <a:p>
            <a:pPr marL="342900" indent="-342900" algn="just">
              <a:lnSpc>
                <a:spcPct val="150000"/>
              </a:lnSpc>
            </a:pPr>
            <a:r>
              <a:rPr lang="en-US" dirty="0" smtClean="0"/>
              <a:t>       </a:t>
            </a:r>
            <a:r>
              <a:rPr lang="el-GR" dirty="0" smtClean="0"/>
              <a:t>Τα δύο συνένζυμα NADH και FADH</a:t>
            </a:r>
            <a:r>
              <a:rPr lang="el-GR" baseline="-25000" dirty="0" smtClean="0"/>
              <a:t>2</a:t>
            </a:r>
            <a:r>
              <a:rPr lang="el-GR" dirty="0" smtClean="0"/>
              <a:t>, όπως τονίστηκε και προηγουμένως, οξειδώνονται αποδίδοντας και πρωτόνια και ηλεκτρόνια. Τα ηλεκτρόνια εισέρχονται στην αναπνευστική αλυσίδα και ανάγουν τελικά το οξυγόνο, ενώ τα πρωτόνια μεταφέρονται προς τον </a:t>
            </a:r>
            <a:r>
              <a:rPr lang="el-GR" dirty="0" err="1" smtClean="0"/>
              <a:t>διαμεμβρανικό</a:t>
            </a:r>
            <a:r>
              <a:rPr lang="el-GR" dirty="0" smtClean="0"/>
              <a:t> χώρο.</a:t>
            </a:r>
            <a:endParaRPr lang="en-US" dirty="0" smtClean="0"/>
          </a:p>
          <a:p>
            <a:pPr marL="342900" indent="-342900">
              <a:lnSpc>
                <a:spcPct val="150000"/>
              </a:lnSpc>
            </a:pPr>
            <a:r>
              <a:rPr lang="el-GR" dirty="0" smtClean="0"/>
              <a:t> </a:t>
            </a:r>
          </a:p>
          <a:p>
            <a:pPr>
              <a:lnSpc>
                <a:spcPct val="150000"/>
              </a:lnSpc>
            </a:pPr>
            <a:r>
              <a:rPr lang="el-GR" b="1" dirty="0" smtClean="0"/>
              <a:t>2.</a:t>
            </a:r>
            <a:r>
              <a:rPr lang="el-GR" dirty="0" smtClean="0"/>
              <a:t> </a:t>
            </a:r>
            <a:r>
              <a:rPr lang="el-GR" b="1" i="1" dirty="0" smtClean="0"/>
              <a:t>η συγκέντρωση των πρωτονίων στη περιοχή της θεμελιώδους ουσίας τείνει να μειωθεί</a:t>
            </a:r>
            <a:r>
              <a:rPr lang="el-GR" dirty="0" smtClean="0"/>
              <a:t> λόγω της κατανάλωσής τους κατά το σχηματισμό του νερού στην περιοχή αυτή. </a:t>
            </a:r>
          </a:p>
          <a:p>
            <a:pPr>
              <a:lnSpc>
                <a:spcPct val="150000"/>
              </a:lnSpc>
            </a:pPr>
            <a:r>
              <a:rPr lang="en-US" dirty="0" smtClean="0"/>
              <a:t> </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9144000" cy="3528392"/>
          </a:xfrm>
        </p:spPr>
        <p:txBody>
          <a:bodyPr>
            <a:noAutofit/>
          </a:bodyPr>
          <a:lstStyle/>
          <a:p>
            <a:pPr marL="0" indent="12700">
              <a:lnSpc>
                <a:spcPct val="160000"/>
              </a:lnSpc>
              <a:buNone/>
            </a:pPr>
            <a:r>
              <a:rPr lang="el-GR" sz="1300" dirty="0" smtClean="0"/>
              <a:t>Η διαφορά στο </a:t>
            </a:r>
            <a:r>
              <a:rPr lang="el-GR" sz="1300" dirty="0" err="1" smtClean="0"/>
              <a:t>pH</a:t>
            </a:r>
            <a:r>
              <a:rPr lang="el-GR" sz="1300" dirty="0" smtClean="0"/>
              <a:t> που δημιουργείται με τον τρόπο αυτό μεταξύ των δύο διαμερισμάτων του μιτοχονδρίου αντιπροσωπεύει ελεύθερη ενέργεια η οποία μπορεί να αξιοποιηθεί για τη σύνθεση ATP μέσω </a:t>
            </a:r>
            <a:r>
              <a:rPr lang="el-GR" sz="1300" dirty="0" err="1" smtClean="0"/>
              <a:t>χημειοσμωτικής</a:t>
            </a:r>
            <a:r>
              <a:rPr lang="el-GR" sz="1300" dirty="0" smtClean="0"/>
              <a:t> </a:t>
            </a:r>
            <a:r>
              <a:rPr lang="el-GR" sz="1300" dirty="0" err="1" smtClean="0"/>
              <a:t>φωσφορυλίωσης</a:t>
            </a:r>
            <a:r>
              <a:rPr lang="el-GR" sz="1300" dirty="0" smtClean="0"/>
              <a:t>. </a:t>
            </a:r>
          </a:p>
          <a:p>
            <a:pPr marL="0" indent="12700">
              <a:lnSpc>
                <a:spcPct val="160000"/>
              </a:lnSpc>
              <a:buNone/>
            </a:pPr>
            <a:r>
              <a:rPr lang="el-GR" sz="1300" dirty="0" smtClean="0"/>
              <a:t>Η σύνθεση του ATP πραγματοποιείται λόγω μιας </a:t>
            </a:r>
            <a:r>
              <a:rPr lang="el-GR" sz="1300" dirty="0" err="1" smtClean="0"/>
              <a:t>αντίστροφης–αυθόρμητης</a:t>
            </a:r>
            <a:r>
              <a:rPr lang="el-GR" sz="1300" dirty="0" smtClean="0"/>
              <a:t> μεταφοράς πρωτονίων από το </a:t>
            </a:r>
            <a:r>
              <a:rPr lang="el-GR" sz="1300" dirty="0" err="1" smtClean="0"/>
              <a:t>ενδομεμβρανικό</a:t>
            </a:r>
            <a:r>
              <a:rPr lang="el-GR" sz="1300" dirty="0" smtClean="0"/>
              <a:t> χώρο προς τη θεμελιώδη ουσία η οποία τείνει να εξισορροπήσει τη διαφορά </a:t>
            </a:r>
            <a:r>
              <a:rPr lang="el-GR" sz="1300" dirty="0" err="1" smtClean="0"/>
              <a:t>pH</a:t>
            </a:r>
            <a:r>
              <a:rPr lang="el-GR" sz="1300" dirty="0" smtClean="0"/>
              <a:t> που έχει ήδη δημιουργηθεί. </a:t>
            </a:r>
            <a:endParaRPr lang="en-US" sz="1300" dirty="0" smtClean="0"/>
          </a:p>
          <a:p>
            <a:pPr marL="0" indent="12700">
              <a:lnSpc>
                <a:spcPct val="160000"/>
              </a:lnSpc>
              <a:buNone/>
            </a:pPr>
            <a:r>
              <a:rPr lang="el-GR" sz="1300" dirty="0" smtClean="0"/>
              <a:t>Επειδή η εσωτερική μεμβράνη των μιτοχονδρίων είναι ουσιαστικά αδιαπέραστη στα πρωτόνια, η μεταφορά πρωτονίων συμβαίνει μέσω ειδικών </a:t>
            </a:r>
            <a:r>
              <a:rPr lang="el-GR" sz="1300" b="1" dirty="0" smtClean="0"/>
              <a:t>πρωτεϊνικών καναλιών </a:t>
            </a:r>
            <a:r>
              <a:rPr lang="el-GR" sz="1300" dirty="0" smtClean="0"/>
              <a:t>τα οποία εντοπίζονται στη μεμβράνη των θυλακοειδών. </a:t>
            </a:r>
            <a:r>
              <a:rPr lang="el-GR" sz="1400" dirty="0" smtClean="0"/>
              <a:t>Πρόκειται για τα </a:t>
            </a:r>
            <a:r>
              <a:rPr lang="el-GR" sz="1400" dirty="0" err="1" smtClean="0"/>
              <a:t>διαμεμβρανικά</a:t>
            </a:r>
            <a:r>
              <a:rPr lang="el-GR" sz="1400" dirty="0" smtClean="0"/>
              <a:t> </a:t>
            </a:r>
            <a:r>
              <a:rPr lang="el-GR" sz="1400" dirty="0" err="1" smtClean="0"/>
              <a:t>σύμπλοκα</a:t>
            </a:r>
            <a:r>
              <a:rPr lang="el-GR" sz="1400" dirty="0" smtClean="0"/>
              <a:t> της </a:t>
            </a:r>
            <a:r>
              <a:rPr lang="el-GR" sz="1400" dirty="0" err="1" smtClean="0"/>
              <a:t>συνθετάσης</a:t>
            </a:r>
            <a:r>
              <a:rPr lang="el-GR" sz="1400" dirty="0" smtClean="0"/>
              <a:t> του ATP. </a:t>
            </a:r>
            <a:endParaRPr lang="en-US" sz="1400" dirty="0" smtClean="0"/>
          </a:p>
          <a:p>
            <a:pPr marL="0" indent="12700">
              <a:lnSpc>
                <a:spcPct val="160000"/>
              </a:lnSpc>
              <a:buNone/>
            </a:pPr>
            <a:r>
              <a:rPr lang="el-GR" sz="1400" dirty="0" smtClean="0"/>
              <a:t>Η ροή πρωτονίων  μέσω των καναλιών αυτών παρέχει την απαραίτητη ενέργεια για τη </a:t>
            </a:r>
            <a:r>
              <a:rPr lang="el-GR" sz="1400" dirty="0" err="1" smtClean="0"/>
              <a:t>φωσφορυλίωση</a:t>
            </a:r>
            <a:r>
              <a:rPr lang="el-GR" sz="1400" dirty="0" smtClean="0"/>
              <a:t> του ADP προς ATP. Η όλη επομένως ροή ηλεκτρονίων στη αναπνευστική αλυσίδα, δημιουργεί τις προϋποθέσεις και για την ολοκλήρωση της </a:t>
            </a:r>
            <a:r>
              <a:rPr lang="el-GR" sz="1400" b="1" dirty="0" smtClean="0"/>
              <a:t>οξειδωτικής </a:t>
            </a:r>
            <a:r>
              <a:rPr lang="el-GR" sz="1400" b="1" dirty="0" err="1" smtClean="0"/>
              <a:t>φωσφορυλίωσης</a:t>
            </a:r>
            <a:r>
              <a:rPr lang="el-GR" sz="1400" dirty="0" smtClean="0"/>
              <a:t>, της σύνθεσης δηλ. ΑΤΡ από τη </a:t>
            </a:r>
            <a:r>
              <a:rPr lang="el-GR" sz="1400" dirty="0" err="1" smtClean="0"/>
              <a:t>συνθετάση</a:t>
            </a:r>
            <a:r>
              <a:rPr lang="el-GR" sz="1400" dirty="0" smtClean="0"/>
              <a:t> του ΑΤΡ. </a:t>
            </a:r>
          </a:p>
          <a:p>
            <a:pPr marL="0" indent="12700">
              <a:lnSpc>
                <a:spcPct val="160000"/>
              </a:lnSpc>
              <a:buNone/>
            </a:pPr>
            <a:endParaRPr lang="en-US" sz="1400" dirty="0" smtClean="0"/>
          </a:p>
          <a:p>
            <a:pPr marL="0" indent="12700">
              <a:lnSpc>
                <a:spcPct val="160000"/>
              </a:lnSpc>
              <a:buNone/>
            </a:pPr>
            <a:r>
              <a:rPr lang="el-GR" sz="1400" dirty="0" smtClean="0"/>
              <a:t> </a:t>
            </a:r>
          </a:p>
          <a:p>
            <a:pPr marL="0" indent="12700">
              <a:lnSpc>
                <a:spcPct val="160000"/>
              </a:lnSpc>
              <a:buNone/>
            </a:pPr>
            <a:endParaRPr lang="en-US" sz="1300" dirty="0" smtClean="0"/>
          </a:p>
        </p:txBody>
      </p:sp>
      <p:sp>
        <p:nvSpPr>
          <p:cNvPr id="4" name="1 - Τίτλος"/>
          <p:cNvSpPr>
            <a:spLocks noGrp="1"/>
          </p:cNvSpPr>
          <p:nvPr>
            <p:ph type="title"/>
          </p:nvPr>
        </p:nvSpPr>
        <p:spPr>
          <a:xfrm>
            <a:off x="0" y="116632"/>
            <a:ext cx="8769152" cy="36004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Το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τελικό</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στάδιο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αναπνοής</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αναπνευστική</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αλυσίδα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και</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παραγωγή</a:t>
            </a:r>
            <a:r>
              <a:rPr lang="en-US" sz="2000" b="1" dirty="0" smtClean="0">
                <a:solidFill>
                  <a:schemeClr val="tx2">
                    <a:lumMod val="50000"/>
                  </a:schemeClr>
                </a:solidFill>
                <a:cs typeface="Arial" pitchFamily="34" charset="0"/>
              </a:rPr>
              <a:t> ΑΤΡ </a:t>
            </a:r>
            <a:endParaRPr lang="el-GR" sz="2000" b="1" dirty="0" smtClean="0">
              <a:solidFill>
                <a:schemeClr val="tx2">
                  <a:lumMod val="50000"/>
                </a:schemeClr>
              </a:solidFill>
              <a:cs typeface="Arial" pitchFamily="34" charset="0"/>
            </a:endParaRPr>
          </a:p>
        </p:txBody>
      </p:sp>
      <p:pic>
        <p:nvPicPr>
          <p:cNvPr id="2050" name="Picture 2" descr="Z:\Dimos\EDU\FYSILOGIA_AFM\4_respiratory_chain_c.jpg"/>
          <p:cNvPicPr>
            <a:picLocks noChangeAspect="1" noChangeArrowheads="1"/>
          </p:cNvPicPr>
          <p:nvPr/>
        </p:nvPicPr>
        <p:blipFill>
          <a:blip r:embed="rId2" cstate="print"/>
          <a:srcRect/>
          <a:stretch>
            <a:fillRect/>
          </a:stretch>
        </p:blipFill>
        <p:spPr bwMode="auto">
          <a:xfrm>
            <a:off x="4067944" y="4138924"/>
            <a:ext cx="5076056" cy="2719075"/>
          </a:xfrm>
          <a:prstGeom prst="rect">
            <a:avLst/>
          </a:prstGeom>
          <a:noFill/>
        </p:spPr>
      </p:pic>
      <p:pic>
        <p:nvPicPr>
          <p:cNvPr id="7" name="Picture 3" descr="Z:\Dimos\EDU\FYSILOGIA_AFM\New Picture.png"/>
          <p:cNvPicPr>
            <a:picLocks noChangeAspect="1" noChangeArrowheads="1"/>
          </p:cNvPicPr>
          <p:nvPr/>
        </p:nvPicPr>
        <p:blipFill>
          <a:blip r:embed="rId3" cstate="print"/>
          <a:srcRect/>
          <a:stretch>
            <a:fillRect/>
          </a:stretch>
        </p:blipFill>
        <p:spPr bwMode="auto">
          <a:xfrm>
            <a:off x="179512" y="4293096"/>
            <a:ext cx="3484584" cy="2406898"/>
          </a:xfrm>
          <a:prstGeom prst="rect">
            <a:avLst/>
          </a:prstGeom>
          <a:noFill/>
        </p:spPr>
      </p:pic>
      <p:cxnSp>
        <p:nvCxnSpPr>
          <p:cNvPr id="8" name="Straight Arrow Connector 7"/>
          <p:cNvCxnSpPr/>
          <p:nvPr/>
        </p:nvCxnSpPr>
        <p:spPr>
          <a:xfrm flipV="1">
            <a:off x="2195736" y="4869160"/>
            <a:ext cx="2232248" cy="5040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95736" y="5733256"/>
            <a:ext cx="2232248" cy="3600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67744" y="5517232"/>
            <a:ext cx="2088232" cy="720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908720"/>
            <a:ext cx="5400600" cy="5170646"/>
          </a:xfrm>
          <a:prstGeom prst="rect">
            <a:avLst/>
          </a:prstGeom>
        </p:spPr>
        <p:txBody>
          <a:bodyPr wrap="square">
            <a:spAutoFit/>
          </a:bodyPr>
          <a:lstStyle/>
          <a:p>
            <a:pPr algn="just">
              <a:lnSpc>
                <a:spcPct val="150000"/>
              </a:lnSpc>
            </a:pPr>
            <a:r>
              <a:rPr lang="el-GR" sz="2000" dirty="0" smtClean="0"/>
              <a:t>Συνοψίζοντας, </a:t>
            </a:r>
            <a:r>
              <a:rPr lang="el-GR" sz="2000" b="1" dirty="0" smtClean="0"/>
              <a:t>για κάθε μόριο γλυκόζης που διασπάται πλήρως στη διαδικασία της κυτταρικής αναπνοής παράγονται περίπου 36 μόρια ΑΤΡ. </a:t>
            </a:r>
            <a:r>
              <a:rPr lang="el-GR" sz="2000" dirty="0" smtClean="0"/>
              <a:t>Στον υπολογισμό των παραγόμενων μορίων ΑΤΡ λαμβάνονται υπόψη τα NADH που παράγονται σε όλα τα στάδια της κυτταρικής αναπνοής. </a:t>
            </a:r>
          </a:p>
          <a:p>
            <a:pPr algn="just">
              <a:lnSpc>
                <a:spcPct val="150000"/>
              </a:lnSpc>
            </a:pPr>
            <a:r>
              <a:rPr lang="el-GR" sz="2000" dirty="0" smtClean="0"/>
              <a:t>Η ενέργεια που αποθηκεύεται ως ΑΤΡ αποτελεί μόνο το 56% της ενέργειας του αρχικού μορίου γλυκόζης που εισήλθε στη διαδικασία. Το υπόλοιπο 44% χάνεται με τη μορφή θερμότητας.</a:t>
            </a:r>
            <a:endParaRPr lang="el-GR" sz="2000" dirty="0"/>
          </a:p>
        </p:txBody>
      </p:sp>
      <p:pic>
        <p:nvPicPr>
          <p:cNvPr id="3074" name="Picture 2" descr="Z:\Dimos\EDU\FYSILOGIA_AFM\aerobia.jpg"/>
          <p:cNvPicPr>
            <a:picLocks noChangeAspect="1" noChangeArrowheads="1"/>
          </p:cNvPicPr>
          <p:nvPr/>
        </p:nvPicPr>
        <p:blipFill>
          <a:blip r:embed="rId2" cstate="print"/>
          <a:srcRect/>
          <a:stretch>
            <a:fillRect/>
          </a:stretch>
        </p:blipFill>
        <p:spPr bwMode="auto">
          <a:xfrm>
            <a:off x="5796136" y="188640"/>
            <a:ext cx="3347864" cy="6361782"/>
          </a:xfrm>
          <a:prstGeom prst="rect">
            <a:avLst/>
          </a:prstGeom>
          <a:noFill/>
        </p:spPr>
      </p:pic>
      <p:sp>
        <p:nvSpPr>
          <p:cNvPr id="5" name="1 - Τίτλος"/>
          <p:cNvSpPr>
            <a:spLocks noGrp="1"/>
          </p:cNvSpPr>
          <p:nvPr>
            <p:ph type="title"/>
          </p:nvPr>
        </p:nvSpPr>
        <p:spPr>
          <a:xfrm>
            <a:off x="107504" y="116632"/>
            <a:ext cx="5256584"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Το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τελικό</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στάδιο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αναπνοής</a:t>
            </a:r>
            <a:r>
              <a:rPr lang="en-US" sz="2000" b="1" dirty="0" smtClean="0">
                <a:solidFill>
                  <a:schemeClr val="tx2">
                    <a:lumMod val="50000"/>
                  </a:schemeClr>
                </a:solidFill>
                <a:cs typeface="Arial" pitchFamily="34" charset="0"/>
              </a:rPr>
              <a:t>: </a:t>
            </a:r>
            <a:r>
              <a:rPr lang="el-GR" sz="2000" b="1" dirty="0" smtClean="0">
                <a:solidFill>
                  <a:schemeClr val="tx2">
                    <a:lumMod val="50000"/>
                  </a:schemeClr>
                </a:solidFill>
                <a:cs typeface="Arial" pitchFamily="34" charset="0"/>
              </a:rPr>
              <a:t/>
            </a:r>
            <a:br>
              <a:rPr lang="el-GR" sz="2000" b="1" dirty="0" smtClean="0">
                <a:solidFill>
                  <a:schemeClr val="tx2">
                    <a:lumMod val="50000"/>
                  </a:schemeClr>
                </a:solidFill>
                <a:cs typeface="Arial" pitchFamily="34" charset="0"/>
              </a:rPr>
            </a:br>
            <a:r>
              <a:rPr lang="en-US" sz="2000" b="1" dirty="0" smtClean="0">
                <a:solidFill>
                  <a:schemeClr val="tx2">
                    <a:lumMod val="50000"/>
                  </a:schemeClr>
                </a:solidFill>
                <a:cs typeface="Arial" pitchFamily="34" charset="0"/>
              </a:rPr>
              <a:t>Η </a:t>
            </a:r>
            <a:r>
              <a:rPr lang="en-US" sz="2000" b="1" dirty="0" err="1" smtClean="0">
                <a:solidFill>
                  <a:schemeClr val="tx2">
                    <a:lumMod val="50000"/>
                  </a:schemeClr>
                </a:solidFill>
                <a:cs typeface="Arial" pitchFamily="34" charset="0"/>
              </a:rPr>
              <a:t>αναπνευστική</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αλυσίδα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και</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παραγωγή</a:t>
            </a:r>
            <a:r>
              <a:rPr lang="en-US" sz="2000" b="1" dirty="0" smtClean="0">
                <a:solidFill>
                  <a:schemeClr val="tx2">
                    <a:lumMod val="50000"/>
                  </a:schemeClr>
                </a:solidFill>
                <a:cs typeface="Arial" pitchFamily="34" charset="0"/>
              </a:rPr>
              <a:t> ΑΤΡ </a:t>
            </a:r>
            <a:endParaRPr lang="el-GR" sz="2000" b="1" dirty="0" smtClean="0">
              <a:solidFill>
                <a:schemeClr val="tx2">
                  <a:lumMod val="50000"/>
                </a:schemeClr>
              </a:solidFill>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28342"/>
            <a:ext cx="8136904" cy="4247317"/>
          </a:xfrm>
          <a:prstGeom prst="rect">
            <a:avLst/>
          </a:prstGeom>
        </p:spPr>
        <p:txBody>
          <a:bodyPr wrap="square">
            <a:spAutoFit/>
          </a:bodyPr>
          <a:lstStyle/>
          <a:p>
            <a:pPr algn="just">
              <a:lnSpc>
                <a:spcPct val="150000"/>
              </a:lnSpc>
            </a:pPr>
            <a:r>
              <a:rPr lang="el-GR" dirty="0" smtClean="0"/>
              <a:t>Ορισμένα δηλητήρια συνδέονται με ορισμένες πρωτεΐνες-ενδιάμεσους φορείς των ηλεκτρονίων στην αναπνευστική αλυσίδα και προκαλούν διακοπή της ροής των ηλεκτρονίων, και επομένως σε ισχυρές δόσεις προκαλούν ακόμη και τον θάνατο των κυττάρων. </a:t>
            </a:r>
            <a:endParaRPr lang="en-US" dirty="0" smtClean="0"/>
          </a:p>
          <a:p>
            <a:pPr algn="just">
              <a:lnSpc>
                <a:spcPct val="150000"/>
              </a:lnSpc>
            </a:pPr>
            <a:r>
              <a:rPr lang="el-GR" dirty="0" smtClean="0"/>
              <a:t>Χαρακτηριστικά παραδείγματα αποτελούν το υδροκυάνιο (HCN) και το μονοξείδιο του άνθρακα (CO). </a:t>
            </a:r>
            <a:endParaRPr lang="en-US" dirty="0" smtClean="0"/>
          </a:p>
          <a:p>
            <a:pPr algn="just">
              <a:lnSpc>
                <a:spcPct val="150000"/>
              </a:lnSpc>
            </a:pPr>
            <a:r>
              <a:rPr lang="el-GR" dirty="0" smtClean="0"/>
              <a:t>Τα μόρια αυτά παρεμποδίζουν τη λειτουργία της τελικής </a:t>
            </a:r>
            <a:r>
              <a:rPr lang="el-GR" dirty="0" err="1" smtClean="0"/>
              <a:t>οξειδάσης</a:t>
            </a:r>
            <a:r>
              <a:rPr lang="el-GR" dirty="0" smtClean="0"/>
              <a:t>, οπότε δημιουργούνται συνθήκες ασφυξίας στα κύτταρα. </a:t>
            </a:r>
            <a:endParaRPr lang="en-US" dirty="0" smtClean="0"/>
          </a:p>
          <a:p>
            <a:pPr algn="just">
              <a:lnSpc>
                <a:spcPct val="150000"/>
              </a:lnSpc>
            </a:pPr>
            <a:r>
              <a:rPr lang="el-GR" dirty="0" smtClean="0"/>
              <a:t>Καθώς τα </a:t>
            </a:r>
            <a:r>
              <a:rPr lang="el-GR" dirty="0" err="1" smtClean="0"/>
              <a:t>ενζυμικά</a:t>
            </a:r>
            <a:r>
              <a:rPr lang="el-GR" dirty="0" smtClean="0"/>
              <a:t> αυτά συστήματα είναι κοινά και για τους ζωικούς οργανισμούς, ορισμένα φυτά χρησιμοποιούν το υδροκυάνιο στην άμυνά τους έναντι φυτοφάγων. </a:t>
            </a:r>
            <a:endParaRPr lang="el-GR" dirty="0"/>
          </a:p>
        </p:txBody>
      </p:sp>
      <p:sp>
        <p:nvSpPr>
          <p:cNvPr id="3" name="1 - Τίτλος"/>
          <p:cNvSpPr>
            <a:spLocks noGrp="1"/>
          </p:cNvSpPr>
          <p:nvPr>
            <p:ph type="title"/>
          </p:nvPr>
        </p:nvSpPr>
        <p:spPr>
          <a:xfrm>
            <a:off x="323528" y="116632"/>
            <a:ext cx="8373616" cy="504056"/>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dirty="0" err="1" smtClean="0">
                <a:solidFill>
                  <a:schemeClr val="tx2">
                    <a:lumMod val="50000"/>
                  </a:schemeClr>
                </a:solidFill>
                <a:cs typeface="Arial" pitchFamily="34" charset="0"/>
              </a:rPr>
              <a:t>Ορισμένα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δηλητήρια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παρεμποδίζουν</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την</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a:t>
            </a:r>
            <a:endParaRPr lang="el-GR" sz="2000" b="1" dirty="0" smtClean="0">
              <a:solidFill>
                <a:schemeClr val="tx2">
                  <a:lumMod val="50000"/>
                </a:schemeClr>
              </a:solidFill>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507288" cy="4968552"/>
          </a:xfrm>
        </p:spPr>
        <p:txBody>
          <a:bodyPr>
            <a:noAutofit/>
          </a:bodyPr>
          <a:lstStyle/>
          <a:p>
            <a:pPr>
              <a:lnSpc>
                <a:spcPct val="150000"/>
              </a:lnSpc>
            </a:pPr>
            <a:r>
              <a:rPr lang="el-GR" sz="1800" dirty="0" smtClean="0"/>
              <a:t>Τα περισσότερα φυτικά είδη είναι ικανά να διεξάγουν την αναπνευστική οδό παρακάμπτοντας την τελική </a:t>
            </a:r>
            <a:r>
              <a:rPr lang="el-GR" sz="1800" dirty="0" err="1" smtClean="0"/>
              <a:t>οξειδάση</a:t>
            </a:r>
            <a:r>
              <a:rPr lang="el-GR" sz="1800" dirty="0" smtClean="0"/>
              <a:t>. Στην περίπτωση αυτή εμπλέκονται ορισμένες </a:t>
            </a:r>
            <a:r>
              <a:rPr lang="el-GR" sz="1800" dirty="0" err="1" smtClean="0"/>
              <a:t>πρωτεϊνες</a:t>
            </a:r>
            <a:r>
              <a:rPr lang="el-GR" sz="1800" dirty="0" smtClean="0"/>
              <a:t> που ονομάζονται </a:t>
            </a:r>
            <a:r>
              <a:rPr lang="el-GR" sz="1800" b="1" dirty="0" smtClean="0"/>
              <a:t>εναλλακτικές </a:t>
            </a:r>
            <a:r>
              <a:rPr lang="el-GR" sz="1800" b="1" dirty="0" err="1" smtClean="0"/>
              <a:t>οξειδάσες</a:t>
            </a:r>
            <a:r>
              <a:rPr lang="el-GR" sz="1800" dirty="0" smtClean="0"/>
              <a:t>. </a:t>
            </a:r>
          </a:p>
          <a:p>
            <a:pPr>
              <a:lnSpc>
                <a:spcPct val="150000"/>
              </a:lnSpc>
            </a:pPr>
            <a:r>
              <a:rPr lang="el-GR" sz="1800" dirty="0" smtClean="0"/>
              <a:t>Οι εναλλακτικές </a:t>
            </a:r>
            <a:r>
              <a:rPr lang="el-GR" sz="1800" dirty="0" err="1" smtClean="0"/>
              <a:t>οξειδάσες</a:t>
            </a:r>
            <a:r>
              <a:rPr lang="el-GR" sz="1800" dirty="0" smtClean="0"/>
              <a:t> δεν παρεμποδίζονται από τα γνωστά δηλητήρια της αερόβιας αναπνοής, όπως το υδροκυάνιο. </a:t>
            </a:r>
          </a:p>
          <a:p>
            <a:pPr>
              <a:lnSpc>
                <a:spcPct val="150000"/>
              </a:lnSpc>
            </a:pPr>
            <a:r>
              <a:rPr lang="el-GR" sz="1800" dirty="0" smtClean="0"/>
              <a:t>Η αναπνευστική αλυσίδα ροής ηλεκτρονίων λειτουργεί αλλά,  η παραγωγή σε ΑΤΡ είναι μικρότερη, ενώ η υπόλοιπη ενέργεια χάνεται με τη μορφή θερμότητας. </a:t>
            </a:r>
          </a:p>
          <a:p>
            <a:pPr>
              <a:lnSpc>
                <a:spcPct val="150000"/>
              </a:lnSpc>
            </a:pPr>
            <a:r>
              <a:rPr lang="el-GR" sz="1800" dirty="0" smtClean="0"/>
              <a:t>Η λειτουργία των εναλλακτικών </a:t>
            </a:r>
            <a:r>
              <a:rPr lang="el-GR" sz="1800" dirty="0" err="1" smtClean="0"/>
              <a:t>οξειδασών</a:t>
            </a:r>
            <a:r>
              <a:rPr lang="el-GR" sz="1800" dirty="0" smtClean="0"/>
              <a:t> σχετίζεται με παράγοντες που </a:t>
            </a:r>
            <a:r>
              <a:rPr lang="el-GR" sz="1800" b="1" dirty="0" smtClean="0"/>
              <a:t>παρεμποδίζουν τη ροή ηλεκτρονίων μέσω της τελικής </a:t>
            </a:r>
            <a:r>
              <a:rPr lang="el-GR" sz="1800" b="1" dirty="0" err="1" smtClean="0"/>
              <a:t>οξειδάσης</a:t>
            </a:r>
            <a:r>
              <a:rPr lang="el-GR" sz="1800" b="1" dirty="0" smtClean="0"/>
              <a:t> </a:t>
            </a:r>
            <a:r>
              <a:rPr lang="el-GR" sz="1800" dirty="0" smtClean="0"/>
              <a:t>και ευνοούν τη δημιουργία ενεργών μορφών οξυγόνου, όπως το ψύχος, η έλλειψη νερού και απαραίτητων ανόργανων στοιχείων, καθώς και η προσβολή από παθογόνα. </a:t>
            </a:r>
            <a:endParaRPr lang="el-GR" sz="1800" dirty="0"/>
          </a:p>
        </p:txBody>
      </p:sp>
      <p:sp>
        <p:nvSpPr>
          <p:cNvPr id="4" name="1 - Τίτλος"/>
          <p:cNvSpPr>
            <a:spLocks noGrp="1"/>
          </p:cNvSpPr>
          <p:nvPr>
            <p:ph type="title"/>
          </p:nvPr>
        </p:nvSpPr>
        <p:spPr>
          <a:xfrm>
            <a:off x="179512" y="116632"/>
            <a:ext cx="8712968"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Σε</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ειδικές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συνθήκες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φυτικά</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κύτταρα</a:t>
            </a:r>
            <a:r>
              <a:rPr lang="en-US" sz="2000" b="1" dirty="0" smtClean="0">
                <a:solidFill>
                  <a:schemeClr val="tx2">
                    <a:lumMod val="50000"/>
                  </a:schemeClr>
                </a:solidFill>
                <a:cs typeface="Arial" pitchFamily="34" charset="0"/>
              </a:rPr>
              <a:t> μπορεί </a:t>
            </a:r>
            <a:r>
              <a:rPr lang="en-US" sz="2000" b="1" dirty="0" err="1" smtClean="0">
                <a:solidFill>
                  <a:schemeClr val="tx2">
                    <a:lumMod val="50000"/>
                  </a:schemeClr>
                </a:solidFill>
                <a:cs typeface="Arial" pitchFamily="34" charset="0"/>
              </a:rPr>
              <a:t>να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λειτουργούν</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με</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εναλλακτικές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οξειδάσες</a:t>
            </a:r>
            <a:endParaRPr lang="el-GR" sz="2000" b="1" dirty="0" smtClean="0">
              <a:solidFill>
                <a:schemeClr val="tx2">
                  <a:lumMod val="50000"/>
                </a:schemeClr>
              </a:solidFill>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229600" cy="5328592"/>
          </a:xfrm>
        </p:spPr>
        <p:txBody>
          <a:bodyPr>
            <a:noAutofit/>
          </a:bodyPr>
          <a:lstStyle/>
          <a:p>
            <a:pPr>
              <a:lnSpc>
                <a:spcPct val="150000"/>
              </a:lnSpc>
            </a:pPr>
            <a:r>
              <a:rPr lang="el-GR" sz="1800" dirty="0" smtClean="0"/>
              <a:t>Σε ορισμένα φυτικά είδη (κυρίως της οικογένειας </a:t>
            </a:r>
            <a:r>
              <a:rPr lang="el-GR" sz="1800" dirty="0" err="1" smtClean="0"/>
              <a:t>Araceae</a:t>
            </a:r>
            <a:r>
              <a:rPr lang="el-GR" sz="1800" dirty="0" smtClean="0"/>
              <a:t>) η λειτουργία των εναλλακτικών </a:t>
            </a:r>
            <a:r>
              <a:rPr lang="el-GR" sz="1800" dirty="0" err="1" smtClean="0"/>
              <a:t>οξειδασών</a:t>
            </a:r>
            <a:r>
              <a:rPr lang="el-GR" sz="1800" dirty="0" smtClean="0"/>
              <a:t> στα κύτταρα των ανθέων τους έχει ως συνέπεια την άνοδο της θερμοκρασίας των οργάνων αυτών ακόμη και κατά 20</a:t>
            </a:r>
            <a:r>
              <a:rPr lang="el-GR" sz="1800" baseline="30000" dirty="0" smtClean="0"/>
              <a:t>ο</a:t>
            </a:r>
            <a:r>
              <a:rPr lang="el-GR" sz="1800" dirty="0" smtClean="0"/>
              <a:t>C πάνω από τη θερμοκρασία περιβάλλοντος. </a:t>
            </a:r>
          </a:p>
          <a:p>
            <a:pPr>
              <a:lnSpc>
                <a:spcPct val="150000"/>
              </a:lnSpc>
            </a:pPr>
            <a:r>
              <a:rPr lang="el-GR" sz="1800" dirty="0" smtClean="0"/>
              <a:t>Η λειτουργία αυτή ονομάζεται </a:t>
            </a:r>
            <a:r>
              <a:rPr lang="el-GR" sz="1800" b="1" dirty="0" smtClean="0"/>
              <a:t>θερμογόνος αναπνοή,</a:t>
            </a:r>
            <a:r>
              <a:rPr lang="el-GR" sz="1800" dirty="0" smtClean="0"/>
              <a:t> και η προκύπτουσα θέρμανση των ιστών επιτρέπει την εξάτμιση πτητικών μορίων που προσελκύουν τους επικονιαστές. </a:t>
            </a:r>
          </a:p>
          <a:p>
            <a:pPr>
              <a:lnSpc>
                <a:spcPct val="150000"/>
              </a:lnSpc>
            </a:pPr>
            <a:r>
              <a:rPr lang="el-GR" sz="1800" dirty="0" smtClean="0"/>
              <a:t>Η θερμογόνος αναπνοή επάγεται από το σαλικυλικό οξύ, μια </a:t>
            </a:r>
            <a:r>
              <a:rPr lang="el-GR" sz="1800" dirty="0" err="1" smtClean="0"/>
              <a:t>φυτορμόνη</a:t>
            </a:r>
            <a:r>
              <a:rPr lang="el-GR" sz="1800" dirty="0" smtClean="0"/>
              <a:t> που σχετίζεται με την επαγωγή της άμυνας των φυτικών ιστών έναντι παθογόνων. </a:t>
            </a:r>
          </a:p>
          <a:p>
            <a:pPr>
              <a:lnSpc>
                <a:spcPct val="150000"/>
              </a:lnSpc>
            </a:pPr>
            <a:r>
              <a:rPr lang="el-GR" sz="1800" dirty="0" smtClean="0"/>
              <a:t>Ας σημειωθεί ότι το γνωστό αντιπυρετικό, η ασπιρίνη, είναι το </a:t>
            </a:r>
            <a:r>
              <a:rPr lang="el-GR" sz="1800" dirty="0" err="1" smtClean="0"/>
              <a:t>ακετυλοσαλικυλικό</a:t>
            </a:r>
            <a:r>
              <a:rPr lang="el-GR" sz="1800" dirty="0" smtClean="0"/>
              <a:t> οξύ. Δηλαδή, το μόριο που σε ορισμένα φυτά οδηγεί σε αύξηση της θερμοκρασίας, στα θηλαστικά προκαλεί το αντίθετο αποτέλεσμα.</a:t>
            </a:r>
          </a:p>
          <a:p>
            <a:pPr>
              <a:lnSpc>
                <a:spcPct val="150000"/>
              </a:lnSpc>
            </a:pPr>
            <a:endParaRPr lang="el-GR" sz="1800" dirty="0"/>
          </a:p>
        </p:txBody>
      </p:sp>
      <p:sp>
        <p:nvSpPr>
          <p:cNvPr id="4" name="1 - Τίτλος"/>
          <p:cNvSpPr>
            <a:spLocks noGrp="1"/>
          </p:cNvSpPr>
          <p:nvPr>
            <p:ph type="title"/>
          </p:nvPr>
        </p:nvSpPr>
        <p:spPr>
          <a:xfrm>
            <a:off x="323528" y="116632"/>
            <a:ext cx="8229600" cy="792088"/>
          </a:xfrm>
        </p:spPr>
        <p:style>
          <a:lnRef idx="1">
            <a:schemeClr val="accent3"/>
          </a:lnRef>
          <a:fillRef idx="2">
            <a:schemeClr val="accent3"/>
          </a:fillRef>
          <a:effectRef idx="1">
            <a:schemeClr val="accent3"/>
          </a:effectRef>
          <a:fontRef idx="minor">
            <a:schemeClr val="dk1"/>
          </a:fontRef>
        </p:style>
        <p:txBody>
          <a:bodyPr>
            <a:normAutofit/>
          </a:bodyPr>
          <a:lstStyle/>
          <a:p>
            <a:r>
              <a:rPr lang="en-US" sz="1800" b="1" dirty="0" err="1" smtClean="0">
                <a:solidFill>
                  <a:schemeClr val="tx2">
                    <a:lumMod val="50000"/>
                  </a:schemeClr>
                </a:solidFill>
                <a:cs typeface="Arial" pitchFamily="34" charset="0"/>
              </a:rPr>
              <a:t>Σε</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ειδικές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συνθήκες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τα</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φυτικά</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κύτταρα</a:t>
            </a:r>
            <a:r>
              <a:rPr lang="en-US" sz="1800" b="1" dirty="0" smtClean="0">
                <a:solidFill>
                  <a:schemeClr val="tx2">
                    <a:lumMod val="50000"/>
                  </a:schemeClr>
                </a:solidFill>
                <a:cs typeface="Arial" pitchFamily="34" charset="0"/>
              </a:rPr>
              <a:t> μπορεί </a:t>
            </a:r>
            <a:r>
              <a:rPr lang="en-US" sz="1800" b="1" dirty="0" err="1" smtClean="0">
                <a:solidFill>
                  <a:schemeClr val="tx2">
                    <a:lumMod val="50000"/>
                  </a:schemeClr>
                </a:solidFill>
                <a:cs typeface="Arial" pitchFamily="34" charset="0"/>
              </a:rPr>
              <a:t>να</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λειτουργούν</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με</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εναλλακτικές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οξειδάσες</a:t>
            </a:r>
            <a:endParaRPr lang="el-GR" sz="1800" b="1" dirty="0" smtClean="0">
              <a:solidFill>
                <a:schemeClr val="tx2">
                  <a:lumMod val="50000"/>
                </a:schemeClr>
              </a:solidFill>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467544" y="116632"/>
            <a:ext cx="8229600" cy="36004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p>
            <a:pPr lvl="0" algn="ctr">
              <a:spcBef>
                <a:spcPct val="0"/>
              </a:spcBef>
            </a:pPr>
            <a:r>
              <a:rPr lang="en-US" b="1" dirty="0" smtClean="0">
                <a:solidFill>
                  <a:schemeClr val="tx2">
                    <a:lumMod val="50000"/>
                  </a:schemeClr>
                </a:solidFill>
                <a:cs typeface="Arial" pitchFamily="34" charset="0"/>
              </a:rPr>
              <a:t>H </a:t>
            </a:r>
            <a:r>
              <a:rPr lang="en-US" b="1" dirty="0" err="1" smtClean="0">
                <a:solidFill>
                  <a:schemeClr val="tx2">
                    <a:lumMod val="50000"/>
                  </a:schemeClr>
                </a:solidFill>
                <a:cs typeface="Arial" pitchFamily="34" charset="0"/>
              </a:rPr>
              <a:t>τραυματική</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αναπνοή</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καταναλώνει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και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αυτή</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οξυγόνο</a:t>
            </a:r>
            <a:endParaRPr kumimoji="0" lang="el-GR"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
        <p:nvSpPr>
          <p:cNvPr id="12" name="TextBox 11"/>
          <p:cNvSpPr txBox="1"/>
          <p:nvPr/>
        </p:nvSpPr>
        <p:spPr>
          <a:xfrm>
            <a:off x="251520" y="692697"/>
            <a:ext cx="8640960" cy="6001643"/>
          </a:xfrm>
          <a:prstGeom prst="rect">
            <a:avLst/>
          </a:prstGeom>
          <a:noFill/>
        </p:spPr>
        <p:txBody>
          <a:bodyPr wrap="square" rtlCol="0">
            <a:spAutoFit/>
          </a:bodyPr>
          <a:lstStyle/>
          <a:p>
            <a:pPr algn="just">
              <a:lnSpc>
                <a:spcPct val="150000"/>
              </a:lnSpc>
            </a:pPr>
            <a:r>
              <a:rPr lang="el-GR" sz="1600" dirty="0" smtClean="0"/>
              <a:t>Οι τραυματισμοί επιφέρουν αύξηση της αναπνευστικής δραστηριότητας στην τραυματισμένη περιοχή λόγω των διαδικασιών επούλωσης του τραύματος. </a:t>
            </a:r>
            <a:endParaRPr lang="en-US" sz="1600" dirty="0" smtClean="0"/>
          </a:p>
          <a:p>
            <a:pPr algn="just">
              <a:lnSpc>
                <a:spcPct val="150000"/>
              </a:lnSpc>
            </a:pPr>
            <a:r>
              <a:rPr lang="el-GR" sz="1600" dirty="0" smtClean="0"/>
              <a:t>Η επούλωση περιλαμβάνει </a:t>
            </a:r>
            <a:r>
              <a:rPr lang="el-GR" sz="1600" b="1" dirty="0" err="1" smtClean="0"/>
              <a:t>αποδιαφοροποίηση</a:t>
            </a:r>
            <a:r>
              <a:rPr lang="el-GR" sz="1600" dirty="0" smtClean="0"/>
              <a:t> ορισμένων κυττάρων τα οποία μετατρέπονται σε μεριστωματικά με έντονη αναπνευστική δραστηριότητα ( ως κατανάλωση οξυγόνου). </a:t>
            </a:r>
          </a:p>
          <a:p>
            <a:pPr algn="just">
              <a:lnSpc>
                <a:spcPct val="150000"/>
              </a:lnSpc>
            </a:pPr>
            <a:r>
              <a:rPr lang="el-GR" sz="1600" dirty="0" smtClean="0"/>
              <a:t>Στην περιοχή του τραύματος καταγράφεται επίσης και </a:t>
            </a:r>
            <a:r>
              <a:rPr lang="el-GR" sz="1600" b="1" dirty="0" smtClean="0"/>
              <a:t>πρόσθετη</a:t>
            </a:r>
            <a:r>
              <a:rPr lang="el-GR" sz="1600" dirty="0" smtClean="0"/>
              <a:t> κατανάλωση οξυγόνου που δεν οφείλεται στην αναπνευστική δραστηριότητα. </a:t>
            </a:r>
            <a:endParaRPr lang="en-US" sz="1600" dirty="0" smtClean="0"/>
          </a:p>
          <a:p>
            <a:pPr algn="just">
              <a:lnSpc>
                <a:spcPct val="150000"/>
              </a:lnSpc>
            </a:pPr>
            <a:r>
              <a:rPr lang="el-GR" sz="1600" dirty="0" smtClean="0"/>
              <a:t>Η καταστροφή των κυττάρων στη περιοχή του τραύματος έχει ως αποτέλεσμα τα </a:t>
            </a:r>
            <a:r>
              <a:rPr lang="el-GR" sz="1600" dirty="0" err="1" smtClean="0"/>
              <a:t>φαινολικά</a:t>
            </a:r>
            <a:r>
              <a:rPr lang="el-GR" sz="1600" dirty="0" smtClean="0"/>
              <a:t> συστατικά που περιέχονται στο χυμοτόπιο να έρχονται σε επαφή με </a:t>
            </a:r>
            <a:r>
              <a:rPr lang="el-GR" sz="1600" dirty="0" err="1" smtClean="0"/>
              <a:t>κυτταροπλασματικά</a:t>
            </a:r>
            <a:r>
              <a:rPr lang="el-GR" sz="1600" dirty="0" smtClean="0"/>
              <a:t> ένζυμα (</a:t>
            </a:r>
            <a:r>
              <a:rPr lang="el-GR" sz="1600" dirty="0" err="1" smtClean="0"/>
              <a:t>φαινολοξειδάσες</a:t>
            </a:r>
            <a:r>
              <a:rPr lang="el-GR" sz="1600" dirty="0" smtClean="0"/>
              <a:t>) τα οποία οξειδώνουν τις φαινόλες προς </a:t>
            </a:r>
            <a:r>
              <a:rPr lang="el-GR" sz="1600" dirty="0" err="1" smtClean="0"/>
              <a:t>κινόνες</a:t>
            </a:r>
            <a:r>
              <a:rPr lang="el-GR" sz="1600" dirty="0" smtClean="0"/>
              <a:t> με ταυτόχρονη κατανάλωση οξυγόνου. </a:t>
            </a:r>
          </a:p>
          <a:p>
            <a:pPr algn="just">
              <a:lnSpc>
                <a:spcPct val="150000"/>
              </a:lnSpc>
            </a:pPr>
            <a:endParaRPr lang="en-US" sz="1600" dirty="0" smtClean="0"/>
          </a:p>
          <a:p>
            <a:pPr algn="just">
              <a:lnSpc>
                <a:spcPct val="150000"/>
              </a:lnSpc>
            </a:pPr>
            <a:endParaRPr lang="en-US" sz="1600" dirty="0" smtClean="0"/>
          </a:p>
          <a:p>
            <a:pPr algn="just">
              <a:lnSpc>
                <a:spcPct val="150000"/>
              </a:lnSpc>
            </a:pPr>
            <a:r>
              <a:rPr lang="el-GR" sz="1600" dirty="0" smtClean="0"/>
              <a:t>Η οξείδωση αυτή αποτελεί τμήμα ενός μηχανισμού "απολύμανσης" της πληγής, αφού τα παράγωγα των </a:t>
            </a:r>
            <a:r>
              <a:rPr lang="el-GR" sz="1600" dirty="0" err="1" smtClean="0"/>
              <a:t>κινονών</a:t>
            </a:r>
            <a:r>
              <a:rPr lang="el-GR" sz="1600" dirty="0" smtClean="0"/>
              <a:t> είναι εξαιρετικά τοξικά έναντι των παθογόνων και των εντόμων. </a:t>
            </a:r>
          </a:p>
          <a:p>
            <a:pPr>
              <a:lnSpc>
                <a:spcPct val="150000"/>
              </a:lnSpc>
            </a:pPr>
            <a:r>
              <a:rPr lang="el-GR" sz="1600" dirty="0" smtClean="0"/>
              <a:t>Συνοψίζοντας, οι τραυματισμένοι ιστοί παρουσιάζουν έντονη κατανάλωση Ο</a:t>
            </a:r>
            <a:r>
              <a:rPr lang="el-GR" sz="1600" baseline="-25000" dirty="0" smtClean="0"/>
              <a:t>2</a:t>
            </a:r>
            <a:r>
              <a:rPr lang="el-GR" sz="1600" dirty="0" smtClean="0"/>
              <a:t> -που δεν οφείλεται μόνο στην αναπνευστική δραστηριότητα των κυττάρων- και ονομάζεται </a:t>
            </a:r>
            <a:r>
              <a:rPr lang="el-GR" sz="1600" b="1" dirty="0" smtClean="0"/>
              <a:t>τραυματική αναπνοή</a:t>
            </a:r>
            <a:r>
              <a:rPr lang="el-GR" sz="1600" dirty="0" smtClean="0"/>
              <a:t>.</a:t>
            </a:r>
            <a:endParaRPr lang="el-GR" dirty="0" smtClean="0"/>
          </a:p>
        </p:txBody>
      </p:sp>
      <p:pic>
        <p:nvPicPr>
          <p:cNvPr id="7" name="Picture 6"/>
          <p:cNvPicPr/>
          <p:nvPr/>
        </p:nvPicPr>
        <p:blipFill>
          <a:blip r:embed="rId2" cstate="print"/>
          <a:srcRect/>
          <a:stretch>
            <a:fillRect/>
          </a:stretch>
        </p:blipFill>
        <p:spPr bwMode="auto">
          <a:xfrm>
            <a:off x="1835696" y="4077072"/>
            <a:ext cx="3240360"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116632"/>
            <a:ext cx="8568952" cy="7920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Η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μεταβολική</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τύχη</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των</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φωτοσυνθετικών</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προϊόντων</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εξαρτάται</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από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τις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τρέχουσες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ανάγκες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σε</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άνθρακα</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και</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ενέργεια</a:t>
            </a:r>
            <a:endParaRPr kumimoji="0" lang="el-GR" b="1" i="0" u="none" strike="noStrike" kern="1200" cap="none" spc="0" normalizeH="0" baseline="0" noProof="0" dirty="0">
              <a:ln>
                <a:noFill/>
              </a:ln>
              <a:solidFill>
                <a:schemeClr val="tx2">
                  <a:lumMod val="50000"/>
                </a:schemeClr>
              </a:solidFill>
              <a:effectLst/>
              <a:uLnTx/>
              <a:uFillTx/>
              <a:ea typeface="+mn-ea"/>
              <a:cs typeface="Arial" pitchFamily="34" charset="0"/>
            </a:endParaRPr>
          </a:p>
        </p:txBody>
      </p:sp>
      <p:sp>
        <p:nvSpPr>
          <p:cNvPr id="6" name="Content Placeholder 5"/>
          <p:cNvSpPr>
            <a:spLocks noGrp="1"/>
          </p:cNvSpPr>
          <p:nvPr>
            <p:ph idx="1"/>
          </p:nvPr>
        </p:nvSpPr>
        <p:spPr>
          <a:xfrm>
            <a:off x="107504" y="980728"/>
            <a:ext cx="8856984" cy="5544616"/>
          </a:xfrm>
        </p:spPr>
        <p:txBody>
          <a:bodyPr>
            <a:noAutofit/>
          </a:bodyPr>
          <a:lstStyle/>
          <a:p>
            <a:pPr marL="0" indent="12700" algn="just">
              <a:lnSpc>
                <a:spcPct val="150000"/>
              </a:lnSpc>
              <a:buNone/>
            </a:pPr>
            <a:r>
              <a:rPr lang="en-US" sz="1800" dirty="0" err="1" smtClean="0"/>
              <a:t>Δεδομένου</a:t>
            </a:r>
            <a:r>
              <a:rPr lang="en-US" sz="1800" dirty="0" smtClean="0"/>
              <a:t> </a:t>
            </a:r>
            <a:r>
              <a:rPr lang="en-US" sz="1800" dirty="0" err="1" smtClean="0"/>
              <a:t>ότι</a:t>
            </a:r>
            <a:r>
              <a:rPr lang="en-US" sz="1800" dirty="0" smtClean="0"/>
              <a:t> </a:t>
            </a:r>
            <a:r>
              <a:rPr lang="en-US" sz="1800" dirty="0" err="1" smtClean="0"/>
              <a:t>τα</a:t>
            </a:r>
            <a:r>
              <a:rPr lang="en-US" sz="1800" dirty="0" smtClean="0"/>
              <a:t> </a:t>
            </a:r>
            <a:r>
              <a:rPr lang="en-US" sz="1800" dirty="0" err="1" smtClean="0"/>
              <a:t>περισσότερα</a:t>
            </a:r>
            <a:r>
              <a:rPr lang="en-US" sz="1800" dirty="0" smtClean="0"/>
              <a:t> </a:t>
            </a:r>
            <a:r>
              <a:rPr lang="en-US" sz="1800" dirty="0" err="1" smtClean="0"/>
              <a:t>βιολογικά</a:t>
            </a:r>
            <a:r>
              <a:rPr lang="en-US" sz="1800" dirty="0" smtClean="0"/>
              <a:t> </a:t>
            </a:r>
            <a:r>
              <a:rPr lang="en-US" sz="1800" dirty="0" err="1" smtClean="0"/>
              <a:t>μόρια</a:t>
            </a:r>
            <a:r>
              <a:rPr lang="en-US" sz="1800" dirty="0" smtClean="0"/>
              <a:t> </a:t>
            </a:r>
            <a:r>
              <a:rPr lang="en-US" sz="1800" dirty="0" err="1" smtClean="0"/>
              <a:t>είναι</a:t>
            </a:r>
            <a:r>
              <a:rPr lang="en-US" sz="1800" dirty="0" smtClean="0"/>
              <a:t> </a:t>
            </a:r>
            <a:r>
              <a:rPr lang="en-US" sz="1800" dirty="0" err="1" smtClean="0"/>
              <a:t>κατά</a:t>
            </a:r>
            <a:r>
              <a:rPr lang="en-US" sz="1800" dirty="0" smtClean="0"/>
              <a:t> </a:t>
            </a:r>
            <a:r>
              <a:rPr lang="en-US" sz="1800" dirty="0" err="1" smtClean="0"/>
              <a:t>πολύ</a:t>
            </a:r>
            <a:r>
              <a:rPr lang="en-US" sz="1800" dirty="0" smtClean="0"/>
              <a:t> </a:t>
            </a:r>
            <a:r>
              <a:rPr lang="en-US" sz="1800" dirty="0" err="1" smtClean="0"/>
              <a:t>μεγαλύτερα</a:t>
            </a:r>
            <a:r>
              <a:rPr lang="en-US" sz="1800" dirty="0" smtClean="0"/>
              <a:t> </a:t>
            </a:r>
            <a:r>
              <a:rPr lang="en-US" sz="1800" dirty="0" err="1" smtClean="0"/>
              <a:t>και</a:t>
            </a:r>
            <a:r>
              <a:rPr lang="en-US" sz="1800" dirty="0" smtClean="0"/>
              <a:t> </a:t>
            </a:r>
            <a:r>
              <a:rPr lang="en-US" sz="1800" dirty="0" err="1" smtClean="0"/>
              <a:t>πολυπλοκότερα</a:t>
            </a:r>
            <a:r>
              <a:rPr lang="en-US" sz="1800" dirty="0" smtClean="0"/>
              <a:t> </a:t>
            </a:r>
            <a:r>
              <a:rPr lang="en-US" sz="1800" dirty="0" err="1" smtClean="0"/>
              <a:t>των</a:t>
            </a:r>
            <a:r>
              <a:rPr lang="en-US" sz="1800" dirty="0" smtClean="0"/>
              <a:t> </a:t>
            </a:r>
            <a:r>
              <a:rPr lang="en-US" sz="1800" dirty="0" err="1" smtClean="0"/>
              <a:t>τριοζών</a:t>
            </a:r>
            <a:r>
              <a:rPr lang="en-US" sz="1800" dirty="0" smtClean="0"/>
              <a:t>, </a:t>
            </a:r>
            <a:r>
              <a:rPr lang="en-US" sz="1800" dirty="0" err="1" smtClean="0"/>
              <a:t>υπάρχει</a:t>
            </a:r>
            <a:r>
              <a:rPr lang="en-US" sz="1800" dirty="0" smtClean="0"/>
              <a:t> </a:t>
            </a:r>
            <a:r>
              <a:rPr lang="en-US" sz="1800" dirty="0" err="1" smtClean="0"/>
              <a:t>ανάγκη</a:t>
            </a:r>
            <a:r>
              <a:rPr lang="en-US" sz="1800" dirty="0" smtClean="0"/>
              <a:t> </a:t>
            </a:r>
            <a:r>
              <a:rPr lang="en-US" sz="1800" dirty="0" err="1" smtClean="0"/>
              <a:t>της</a:t>
            </a:r>
            <a:r>
              <a:rPr lang="en-US" sz="1800" dirty="0" smtClean="0"/>
              <a:t> </a:t>
            </a:r>
            <a:r>
              <a:rPr lang="en-US" sz="1800" dirty="0" err="1" smtClean="0"/>
              <a:t>τροποποίησης</a:t>
            </a:r>
            <a:r>
              <a:rPr lang="en-US" sz="1800" dirty="0" smtClean="0"/>
              <a:t> </a:t>
            </a:r>
            <a:r>
              <a:rPr lang="en-US" sz="1800" dirty="0" err="1" smtClean="0"/>
              <a:t>των</a:t>
            </a:r>
            <a:r>
              <a:rPr lang="en-US" sz="1800" dirty="0" smtClean="0"/>
              <a:t> </a:t>
            </a:r>
            <a:r>
              <a:rPr lang="en-US" sz="1800" dirty="0" err="1" smtClean="0"/>
              <a:t>προδρόμων</a:t>
            </a:r>
            <a:r>
              <a:rPr lang="en-US" sz="1800" dirty="0" smtClean="0"/>
              <a:t> </a:t>
            </a:r>
            <a:r>
              <a:rPr lang="en-US" sz="1800" dirty="0" err="1" smtClean="0"/>
              <a:t>αυτών</a:t>
            </a:r>
            <a:r>
              <a:rPr lang="en-US" sz="1800" dirty="0" smtClean="0"/>
              <a:t> </a:t>
            </a:r>
            <a:r>
              <a:rPr lang="en-US" sz="1800" dirty="0" err="1" smtClean="0"/>
              <a:t>μορίων</a:t>
            </a:r>
            <a:r>
              <a:rPr lang="en-US" sz="1800" dirty="0" smtClean="0"/>
              <a:t> </a:t>
            </a:r>
            <a:r>
              <a:rPr lang="en-US" sz="1800" dirty="0" err="1" smtClean="0"/>
              <a:t>και</a:t>
            </a:r>
            <a:r>
              <a:rPr lang="en-US" sz="1800" dirty="0" smtClean="0"/>
              <a:t> </a:t>
            </a:r>
            <a:r>
              <a:rPr lang="en-US" sz="1800" dirty="0" err="1" smtClean="0"/>
              <a:t>της</a:t>
            </a:r>
            <a:r>
              <a:rPr lang="en-US" sz="1800" dirty="0" smtClean="0"/>
              <a:t> </a:t>
            </a:r>
            <a:r>
              <a:rPr lang="en-US" sz="1800" dirty="0" err="1" smtClean="0"/>
              <a:t>σύνθεσης</a:t>
            </a:r>
            <a:r>
              <a:rPr lang="en-US" sz="1800" dirty="0" smtClean="0"/>
              <a:t> </a:t>
            </a:r>
            <a:r>
              <a:rPr lang="en-US" sz="1800" dirty="0" err="1" smtClean="0"/>
              <a:t>των</a:t>
            </a:r>
            <a:r>
              <a:rPr lang="en-US" sz="1800" dirty="0" smtClean="0"/>
              <a:t> </a:t>
            </a:r>
            <a:r>
              <a:rPr lang="en-US" sz="1800" dirty="0" err="1" smtClean="0"/>
              <a:t>τελικών</a:t>
            </a:r>
            <a:r>
              <a:rPr lang="en-US" sz="1800" dirty="0" smtClean="0"/>
              <a:t> </a:t>
            </a:r>
            <a:r>
              <a:rPr lang="en-US" sz="1800" dirty="0" err="1" smtClean="0"/>
              <a:t>προϊόντων</a:t>
            </a:r>
            <a:r>
              <a:rPr lang="en-US" sz="1800" dirty="0" smtClean="0"/>
              <a:t>. </a:t>
            </a:r>
          </a:p>
          <a:p>
            <a:pPr marL="0" indent="12700" algn="just">
              <a:lnSpc>
                <a:spcPct val="150000"/>
              </a:lnSpc>
              <a:buNone/>
            </a:pPr>
            <a:r>
              <a:rPr lang="en-US" sz="1800" dirty="0" err="1" smtClean="0"/>
              <a:t>Μέσω</a:t>
            </a:r>
            <a:r>
              <a:rPr lang="en-US" sz="1800" dirty="0" smtClean="0"/>
              <a:t> </a:t>
            </a:r>
            <a:r>
              <a:rPr lang="en-US" sz="1800" dirty="0" err="1" smtClean="0"/>
              <a:t>των</a:t>
            </a:r>
            <a:r>
              <a:rPr lang="en-US" sz="1800" dirty="0" smtClean="0"/>
              <a:t> </a:t>
            </a:r>
            <a:r>
              <a:rPr lang="en-US" sz="1800" dirty="0" err="1" smtClean="0"/>
              <a:t>αναβολικών</a:t>
            </a:r>
            <a:r>
              <a:rPr lang="en-US" sz="1800" dirty="0" smtClean="0"/>
              <a:t> </a:t>
            </a:r>
            <a:r>
              <a:rPr lang="en-US" sz="1800" dirty="0" err="1" smtClean="0"/>
              <a:t>διαδικασιών</a:t>
            </a:r>
            <a:r>
              <a:rPr lang="en-US" sz="1800" dirty="0" smtClean="0"/>
              <a:t> </a:t>
            </a:r>
            <a:r>
              <a:rPr lang="en-US" sz="1800" dirty="0" err="1" smtClean="0"/>
              <a:t>δεν</a:t>
            </a:r>
            <a:r>
              <a:rPr lang="en-US" sz="1800" dirty="0" smtClean="0"/>
              <a:t> </a:t>
            </a:r>
            <a:r>
              <a:rPr lang="en-US" sz="1800" dirty="0" err="1" smtClean="0"/>
              <a:t>γίνεται</a:t>
            </a:r>
            <a:r>
              <a:rPr lang="en-US" sz="1800" dirty="0" smtClean="0"/>
              <a:t> η </a:t>
            </a:r>
            <a:r>
              <a:rPr lang="en-US" sz="1800" dirty="0" err="1" smtClean="0"/>
              <a:t>σύνθεση</a:t>
            </a:r>
            <a:r>
              <a:rPr lang="en-US" sz="1800" dirty="0" smtClean="0"/>
              <a:t> </a:t>
            </a:r>
            <a:r>
              <a:rPr lang="en-US" sz="1800" dirty="0" err="1" smtClean="0"/>
              <a:t>μόνο</a:t>
            </a:r>
            <a:r>
              <a:rPr lang="en-US" sz="1800" dirty="0" smtClean="0"/>
              <a:t> </a:t>
            </a:r>
            <a:r>
              <a:rPr lang="en-US" sz="1800" dirty="0" err="1" smtClean="0"/>
              <a:t>των</a:t>
            </a:r>
            <a:r>
              <a:rPr lang="en-US" sz="1800" dirty="0" smtClean="0"/>
              <a:t> </a:t>
            </a:r>
            <a:r>
              <a:rPr lang="en-US" sz="1800" dirty="0" err="1" smtClean="0"/>
              <a:t>μορίων</a:t>
            </a:r>
            <a:r>
              <a:rPr lang="en-US" sz="1800" dirty="0" smtClean="0"/>
              <a:t> </a:t>
            </a:r>
            <a:r>
              <a:rPr lang="en-US" sz="1800" dirty="0" err="1" smtClean="0"/>
              <a:t>που</a:t>
            </a:r>
            <a:r>
              <a:rPr lang="en-US" sz="1800" dirty="0" smtClean="0"/>
              <a:t> </a:t>
            </a:r>
            <a:r>
              <a:rPr lang="en-US" sz="1800" dirty="0" err="1" smtClean="0"/>
              <a:t>απαιτούνται</a:t>
            </a:r>
            <a:r>
              <a:rPr lang="en-US" sz="1800" dirty="0" smtClean="0"/>
              <a:t> </a:t>
            </a:r>
            <a:r>
              <a:rPr lang="en-US" sz="1800" dirty="0" err="1" smtClean="0"/>
              <a:t>για</a:t>
            </a:r>
            <a:r>
              <a:rPr lang="en-US" sz="1800" dirty="0" smtClean="0"/>
              <a:t> </a:t>
            </a:r>
            <a:r>
              <a:rPr lang="en-US" sz="1800" dirty="0" err="1" smtClean="0"/>
              <a:t>την</a:t>
            </a:r>
            <a:r>
              <a:rPr lang="en-US" sz="1800" dirty="0" smtClean="0"/>
              <a:t> </a:t>
            </a:r>
            <a:r>
              <a:rPr lang="en-US" sz="1800" dirty="0" err="1" smtClean="0"/>
              <a:t>κάλυψη</a:t>
            </a:r>
            <a:r>
              <a:rPr lang="en-US" sz="1800" dirty="0" smtClean="0"/>
              <a:t> </a:t>
            </a:r>
            <a:r>
              <a:rPr lang="en-US" sz="1800" dirty="0" err="1" smtClean="0"/>
              <a:t>των</a:t>
            </a:r>
            <a:r>
              <a:rPr lang="en-US" sz="1800" dirty="0" smtClean="0"/>
              <a:t> </a:t>
            </a:r>
            <a:r>
              <a:rPr lang="en-US" sz="1800" dirty="0" err="1" smtClean="0"/>
              <a:t>τρεχουσών</a:t>
            </a:r>
            <a:r>
              <a:rPr lang="en-US" sz="1800" dirty="0" smtClean="0"/>
              <a:t> </a:t>
            </a:r>
            <a:r>
              <a:rPr lang="en-US" sz="1800" dirty="0" err="1" smtClean="0"/>
              <a:t>αναγκών</a:t>
            </a:r>
            <a:r>
              <a:rPr lang="en-US" sz="1800" dirty="0" smtClean="0"/>
              <a:t>, </a:t>
            </a:r>
            <a:r>
              <a:rPr lang="en-US" sz="1800" dirty="0" err="1" smtClean="0"/>
              <a:t>αλλά</a:t>
            </a:r>
            <a:r>
              <a:rPr lang="en-US" sz="1800" dirty="0" smtClean="0"/>
              <a:t> </a:t>
            </a:r>
            <a:r>
              <a:rPr lang="en-US" sz="1800" dirty="0" err="1" smtClean="0"/>
              <a:t>παρέχεται</a:t>
            </a:r>
            <a:r>
              <a:rPr lang="en-US" sz="1800" dirty="0" smtClean="0"/>
              <a:t> η </a:t>
            </a:r>
            <a:r>
              <a:rPr lang="en-US" sz="1800" dirty="0" err="1" smtClean="0"/>
              <a:t>δυνατότητα</a:t>
            </a:r>
            <a:r>
              <a:rPr lang="en-US" sz="1800" dirty="0" smtClean="0"/>
              <a:t> </a:t>
            </a:r>
            <a:r>
              <a:rPr lang="en-US" sz="1800" dirty="0" err="1" smtClean="0"/>
              <a:t>αποταμίευσης</a:t>
            </a:r>
            <a:r>
              <a:rPr lang="en-US" sz="1800" dirty="0" smtClean="0"/>
              <a:t> </a:t>
            </a:r>
            <a:r>
              <a:rPr lang="en-US" sz="1800" dirty="0" err="1" smtClean="0"/>
              <a:t>σκελετών</a:t>
            </a:r>
            <a:r>
              <a:rPr lang="en-US" sz="1800" dirty="0" smtClean="0"/>
              <a:t> </a:t>
            </a:r>
            <a:r>
              <a:rPr lang="en-US" sz="1800" dirty="0" err="1" smtClean="0"/>
              <a:t>άνθρακα</a:t>
            </a:r>
            <a:r>
              <a:rPr lang="en-US" sz="1800" dirty="0" smtClean="0"/>
              <a:t> </a:t>
            </a:r>
            <a:r>
              <a:rPr lang="en-US" sz="1800" dirty="0" err="1" smtClean="0"/>
              <a:t>και</a:t>
            </a:r>
            <a:r>
              <a:rPr lang="en-US" sz="1800" dirty="0" smtClean="0"/>
              <a:t> </a:t>
            </a:r>
            <a:r>
              <a:rPr lang="en-US" sz="1800" dirty="0" err="1" smtClean="0"/>
              <a:t>ενέργειας</a:t>
            </a:r>
            <a:r>
              <a:rPr lang="en-US" sz="1800" dirty="0" smtClean="0"/>
              <a:t> </a:t>
            </a:r>
            <a:r>
              <a:rPr lang="en-US" sz="1800" dirty="0" err="1" smtClean="0"/>
              <a:t>σε</a:t>
            </a:r>
            <a:r>
              <a:rPr lang="en-US" sz="1800" dirty="0" smtClean="0"/>
              <a:t> </a:t>
            </a:r>
            <a:r>
              <a:rPr lang="en-US" sz="1800" dirty="0" err="1" smtClean="0"/>
              <a:t>μεγαλομόρια</a:t>
            </a:r>
            <a:r>
              <a:rPr lang="en-US" sz="1800" dirty="0" smtClean="0"/>
              <a:t>, </a:t>
            </a:r>
            <a:r>
              <a:rPr lang="en-US" sz="1800" dirty="0" err="1" smtClean="0"/>
              <a:t>τα</a:t>
            </a:r>
            <a:r>
              <a:rPr lang="en-US" sz="1800" dirty="0" smtClean="0"/>
              <a:t> </a:t>
            </a:r>
            <a:r>
              <a:rPr lang="en-US" sz="1800" dirty="0" err="1" smtClean="0"/>
              <a:t>οποία</a:t>
            </a:r>
            <a:r>
              <a:rPr lang="en-US" sz="1800" dirty="0" smtClean="0"/>
              <a:t> </a:t>
            </a:r>
            <a:r>
              <a:rPr lang="en-US" sz="1800" dirty="0" err="1" smtClean="0"/>
              <a:t>αξιοποιούνται</a:t>
            </a:r>
            <a:r>
              <a:rPr lang="en-US" sz="1800" dirty="0" smtClean="0"/>
              <a:t> </a:t>
            </a:r>
            <a:r>
              <a:rPr lang="en-US" sz="1800" dirty="0" err="1" smtClean="0"/>
              <a:t>όταν</a:t>
            </a:r>
            <a:r>
              <a:rPr lang="en-US" sz="1800" dirty="0" smtClean="0"/>
              <a:t> </a:t>
            </a:r>
            <a:r>
              <a:rPr lang="en-US" sz="1800" dirty="0" err="1" smtClean="0"/>
              <a:t>υπάρξει</a:t>
            </a:r>
            <a:r>
              <a:rPr lang="en-US" sz="1800" dirty="0" smtClean="0"/>
              <a:t> </a:t>
            </a:r>
            <a:r>
              <a:rPr lang="en-US" sz="1800" dirty="0" err="1" smtClean="0"/>
              <a:t>ανάγκη</a:t>
            </a:r>
            <a:r>
              <a:rPr lang="en-US" sz="1800" dirty="0" smtClean="0"/>
              <a:t>. </a:t>
            </a:r>
          </a:p>
          <a:p>
            <a:pPr marL="0" indent="12700" algn="just">
              <a:lnSpc>
                <a:spcPct val="150000"/>
              </a:lnSpc>
              <a:buNone/>
            </a:pPr>
            <a:r>
              <a:rPr lang="en-US" sz="1800" dirty="0" smtClean="0"/>
              <a:t>Η </a:t>
            </a:r>
            <a:r>
              <a:rPr lang="en-US" sz="1800" dirty="0" err="1" smtClean="0"/>
              <a:t>δυνατότητα</a:t>
            </a:r>
            <a:r>
              <a:rPr lang="en-US" sz="1800" dirty="0" smtClean="0"/>
              <a:t> </a:t>
            </a:r>
            <a:r>
              <a:rPr lang="en-US" sz="1800" dirty="0" err="1" smtClean="0"/>
              <a:t>αυτή</a:t>
            </a:r>
            <a:r>
              <a:rPr lang="en-US" sz="1800" dirty="0" smtClean="0"/>
              <a:t> </a:t>
            </a:r>
            <a:r>
              <a:rPr lang="en-US" sz="1800" dirty="0" err="1" smtClean="0"/>
              <a:t>είναι</a:t>
            </a:r>
            <a:r>
              <a:rPr lang="en-US" sz="1800" dirty="0" smtClean="0"/>
              <a:t> </a:t>
            </a:r>
            <a:r>
              <a:rPr lang="en-US" sz="1800" dirty="0" err="1" smtClean="0"/>
              <a:t>καθοριστικής</a:t>
            </a:r>
            <a:r>
              <a:rPr lang="en-US" sz="1800" dirty="0" smtClean="0"/>
              <a:t> </a:t>
            </a:r>
            <a:r>
              <a:rPr lang="en-US" sz="1800" dirty="0" err="1" smtClean="0"/>
              <a:t>σημασίας</a:t>
            </a:r>
            <a:r>
              <a:rPr lang="en-US" sz="1800" dirty="0" smtClean="0"/>
              <a:t> </a:t>
            </a:r>
            <a:r>
              <a:rPr lang="en-US" sz="1800" dirty="0" err="1" smtClean="0"/>
              <a:t>για</a:t>
            </a:r>
            <a:r>
              <a:rPr lang="en-US" sz="1800" dirty="0" smtClean="0"/>
              <a:t> </a:t>
            </a:r>
            <a:r>
              <a:rPr lang="en-US" sz="1800" dirty="0" err="1" smtClean="0"/>
              <a:t>τα</a:t>
            </a:r>
            <a:r>
              <a:rPr lang="en-US" sz="1800" dirty="0" smtClean="0"/>
              <a:t> </a:t>
            </a:r>
            <a:r>
              <a:rPr lang="en-US" sz="1800" dirty="0" err="1" smtClean="0"/>
              <a:t>φύλλα</a:t>
            </a:r>
            <a:r>
              <a:rPr lang="en-US" sz="1800" dirty="0" smtClean="0"/>
              <a:t>, </a:t>
            </a:r>
            <a:r>
              <a:rPr lang="en-US" sz="1800" dirty="0" err="1" smtClean="0"/>
              <a:t>αφού</a:t>
            </a:r>
            <a:r>
              <a:rPr lang="en-US" sz="1800" dirty="0" smtClean="0"/>
              <a:t> </a:t>
            </a:r>
            <a:r>
              <a:rPr lang="en-US" sz="1800" dirty="0" err="1" smtClean="0"/>
              <a:t>αυτά</a:t>
            </a:r>
            <a:r>
              <a:rPr lang="en-US" sz="1800" dirty="0" smtClean="0"/>
              <a:t> </a:t>
            </a:r>
            <a:r>
              <a:rPr lang="en-US" sz="1800" dirty="0" err="1" smtClean="0"/>
              <a:t>παράγουν</a:t>
            </a:r>
            <a:r>
              <a:rPr lang="en-US" sz="1800" dirty="0" smtClean="0"/>
              <a:t> </a:t>
            </a:r>
            <a:r>
              <a:rPr lang="en-US" sz="1800" dirty="0" err="1" smtClean="0"/>
              <a:t>συνεχώς</a:t>
            </a:r>
            <a:r>
              <a:rPr lang="en-US" sz="1800" dirty="0" smtClean="0"/>
              <a:t> </a:t>
            </a:r>
            <a:r>
              <a:rPr lang="en-US" sz="1800" dirty="0" err="1" smtClean="0"/>
              <a:t>μέσω</a:t>
            </a:r>
            <a:r>
              <a:rPr lang="en-US" sz="1800" dirty="0" smtClean="0"/>
              <a:t> </a:t>
            </a:r>
            <a:r>
              <a:rPr lang="en-US" sz="1800" dirty="0" err="1" smtClean="0"/>
              <a:t>της</a:t>
            </a:r>
            <a:r>
              <a:rPr lang="en-US" sz="1800" dirty="0" smtClean="0"/>
              <a:t> </a:t>
            </a:r>
            <a:r>
              <a:rPr lang="en-US" sz="1800" dirty="0" err="1" smtClean="0"/>
              <a:t>φωτοσύνθεσης</a:t>
            </a:r>
            <a:r>
              <a:rPr lang="en-US" sz="1800" dirty="0" smtClean="0"/>
              <a:t> </a:t>
            </a:r>
            <a:r>
              <a:rPr lang="en-US" sz="1800" dirty="0" err="1" smtClean="0"/>
              <a:t>πλεόνασμα</a:t>
            </a:r>
            <a:r>
              <a:rPr lang="en-US" sz="1800" dirty="0" smtClean="0"/>
              <a:t> </a:t>
            </a:r>
            <a:r>
              <a:rPr lang="en-US" sz="1800" dirty="0" err="1" smtClean="0"/>
              <a:t>σε</a:t>
            </a:r>
            <a:r>
              <a:rPr lang="en-US" sz="1800" dirty="0" smtClean="0"/>
              <a:t> </a:t>
            </a:r>
            <a:r>
              <a:rPr lang="en-US" sz="1800" dirty="0" err="1" smtClean="0"/>
              <a:t>σκελετούς</a:t>
            </a:r>
            <a:r>
              <a:rPr lang="en-US" sz="1800" dirty="0" smtClean="0"/>
              <a:t> </a:t>
            </a:r>
            <a:r>
              <a:rPr lang="en-US" sz="1800" dirty="0" err="1" smtClean="0"/>
              <a:t>άνθρακα</a:t>
            </a:r>
            <a:r>
              <a:rPr lang="en-US" sz="1800" dirty="0" smtClean="0"/>
              <a:t> </a:t>
            </a:r>
            <a:r>
              <a:rPr lang="en-US" sz="1800" dirty="0" err="1" smtClean="0"/>
              <a:t>και</a:t>
            </a:r>
            <a:r>
              <a:rPr lang="en-US" sz="1800" dirty="0" smtClean="0"/>
              <a:t> </a:t>
            </a:r>
            <a:r>
              <a:rPr lang="en-US" sz="1800" dirty="0" err="1" smtClean="0"/>
              <a:t>ενέργεια</a:t>
            </a:r>
            <a:r>
              <a:rPr lang="en-US" sz="1800" dirty="0" smtClean="0"/>
              <a:t>. </a:t>
            </a:r>
            <a:endParaRPr lang="el-GR" sz="1800" dirty="0" smtClean="0"/>
          </a:p>
          <a:p>
            <a:pPr marL="0" indent="12700" algn="just">
              <a:lnSpc>
                <a:spcPct val="150000"/>
              </a:lnSpc>
              <a:buNone/>
            </a:pPr>
            <a:r>
              <a:rPr lang="en-US" sz="1800" dirty="0" err="1" smtClean="0"/>
              <a:t>Στο</a:t>
            </a:r>
            <a:r>
              <a:rPr lang="en-US" sz="1800" dirty="0" smtClean="0"/>
              <a:t> </a:t>
            </a:r>
            <a:r>
              <a:rPr lang="en-US" sz="1800" dirty="0" err="1" smtClean="0"/>
              <a:t>σημείο</a:t>
            </a:r>
            <a:r>
              <a:rPr lang="en-US" sz="1800" dirty="0" smtClean="0"/>
              <a:t> </a:t>
            </a:r>
            <a:r>
              <a:rPr lang="en-US" sz="1800" dirty="0" err="1" smtClean="0"/>
              <a:t>αυτό</a:t>
            </a:r>
            <a:r>
              <a:rPr lang="en-US" sz="1800" dirty="0" smtClean="0"/>
              <a:t> </a:t>
            </a:r>
            <a:r>
              <a:rPr lang="en-US" sz="1800" dirty="0" err="1" smtClean="0"/>
              <a:t>πρέπει</a:t>
            </a:r>
            <a:r>
              <a:rPr lang="en-US" sz="1800" dirty="0" smtClean="0"/>
              <a:t> </a:t>
            </a:r>
            <a:r>
              <a:rPr lang="en-US" sz="1800" dirty="0" err="1" smtClean="0"/>
              <a:t>να</a:t>
            </a:r>
            <a:r>
              <a:rPr lang="en-US" sz="1800" dirty="0" smtClean="0"/>
              <a:t> </a:t>
            </a:r>
            <a:r>
              <a:rPr lang="en-US" sz="1800" dirty="0" err="1" smtClean="0"/>
              <a:t>τονιστεί</a:t>
            </a:r>
            <a:r>
              <a:rPr lang="en-US" sz="1800" dirty="0" smtClean="0"/>
              <a:t> </a:t>
            </a:r>
            <a:r>
              <a:rPr lang="en-US" sz="1800" dirty="0" err="1" smtClean="0"/>
              <a:t>ότι</a:t>
            </a:r>
            <a:r>
              <a:rPr lang="en-US" sz="1800" dirty="0" smtClean="0"/>
              <a:t> </a:t>
            </a:r>
            <a:r>
              <a:rPr lang="en-US" sz="1800" dirty="0" err="1" smtClean="0"/>
              <a:t>το</a:t>
            </a:r>
            <a:r>
              <a:rPr lang="en-US" sz="1800" dirty="0" smtClean="0"/>
              <a:t> ATP </a:t>
            </a:r>
            <a:r>
              <a:rPr lang="en-US" sz="1800" dirty="0" err="1" smtClean="0"/>
              <a:t>και</a:t>
            </a:r>
            <a:r>
              <a:rPr lang="en-US" sz="1800" dirty="0" smtClean="0"/>
              <a:t> </a:t>
            </a:r>
            <a:r>
              <a:rPr lang="en-US" sz="1800" dirty="0" err="1" smtClean="0"/>
              <a:t>το</a:t>
            </a:r>
            <a:r>
              <a:rPr lang="en-US" sz="1800" dirty="0" smtClean="0"/>
              <a:t> NADPH </a:t>
            </a:r>
            <a:r>
              <a:rPr lang="en-US" sz="1800" dirty="0" err="1" smtClean="0"/>
              <a:t>τα</a:t>
            </a:r>
            <a:r>
              <a:rPr lang="en-US" sz="1800" dirty="0" smtClean="0"/>
              <a:t> </a:t>
            </a:r>
            <a:r>
              <a:rPr lang="en-US" sz="1800" dirty="0" err="1" smtClean="0"/>
              <a:t>οποία</a:t>
            </a:r>
            <a:r>
              <a:rPr lang="en-US" sz="1800" dirty="0" smtClean="0"/>
              <a:t> </a:t>
            </a:r>
            <a:r>
              <a:rPr lang="en-US" sz="1800" dirty="0" err="1" smtClean="0"/>
              <a:t>παράγονται</a:t>
            </a:r>
            <a:r>
              <a:rPr lang="en-US" sz="1800" dirty="0" smtClean="0"/>
              <a:t> </a:t>
            </a:r>
            <a:r>
              <a:rPr lang="en-US" sz="1800" dirty="0" err="1" smtClean="0"/>
              <a:t>κατά</a:t>
            </a:r>
            <a:r>
              <a:rPr lang="en-US" sz="1800" dirty="0" smtClean="0"/>
              <a:t> </a:t>
            </a:r>
            <a:r>
              <a:rPr lang="en-US" sz="1800" dirty="0" err="1" smtClean="0"/>
              <a:t>τις</a:t>
            </a:r>
            <a:r>
              <a:rPr lang="en-US" sz="1800" dirty="0" smtClean="0"/>
              <a:t> </a:t>
            </a:r>
            <a:r>
              <a:rPr lang="en-US" sz="1800" dirty="0" err="1" smtClean="0"/>
              <a:t>φωτοχημικές</a:t>
            </a:r>
            <a:r>
              <a:rPr lang="en-US" sz="1800" dirty="0" smtClean="0"/>
              <a:t> </a:t>
            </a:r>
            <a:r>
              <a:rPr lang="en-US" sz="1800" dirty="0" err="1" smtClean="0"/>
              <a:t>αντιδράσεις</a:t>
            </a:r>
            <a:r>
              <a:rPr lang="en-US" sz="1800" dirty="0" smtClean="0"/>
              <a:t> </a:t>
            </a:r>
            <a:r>
              <a:rPr lang="en-US" sz="1800" dirty="0" err="1" smtClean="0"/>
              <a:t>αποτελούν</a:t>
            </a:r>
            <a:r>
              <a:rPr lang="en-US" sz="1800" dirty="0" smtClean="0"/>
              <a:t> </a:t>
            </a:r>
            <a:r>
              <a:rPr lang="en-US" sz="1800" dirty="0" err="1" smtClean="0"/>
              <a:t>ιδανικές</a:t>
            </a:r>
            <a:r>
              <a:rPr lang="en-US" sz="1800" dirty="0" smtClean="0"/>
              <a:t> </a:t>
            </a:r>
            <a:r>
              <a:rPr lang="en-US" sz="1800" dirty="0" err="1" smtClean="0"/>
              <a:t>μορφές</a:t>
            </a:r>
            <a:r>
              <a:rPr lang="en-US" sz="1800" dirty="0" smtClean="0"/>
              <a:t> </a:t>
            </a:r>
            <a:r>
              <a:rPr lang="en-US" sz="1800" dirty="0" err="1" smtClean="0"/>
              <a:t>ανταλλαγής</a:t>
            </a:r>
            <a:r>
              <a:rPr lang="en-US" sz="1800" dirty="0" smtClean="0"/>
              <a:t> </a:t>
            </a:r>
            <a:r>
              <a:rPr lang="en-US" sz="1800" dirty="0" err="1" smtClean="0"/>
              <a:t>μεταβολικής</a:t>
            </a:r>
            <a:r>
              <a:rPr lang="en-US" sz="1800" dirty="0" smtClean="0"/>
              <a:t> </a:t>
            </a:r>
            <a:r>
              <a:rPr lang="en-US" sz="1800" dirty="0" err="1" smtClean="0"/>
              <a:t>ενέργειας</a:t>
            </a:r>
            <a:r>
              <a:rPr lang="en-US" sz="1800" dirty="0" smtClean="0"/>
              <a:t>, </a:t>
            </a:r>
            <a:r>
              <a:rPr lang="en-US" sz="1800" dirty="0" err="1" smtClean="0"/>
              <a:t>ωστόσο</a:t>
            </a:r>
            <a:r>
              <a:rPr lang="en-US" sz="1800" dirty="0" smtClean="0"/>
              <a:t> </a:t>
            </a:r>
            <a:r>
              <a:rPr lang="en-US" sz="1800" dirty="0" err="1" smtClean="0"/>
              <a:t>τα</a:t>
            </a:r>
            <a:r>
              <a:rPr lang="en-US" sz="1800" dirty="0" smtClean="0"/>
              <a:t> </a:t>
            </a:r>
            <a:r>
              <a:rPr lang="en-US" sz="1800" dirty="0" err="1" smtClean="0"/>
              <a:t>μόρια</a:t>
            </a:r>
            <a:r>
              <a:rPr lang="en-US" sz="1800" dirty="0" smtClean="0"/>
              <a:t> </a:t>
            </a:r>
            <a:r>
              <a:rPr lang="en-US" sz="1800" dirty="0" err="1" smtClean="0"/>
              <a:t>αυτά</a:t>
            </a:r>
            <a:r>
              <a:rPr lang="en-US" sz="1800" dirty="0" smtClean="0"/>
              <a:t> </a:t>
            </a:r>
            <a:r>
              <a:rPr lang="en-US" sz="1800" dirty="0" err="1" smtClean="0"/>
              <a:t>είναι</a:t>
            </a:r>
            <a:r>
              <a:rPr lang="en-US" sz="1800" dirty="0" smtClean="0"/>
              <a:t> </a:t>
            </a:r>
            <a:r>
              <a:rPr lang="en-US" sz="1800" dirty="0" err="1" smtClean="0"/>
              <a:t>εξαιρετικά</a:t>
            </a:r>
            <a:r>
              <a:rPr lang="en-US" sz="1800" dirty="0" smtClean="0"/>
              <a:t> </a:t>
            </a:r>
            <a:r>
              <a:rPr lang="en-US" sz="1800" dirty="0" err="1" smtClean="0"/>
              <a:t>ασταθή</a:t>
            </a:r>
            <a:r>
              <a:rPr lang="en-US" sz="1800" dirty="0" smtClean="0"/>
              <a:t> </a:t>
            </a:r>
            <a:r>
              <a:rPr lang="en-US" sz="1800" dirty="0" err="1" smtClean="0"/>
              <a:t>και</a:t>
            </a:r>
            <a:r>
              <a:rPr lang="en-US" sz="1800" dirty="0" smtClean="0"/>
              <a:t> </a:t>
            </a:r>
            <a:r>
              <a:rPr lang="en-US" sz="1800" dirty="0" err="1" smtClean="0"/>
              <a:t>δεν</a:t>
            </a:r>
            <a:r>
              <a:rPr lang="en-US" sz="1800" dirty="0" smtClean="0"/>
              <a:t> </a:t>
            </a:r>
            <a:r>
              <a:rPr lang="en-US" sz="1800" dirty="0" err="1" smtClean="0"/>
              <a:t>προσφέρονται</a:t>
            </a:r>
            <a:r>
              <a:rPr lang="en-US" sz="1800" dirty="0" smtClean="0"/>
              <a:t> </a:t>
            </a:r>
            <a:r>
              <a:rPr lang="en-US" sz="1800" dirty="0" err="1" smtClean="0"/>
              <a:t>για</a:t>
            </a:r>
            <a:r>
              <a:rPr lang="en-US" sz="1800" dirty="0" smtClean="0"/>
              <a:t> </a:t>
            </a:r>
            <a:r>
              <a:rPr lang="en-US" sz="1800" dirty="0" err="1" smtClean="0"/>
              <a:t>μεσοπρόθεσμη</a:t>
            </a:r>
            <a:r>
              <a:rPr lang="en-US" sz="1800" dirty="0" smtClean="0"/>
              <a:t> ή </a:t>
            </a:r>
            <a:r>
              <a:rPr lang="en-US" sz="1800" dirty="0" err="1" smtClean="0"/>
              <a:t>μακροπρόθεσμη</a:t>
            </a:r>
            <a:r>
              <a:rPr lang="en-US" sz="1800" dirty="0" smtClean="0"/>
              <a:t> </a:t>
            </a:r>
            <a:r>
              <a:rPr lang="en-US" sz="1800" dirty="0" err="1" smtClean="0"/>
              <a:t>αποθήκευση</a:t>
            </a:r>
            <a:r>
              <a:rPr lang="en-US" sz="1800" dirty="0" smtClean="0"/>
              <a:t> </a:t>
            </a:r>
            <a:r>
              <a:rPr lang="en-US" sz="1800" dirty="0" err="1" smtClean="0"/>
              <a:t>ενέργειας</a:t>
            </a:r>
            <a:r>
              <a:rPr lang="en-US" sz="1800" dirty="0" smtClean="0"/>
              <a:t>.</a:t>
            </a:r>
            <a:endParaRPr lang="el-G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txBox="1">
            <a:spLocks/>
          </p:cNvSpPr>
          <p:nvPr/>
        </p:nvSpPr>
        <p:spPr>
          <a:xfrm>
            <a:off x="467544" y="0"/>
            <a:ext cx="8229600" cy="4046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συνθήκες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ανεπάρκειας</a:t>
            </a:r>
            <a:r>
              <a:rPr lang="en-US" sz="1600" b="1" dirty="0" smtClean="0">
                <a:solidFill>
                  <a:schemeClr val="tx2">
                    <a:lumMod val="50000"/>
                  </a:schemeClr>
                </a:solidFill>
                <a:cs typeface="Arial" pitchFamily="34" charset="0"/>
              </a:rPr>
              <a:t> ή </a:t>
            </a:r>
            <a:r>
              <a:rPr lang="en-US" sz="1600" b="1" dirty="0" err="1" smtClean="0">
                <a:solidFill>
                  <a:schemeClr val="tx2">
                    <a:lumMod val="50000"/>
                  </a:schemeClr>
                </a:solidFill>
                <a:cs typeface="Arial" pitchFamily="34" charset="0"/>
              </a:rPr>
              <a:t>πλήρους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έλλειψης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οξυγόνου</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λειτουργεί</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αναερόβια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αναπνοή</a:t>
            </a:r>
            <a:r>
              <a:rPr lang="en-US" sz="1600" b="1" dirty="0" smtClean="0">
                <a:solidFill>
                  <a:schemeClr val="tx2">
                    <a:lumMod val="50000"/>
                  </a:schemeClr>
                </a:solidFill>
                <a:cs typeface="Arial" pitchFamily="34" charset="0"/>
              </a:rPr>
              <a:t> </a:t>
            </a:r>
            <a:endParaRPr kumimoji="0" lang="el-GR" sz="1600"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
        <p:nvSpPr>
          <p:cNvPr id="8" name="TextBox 7"/>
          <p:cNvSpPr txBox="1"/>
          <p:nvPr/>
        </p:nvSpPr>
        <p:spPr>
          <a:xfrm>
            <a:off x="179512" y="856357"/>
            <a:ext cx="8712968" cy="5632311"/>
          </a:xfrm>
          <a:prstGeom prst="rect">
            <a:avLst/>
          </a:prstGeom>
          <a:noFill/>
        </p:spPr>
        <p:txBody>
          <a:bodyPr wrap="square" rtlCol="0">
            <a:spAutoFit/>
          </a:bodyPr>
          <a:lstStyle/>
          <a:p>
            <a:pPr algn="just">
              <a:lnSpc>
                <a:spcPct val="150000"/>
              </a:lnSpc>
            </a:pPr>
            <a:r>
              <a:rPr lang="el-GR" sz="1600" dirty="0" smtClean="0"/>
              <a:t>Η τύχη του </a:t>
            </a:r>
            <a:r>
              <a:rPr lang="el-GR" sz="1600" dirty="0" err="1" smtClean="0"/>
              <a:t>πυροσταφυλικού</a:t>
            </a:r>
            <a:r>
              <a:rPr lang="el-GR" sz="1600" dirty="0" smtClean="0"/>
              <a:t> οξέος εξαρτάται από τη διαθεσιμότητα οξυγόνου στο περιβάλλον. Παρουσία οξυγόνου, το </a:t>
            </a:r>
            <a:r>
              <a:rPr lang="el-GR" sz="1600" dirty="0" err="1" smtClean="0"/>
              <a:t>πυροσταφυλικό</a:t>
            </a:r>
            <a:r>
              <a:rPr lang="el-GR" sz="1600" dirty="0" smtClean="0"/>
              <a:t> οξύ ακολουθεί την πορεία της αερόβιας αναπνοής</a:t>
            </a:r>
            <a:r>
              <a:rPr lang="en-US" sz="1600" dirty="0" smtClean="0"/>
              <a:t> </a:t>
            </a:r>
            <a:r>
              <a:rPr lang="el-GR" sz="1600" dirty="0" smtClean="0"/>
              <a:t>όπου στα μιτοχόνδρια οξειδώνεται πλήρως προς διοξείδιο του άνθρακα και νερό. </a:t>
            </a:r>
          </a:p>
          <a:p>
            <a:pPr algn="just">
              <a:lnSpc>
                <a:spcPct val="150000"/>
              </a:lnSpc>
            </a:pPr>
            <a:r>
              <a:rPr lang="el-GR" sz="1600" dirty="0" smtClean="0"/>
              <a:t>Απουσία όμως οξυγόνου, το </a:t>
            </a:r>
            <a:r>
              <a:rPr lang="el-GR" sz="1600" dirty="0" err="1" smtClean="0"/>
              <a:t>πυροσταφυλικό</a:t>
            </a:r>
            <a:r>
              <a:rPr lang="el-GR" sz="1600" dirty="0" smtClean="0"/>
              <a:t> θα μετατραπεί είτε σε αιθανόλη (φυτά και</a:t>
            </a:r>
            <a:r>
              <a:rPr lang="en-US" sz="1600" dirty="0" smtClean="0"/>
              <a:t> </a:t>
            </a:r>
            <a:r>
              <a:rPr lang="el-GR" sz="1600" dirty="0" smtClean="0"/>
              <a:t> μύκητες), είτε σε γαλακτικό οξύ (στα ζώα) μέσω μιας βιοχημικής οδού που ονομάζεται </a:t>
            </a:r>
            <a:r>
              <a:rPr lang="el-GR" sz="1600" b="1" dirty="0" smtClean="0"/>
              <a:t>αναερόβια αναπνοή</a:t>
            </a:r>
            <a:r>
              <a:rPr lang="el-GR" sz="1600" dirty="0" smtClean="0"/>
              <a:t>. </a:t>
            </a:r>
          </a:p>
          <a:p>
            <a:pPr algn="just">
              <a:lnSpc>
                <a:spcPct val="150000"/>
              </a:lnSpc>
            </a:pPr>
            <a:r>
              <a:rPr lang="el-GR" sz="1600" dirty="0" smtClean="0"/>
              <a:t>Σε αναερόβιες συνθήκες (</a:t>
            </a:r>
            <a:r>
              <a:rPr lang="el-GR" sz="1600" b="1" dirty="0" smtClean="0"/>
              <a:t>συνθήκες </a:t>
            </a:r>
            <a:r>
              <a:rPr lang="el-GR" sz="1600" b="1" dirty="0" err="1" smtClean="0"/>
              <a:t>ανοξίας</a:t>
            </a:r>
            <a:r>
              <a:rPr lang="el-GR" sz="1600" dirty="0" smtClean="0"/>
              <a:t>) δεν μπορεί να λειτουργήσει η αναπνευστική αλυσίδα διότι απουσιάζει ο τελικός δέκτης των ηλεκτρονίων, δηλ. το μοριακό οξυγόνο. </a:t>
            </a:r>
          </a:p>
          <a:p>
            <a:pPr algn="just">
              <a:lnSpc>
                <a:spcPct val="150000"/>
              </a:lnSpc>
            </a:pPr>
            <a:r>
              <a:rPr lang="el-GR" sz="1600" dirty="0" smtClean="0"/>
              <a:t>Εκτός αυτού παρεμποδίζεται και η λειτουργία του κύκλου του </a:t>
            </a:r>
            <a:r>
              <a:rPr lang="el-GR" sz="1600" dirty="0" err="1" smtClean="0"/>
              <a:t>Krebs</a:t>
            </a:r>
            <a:r>
              <a:rPr lang="el-GR" sz="1600" dirty="0" smtClean="0"/>
              <a:t> διότι λόγω της αδυναμίας λειτουργίας της αναπνευστικής αλυσίδας όλα τα διαθέσιμα μόρια NADH και FADH βρίσκονται σε </a:t>
            </a:r>
            <a:r>
              <a:rPr lang="el-GR" sz="1600" dirty="0" err="1" smtClean="0"/>
              <a:t>ανηγμένη</a:t>
            </a:r>
            <a:r>
              <a:rPr lang="el-GR" sz="1600" dirty="0" smtClean="0"/>
              <a:t> μορφή. </a:t>
            </a:r>
          </a:p>
          <a:p>
            <a:pPr algn="just">
              <a:lnSpc>
                <a:spcPct val="150000"/>
              </a:lnSpc>
            </a:pPr>
            <a:r>
              <a:rPr lang="el-GR" sz="1600" dirty="0" smtClean="0"/>
              <a:t>Κάτω από αυτές τις συνθήκες η όλη διαδικασία οξειδωτικής διάσπασης της γλυκόζης σταματά στο επίπεδο του </a:t>
            </a:r>
            <a:r>
              <a:rPr lang="el-GR" sz="1600" dirty="0" err="1" smtClean="0"/>
              <a:t>πυροσταφυλικού</a:t>
            </a:r>
            <a:r>
              <a:rPr lang="el-GR" sz="1600" dirty="0" smtClean="0"/>
              <a:t> οξέος του οποίου η συσσώρευση μπορεί να έχει καταστροφικές συνέπειες για τα κύτταρα. </a:t>
            </a:r>
          </a:p>
          <a:p>
            <a:pPr algn="just">
              <a:lnSpc>
                <a:spcPct val="150000"/>
              </a:lnSpc>
            </a:pPr>
            <a:r>
              <a:rPr lang="el-GR" sz="1600" dirty="0" smtClean="0"/>
              <a:t>Ωστόσο η συνέχιση της λειτουργίας της </a:t>
            </a:r>
            <a:r>
              <a:rPr lang="el-GR" sz="1600" dirty="0" err="1" smtClean="0"/>
              <a:t>γλυκόλυσης</a:t>
            </a:r>
            <a:r>
              <a:rPr lang="el-GR" sz="1600" dirty="0" smtClean="0"/>
              <a:t> επιβάλλεται διότι αποτελεί πλέον τη μοναδική οδό παροχής ενέργειας στα κύτταρα. Αυτό επιτυγχάνεται με τη λειτουργία της αναερόβιας αναπνοής. </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5616624" cy="5688632"/>
          </a:xfrm>
        </p:spPr>
        <p:txBody>
          <a:bodyPr>
            <a:normAutofit fontScale="55000" lnSpcReduction="20000"/>
          </a:bodyPr>
          <a:lstStyle/>
          <a:p>
            <a:pPr marL="0" indent="12700" algn="just">
              <a:lnSpc>
                <a:spcPct val="170000"/>
              </a:lnSpc>
              <a:buNone/>
            </a:pPr>
            <a:r>
              <a:rPr lang="el-GR" dirty="0" smtClean="0"/>
              <a:t>Το </a:t>
            </a:r>
            <a:r>
              <a:rPr lang="el-GR" dirty="0" err="1" smtClean="0"/>
              <a:t>πυροσταφυλικό</a:t>
            </a:r>
            <a:r>
              <a:rPr lang="el-GR" dirty="0" smtClean="0"/>
              <a:t> στα φυτικά κύτταρα μετατρέπεται με κατανάλωση NADPH προς αιθυλική αλκοόλη (αλκοολική ζύμωση) η οποία απομακρύνεται συνήθως από τα κύτταρα </a:t>
            </a:r>
          </a:p>
          <a:p>
            <a:pPr marL="0" indent="12700" algn="just">
              <a:lnSpc>
                <a:spcPct val="170000"/>
              </a:lnSpc>
              <a:buNone/>
            </a:pPr>
            <a:r>
              <a:rPr lang="el-GR" dirty="0" smtClean="0"/>
              <a:t>Με την αλκοολική ζύμωση επιτυγχάνεται μια περιορισμένη παροχή ενέργειας με τη μορφή ΑΤΡ μέσω της </a:t>
            </a:r>
            <a:r>
              <a:rPr lang="el-GR" dirty="0" err="1" smtClean="0"/>
              <a:t>γλυκόλυσης</a:t>
            </a:r>
            <a:r>
              <a:rPr lang="el-GR" dirty="0" smtClean="0"/>
              <a:t>. </a:t>
            </a:r>
          </a:p>
          <a:p>
            <a:pPr marL="0" indent="12700" algn="just">
              <a:lnSpc>
                <a:spcPct val="170000"/>
              </a:lnSpc>
              <a:buNone/>
            </a:pPr>
            <a:r>
              <a:rPr lang="el-GR" dirty="0" smtClean="0"/>
              <a:t>Ωστόσο η παροχή αυτή είναι εξαιρετικά φτωχή: μόλις 2 ΑΤΡ ανά μόριο γλυκόζης. </a:t>
            </a:r>
          </a:p>
          <a:p>
            <a:pPr marL="0" indent="12700" algn="just">
              <a:lnSpc>
                <a:spcPct val="170000"/>
              </a:lnSpc>
              <a:buNone/>
            </a:pPr>
            <a:r>
              <a:rPr lang="el-GR" dirty="0" smtClean="0"/>
              <a:t>Σε αναερόβιες λοιπόν συνθήκες τα φυτικά κύτταρα βρίσκονται σε κατάσταση καταπόνησης και ακόμη και η συντήρησή τους είναι προβληματική</a:t>
            </a:r>
            <a:endParaRPr lang="el-GR" dirty="0"/>
          </a:p>
        </p:txBody>
      </p:sp>
      <p:sp>
        <p:nvSpPr>
          <p:cNvPr id="4" name="1 - Τίτλος"/>
          <p:cNvSpPr txBox="1">
            <a:spLocks/>
          </p:cNvSpPr>
          <p:nvPr/>
        </p:nvSpPr>
        <p:spPr>
          <a:xfrm>
            <a:off x="0" y="116632"/>
            <a:ext cx="5904656"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b="1" dirty="0" err="1" smtClean="0">
                <a:solidFill>
                  <a:schemeClr val="tx2">
                    <a:lumMod val="50000"/>
                  </a:schemeClr>
                </a:solidFill>
                <a:cs typeface="Arial" pitchFamily="34" charset="0"/>
              </a:rPr>
              <a:t>Σε</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συνθήκες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ανεπάρκειας</a:t>
            </a:r>
            <a:r>
              <a:rPr lang="en-US" b="1" dirty="0" smtClean="0">
                <a:solidFill>
                  <a:schemeClr val="tx2">
                    <a:lumMod val="50000"/>
                  </a:schemeClr>
                </a:solidFill>
                <a:cs typeface="Arial" pitchFamily="34" charset="0"/>
              </a:rPr>
              <a:t> ή </a:t>
            </a:r>
            <a:r>
              <a:rPr lang="en-US" b="1" dirty="0" err="1" smtClean="0">
                <a:solidFill>
                  <a:schemeClr val="tx2">
                    <a:lumMod val="50000"/>
                  </a:schemeClr>
                </a:solidFill>
                <a:cs typeface="Arial" pitchFamily="34" charset="0"/>
              </a:rPr>
              <a:t>πλήρους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έλλειψης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οξυγόνου</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λειτουργεί</a:t>
            </a:r>
            <a:r>
              <a:rPr lang="en-US" b="1" dirty="0" smtClean="0">
                <a:solidFill>
                  <a:schemeClr val="tx2">
                    <a:lumMod val="50000"/>
                  </a:schemeClr>
                </a:solidFill>
                <a:cs typeface="Arial" pitchFamily="34" charset="0"/>
              </a:rPr>
              <a:t> η </a:t>
            </a:r>
            <a:r>
              <a:rPr lang="en-US" b="1" dirty="0" err="1" smtClean="0">
                <a:solidFill>
                  <a:schemeClr val="tx2">
                    <a:lumMod val="50000"/>
                  </a:schemeClr>
                </a:solidFill>
                <a:cs typeface="Arial" pitchFamily="34" charset="0"/>
              </a:rPr>
              <a:t>αναερόβια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αναπνοή</a:t>
            </a:r>
            <a:r>
              <a:rPr lang="en-US" b="1" dirty="0" smtClean="0">
                <a:solidFill>
                  <a:schemeClr val="tx2">
                    <a:lumMod val="50000"/>
                  </a:schemeClr>
                </a:solidFill>
                <a:cs typeface="Arial" pitchFamily="34" charset="0"/>
              </a:rPr>
              <a:t> </a:t>
            </a:r>
            <a:endParaRPr kumimoji="0" lang="el-GR"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pic>
        <p:nvPicPr>
          <p:cNvPr id="4098" name="Picture 2" descr="Z:\Dimos\EDU\FYSILOGIA_AFM\anaerobia.jpg"/>
          <p:cNvPicPr>
            <a:picLocks noChangeAspect="1" noChangeArrowheads="1"/>
          </p:cNvPicPr>
          <p:nvPr/>
        </p:nvPicPr>
        <p:blipFill>
          <a:blip r:embed="rId2" cstate="print"/>
          <a:srcRect/>
          <a:stretch>
            <a:fillRect/>
          </a:stretch>
        </p:blipFill>
        <p:spPr bwMode="auto">
          <a:xfrm>
            <a:off x="5940152" y="0"/>
            <a:ext cx="3203849" cy="676067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95536" y="908721"/>
            <a:ext cx="8424936" cy="5170646"/>
          </a:xfrm>
          <a:prstGeom prst="rect">
            <a:avLst/>
          </a:prstGeom>
          <a:noFill/>
        </p:spPr>
        <p:txBody>
          <a:bodyPr wrap="square" rtlCol="0">
            <a:spAutoFit/>
          </a:bodyPr>
          <a:lstStyle/>
          <a:p>
            <a:pPr>
              <a:lnSpc>
                <a:spcPct val="150000"/>
              </a:lnSpc>
            </a:pPr>
            <a:r>
              <a:rPr lang="en-US" sz="1600" dirty="0" smtClean="0"/>
              <a:t>Η </a:t>
            </a:r>
            <a:r>
              <a:rPr lang="en-US" sz="1600" dirty="0" err="1" smtClean="0"/>
              <a:t>χαρακτηριστικότερη</a:t>
            </a:r>
            <a:r>
              <a:rPr lang="en-US" sz="1600" dirty="0" smtClean="0"/>
              <a:t> </a:t>
            </a:r>
            <a:r>
              <a:rPr lang="en-US" sz="1600" dirty="0" err="1" smtClean="0"/>
              <a:t>κατάσταση</a:t>
            </a:r>
            <a:r>
              <a:rPr lang="en-US" sz="1600" dirty="0" smtClean="0"/>
              <a:t> </a:t>
            </a:r>
            <a:r>
              <a:rPr lang="en-US" sz="1600" dirty="0" err="1" smtClean="0"/>
              <a:t>ανοξίας</a:t>
            </a:r>
            <a:r>
              <a:rPr lang="en-US" sz="1600" dirty="0" smtClean="0"/>
              <a:t> </a:t>
            </a:r>
            <a:r>
              <a:rPr lang="en-US" sz="1600" dirty="0" err="1" smtClean="0"/>
              <a:t>φυτικών</a:t>
            </a:r>
            <a:r>
              <a:rPr lang="en-US" sz="1600" dirty="0" smtClean="0"/>
              <a:t> </a:t>
            </a:r>
            <a:r>
              <a:rPr lang="en-US" sz="1600" dirty="0" err="1" smtClean="0"/>
              <a:t>κυττάρων</a:t>
            </a:r>
            <a:r>
              <a:rPr lang="en-US" sz="1600" dirty="0" smtClean="0"/>
              <a:t> </a:t>
            </a:r>
            <a:r>
              <a:rPr lang="en-US" sz="1600" dirty="0" err="1" smtClean="0"/>
              <a:t>αφορά</a:t>
            </a:r>
            <a:r>
              <a:rPr lang="en-US" sz="1600" dirty="0" smtClean="0"/>
              <a:t> </a:t>
            </a:r>
            <a:r>
              <a:rPr lang="en-US" sz="1600" dirty="0" err="1" smtClean="0"/>
              <a:t>σε</a:t>
            </a:r>
            <a:r>
              <a:rPr lang="en-US" sz="1600" dirty="0" smtClean="0"/>
              <a:t> </a:t>
            </a:r>
            <a:r>
              <a:rPr lang="en-US" sz="1600" dirty="0" err="1" smtClean="0"/>
              <a:t>ρίζες</a:t>
            </a:r>
            <a:r>
              <a:rPr lang="en-US" sz="1600" dirty="0" smtClean="0"/>
              <a:t> </a:t>
            </a:r>
            <a:r>
              <a:rPr lang="en-US" sz="1600" dirty="0" err="1" smtClean="0"/>
              <a:t>που</a:t>
            </a:r>
            <a:r>
              <a:rPr lang="en-US" sz="1600" dirty="0" smtClean="0"/>
              <a:t> </a:t>
            </a:r>
            <a:r>
              <a:rPr lang="en-US" sz="1600" dirty="0" err="1" smtClean="0"/>
              <a:t>αναπτύσσονται</a:t>
            </a:r>
            <a:r>
              <a:rPr lang="en-US" sz="1600" dirty="0" smtClean="0"/>
              <a:t> </a:t>
            </a:r>
            <a:r>
              <a:rPr lang="en-US" sz="1600" dirty="0" err="1" smtClean="0"/>
              <a:t>σε</a:t>
            </a:r>
            <a:r>
              <a:rPr lang="en-US" sz="1600" dirty="0" smtClean="0"/>
              <a:t> </a:t>
            </a:r>
            <a:r>
              <a:rPr lang="en-US" sz="1600" dirty="0" err="1" smtClean="0"/>
              <a:t>πλημμυρισμένα</a:t>
            </a:r>
            <a:r>
              <a:rPr lang="en-US" sz="1600" dirty="0" smtClean="0"/>
              <a:t> </a:t>
            </a:r>
            <a:r>
              <a:rPr lang="en-US" sz="1600" dirty="0" err="1" smtClean="0"/>
              <a:t>εδάφη</a:t>
            </a:r>
            <a:r>
              <a:rPr lang="en-US" sz="1600" dirty="0" smtClean="0"/>
              <a:t> . </a:t>
            </a:r>
            <a:endParaRPr lang="el-GR" sz="1600" dirty="0" smtClean="0"/>
          </a:p>
          <a:p>
            <a:pPr>
              <a:lnSpc>
                <a:spcPct val="150000"/>
              </a:lnSpc>
            </a:pPr>
            <a:r>
              <a:rPr lang="en-US" sz="1600" dirty="0" smtClean="0"/>
              <a:t>Η </a:t>
            </a:r>
            <a:r>
              <a:rPr lang="en-US" sz="1600" dirty="0" err="1" smtClean="0"/>
              <a:t>πλήρωση</a:t>
            </a:r>
            <a:r>
              <a:rPr lang="en-US" sz="1600" dirty="0" smtClean="0"/>
              <a:t> </a:t>
            </a:r>
            <a:r>
              <a:rPr lang="en-US" sz="1600" dirty="0" err="1" smtClean="0"/>
              <a:t>των</a:t>
            </a:r>
            <a:r>
              <a:rPr lang="en-US" sz="1600" dirty="0" smtClean="0"/>
              <a:t> </a:t>
            </a:r>
            <a:r>
              <a:rPr lang="en-US" sz="1600" dirty="0" err="1" smtClean="0"/>
              <a:t>κενών</a:t>
            </a:r>
            <a:r>
              <a:rPr lang="en-US" sz="1600" dirty="0" smtClean="0"/>
              <a:t> </a:t>
            </a:r>
            <a:r>
              <a:rPr lang="en-US" sz="1600" dirty="0" err="1" smtClean="0"/>
              <a:t>χώρων</a:t>
            </a:r>
            <a:r>
              <a:rPr lang="en-US" sz="1600" dirty="0" smtClean="0"/>
              <a:t> </a:t>
            </a:r>
            <a:r>
              <a:rPr lang="en-US" sz="1600" dirty="0" err="1" smtClean="0"/>
              <a:t>του</a:t>
            </a:r>
            <a:r>
              <a:rPr lang="en-US" sz="1600" dirty="0" smtClean="0"/>
              <a:t> </a:t>
            </a:r>
            <a:r>
              <a:rPr lang="en-US" sz="1600" dirty="0" err="1" smtClean="0"/>
              <a:t>εδάφους</a:t>
            </a:r>
            <a:r>
              <a:rPr lang="en-US" sz="1600" dirty="0" smtClean="0"/>
              <a:t> </a:t>
            </a:r>
            <a:r>
              <a:rPr lang="en-US" sz="1600" dirty="0" err="1" smtClean="0"/>
              <a:t>με</a:t>
            </a:r>
            <a:r>
              <a:rPr lang="en-US" sz="1600" dirty="0" smtClean="0"/>
              <a:t> </a:t>
            </a:r>
            <a:r>
              <a:rPr lang="en-US" sz="1600" dirty="0" err="1" smtClean="0"/>
              <a:t>νερό</a:t>
            </a:r>
            <a:r>
              <a:rPr lang="en-US" sz="1600" dirty="0" smtClean="0"/>
              <a:t> </a:t>
            </a:r>
            <a:r>
              <a:rPr lang="en-US" sz="1600" dirty="0" err="1" smtClean="0"/>
              <a:t>έχει</a:t>
            </a:r>
            <a:r>
              <a:rPr lang="en-US" sz="1600" dirty="0" smtClean="0"/>
              <a:t> </a:t>
            </a:r>
            <a:r>
              <a:rPr lang="en-US" sz="1600" dirty="0" err="1" smtClean="0"/>
              <a:t>ως</a:t>
            </a:r>
            <a:r>
              <a:rPr lang="en-US" sz="1600" dirty="0" smtClean="0"/>
              <a:t> </a:t>
            </a:r>
            <a:r>
              <a:rPr lang="en-US" sz="1600" dirty="0" err="1" smtClean="0"/>
              <a:t>συνέπεια</a:t>
            </a:r>
            <a:r>
              <a:rPr lang="en-US" sz="1600" dirty="0" smtClean="0"/>
              <a:t> </a:t>
            </a:r>
            <a:r>
              <a:rPr lang="en-US" sz="1600" dirty="0" err="1" smtClean="0"/>
              <a:t>την</a:t>
            </a:r>
            <a:r>
              <a:rPr lang="en-US" sz="1600" dirty="0" smtClean="0"/>
              <a:t> </a:t>
            </a:r>
            <a:r>
              <a:rPr lang="en-US" sz="1600" dirty="0" err="1" smtClean="0"/>
              <a:t>ανεπαρκή</a:t>
            </a:r>
            <a:r>
              <a:rPr lang="en-US" sz="1600" dirty="0" smtClean="0"/>
              <a:t> </a:t>
            </a:r>
            <a:r>
              <a:rPr lang="en-US" sz="1600" dirty="0" err="1" smtClean="0"/>
              <a:t>τροφοδοσία</a:t>
            </a:r>
            <a:r>
              <a:rPr lang="en-US" sz="1600" dirty="0" smtClean="0"/>
              <a:t> </a:t>
            </a:r>
            <a:r>
              <a:rPr lang="en-US" sz="1600" dirty="0" err="1" smtClean="0"/>
              <a:t>των</a:t>
            </a:r>
            <a:r>
              <a:rPr lang="en-US" sz="1600" dirty="0" smtClean="0"/>
              <a:t> </a:t>
            </a:r>
            <a:r>
              <a:rPr lang="en-US" sz="1600" dirty="0" err="1" smtClean="0"/>
              <a:t>ριζών</a:t>
            </a:r>
            <a:r>
              <a:rPr lang="en-US" sz="1600" dirty="0" smtClean="0"/>
              <a:t> </a:t>
            </a:r>
            <a:r>
              <a:rPr lang="en-US" sz="1600" dirty="0" err="1" smtClean="0"/>
              <a:t>με</a:t>
            </a:r>
            <a:r>
              <a:rPr lang="en-US" sz="1600" dirty="0" smtClean="0"/>
              <a:t> </a:t>
            </a:r>
            <a:r>
              <a:rPr lang="en-US" sz="1600" dirty="0" err="1" smtClean="0"/>
              <a:t>οξυγόνο</a:t>
            </a:r>
            <a:r>
              <a:rPr lang="en-US" sz="1600" dirty="0" smtClean="0"/>
              <a:t>, </a:t>
            </a:r>
            <a:r>
              <a:rPr lang="en-US" sz="1600" dirty="0" err="1" smtClean="0"/>
              <a:t>διότι</a:t>
            </a:r>
            <a:r>
              <a:rPr lang="en-US" sz="1600" dirty="0" smtClean="0"/>
              <a:t> </a:t>
            </a:r>
            <a:r>
              <a:rPr lang="en-US" sz="1600" dirty="0" err="1" smtClean="0"/>
              <a:t>στο</a:t>
            </a:r>
            <a:r>
              <a:rPr lang="en-US" sz="1600" dirty="0" smtClean="0"/>
              <a:t> </a:t>
            </a:r>
            <a:r>
              <a:rPr lang="en-US" sz="1600" dirty="0" err="1" smtClean="0"/>
              <a:t>υδατικό</a:t>
            </a:r>
            <a:r>
              <a:rPr lang="en-US" sz="1600" dirty="0" smtClean="0"/>
              <a:t> </a:t>
            </a:r>
            <a:r>
              <a:rPr lang="en-US" sz="1600" dirty="0" err="1" smtClean="0"/>
              <a:t>περιβάλλον</a:t>
            </a:r>
            <a:r>
              <a:rPr lang="en-US" sz="1600" dirty="0" smtClean="0"/>
              <a:t> η </a:t>
            </a:r>
            <a:r>
              <a:rPr lang="en-US" sz="1600" dirty="0" err="1" smtClean="0"/>
              <a:t>διαλυτότητα</a:t>
            </a:r>
            <a:r>
              <a:rPr lang="en-US" sz="1600" dirty="0" smtClean="0"/>
              <a:t>, </a:t>
            </a:r>
            <a:r>
              <a:rPr lang="en-US" sz="1600" dirty="0" err="1" smtClean="0"/>
              <a:t>και</a:t>
            </a:r>
            <a:r>
              <a:rPr lang="en-US" sz="1600" dirty="0" smtClean="0"/>
              <a:t> η </a:t>
            </a:r>
            <a:r>
              <a:rPr lang="en-US" sz="1600" dirty="0" err="1" smtClean="0"/>
              <a:t>διάχυση</a:t>
            </a:r>
            <a:r>
              <a:rPr lang="en-US" sz="1600" dirty="0" smtClean="0"/>
              <a:t> </a:t>
            </a:r>
            <a:r>
              <a:rPr lang="en-US" sz="1600" dirty="0" err="1" smtClean="0"/>
              <a:t>του</a:t>
            </a:r>
            <a:r>
              <a:rPr lang="en-US" sz="1600" dirty="0" smtClean="0"/>
              <a:t> </a:t>
            </a:r>
            <a:r>
              <a:rPr lang="en-US" sz="1600" dirty="0" err="1" smtClean="0"/>
              <a:t>αερίου</a:t>
            </a:r>
            <a:r>
              <a:rPr lang="en-US" sz="1600" dirty="0" smtClean="0"/>
              <a:t>, </a:t>
            </a:r>
            <a:r>
              <a:rPr lang="en-US" sz="1600" dirty="0" err="1" smtClean="0"/>
              <a:t>περιορίζεται</a:t>
            </a:r>
            <a:r>
              <a:rPr lang="en-US" sz="1600" dirty="0" smtClean="0"/>
              <a:t> </a:t>
            </a:r>
            <a:r>
              <a:rPr lang="en-US" sz="1600" dirty="0" err="1" smtClean="0"/>
              <a:t>δραματικά</a:t>
            </a:r>
            <a:r>
              <a:rPr lang="en-US" sz="1600" dirty="0" smtClean="0"/>
              <a:t>. </a:t>
            </a:r>
            <a:endParaRPr lang="el-GR" sz="1600" dirty="0" smtClean="0"/>
          </a:p>
          <a:p>
            <a:pPr>
              <a:lnSpc>
                <a:spcPct val="150000"/>
              </a:lnSpc>
            </a:pPr>
            <a:r>
              <a:rPr lang="en-US" sz="1600" dirty="0" err="1" smtClean="0"/>
              <a:t>Στις</a:t>
            </a:r>
            <a:r>
              <a:rPr lang="en-US" sz="1600" dirty="0" smtClean="0"/>
              <a:t> </a:t>
            </a:r>
            <a:r>
              <a:rPr lang="en-US" sz="1600" dirty="0" err="1" smtClean="0"/>
              <a:t>συνθήκες</a:t>
            </a:r>
            <a:r>
              <a:rPr lang="en-US" sz="1600" dirty="0" smtClean="0"/>
              <a:t> </a:t>
            </a:r>
            <a:r>
              <a:rPr lang="en-US" sz="1600" dirty="0" err="1" smtClean="0"/>
              <a:t>αυτές</a:t>
            </a:r>
            <a:r>
              <a:rPr lang="en-US" sz="1600" dirty="0" smtClean="0"/>
              <a:t> </a:t>
            </a:r>
            <a:r>
              <a:rPr lang="en-US" sz="1600" dirty="0" err="1" smtClean="0"/>
              <a:t>παρατηρείται</a:t>
            </a:r>
            <a:r>
              <a:rPr lang="en-US" sz="1600" dirty="0" smtClean="0"/>
              <a:t> </a:t>
            </a:r>
            <a:r>
              <a:rPr lang="en-US" sz="1600" b="1" dirty="0" err="1" smtClean="0"/>
              <a:t>συνήθως</a:t>
            </a:r>
            <a:r>
              <a:rPr lang="en-US" sz="1600" b="1" dirty="0" smtClean="0"/>
              <a:t> </a:t>
            </a:r>
            <a:r>
              <a:rPr lang="en-US" sz="1600" b="1" dirty="0" err="1" smtClean="0"/>
              <a:t>το</a:t>
            </a:r>
            <a:r>
              <a:rPr lang="en-US" sz="1600" b="1" dirty="0" smtClean="0"/>
              <a:t> </a:t>
            </a:r>
            <a:r>
              <a:rPr lang="en-US" sz="1600" b="1" dirty="0" err="1" smtClean="0"/>
              <a:t>φαινόμενο</a:t>
            </a:r>
            <a:r>
              <a:rPr lang="en-US" sz="1600" b="1" dirty="0" smtClean="0"/>
              <a:t> Pasteur</a:t>
            </a:r>
            <a:r>
              <a:rPr lang="en-US" sz="1600" dirty="0" smtClean="0"/>
              <a:t>, </a:t>
            </a:r>
            <a:r>
              <a:rPr lang="en-US" sz="1600" dirty="0" err="1" smtClean="0"/>
              <a:t>δηλ</a:t>
            </a:r>
            <a:r>
              <a:rPr lang="en-US" sz="1600" dirty="0" smtClean="0"/>
              <a:t>. </a:t>
            </a:r>
            <a:r>
              <a:rPr lang="en-US" sz="1600" dirty="0" err="1" smtClean="0"/>
              <a:t>επιτάχυνση</a:t>
            </a:r>
            <a:r>
              <a:rPr lang="en-US" sz="1600" dirty="0" smtClean="0"/>
              <a:t> </a:t>
            </a:r>
            <a:r>
              <a:rPr lang="en-US" sz="1600" dirty="0" err="1" smtClean="0"/>
              <a:t>της</a:t>
            </a:r>
            <a:r>
              <a:rPr lang="en-US" sz="1600" dirty="0" smtClean="0"/>
              <a:t> </a:t>
            </a:r>
            <a:r>
              <a:rPr lang="en-US" sz="1600" dirty="0" err="1" smtClean="0"/>
              <a:t>γλυκόλυσης</a:t>
            </a:r>
            <a:r>
              <a:rPr lang="en-US" sz="1600" dirty="0" smtClean="0"/>
              <a:t> </a:t>
            </a:r>
            <a:r>
              <a:rPr lang="en-US" sz="1600" dirty="0" err="1" smtClean="0"/>
              <a:t>προκειμένου</a:t>
            </a:r>
            <a:r>
              <a:rPr lang="en-US" sz="1600" dirty="0" smtClean="0"/>
              <a:t> </a:t>
            </a:r>
            <a:r>
              <a:rPr lang="en-US" sz="1600" dirty="0" err="1" smtClean="0"/>
              <a:t>να</a:t>
            </a:r>
            <a:r>
              <a:rPr lang="en-US" sz="1600" dirty="0" smtClean="0"/>
              <a:t> </a:t>
            </a:r>
            <a:r>
              <a:rPr lang="en-US" sz="1600" dirty="0" err="1" smtClean="0"/>
              <a:t>εξασφαλιστεί</a:t>
            </a:r>
            <a:r>
              <a:rPr lang="en-US" sz="1600" dirty="0" smtClean="0"/>
              <a:t> </a:t>
            </a:r>
            <a:r>
              <a:rPr lang="en-US" sz="1600" dirty="0" err="1" smtClean="0"/>
              <a:t>πρόσκαιρα</a:t>
            </a:r>
            <a:r>
              <a:rPr lang="en-US" sz="1600" dirty="0" smtClean="0"/>
              <a:t> </a:t>
            </a:r>
            <a:r>
              <a:rPr lang="en-US" sz="1600" dirty="0" err="1" smtClean="0"/>
              <a:t>ενέργεια</a:t>
            </a:r>
            <a:r>
              <a:rPr lang="en-US" sz="1600" dirty="0" smtClean="0"/>
              <a:t>, </a:t>
            </a:r>
            <a:r>
              <a:rPr lang="en-US" sz="1600" dirty="0" err="1" smtClean="0"/>
              <a:t>έστω</a:t>
            </a:r>
            <a:r>
              <a:rPr lang="en-US" sz="1600" dirty="0" smtClean="0"/>
              <a:t> </a:t>
            </a:r>
            <a:r>
              <a:rPr lang="en-US" sz="1600" dirty="0" err="1" smtClean="0"/>
              <a:t>και</a:t>
            </a:r>
            <a:r>
              <a:rPr lang="en-US" sz="1600" dirty="0" smtClean="0"/>
              <a:t> </a:t>
            </a:r>
            <a:r>
              <a:rPr lang="en-US" sz="1600" dirty="0" err="1" smtClean="0"/>
              <a:t>με</a:t>
            </a:r>
            <a:r>
              <a:rPr lang="en-US" sz="1600" dirty="0" smtClean="0"/>
              <a:t> </a:t>
            </a:r>
            <a:r>
              <a:rPr lang="en-US" sz="1600" dirty="0" err="1" smtClean="0"/>
              <a:t>κατασπατάληση</a:t>
            </a:r>
            <a:r>
              <a:rPr lang="en-US" sz="1600" dirty="0" smtClean="0"/>
              <a:t> </a:t>
            </a:r>
            <a:r>
              <a:rPr lang="en-US" sz="1600" dirty="0" err="1" smtClean="0"/>
              <a:t>των</a:t>
            </a:r>
            <a:r>
              <a:rPr lang="en-US" sz="1600" dirty="0" smtClean="0"/>
              <a:t> </a:t>
            </a:r>
            <a:r>
              <a:rPr lang="en-US" sz="1600" dirty="0" err="1" smtClean="0"/>
              <a:t>αποθεμάτων</a:t>
            </a:r>
            <a:r>
              <a:rPr lang="en-US" sz="1600" dirty="0" smtClean="0"/>
              <a:t> </a:t>
            </a:r>
            <a:r>
              <a:rPr lang="en-US" sz="1600" dirty="0" err="1" smtClean="0"/>
              <a:t>αμύλου</a:t>
            </a:r>
            <a:r>
              <a:rPr lang="en-US" sz="1600" dirty="0" smtClean="0"/>
              <a:t>. </a:t>
            </a:r>
            <a:endParaRPr lang="el-GR" sz="1600" dirty="0" smtClean="0"/>
          </a:p>
          <a:p>
            <a:pPr>
              <a:lnSpc>
                <a:spcPct val="150000"/>
              </a:lnSpc>
            </a:pPr>
            <a:r>
              <a:rPr lang="en-US" sz="1600" dirty="0" err="1" smtClean="0"/>
              <a:t>Εάν</a:t>
            </a:r>
            <a:r>
              <a:rPr lang="en-US" sz="1600" dirty="0" smtClean="0"/>
              <a:t> </a:t>
            </a:r>
            <a:r>
              <a:rPr lang="en-US" sz="1600" dirty="0" err="1" smtClean="0"/>
              <a:t>τα</a:t>
            </a:r>
            <a:r>
              <a:rPr lang="en-US" sz="1600" dirty="0" smtClean="0"/>
              <a:t> </a:t>
            </a:r>
            <a:r>
              <a:rPr lang="en-US" sz="1600" dirty="0" err="1" smtClean="0"/>
              <a:t>φυτά</a:t>
            </a:r>
            <a:r>
              <a:rPr lang="en-US" sz="1600" dirty="0" smtClean="0"/>
              <a:t> </a:t>
            </a:r>
            <a:r>
              <a:rPr lang="en-US" sz="1600" dirty="0" err="1" smtClean="0"/>
              <a:t>δεν</a:t>
            </a:r>
            <a:r>
              <a:rPr lang="en-US" sz="1600" dirty="0" smtClean="0"/>
              <a:t> </a:t>
            </a:r>
            <a:r>
              <a:rPr lang="en-US" sz="1600" dirty="0" err="1" smtClean="0"/>
              <a:t>διαθέτουν</a:t>
            </a:r>
            <a:r>
              <a:rPr lang="en-US" sz="1600" dirty="0" smtClean="0"/>
              <a:t> </a:t>
            </a:r>
            <a:r>
              <a:rPr lang="en-US" sz="1600" dirty="0" err="1" smtClean="0"/>
              <a:t>μηχανισμούς</a:t>
            </a:r>
            <a:r>
              <a:rPr lang="en-US" sz="1600" dirty="0" smtClean="0"/>
              <a:t> </a:t>
            </a:r>
            <a:r>
              <a:rPr lang="en-US" sz="1600" dirty="0" err="1" smtClean="0"/>
              <a:t>αντιμετώπισης</a:t>
            </a:r>
            <a:r>
              <a:rPr lang="en-US" sz="1600" dirty="0" smtClean="0"/>
              <a:t> </a:t>
            </a:r>
            <a:r>
              <a:rPr lang="en-US" sz="1600" dirty="0" err="1" smtClean="0"/>
              <a:t>της</a:t>
            </a:r>
            <a:r>
              <a:rPr lang="en-US" sz="1600" dirty="0" smtClean="0"/>
              <a:t> </a:t>
            </a:r>
            <a:r>
              <a:rPr lang="en-US" sz="1600" dirty="0" err="1" smtClean="0"/>
              <a:t>ανοξίας</a:t>
            </a:r>
            <a:r>
              <a:rPr lang="en-US" sz="1600" dirty="0" smtClean="0"/>
              <a:t>, </a:t>
            </a:r>
            <a:r>
              <a:rPr lang="en-US" sz="1600" dirty="0" err="1" smtClean="0"/>
              <a:t>μετά</a:t>
            </a:r>
            <a:r>
              <a:rPr lang="en-US" sz="1600" dirty="0" smtClean="0"/>
              <a:t> από </a:t>
            </a:r>
            <a:r>
              <a:rPr lang="en-US" sz="1600" dirty="0" err="1" smtClean="0"/>
              <a:t>σύντομο</a:t>
            </a:r>
            <a:r>
              <a:rPr lang="en-US" sz="1600" dirty="0" smtClean="0"/>
              <a:t> </a:t>
            </a:r>
            <a:r>
              <a:rPr lang="en-US" sz="1600" dirty="0" err="1" smtClean="0"/>
              <a:t>χρονικό</a:t>
            </a:r>
            <a:r>
              <a:rPr lang="en-US" sz="1600" dirty="0" smtClean="0"/>
              <a:t> </a:t>
            </a:r>
            <a:r>
              <a:rPr lang="en-US" sz="1600" dirty="0" err="1" smtClean="0"/>
              <a:t>διάστημα</a:t>
            </a:r>
            <a:r>
              <a:rPr lang="en-US" sz="1600" dirty="0" smtClean="0"/>
              <a:t> </a:t>
            </a:r>
            <a:r>
              <a:rPr lang="en-US" sz="1600" dirty="0" err="1" smtClean="0"/>
              <a:t>οι</a:t>
            </a:r>
            <a:r>
              <a:rPr lang="en-US" sz="1600" dirty="0" smtClean="0"/>
              <a:t> </a:t>
            </a:r>
            <a:r>
              <a:rPr lang="en-US" sz="1600" dirty="0" err="1" smtClean="0"/>
              <a:t>ρίζες</a:t>
            </a:r>
            <a:r>
              <a:rPr lang="en-US" sz="1600" dirty="0" smtClean="0"/>
              <a:t> </a:t>
            </a:r>
            <a:r>
              <a:rPr lang="en-US" sz="1600" dirty="0" err="1" smtClean="0"/>
              <a:t>τους</a:t>
            </a:r>
            <a:r>
              <a:rPr lang="en-US" sz="1600" dirty="0" smtClean="0"/>
              <a:t> </a:t>
            </a:r>
            <a:r>
              <a:rPr lang="en-US" sz="1600" dirty="0" err="1" smtClean="0"/>
              <a:t>νεκρώνονται</a:t>
            </a:r>
            <a:r>
              <a:rPr lang="en-US" sz="1600" dirty="0" smtClean="0"/>
              <a:t>. </a:t>
            </a:r>
            <a:endParaRPr lang="el-GR" sz="1600" dirty="0" smtClean="0"/>
          </a:p>
          <a:p>
            <a:pPr>
              <a:lnSpc>
                <a:spcPct val="150000"/>
              </a:lnSpc>
            </a:pPr>
            <a:r>
              <a:rPr lang="en-US" sz="1600" dirty="0" err="1" smtClean="0"/>
              <a:t>Ορισμένα</a:t>
            </a:r>
            <a:r>
              <a:rPr lang="en-US" sz="1600" dirty="0" smtClean="0"/>
              <a:t> </a:t>
            </a:r>
            <a:r>
              <a:rPr lang="en-US" sz="1600" dirty="0" err="1" smtClean="0"/>
              <a:t>υδρόφυτα</a:t>
            </a:r>
            <a:r>
              <a:rPr lang="en-US" sz="1600" dirty="0" smtClean="0"/>
              <a:t> </a:t>
            </a:r>
            <a:r>
              <a:rPr lang="en-US" sz="1600" dirty="0" err="1" smtClean="0"/>
              <a:t>διαθέτουν</a:t>
            </a:r>
            <a:r>
              <a:rPr lang="en-US" sz="1600" dirty="0" smtClean="0"/>
              <a:t> </a:t>
            </a:r>
            <a:r>
              <a:rPr lang="en-US" sz="1600" dirty="0" err="1" smtClean="0"/>
              <a:t>κατάλληλους</a:t>
            </a:r>
            <a:r>
              <a:rPr lang="en-US" sz="1600" dirty="0" smtClean="0"/>
              <a:t> </a:t>
            </a:r>
            <a:r>
              <a:rPr lang="en-US" sz="1600" dirty="0" err="1" smtClean="0"/>
              <a:t>μηχανισμούς</a:t>
            </a:r>
            <a:r>
              <a:rPr lang="en-US" sz="1600" dirty="0" smtClean="0"/>
              <a:t> </a:t>
            </a:r>
            <a:r>
              <a:rPr lang="en-US" sz="1600" dirty="0" err="1" smtClean="0"/>
              <a:t>προσαρμογής</a:t>
            </a:r>
            <a:r>
              <a:rPr lang="en-US" sz="1600" dirty="0" smtClean="0"/>
              <a:t> </a:t>
            </a:r>
            <a:r>
              <a:rPr lang="en-US" sz="1600" dirty="0" err="1" smtClean="0"/>
              <a:t>οι</a:t>
            </a:r>
            <a:r>
              <a:rPr lang="en-US" sz="1600" dirty="0" smtClean="0"/>
              <a:t> </a:t>
            </a:r>
            <a:r>
              <a:rPr lang="en-US" sz="1600" dirty="0" err="1" smtClean="0"/>
              <a:t>οποίοι</a:t>
            </a:r>
            <a:r>
              <a:rPr lang="en-US" sz="1600" dirty="0" smtClean="0"/>
              <a:t> </a:t>
            </a:r>
            <a:r>
              <a:rPr lang="en-US" sz="1600" dirty="0" err="1" smtClean="0"/>
              <a:t>συνήθως</a:t>
            </a:r>
            <a:r>
              <a:rPr lang="en-US" sz="1600" dirty="0" smtClean="0"/>
              <a:t> </a:t>
            </a:r>
            <a:r>
              <a:rPr lang="en-US" sz="1600" dirty="0" err="1" smtClean="0"/>
              <a:t>εξασφαλίζουν</a:t>
            </a:r>
            <a:r>
              <a:rPr lang="en-US" sz="1600" dirty="0" smtClean="0"/>
              <a:t> </a:t>
            </a:r>
            <a:r>
              <a:rPr lang="en-US" sz="1600" dirty="0" err="1" smtClean="0"/>
              <a:t>απρόσκοπτη</a:t>
            </a:r>
            <a:r>
              <a:rPr lang="en-US" sz="1600" dirty="0" smtClean="0"/>
              <a:t> </a:t>
            </a:r>
            <a:r>
              <a:rPr lang="en-US" sz="1600" dirty="0" err="1" smtClean="0"/>
              <a:t>τροφοδοσία</a:t>
            </a:r>
            <a:r>
              <a:rPr lang="en-US" sz="1600" dirty="0" smtClean="0"/>
              <a:t> </a:t>
            </a:r>
            <a:r>
              <a:rPr lang="en-US" sz="1600" dirty="0" err="1" smtClean="0"/>
              <a:t>των</a:t>
            </a:r>
            <a:r>
              <a:rPr lang="en-US" sz="1600" dirty="0" smtClean="0"/>
              <a:t> </a:t>
            </a:r>
            <a:r>
              <a:rPr lang="en-US" sz="1600" dirty="0" err="1" smtClean="0"/>
              <a:t>ριζών</a:t>
            </a:r>
            <a:r>
              <a:rPr lang="en-US" sz="1600" dirty="0" smtClean="0"/>
              <a:t> </a:t>
            </a:r>
            <a:r>
              <a:rPr lang="en-US" sz="1600" dirty="0" err="1" smtClean="0"/>
              <a:t>με</a:t>
            </a:r>
            <a:r>
              <a:rPr lang="en-US" sz="1600" dirty="0" smtClean="0"/>
              <a:t> </a:t>
            </a:r>
            <a:r>
              <a:rPr lang="en-US" sz="1600" dirty="0" err="1" smtClean="0"/>
              <a:t>οξυγόνο</a:t>
            </a:r>
            <a:r>
              <a:rPr lang="en-US" sz="1600" dirty="0" smtClean="0"/>
              <a:t> από </a:t>
            </a:r>
            <a:r>
              <a:rPr lang="en-US" sz="1600" dirty="0" err="1" smtClean="0"/>
              <a:t>το</a:t>
            </a:r>
            <a:r>
              <a:rPr lang="en-US" sz="1600" dirty="0" smtClean="0"/>
              <a:t> </a:t>
            </a:r>
            <a:r>
              <a:rPr lang="en-US" sz="1600" dirty="0" err="1" smtClean="0"/>
              <a:t>υπέργειο</a:t>
            </a:r>
            <a:r>
              <a:rPr lang="en-US" sz="1600" dirty="0" smtClean="0"/>
              <a:t> </a:t>
            </a:r>
            <a:r>
              <a:rPr lang="en-US" sz="1600" dirty="0" err="1" smtClean="0"/>
              <a:t>τμήμα</a:t>
            </a:r>
            <a:r>
              <a:rPr lang="en-US" sz="1600" dirty="0" smtClean="0"/>
              <a:t> </a:t>
            </a:r>
            <a:r>
              <a:rPr lang="en-US" sz="1600" dirty="0" err="1" smtClean="0"/>
              <a:t>μέσω</a:t>
            </a:r>
            <a:r>
              <a:rPr lang="en-US" sz="1600" dirty="0" smtClean="0"/>
              <a:t> </a:t>
            </a:r>
            <a:r>
              <a:rPr lang="en-US" sz="1600" dirty="0" err="1" smtClean="0"/>
              <a:t>αεραγωγών</a:t>
            </a:r>
            <a:r>
              <a:rPr lang="en-US" sz="1600" dirty="0" smtClean="0"/>
              <a:t> </a:t>
            </a:r>
            <a:r>
              <a:rPr lang="en-US" sz="1600" dirty="0" err="1" smtClean="0"/>
              <a:t>που</a:t>
            </a:r>
            <a:r>
              <a:rPr lang="en-US" sz="1600" dirty="0" smtClean="0"/>
              <a:t> </a:t>
            </a:r>
            <a:r>
              <a:rPr lang="en-US" sz="1600" dirty="0" err="1" smtClean="0"/>
              <a:t>διατρέχουν</a:t>
            </a:r>
            <a:r>
              <a:rPr lang="en-US" sz="1600" dirty="0" smtClean="0"/>
              <a:t> </a:t>
            </a:r>
            <a:r>
              <a:rPr lang="en-US" sz="1600" dirty="0" err="1" smtClean="0"/>
              <a:t>το</a:t>
            </a:r>
            <a:r>
              <a:rPr lang="en-US" sz="1600" dirty="0" smtClean="0"/>
              <a:t> </a:t>
            </a:r>
            <a:r>
              <a:rPr lang="en-US" sz="1600" dirty="0" err="1" smtClean="0"/>
              <a:t>βλαστό</a:t>
            </a:r>
            <a:r>
              <a:rPr lang="en-US" sz="1600" dirty="0" smtClean="0"/>
              <a:t> </a:t>
            </a:r>
            <a:r>
              <a:rPr lang="en-US" sz="1600" dirty="0" err="1" smtClean="0"/>
              <a:t>τους</a:t>
            </a:r>
            <a:r>
              <a:rPr lang="en-US" sz="1600" dirty="0" smtClean="0"/>
              <a:t> (</a:t>
            </a:r>
            <a:r>
              <a:rPr lang="en-US" sz="1600" dirty="0" err="1" smtClean="0"/>
              <a:t>αερέγχυμα</a:t>
            </a:r>
            <a:r>
              <a:rPr lang="en-US" sz="1600" dirty="0" smtClean="0"/>
              <a:t>). </a:t>
            </a:r>
            <a:endParaRPr lang="el-GR" sz="1600" dirty="0" smtClean="0"/>
          </a:p>
          <a:p>
            <a:endParaRPr lang="el-GR" dirty="0"/>
          </a:p>
        </p:txBody>
      </p:sp>
      <p:sp>
        <p:nvSpPr>
          <p:cNvPr id="5" name="1 - Τίτλος"/>
          <p:cNvSpPr txBox="1">
            <a:spLocks/>
          </p:cNvSpPr>
          <p:nvPr/>
        </p:nvSpPr>
        <p:spPr>
          <a:xfrm>
            <a:off x="251520" y="116632"/>
            <a:ext cx="8445624" cy="77809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b="1" dirty="0" err="1" smtClean="0">
                <a:solidFill>
                  <a:schemeClr val="tx2">
                    <a:lumMod val="50000"/>
                  </a:schemeClr>
                </a:solidFill>
                <a:cs typeface="Arial" pitchFamily="34" charset="0"/>
              </a:rPr>
              <a:t>Σε</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συνθήκες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ανεπάρκειας</a:t>
            </a:r>
            <a:r>
              <a:rPr lang="en-US" b="1" dirty="0" smtClean="0">
                <a:solidFill>
                  <a:schemeClr val="tx2">
                    <a:lumMod val="50000"/>
                  </a:schemeClr>
                </a:solidFill>
                <a:cs typeface="Arial" pitchFamily="34" charset="0"/>
              </a:rPr>
              <a:t> ή </a:t>
            </a:r>
            <a:r>
              <a:rPr lang="en-US" b="1" dirty="0" err="1" smtClean="0">
                <a:solidFill>
                  <a:schemeClr val="tx2">
                    <a:lumMod val="50000"/>
                  </a:schemeClr>
                </a:solidFill>
                <a:cs typeface="Arial" pitchFamily="34" charset="0"/>
              </a:rPr>
              <a:t>πλήρους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έλλειψης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οξυγόνου</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λειτουργεί</a:t>
            </a:r>
            <a:r>
              <a:rPr lang="en-US" b="1" dirty="0" smtClean="0">
                <a:solidFill>
                  <a:schemeClr val="tx2">
                    <a:lumMod val="50000"/>
                  </a:schemeClr>
                </a:solidFill>
                <a:cs typeface="Arial" pitchFamily="34" charset="0"/>
              </a:rPr>
              <a:t> η </a:t>
            </a:r>
            <a:r>
              <a:rPr lang="en-US" b="1" dirty="0" err="1" smtClean="0">
                <a:solidFill>
                  <a:schemeClr val="tx2">
                    <a:lumMod val="50000"/>
                  </a:schemeClr>
                </a:solidFill>
                <a:cs typeface="Arial" pitchFamily="34" charset="0"/>
              </a:rPr>
              <a:t>αναερόβια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αναπνοή</a:t>
            </a:r>
            <a:r>
              <a:rPr lang="en-US" b="1" dirty="0" smtClean="0">
                <a:solidFill>
                  <a:schemeClr val="tx2">
                    <a:lumMod val="50000"/>
                  </a:schemeClr>
                </a:solidFill>
                <a:cs typeface="Arial" pitchFamily="34" charset="0"/>
              </a:rPr>
              <a:t> </a:t>
            </a:r>
            <a:endParaRPr kumimoji="0" lang="el-GR"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Z:\Karabou\biblia\physiology\Figures\Chapter 4\4_aerenchyma.jpg"/>
          <p:cNvPicPr>
            <a:picLocks noChangeAspect="1" noChangeArrowheads="1"/>
          </p:cNvPicPr>
          <p:nvPr/>
        </p:nvPicPr>
        <p:blipFill>
          <a:blip r:embed="rId2" cstate="print"/>
          <a:srcRect/>
          <a:stretch>
            <a:fillRect/>
          </a:stretch>
        </p:blipFill>
        <p:spPr bwMode="auto">
          <a:xfrm>
            <a:off x="827584" y="2420888"/>
            <a:ext cx="7451185" cy="4030017"/>
          </a:xfrm>
          <a:prstGeom prst="rect">
            <a:avLst/>
          </a:prstGeom>
          <a:noFill/>
        </p:spPr>
      </p:pic>
      <p:sp>
        <p:nvSpPr>
          <p:cNvPr id="6" name="1 - Τίτλος"/>
          <p:cNvSpPr txBox="1">
            <a:spLocks/>
          </p:cNvSpPr>
          <p:nvPr/>
        </p:nvSpPr>
        <p:spPr>
          <a:xfrm>
            <a:off x="251520" y="116632"/>
            <a:ext cx="8229600" cy="77809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b="1" dirty="0" err="1" smtClean="0">
                <a:solidFill>
                  <a:schemeClr val="tx2">
                    <a:lumMod val="50000"/>
                  </a:schemeClr>
                </a:solidFill>
                <a:cs typeface="Arial" pitchFamily="34" charset="0"/>
              </a:rPr>
              <a:t>Ορισμένα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μη</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υδρόφυτα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όπως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το</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καλαμπόκι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εγκλιματίζονται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στις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συνθήκες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ανοξίας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σχηματίζοντας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αερέγχυμα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μόνο</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στις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συνθήκες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αυτές</a:t>
            </a:r>
            <a:r>
              <a:rPr lang="en-US" b="1" dirty="0" smtClean="0">
                <a:solidFill>
                  <a:schemeClr val="tx2">
                    <a:lumMod val="50000"/>
                  </a:schemeClr>
                </a:solidFill>
                <a:cs typeface="Arial" pitchFamily="34" charset="0"/>
              </a:rPr>
              <a:t>  </a:t>
            </a:r>
            <a:endParaRPr kumimoji="0" lang="el-GR"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
        <p:nvSpPr>
          <p:cNvPr id="4" name="Rectangle 3"/>
          <p:cNvSpPr/>
          <p:nvPr/>
        </p:nvSpPr>
        <p:spPr>
          <a:xfrm>
            <a:off x="539552" y="1124744"/>
            <a:ext cx="8136904" cy="646331"/>
          </a:xfrm>
          <a:prstGeom prst="rect">
            <a:avLst/>
          </a:prstGeom>
        </p:spPr>
        <p:txBody>
          <a:bodyPr wrap="square">
            <a:spAutoFit/>
          </a:bodyPr>
          <a:lstStyle/>
          <a:p>
            <a:r>
              <a:rPr lang="el-GR" dirty="0" smtClean="0"/>
              <a:t>Ορισμένα μη υδρόφυτα, όπως το καλαμπόκι, εγκλιματίζονται στις συνθήκες </a:t>
            </a:r>
            <a:r>
              <a:rPr lang="el-GR" dirty="0" err="1" smtClean="0"/>
              <a:t>ανοξίας</a:t>
            </a:r>
            <a:r>
              <a:rPr lang="el-GR" dirty="0" smtClean="0"/>
              <a:t> σχηματίζοντας </a:t>
            </a:r>
            <a:r>
              <a:rPr lang="el-GR" dirty="0" err="1" smtClean="0"/>
              <a:t>αερέγχυμα</a:t>
            </a:r>
            <a:r>
              <a:rPr lang="el-GR" dirty="0" smtClean="0"/>
              <a:t> μόνο στις συνθήκες αυτές.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fontScale="92500" lnSpcReduction="10000"/>
          </a:bodyPr>
          <a:lstStyle/>
          <a:p>
            <a:pPr marL="0" indent="12700" algn="just">
              <a:lnSpc>
                <a:spcPct val="150000"/>
              </a:lnSpc>
              <a:buNone/>
            </a:pPr>
            <a:r>
              <a:rPr lang="el-GR" sz="1900" dirty="0" smtClean="0"/>
              <a:t>Συνθήκες </a:t>
            </a:r>
            <a:r>
              <a:rPr lang="el-GR" sz="1900" dirty="0" err="1" smtClean="0"/>
              <a:t>ανοξίας</a:t>
            </a:r>
            <a:r>
              <a:rPr lang="el-GR" sz="1900" dirty="0" smtClean="0"/>
              <a:t> μπορεί να επικρατούν και σε ιστούς φυτών τα οποία αναπτύσσονται σε συνθήκες επάρκειας οξυγόνου. Σε ρίζες με έντονη μεταβολική δραστηριότητα ο κεντρικός κύλινδρος μπορεί να παραμένει σε συνθήκες ανεπάρκειας οξυγόνου για δυο κυρίως λόγους: </a:t>
            </a:r>
            <a:endParaRPr lang="en-US" sz="1900" dirty="0" smtClean="0"/>
          </a:p>
          <a:p>
            <a:pPr marL="0" indent="12700" algn="just">
              <a:lnSpc>
                <a:spcPct val="150000"/>
              </a:lnSpc>
              <a:buNone/>
            </a:pPr>
            <a:r>
              <a:rPr lang="el-GR" sz="1900" dirty="0" smtClean="0"/>
              <a:t>Α. Τα κύτταρα του φλοιού καταναλώνουν το οξυγόνο πριν ακόμη αυτό προσεγγίσει το κεντρικό κύλινδρο. </a:t>
            </a:r>
            <a:endParaRPr lang="en-US" sz="1900" dirty="0" smtClean="0"/>
          </a:p>
          <a:p>
            <a:pPr marL="0" indent="12700" algn="just">
              <a:lnSpc>
                <a:spcPct val="150000"/>
              </a:lnSpc>
              <a:buNone/>
            </a:pPr>
            <a:r>
              <a:rPr lang="el-GR" sz="1900" dirty="0" smtClean="0"/>
              <a:t>Β. Παρουσιάζονται ισχυρές αντιστάσεις στη διάχυση του οξυγόνου προς τον κεντρικό κύλινδρο. Επομένως δεν είναι παράξενο το γεγονός ότι στον κεντρικό κύλινδρο, αντίθετα προς τα κύτταρα του φλοιού, ανιχνεύεται υψηλή δραστηριότητα του ενζύμου αλκοολική </a:t>
            </a:r>
            <a:r>
              <a:rPr lang="el-GR" sz="1900" dirty="0" err="1" smtClean="0"/>
              <a:t>αφυδρογονάση</a:t>
            </a:r>
            <a:r>
              <a:rPr lang="el-GR" sz="1900" dirty="0" smtClean="0"/>
              <a:t>, το οποίο συμμετέχει στην αλκοολική ζύμωση. </a:t>
            </a:r>
            <a:endParaRPr lang="en-US" sz="1900" dirty="0" smtClean="0"/>
          </a:p>
          <a:p>
            <a:pPr marL="0" indent="12700" algn="just">
              <a:lnSpc>
                <a:spcPct val="150000"/>
              </a:lnSpc>
              <a:buNone/>
            </a:pPr>
            <a:r>
              <a:rPr lang="el-GR" sz="1900" dirty="0" smtClean="0"/>
              <a:t>Φαινόμενα </a:t>
            </a:r>
            <a:r>
              <a:rPr lang="el-GR" sz="1900" dirty="0" err="1" smtClean="0"/>
              <a:t>ανοξίας</a:t>
            </a:r>
            <a:r>
              <a:rPr lang="el-GR" sz="1900" dirty="0" smtClean="0"/>
              <a:t> μπορεί να παρουσιαστούν και σε άλλα όργανα, όπως σε ογκώδεις καρπούς με έντονη μεταβολική δραστηριότητα, σε βλαστούς, κ.ά.</a:t>
            </a:r>
          </a:p>
          <a:p>
            <a:endParaRPr lang="el-GR" dirty="0"/>
          </a:p>
        </p:txBody>
      </p:sp>
      <p:sp>
        <p:nvSpPr>
          <p:cNvPr id="4" name="1 - Τίτλος"/>
          <p:cNvSpPr txBox="1">
            <a:spLocks noGrp="1"/>
          </p:cNvSpPr>
          <p:nvPr>
            <p:ph type="title"/>
          </p:nvPr>
        </p:nvSpPr>
        <p:spPr>
          <a:xfrm>
            <a:off x="395536" y="116632"/>
            <a:ext cx="8229600" cy="72008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1800" b="1" dirty="0" err="1" smtClean="0">
                <a:solidFill>
                  <a:schemeClr val="tx2">
                    <a:lumMod val="50000"/>
                  </a:schemeClr>
                </a:solidFill>
                <a:cs typeface="Arial" pitchFamily="34" charset="0"/>
              </a:rPr>
              <a:t>Σε</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συνθήκες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ανεπάρκειας</a:t>
            </a:r>
            <a:r>
              <a:rPr lang="en-US" sz="1800" b="1" dirty="0" smtClean="0">
                <a:solidFill>
                  <a:schemeClr val="tx2">
                    <a:lumMod val="50000"/>
                  </a:schemeClr>
                </a:solidFill>
                <a:cs typeface="Arial" pitchFamily="34" charset="0"/>
              </a:rPr>
              <a:t> ή </a:t>
            </a:r>
            <a:r>
              <a:rPr lang="en-US" sz="1800" b="1" dirty="0" err="1" smtClean="0">
                <a:solidFill>
                  <a:schemeClr val="tx2">
                    <a:lumMod val="50000"/>
                  </a:schemeClr>
                </a:solidFill>
                <a:cs typeface="Arial" pitchFamily="34" charset="0"/>
              </a:rPr>
              <a:t>πλήρους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έλλειψης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οξυγόνου</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λειτουργεί</a:t>
            </a:r>
            <a:r>
              <a:rPr lang="en-US" sz="1800" b="1" dirty="0" smtClean="0">
                <a:solidFill>
                  <a:schemeClr val="tx2">
                    <a:lumMod val="50000"/>
                  </a:schemeClr>
                </a:solidFill>
                <a:cs typeface="Arial" pitchFamily="34" charset="0"/>
              </a:rPr>
              <a:t> η </a:t>
            </a:r>
            <a:r>
              <a:rPr lang="en-US" sz="1800" b="1" dirty="0" err="1" smtClean="0">
                <a:solidFill>
                  <a:schemeClr val="tx2">
                    <a:lumMod val="50000"/>
                  </a:schemeClr>
                </a:solidFill>
                <a:cs typeface="Arial" pitchFamily="34" charset="0"/>
              </a:rPr>
              <a:t>αναερόβια</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αναπνοή</a:t>
            </a:r>
            <a:r>
              <a:rPr lang="en-US" sz="1800" b="1" dirty="0" smtClean="0">
                <a:solidFill>
                  <a:schemeClr val="tx2">
                    <a:lumMod val="50000"/>
                  </a:schemeClr>
                </a:solidFill>
                <a:cs typeface="Arial" pitchFamily="34" charset="0"/>
              </a:rPr>
              <a:t> </a:t>
            </a:r>
            <a:endParaRPr kumimoji="0" lang="el-GR" sz="1800"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116632"/>
            <a:ext cx="8229600" cy="5760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r>
              <a:rPr lang="en-US" sz="1600" b="1" dirty="0" smtClean="0">
                <a:solidFill>
                  <a:schemeClr val="tx2">
                    <a:lumMod val="50000"/>
                  </a:schemeClr>
                </a:solidFill>
                <a:cs typeface="Arial" pitchFamily="34" charset="0"/>
              </a:rPr>
              <a:t>Η </a:t>
            </a:r>
            <a:r>
              <a:rPr lang="en-US" sz="1600" b="1" dirty="0" err="1" smtClean="0">
                <a:solidFill>
                  <a:schemeClr val="tx2">
                    <a:lumMod val="50000"/>
                  </a:schemeClr>
                </a:solidFill>
                <a:cs typeface="Arial" pitchFamily="34" charset="0"/>
              </a:rPr>
              <a:t>μεταβολική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τύχη</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των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φωτοσυνθετικών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προϊόντων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εξαρτάται</a:t>
            </a:r>
            <a:r>
              <a:rPr lang="en-US" sz="1600" b="1" dirty="0" smtClean="0">
                <a:solidFill>
                  <a:schemeClr val="tx2">
                    <a:lumMod val="50000"/>
                  </a:schemeClr>
                </a:solidFill>
                <a:cs typeface="Arial" pitchFamily="34" charset="0"/>
              </a:rPr>
              <a:t> από </a:t>
            </a:r>
            <a:r>
              <a:rPr lang="en-US" sz="1600" b="1" dirty="0" err="1" smtClean="0">
                <a:solidFill>
                  <a:schemeClr val="tx2">
                    <a:lumMod val="50000"/>
                  </a:schemeClr>
                </a:solidFill>
                <a:cs typeface="Arial" pitchFamily="34" charset="0"/>
              </a:rPr>
              <a:t>τις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τρέχουσες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ανάγκες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άνθρακα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ενέργεια</a:t>
            </a:r>
            <a:endParaRPr lang="el-GR" sz="1600" b="1" dirty="0">
              <a:solidFill>
                <a:schemeClr val="tx2">
                  <a:lumMod val="50000"/>
                </a:schemeClr>
              </a:solidFill>
              <a:cs typeface="Arial" pitchFamily="34" charset="0"/>
            </a:endParaRPr>
          </a:p>
        </p:txBody>
      </p:sp>
      <p:sp>
        <p:nvSpPr>
          <p:cNvPr id="5" name="Content Placeholder 4"/>
          <p:cNvSpPr>
            <a:spLocks noGrp="1"/>
          </p:cNvSpPr>
          <p:nvPr>
            <p:ph idx="1"/>
          </p:nvPr>
        </p:nvSpPr>
        <p:spPr>
          <a:xfrm>
            <a:off x="179512" y="764704"/>
            <a:ext cx="8856984" cy="6093296"/>
          </a:xfrm>
        </p:spPr>
        <p:txBody>
          <a:bodyPr>
            <a:normAutofit fontScale="47500" lnSpcReduction="20000"/>
          </a:bodyPr>
          <a:lstStyle/>
          <a:p>
            <a:pPr marL="0" indent="12700">
              <a:lnSpc>
                <a:spcPct val="170000"/>
              </a:lnSpc>
              <a:buNone/>
            </a:pPr>
            <a:r>
              <a:rPr lang="en-US" dirty="0" err="1" smtClean="0"/>
              <a:t>Σύμφωνα</a:t>
            </a:r>
            <a:r>
              <a:rPr lang="en-US" dirty="0" smtClean="0"/>
              <a:t> </a:t>
            </a:r>
            <a:r>
              <a:rPr lang="en-US" dirty="0" err="1" smtClean="0"/>
              <a:t>με</a:t>
            </a:r>
            <a:r>
              <a:rPr lang="en-US" dirty="0" smtClean="0"/>
              <a:t> </a:t>
            </a:r>
            <a:r>
              <a:rPr lang="en-US" dirty="0" err="1" smtClean="0"/>
              <a:t>τα</a:t>
            </a:r>
            <a:r>
              <a:rPr lang="en-US" dirty="0" smtClean="0"/>
              <a:t> </a:t>
            </a:r>
            <a:r>
              <a:rPr lang="en-US" dirty="0" err="1" smtClean="0"/>
              <a:t>παραπάνω</a:t>
            </a:r>
            <a:r>
              <a:rPr lang="en-US" dirty="0" smtClean="0"/>
              <a:t> </a:t>
            </a:r>
            <a:r>
              <a:rPr lang="en-US" b="1" dirty="0" smtClean="0"/>
              <a:t>η </a:t>
            </a:r>
            <a:r>
              <a:rPr lang="en-US" b="1" dirty="0" err="1" smtClean="0"/>
              <a:t>αποταμίευση</a:t>
            </a:r>
            <a:r>
              <a:rPr lang="en-US" b="1" dirty="0" smtClean="0"/>
              <a:t> </a:t>
            </a:r>
            <a:r>
              <a:rPr lang="en-US" b="1" dirty="0" err="1" smtClean="0"/>
              <a:t>ενέργειας</a:t>
            </a:r>
            <a:r>
              <a:rPr lang="en-US" b="1" dirty="0" smtClean="0"/>
              <a:t> ή/</a:t>
            </a:r>
            <a:r>
              <a:rPr lang="en-US" b="1" dirty="0" err="1" smtClean="0"/>
              <a:t>και</a:t>
            </a:r>
            <a:r>
              <a:rPr lang="en-US" b="1" dirty="0" smtClean="0"/>
              <a:t> </a:t>
            </a:r>
            <a:r>
              <a:rPr lang="en-US" b="1" dirty="0" err="1" smtClean="0"/>
              <a:t>σκελετών</a:t>
            </a:r>
            <a:r>
              <a:rPr lang="en-US" b="1" dirty="0" smtClean="0"/>
              <a:t> </a:t>
            </a:r>
            <a:r>
              <a:rPr lang="en-US" b="1" dirty="0" err="1" smtClean="0"/>
              <a:t>άνθρακα</a:t>
            </a:r>
            <a:r>
              <a:rPr lang="en-US" b="1" dirty="0" smtClean="0"/>
              <a:t> </a:t>
            </a:r>
            <a:r>
              <a:rPr lang="en-US" dirty="0" smtClean="0"/>
              <a:t>μπορεί </a:t>
            </a:r>
            <a:r>
              <a:rPr lang="en-US" dirty="0" err="1" smtClean="0"/>
              <a:t>να</a:t>
            </a:r>
            <a:r>
              <a:rPr lang="en-US" dirty="0" smtClean="0"/>
              <a:t> </a:t>
            </a:r>
            <a:r>
              <a:rPr lang="en-US" dirty="0" err="1" smtClean="0"/>
              <a:t>πραγματοποιηθεί</a:t>
            </a:r>
            <a:r>
              <a:rPr lang="en-US" dirty="0" smtClean="0"/>
              <a:t> </a:t>
            </a:r>
            <a:r>
              <a:rPr lang="en-US" dirty="0" err="1" smtClean="0"/>
              <a:t>μέσω</a:t>
            </a:r>
            <a:r>
              <a:rPr lang="en-US" dirty="0" smtClean="0"/>
              <a:t> </a:t>
            </a:r>
            <a:r>
              <a:rPr lang="en-US" dirty="0" err="1" smtClean="0"/>
              <a:t>της</a:t>
            </a:r>
            <a:r>
              <a:rPr lang="en-US" dirty="0" smtClean="0"/>
              <a:t> </a:t>
            </a:r>
            <a:r>
              <a:rPr lang="en-US" dirty="0" err="1" smtClean="0"/>
              <a:t>σύνθεσης</a:t>
            </a:r>
            <a:r>
              <a:rPr lang="en-US" dirty="0" smtClean="0"/>
              <a:t> </a:t>
            </a:r>
            <a:r>
              <a:rPr lang="en-US" b="1" dirty="0" err="1" smtClean="0"/>
              <a:t>ορισμένων</a:t>
            </a:r>
            <a:r>
              <a:rPr lang="en-US" b="1" dirty="0" smtClean="0"/>
              <a:t> </a:t>
            </a:r>
            <a:r>
              <a:rPr lang="en-US" b="1" dirty="0" err="1" smtClean="0"/>
              <a:t>μορίων</a:t>
            </a:r>
            <a:r>
              <a:rPr lang="en-US" b="1" dirty="0" smtClean="0"/>
              <a:t>, η </a:t>
            </a:r>
            <a:r>
              <a:rPr lang="en-US" b="1" dirty="0" err="1" smtClean="0"/>
              <a:t>δομή</a:t>
            </a:r>
            <a:r>
              <a:rPr lang="en-US" b="1" dirty="0" smtClean="0"/>
              <a:t> </a:t>
            </a:r>
            <a:r>
              <a:rPr lang="en-US" b="1" dirty="0" err="1" smtClean="0"/>
              <a:t>των</a:t>
            </a:r>
            <a:r>
              <a:rPr lang="en-US" b="1" dirty="0" smtClean="0"/>
              <a:t> </a:t>
            </a:r>
            <a:r>
              <a:rPr lang="en-US" b="1" dirty="0" err="1" smtClean="0"/>
              <a:t>οποίων</a:t>
            </a:r>
            <a:r>
              <a:rPr lang="en-US" b="1" dirty="0" smtClean="0"/>
              <a:t> </a:t>
            </a:r>
            <a:r>
              <a:rPr lang="en-US" b="1" dirty="0" err="1" smtClean="0"/>
              <a:t>καθορίζει</a:t>
            </a:r>
            <a:r>
              <a:rPr lang="en-US" b="1" dirty="0" smtClean="0"/>
              <a:t> </a:t>
            </a:r>
            <a:r>
              <a:rPr lang="en-US" b="1" dirty="0" err="1" smtClean="0"/>
              <a:t>και</a:t>
            </a:r>
            <a:r>
              <a:rPr lang="en-US" b="1" dirty="0" smtClean="0"/>
              <a:t> </a:t>
            </a:r>
            <a:r>
              <a:rPr lang="en-US" b="1" dirty="0" err="1" smtClean="0"/>
              <a:t>τη</a:t>
            </a:r>
            <a:r>
              <a:rPr lang="en-US" b="1" dirty="0" smtClean="0"/>
              <a:t> </a:t>
            </a:r>
            <a:r>
              <a:rPr lang="en-US" b="1" dirty="0" err="1" smtClean="0"/>
              <a:t>διάρκεια</a:t>
            </a:r>
            <a:r>
              <a:rPr lang="en-US" b="1" dirty="0" smtClean="0"/>
              <a:t> </a:t>
            </a:r>
            <a:r>
              <a:rPr lang="en-US" b="1" dirty="0" err="1" smtClean="0"/>
              <a:t>της</a:t>
            </a:r>
            <a:r>
              <a:rPr lang="en-US" b="1" dirty="0" smtClean="0"/>
              <a:t> </a:t>
            </a:r>
            <a:r>
              <a:rPr lang="en-US" b="1" dirty="0" err="1" smtClean="0"/>
              <a:t>αποθήκευσης</a:t>
            </a:r>
            <a:r>
              <a:rPr lang="en-US" dirty="0" smtClean="0"/>
              <a:t>:</a:t>
            </a:r>
            <a:endParaRPr lang="el-GR" dirty="0" smtClean="0"/>
          </a:p>
          <a:p>
            <a:pPr algn="just">
              <a:lnSpc>
                <a:spcPct val="170000"/>
              </a:lnSpc>
              <a:buNone/>
            </a:pPr>
            <a:r>
              <a:rPr lang="el-GR" b="1" dirty="0" smtClean="0"/>
              <a:t>1. </a:t>
            </a:r>
            <a:r>
              <a:rPr lang="el-GR" b="1" i="1" dirty="0" smtClean="0"/>
              <a:t>ATP, NADPH</a:t>
            </a:r>
            <a:r>
              <a:rPr lang="el-GR" b="1" dirty="0" smtClean="0"/>
              <a:t>.</a:t>
            </a:r>
            <a:r>
              <a:rPr lang="el-GR" dirty="0" smtClean="0"/>
              <a:t> Όπως προαναφέρθηκε προσφέρονται μόνο για σύντομη αποθήκευση ενέργειας.</a:t>
            </a:r>
          </a:p>
          <a:p>
            <a:pPr algn="just">
              <a:lnSpc>
                <a:spcPct val="170000"/>
              </a:lnSpc>
              <a:buNone/>
            </a:pPr>
            <a:r>
              <a:rPr lang="el-GR" b="1" dirty="0" smtClean="0"/>
              <a:t>2.</a:t>
            </a:r>
            <a:r>
              <a:rPr lang="el-GR" i="1" dirty="0" smtClean="0"/>
              <a:t> </a:t>
            </a:r>
            <a:r>
              <a:rPr lang="el-GR" b="1" i="1" dirty="0" smtClean="0"/>
              <a:t>Γλυκόζη, σακχαρόζη.</a:t>
            </a:r>
            <a:r>
              <a:rPr lang="el-GR" dirty="0" smtClean="0"/>
              <a:t> Προσφέρονται για μεσοπρόθεσμη αποταμίευση σκελετών άνθρακα και ενέργειας, αλλά και για μεταφορά σε μεγάλες αποστάσεις μέσω του ηθμού (κυρίως ο </a:t>
            </a:r>
            <a:r>
              <a:rPr lang="el-GR" dirty="0" err="1" smtClean="0"/>
              <a:t>δισακχαρίτης</a:t>
            </a:r>
            <a:r>
              <a:rPr lang="el-GR" dirty="0" smtClean="0"/>
              <a:t> σακχαρόζη, ο οποίος αποτελείται από γλυκόζη και φρουκτόζη). Και τα δύο μόρια παρουσιάζουν σταθερότητα, ωστόσο δεν είναι δυνατό να συσσωρεύονται σε μεγάλες ποσότητες διότι λόγω του χαμηλού μοριακού βάρους τους, είναι οσμωτικά ενεργές ουσίες. </a:t>
            </a:r>
          </a:p>
          <a:p>
            <a:pPr indent="12700" algn="just">
              <a:lnSpc>
                <a:spcPct val="170000"/>
              </a:lnSpc>
              <a:buNone/>
            </a:pPr>
            <a:r>
              <a:rPr lang="el-GR" dirty="0" smtClean="0"/>
              <a:t>Η σύνθεση της σακχαρόζης γίνεται στο κυτταρόπλασμα</a:t>
            </a:r>
            <a:r>
              <a:rPr lang="en-US" dirty="0" smtClean="0"/>
              <a:t>.</a:t>
            </a:r>
            <a:r>
              <a:rPr lang="el-GR" dirty="0" smtClean="0"/>
              <a:t> </a:t>
            </a:r>
            <a:endParaRPr lang="en-US" dirty="0" smtClean="0"/>
          </a:p>
          <a:p>
            <a:pPr indent="12700" algn="just">
              <a:lnSpc>
                <a:spcPct val="170000"/>
              </a:lnSpc>
              <a:buNone/>
            </a:pPr>
            <a:r>
              <a:rPr lang="el-GR" dirty="0" smtClean="0"/>
              <a:t>Στη συνέχεια φορτώνεται στον ηθμό και μέσω των ηθμοσωλήνων εξάγεται από τα φύλλα προς τα υπόλοιπα όργανα .</a:t>
            </a:r>
          </a:p>
          <a:p>
            <a:pPr algn="just">
              <a:lnSpc>
                <a:spcPct val="170000"/>
              </a:lnSpc>
              <a:buNone/>
            </a:pPr>
            <a:r>
              <a:rPr lang="el-GR" b="1" dirty="0" smtClean="0"/>
              <a:t>3. </a:t>
            </a:r>
            <a:r>
              <a:rPr lang="el-GR" b="1" i="1" dirty="0" smtClean="0"/>
              <a:t>Άμυλο, λιπίδια.</a:t>
            </a:r>
            <a:r>
              <a:rPr lang="el-GR" dirty="0" smtClean="0"/>
              <a:t> Αποτελούν τις ιδανικές μορφές μακροπρόθεσμης αποταμίευσης άνθρακα και ενέργειας. Πρόκειται για σταθερά μόρια, μη οσμωτικά ενεργά λόγω του υψηλού μοριακού τους βάρους (άμυλο) ή του υδρόφοβου χαρακτήρα τους (λιπίδια).</a:t>
            </a:r>
          </a:p>
          <a:p>
            <a:pPr>
              <a:buNone/>
            </a:pP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116632"/>
            <a:ext cx="8445624" cy="50405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85000" lnSpcReduction="10000"/>
          </a:bodyPr>
          <a:lstStyle/>
          <a:p>
            <a:pPr lvl="0" algn="ctr">
              <a:spcBef>
                <a:spcPct val="0"/>
              </a:spcBef>
              <a:defRPr/>
            </a:pPr>
            <a:r>
              <a:rPr lang="en-US" b="1" dirty="0" smtClean="0">
                <a:solidFill>
                  <a:schemeClr val="tx2">
                    <a:lumMod val="50000"/>
                  </a:schemeClr>
                </a:solidFill>
                <a:cs typeface="Arial" pitchFamily="34" charset="0"/>
              </a:rPr>
              <a:t>Η </a:t>
            </a:r>
            <a:r>
              <a:rPr lang="en-US" b="1" dirty="0" err="1" smtClean="0">
                <a:solidFill>
                  <a:schemeClr val="tx2">
                    <a:lumMod val="50000"/>
                  </a:schemeClr>
                </a:solidFill>
                <a:cs typeface="Arial" pitchFamily="34" charset="0"/>
              </a:rPr>
              <a:t>μεταβολική</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τύχη</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των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φωτοσυνθετικών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προϊόντων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εξαρτάται</a:t>
            </a:r>
            <a:r>
              <a:rPr lang="en-US" b="1" dirty="0" smtClean="0">
                <a:solidFill>
                  <a:schemeClr val="tx2">
                    <a:lumMod val="50000"/>
                  </a:schemeClr>
                </a:solidFill>
                <a:cs typeface="Arial" pitchFamily="34" charset="0"/>
              </a:rPr>
              <a:t> από </a:t>
            </a:r>
            <a:r>
              <a:rPr lang="en-US" b="1" dirty="0" err="1" smtClean="0">
                <a:solidFill>
                  <a:schemeClr val="tx2">
                    <a:lumMod val="50000"/>
                  </a:schemeClr>
                </a:solidFill>
                <a:cs typeface="Arial" pitchFamily="34" charset="0"/>
              </a:rPr>
              <a:t>τις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τρέχουσες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ανάγκες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σε</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άνθρακα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και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ενέργεια</a:t>
            </a:r>
            <a:endParaRPr lang="el-GR" b="1" dirty="0">
              <a:solidFill>
                <a:schemeClr val="tx2">
                  <a:lumMod val="50000"/>
                </a:schemeClr>
              </a:solidFill>
              <a:cs typeface="Arial" pitchFamily="34" charset="0"/>
            </a:endParaRPr>
          </a:p>
        </p:txBody>
      </p:sp>
      <p:sp>
        <p:nvSpPr>
          <p:cNvPr id="7" name="Content Placeholder 6"/>
          <p:cNvSpPr>
            <a:spLocks noGrp="1"/>
          </p:cNvSpPr>
          <p:nvPr>
            <p:ph idx="1"/>
          </p:nvPr>
        </p:nvSpPr>
        <p:spPr>
          <a:xfrm>
            <a:off x="179512" y="764705"/>
            <a:ext cx="8517632" cy="1728192"/>
          </a:xfrm>
        </p:spPr>
        <p:txBody>
          <a:bodyPr>
            <a:normAutofit fontScale="85000" lnSpcReduction="10000"/>
          </a:bodyPr>
          <a:lstStyle/>
          <a:p>
            <a:pPr marL="0" indent="12700" algn="just">
              <a:lnSpc>
                <a:spcPct val="150000"/>
              </a:lnSpc>
              <a:buNone/>
            </a:pPr>
            <a:r>
              <a:rPr lang="el-GR" sz="1900" dirty="0" smtClean="0"/>
              <a:t>Η σύνθεση των πολυσακχαριτών (στους οποίους συμπεριλαμβάνεται και το άμυλο) πραγματοποιείται μέσω της </a:t>
            </a:r>
            <a:r>
              <a:rPr lang="el-GR" sz="1900" b="1" dirty="0" err="1" smtClean="0"/>
              <a:t>γλυκονεογένεσης</a:t>
            </a:r>
            <a:r>
              <a:rPr lang="el-GR" sz="1900" i="1" dirty="0" smtClean="0"/>
              <a:t>,</a:t>
            </a:r>
            <a:r>
              <a:rPr lang="el-GR" sz="1900" dirty="0" smtClean="0"/>
              <a:t> μιας μεταβολικής πορείας παρόμοιας, αλλά με αντίθετη φορά αυτής της </a:t>
            </a:r>
            <a:r>
              <a:rPr lang="el-GR" sz="1900" dirty="0" err="1" smtClean="0"/>
              <a:t>γλυκόλυσης</a:t>
            </a:r>
            <a:r>
              <a:rPr lang="el-GR" sz="1900" dirty="0" smtClean="0"/>
              <a:t> . </a:t>
            </a:r>
          </a:p>
          <a:p>
            <a:pPr marL="0" indent="12700" algn="just">
              <a:lnSpc>
                <a:spcPct val="150000"/>
              </a:lnSpc>
              <a:buNone/>
            </a:pPr>
            <a:r>
              <a:rPr lang="el-GR" sz="1900" dirty="0" smtClean="0"/>
              <a:t>Για τη σύνθεση του αμύλου οι </a:t>
            </a:r>
            <a:r>
              <a:rPr lang="el-GR" sz="1900" dirty="0" err="1" smtClean="0"/>
              <a:t>τριόζες</a:t>
            </a:r>
            <a:r>
              <a:rPr lang="el-GR" sz="1900" dirty="0" smtClean="0"/>
              <a:t> μετατρέπονται σε </a:t>
            </a:r>
            <a:r>
              <a:rPr lang="el-GR" sz="1900" dirty="0" err="1" smtClean="0"/>
              <a:t>εξόζες</a:t>
            </a:r>
            <a:r>
              <a:rPr lang="el-GR" sz="1900" dirty="0" smtClean="0"/>
              <a:t>, κυρίως σε φωσφορική γλυκόζη. </a:t>
            </a:r>
          </a:p>
          <a:p>
            <a:pPr>
              <a:buNone/>
            </a:pPr>
            <a:endParaRPr lang="el-GR" dirty="0"/>
          </a:p>
        </p:txBody>
      </p:sp>
      <p:pic>
        <p:nvPicPr>
          <p:cNvPr id="2050" name="Picture 2" descr="Z:\Karabou\biblia\physiology\Figures\Chapter 4\4_starch.jpg"/>
          <p:cNvPicPr>
            <a:picLocks noChangeAspect="1" noChangeArrowheads="1"/>
          </p:cNvPicPr>
          <p:nvPr/>
        </p:nvPicPr>
        <p:blipFill>
          <a:blip r:embed="rId2" cstate="print"/>
          <a:srcRect/>
          <a:stretch>
            <a:fillRect/>
          </a:stretch>
        </p:blipFill>
        <p:spPr bwMode="auto">
          <a:xfrm>
            <a:off x="4499993" y="2280313"/>
            <a:ext cx="4644008" cy="4577687"/>
          </a:xfrm>
          <a:prstGeom prst="rect">
            <a:avLst/>
          </a:prstGeom>
          <a:noFill/>
        </p:spPr>
      </p:pic>
      <p:sp>
        <p:nvSpPr>
          <p:cNvPr id="8" name="TextBox 7"/>
          <p:cNvSpPr txBox="1"/>
          <p:nvPr/>
        </p:nvSpPr>
        <p:spPr>
          <a:xfrm>
            <a:off x="179512" y="4869160"/>
            <a:ext cx="4176464" cy="1711366"/>
          </a:xfrm>
          <a:prstGeom prst="rect">
            <a:avLst/>
          </a:prstGeom>
          <a:noFill/>
        </p:spPr>
        <p:txBody>
          <a:bodyPr wrap="square" rtlCol="0">
            <a:spAutoFit/>
          </a:bodyPr>
          <a:lstStyle/>
          <a:p>
            <a:pPr algn="just">
              <a:lnSpc>
                <a:spcPct val="150000"/>
              </a:lnSpc>
            </a:pPr>
            <a:r>
              <a:rPr lang="el-GR" dirty="0" smtClean="0"/>
              <a:t>Η προσθήκη και πλάγιων διακλαδώσεων στις ευθύγραμμες αλυσίδες μέσω 1,6 </a:t>
            </a:r>
            <a:r>
              <a:rPr lang="el-GR" dirty="0" err="1" smtClean="0"/>
              <a:t>γλυκοζιτικών</a:t>
            </a:r>
            <a:r>
              <a:rPr lang="el-GR" dirty="0" smtClean="0"/>
              <a:t> δεσμών δημιουργεί το συστατικό </a:t>
            </a:r>
            <a:r>
              <a:rPr lang="el-GR" b="1" dirty="0" err="1" smtClean="0"/>
              <a:t>αμυλοπηκτίνη</a:t>
            </a:r>
            <a:r>
              <a:rPr lang="el-GR" b="1" dirty="0" smtClean="0"/>
              <a:t>.</a:t>
            </a:r>
            <a:endParaRPr lang="el-GR" b="1" dirty="0"/>
          </a:p>
        </p:txBody>
      </p:sp>
      <p:sp>
        <p:nvSpPr>
          <p:cNvPr id="9" name="TextBox 8"/>
          <p:cNvSpPr txBox="1"/>
          <p:nvPr/>
        </p:nvSpPr>
        <p:spPr>
          <a:xfrm>
            <a:off x="251520" y="2348880"/>
            <a:ext cx="4104456" cy="2585323"/>
          </a:xfrm>
          <a:prstGeom prst="rect">
            <a:avLst/>
          </a:prstGeom>
          <a:noFill/>
        </p:spPr>
        <p:txBody>
          <a:bodyPr wrap="square" rtlCol="0">
            <a:spAutoFit/>
          </a:bodyPr>
          <a:lstStyle/>
          <a:p>
            <a:pPr algn="just">
              <a:lnSpc>
                <a:spcPct val="150000"/>
              </a:lnSpc>
            </a:pPr>
            <a:r>
              <a:rPr lang="el-GR" dirty="0" smtClean="0"/>
              <a:t>Η </a:t>
            </a:r>
            <a:r>
              <a:rPr lang="en-US" dirty="0" smtClean="0"/>
              <a:t> </a:t>
            </a:r>
            <a:r>
              <a:rPr lang="el-GR" dirty="0" smtClean="0"/>
              <a:t>δομική </a:t>
            </a:r>
            <a:r>
              <a:rPr lang="en-US" dirty="0" smtClean="0"/>
              <a:t> </a:t>
            </a:r>
            <a:r>
              <a:rPr lang="el-GR" dirty="0" smtClean="0"/>
              <a:t>μονάδα</a:t>
            </a:r>
            <a:r>
              <a:rPr lang="en-US" dirty="0" smtClean="0"/>
              <a:t> </a:t>
            </a:r>
            <a:r>
              <a:rPr lang="el-GR" dirty="0" smtClean="0"/>
              <a:t> του </a:t>
            </a:r>
            <a:r>
              <a:rPr lang="en-US" dirty="0" smtClean="0"/>
              <a:t> </a:t>
            </a:r>
            <a:r>
              <a:rPr lang="el-GR" dirty="0" smtClean="0"/>
              <a:t>αμύλου είναι η α-D-γλυκόζη. </a:t>
            </a:r>
            <a:endParaRPr lang="en-US" dirty="0" smtClean="0"/>
          </a:p>
          <a:p>
            <a:pPr algn="just">
              <a:lnSpc>
                <a:spcPct val="150000"/>
              </a:lnSpc>
            </a:pPr>
            <a:r>
              <a:rPr lang="el-GR" dirty="0" smtClean="0"/>
              <a:t>Ο πολυμερισμός της α-D-γλυκόζης σε ευθύγραμμες αλυσίδες με </a:t>
            </a:r>
            <a:r>
              <a:rPr lang="el-GR" dirty="0" err="1" smtClean="0"/>
              <a:t>γλυκοζιτικούς</a:t>
            </a:r>
            <a:r>
              <a:rPr lang="el-GR" dirty="0" smtClean="0"/>
              <a:t> δεσμούς α-1,4 παράγει το συστατικό του αμύλου </a:t>
            </a:r>
            <a:r>
              <a:rPr lang="el-GR" b="1" dirty="0" err="1" smtClean="0"/>
              <a:t>αμυλόζη</a:t>
            </a:r>
            <a:r>
              <a:rPr lang="el-GR" dirty="0" smtClean="0"/>
              <a:t>.</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20688"/>
            <a:ext cx="8856984" cy="4392488"/>
          </a:xfrm>
        </p:spPr>
        <p:txBody>
          <a:bodyPr>
            <a:noAutofit/>
          </a:bodyPr>
          <a:lstStyle/>
          <a:p>
            <a:pPr marL="0" indent="12700" algn="just">
              <a:lnSpc>
                <a:spcPct val="170000"/>
              </a:lnSpc>
              <a:buNone/>
            </a:pPr>
            <a:r>
              <a:rPr lang="el-GR" sz="1600" dirty="0" smtClean="0"/>
              <a:t>Η σύνθεση του αμύλου πραγματοποιείται στο στρώμα των </a:t>
            </a:r>
            <a:r>
              <a:rPr lang="el-GR" sz="1600" dirty="0" err="1" smtClean="0"/>
              <a:t>χλωροπλαστών</a:t>
            </a:r>
            <a:r>
              <a:rPr lang="el-GR" sz="1600" dirty="0" smtClean="0"/>
              <a:t> . </a:t>
            </a:r>
            <a:endParaRPr lang="en-US" sz="1600" dirty="0" smtClean="0"/>
          </a:p>
          <a:p>
            <a:pPr marL="0" indent="12700" algn="just">
              <a:lnSpc>
                <a:spcPct val="170000"/>
              </a:lnSpc>
              <a:buNone/>
            </a:pPr>
            <a:r>
              <a:rPr lang="el-GR" sz="1600" dirty="0" smtClean="0"/>
              <a:t>Δευτερογενώς παρατηρείται συσσώρευση αμύλου και σε μη φωτοσυνθετικά όργανα (των οποίων τα κύτταρα δεν διαθέτουν χλωροπλάστες αλλά ειδικών τύπων πλαστίδια, τους </a:t>
            </a:r>
            <a:r>
              <a:rPr lang="el-GR" sz="1600" dirty="0" err="1" smtClean="0"/>
              <a:t>αμυλοπλάστες</a:t>
            </a:r>
            <a:r>
              <a:rPr lang="el-GR" sz="1600" dirty="0" smtClean="0"/>
              <a:t>), όπως βλαστούς, ρίζες, καρπούς, σπέρματα και υπόγεια αποθηκευτικά όργανα όπως οι κόνδυλοι. </a:t>
            </a:r>
          </a:p>
          <a:p>
            <a:pPr marL="0" indent="12700" algn="just">
              <a:lnSpc>
                <a:spcPct val="170000"/>
              </a:lnSpc>
              <a:buNone/>
            </a:pPr>
            <a:r>
              <a:rPr lang="el-GR" sz="1600" dirty="0" smtClean="0"/>
              <a:t>Το ογκώδες άμυλο δεν μεταφέρεται ως έχει από τα φωτοσυνθετικά στα αποταμιευτικά όργανα, αλλά υπό τη μορφή </a:t>
            </a:r>
            <a:r>
              <a:rPr lang="el-GR" sz="1600" dirty="0" err="1" smtClean="0"/>
              <a:t>ολιγοσακχαριτών</a:t>
            </a:r>
            <a:r>
              <a:rPr lang="el-GR" sz="1600" dirty="0" smtClean="0"/>
              <a:t> όπως η σακχαρόζη, και </a:t>
            </a:r>
            <a:r>
              <a:rPr lang="el-GR" sz="1600" dirty="0" err="1" smtClean="0"/>
              <a:t>επαναπολυμερίζεται</a:t>
            </a:r>
            <a:r>
              <a:rPr lang="el-GR" sz="1600" dirty="0" smtClean="0"/>
              <a:t> στον τελικό του προορισμό. </a:t>
            </a:r>
          </a:p>
          <a:p>
            <a:pPr marL="0" indent="12700" algn="just">
              <a:lnSpc>
                <a:spcPct val="170000"/>
              </a:lnSpc>
              <a:buNone/>
            </a:pPr>
            <a:r>
              <a:rPr lang="el-GR" sz="1600" dirty="0" smtClean="0"/>
              <a:t>Τα αποθηκευμένα μόρια, όταν υπάρξει ανάγκη, μπορούν να εισέλθουν και πάλι στο μεταβολισμό μέσω της αναπνοής αφού πρώτα </a:t>
            </a:r>
            <a:r>
              <a:rPr lang="el-GR" sz="1600" dirty="0" err="1" smtClean="0"/>
              <a:t>υδρολυθούν</a:t>
            </a:r>
            <a:r>
              <a:rPr lang="el-GR" sz="1600" dirty="0" smtClean="0"/>
              <a:t>, δηλ. αφού το άμυλο </a:t>
            </a:r>
            <a:r>
              <a:rPr lang="el-GR" sz="1600" dirty="0" err="1" smtClean="0"/>
              <a:t>αποπολυμεριστεί</a:t>
            </a:r>
            <a:r>
              <a:rPr lang="el-GR" sz="1600" dirty="0" smtClean="0"/>
              <a:t> ξανά σε </a:t>
            </a:r>
            <a:r>
              <a:rPr lang="el-GR" sz="1600" dirty="0" err="1" smtClean="0"/>
              <a:t>ολιγοσακχαρίτες</a:t>
            </a:r>
            <a:r>
              <a:rPr lang="el-GR" sz="1600" dirty="0" smtClean="0"/>
              <a:t>.</a:t>
            </a:r>
            <a:endParaRPr lang="el-GR" sz="1600" dirty="0"/>
          </a:p>
        </p:txBody>
      </p:sp>
      <p:sp>
        <p:nvSpPr>
          <p:cNvPr id="5" name="Title 1"/>
          <p:cNvSpPr txBox="1">
            <a:spLocks/>
          </p:cNvSpPr>
          <p:nvPr/>
        </p:nvSpPr>
        <p:spPr>
          <a:xfrm>
            <a:off x="323528" y="116632"/>
            <a:ext cx="8229600" cy="6206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p>
            <a:pPr lvl="0" algn="ctr">
              <a:spcBef>
                <a:spcPct val="0"/>
              </a:spcBef>
              <a:defRPr/>
            </a:pPr>
            <a:r>
              <a:rPr lang="en-US" b="1" dirty="0" smtClean="0">
                <a:solidFill>
                  <a:schemeClr val="tx2">
                    <a:lumMod val="50000"/>
                  </a:schemeClr>
                </a:solidFill>
                <a:cs typeface="Arial" pitchFamily="34" charset="0"/>
              </a:rPr>
              <a:t>Η </a:t>
            </a:r>
            <a:r>
              <a:rPr lang="en-US" b="1" dirty="0" err="1" smtClean="0">
                <a:solidFill>
                  <a:schemeClr val="tx2">
                    <a:lumMod val="50000"/>
                  </a:schemeClr>
                </a:solidFill>
                <a:cs typeface="Arial" pitchFamily="34" charset="0"/>
              </a:rPr>
              <a:t>μεταβολική</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τύχη</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των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φωτοσυνθετικών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προϊόντων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εξαρτάται</a:t>
            </a:r>
            <a:r>
              <a:rPr lang="en-US" b="1" dirty="0" smtClean="0">
                <a:solidFill>
                  <a:schemeClr val="tx2">
                    <a:lumMod val="50000"/>
                  </a:schemeClr>
                </a:solidFill>
                <a:cs typeface="Arial" pitchFamily="34" charset="0"/>
              </a:rPr>
              <a:t> από </a:t>
            </a:r>
            <a:r>
              <a:rPr lang="en-US" b="1" dirty="0" err="1" smtClean="0">
                <a:solidFill>
                  <a:schemeClr val="tx2">
                    <a:lumMod val="50000"/>
                  </a:schemeClr>
                </a:solidFill>
                <a:cs typeface="Arial" pitchFamily="34" charset="0"/>
              </a:rPr>
              <a:t>τις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τρέχουσες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ανάγκες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σε</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άνθρακα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και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ενέργεια</a:t>
            </a:r>
            <a:endParaRPr lang="el-GR" b="1" dirty="0">
              <a:solidFill>
                <a:schemeClr val="tx2">
                  <a:lumMod val="50000"/>
                </a:schemeClr>
              </a:solidFill>
              <a:cs typeface="Arial" pitchFamily="34" charset="0"/>
            </a:endParaRPr>
          </a:p>
        </p:txBody>
      </p:sp>
      <p:pic>
        <p:nvPicPr>
          <p:cNvPr id="3074" name="Picture 2" descr="Z:\Karabou\biblia\physiology\Figures\Chapter 4\4_starch_sucrose_synthesis.jpg"/>
          <p:cNvPicPr>
            <a:picLocks noChangeAspect="1" noChangeArrowheads="1"/>
          </p:cNvPicPr>
          <p:nvPr/>
        </p:nvPicPr>
        <p:blipFill>
          <a:blip r:embed="rId2" cstate="print"/>
          <a:srcRect/>
          <a:stretch>
            <a:fillRect/>
          </a:stretch>
        </p:blipFill>
        <p:spPr bwMode="auto">
          <a:xfrm>
            <a:off x="5004048" y="4555979"/>
            <a:ext cx="3923209" cy="230202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496944" cy="5040560"/>
          </a:xfrm>
        </p:spPr>
        <p:txBody>
          <a:bodyPr>
            <a:normAutofit/>
          </a:bodyPr>
          <a:lstStyle/>
          <a:p>
            <a:pPr algn="just"/>
            <a:r>
              <a:rPr lang="el-GR" sz="2000" dirty="0" smtClean="0"/>
              <a:t>Κυτταρική αναπνοή είναι η </a:t>
            </a:r>
            <a:r>
              <a:rPr lang="el-GR" sz="2000" dirty="0" err="1" smtClean="0"/>
              <a:t>καταβολική</a:t>
            </a:r>
            <a:r>
              <a:rPr lang="el-GR" sz="2000" dirty="0" smtClean="0"/>
              <a:t> διαδικασία η οποία παρέχει την απαιτούμενη ενέργεια σε όλα τα κύτταρα (ακόμη και στα φωτοσυνθετικά) μέσω της σταδιακής και ελεγχόμενης οξείδωσης οργανικών υποστρωμάτων. </a:t>
            </a:r>
            <a:endParaRPr lang="en-US" sz="2000" dirty="0" smtClean="0"/>
          </a:p>
          <a:p>
            <a:pPr algn="just"/>
            <a:r>
              <a:rPr lang="el-GR" sz="2000" dirty="0" smtClean="0"/>
              <a:t>Τα υποστρώματα αυτά είναι συνήθως προϊόντα της </a:t>
            </a:r>
            <a:r>
              <a:rPr lang="el-GR" sz="2000" b="1" dirty="0" smtClean="0"/>
              <a:t>φωτοσύνθεσης </a:t>
            </a:r>
            <a:r>
              <a:rPr lang="el-GR" sz="2000" dirty="0" smtClean="0"/>
              <a:t>και της </a:t>
            </a:r>
            <a:r>
              <a:rPr lang="el-GR" sz="2000" b="1" dirty="0" err="1" smtClean="0"/>
              <a:t>γλυκονεογένεσης</a:t>
            </a:r>
            <a:r>
              <a:rPr lang="el-GR" sz="2000" dirty="0" smtClean="0"/>
              <a:t>. </a:t>
            </a:r>
            <a:endParaRPr lang="en-US" sz="2000" dirty="0" smtClean="0"/>
          </a:p>
          <a:p>
            <a:pPr algn="just"/>
            <a:r>
              <a:rPr lang="el-GR" sz="2000" dirty="0" smtClean="0"/>
              <a:t>Παράλληλα, μέσω της κυτταρικής αναπνοής παράγονται οι κατάλληλες πρόδρομες ενώσεις για τη βιοσύνθεση πολυάριθμων απαραίτητων συστατικών του οργανισμού. </a:t>
            </a:r>
            <a:endParaRPr lang="en-US" sz="2000" dirty="0" smtClean="0"/>
          </a:p>
          <a:p>
            <a:pPr algn="just"/>
            <a:r>
              <a:rPr lang="el-GR" sz="2000" dirty="0" smtClean="0"/>
              <a:t>Το πιο συνηθισμένο αναπνευστικό υπόστρωμα των φυτών είναι η </a:t>
            </a:r>
            <a:r>
              <a:rPr lang="el-GR" sz="2000" b="1" dirty="0" smtClean="0"/>
              <a:t>γλυκόζη</a:t>
            </a:r>
            <a:r>
              <a:rPr lang="el-GR" sz="2000" dirty="0" smtClean="0"/>
              <a:t> ενώ σε ορισμένες περιπτώσεις, όπως λ.χ. κατά τη βλάστηση </a:t>
            </a:r>
            <a:r>
              <a:rPr lang="el-GR" sz="2000" dirty="0" err="1" smtClean="0"/>
              <a:t>ελαιούχων</a:t>
            </a:r>
            <a:r>
              <a:rPr lang="el-GR" sz="2000" dirty="0" smtClean="0"/>
              <a:t> σπερμάτων, είναι κυρίως τα </a:t>
            </a:r>
            <a:r>
              <a:rPr lang="el-GR" sz="2000" b="1" dirty="0" smtClean="0"/>
              <a:t>λιπαρά οξέα</a:t>
            </a:r>
            <a:r>
              <a:rPr lang="el-GR" sz="2000" dirty="0" smtClean="0"/>
              <a:t>. </a:t>
            </a:r>
            <a:endParaRPr lang="en-US" sz="2000" dirty="0" smtClean="0"/>
          </a:p>
          <a:p>
            <a:pPr algn="just"/>
            <a:r>
              <a:rPr lang="el-GR" sz="2000" dirty="0" smtClean="0"/>
              <a:t>Η παραγόμενη ενέργεια αποθηκεύεται είτε με τη μορφή φωσφορικών δεσμών υψηλής ενέργειας (ως ΑΤΡ), είτε με τη μορφή αναγωγικών ισοδυνάμων (ως NADH). Κατά τη διάρκεια της διαδικασίας καταναλώνεται O</a:t>
            </a:r>
            <a:r>
              <a:rPr lang="el-GR" sz="2000" baseline="-25000" dirty="0" smtClean="0"/>
              <a:t>2</a:t>
            </a:r>
            <a:r>
              <a:rPr lang="el-GR" sz="2000" dirty="0" smtClean="0"/>
              <a:t> και παράγονται, ως υποπροϊόντα, CO</a:t>
            </a:r>
            <a:r>
              <a:rPr lang="el-GR" sz="2000" baseline="-25000" dirty="0" smtClean="0"/>
              <a:t>2</a:t>
            </a:r>
            <a:r>
              <a:rPr lang="el-GR" sz="2000" dirty="0" smtClean="0"/>
              <a:t> και Η</a:t>
            </a:r>
            <a:r>
              <a:rPr lang="el-GR" sz="2000" baseline="-25000" dirty="0" smtClean="0"/>
              <a:t>2</a:t>
            </a:r>
            <a:r>
              <a:rPr lang="el-GR" sz="2000" dirty="0" smtClean="0"/>
              <a:t>Ο.</a:t>
            </a:r>
            <a:endParaRPr lang="el-GR" dirty="0"/>
          </a:p>
        </p:txBody>
      </p:sp>
      <p:sp>
        <p:nvSpPr>
          <p:cNvPr id="4" name="Title 1"/>
          <p:cNvSpPr txBox="1">
            <a:spLocks/>
          </p:cNvSpPr>
          <p:nvPr/>
        </p:nvSpPr>
        <p:spPr>
          <a:xfrm>
            <a:off x="179512" y="116632"/>
            <a:ext cx="8445624" cy="6206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defRPr/>
            </a:pPr>
            <a:r>
              <a:rPr lang="en-US" sz="1600" b="1" dirty="0" err="1" smtClean="0">
                <a:solidFill>
                  <a:schemeClr val="tx2">
                    <a:lumMod val="50000"/>
                  </a:schemeClr>
                </a:solidFill>
                <a:cs typeface="Arial" pitchFamily="34" charset="0"/>
              </a:rPr>
              <a:t>Κυτταρική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αερόβια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αναπνοή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Μια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αποδοτική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καταβολική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διαδικασία</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οποία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παρέχει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υποστρώματα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ενέργεια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όλα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κύτταρα</a:t>
            </a:r>
            <a:endParaRPr lang="el-GR" sz="1600" b="1" dirty="0">
              <a:solidFill>
                <a:schemeClr val="tx2">
                  <a:lumMod val="50000"/>
                </a:schemeClr>
              </a:solidFill>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496944" cy="5544616"/>
          </a:xfrm>
        </p:spPr>
        <p:txBody>
          <a:bodyPr>
            <a:normAutofit/>
          </a:bodyPr>
          <a:lstStyle/>
          <a:p>
            <a:pPr algn="just"/>
            <a:r>
              <a:rPr lang="el-GR" sz="2200" dirty="0" smtClean="0"/>
              <a:t>Από εξελικτικής άποψης η λειτουργία της αναπνοής φαίνεται ότι έκανε την εμφάνισή της όταν η ατμόσφαιρα του πλανήτη είχε πλέον εμπλουτιστεί με Ο</a:t>
            </a:r>
            <a:r>
              <a:rPr lang="el-GR" sz="2200" baseline="-25000" dirty="0" smtClean="0"/>
              <a:t>2</a:t>
            </a:r>
            <a:r>
              <a:rPr lang="el-GR" sz="2200" dirty="0" smtClean="0"/>
              <a:t> . </a:t>
            </a:r>
            <a:endParaRPr lang="en-US" sz="2200" dirty="0" smtClean="0"/>
          </a:p>
          <a:p>
            <a:pPr algn="just"/>
            <a:r>
              <a:rPr lang="el-GR" sz="2200" dirty="0" smtClean="0"/>
              <a:t>Δηλαδή η οξυγονική φωτοσύνθεση προηγήθηκε εξελικτικά της αναπνοής. </a:t>
            </a:r>
            <a:endParaRPr lang="en-US" sz="2200" dirty="0" smtClean="0"/>
          </a:p>
          <a:p>
            <a:pPr algn="just"/>
            <a:r>
              <a:rPr lang="el-GR" sz="2200" dirty="0" smtClean="0"/>
              <a:t>Η χρήση του οξυγόνου ως υποστρώματος παρουσίαζε πολλά πλεονεκτήματα και κυρίως την αποδοτική αξιοποίηση των πλούσιων σε ενέργεια φωτοσυνθετικών προϊόντων. </a:t>
            </a:r>
            <a:endParaRPr lang="en-US" sz="2200" dirty="0" smtClean="0"/>
          </a:p>
          <a:p>
            <a:pPr algn="just"/>
            <a:r>
              <a:rPr lang="el-GR" sz="2200" dirty="0" smtClean="0"/>
              <a:t>Η διάσπαση των μορίων με τη χρησιμοποίηση του οξυγόνου ως τελικού αποδέκτη των ηλεκτρονίων αποδίδει πολύ υψηλότερα ποσά ενέργειας από κάθε άλλη αντίστοιχη αναερόβια βιοχημική οδό . </a:t>
            </a:r>
            <a:endParaRPr lang="en-US" sz="2200" dirty="0" smtClean="0"/>
          </a:p>
          <a:p>
            <a:pPr algn="just"/>
            <a:r>
              <a:rPr lang="el-GR" sz="2200" dirty="0" smtClean="0"/>
              <a:t>Ας σημειωθεί ότι η εμφάνιση της αναπνευστικής οδού έδωσε ώθηση για την εξέλιξη πολυκύτταρων οργανισμών επειδή οι οργανισμοί αυτοί έχουν πολύ μεγαλύτερες ενεργειακές ανάγκες έναντι των μονοκύτταρων.</a:t>
            </a:r>
            <a:endParaRPr lang="el-GR" dirty="0"/>
          </a:p>
        </p:txBody>
      </p:sp>
      <p:sp>
        <p:nvSpPr>
          <p:cNvPr id="4" name="Title 1"/>
          <p:cNvSpPr txBox="1">
            <a:spLocks/>
          </p:cNvSpPr>
          <p:nvPr/>
        </p:nvSpPr>
        <p:spPr>
          <a:xfrm>
            <a:off x="179512" y="116632"/>
            <a:ext cx="8445624" cy="6206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defRPr/>
            </a:pPr>
            <a:r>
              <a:rPr lang="en-US" sz="1600" b="1" dirty="0" err="1" smtClean="0">
                <a:solidFill>
                  <a:schemeClr val="tx2">
                    <a:lumMod val="50000"/>
                  </a:schemeClr>
                </a:solidFill>
                <a:cs typeface="Arial" pitchFamily="34" charset="0"/>
              </a:rPr>
              <a:t>Κυτταρική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αερόβια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αναπνοή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Μια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αποδοτική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καταβολική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διαδικασία</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οποία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παρέχει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υποστρώματα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ενέργεια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όλα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κύτταρα</a:t>
            </a:r>
            <a:endParaRPr lang="el-GR" sz="1600" b="1" dirty="0">
              <a:solidFill>
                <a:schemeClr val="tx2">
                  <a:lumMod val="50000"/>
                </a:schemeClr>
              </a:solidFill>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116632"/>
            <a:ext cx="8445624" cy="54868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p>
            <a:pPr lvl="0" algn="ctr">
              <a:spcBef>
                <a:spcPct val="0"/>
              </a:spcBef>
              <a:defRPr/>
            </a:pPr>
            <a:r>
              <a:rPr lang="en-US" sz="1600" b="1" dirty="0" err="1" smtClean="0">
                <a:solidFill>
                  <a:schemeClr val="tx2">
                    <a:lumMod val="50000"/>
                  </a:schemeClr>
                </a:solidFill>
                <a:cs typeface="Arial" pitchFamily="34" charset="0"/>
              </a:rPr>
              <a:t>Κυτταρική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αερόβια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αναπνοή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Μια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αποδοτική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καταβολική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διαδικασία</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οποία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παρέχει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υποστρώματα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ενέργεια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όλα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κύτταρα</a:t>
            </a:r>
            <a:endParaRPr lang="el-GR" sz="1600" b="1" dirty="0">
              <a:solidFill>
                <a:schemeClr val="tx2">
                  <a:lumMod val="50000"/>
                </a:schemeClr>
              </a:solidFill>
              <a:cs typeface="Arial" pitchFamily="34" charset="0"/>
            </a:endParaRPr>
          </a:p>
        </p:txBody>
      </p:sp>
      <p:sp>
        <p:nvSpPr>
          <p:cNvPr id="16" name="TextBox 15"/>
          <p:cNvSpPr txBox="1"/>
          <p:nvPr/>
        </p:nvSpPr>
        <p:spPr>
          <a:xfrm>
            <a:off x="251520" y="908720"/>
            <a:ext cx="8712968" cy="4524315"/>
          </a:xfrm>
          <a:prstGeom prst="rect">
            <a:avLst/>
          </a:prstGeom>
          <a:noFill/>
        </p:spPr>
        <p:txBody>
          <a:bodyPr wrap="square" rtlCol="0">
            <a:spAutoFit/>
          </a:bodyPr>
          <a:lstStyle/>
          <a:p>
            <a:r>
              <a:rPr lang="el-GR" dirty="0" smtClean="0"/>
              <a:t>Η  αντίδραση της πλήρους οξείδωσης, παρουσία οξυγόνου, ενός υδατάνθρακα κατά την κυτταρική αναπνοή είναι: </a:t>
            </a:r>
          </a:p>
          <a:p>
            <a:endParaRPr lang="el-GR" dirty="0" smtClean="0"/>
          </a:p>
          <a:p>
            <a:pPr algn="just">
              <a:lnSpc>
                <a:spcPct val="150000"/>
              </a:lnSpc>
            </a:pPr>
            <a:r>
              <a:rPr lang="el-GR" dirty="0" smtClean="0"/>
              <a:t>Η συνοπτική αυτή αντίδραση δεν αποδίδει βεβαίως την πολυπλοκότητα του μηχανισμού. </a:t>
            </a:r>
          </a:p>
          <a:p>
            <a:pPr algn="just">
              <a:lnSpc>
                <a:spcPct val="150000"/>
              </a:lnSpc>
            </a:pPr>
            <a:r>
              <a:rPr lang="el-GR" dirty="0" smtClean="0"/>
              <a:t>Οι υδατάνθρακες που συνήθως χρησιμοποιούνται ως υποστρώματα της αντίδρασης είναι τα προϊόντα της </a:t>
            </a:r>
            <a:r>
              <a:rPr lang="el-GR" dirty="0" err="1" smtClean="0"/>
              <a:t>γλυκονεογένεσης</a:t>
            </a:r>
            <a:r>
              <a:rPr lang="el-GR" dirty="0" smtClean="0"/>
              <a:t>. </a:t>
            </a:r>
            <a:endParaRPr lang="en-US" dirty="0" smtClean="0"/>
          </a:p>
          <a:p>
            <a:pPr algn="just">
              <a:lnSpc>
                <a:spcPct val="150000"/>
              </a:lnSpc>
            </a:pPr>
            <a:r>
              <a:rPr lang="el-GR" dirty="0" smtClean="0"/>
              <a:t>Η πορεία ξεκινά με τη διάσπαση του αμύλου και την παραγωγή της δομικής του μονάδας, της γλυκόζης. </a:t>
            </a:r>
            <a:endParaRPr lang="en-US" dirty="0" smtClean="0"/>
          </a:p>
          <a:p>
            <a:pPr algn="just">
              <a:lnSpc>
                <a:spcPct val="150000"/>
              </a:lnSpc>
            </a:pPr>
            <a:r>
              <a:rPr lang="el-GR" dirty="0" smtClean="0"/>
              <a:t>Η οξείδωση των υποστρωμάτων διεξάγεται κατά ελεγχόμενα βήματα και η απελευθέρωση της ενέργειας γίνεται σταδιακά, ώστε να μπορεί να αποθηκευτεί και στη συνέχεια να χρησιμοποιηθεί σε άλλες αναβολικές αντιδράσεις. </a:t>
            </a:r>
          </a:p>
          <a:p>
            <a:endParaRPr lang="el-GR" dirty="0"/>
          </a:p>
        </p:txBody>
      </p:sp>
      <p:pic>
        <p:nvPicPr>
          <p:cNvPr id="20" name="Picture 19"/>
          <p:cNvPicPr/>
          <p:nvPr/>
        </p:nvPicPr>
        <p:blipFill>
          <a:blip r:embed="rId2" cstate="print"/>
          <a:srcRect/>
          <a:stretch>
            <a:fillRect/>
          </a:stretch>
        </p:blipFill>
        <p:spPr bwMode="auto">
          <a:xfrm>
            <a:off x="3275856" y="1340768"/>
            <a:ext cx="3024336" cy="288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6521</TotalTime>
  <Words>3853</Words>
  <Application>Microsoft Office PowerPoint</Application>
  <PresentationFormat>On-screen Show (4:3)</PresentationFormat>
  <Paragraphs>186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Θέμα του Office</vt:lpstr>
      <vt:lpstr>ΦΥΣΙΟΛΟΓΙΑ των ΦΥΤΩΝ</vt:lpstr>
      <vt:lpstr>Η μεταβολική τύχη των φωτοσυνθετικών προϊόντων εξαρτάται από τις τρέχουσες ανάγκες σε άνθρακα και ενέργεια</vt:lpstr>
      <vt:lpstr>Slide 3</vt:lpstr>
      <vt:lpstr>Slide 4</vt:lpstr>
      <vt:lpstr>Slide 5</vt:lpstr>
      <vt:lpstr>Slide 6</vt:lpstr>
      <vt:lpstr>Slide 7</vt:lpstr>
      <vt:lpstr>Slide 8</vt:lpstr>
      <vt:lpstr>Slide 9</vt:lpstr>
      <vt:lpstr>Slide 10</vt:lpstr>
      <vt:lpstr>Ερωτήματα που πρέπει να απαντηθούν προκειμένου να γίνει κατανοητή η πορεία της αναπνοής</vt:lpstr>
      <vt:lpstr>Ερωτήματα που πρέπει να απαντηθούν προκειμένου να γίνει κατανοητή η λειτουργία της αναπνοής </vt:lpstr>
      <vt:lpstr>Η γλυκόλυση είναι η καταβολική πορεία διάσπασης της γλυκόζης που διεξάγεται στο κυτταρόπλασμα και παράγει πυροσταφυλικό οξύ</vt:lpstr>
      <vt:lpstr>Μέσω της συνδετικής αντίδρασης το πυροσταφυλικό εισέρχεται στον κύκλο του Krebs </vt:lpstr>
      <vt:lpstr>Το ακετύλιο εισέρχεται στον κύκλο του Krebs και οξειδώνεται πλήρως προς CO2 ενώ παράγονται ATP και NADH</vt:lpstr>
      <vt:lpstr>Slide 16</vt:lpstr>
      <vt:lpstr>Slide 17</vt:lpstr>
      <vt:lpstr>Slide 18</vt:lpstr>
      <vt:lpstr>Slide 19</vt:lpstr>
      <vt:lpstr>Slide 20</vt:lpstr>
      <vt:lpstr>Το τελικό στάδιο της αερόβιας αναπνοής: Η αναπνευστική αλυσίδα και η παραγωγή ΑΤΡ </vt:lpstr>
      <vt:lpstr>Το τελικό στάδιο της αερόβιας αναπνοής: Η αναπνευστική αλυσίδα και η παραγωγή ΑΤΡ </vt:lpstr>
      <vt:lpstr>Το τελικό στάδιο της αερόβιας αναπνοής: Η αναπνευστική αλυσίδα και η παραγωγή ΑΤΡ </vt:lpstr>
      <vt:lpstr>Το τελικό στάδιο της αερόβιας αναπνοής: Η αναπνευστική αλυσίδα και η παραγωγή ΑΤΡ </vt:lpstr>
      <vt:lpstr>Το τελικό στάδιο της αερόβιας αναπνοής:  Η αναπνευστική αλυσίδα και η παραγωγή ΑΤΡ </vt:lpstr>
      <vt:lpstr>Ορισμένα δηλητήρια παρεμποδίζουν την αερόβια αναπνοή</vt:lpstr>
      <vt:lpstr>Σε ειδικές συνθήκες τα φυτικά κύτταρα μπορεί να λειτουργούν με εναλλακτικές οξειδάσες</vt:lpstr>
      <vt:lpstr>Σε ειδικές συνθήκες τα φυτικά κύτταρα μπορεί να λειτουργούν με εναλλακτικές οξειδάσες</vt:lpstr>
      <vt:lpstr>Slide 29</vt:lpstr>
      <vt:lpstr>Slide 30</vt:lpstr>
      <vt:lpstr>Slide 31</vt:lpstr>
      <vt:lpstr>Slide 32</vt:lpstr>
      <vt:lpstr>Slide 33</vt:lpstr>
      <vt:lpstr>Σε συνθήκες ανεπάρκειας ή πλήρους έλλειψης οξυγόνου λειτουργεί η αναερόβια αναπνοή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FASSEAS</dc:creator>
  <cp:lastModifiedBy>Labuser</cp:lastModifiedBy>
  <cp:revision>657</cp:revision>
  <dcterms:created xsi:type="dcterms:W3CDTF">2013-04-07T20:53:50Z</dcterms:created>
  <dcterms:modified xsi:type="dcterms:W3CDTF">2023-04-24T12:29:51Z</dcterms:modified>
</cp:coreProperties>
</file>