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90" r:id="rId1"/>
  </p:sldMasterIdLst>
  <p:notesMasterIdLst>
    <p:notesMasterId r:id="rId45"/>
  </p:notesMasterIdLst>
  <p:sldIdLst>
    <p:sldId id="285" r:id="rId2"/>
    <p:sldId id="286" r:id="rId3"/>
    <p:sldId id="348" r:id="rId4"/>
    <p:sldId id="366" r:id="rId5"/>
    <p:sldId id="371" r:id="rId6"/>
    <p:sldId id="367" r:id="rId7"/>
    <p:sldId id="368" r:id="rId8"/>
    <p:sldId id="369" r:id="rId9"/>
    <p:sldId id="370" r:id="rId10"/>
    <p:sldId id="372" r:id="rId11"/>
    <p:sldId id="373" r:id="rId12"/>
    <p:sldId id="374" r:id="rId13"/>
    <p:sldId id="375" r:id="rId14"/>
    <p:sldId id="402" r:id="rId15"/>
    <p:sldId id="401" r:id="rId16"/>
    <p:sldId id="376" r:id="rId17"/>
    <p:sldId id="378" r:id="rId18"/>
    <p:sldId id="377" r:id="rId19"/>
    <p:sldId id="379" r:id="rId20"/>
    <p:sldId id="381" r:id="rId21"/>
    <p:sldId id="403" r:id="rId22"/>
    <p:sldId id="380" r:id="rId23"/>
    <p:sldId id="382" r:id="rId24"/>
    <p:sldId id="383" r:id="rId25"/>
    <p:sldId id="384" r:id="rId26"/>
    <p:sldId id="385" r:id="rId27"/>
    <p:sldId id="386" r:id="rId28"/>
    <p:sldId id="387" r:id="rId29"/>
    <p:sldId id="388" r:id="rId30"/>
    <p:sldId id="389" r:id="rId31"/>
    <p:sldId id="390" r:id="rId32"/>
    <p:sldId id="391" r:id="rId33"/>
    <p:sldId id="392" r:id="rId34"/>
    <p:sldId id="393" r:id="rId35"/>
    <p:sldId id="394" r:id="rId36"/>
    <p:sldId id="397" r:id="rId37"/>
    <p:sldId id="395" r:id="rId38"/>
    <p:sldId id="396" r:id="rId39"/>
    <p:sldId id="398" r:id="rId40"/>
    <p:sldId id="399" r:id="rId41"/>
    <p:sldId id="400" r:id="rId42"/>
    <p:sldId id="321" r:id="rId43"/>
    <p:sldId id="301"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894" autoAdjust="0"/>
    <p:restoredTop sz="80645" autoAdjust="0"/>
  </p:normalViewPr>
  <p:slideViewPr>
    <p:cSldViewPr snapToGrid="0">
      <p:cViewPr varScale="1">
        <p:scale>
          <a:sx n="54" d="100"/>
          <a:sy n="54" d="100"/>
        </p:scale>
        <p:origin x="-1302" y="-96"/>
      </p:cViewPr>
      <p:guideLst>
        <p:guide orient="horz" pos="2160"/>
        <p:guide pos="3840"/>
      </p:guideLst>
    </p:cSldViewPr>
  </p:slideViewPr>
  <p:notesTextViewPr>
    <p:cViewPr>
      <p:scale>
        <a:sx n="1" d="1"/>
        <a:sy n="1" d="1"/>
      </p:scale>
      <p:origin x="0" y="0"/>
    </p:cViewPr>
  </p:notesTextViewPr>
  <p:gridSpacing cx="73737788" cy="7373778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9123B0-1B36-4F73-93EC-2C03A615177E}" type="datetimeFigureOut">
              <a:rPr lang="en-US" smtClean="0"/>
              <a:pPr/>
              <a:t>3/22/2021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18A4DB-084E-495A-99DF-ED1DF455D27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saponlinetutorials.com/how-to-define-document-types-in-sap-fico-document-types-sap/"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kern="1200" baseline="0" dirty="0" smtClean="0">
                <a:solidFill>
                  <a:schemeClr val="tx1"/>
                </a:solidFill>
                <a:latin typeface="+mn-lt"/>
                <a:ea typeface="+mn-ea"/>
                <a:cs typeface="+mn-cs"/>
              </a:rPr>
              <a:t>Τα υλικά και η εργασία συχνά αποκαλούνται άμεσα κόστη (</a:t>
            </a:r>
            <a:r>
              <a:rPr lang="el-GR" sz="1200" kern="1200" baseline="0" dirty="0" err="1" smtClean="0">
                <a:solidFill>
                  <a:schemeClr val="tx1"/>
                </a:solidFill>
                <a:latin typeface="+mn-lt"/>
                <a:ea typeface="+mn-ea"/>
                <a:cs typeface="+mn-cs"/>
              </a:rPr>
              <a:t>direct</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cost</a:t>
            </a:r>
            <a:r>
              <a:rPr lang="el-GR" sz="1200" kern="1200" baseline="0" dirty="0" smtClean="0">
                <a:solidFill>
                  <a:schemeClr val="tx1"/>
                </a:solidFill>
                <a:latin typeface="+mn-lt"/>
                <a:ea typeface="+mn-ea"/>
                <a:cs typeface="+mn-cs"/>
              </a:rPr>
              <a:t>), γιατί τα συστατικά μέρη του καθενός σε ένα τελικό προϊόν μπορούν να υπολογιστούν με αρκετή ακρίβεια. </a:t>
            </a:r>
          </a:p>
          <a:p>
            <a:pPr marL="0" marR="0" indent="0" algn="l" defTabSz="914400" rtl="0" eaLnBrk="1" fontAlgn="auto" latinLnBrk="0" hangingPunct="1">
              <a:lnSpc>
                <a:spcPct val="100000"/>
              </a:lnSpc>
              <a:spcBef>
                <a:spcPts val="0"/>
              </a:spcBef>
              <a:spcAft>
                <a:spcPts val="0"/>
              </a:spcAft>
              <a:buClrTx/>
              <a:buSzTx/>
              <a:buFontTx/>
              <a:buNone/>
              <a:tabLst/>
              <a:defRPr/>
            </a:pPr>
            <a:r>
              <a:rPr lang="el-GR" sz="1200" kern="1200" baseline="0" dirty="0" smtClean="0">
                <a:solidFill>
                  <a:schemeClr val="tx1"/>
                </a:solidFill>
                <a:latin typeface="+mn-lt"/>
                <a:ea typeface="+mn-ea"/>
                <a:cs typeface="+mn-cs"/>
              </a:rPr>
              <a:t>Τα γενικά στοιχεία των εξόδων είναι έμμεσα κόστη, τα οποία είναι δύσκολο να συνδεθούν με ένα συγκεκριμένο προϊόν ή με μια συγκεκριμένη παρτίδα προϊόντων (</a:t>
            </a:r>
            <a:r>
              <a:rPr lang="el-GR" sz="1200" kern="1200" baseline="0" dirty="0" err="1" smtClean="0">
                <a:solidFill>
                  <a:schemeClr val="tx1"/>
                </a:solidFill>
                <a:latin typeface="+mn-lt"/>
                <a:ea typeface="+mn-ea"/>
                <a:cs typeface="+mn-cs"/>
              </a:rPr>
              <a:t>indirect</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cost</a:t>
            </a:r>
            <a:r>
              <a:rPr lang="el-GR" sz="1200" kern="1200" baseline="0" dirty="0" smtClean="0">
                <a:solidFill>
                  <a:schemeClr val="tx1"/>
                </a:solidFill>
                <a:latin typeface="+mn-lt"/>
                <a:ea typeface="+mn-ea"/>
                <a:cs typeface="+mn-cs"/>
              </a:rPr>
              <a:t>). </a:t>
            </a:r>
          </a:p>
          <a:p>
            <a:r>
              <a:rPr lang="el-GR" sz="1200" kern="1200" baseline="0" dirty="0" smtClean="0">
                <a:solidFill>
                  <a:schemeClr val="tx1"/>
                </a:solidFill>
                <a:latin typeface="+mn-lt"/>
                <a:ea typeface="+mn-ea"/>
                <a:cs typeface="+mn-cs"/>
              </a:rPr>
              <a:t> </a:t>
            </a:r>
            <a:endParaRPr lang="el-GR" sz="1200"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7818A4DB-084E-495A-99DF-ED1DF455D27F}" type="slidenum">
              <a:rPr lang="en-US" smtClean="0"/>
              <a:pPr/>
              <a:t>25</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kern="1200" baseline="0" dirty="0" smtClean="0">
                <a:solidFill>
                  <a:schemeClr val="tx1"/>
                </a:solidFill>
                <a:latin typeface="+mn-lt"/>
                <a:ea typeface="+mn-ea"/>
                <a:cs typeface="+mn-cs"/>
              </a:rPr>
              <a:t>Η δυσκολία της κοστολόγησης βρίσκεται στην ανάλυση των συστατικών του κόστους και στον καταμερισμό των έμμεσων εξόδων στα επιμέρους προϊόντα. Η εργασία της συγκέντρωσης των δεδομένων που απαιτούνται για τον υπολογισμό του κόστους μπορεί να είναι ιδιαίτερα δύσκολη. </a:t>
            </a:r>
          </a:p>
          <a:p>
            <a:r>
              <a:rPr lang="el-GR" sz="1200" kern="1200" baseline="0" dirty="0" smtClean="0">
                <a:solidFill>
                  <a:schemeClr val="tx1"/>
                </a:solidFill>
                <a:latin typeface="+mn-lt"/>
                <a:ea typeface="+mn-ea"/>
                <a:cs typeface="+mn-cs"/>
              </a:rPr>
              <a:t>Με το ERP τα βασικά κομμάτια της αναγκαίας πληροφορίας αλλά και τα δεδομένα είναι ήδη διαθέσιμα. Για παράδειγμα, ο λογαριασμός υλικών (</a:t>
            </a:r>
            <a:r>
              <a:rPr lang="el-GR" sz="1200" kern="1200" baseline="0" dirty="0" err="1" smtClean="0">
                <a:solidFill>
                  <a:schemeClr val="tx1"/>
                </a:solidFill>
                <a:latin typeface="+mn-lt"/>
                <a:ea typeface="+mn-ea"/>
                <a:cs typeface="+mn-cs"/>
              </a:rPr>
              <a:t>Bill</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of</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Material</a:t>
            </a:r>
            <a:r>
              <a:rPr lang="el-GR" sz="1200" kern="1200" baseline="0" dirty="0" smtClean="0">
                <a:solidFill>
                  <a:schemeClr val="tx1"/>
                </a:solidFill>
                <a:latin typeface="+mn-lt"/>
                <a:ea typeface="+mn-ea"/>
                <a:cs typeface="+mn-cs"/>
              </a:rPr>
              <a:t>) που παρουσιάζει τα υλικά που απαιτούνται για την κατασκευή ενός προϊόντος είναι διαθέσιμος, όπως επίσης η απαιτούμενη εργασία – δρομολόγηση (</a:t>
            </a:r>
            <a:r>
              <a:rPr lang="el-GR" sz="1200" kern="1200" baseline="0" dirty="0" err="1" smtClean="0">
                <a:solidFill>
                  <a:schemeClr val="tx1"/>
                </a:solidFill>
                <a:latin typeface="+mn-lt"/>
                <a:ea typeface="+mn-ea"/>
                <a:cs typeface="+mn-cs"/>
              </a:rPr>
              <a:t>routings</a:t>
            </a:r>
            <a:r>
              <a:rPr lang="el-GR" sz="1200" kern="1200" baseline="0" dirty="0" smtClean="0">
                <a:solidFill>
                  <a:schemeClr val="tx1"/>
                </a:solidFill>
                <a:latin typeface="+mn-lt"/>
                <a:ea typeface="+mn-ea"/>
                <a:cs typeface="+mn-cs"/>
              </a:rPr>
              <a:t>) για  την κατασκευή ενός προϊόντος, το μισθολογικό κόστος των εργαζόμενων κ.ά. </a:t>
            </a:r>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27</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kern="1200" baseline="0" dirty="0" smtClean="0">
                <a:solidFill>
                  <a:schemeClr val="tx1"/>
                </a:solidFill>
                <a:latin typeface="+mn-lt"/>
                <a:ea typeface="+mn-ea"/>
                <a:cs typeface="+mn-cs"/>
              </a:rPr>
              <a:t>Βασικά βήματα της διαχείρισης των πληρωτέων λογαριασμών:</a:t>
            </a:r>
          </a:p>
          <a:p>
            <a:r>
              <a:rPr lang="el-GR" sz="1200" kern="1200" baseline="0" dirty="0" smtClean="0">
                <a:solidFill>
                  <a:schemeClr val="tx1"/>
                </a:solidFill>
                <a:latin typeface="+mn-lt"/>
                <a:ea typeface="+mn-ea"/>
                <a:cs typeface="+mn-cs"/>
              </a:rPr>
              <a:t>Οι προμηθευτές δέχονται τις εντολές προμήθειας τις οποίες και εκτελούν με την παράδοση των προϊόντων και του τιμολογίου στην επιχείρηση. </a:t>
            </a:r>
          </a:p>
          <a:p>
            <a:r>
              <a:rPr lang="el-GR" sz="1200" kern="1200" baseline="0" dirty="0" smtClean="0">
                <a:solidFill>
                  <a:schemeClr val="tx1"/>
                </a:solidFill>
                <a:latin typeface="+mn-lt"/>
                <a:ea typeface="+mn-ea"/>
                <a:cs typeface="+mn-cs"/>
              </a:rPr>
              <a:t>Η επιχείρηση παραλαμβάνει τα τιμολόγια και εκτελεί την πληρωμή, αφού λάβει υπόψη τη σύμβαση με τον προμηθευτή, τους όρους πληρωμής, τα διαθέσιμα πιστωτικά όρια, τις προκαταβολές που πρέπει να δοθούν κ.λπ. </a:t>
            </a:r>
          </a:p>
          <a:p>
            <a:r>
              <a:rPr lang="el-GR" sz="1200" kern="1200" baseline="0" dirty="0" smtClean="0">
                <a:solidFill>
                  <a:schemeClr val="tx1"/>
                </a:solidFill>
                <a:latin typeface="+mn-lt"/>
                <a:ea typeface="+mn-ea"/>
                <a:cs typeface="+mn-cs"/>
              </a:rPr>
              <a:t>Με βάση τα παραπάνω γίνεται η πληρωμή του προμηθευτή είτε με μεταφορά χρημάτων σε τραπεζικό λογαριασμό, είτε με έκδοση επιταγής, είτε με όποιον άλλο πρόσφορο τρόπο </a:t>
            </a:r>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29</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a:buFont typeface="Arial" pitchFamily="34" charset="0"/>
              <a:buChar char="•"/>
            </a:pPr>
            <a:r>
              <a:rPr lang="el-GR" sz="1200" b="0" kern="1200" baseline="0" dirty="0" smtClean="0">
                <a:solidFill>
                  <a:schemeClr val="tx1"/>
                </a:solidFill>
                <a:latin typeface="+mn-lt"/>
                <a:ea typeface="+mn-ea"/>
                <a:cs typeface="+mn-cs"/>
              </a:rPr>
              <a:t> Ο γενικός προϋπολογισμός είναι ένα γενικό οικονομικό σχέδιο για το προσεχές ημερολογιακό ή οικονομικό έτος και προετοιμάζεται συνήθως ετησίως ή τριμηνιαίως. Ο γενικός προϋπολογισμός είναι στην πραγματικότητα η ένωση πολλών μικρότερων προϋπολογισμών των τμημάτων της επιχείρησης, οι οποίοι ενώνονται όλοι μαζί για να δώσουν μια γενική εικόνα των προγραμματισμένων ενεργειών της επιχείρησης. Ο σχεδιασμός και η τυποποίηση του γενικού προϋπολογισμού εξαρτάται από το μέγεθος και τη φύση της επιχείρησης. </a:t>
            </a:r>
          </a:p>
          <a:p>
            <a:r>
              <a:rPr lang="el-GR" sz="1200" b="0" kern="1200" baseline="0" dirty="0" smtClean="0">
                <a:solidFill>
                  <a:schemeClr val="tx1"/>
                </a:solidFill>
                <a:latin typeface="+mn-lt"/>
                <a:ea typeface="+mn-ea"/>
                <a:cs typeface="+mn-cs"/>
              </a:rPr>
              <a:t>• Ο λειτουργικός προϋπολογισμός εξετάζει το κόστος των εμπορευμάτων ή των υπηρεσιών που παράγονται. Συνήθως, για να δημιουργήσουμε τον λειτουργικό προϋπολογισμό ξεκινούμε από τον προϋπολογισμό πωλήσεων που είναι αυτός που γίνεται πρώτος και βασίζεται σε ιστορικά στοιχεία, στη γνώση της αγοράς καθώς και σε προβλέψεις. Ο προϋπολογισμός πωλήσεων συνδέεται στενά με την παραγωγή της επιχείρησης για την επόμενη χρονική περίοδο. Για την παραγωγή των προϊόντων θα χρειαστεί επομένως να προϋπολογίσουμε τα υλικά που θα πρέπει να προμηθευτούμε (προϋπολογισμός προμηθειών) καθώς και τις άλλες δαπάνες παραγωγής (προϋπολογισμός δαπανών παραγωγής). </a:t>
            </a:r>
          </a:p>
          <a:p>
            <a:r>
              <a:rPr lang="el-GR" sz="1200" b="0" kern="1200" baseline="0" dirty="0" smtClean="0">
                <a:solidFill>
                  <a:schemeClr val="tx1"/>
                </a:solidFill>
                <a:latin typeface="+mn-lt"/>
                <a:ea typeface="+mn-ea"/>
                <a:cs typeface="+mn-cs"/>
              </a:rPr>
              <a:t>• Ο χρηματοοικονομικός προϋπολογισμός εξετάζει το αναμενόμενο ενεργητικό της επιχείρησης, τα στοιχεία του παθητικού και το μετοχικό κεφάλαιο της επιχείρησης. Η σύνταξή του είναι απαραίτητη για να φανεί η οικονομική υγεία της επιχείρησης. </a:t>
            </a:r>
          </a:p>
          <a:p>
            <a:r>
              <a:rPr lang="el-GR" sz="1200" b="0" kern="1200" baseline="0" dirty="0" smtClean="0">
                <a:solidFill>
                  <a:schemeClr val="tx1"/>
                </a:solidFill>
                <a:latin typeface="+mn-lt"/>
                <a:ea typeface="+mn-ea"/>
                <a:cs typeface="+mn-cs"/>
              </a:rPr>
              <a:t>• Ο ταμειακός προϋπολογισμός γίνεται για τον προγραμματισμό και τον έλεγχο των διαθεσίμων. Παρουσιάζει τις αναμενόμενες εισροές και εκροές μετρητών για ένα συγκεκριμένο χρονικό διάστημα. Ο ταμειακός προϋπολογισμός βοηθά τη διοίκηση της επιχείρησης να τηρεί τα διαθέσιμα σε λογικά επίπεδα σε σχέση με τις ανάγκες της επιχείρησης όπως και στην αποφυγή ανεπιθύμητων καταστάσεων, όπως η έλλειψη διαθεσίμων ή η μη απασχόληση κεφαλαίου. Ο ταμειακός προϋπολογισμός αποτελείται από τις εισροές, τις εκροές, το πλεονασματικό ή ελλειμματικό τμήμα, το οποίο παρουσιάζει τη διαφορά μεταξύ των εισροών μετρητών και των εκροών και τέλος από το χρηματοοικονομικό τμήμα, που παρουσιάζει τον δανεισμό και τις αποπληρωμές που αναμένονται κατά τη διάρκεια της περιόδου. </a:t>
            </a:r>
          </a:p>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35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36</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38</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a:buFontTx/>
              <a:buChar char="-"/>
            </a:pPr>
            <a:r>
              <a:rPr lang="el-GR" sz="1200" b="0" kern="1200" baseline="0" dirty="0" smtClean="0">
                <a:solidFill>
                  <a:schemeClr val="tx1"/>
                </a:solidFill>
                <a:latin typeface="+mn-lt"/>
                <a:ea typeface="+mn-ea"/>
                <a:cs typeface="+mn-cs"/>
              </a:rPr>
              <a:t>Η γραμμική απόσβεση υποθέτει ότι το πάγιο χάνει ποσό ισοδύναμο με την αξία κάθε έτους για τον υπολογισμένο ωφέλιμο βίο του. Αυτό σημαίνει ότι το κόστος κτήσης και παραγωγής διανέμεται εξίσου σε όλο τον ωφέλιμο βίο του παγίου. Γενικά, η γραμμική απόσβεση υπολογίζεται αφαιρώντας την υπολειμματική αξία του παγίου από το κόστος κτήσης και παραγωγής και έπειτα διαιρώντας αυτό το ποσό με τον ωφέλιμο βίο του παγίου.</a:t>
            </a:r>
          </a:p>
          <a:p>
            <a:pPr>
              <a:buFontTx/>
              <a:buChar char="-"/>
            </a:pPr>
            <a:r>
              <a:rPr lang="el-GR" sz="1200" b="0" kern="1200" baseline="0" dirty="0" smtClean="0">
                <a:solidFill>
                  <a:schemeClr val="tx1"/>
                </a:solidFill>
                <a:latin typeface="+mn-lt"/>
                <a:ea typeface="+mn-ea"/>
                <a:cs typeface="+mn-cs"/>
              </a:rPr>
              <a:t>Η γραμμική μέθοδος ελέγχου περιόδου υπολογίζει την απόσβεση του παγίου μιας περιόδου πολλαπλασιάζοντας το ποσό της γραμμικής απόσβεσης της περιόδου με τον συντελεστή που ορίζουμε. Υπάρχουν δύο είδη ελέγχου περιόδου: ο πρότυπος –όπου ο ίδιος συντελεστής για τον υπολογισμό απόσβεσης ισχύει για όλες τις περιόδους στον ωφέλιμο βίο του παγίου και ο μεμονωμένος –όπου ορίζουμε διαφορετικό συντελεστή για τον υπολογισμό απόσβεσης για διαφορετικές περιόδους στον ωφέλιμο βίο του παγίου. </a:t>
            </a:r>
          </a:p>
          <a:p>
            <a:pPr>
              <a:buFontTx/>
              <a:buChar char="-"/>
            </a:pPr>
            <a:r>
              <a:rPr lang="el-GR" sz="1200" b="0" kern="1200" baseline="0" dirty="0" smtClean="0">
                <a:solidFill>
                  <a:schemeClr val="tx1"/>
                </a:solidFill>
                <a:latin typeface="+mn-lt"/>
                <a:ea typeface="+mn-ea"/>
                <a:cs typeface="+mn-cs"/>
              </a:rPr>
              <a:t>Η μέθοδος φθίνοντος υπολοίπου συνεπάγεται μεγαλύτερες χρεώσεις απόσβεσης στην αρχή του ωφέλιμου βίου του παγίου και σταδιακή μείωση των χρεώσεων της απόσβεσης σε διαδοχικές περιόδους. Κάθε χρόνο, η απόσβεση υπολογίζεται χρησιμοποιώντας το ίδιο σταθερό ποσοστό. Τον πρώτο χρόνο, το σύστημα υπολογίζει την απόσβεση βάσει του κόστους κτήσης και παραγωγής του παγίου. Στα επόμενα χρόνια, ο υπολογισμός βασίζεται στην υπόλοιπη καθαρή λογιστική αξία του παγίου. Το ποσό απόσβεσης που καθορίζεται με αυτόν τον τρόπο δεν πρέπει να υπερβαίνει ένα καθορισμένο ανώτερο όριο. Αυτό το όριο είναι το ποσό απόσβεσης, που υπολογίστηκε με τη μέθοδο γραμμικής απόσβεσης, πολλαπλασιαζόμενο με έναν συντελεστή.</a:t>
            </a:r>
          </a:p>
          <a:p>
            <a:pPr>
              <a:buFontTx/>
              <a:buChar char="-"/>
            </a:pPr>
            <a:r>
              <a:rPr lang="el-GR" sz="1200" b="0" kern="1200" baseline="0" dirty="0" smtClean="0">
                <a:solidFill>
                  <a:schemeClr val="tx1"/>
                </a:solidFill>
                <a:latin typeface="+mn-lt"/>
                <a:ea typeface="+mn-ea"/>
                <a:cs typeface="+mn-cs"/>
              </a:rPr>
              <a:t>Με την πολυεπίπεδη μέθοδο για τον ωφέλιμο βίο του παγίου ορίζουμε φάσεις, όπου σε κάθε φάση αποσβένουμε το πάγιο με διαφορετικό ρυθμό. Με αυτόν τον τρόπο, με την πάροδο του χρόνου η πορεία απόσβεσης του παγίου μπορεί να αλλάζει επίπεδα. </a:t>
            </a:r>
          </a:p>
          <a:p>
            <a:pPr>
              <a:buFontTx/>
              <a:buChar char="-"/>
            </a:pPr>
            <a:r>
              <a:rPr lang="el-GR" sz="1200" b="0" kern="1200" baseline="0" dirty="0" smtClean="0">
                <a:solidFill>
                  <a:schemeClr val="tx1"/>
                </a:solidFill>
                <a:latin typeface="+mn-lt"/>
                <a:ea typeface="+mn-ea"/>
                <a:cs typeface="+mn-cs"/>
              </a:rPr>
              <a:t> Η άμεση διαγραφή είναι η μέθοδος απόσβεσης που διαγράφει πλήρως την αξία του παγίου που αποσβέστηκε κατά την περίοδο απόκτησης του παγίου. Συνήθως, αυτή η μέθοδος ισχύει για πάγια χαμηλής αξίας </a:t>
            </a:r>
          </a:p>
          <a:p>
            <a:pPr>
              <a:buFontTx/>
              <a:buNone/>
            </a:pPr>
            <a:endParaRPr lang="el-GR" sz="1200" b="0" kern="1200" baseline="0" dirty="0" smtClean="0">
              <a:solidFill>
                <a:schemeClr val="tx1"/>
              </a:solidFill>
              <a:latin typeface="+mn-lt"/>
              <a:ea typeface="+mn-ea"/>
              <a:cs typeface="+mn-cs"/>
            </a:endParaRPr>
          </a:p>
          <a:p>
            <a:pPr>
              <a:buFont typeface="Arial" pitchFamily="34" charset="0"/>
              <a:buNone/>
            </a:pPr>
            <a:endParaRPr lang="en-US" b="0"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39</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baseline="0" dirty="0" smtClean="0">
              <a:solidFill>
                <a:schemeClr val="tx1"/>
              </a:solidFill>
              <a:latin typeface="+mn-lt"/>
              <a:ea typeface="+mn-ea"/>
              <a:cs typeface="+mn-cs"/>
            </a:endParaRPr>
          </a:p>
          <a:p>
            <a:r>
              <a:rPr lang="el-GR" sz="1200" kern="1200" baseline="0" dirty="0" smtClean="0">
                <a:solidFill>
                  <a:schemeClr val="tx1"/>
                </a:solidFill>
                <a:latin typeface="+mn-lt"/>
                <a:ea typeface="+mn-ea"/>
                <a:cs typeface="+mn-cs"/>
              </a:rPr>
              <a:t>Ένα πάγιο μπορεί να αποσυρθεί με τους παρακάτω τρόπους:</a:t>
            </a:r>
          </a:p>
          <a:p>
            <a:r>
              <a:rPr lang="el-GR" sz="1200" i="0" kern="1200" baseline="0" dirty="0" smtClean="0">
                <a:solidFill>
                  <a:schemeClr val="tx1"/>
                </a:solidFill>
                <a:latin typeface="+mn-lt"/>
                <a:ea typeface="+mn-ea"/>
                <a:cs typeface="+mn-cs"/>
              </a:rPr>
              <a:t>- Απόσυρση μέσω Πώλησης. Ένα πάγιο στοιχείο ενεργητικού πωλείται με κέρδος ή ζημία. </a:t>
            </a:r>
          </a:p>
          <a:p>
            <a:r>
              <a:rPr lang="el-GR" sz="1200" i="0" kern="1200" baseline="0" dirty="0" smtClean="0">
                <a:solidFill>
                  <a:schemeClr val="tx1"/>
                </a:solidFill>
                <a:latin typeface="+mn-lt"/>
                <a:ea typeface="+mn-ea"/>
                <a:cs typeface="+mn-cs"/>
              </a:rPr>
              <a:t>- Απόσυρση μέσω Αχρηστίας. Αν ένα πάγιο στοιχείο ενεργητικού αφήσει το χαρτοφυλάκιο παγίου χωρίς κέρδος ή ζημία, η επιχείρηση μπορεί να αποσύρει το πάγιο δημιουργώντας ένα έγγραφο απόσυρσης με τον τύπο αχρηστία. </a:t>
            </a:r>
          </a:p>
          <a:p>
            <a:r>
              <a:rPr lang="el-GR" sz="1200" i="0" kern="1200" baseline="0" dirty="0" smtClean="0">
                <a:solidFill>
                  <a:schemeClr val="tx1"/>
                </a:solidFill>
                <a:latin typeface="+mn-lt"/>
                <a:ea typeface="+mn-ea"/>
                <a:cs typeface="+mn-cs"/>
              </a:rPr>
              <a:t>- Πλήρης ή Μερική Απόσυρση. Μία απόσυρση μπορεί να αναφέρεται σε όλο το πάγιο (πλήρης απόσυρση) ή σε μέρος του παγίου (μερική απόσυρση). </a:t>
            </a:r>
          </a:p>
          <a:p>
            <a:endParaRPr lang="en-US" sz="1200" i="0" kern="1200" baseline="0" dirty="0" smtClean="0">
              <a:solidFill>
                <a:schemeClr val="tx1"/>
              </a:solidFill>
              <a:latin typeface="+mn-lt"/>
              <a:ea typeface="+mn-ea"/>
              <a:cs typeface="+mn-cs"/>
            </a:endParaRPr>
          </a:p>
          <a:p>
            <a:endParaRPr lang="en-US" i="0"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41</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42</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a:extLst>
              <a:ext uri="{FF2B5EF4-FFF2-40B4-BE49-F238E27FC236}">
                <a16:creationId xmlns="" xmlns:a16="http://schemas.microsoft.com/office/drawing/2014/main" id="{61AAD79E-D7ED-C941-92F6-DBB0B0C00CE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52226" name="Notes Placeholder 2">
            <a:extLst>
              <a:ext uri="{FF2B5EF4-FFF2-40B4-BE49-F238E27FC236}">
                <a16:creationId xmlns="" xmlns:a16="http://schemas.microsoft.com/office/drawing/2014/main" id="{DFB1E606-BB5D-9B43-90F9-A2AC637B1AFF}"/>
              </a:ext>
            </a:extLst>
          </p:cNvPr>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n-US" dirty="0"/>
          </a:p>
        </p:txBody>
      </p:sp>
      <p:sp>
        <p:nvSpPr>
          <p:cNvPr id="52227" name="Slide Number Placeholder 3">
            <a:extLst>
              <a:ext uri="{FF2B5EF4-FFF2-40B4-BE49-F238E27FC236}">
                <a16:creationId xmlns="" xmlns:a16="http://schemas.microsoft.com/office/drawing/2014/main" id="{F97F5835-E86B-864B-8E3A-6A4D6A577D20}"/>
              </a:ext>
            </a:extLst>
          </p:cNvPr>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D050961A-0707-B841-B314-F03BDF061476}" type="slidenum">
              <a:rPr lang="en-US" altLang="en-US" smtClean="0">
                <a:latin typeface="Calibri" panose="020F0502020204030204" pitchFamily="34" charset="0"/>
              </a:rPr>
              <a:pPr fontAlgn="base">
                <a:spcBef>
                  <a:spcPct val="0"/>
                </a:spcBef>
                <a:spcAft>
                  <a:spcPct val="0"/>
                </a:spcAft>
              </a:pPr>
              <a:t>43</a:t>
            </a:fld>
            <a:endParaRPr lang="en-US" altLang="en-US">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b="0" dirty="0" smtClean="0"/>
              <a:t>Στην</a:t>
            </a:r>
            <a:r>
              <a:rPr lang="el-GR" b="0" baseline="0" dirty="0" smtClean="0"/>
              <a:t> ενότητα 4 είδαμε τις βασικές επιχειρηματικές διεργασίες ενός οργανισμού. Μεταξύ αυτών περιλαμβάνεται και η οικονομική διαχείριση. Βασικές εφαρμογές της οικονομικής διαχείρισης είναι η χρηματοοικονομική λογιστική και η διοικητική λογιστική.</a:t>
            </a:r>
            <a:endParaRPr lang="en-US" b="0"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kern="1200" baseline="0" dirty="0" smtClean="0">
                <a:solidFill>
                  <a:schemeClr val="tx1"/>
                </a:solidFill>
                <a:latin typeface="+mn-lt"/>
                <a:ea typeface="+mn-ea"/>
                <a:cs typeface="+mn-cs"/>
              </a:rPr>
              <a:t>Η </a:t>
            </a:r>
            <a:r>
              <a:rPr lang="el-GR" sz="1200" u="sng" kern="1200" baseline="0" dirty="0" smtClean="0">
                <a:solidFill>
                  <a:schemeClr val="tx1"/>
                </a:solidFill>
                <a:latin typeface="+mn-lt"/>
                <a:ea typeface="+mn-ea"/>
                <a:cs typeface="+mn-cs"/>
              </a:rPr>
              <a:t>Χρηματοοικονομική Λογιστική </a:t>
            </a:r>
            <a:r>
              <a:rPr lang="el-GR" sz="1200" kern="1200" baseline="0" dirty="0" smtClean="0">
                <a:solidFill>
                  <a:schemeClr val="tx1"/>
                </a:solidFill>
                <a:latin typeface="+mn-lt"/>
                <a:ea typeface="+mn-ea"/>
                <a:cs typeface="+mn-cs"/>
              </a:rPr>
              <a:t>ασχολείται με την καταγραφή των οικονομικών επιπτώσεων των επιχειρηματικών διαδικασιών όταν εκτελούνται. Οι επιχειρήσεις χρησιμοποιούν τα δεδομένα αυτά για να δημιουργήσουν οικονομικές καταστάσεις, να ικανοποιήσουν τις νομικές ή κανονιστικές απαιτήσεις υποβολής εκθέσεων. </a:t>
            </a:r>
          </a:p>
          <a:p>
            <a:r>
              <a:rPr lang="el-GR" sz="1200" kern="1200" baseline="0" dirty="0" smtClean="0">
                <a:solidFill>
                  <a:schemeClr val="tx1"/>
                </a:solidFill>
                <a:latin typeface="+mn-lt"/>
                <a:ea typeface="+mn-ea"/>
                <a:cs typeface="+mn-cs"/>
              </a:rPr>
              <a:t>Η </a:t>
            </a:r>
            <a:r>
              <a:rPr lang="el-GR" sz="1200" u="sng" kern="1200" baseline="0" dirty="0" smtClean="0">
                <a:solidFill>
                  <a:schemeClr val="tx1"/>
                </a:solidFill>
                <a:latin typeface="+mn-lt"/>
                <a:ea typeface="+mn-ea"/>
                <a:cs typeface="+mn-cs"/>
              </a:rPr>
              <a:t>διοικητική λογιστική </a:t>
            </a:r>
            <a:r>
              <a:rPr lang="el-GR" sz="1200" kern="1200" baseline="0" dirty="0" smtClean="0">
                <a:solidFill>
                  <a:schemeClr val="tx1"/>
                </a:solidFill>
                <a:latin typeface="+mn-lt"/>
                <a:ea typeface="+mn-ea"/>
                <a:cs typeface="+mn-cs"/>
              </a:rPr>
              <a:t>επικεντρώνεται εσωτερικά στην επιχείρηση, με σκοπό να παρέχει τις αναγκαίες πληροφορίες για τη διαχείριση των επιχειρηματικών διεργασιών. Ειδικά, επικεντρώνεται στα δεδομένα του κόστους και τα έσοδα της επιχείρησης, με σκοπό την αύξηση των εσόδων ή την ελαχιστοποίηση του κόστους και την επίτευξη κερδών. Το περιεχόμενο των εκθέσεων που παράγονται  δεν προβλέπεται από καμία εξωτερική νομική οντότητα, αλλά βασίζεται εξολοκλήρου στις ανάγκες της διοίκησης. </a:t>
            </a:r>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dirty="0" smtClean="0"/>
              <a:t>Στόχος της Χρηματοοικονομικής Λογιστικής είναι να παρουσιάσει τον οικονομικό αντίκτυπο των επιχειρηματικών διεργασιών. Αυτά τα δεδομένα καταγράφονται στο γενικό καθολικό. </a:t>
            </a:r>
          </a:p>
          <a:p>
            <a:r>
              <a:rPr lang="el-GR" dirty="0" smtClean="0"/>
              <a:t>Οι οικονομικές καταστάσεις που δημιουργούνται είναι:</a:t>
            </a:r>
            <a:endParaRPr lang="el-GR" sz="1200" kern="1200" baseline="0" dirty="0" smtClean="0">
              <a:solidFill>
                <a:schemeClr val="tx1"/>
              </a:solidFill>
              <a:latin typeface="+mn-lt"/>
              <a:ea typeface="+mn-ea"/>
              <a:cs typeface="+mn-cs"/>
            </a:endParaRPr>
          </a:p>
          <a:p>
            <a:r>
              <a:rPr lang="el-GR" sz="1200" kern="1200" baseline="0" dirty="0" smtClean="0">
                <a:solidFill>
                  <a:schemeClr val="tx1"/>
                </a:solidFill>
                <a:latin typeface="+mn-lt"/>
                <a:ea typeface="+mn-ea"/>
                <a:cs typeface="+mn-cs"/>
              </a:rPr>
              <a:t>- Ο </a:t>
            </a:r>
            <a:r>
              <a:rPr lang="el-GR" sz="1200" u="sng" kern="1200" baseline="0" dirty="0" smtClean="0">
                <a:solidFill>
                  <a:schemeClr val="tx1"/>
                </a:solidFill>
                <a:latin typeface="+mn-lt"/>
                <a:ea typeface="+mn-ea"/>
                <a:cs typeface="+mn-cs"/>
              </a:rPr>
              <a:t>ισολογισμός</a:t>
            </a:r>
            <a:r>
              <a:rPr lang="el-GR" sz="1200" kern="1200" baseline="0" dirty="0" smtClean="0">
                <a:solidFill>
                  <a:schemeClr val="tx1"/>
                </a:solidFill>
                <a:latin typeface="+mn-lt"/>
                <a:ea typeface="+mn-ea"/>
                <a:cs typeface="+mn-cs"/>
              </a:rPr>
              <a:t> είναι ένα στιγμιότυπο της επιχείρησης σε ένα σημείο στον χρόνο. Προσδιορίζει τα περιουσιακά στοιχεία, τις υποχρεώσεις και τα ίδια κεφάλαια μια συγκεκριμένη χρονική στιγμή. </a:t>
            </a:r>
          </a:p>
          <a:p>
            <a:pPr>
              <a:buFontTx/>
              <a:buChar char="-"/>
            </a:pPr>
            <a:r>
              <a:rPr lang="el-GR" sz="1200" kern="1200" baseline="0" dirty="0" smtClean="0">
                <a:solidFill>
                  <a:schemeClr val="tx1"/>
                </a:solidFill>
                <a:latin typeface="+mn-lt"/>
                <a:ea typeface="+mn-ea"/>
                <a:cs typeface="+mn-cs"/>
              </a:rPr>
              <a:t>Ένας </a:t>
            </a:r>
            <a:r>
              <a:rPr lang="el-GR" sz="1200" u="sng" kern="1200" baseline="0" dirty="0" smtClean="0">
                <a:solidFill>
                  <a:schemeClr val="tx1"/>
                </a:solidFill>
                <a:latin typeface="+mn-lt"/>
                <a:ea typeface="+mn-ea"/>
                <a:cs typeface="+mn-cs"/>
              </a:rPr>
              <a:t>λογαριασμός κατάστασης </a:t>
            </a:r>
            <a:r>
              <a:rPr lang="el-GR" sz="1200" u="sng" kern="1200" baseline="0" dirty="0" smtClean="0">
                <a:solidFill>
                  <a:schemeClr val="tx1"/>
                </a:solidFill>
                <a:latin typeface="+mn-lt"/>
                <a:ea typeface="+mn-ea"/>
                <a:cs typeface="+mn-cs"/>
              </a:rPr>
              <a:t>αποτελεσμάτων χρήσης</a:t>
            </a:r>
            <a:r>
              <a:rPr lang="el-GR" sz="1200" kern="1200" baseline="0" dirty="0" smtClean="0">
                <a:solidFill>
                  <a:schemeClr val="tx1"/>
                </a:solidFill>
                <a:latin typeface="+mn-lt"/>
                <a:ea typeface="+mn-ea"/>
                <a:cs typeface="+mn-cs"/>
              </a:rPr>
              <a:t>, </a:t>
            </a:r>
            <a:r>
              <a:rPr lang="el-GR" sz="1200" kern="1200" baseline="0" dirty="0" smtClean="0">
                <a:solidFill>
                  <a:schemeClr val="tx1"/>
                </a:solidFill>
                <a:latin typeface="+mn-lt"/>
                <a:ea typeface="+mn-ea"/>
                <a:cs typeface="+mn-cs"/>
              </a:rPr>
              <a:t>επίσης γνωστός και ως μια κατάσταση κερδών και ζημιών (</a:t>
            </a:r>
            <a:r>
              <a:rPr lang="el-GR" sz="1200" kern="1200" baseline="0" dirty="0" err="1" smtClean="0">
                <a:solidFill>
                  <a:schemeClr val="tx1"/>
                </a:solidFill>
                <a:latin typeface="+mn-lt"/>
                <a:ea typeface="+mn-ea"/>
                <a:cs typeface="+mn-cs"/>
              </a:rPr>
              <a:t>profit</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and</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loss</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statement</a:t>
            </a:r>
            <a:r>
              <a:rPr lang="el-GR" sz="1200" kern="1200" baseline="0" dirty="0" smtClean="0">
                <a:solidFill>
                  <a:schemeClr val="tx1"/>
                </a:solidFill>
                <a:latin typeface="+mn-lt"/>
                <a:ea typeface="+mn-ea"/>
                <a:cs typeface="+mn-cs"/>
              </a:rPr>
              <a:t>), υποδεικνύει τις μεταβολές στην οικονομική θέση της εταιρείας κατά τη διάρκεια μιας χρονικής περιόδου και προσδιορίζει τα έσοδα, τα έξοδα και συνεπώς τα κέρδη ή τις ζημίες.</a:t>
            </a:r>
          </a:p>
          <a:p>
            <a:pPr>
              <a:buFontTx/>
              <a:buChar char="-"/>
            </a:pPr>
            <a:r>
              <a:rPr lang="el-GR" sz="1200" kern="1200" baseline="0" dirty="0" smtClean="0">
                <a:solidFill>
                  <a:schemeClr val="tx1"/>
                </a:solidFill>
                <a:latin typeface="+mn-lt"/>
                <a:ea typeface="+mn-ea"/>
                <a:cs typeface="+mn-cs"/>
              </a:rPr>
              <a:t> Μια </a:t>
            </a:r>
            <a:r>
              <a:rPr lang="el-GR" sz="1200" u="sng" kern="1200" baseline="0" dirty="0" smtClean="0">
                <a:solidFill>
                  <a:schemeClr val="tx1"/>
                </a:solidFill>
                <a:latin typeface="+mn-lt"/>
                <a:ea typeface="+mn-ea"/>
                <a:cs typeface="+mn-cs"/>
              </a:rPr>
              <a:t>κατάσταση ταμειακών ροών </a:t>
            </a:r>
            <a:r>
              <a:rPr lang="el-GR" sz="1200" kern="1200" baseline="0" dirty="0" smtClean="0">
                <a:solidFill>
                  <a:schemeClr val="tx1"/>
                </a:solidFill>
                <a:latin typeface="+mn-lt"/>
                <a:ea typeface="+mn-ea"/>
                <a:cs typeface="+mn-cs"/>
              </a:rPr>
              <a:t>παρουσιάζει όλες τις εισπράξεις και πληρωμές κατά τη διάρκεια μιας καθορισμένης χρονικής περιόδου. </a:t>
            </a:r>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kern="1200" baseline="0" dirty="0" smtClean="0">
                <a:solidFill>
                  <a:schemeClr val="tx1"/>
                </a:solidFill>
                <a:latin typeface="+mn-lt"/>
                <a:ea typeface="+mn-ea"/>
                <a:cs typeface="+mn-cs"/>
              </a:rPr>
              <a:t>Η καταχώριση των λογιστικών εγγραφών συνδυάζεται τις περισσότερες φορές με ένα σύστημα κωδικοποίησης των καταχωρίσεων που καθορίζει το είδος της συναλλαγής καθώς και αν είναι χρεωστική ή πιστωτική. Στον Πίνακα παρουσιάζεται μέρος των κλειδιών καταχώρισης (</a:t>
            </a:r>
            <a:r>
              <a:rPr lang="el-GR" sz="1200" kern="1200" baseline="0" dirty="0" err="1" smtClean="0">
                <a:solidFill>
                  <a:schemeClr val="tx1"/>
                </a:solidFill>
                <a:latin typeface="+mn-lt"/>
                <a:ea typeface="+mn-ea"/>
                <a:cs typeface="+mn-cs"/>
              </a:rPr>
              <a:t>posting</a:t>
            </a:r>
            <a:r>
              <a:rPr lang="el-GR" sz="1200" kern="1200" baseline="0" dirty="0" smtClean="0">
                <a:solidFill>
                  <a:schemeClr val="tx1"/>
                </a:solidFill>
                <a:latin typeface="+mn-lt"/>
                <a:ea typeface="+mn-ea"/>
                <a:cs typeface="+mn-cs"/>
              </a:rPr>
              <a:t> </a:t>
            </a:r>
            <a:r>
              <a:rPr lang="el-GR" sz="1200" kern="1200" baseline="0" dirty="0" err="1" smtClean="0">
                <a:solidFill>
                  <a:schemeClr val="tx1"/>
                </a:solidFill>
                <a:latin typeface="+mn-lt"/>
                <a:ea typeface="+mn-ea"/>
                <a:cs typeface="+mn-cs"/>
              </a:rPr>
              <a:t>keys</a:t>
            </a:r>
            <a:r>
              <a:rPr lang="el-GR" sz="1200" kern="1200" baseline="0" dirty="0" smtClean="0">
                <a:solidFill>
                  <a:schemeClr val="tx1"/>
                </a:solidFill>
                <a:latin typeface="+mn-lt"/>
                <a:ea typeface="+mn-ea"/>
                <a:cs typeface="+mn-cs"/>
              </a:rPr>
              <a:t>) που χρησιμοποιούνται στο σύστημα SAP. </a:t>
            </a:r>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12</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sz="1200" kern="1200" baseline="0" dirty="0" smtClean="0">
                <a:solidFill>
                  <a:schemeClr val="tx1"/>
                </a:solidFill>
                <a:latin typeface="+mn-lt"/>
                <a:ea typeface="+mn-ea"/>
                <a:cs typeface="+mn-cs"/>
              </a:rPr>
              <a:t>Για κάθε εγγραφή ορίζουμε τον τύπο της. Ο τύπος εγγραφής καθορίζει την αρίθμηση της εγγραφής καθώς και τους τύπους λογαριασμών στις αναλυτικές γραμμές. Επίσης ο τύπος της εγγραφής καθορίζει το ημερολόγιο της εγγραφής και την ταξινόμηση των εγγραφών σε εγγραφές γενικής λογιστικής, σε εγγραφές ισολογισμού και σε εγγραφές αναλυτικής λογιστικής. </a:t>
            </a:r>
          </a:p>
          <a:p>
            <a:r>
              <a:rPr lang="el-GR" sz="1200" kern="1200" baseline="0" dirty="0" smtClean="0">
                <a:solidFill>
                  <a:schemeClr val="tx1"/>
                </a:solidFill>
                <a:latin typeface="+mn-lt"/>
                <a:ea typeface="+mn-ea"/>
                <a:cs typeface="+mn-cs"/>
              </a:rPr>
              <a:t>Στο </a:t>
            </a:r>
            <a:r>
              <a:rPr lang="en-US" sz="1200" kern="1200" baseline="0" dirty="0" smtClean="0">
                <a:solidFill>
                  <a:schemeClr val="tx1"/>
                </a:solidFill>
                <a:latin typeface="+mn-lt"/>
                <a:ea typeface="+mn-ea"/>
                <a:cs typeface="+mn-cs"/>
              </a:rPr>
              <a:t>link </a:t>
            </a:r>
            <a:r>
              <a:rPr lang="el-GR" sz="1200" kern="1200" baseline="0" dirty="0" smtClean="0">
                <a:solidFill>
                  <a:schemeClr val="tx1"/>
                </a:solidFill>
                <a:latin typeface="+mn-lt"/>
                <a:ea typeface="+mn-ea"/>
                <a:cs typeface="+mn-cs"/>
              </a:rPr>
              <a:t>θα βρείτε πλήρη λίστα των τύπων εγγραφών του </a:t>
            </a:r>
            <a:r>
              <a:rPr lang="en-US" sz="1200" kern="1200" baseline="0" dirty="0" smtClean="0">
                <a:solidFill>
                  <a:schemeClr val="tx1"/>
                </a:solidFill>
                <a:latin typeface="+mn-lt"/>
                <a:ea typeface="+mn-ea"/>
                <a:cs typeface="+mn-cs"/>
              </a:rPr>
              <a:t>SAP:</a:t>
            </a:r>
            <a:endParaRPr lang="el-GR"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3"/>
              </a:rPr>
              <a:t>https://www.saponlinetutorials.com/how-to-define-document-types-in-sap-fico-document-types-sap/</a:t>
            </a:r>
            <a:r>
              <a:rPr lang="el-GR" dirty="0" smtClean="0"/>
              <a:t> </a:t>
            </a:r>
            <a:endParaRPr lang="en-US" dirty="0" smtClean="0"/>
          </a:p>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13</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dirty="0" smtClean="0"/>
              <a:t>Το κόστος είναι ένα αριθμητικό μέγεθος που αντιπροσωπεύει τα ποσά που επενδύθηκαν για την απόκτηση υλικών ή άυλων αγαθών και υπηρεσιών με σκοπό τη χρησιμοποίησή τους για την πραγματοποίηση εσόδων από πωλήσεις ή για την κάλυψη κοινωνικών αναγκών. </a:t>
            </a:r>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22</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dirty="0" smtClean="0"/>
              <a:t>- Η Μέτρηση του κόστους γίνεται με την παρακολούθηση της κατανάλωσης των πόρων στο σημείο που αυτό συμβαίνει (στο εργοστάσιο, στο έργο, στις δραστηριότητες, στην επιχειρηματική μονάδα κ.λπ.). Οι πόροι μπορεί να είναι πρώτες ύλες, εργαζόμενοι, μηχανήματα, εξοπλισμός κ.λπ. </a:t>
            </a:r>
          </a:p>
          <a:p>
            <a:endParaRPr lang="en-US" dirty="0"/>
          </a:p>
        </p:txBody>
      </p:sp>
      <p:sp>
        <p:nvSpPr>
          <p:cNvPr id="4" name="Slide Number Placeholder 3"/>
          <p:cNvSpPr>
            <a:spLocks noGrp="1"/>
          </p:cNvSpPr>
          <p:nvPr>
            <p:ph type="sldNum" sz="quarter" idx="10"/>
          </p:nvPr>
        </p:nvSpPr>
        <p:spPr/>
        <p:txBody>
          <a:bodyPr/>
          <a:lstStyle/>
          <a:p>
            <a:fld id="{7818A4DB-084E-495A-99DF-ED1DF455D27F}" type="slidenum">
              <a:rPr lang="en-US" smtClean="0"/>
              <a:pPr/>
              <a:t>24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9F103555-C14D-4947-AAF7-BD96A4EE7881}" type="datetime1">
              <a:rPr lang="en-US" smtClean="0"/>
              <a:pPr/>
              <a:t>3/22/2021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8B95C939-2FA7-DA46-BEC7-5018676AC871}" type="slidenum">
              <a:rPr lang="en-US" smtClean="0"/>
              <a:pPr/>
              <a:t>‹#›</a:t>
            </a:fld>
            <a:endParaRPr lang="en-US"/>
          </a:p>
        </p:txBody>
      </p:sp>
      <p:sp>
        <p:nvSpPr>
          <p:cNvPr id="7" name="Rectangle 6"/>
          <p:cNvSpPr/>
          <p:nvPr/>
        </p:nvSpPr>
        <p:spPr>
          <a:xfrm>
            <a:off x="83909" y="1449304"/>
            <a:ext cx="12028716"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83909"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83909"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3413629-035D-4839-90B7-916F77D93B7F}" type="datetime1">
              <a:rPr lang="en-US" smtClean="0"/>
              <a:pPr/>
              <a:t>3/22/2021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95C939-2FA7-DA46-BEC7-5018676AC87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2"/>
            <a:ext cx="268224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219200" y="274641"/>
            <a:ext cx="7416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EFB62F7-7F45-4142-99D6-39DF8B9C1581}" type="datetime1">
              <a:rPr lang="en-US" smtClean="0"/>
              <a:pPr/>
              <a:t>3/22/2021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95C939-2FA7-DA46-BEC7-5018676AC87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5DCC15D-B68A-440D-A0CD-CCEB48026448}" type="datetime1">
              <a:rPr lang="en-US" smtClean="0"/>
              <a:pPr/>
              <a:t>3/22/2021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95C939-2FA7-DA46-BEC7-5018676AC871}" type="slidenum">
              <a:rPr lang="en-US" smtClean="0"/>
              <a:pPr/>
              <a:t>‹#›</a:t>
            </a:fld>
            <a:endParaRPr lang="en-US"/>
          </a:p>
        </p:txBody>
      </p:sp>
      <p:sp>
        <p:nvSpPr>
          <p:cNvPr id="8" name="Content Placeholder 7"/>
          <p:cNvSpPr>
            <a:spLocks noGrp="1"/>
          </p:cNvSpPr>
          <p:nvPr>
            <p:ph sz="quarter" idx="1"/>
          </p:nvPr>
        </p:nvSpPr>
        <p:spPr>
          <a:xfrm>
            <a:off x="1219200" y="1447800"/>
            <a:ext cx="103632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63084" y="952501"/>
            <a:ext cx="103632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24835D1-AEDC-41A0-98C0-47DCCD1FF3BD}" type="datetime1">
              <a:rPr lang="en-US" smtClean="0"/>
              <a:pPr/>
              <a:t>3/22/2021</a:t>
            </a:fld>
            <a:endParaRPr lang="en-US"/>
          </a:p>
        </p:txBody>
      </p:sp>
      <p:sp>
        <p:nvSpPr>
          <p:cNvPr id="5" name="Footer Placeholder 4"/>
          <p:cNvSpPr>
            <a:spLocks noGrp="1"/>
          </p:cNvSpPr>
          <p:nvPr>
            <p:ph type="ftr" sz="quarter" idx="11"/>
          </p:nvPr>
        </p:nvSpPr>
        <p:spPr>
          <a:xfrm>
            <a:off x="1066800" y="6172200"/>
            <a:ext cx="5334000" cy="457200"/>
          </a:xfrm>
        </p:spPr>
        <p:txBody>
          <a:bodyPr/>
          <a:lstStyle/>
          <a:p>
            <a:endParaRPr lang="en-US"/>
          </a:p>
        </p:txBody>
      </p:sp>
      <p:sp>
        <p:nvSpPr>
          <p:cNvPr id="7" name="Rectangle 6"/>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95072" y="6208776"/>
            <a:ext cx="609600" cy="457200"/>
          </a:xfrm>
        </p:spPr>
        <p:txBody>
          <a:bodyPr/>
          <a:lstStyle/>
          <a:p>
            <a:fld id="{8B95C939-2FA7-DA46-BEC7-5018676AC87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7035E7E-35CA-41F1-A6B8-57A705F1F03F}" type="datetime1">
              <a:rPr lang="en-US" smtClean="0"/>
              <a:pPr/>
              <a:t>3/22/2021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95C939-2FA7-DA46-BEC7-5018676AC871}" type="slidenum">
              <a:rPr lang="en-US" smtClean="0"/>
              <a:pPr/>
              <a:t>‹#›</a:t>
            </a:fld>
            <a:endParaRPr lang="en-US"/>
          </a:p>
        </p:txBody>
      </p:sp>
      <p:sp>
        <p:nvSpPr>
          <p:cNvPr id="9" name="Content Placeholder 8"/>
          <p:cNvSpPr>
            <a:spLocks noGrp="1"/>
          </p:cNvSpPr>
          <p:nvPr>
            <p:ph sz="quarter" idx="1"/>
          </p:nvPr>
        </p:nvSpPr>
        <p:spPr>
          <a:xfrm>
            <a:off x="1219200" y="1447800"/>
            <a:ext cx="499872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6578600" y="1447800"/>
            <a:ext cx="499872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73050"/>
            <a:ext cx="103632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B962B74-347F-4DD0-9A8D-0E6AC925E454}" type="datetime1">
              <a:rPr lang="en-US" smtClean="0"/>
              <a:pPr/>
              <a:t>3/22/2021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95C939-2FA7-DA46-BEC7-5018676AC871}" type="slidenum">
              <a:rPr lang="en-US" smtClean="0"/>
              <a:pPr/>
              <a:t>‹#›</a:t>
            </a:fld>
            <a:endParaRPr lang="en-US"/>
          </a:p>
        </p:txBody>
      </p:sp>
      <p:sp>
        <p:nvSpPr>
          <p:cNvPr id="11" name="Content Placeholder 10"/>
          <p:cNvSpPr>
            <a:spLocks noGrp="1"/>
          </p:cNvSpPr>
          <p:nvPr>
            <p:ph sz="half" idx="2"/>
          </p:nvPr>
        </p:nvSpPr>
        <p:spPr>
          <a:xfrm>
            <a:off x="1219200" y="2247900"/>
            <a:ext cx="49784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6604000" y="2247900"/>
            <a:ext cx="49784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D40083F-52D7-4260-9B5C-BE3B85E72342}" type="datetime1">
              <a:rPr lang="en-US" smtClean="0"/>
              <a:pPr/>
              <a:t>3/22/2021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95C939-2FA7-DA46-BEC7-5018676AC87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113A7F-65AF-4B9C-815E-9A477CBB9AB6}" type="datetime1">
              <a:rPr lang="en-US" smtClean="0"/>
              <a:pPr/>
              <a:t>3/22/2021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95C939-2FA7-DA46-BEC7-5018676AC87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219200" y="273050"/>
            <a:ext cx="103632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1087D42-BE3C-4A12-89AA-DCD1364E0ECA}" type="datetime1">
              <a:rPr lang="en-US" smtClean="0"/>
              <a:pPr/>
              <a:t>3/22/2021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95C939-2FA7-DA46-BEC7-5018676AC871}" type="slidenum">
              <a:rPr lang="en-US" smtClean="0"/>
              <a:pPr/>
              <a:t>‹#›</a:t>
            </a:fld>
            <a:endParaRPr lang="en-US"/>
          </a:p>
        </p:txBody>
      </p:sp>
      <p:sp>
        <p:nvSpPr>
          <p:cNvPr id="11" name="Content Placeholder 10"/>
          <p:cNvSpPr>
            <a:spLocks noGrp="1"/>
          </p:cNvSpPr>
          <p:nvPr>
            <p:ph sz="quarter" idx="1"/>
          </p:nvPr>
        </p:nvSpPr>
        <p:spPr>
          <a:xfrm>
            <a:off x="3962400" y="1600200"/>
            <a:ext cx="7620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9E1D415-EE7B-438B-BC84-87120442C8BA}" type="datetime1">
              <a:rPr lang="en-US" smtClean="0"/>
              <a:pPr/>
              <a:t>3/22/2021</a:t>
            </a:fld>
            <a:endParaRPr lang="en-US"/>
          </a:p>
        </p:txBody>
      </p:sp>
      <p:sp>
        <p:nvSpPr>
          <p:cNvPr id="6" name="Footer Placeholder 5"/>
          <p:cNvSpPr>
            <a:spLocks noGrp="1"/>
          </p:cNvSpPr>
          <p:nvPr>
            <p:ph type="ftr" sz="quarter" idx="11"/>
          </p:nvPr>
        </p:nvSpPr>
        <p:spPr>
          <a:xfrm>
            <a:off x="1219200" y="6172200"/>
            <a:ext cx="5181600" cy="457200"/>
          </a:xfrm>
        </p:spPr>
        <p:txBody>
          <a:bodyPr/>
          <a:lstStyle/>
          <a:p>
            <a:endParaRPr lang="en-US"/>
          </a:p>
        </p:txBody>
      </p:sp>
      <p:sp>
        <p:nvSpPr>
          <p:cNvPr id="7" name="Slide Number Placeholder 6"/>
          <p:cNvSpPr>
            <a:spLocks noGrp="1"/>
          </p:cNvSpPr>
          <p:nvPr>
            <p:ph type="sldNum" sz="quarter" idx="12"/>
          </p:nvPr>
        </p:nvSpPr>
        <p:spPr>
          <a:xfrm>
            <a:off x="195072" y="6208776"/>
            <a:ext cx="609600" cy="457200"/>
          </a:xfrm>
        </p:spPr>
        <p:txBody>
          <a:bodyPr/>
          <a:lstStyle/>
          <a:p>
            <a:fld id="{8B95C939-2FA7-DA46-BEC7-5018676AC871}" type="slidenum">
              <a:rPr lang="en-US" smtClean="0"/>
              <a:pPr/>
              <a:t>‹#›</a:t>
            </a:fld>
            <a:endParaRPr lang="en-US"/>
          </a:p>
        </p:txBody>
      </p:sp>
      <p:sp>
        <p:nvSpPr>
          <p:cNvPr id="11" name="Rectangle 10"/>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1219200" y="274638"/>
            <a:ext cx="103632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BB886145-D7FC-4DE9-A4D0-C27F9F89C21A}" type="datetime1">
              <a:rPr lang="en-US" smtClean="0"/>
              <a:pPr/>
              <a:t>3/22/2021</a:t>
            </a:fld>
            <a:endParaRPr lang="en-US"/>
          </a:p>
        </p:txBody>
      </p:sp>
      <p:sp>
        <p:nvSpPr>
          <p:cNvPr id="3" name="Footer Placeholder 2"/>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8B95C939-2FA7-DA46-BEC7-5018676AC8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www.saponlinetutorials.com/how-to-define-document-types-in-sap-fico-document-types-sap/"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help.sap.com/businessone"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hyperlink" Target="https://help.sap.com/bp_bl604/BBLibrary/HTML/157_EL_GR.htm" TargetMode="External"/><Relationship Id="rId4" Type="http://schemas.openxmlformats.org/officeDocument/2006/relationships/hyperlink" Target="https://help.sap.com/bp_bl604/BBLibrary/HTML/158_EL_GR.htm" TargetMode="Externa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47080846-52F6-BA41-8BBB-57C803B584B6}"/>
              </a:ext>
            </a:extLst>
          </p:cNvPr>
          <p:cNvSpPr>
            <a:spLocks noGrp="1"/>
          </p:cNvSpPr>
          <p:nvPr>
            <p:ph type="subTitle" idx="1"/>
          </p:nvPr>
        </p:nvSpPr>
        <p:spPr>
          <a:xfrm>
            <a:off x="1154955" y="5208090"/>
            <a:ext cx="8825658" cy="861420"/>
          </a:xfrm>
        </p:spPr>
        <p:txBody>
          <a:bodyPr/>
          <a:lstStyle/>
          <a:p>
            <a:r>
              <a:rPr lang="el-GR" dirty="0" smtClean="0"/>
              <a:t>Δρ Αικατερίνη </a:t>
            </a:r>
            <a:r>
              <a:rPr lang="el-GR" dirty="0" err="1" smtClean="0"/>
              <a:t>Μαρινάγη</a:t>
            </a:r>
            <a:r>
              <a:rPr lang="el-GR" dirty="0" smtClean="0"/>
              <a:t> ,  </a:t>
            </a:r>
            <a:r>
              <a:rPr lang="el-GR" dirty="0" err="1" smtClean="0"/>
              <a:t>ΔΔρ</a:t>
            </a:r>
            <a:r>
              <a:rPr lang="el-GR" dirty="0" smtClean="0"/>
              <a:t> Δαμιανός Σακάς</a:t>
            </a:r>
            <a:endParaRPr lang="en-US" dirty="0"/>
          </a:p>
        </p:txBody>
      </p:sp>
      <p:sp>
        <p:nvSpPr>
          <p:cNvPr id="2" name="Title 1">
            <a:extLst>
              <a:ext uri="{FF2B5EF4-FFF2-40B4-BE49-F238E27FC236}">
                <a16:creationId xmlns:a16="http://schemas.microsoft.com/office/drawing/2014/main" xmlns="" id="{A07ACA41-435B-6E41-AE4D-4A6BE0E749E5}"/>
              </a:ext>
            </a:extLst>
          </p:cNvPr>
          <p:cNvSpPr>
            <a:spLocks noGrp="1"/>
          </p:cNvSpPr>
          <p:nvPr>
            <p:ph type="ctrTitle"/>
          </p:nvPr>
        </p:nvSpPr>
        <p:spPr>
          <a:xfrm>
            <a:off x="609600" y="1505931"/>
            <a:ext cx="10972800" cy="1470025"/>
          </a:xfrm>
        </p:spPr>
        <p:txBody>
          <a:bodyPr>
            <a:normAutofit fontScale="90000"/>
          </a:bodyPr>
          <a:lstStyle/>
          <a:p>
            <a:r>
              <a:rPr lang="en-US" sz="4800" dirty="0" smtClean="0"/>
              <a:t>LOG601 - </a:t>
            </a:r>
            <a:r>
              <a:rPr lang="el-GR" sz="4800" dirty="0" smtClean="0"/>
              <a:t>ΣΥΣΤΗΜΑΤΑ ΔΙΑΧΕΙΡΙΣΗΣ ΕΠΙΧΕΙΡΗΣΙΑΚΩΝ ΠΟΡΩΝ</a:t>
            </a:r>
            <a:endParaRPr lang="en-US" sz="4800" dirty="0"/>
          </a:p>
        </p:txBody>
      </p:sp>
    </p:spTree>
    <p:extLst>
      <p:ext uri="{BB962C8B-B14F-4D97-AF65-F5344CB8AC3E}">
        <p14:creationId xmlns:p14="http://schemas.microsoft.com/office/powerpoint/2010/main" xmlns="" val="40197703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Τύποι λογαριασμών</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10</a:t>
            </a:fld>
            <a:endParaRPr lang="en-US"/>
          </a:p>
        </p:txBody>
      </p:sp>
      <p:sp>
        <p:nvSpPr>
          <p:cNvPr id="4" name="Content Placeholder 3"/>
          <p:cNvSpPr>
            <a:spLocks noGrp="1"/>
          </p:cNvSpPr>
          <p:nvPr>
            <p:ph sz="quarter" idx="1"/>
          </p:nvPr>
        </p:nvSpPr>
        <p:spPr/>
        <p:txBody>
          <a:bodyPr>
            <a:normAutofit fontScale="92500" lnSpcReduction="10000"/>
          </a:bodyPr>
          <a:lstStyle/>
          <a:p>
            <a:pPr>
              <a:buNone/>
            </a:pPr>
            <a:r>
              <a:rPr lang="el-GR" dirty="0" smtClean="0"/>
              <a:t>Γενικά, υπάρχουν τρεις τύποι λογαριασμών: </a:t>
            </a:r>
          </a:p>
          <a:p>
            <a:r>
              <a:rPr lang="el-GR" b="1" dirty="0" smtClean="0">
                <a:solidFill>
                  <a:srgbClr val="0070C0"/>
                </a:solidFill>
              </a:rPr>
              <a:t>Ενεργοί λογαριασμοί </a:t>
            </a:r>
            <a:r>
              <a:rPr lang="el-GR" dirty="0" smtClean="0"/>
              <a:t>(</a:t>
            </a:r>
            <a:r>
              <a:rPr lang="en-US" dirty="0" smtClean="0"/>
              <a:t>posting level accounts)</a:t>
            </a:r>
            <a:endParaRPr lang="el-GR" dirty="0" smtClean="0"/>
          </a:p>
          <a:p>
            <a:pPr lvl="1"/>
            <a:r>
              <a:rPr lang="el-GR" dirty="0" smtClean="0"/>
              <a:t>καταγράφουν τις οικονομικές συναλλαγές μιας επιχείρησης σε καθημερινή βάση</a:t>
            </a:r>
            <a:endParaRPr lang="en-US" dirty="0" smtClean="0"/>
          </a:p>
          <a:p>
            <a:r>
              <a:rPr lang="el-GR" b="1" dirty="0" smtClean="0">
                <a:solidFill>
                  <a:srgbClr val="0070C0"/>
                </a:solidFill>
              </a:rPr>
              <a:t>Ομαδοποιημένοι λογαριασμοί </a:t>
            </a:r>
            <a:r>
              <a:rPr lang="el-GR" dirty="0" smtClean="0"/>
              <a:t>(</a:t>
            </a:r>
            <a:r>
              <a:rPr lang="el-GR" dirty="0" err="1" smtClean="0"/>
              <a:t>no</a:t>
            </a:r>
            <a:r>
              <a:rPr lang="el-GR" dirty="0" smtClean="0"/>
              <a:t> </a:t>
            </a:r>
            <a:r>
              <a:rPr lang="el-GR" dirty="0" err="1" smtClean="0"/>
              <a:t>posting</a:t>
            </a:r>
            <a:r>
              <a:rPr lang="el-GR" dirty="0" smtClean="0"/>
              <a:t> accounts) </a:t>
            </a:r>
          </a:p>
          <a:p>
            <a:pPr lvl="1"/>
            <a:r>
              <a:rPr lang="el-GR" dirty="0" smtClean="0"/>
              <a:t>είναι λογαριασμοί που δεν μπορούν να κινηθούν και είναι το σύνολο των πρωτοβάθμιων ή δευτεροβάθμιων λογαριασμών που απαιτούνται από το ΕΓΛΣ.</a:t>
            </a:r>
          </a:p>
          <a:p>
            <a:r>
              <a:rPr lang="el-GR" b="1" dirty="0" smtClean="0">
                <a:solidFill>
                  <a:srgbClr val="0070C0"/>
                </a:solidFill>
              </a:rPr>
              <a:t>Εξειδικευμένοι ανά χώρα λογαριασμοί</a:t>
            </a:r>
          </a:p>
          <a:p>
            <a:pPr lvl="1"/>
            <a:r>
              <a:rPr lang="el-GR" dirty="0" smtClean="0"/>
              <a:t>Αν μια επιχείρηση δραστηριοποιείται σε περισσότερες από μια χώρες, τότε δημιουργούνται οικονομικές δηλώσεις για κάθε εταιρεία (κωδικός εταιρείας), ενώ στο τέλος δημιουργείται μια συνολική οικονομική δήλωση για την επιχείρηση. Αυτή η ενοποίηση είναι σημαντική, διότι η μητρική εταιρεία είναι και η ίδια μια ξεχωριστή νομική οντότητα και υπάρχουν απαιτήσεις για την υποβολή ισολογισμού</a:t>
            </a:r>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Τύποι λογαριασμών</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11</a:t>
            </a:fld>
            <a:endParaRPr lang="en-US"/>
          </a:p>
        </p:txBody>
      </p:sp>
      <p:sp>
        <p:nvSpPr>
          <p:cNvPr id="4" name="Content Placeholder 3"/>
          <p:cNvSpPr>
            <a:spLocks noGrp="1"/>
          </p:cNvSpPr>
          <p:nvPr>
            <p:ph sz="quarter" idx="1"/>
          </p:nvPr>
        </p:nvSpPr>
        <p:spPr/>
        <p:txBody>
          <a:bodyPr>
            <a:normAutofit fontScale="92500"/>
          </a:bodyPr>
          <a:lstStyle/>
          <a:p>
            <a:pPr marL="0" indent="0">
              <a:buNone/>
            </a:pPr>
            <a:r>
              <a:rPr lang="el-GR" dirty="0" smtClean="0"/>
              <a:t>Οι  λογαριασμοί μπορούν να ταξινομηθούν ανάλογα με τον τρόπο που ενημερώνονται, οπότε διακρίνονται σε: </a:t>
            </a:r>
          </a:p>
          <a:p>
            <a:r>
              <a:rPr lang="el-GR" b="1" dirty="0" smtClean="0">
                <a:solidFill>
                  <a:srgbClr val="0070C0"/>
                </a:solidFill>
              </a:rPr>
              <a:t>Κανονικούς λογαριασμούς </a:t>
            </a:r>
            <a:r>
              <a:rPr lang="en-US" b="1" dirty="0" smtClean="0">
                <a:solidFill>
                  <a:srgbClr val="0070C0"/>
                </a:solidFill>
              </a:rPr>
              <a:t>:</a:t>
            </a:r>
            <a:r>
              <a:rPr lang="el-GR" dirty="0" smtClean="0"/>
              <a:t> ενεργοί </a:t>
            </a:r>
            <a:r>
              <a:rPr lang="el-GR" dirty="0" smtClean="0"/>
              <a:t>λογαριασμοί που δεν μπορούν να αναλυθούν περαιτέρω</a:t>
            </a:r>
          </a:p>
          <a:p>
            <a:r>
              <a:rPr lang="el-GR" b="1" dirty="0" smtClean="0">
                <a:solidFill>
                  <a:srgbClr val="0070C0"/>
                </a:solidFill>
              </a:rPr>
              <a:t>Λογαριασμούς συμφωνίας πελατών </a:t>
            </a:r>
            <a:r>
              <a:rPr lang="el-GR" dirty="0" smtClean="0"/>
              <a:t>(customer  </a:t>
            </a:r>
            <a:r>
              <a:rPr lang="el-GR" dirty="0" err="1" smtClean="0"/>
              <a:t>reconciliation</a:t>
            </a:r>
            <a:r>
              <a:rPr lang="el-GR" dirty="0" smtClean="0"/>
              <a:t> </a:t>
            </a:r>
            <a:r>
              <a:rPr lang="el-GR" dirty="0" err="1" smtClean="0"/>
              <a:t>accounts</a:t>
            </a:r>
            <a:r>
              <a:rPr lang="el-GR" dirty="0" smtClean="0"/>
              <a:t>)</a:t>
            </a:r>
            <a:r>
              <a:rPr lang="en-US" dirty="0" smtClean="0"/>
              <a:t>: </a:t>
            </a:r>
            <a:r>
              <a:rPr lang="el-GR" dirty="0" smtClean="0"/>
              <a:t>λογαριασμοί </a:t>
            </a:r>
            <a:r>
              <a:rPr lang="el-GR" dirty="0" smtClean="0"/>
              <a:t>όπου συγκεντρώνονται οι κινήσεις των πελατών, </a:t>
            </a:r>
          </a:p>
          <a:p>
            <a:r>
              <a:rPr lang="el-GR" b="1" dirty="0" smtClean="0">
                <a:solidFill>
                  <a:srgbClr val="0070C0"/>
                </a:solidFill>
              </a:rPr>
              <a:t>Λογαριασμούς συμφωνίας προμηθευτών </a:t>
            </a:r>
            <a:r>
              <a:rPr lang="el-GR" dirty="0" smtClean="0"/>
              <a:t>(supplier </a:t>
            </a:r>
            <a:r>
              <a:rPr lang="el-GR" dirty="0" err="1" smtClean="0"/>
              <a:t>reconciliation</a:t>
            </a:r>
            <a:r>
              <a:rPr lang="el-GR" dirty="0" smtClean="0"/>
              <a:t>  </a:t>
            </a:r>
            <a:r>
              <a:rPr lang="el-GR" dirty="0" err="1" smtClean="0"/>
              <a:t>accounts</a:t>
            </a:r>
            <a:r>
              <a:rPr lang="el-GR" dirty="0" smtClean="0"/>
              <a:t>)</a:t>
            </a:r>
            <a:r>
              <a:rPr lang="en-US" dirty="0" smtClean="0"/>
              <a:t>: </a:t>
            </a:r>
            <a:r>
              <a:rPr lang="el-GR" dirty="0" smtClean="0"/>
              <a:t>λογαριασμοί </a:t>
            </a:r>
            <a:r>
              <a:rPr lang="el-GR" dirty="0" smtClean="0"/>
              <a:t>που συγκεντρώνονται οι κινήσεις των προμηθευτών </a:t>
            </a:r>
          </a:p>
          <a:p>
            <a:r>
              <a:rPr lang="el-GR" b="1" dirty="0" smtClean="0">
                <a:solidFill>
                  <a:srgbClr val="0070C0"/>
                </a:solidFill>
              </a:rPr>
              <a:t>Λογαριασμούς συμφωνίας παγίων </a:t>
            </a:r>
            <a:r>
              <a:rPr lang="el-GR" dirty="0" smtClean="0"/>
              <a:t>(asset reconciliation </a:t>
            </a:r>
            <a:r>
              <a:rPr lang="el-GR" dirty="0" err="1" smtClean="0"/>
              <a:t>accounts</a:t>
            </a:r>
            <a:r>
              <a:rPr lang="el-GR" dirty="0" smtClean="0"/>
              <a:t>)</a:t>
            </a:r>
            <a:r>
              <a:rPr lang="en-US" dirty="0" smtClean="0"/>
              <a:t>: </a:t>
            </a:r>
            <a:r>
              <a:rPr lang="el-GR" dirty="0" smtClean="0"/>
              <a:t>λογαριασμοί </a:t>
            </a:r>
            <a:r>
              <a:rPr lang="el-GR" dirty="0" smtClean="0"/>
              <a:t>που συγκεντρώνονται αξίες από τις κινήσεις </a:t>
            </a:r>
            <a:r>
              <a:rPr lang="el-GR" dirty="0" smtClean="0"/>
              <a:t>παγίων</a:t>
            </a:r>
            <a:endParaRPr lang="el-GR"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Κωδικοί συναλλαγών</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12</a:t>
            </a:fld>
            <a:endParaRPr lang="en-US"/>
          </a:p>
        </p:txBody>
      </p:sp>
      <p:pic>
        <p:nvPicPr>
          <p:cNvPr id="5122" name="Picture 2"/>
          <p:cNvPicPr>
            <a:picLocks noChangeAspect="1" noChangeArrowheads="1"/>
          </p:cNvPicPr>
          <p:nvPr/>
        </p:nvPicPr>
        <p:blipFill>
          <a:blip r:embed="rId3"/>
          <a:srcRect/>
          <a:stretch>
            <a:fillRect/>
          </a:stretch>
        </p:blipFill>
        <p:spPr bwMode="auto">
          <a:xfrm>
            <a:off x="6334124" y="911600"/>
            <a:ext cx="5248276" cy="563374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Τύποι </a:t>
            </a:r>
            <a:r>
              <a:rPr lang="el-GR" dirty="0" smtClean="0"/>
              <a:t>εγγραφών</a:t>
            </a:r>
            <a:r>
              <a:rPr lang="en-US" dirty="0" smtClean="0"/>
              <a:t> SAP</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13</a:t>
            </a:fld>
            <a:endParaRPr lang="en-US"/>
          </a:p>
        </p:txBody>
      </p:sp>
      <p:pic>
        <p:nvPicPr>
          <p:cNvPr id="4098" name="Picture 2"/>
          <p:cNvPicPr>
            <a:picLocks noChangeAspect="1" noChangeArrowheads="1"/>
          </p:cNvPicPr>
          <p:nvPr/>
        </p:nvPicPr>
        <p:blipFill>
          <a:blip r:embed="rId3"/>
          <a:srcRect/>
          <a:stretch>
            <a:fillRect/>
          </a:stretch>
        </p:blipFill>
        <p:spPr bwMode="auto">
          <a:xfrm>
            <a:off x="2843347" y="1745321"/>
            <a:ext cx="6643553" cy="3417230"/>
          </a:xfrm>
          <a:prstGeom prst="rect">
            <a:avLst/>
          </a:prstGeom>
          <a:noFill/>
          <a:ln w="9525">
            <a:noFill/>
            <a:miter lim="800000"/>
            <a:headEnd/>
            <a:tailEnd/>
          </a:ln>
          <a:effectLst/>
        </p:spPr>
      </p:pic>
      <p:sp>
        <p:nvSpPr>
          <p:cNvPr id="6" name="TextBox 5"/>
          <p:cNvSpPr txBox="1"/>
          <p:nvPr/>
        </p:nvSpPr>
        <p:spPr>
          <a:xfrm>
            <a:off x="1028700" y="5810250"/>
            <a:ext cx="10392076" cy="369332"/>
          </a:xfrm>
          <a:prstGeom prst="rect">
            <a:avLst/>
          </a:prstGeom>
          <a:noFill/>
        </p:spPr>
        <p:txBody>
          <a:bodyPr wrap="none" rtlCol="0">
            <a:spAutoFit/>
          </a:bodyPr>
          <a:lstStyle/>
          <a:p>
            <a:r>
              <a:rPr lang="en-US" dirty="0" smtClean="0">
                <a:hlinkClick r:id="rId4"/>
              </a:rPr>
              <a:t>https://www.saponlinetutorials.com/how-to-define-document-types-in-sap-fico-document-types-sap/</a:t>
            </a:r>
            <a:r>
              <a:rPr lang="el-GR" dirty="0" smtClean="0"/>
              <a:t>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Τύποι λογαριασμών </a:t>
            </a:r>
            <a:r>
              <a:rPr lang="el-GR" dirty="0" smtClean="0"/>
              <a:t>Γενικής λογιστικής </a:t>
            </a:r>
            <a:r>
              <a:rPr lang="en-US" dirty="0" err="1" smtClean="0"/>
              <a:t>SoftOne</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14</a:t>
            </a:fld>
            <a:endParaRPr lang="en-US"/>
          </a:p>
        </p:txBody>
      </p:sp>
      <p:pic>
        <p:nvPicPr>
          <p:cNvPr id="5122" name="Picture 2"/>
          <p:cNvPicPr>
            <a:picLocks noGrp="1" noChangeAspect="1" noChangeArrowheads="1"/>
          </p:cNvPicPr>
          <p:nvPr>
            <p:ph sz="quarter" idx="1"/>
          </p:nvPr>
        </p:nvPicPr>
        <p:blipFill>
          <a:blip r:embed="rId2"/>
          <a:srcRect/>
          <a:stretch>
            <a:fillRect/>
          </a:stretch>
        </p:blipFill>
        <p:spPr bwMode="auto">
          <a:xfrm>
            <a:off x="1050682" y="1427480"/>
            <a:ext cx="10358639" cy="5034280"/>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Τύποι λογαριασμών εσόδων-εξόδων </a:t>
            </a:r>
            <a:r>
              <a:rPr lang="en-US" dirty="0" err="1" smtClean="0"/>
              <a:t>SoftOne</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15</a:t>
            </a:fld>
            <a:endParaRPr lang="en-US"/>
          </a:p>
        </p:txBody>
      </p:sp>
      <p:sp>
        <p:nvSpPr>
          <p:cNvPr id="4" name="Content Placeholder 3"/>
          <p:cNvSpPr>
            <a:spLocks noGrp="1"/>
          </p:cNvSpPr>
          <p:nvPr>
            <p:ph sz="quarter" idx="1"/>
          </p:nvPr>
        </p:nvSpPr>
        <p:spPr/>
        <p:txBody>
          <a:bodyPr/>
          <a:lstStyle/>
          <a:p>
            <a:endParaRPr lang="en-US"/>
          </a:p>
        </p:txBody>
      </p:sp>
      <p:pic>
        <p:nvPicPr>
          <p:cNvPr id="4098" name="Picture 2"/>
          <p:cNvPicPr>
            <a:picLocks noChangeAspect="1" noChangeArrowheads="1"/>
          </p:cNvPicPr>
          <p:nvPr/>
        </p:nvPicPr>
        <p:blipFill>
          <a:blip r:embed="rId2"/>
          <a:srcRect/>
          <a:stretch>
            <a:fillRect/>
          </a:stretch>
        </p:blipFill>
        <p:spPr bwMode="auto">
          <a:xfrm>
            <a:off x="1239520" y="1407629"/>
            <a:ext cx="9591040" cy="5450371"/>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Ισολογισμός</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16</a:t>
            </a:fld>
            <a:endParaRPr lang="en-US"/>
          </a:p>
        </p:txBody>
      </p:sp>
      <p:sp>
        <p:nvSpPr>
          <p:cNvPr id="4" name="Content Placeholder 3"/>
          <p:cNvSpPr>
            <a:spLocks noGrp="1"/>
          </p:cNvSpPr>
          <p:nvPr>
            <p:ph sz="quarter" idx="1"/>
          </p:nvPr>
        </p:nvSpPr>
        <p:spPr/>
        <p:txBody>
          <a:bodyPr>
            <a:normAutofit fontScale="92500" lnSpcReduction="20000"/>
          </a:bodyPr>
          <a:lstStyle/>
          <a:p>
            <a:r>
              <a:rPr lang="el-GR" dirty="0" smtClean="0"/>
              <a:t>Ο ισολογισμός είναι η κύρια οικονομική κατάσταση που απεικονίζει, σε μια δεδομένη στιγμή (π.χ. στο τέλος του έτους ), την οικονομική κατάσταση της επιχείρησης. Λαμβάνονται υπόψη: </a:t>
            </a:r>
          </a:p>
          <a:p>
            <a:r>
              <a:rPr lang="el-GR" b="1" dirty="0" smtClean="0">
                <a:solidFill>
                  <a:srgbClr val="0070C0"/>
                </a:solidFill>
              </a:rPr>
              <a:t>Περιουσιακά στοιχεία (</a:t>
            </a:r>
            <a:r>
              <a:rPr lang="el-GR" b="1" dirty="0" err="1" smtClean="0">
                <a:solidFill>
                  <a:srgbClr val="0070C0"/>
                </a:solidFill>
              </a:rPr>
              <a:t>Assets</a:t>
            </a:r>
            <a:r>
              <a:rPr lang="el-GR" b="1" dirty="0" smtClean="0">
                <a:solidFill>
                  <a:srgbClr val="0070C0"/>
                </a:solidFill>
              </a:rPr>
              <a:t>): </a:t>
            </a:r>
            <a:r>
              <a:rPr lang="el-GR" dirty="0" smtClean="0"/>
              <a:t>αυτά που κατέχει η επιχείρηση, π.χ. μετρητά, αποθέματα, υλικά, γη, κτήρια, καθώς και τα χρήματα που οφείλονται στην εταιρεία από τους πελάτες (απαιτήσεις). </a:t>
            </a:r>
          </a:p>
          <a:p>
            <a:r>
              <a:rPr lang="el-GR" b="1" dirty="0" smtClean="0">
                <a:solidFill>
                  <a:srgbClr val="0070C0"/>
                </a:solidFill>
              </a:rPr>
              <a:t>Υποχρεώσεις:</a:t>
            </a:r>
            <a:r>
              <a:rPr lang="el-GR" dirty="0" smtClean="0"/>
              <a:t> ότι οφείλει η εταιρεία προς τρίτους, π.χ. προμηθευτές, πληρωμές υπηρεσιών, πληρωμές δανείων κ.ά. </a:t>
            </a:r>
          </a:p>
          <a:p>
            <a:r>
              <a:rPr lang="el-GR" b="1" dirty="0" smtClean="0">
                <a:solidFill>
                  <a:srgbClr val="0070C0"/>
                </a:solidFill>
              </a:rPr>
              <a:t>Ίδια κεφάλαια </a:t>
            </a:r>
            <a:r>
              <a:rPr lang="el-GR" dirty="0" smtClean="0"/>
              <a:t>: το μερίδιο του ιδιοκτήτη στα περιουσιακά στοιχεία της εταιρείας</a:t>
            </a:r>
          </a:p>
          <a:p>
            <a:r>
              <a:rPr lang="el-GR" b="1" dirty="0" smtClean="0">
                <a:solidFill>
                  <a:srgbClr val="0070C0"/>
                </a:solidFill>
              </a:rPr>
              <a:t>Έσοδα</a:t>
            </a:r>
            <a:r>
              <a:rPr lang="el-GR" dirty="0" smtClean="0">
                <a:solidFill>
                  <a:schemeClr val="accent1">
                    <a:lumMod val="75000"/>
                  </a:schemeClr>
                </a:solidFill>
              </a:rPr>
              <a:t> </a:t>
            </a:r>
            <a:r>
              <a:rPr lang="el-GR" dirty="0" smtClean="0"/>
              <a:t>: τα χρήματα που η εταιρεία κερδίζει από την πώληση των προϊόντων ή/και την παροχή υπηρεσιών. </a:t>
            </a:r>
          </a:p>
          <a:p>
            <a:r>
              <a:rPr lang="el-GR" b="1" dirty="0" smtClean="0">
                <a:solidFill>
                  <a:srgbClr val="0070C0"/>
                </a:solidFill>
              </a:rPr>
              <a:t>Έξοδα</a:t>
            </a:r>
            <a:r>
              <a:rPr lang="el-GR" dirty="0" smtClean="0">
                <a:solidFill>
                  <a:schemeClr val="accent1">
                    <a:lumMod val="75000"/>
                  </a:schemeClr>
                </a:solidFill>
              </a:rPr>
              <a:t> </a:t>
            </a:r>
            <a:r>
              <a:rPr lang="el-GR" dirty="0" smtClean="0"/>
              <a:t>: οι δαπάνες που συνδέονται με τη δημιουργία και την πώληση των προϊόντων και υπηρεσιών. </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Ισολογισμός - </a:t>
            </a:r>
            <a:r>
              <a:rPr lang="el-GR" dirty="0" smtClean="0"/>
              <a:t>Παθητικό</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17</a:t>
            </a:fld>
            <a:endParaRPr lang="en-US"/>
          </a:p>
        </p:txBody>
      </p:sp>
      <p:sp>
        <p:nvSpPr>
          <p:cNvPr id="4" name="Content Placeholder 3"/>
          <p:cNvSpPr>
            <a:spLocks noGrp="1"/>
          </p:cNvSpPr>
          <p:nvPr>
            <p:ph sz="quarter" idx="1"/>
          </p:nvPr>
        </p:nvSpPr>
        <p:spPr/>
        <p:txBody>
          <a:bodyPr/>
          <a:lstStyle/>
          <a:p>
            <a:pPr>
              <a:buNone/>
            </a:pPr>
            <a:r>
              <a:rPr lang="el-GR" dirty="0" smtClean="0"/>
              <a:t>Η επιχείρηση χρωστάει τα παρακάτω, τα οποία αποτελούν το παθητικό: </a:t>
            </a:r>
          </a:p>
          <a:p>
            <a:r>
              <a:rPr lang="el-GR" dirty="0" smtClean="0"/>
              <a:t>Στους μετόχους, το κεφάλαιο που κατέβαλαν. </a:t>
            </a:r>
          </a:p>
          <a:p>
            <a:r>
              <a:rPr lang="el-GR" dirty="0" smtClean="0"/>
              <a:t>Επίσης στους μετόχους, τα κέρδη που δεν διένειμε (αποθεματικά). </a:t>
            </a:r>
          </a:p>
          <a:p>
            <a:r>
              <a:rPr lang="el-GR" dirty="0" smtClean="0"/>
              <a:t>Στις τράπεζες, τα μακροπρόθεσμα δάνεια που της χορήγησαν. </a:t>
            </a:r>
          </a:p>
          <a:p>
            <a:r>
              <a:rPr lang="el-GR" dirty="0" smtClean="0"/>
              <a:t>Επίσης στις τράπεζες, τα βραχυπρόθεσμα δάνεια (κεφαλαίου κίνησης). </a:t>
            </a:r>
          </a:p>
          <a:p>
            <a:r>
              <a:rPr lang="el-GR" dirty="0" smtClean="0"/>
              <a:t>Στους προμηθευτές, τα προϊόντα που αγόρασε και τις υπηρεσίες που της παρείχαν. </a:t>
            </a:r>
          </a:p>
          <a:p>
            <a:r>
              <a:rPr lang="el-GR" dirty="0" smtClean="0"/>
              <a:t>Στο δημόσιο, τους φόρους που έχει υποχρέωση να καταβάλει κ.ά. </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Ισολογισμός - Ενεργητικό</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18</a:t>
            </a:fld>
            <a:endParaRPr lang="en-US"/>
          </a:p>
        </p:txBody>
      </p:sp>
      <p:sp>
        <p:nvSpPr>
          <p:cNvPr id="4" name="Content Placeholder 3"/>
          <p:cNvSpPr>
            <a:spLocks noGrp="1"/>
          </p:cNvSpPr>
          <p:nvPr>
            <p:ph sz="quarter" idx="1"/>
          </p:nvPr>
        </p:nvSpPr>
        <p:spPr/>
        <p:txBody>
          <a:bodyPr>
            <a:normAutofit/>
          </a:bodyPr>
          <a:lstStyle/>
          <a:p>
            <a:pPr marL="0" indent="0">
              <a:buNone/>
            </a:pPr>
            <a:r>
              <a:rPr lang="el-GR" dirty="0" smtClean="0"/>
              <a:t>Η επιχείρηση έχει τοποθετήσει τα χρήματα στα παρακάτω, τα οποία αποτελούν το ενεργητικό: </a:t>
            </a:r>
          </a:p>
          <a:p>
            <a:r>
              <a:rPr lang="el-GR" dirty="0" smtClean="0"/>
              <a:t>Σε πάγια στοιχεία (κτήρια, μηχανήματα, λογισμικό κ.ά.), </a:t>
            </a:r>
          </a:p>
          <a:p>
            <a:r>
              <a:rPr lang="el-GR" dirty="0" smtClean="0"/>
              <a:t>Σε συμμετοχές σε άλλες επιχειρήσεις </a:t>
            </a:r>
            <a:endParaRPr lang="en-US" dirty="0" smtClean="0"/>
          </a:p>
          <a:p>
            <a:r>
              <a:rPr lang="el-GR" dirty="0" smtClean="0"/>
              <a:t>Σε αποθέματα (εμπορεύματα, πρώτες ύλες, προϊόντα), </a:t>
            </a:r>
          </a:p>
          <a:p>
            <a:r>
              <a:rPr lang="el-GR" dirty="0" smtClean="0"/>
              <a:t>Σε απαιτήσεις (π.χ. από πελάτες στους οποίους πώλησε προϊόντα επί πιστώσει και απαιτεί το ποσό της πώλησης), </a:t>
            </a:r>
          </a:p>
          <a:p>
            <a:r>
              <a:rPr lang="el-GR" dirty="0" smtClean="0"/>
              <a:t>Σε χρεόγραφα, </a:t>
            </a:r>
          </a:p>
          <a:p>
            <a:r>
              <a:rPr lang="el-GR" dirty="0" smtClean="0"/>
              <a:t>Στο ταμείο</a:t>
            </a:r>
          </a:p>
          <a:p>
            <a:endParaRPr lang="el-GR"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8B95C939-2FA7-DA46-BEC7-5018676AC871}" type="slidenum">
              <a:rPr lang="en-US" smtClean="0"/>
              <a:pPr/>
              <a:t>19</a:t>
            </a:fld>
            <a:endParaRPr lang="en-US"/>
          </a:p>
        </p:txBody>
      </p:sp>
      <p:pic>
        <p:nvPicPr>
          <p:cNvPr id="6146" name="Picture 2"/>
          <p:cNvPicPr>
            <a:picLocks noGrp="1" noChangeAspect="1" noChangeArrowheads="1"/>
          </p:cNvPicPr>
          <p:nvPr>
            <p:ph sz="quarter" idx="1"/>
          </p:nvPr>
        </p:nvPicPr>
        <p:blipFill>
          <a:blip r:embed="rId2"/>
          <a:srcRect/>
          <a:stretch>
            <a:fillRect/>
          </a:stretch>
        </p:blipFill>
        <p:spPr bwMode="auto">
          <a:xfrm>
            <a:off x="4252581" y="228600"/>
            <a:ext cx="7269737" cy="6629400"/>
          </a:xfrm>
          <a:prstGeom prst="rect">
            <a:avLst/>
          </a:prstGeom>
          <a:noFill/>
          <a:ln w="9525">
            <a:noFill/>
            <a:miter lim="800000"/>
            <a:headEnd/>
            <a:tailEnd/>
          </a:ln>
          <a:effectLst/>
        </p:spPr>
      </p:pic>
      <p:sp>
        <p:nvSpPr>
          <p:cNvPr id="6" name="TextBox 5"/>
          <p:cNvSpPr txBox="1"/>
          <p:nvPr/>
        </p:nvSpPr>
        <p:spPr>
          <a:xfrm>
            <a:off x="495301" y="857249"/>
            <a:ext cx="2434936" cy="1200329"/>
          </a:xfrm>
          <a:prstGeom prst="rect">
            <a:avLst/>
          </a:prstGeom>
          <a:noFill/>
        </p:spPr>
        <p:txBody>
          <a:bodyPr wrap="square" rtlCol="0">
            <a:spAutoFit/>
          </a:bodyPr>
          <a:lstStyle/>
          <a:p>
            <a:r>
              <a:rPr lang="el-GR" sz="2400" b="1" dirty="0" smtClean="0">
                <a:solidFill>
                  <a:srgbClr val="0070C0"/>
                </a:solidFill>
              </a:rPr>
              <a:t>Παράδειγμα ετήσιου ισολογισμού</a:t>
            </a:r>
            <a:endParaRPr lang="en-US" sz="2400" b="1" dirty="0">
              <a:solidFill>
                <a:srgbClr val="0070C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FBD78742-16FF-2C41-812C-6FCE6B9F18C1}"/>
              </a:ext>
            </a:extLst>
          </p:cNvPr>
          <p:cNvSpPr>
            <a:spLocks noGrp="1"/>
          </p:cNvSpPr>
          <p:nvPr>
            <p:ph type="subTitle" idx="1"/>
          </p:nvPr>
        </p:nvSpPr>
        <p:spPr>
          <a:xfrm>
            <a:off x="1154954" y="4777380"/>
            <a:ext cx="10489650" cy="861420"/>
          </a:xfrm>
        </p:spPr>
        <p:txBody>
          <a:bodyPr>
            <a:noAutofit/>
          </a:bodyPr>
          <a:lstStyle/>
          <a:p>
            <a:r>
              <a:rPr lang="el-GR" sz="1800" dirty="0" smtClean="0"/>
              <a:t>Δρ Αικατερίνη </a:t>
            </a:r>
            <a:r>
              <a:rPr lang="el-GR" sz="1800" dirty="0" err="1" smtClean="0"/>
              <a:t>Μαρινάγη</a:t>
            </a:r>
            <a:r>
              <a:rPr lang="el-GR" sz="1800" dirty="0" smtClean="0"/>
              <a:t>,  </a:t>
            </a:r>
            <a:r>
              <a:rPr lang="el-GR" sz="1800" dirty="0" err="1" smtClean="0"/>
              <a:t>ΔΔρ</a:t>
            </a:r>
            <a:r>
              <a:rPr lang="el-GR" sz="1800" dirty="0" smtClean="0"/>
              <a:t> Δαμιανός Σακάς</a:t>
            </a:r>
            <a:endParaRPr lang="en-US" sz="1800" dirty="0" smtClean="0"/>
          </a:p>
          <a:p>
            <a:r>
              <a:rPr lang="el-GR" sz="1800" dirty="0" smtClean="0"/>
              <a:t>Η παρουσίαση βασίζεται στο βιβλίο: </a:t>
            </a:r>
          </a:p>
          <a:p>
            <a:r>
              <a:rPr lang="el-GR" sz="1800" dirty="0" smtClean="0"/>
              <a:t>ΦΙΤΣΙΛΗΣ Π. (2015) «Σύγχρονα  Πληροφοριακά Συστήματα Επιχειρήσεων»</a:t>
            </a:r>
            <a:r>
              <a:rPr lang="en-US" sz="1800" dirty="0" smtClean="0"/>
              <a:t>, </a:t>
            </a:r>
            <a:r>
              <a:rPr lang="el-GR" sz="1800" dirty="0" smtClean="0"/>
              <a:t>ΚΑΛΛΙΠΟΣ</a:t>
            </a:r>
            <a:endParaRPr lang="el-GR" sz="1800" dirty="0"/>
          </a:p>
        </p:txBody>
      </p:sp>
      <p:sp>
        <p:nvSpPr>
          <p:cNvPr id="2" name="Title 1">
            <a:extLst>
              <a:ext uri="{FF2B5EF4-FFF2-40B4-BE49-F238E27FC236}">
                <a16:creationId xmlns:a16="http://schemas.microsoft.com/office/drawing/2014/main" xmlns="" id="{B51D3FF0-B7CE-F34E-857E-5B6626CBF28D}"/>
              </a:ext>
            </a:extLst>
          </p:cNvPr>
          <p:cNvSpPr>
            <a:spLocks noGrp="1"/>
          </p:cNvSpPr>
          <p:nvPr>
            <p:ph type="ctrTitle"/>
          </p:nvPr>
        </p:nvSpPr>
        <p:spPr>
          <a:xfrm>
            <a:off x="898071" y="369620"/>
            <a:ext cx="9813472" cy="3329581"/>
          </a:xfrm>
        </p:spPr>
        <p:txBody>
          <a:bodyPr/>
          <a:lstStyle/>
          <a:p>
            <a:r>
              <a:rPr lang="el-GR" dirty="0" smtClean="0"/>
              <a:t/>
            </a:r>
            <a:br>
              <a:rPr lang="el-GR" dirty="0" smtClean="0"/>
            </a:br>
            <a:r>
              <a:rPr lang="el-GR" dirty="0" smtClean="0"/>
              <a:t>Ενότητα </a:t>
            </a:r>
            <a:r>
              <a:rPr smtClean="0"/>
              <a:t>5</a:t>
            </a:r>
            <a:r>
              <a:rPr lang="el-GR" dirty="0" smtClean="0"/>
              <a:t>:  </a:t>
            </a:r>
            <a:r>
              <a:rPr altLang="en-US" b="1" smtClean="0"/>
              <a:t>H</a:t>
            </a:r>
            <a:r>
              <a:rPr altLang="en-US" smtClean="0"/>
              <a:t> </a:t>
            </a:r>
            <a:r>
              <a:rPr lang="el-GR" altLang="en-US" dirty="0" smtClean="0"/>
              <a:t>λειτουργικότητα των συστημάτων </a:t>
            </a:r>
            <a:r>
              <a:rPr altLang="en-US" smtClean="0"/>
              <a:t>ERP </a:t>
            </a:r>
            <a:r>
              <a:rPr lang="en-US" altLang="en-US" dirty="0" smtClean="0"/>
              <a:t>–</a:t>
            </a:r>
            <a:r>
              <a:rPr altLang="en-US" smtClean="0"/>
              <a:t> </a:t>
            </a:r>
            <a:r>
              <a:rPr lang="el-GR" altLang="en-US" dirty="0" smtClean="0"/>
              <a:t>μέρος Γ΄</a:t>
            </a:r>
            <a:endParaRPr lang="en-US" dirty="0"/>
          </a:p>
        </p:txBody>
      </p:sp>
    </p:spTree>
    <p:extLst>
      <p:ext uri="{BB962C8B-B14F-4D97-AF65-F5344CB8AC3E}">
        <p14:creationId xmlns:p14="http://schemas.microsoft.com/office/powerpoint/2010/main" xmlns="" val="37742548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ERP - </a:t>
            </a:r>
            <a:r>
              <a:rPr lang="el-GR" dirty="0" smtClean="0"/>
              <a:t>Γενική λογιστική</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20</a:t>
            </a:fld>
            <a:endParaRPr lang="en-US"/>
          </a:p>
        </p:txBody>
      </p:sp>
      <p:sp>
        <p:nvSpPr>
          <p:cNvPr id="4" name="Content Placeholder 3"/>
          <p:cNvSpPr>
            <a:spLocks noGrp="1"/>
          </p:cNvSpPr>
          <p:nvPr>
            <p:ph sz="quarter" idx="1"/>
          </p:nvPr>
        </p:nvSpPr>
        <p:spPr/>
        <p:txBody>
          <a:bodyPr/>
          <a:lstStyle/>
          <a:p>
            <a:pPr marL="0" indent="0">
              <a:buNone/>
            </a:pPr>
            <a:r>
              <a:rPr lang="el-GR" dirty="0" smtClean="0"/>
              <a:t>Σε ένα πληροφοριακό σύστημα γενικής λογιστικής θα πρέπει να υποστηρίζονται οι ακόλουθες διεργασίες: </a:t>
            </a:r>
          </a:p>
          <a:p>
            <a:r>
              <a:rPr lang="el-GR" dirty="0" smtClean="0"/>
              <a:t>Διαχείριση βασικών δεδομένων λογιστικής, </a:t>
            </a:r>
          </a:p>
          <a:p>
            <a:r>
              <a:rPr lang="el-GR" dirty="0" smtClean="0"/>
              <a:t>Καταχωρίσεις των λογιστικών εγγραφών, </a:t>
            </a:r>
          </a:p>
          <a:p>
            <a:r>
              <a:rPr lang="el-GR" dirty="0" smtClean="0"/>
              <a:t>Εκτύπωση καταστάσεων και αναφορών, </a:t>
            </a:r>
          </a:p>
          <a:p>
            <a:r>
              <a:rPr lang="el-GR" dirty="0" smtClean="0"/>
              <a:t>Οι διαδικασίες κλεισίματος οικονομικού έτους, </a:t>
            </a:r>
          </a:p>
          <a:p>
            <a:r>
              <a:rPr lang="el-GR" dirty="0" smtClean="0"/>
              <a:t>Η προετοιμασία και έκδοση οικονομικών καταστάσεων. </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Γενική λογιστική </a:t>
            </a:r>
            <a:r>
              <a:rPr lang="en-US" dirty="0" err="1" smtClean="0"/>
              <a:t>SoftOne</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21</a:t>
            </a:fld>
            <a:endParaRPr lang="en-US"/>
          </a:p>
        </p:txBody>
      </p:sp>
      <p:pic>
        <p:nvPicPr>
          <p:cNvPr id="6146" name="Picture 2"/>
          <p:cNvPicPr>
            <a:picLocks noChangeAspect="1" noChangeArrowheads="1"/>
          </p:cNvPicPr>
          <p:nvPr/>
        </p:nvPicPr>
        <p:blipFill>
          <a:blip r:embed="rId2"/>
          <a:srcRect/>
          <a:stretch>
            <a:fillRect/>
          </a:stretch>
        </p:blipFill>
        <p:spPr bwMode="auto">
          <a:xfrm>
            <a:off x="3799204" y="1490917"/>
            <a:ext cx="3963036" cy="5367083"/>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Λογιστική κόστους</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22</a:t>
            </a:fld>
            <a:endParaRPr lang="en-US"/>
          </a:p>
        </p:txBody>
      </p:sp>
      <p:sp>
        <p:nvSpPr>
          <p:cNvPr id="4" name="Content Placeholder 3"/>
          <p:cNvSpPr>
            <a:spLocks noGrp="1"/>
          </p:cNvSpPr>
          <p:nvPr>
            <p:ph sz="quarter" idx="1"/>
          </p:nvPr>
        </p:nvSpPr>
        <p:spPr/>
        <p:txBody>
          <a:bodyPr>
            <a:normAutofit/>
          </a:bodyPr>
          <a:lstStyle/>
          <a:p>
            <a:pPr>
              <a:buNone/>
            </a:pPr>
            <a:r>
              <a:rPr lang="el-GR" dirty="0" smtClean="0"/>
              <a:t>Συνεπώς, χαρακτηριστικά γνωρίσματα του κόστους είναι τα εξής: </a:t>
            </a:r>
          </a:p>
          <a:p>
            <a:r>
              <a:rPr lang="el-GR" dirty="0" smtClean="0"/>
              <a:t>Το κόστος αποτελεί επένδυση αγοραστικής δύναμης σε αγαθά και υπηρεσίες. </a:t>
            </a:r>
          </a:p>
          <a:p>
            <a:r>
              <a:rPr lang="el-GR" dirty="0" smtClean="0"/>
              <a:t>Το κόστος αποτελεί στοιχείο του Ενεργητικού. </a:t>
            </a:r>
          </a:p>
          <a:p>
            <a:r>
              <a:rPr lang="el-GR" dirty="0" smtClean="0"/>
              <a:t>Το κόστος αλλάζει μορφή (συνήθως) μέσα στην επιχείρηση. </a:t>
            </a:r>
          </a:p>
          <a:p>
            <a:r>
              <a:rPr lang="el-GR" dirty="0" smtClean="0"/>
              <a:t>Το κόστος εξαφανίζεται όταν το αγαθό ή η υπηρεσία όπου είναι ενσωματωμένο πουληθεί, απολεσθεί ή διατεθεί σε τρίτους. </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ERP –</a:t>
            </a:r>
            <a:r>
              <a:rPr lang="el-GR" dirty="0" smtClean="0"/>
              <a:t> Λογιστική κόστους</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23</a:t>
            </a:fld>
            <a:endParaRPr lang="en-US"/>
          </a:p>
        </p:txBody>
      </p:sp>
      <p:sp>
        <p:nvSpPr>
          <p:cNvPr id="4" name="Content Placeholder 3"/>
          <p:cNvSpPr>
            <a:spLocks noGrp="1"/>
          </p:cNvSpPr>
          <p:nvPr>
            <p:ph sz="quarter" idx="1"/>
          </p:nvPr>
        </p:nvSpPr>
        <p:spPr/>
        <p:txBody>
          <a:bodyPr/>
          <a:lstStyle/>
          <a:p>
            <a:pPr marL="0" indent="0">
              <a:buNone/>
            </a:pPr>
            <a:r>
              <a:rPr lang="el-GR" dirty="0" smtClean="0"/>
              <a:t>Ένα πληροφοριακό σύστημα λογιστικής κόστους είναι εκείνο μέσω του οποίου υλοποιείται η διαδικασία της κοστολόγησης σε μια επιχείρηση. </a:t>
            </a:r>
            <a:endParaRPr lang="el-GR" dirty="0" smtClean="0"/>
          </a:p>
          <a:p>
            <a:pPr marL="0" indent="0">
              <a:buNone/>
            </a:pPr>
            <a:r>
              <a:rPr lang="el-GR" dirty="0" smtClean="0"/>
              <a:t>Οι </a:t>
            </a:r>
            <a:r>
              <a:rPr lang="el-GR" dirty="0" smtClean="0"/>
              <a:t>κοστολογικές εργασίες χωρίζονται σε δύο βασικές κατηγορίες που σχετίζονται με: </a:t>
            </a:r>
          </a:p>
          <a:p>
            <a:r>
              <a:rPr lang="el-GR" dirty="0" smtClean="0"/>
              <a:t>Τον προϋπολογιστικό υπολογισμό του κόστους (</a:t>
            </a:r>
            <a:r>
              <a:rPr lang="el-GR" dirty="0" err="1" smtClean="0"/>
              <a:t>cost</a:t>
            </a:r>
            <a:r>
              <a:rPr lang="el-GR" dirty="0" smtClean="0"/>
              <a:t> </a:t>
            </a:r>
            <a:r>
              <a:rPr lang="el-GR" dirty="0" err="1" smtClean="0"/>
              <a:t>planning</a:t>
            </a:r>
            <a:r>
              <a:rPr lang="el-GR" dirty="0" smtClean="0"/>
              <a:t>)</a:t>
            </a:r>
            <a:endParaRPr lang="el-GR" dirty="0" smtClean="0"/>
          </a:p>
          <a:p>
            <a:r>
              <a:rPr lang="el-GR" dirty="0" smtClean="0"/>
              <a:t>Την απολογιστική καταγραφή του κόστους (έλεγχο κόστους – </a:t>
            </a:r>
            <a:r>
              <a:rPr lang="el-GR" dirty="0" err="1" smtClean="0"/>
              <a:t>cost</a:t>
            </a:r>
            <a:r>
              <a:rPr lang="el-GR" dirty="0" smtClean="0"/>
              <a:t> </a:t>
            </a:r>
            <a:r>
              <a:rPr lang="el-GR" dirty="0" err="1" smtClean="0"/>
              <a:t>controlling</a:t>
            </a:r>
            <a:r>
              <a:rPr lang="el-GR" dirty="0" smtClean="0"/>
              <a:t>). </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ERP –</a:t>
            </a:r>
            <a:r>
              <a:rPr lang="el-GR" dirty="0" smtClean="0"/>
              <a:t> Λογιστική κόστους</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24</a:t>
            </a:fld>
            <a:endParaRPr lang="en-US"/>
          </a:p>
        </p:txBody>
      </p:sp>
      <p:sp>
        <p:nvSpPr>
          <p:cNvPr id="4" name="Content Placeholder 3"/>
          <p:cNvSpPr>
            <a:spLocks noGrp="1"/>
          </p:cNvSpPr>
          <p:nvPr>
            <p:ph sz="quarter" idx="1"/>
          </p:nvPr>
        </p:nvSpPr>
        <p:spPr/>
        <p:txBody>
          <a:bodyPr>
            <a:normAutofit/>
          </a:bodyPr>
          <a:lstStyle/>
          <a:p>
            <a:pPr marL="0" indent="0">
              <a:buNone/>
            </a:pPr>
            <a:r>
              <a:rPr lang="el-GR" dirty="0" smtClean="0"/>
              <a:t>Σε ένα κοστολογικό σύστημα εκτελούνται τέσσερις διακεκριμένες δραστηριότητες: </a:t>
            </a:r>
          </a:p>
          <a:p>
            <a:r>
              <a:rPr lang="el-GR" b="1" dirty="0" smtClean="0">
                <a:solidFill>
                  <a:srgbClr val="0070C0"/>
                </a:solidFill>
              </a:rPr>
              <a:t>Μέτρηση του κόστους </a:t>
            </a:r>
            <a:r>
              <a:rPr lang="el-GR" dirty="0" smtClean="0"/>
              <a:t>:</a:t>
            </a:r>
            <a:r>
              <a:rPr lang="el-GR" dirty="0" smtClean="0"/>
              <a:t> παρακολούθηση </a:t>
            </a:r>
            <a:r>
              <a:rPr lang="el-GR" dirty="0" smtClean="0"/>
              <a:t>της κατανάλωσης των πόρων στο σημείο που αυτό συμβαίνει </a:t>
            </a:r>
          </a:p>
          <a:p>
            <a:r>
              <a:rPr lang="el-GR" b="1" dirty="0" smtClean="0">
                <a:solidFill>
                  <a:srgbClr val="0070C0"/>
                </a:solidFill>
              </a:rPr>
              <a:t>Καταγραφή </a:t>
            </a:r>
            <a:r>
              <a:rPr lang="el-GR" b="1" dirty="0" smtClean="0">
                <a:solidFill>
                  <a:srgbClr val="0070C0"/>
                </a:solidFill>
              </a:rPr>
              <a:t>του κόστους </a:t>
            </a:r>
            <a:r>
              <a:rPr lang="el-GR" dirty="0" smtClean="0"/>
              <a:t>:</a:t>
            </a:r>
            <a:r>
              <a:rPr lang="el-GR" b="1" dirty="0" smtClean="0">
                <a:solidFill>
                  <a:srgbClr val="0070C0"/>
                </a:solidFill>
              </a:rPr>
              <a:t> </a:t>
            </a:r>
            <a:r>
              <a:rPr lang="el-GR" dirty="0" smtClean="0"/>
              <a:t>ταξινόμηση </a:t>
            </a:r>
            <a:r>
              <a:rPr lang="el-GR" dirty="0" smtClean="0"/>
              <a:t>του παραγόμενου κόστους και </a:t>
            </a:r>
            <a:r>
              <a:rPr lang="el-GR" dirty="0" smtClean="0"/>
              <a:t>καταχώρισή </a:t>
            </a:r>
            <a:r>
              <a:rPr lang="el-GR" dirty="0" smtClean="0"/>
              <a:t>του στον σχετικό λογιστικό </a:t>
            </a:r>
            <a:r>
              <a:rPr lang="el-GR" dirty="0" smtClean="0"/>
              <a:t>λογαριασμό</a:t>
            </a:r>
            <a:endParaRPr lang="el-GR" dirty="0" smtClean="0"/>
          </a:p>
          <a:p>
            <a:r>
              <a:rPr lang="el-GR" b="1" dirty="0" smtClean="0">
                <a:solidFill>
                  <a:srgbClr val="0070C0"/>
                </a:solidFill>
              </a:rPr>
              <a:t>Α</a:t>
            </a:r>
            <a:r>
              <a:rPr lang="el-GR" b="1" dirty="0" smtClean="0">
                <a:solidFill>
                  <a:srgbClr val="0070C0"/>
                </a:solidFill>
              </a:rPr>
              <a:t>νάλυση </a:t>
            </a:r>
            <a:r>
              <a:rPr lang="el-GR" b="1" dirty="0" smtClean="0">
                <a:solidFill>
                  <a:srgbClr val="0070C0"/>
                </a:solidFill>
              </a:rPr>
              <a:t>του κόστους </a:t>
            </a:r>
            <a:r>
              <a:rPr lang="el-GR" dirty="0" smtClean="0"/>
              <a:t>: </a:t>
            </a:r>
            <a:r>
              <a:rPr lang="el-GR" dirty="0" smtClean="0"/>
              <a:t>απολογιστικά </a:t>
            </a:r>
            <a:r>
              <a:rPr lang="el-GR" dirty="0" smtClean="0"/>
              <a:t>μελετώντας τις αποκλίσεις από το προϋπολογισθέν </a:t>
            </a:r>
            <a:r>
              <a:rPr lang="el-GR" dirty="0" smtClean="0"/>
              <a:t>κόστος</a:t>
            </a:r>
            <a:endParaRPr lang="el-GR" dirty="0" smtClean="0"/>
          </a:p>
          <a:p>
            <a:r>
              <a:rPr lang="el-GR" b="1" dirty="0" smtClean="0">
                <a:solidFill>
                  <a:srgbClr val="0070C0"/>
                </a:solidFill>
              </a:rPr>
              <a:t>Παραγωγή αναφορών </a:t>
            </a:r>
            <a:r>
              <a:rPr lang="el-GR" b="1" dirty="0" smtClean="0">
                <a:solidFill>
                  <a:srgbClr val="0070C0"/>
                </a:solidFill>
              </a:rPr>
              <a:t>κόστους</a:t>
            </a:r>
            <a:endParaRPr lang="el-GR" b="1" dirty="0" smtClean="0">
              <a:solidFill>
                <a:srgbClr val="0070C0"/>
              </a:solidFill>
            </a:endParaRP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ERP –</a:t>
            </a:r>
            <a:r>
              <a:rPr lang="el-GR" dirty="0" smtClean="0"/>
              <a:t> Λογιστική κόστους</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25</a:t>
            </a:fld>
            <a:endParaRPr lang="en-US"/>
          </a:p>
        </p:txBody>
      </p:sp>
      <p:sp>
        <p:nvSpPr>
          <p:cNvPr id="4" name="Content Placeholder 3"/>
          <p:cNvSpPr>
            <a:spLocks noGrp="1"/>
          </p:cNvSpPr>
          <p:nvPr>
            <p:ph sz="quarter" idx="1"/>
          </p:nvPr>
        </p:nvSpPr>
        <p:spPr/>
        <p:txBody>
          <a:bodyPr/>
          <a:lstStyle/>
          <a:p>
            <a:pPr>
              <a:buNone/>
            </a:pPr>
            <a:r>
              <a:rPr lang="el-GR" dirty="0" smtClean="0"/>
              <a:t>Το κόστος ενός παραγόμενου προϊόντος έχει </a:t>
            </a:r>
            <a:r>
              <a:rPr lang="el-GR" dirty="0" smtClean="0"/>
              <a:t>τα εξής</a:t>
            </a:r>
            <a:r>
              <a:rPr lang="el-GR" dirty="0" smtClean="0"/>
              <a:t> </a:t>
            </a:r>
            <a:r>
              <a:rPr lang="el-GR" dirty="0" smtClean="0"/>
              <a:t>στοιχεία: </a:t>
            </a:r>
            <a:endParaRPr lang="el-GR" dirty="0" smtClean="0"/>
          </a:p>
          <a:p>
            <a:r>
              <a:rPr lang="el-GR" b="1" dirty="0" smtClean="0">
                <a:solidFill>
                  <a:srgbClr val="0070C0"/>
                </a:solidFill>
              </a:rPr>
              <a:t>Άμεσα κόστη</a:t>
            </a:r>
            <a:endParaRPr lang="el-GR" b="1" dirty="0" smtClean="0">
              <a:solidFill>
                <a:srgbClr val="0070C0"/>
              </a:solidFill>
            </a:endParaRPr>
          </a:p>
          <a:p>
            <a:pPr lvl="1"/>
            <a:r>
              <a:rPr lang="el-GR" dirty="0" smtClean="0"/>
              <a:t>Το κόστος των πρώτων </a:t>
            </a:r>
            <a:r>
              <a:rPr lang="el-GR" dirty="0" smtClean="0"/>
              <a:t>υλών </a:t>
            </a:r>
            <a:endParaRPr lang="el-GR" dirty="0" smtClean="0"/>
          </a:p>
          <a:p>
            <a:pPr lvl="1"/>
            <a:r>
              <a:rPr lang="el-GR" dirty="0" smtClean="0"/>
              <a:t>Το κόστος της εργασίας κατευθείαν στην παραγωγή του </a:t>
            </a:r>
            <a:r>
              <a:rPr lang="el-GR" dirty="0" smtClean="0"/>
              <a:t>προϊόντος</a:t>
            </a:r>
            <a:endParaRPr lang="el-GR" dirty="0" smtClean="0"/>
          </a:p>
          <a:p>
            <a:r>
              <a:rPr lang="el-GR" b="1" dirty="0" smtClean="0">
                <a:solidFill>
                  <a:srgbClr val="0070C0"/>
                </a:solidFill>
              </a:rPr>
              <a:t>Έμμεσα κόστη</a:t>
            </a:r>
          </a:p>
          <a:p>
            <a:pPr lvl="1"/>
            <a:r>
              <a:rPr lang="el-GR" dirty="0" smtClean="0"/>
              <a:t>Όλα </a:t>
            </a:r>
            <a:r>
              <a:rPr lang="el-GR" dirty="0" smtClean="0"/>
              <a:t>τα άλλα </a:t>
            </a:r>
            <a:r>
              <a:rPr lang="el-GR" dirty="0" smtClean="0"/>
              <a:t>κόστη της επιχείρησης, </a:t>
            </a:r>
            <a:r>
              <a:rPr lang="el-GR" dirty="0" smtClean="0"/>
              <a:t>που συνήθως λέγονται γενικά </a:t>
            </a:r>
            <a:r>
              <a:rPr lang="el-GR" dirty="0" smtClean="0"/>
              <a:t>έξοδα, π.χ. </a:t>
            </a:r>
            <a:r>
              <a:rPr lang="el-GR" dirty="0" smtClean="0"/>
              <a:t>γενική εργασία στην επιχείρηση (όπως ασφάλεια, καθαριότητα), μισθούς διοικητικού προσωπικού κ.ά. </a:t>
            </a:r>
            <a:endParaRPr lang="el-GR" dirty="0" smtClean="0"/>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8B95C939-2FA7-DA46-BEC7-5018676AC871}" type="slidenum">
              <a:rPr lang="en-US" smtClean="0"/>
              <a:pPr/>
              <a:t>26</a:t>
            </a:fld>
            <a:endParaRPr lang="en-US"/>
          </a:p>
        </p:txBody>
      </p:sp>
      <p:pic>
        <p:nvPicPr>
          <p:cNvPr id="7170" name="Picture 2"/>
          <p:cNvPicPr>
            <a:picLocks noChangeAspect="1" noChangeArrowheads="1"/>
          </p:cNvPicPr>
          <p:nvPr/>
        </p:nvPicPr>
        <p:blipFill>
          <a:blip r:embed="rId2"/>
          <a:srcRect/>
          <a:stretch>
            <a:fillRect/>
          </a:stretch>
        </p:blipFill>
        <p:spPr bwMode="auto">
          <a:xfrm>
            <a:off x="3419474" y="0"/>
            <a:ext cx="7483874" cy="6857999"/>
          </a:xfrm>
          <a:prstGeom prst="rect">
            <a:avLst/>
          </a:prstGeom>
          <a:noFill/>
          <a:ln w="9525">
            <a:noFill/>
            <a:miter lim="800000"/>
            <a:headEnd/>
            <a:tailEnd/>
          </a:ln>
          <a:effectLst/>
        </p:spPr>
      </p:pic>
      <p:sp>
        <p:nvSpPr>
          <p:cNvPr id="4" name="TextBox 3"/>
          <p:cNvSpPr txBox="1"/>
          <p:nvPr/>
        </p:nvSpPr>
        <p:spPr>
          <a:xfrm>
            <a:off x="374073" y="810491"/>
            <a:ext cx="2576945" cy="1200329"/>
          </a:xfrm>
          <a:prstGeom prst="rect">
            <a:avLst/>
          </a:prstGeom>
          <a:noFill/>
        </p:spPr>
        <p:txBody>
          <a:bodyPr wrap="square" rtlCol="0">
            <a:spAutoFit/>
          </a:bodyPr>
          <a:lstStyle/>
          <a:p>
            <a:r>
              <a:rPr lang="el-GR" sz="2400" b="1" i="1" dirty="0" smtClean="0">
                <a:solidFill>
                  <a:srgbClr val="0070C0"/>
                </a:solidFill>
              </a:rPr>
              <a:t>Παράδειγμα</a:t>
            </a:r>
          </a:p>
          <a:p>
            <a:r>
              <a:rPr lang="el-GR" sz="2400" b="1" i="1" dirty="0" smtClean="0">
                <a:solidFill>
                  <a:srgbClr val="0070C0"/>
                </a:solidFill>
              </a:rPr>
              <a:t>Κοστολόγησης προϊόντος</a:t>
            </a:r>
            <a:endParaRPr lang="en-US" sz="2400" b="1" i="1" dirty="0">
              <a:solidFill>
                <a:srgbClr val="0070C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ERP –</a:t>
            </a:r>
            <a:r>
              <a:rPr lang="el-GR" dirty="0" smtClean="0"/>
              <a:t> Λογιστική κόστους</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27</a:t>
            </a:fld>
            <a:endParaRPr lang="en-US"/>
          </a:p>
        </p:txBody>
      </p:sp>
      <p:sp>
        <p:nvSpPr>
          <p:cNvPr id="4" name="Content Placeholder 3"/>
          <p:cNvSpPr>
            <a:spLocks noGrp="1"/>
          </p:cNvSpPr>
          <p:nvPr>
            <p:ph sz="quarter" idx="1"/>
          </p:nvPr>
        </p:nvSpPr>
        <p:spPr/>
        <p:txBody>
          <a:bodyPr>
            <a:normAutofit fontScale="92500"/>
          </a:bodyPr>
          <a:lstStyle/>
          <a:p>
            <a:pPr>
              <a:buNone/>
            </a:pPr>
            <a:r>
              <a:rPr lang="el-GR" dirty="0" smtClean="0"/>
              <a:t>Στη διαδικασία κοστολόγησης, ένα </a:t>
            </a:r>
            <a:r>
              <a:rPr lang="el-GR" dirty="0" smtClean="0"/>
              <a:t>σύστημα ERP δίνει </a:t>
            </a:r>
            <a:r>
              <a:rPr lang="el-GR" dirty="0" smtClean="0"/>
              <a:t>δυνατότητες: </a:t>
            </a:r>
            <a:endParaRPr lang="el-GR" dirty="0" smtClean="0"/>
          </a:p>
          <a:p>
            <a:r>
              <a:rPr lang="el-GR" dirty="0" smtClean="0"/>
              <a:t>Πρόσβασης στα απαραίτητα δεδομένα για τον υπολογισμό του κόστους</a:t>
            </a:r>
          </a:p>
          <a:p>
            <a:r>
              <a:rPr lang="el-GR" dirty="0" smtClean="0"/>
              <a:t>Υπολογισμού </a:t>
            </a:r>
            <a:r>
              <a:rPr lang="el-GR" dirty="0" smtClean="0"/>
              <a:t>της προστιθέμενης αξίας ενός συγκεκριμένου βήματος στη διαδικασία παραγωγής, </a:t>
            </a:r>
          </a:p>
          <a:p>
            <a:r>
              <a:rPr lang="el-GR" dirty="0" smtClean="0"/>
              <a:t>Υ</a:t>
            </a:r>
            <a:r>
              <a:rPr lang="el-GR" dirty="0" smtClean="0"/>
              <a:t>πολογισμού </a:t>
            </a:r>
            <a:r>
              <a:rPr lang="el-GR" dirty="0" smtClean="0"/>
              <a:t>του ποσοστού της προστιθέμενης αξίας που μπορεί να αποδοθεί σε μια συγκεκριμένη επιχειρηματική μονάδα, </a:t>
            </a:r>
          </a:p>
          <a:p>
            <a:r>
              <a:rPr lang="el-GR" dirty="0" smtClean="0"/>
              <a:t>Υ</a:t>
            </a:r>
            <a:r>
              <a:rPr lang="el-GR" dirty="0" smtClean="0"/>
              <a:t>πολογισμού </a:t>
            </a:r>
            <a:r>
              <a:rPr lang="el-GR" dirty="0" smtClean="0"/>
              <a:t>τους ύψους του κόστους των υλικών, του κόστους παραγωγής και των γενικών εξόδων, </a:t>
            </a:r>
          </a:p>
          <a:p>
            <a:r>
              <a:rPr lang="el-GR" dirty="0" smtClean="0"/>
              <a:t>Δ</a:t>
            </a:r>
            <a:r>
              <a:rPr lang="el-GR" dirty="0" smtClean="0"/>
              <a:t>ημιουργίας </a:t>
            </a:r>
            <a:r>
              <a:rPr lang="el-GR" dirty="0" smtClean="0"/>
              <a:t>και εκτέλεσης εναλλακτικών σεναρίων κόστους παραγωγής προϊόντων με σκοπό τη δημιουργία ανταγωνιστικού πλεονεκτήματος </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ERP – </a:t>
            </a:r>
            <a:r>
              <a:rPr lang="el-GR" dirty="0" smtClean="0"/>
              <a:t>Πληρωτέοι Λογαριασμοί</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28</a:t>
            </a:fld>
            <a:endParaRPr lang="en-US"/>
          </a:p>
        </p:txBody>
      </p:sp>
      <p:sp>
        <p:nvSpPr>
          <p:cNvPr id="4" name="Content Placeholder 3"/>
          <p:cNvSpPr>
            <a:spLocks noGrp="1"/>
          </p:cNvSpPr>
          <p:nvPr>
            <p:ph sz="quarter" idx="1"/>
          </p:nvPr>
        </p:nvSpPr>
        <p:spPr/>
        <p:txBody>
          <a:bodyPr/>
          <a:lstStyle/>
          <a:p>
            <a:r>
              <a:rPr lang="el-GR" b="1" dirty="0" smtClean="0">
                <a:solidFill>
                  <a:srgbClr val="0070C0"/>
                </a:solidFill>
              </a:rPr>
              <a:t>Πληρωτέοι λογαριασμοί </a:t>
            </a:r>
            <a:r>
              <a:rPr lang="en-US" b="1" dirty="0" smtClean="0">
                <a:solidFill>
                  <a:srgbClr val="0070C0"/>
                </a:solidFill>
              </a:rPr>
              <a:t> </a:t>
            </a:r>
            <a:r>
              <a:rPr lang="en-US" dirty="0" smtClean="0"/>
              <a:t>(Accounts Payable)</a:t>
            </a:r>
            <a:endParaRPr lang="el-GR" b="1" dirty="0" smtClean="0">
              <a:solidFill>
                <a:srgbClr val="0070C0"/>
              </a:solidFill>
            </a:endParaRPr>
          </a:p>
          <a:p>
            <a:pPr lvl="1"/>
            <a:r>
              <a:rPr lang="el-GR" dirty="0" smtClean="0"/>
              <a:t>οι </a:t>
            </a:r>
            <a:r>
              <a:rPr lang="el-GR" dirty="0" smtClean="0"/>
              <a:t>μελλοντικές υποχρεώσεις πληρωμής μιας επιχείρησης προς τους προμηθευτές της </a:t>
            </a:r>
            <a:r>
              <a:rPr lang="el-GR" dirty="0" smtClean="0"/>
              <a:t>που οφείλονται </a:t>
            </a:r>
            <a:r>
              <a:rPr lang="el-GR" dirty="0" smtClean="0"/>
              <a:t>στην παροχή υπηρεσιών ή την αγορά προϊόντων επί πιστώσει. </a:t>
            </a:r>
            <a:endParaRPr lang="el-GR" dirty="0" smtClean="0"/>
          </a:p>
          <a:p>
            <a:r>
              <a:rPr lang="el-GR" b="1" dirty="0" smtClean="0">
                <a:solidFill>
                  <a:srgbClr val="0070C0"/>
                </a:solidFill>
              </a:rPr>
              <a:t>Υποσύστημα πληρωτέοι </a:t>
            </a:r>
            <a:r>
              <a:rPr lang="el-GR" b="1" dirty="0" smtClean="0">
                <a:solidFill>
                  <a:srgbClr val="0070C0"/>
                </a:solidFill>
              </a:rPr>
              <a:t>λογαριασμοί </a:t>
            </a:r>
            <a:r>
              <a:rPr lang="en-US" b="1" dirty="0" smtClean="0">
                <a:solidFill>
                  <a:srgbClr val="0070C0"/>
                </a:solidFill>
              </a:rPr>
              <a:t> </a:t>
            </a:r>
            <a:r>
              <a:rPr lang="el-GR" b="1" dirty="0" smtClean="0">
                <a:solidFill>
                  <a:srgbClr val="0070C0"/>
                </a:solidFill>
              </a:rPr>
              <a:t>του </a:t>
            </a:r>
            <a:r>
              <a:rPr lang="en-US" b="1" dirty="0" smtClean="0">
                <a:solidFill>
                  <a:srgbClr val="0070C0"/>
                </a:solidFill>
              </a:rPr>
              <a:t>ERP</a:t>
            </a:r>
            <a:endParaRPr lang="el-GR" b="1" dirty="0" smtClean="0">
              <a:solidFill>
                <a:srgbClr val="0070C0"/>
              </a:solidFill>
            </a:endParaRPr>
          </a:p>
          <a:p>
            <a:pPr lvl="1"/>
            <a:r>
              <a:rPr lang="el-GR" dirty="0" smtClean="0"/>
              <a:t> </a:t>
            </a:r>
            <a:r>
              <a:rPr lang="el-GR" dirty="0" smtClean="0"/>
              <a:t>καταγράφει και διαχειρίζεται τα λογιστικά στοιχεία πληρωμών για όλους τους </a:t>
            </a:r>
            <a:r>
              <a:rPr lang="el-GR" dirty="0" smtClean="0"/>
              <a:t>προμηθευτές</a:t>
            </a:r>
          </a:p>
          <a:p>
            <a:pPr lvl="1"/>
            <a:r>
              <a:rPr lang="el-GR" dirty="0" smtClean="0"/>
              <a:t>συνδέεται </a:t>
            </a:r>
            <a:r>
              <a:rPr lang="el-GR" dirty="0" smtClean="0"/>
              <a:t>στενά με τη διαχείριση προμηθειών και με το υποσύστημα της διαχείρισης μετρητών (</a:t>
            </a:r>
            <a:r>
              <a:rPr lang="el-GR" dirty="0" err="1" smtClean="0"/>
              <a:t>cash</a:t>
            </a:r>
            <a:r>
              <a:rPr lang="el-GR" dirty="0" smtClean="0"/>
              <a:t> </a:t>
            </a:r>
            <a:r>
              <a:rPr lang="el-GR" dirty="0" err="1" smtClean="0"/>
              <a:t>management</a:t>
            </a:r>
            <a:r>
              <a:rPr lang="el-GR" dirty="0" smtClean="0"/>
              <a:t>) με σκοπό την καλύτερη διαχείριση των ταμειακών ροών</a:t>
            </a:r>
            <a:r>
              <a:rPr lang="el-GR" dirty="0" smtClean="0"/>
              <a:t>.</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8B95C939-2FA7-DA46-BEC7-5018676AC871}" type="slidenum">
              <a:rPr lang="en-US" smtClean="0"/>
              <a:pPr/>
              <a:t>29</a:t>
            </a:fld>
            <a:endParaRPr lang="en-US"/>
          </a:p>
        </p:txBody>
      </p:sp>
      <p:sp>
        <p:nvSpPr>
          <p:cNvPr id="5" name="TextBox 4"/>
          <p:cNvSpPr txBox="1"/>
          <p:nvPr/>
        </p:nvSpPr>
        <p:spPr>
          <a:xfrm>
            <a:off x="519546" y="1039090"/>
            <a:ext cx="3304310" cy="1569660"/>
          </a:xfrm>
          <a:prstGeom prst="rect">
            <a:avLst/>
          </a:prstGeom>
          <a:noFill/>
        </p:spPr>
        <p:txBody>
          <a:bodyPr wrap="square" rtlCol="0">
            <a:spAutoFit/>
          </a:bodyPr>
          <a:lstStyle/>
          <a:p>
            <a:r>
              <a:rPr lang="el-GR" sz="2400" b="1" i="1" dirty="0" smtClean="0">
                <a:solidFill>
                  <a:srgbClr val="0070C0"/>
                </a:solidFill>
              </a:rPr>
              <a:t>Βασικά βήματα της διαχείρισης των πληρωτέων λογαριασμών </a:t>
            </a:r>
            <a:endParaRPr lang="en-US" sz="2400" b="1" dirty="0">
              <a:solidFill>
                <a:srgbClr val="0070C0"/>
              </a:solidFill>
            </a:endParaRPr>
          </a:p>
        </p:txBody>
      </p:sp>
      <p:pic>
        <p:nvPicPr>
          <p:cNvPr id="1026" name="Picture 2"/>
          <p:cNvPicPr>
            <a:picLocks noChangeAspect="1" noChangeArrowheads="1"/>
          </p:cNvPicPr>
          <p:nvPr/>
        </p:nvPicPr>
        <p:blipFill>
          <a:blip r:embed="rId3"/>
          <a:srcRect/>
          <a:stretch>
            <a:fillRect/>
          </a:stretch>
        </p:blipFill>
        <p:spPr bwMode="auto">
          <a:xfrm>
            <a:off x="3913042" y="270164"/>
            <a:ext cx="7004419" cy="6357523"/>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Οικονομική διαχείριση (</a:t>
            </a:r>
            <a:r>
              <a:rPr lang="en-US" dirty="0" smtClean="0"/>
              <a:t>Financial Accounting)</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3</a:t>
            </a:fld>
            <a:endParaRPr lang="en-US"/>
          </a:p>
        </p:txBody>
      </p:sp>
      <p:pic>
        <p:nvPicPr>
          <p:cNvPr id="12290" name="Picture 2"/>
          <p:cNvPicPr>
            <a:picLocks noChangeAspect="1" noChangeArrowheads="1"/>
          </p:cNvPicPr>
          <p:nvPr/>
        </p:nvPicPr>
        <p:blipFill>
          <a:blip r:embed="rId3"/>
          <a:srcRect/>
          <a:stretch>
            <a:fillRect/>
          </a:stretch>
        </p:blipFill>
        <p:spPr bwMode="auto">
          <a:xfrm>
            <a:off x="1684944" y="1549400"/>
            <a:ext cx="9067652" cy="4902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SAP - </a:t>
            </a:r>
            <a:r>
              <a:rPr lang="el-GR" dirty="0" smtClean="0"/>
              <a:t>Πληρωτέοι </a:t>
            </a:r>
            <a:r>
              <a:rPr lang="el-GR" dirty="0" smtClean="0"/>
              <a:t>λογαριασμοί </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30</a:t>
            </a:fld>
            <a:endParaRPr lang="en-US"/>
          </a:p>
        </p:txBody>
      </p:sp>
      <p:sp>
        <p:nvSpPr>
          <p:cNvPr id="4" name="Content Placeholder 3"/>
          <p:cNvSpPr>
            <a:spLocks noGrp="1"/>
          </p:cNvSpPr>
          <p:nvPr>
            <p:ph sz="quarter" idx="1"/>
          </p:nvPr>
        </p:nvSpPr>
        <p:spPr>
          <a:xfrm>
            <a:off x="1219199" y="1447799"/>
            <a:ext cx="10543309" cy="5140037"/>
          </a:xfrm>
        </p:spPr>
        <p:txBody>
          <a:bodyPr>
            <a:normAutofit fontScale="92500" lnSpcReduction="20000"/>
          </a:bodyPr>
          <a:lstStyle/>
          <a:p>
            <a:pPr marL="0" indent="0">
              <a:buNone/>
            </a:pPr>
            <a:r>
              <a:rPr lang="el-GR" dirty="0" smtClean="0"/>
              <a:t>Οι κύριες δραστηριότητες του υποσυστήματος πληρωτέων λογαριασμών </a:t>
            </a:r>
            <a:r>
              <a:rPr lang="en-US" dirty="0" smtClean="0"/>
              <a:t> </a:t>
            </a:r>
            <a:r>
              <a:rPr lang="en-US" dirty="0" smtClean="0"/>
              <a:t>Accounts </a:t>
            </a:r>
            <a:r>
              <a:rPr lang="en-US" dirty="0" smtClean="0"/>
              <a:t>Payable (AP) </a:t>
            </a:r>
            <a:r>
              <a:rPr lang="el-GR" dirty="0" smtClean="0"/>
              <a:t>στο </a:t>
            </a:r>
            <a:r>
              <a:rPr lang="el-GR" dirty="0" smtClean="0"/>
              <a:t>SAP </a:t>
            </a:r>
            <a:r>
              <a:rPr lang="el-GR" dirty="0" smtClean="0"/>
              <a:t>( </a:t>
            </a:r>
            <a:r>
              <a:rPr lang="en-US" dirty="0" smtClean="0"/>
              <a:t>SAP Hellas, </a:t>
            </a:r>
            <a:r>
              <a:rPr lang="el-GR" dirty="0" smtClean="0"/>
              <a:t>2010) είναι: </a:t>
            </a:r>
            <a:endParaRPr lang="el-GR" dirty="0" smtClean="0"/>
          </a:p>
          <a:p>
            <a:r>
              <a:rPr lang="el-GR" dirty="0" smtClean="0"/>
              <a:t>Αίτηση προκαταβολής, </a:t>
            </a:r>
          </a:p>
          <a:p>
            <a:r>
              <a:rPr lang="el-GR" dirty="0" smtClean="0"/>
              <a:t>Καταχώριση προκαταβολών με χρήση του προγράμματος πληρωμών, </a:t>
            </a:r>
          </a:p>
          <a:p>
            <a:r>
              <a:rPr lang="el-GR" dirty="0" smtClean="0"/>
              <a:t>Καταχώριση τιμολογίου προμηθευτή, </a:t>
            </a:r>
          </a:p>
          <a:p>
            <a:r>
              <a:rPr lang="el-GR" dirty="0" smtClean="0"/>
              <a:t>Εκκαθάριση προκαταβολής, </a:t>
            </a:r>
          </a:p>
          <a:p>
            <a:r>
              <a:rPr lang="el-GR" dirty="0" smtClean="0"/>
              <a:t>Καταχώριση πιστωτικού τιμολογίου προμηθευτή, </a:t>
            </a:r>
          </a:p>
          <a:p>
            <a:r>
              <a:rPr lang="el-GR" dirty="0" smtClean="0"/>
              <a:t>Έλεγχος και έκδοση Δεσμευμένων Τιμολογίων, </a:t>
            </a:r>
          </a:p>
          <a:p>
            <a:r>
              <a:rPr lang="el-GR" dirty="0" smtClean="0"/>
              <a:t>Επιλογή τιμολογίων προς Εξόφληση, </a:t>
            </a:r>
            <a:endParaRPr lang="en-US" dirty="0" smtClean="0"/>
          </a:p>
          <a:p>
            <a:r>
              <a:rPr lang="el-GR" dirty="0" smtClean="0"/>
              <a:t>Έλεγχος και δέσμευση τιμολογίων για πληρωμή, </a:t>
            </a:r>
          </a:p>
          <a:p>
            <a:r>
              <a:rPr lang="el-GR" dirty="0" smtClean="0"/>
              <a:t>Καταχώριση πληρωμής με χρήση προγράμματος πληρωμών, </a:t>
            </a:r>
          </a:p>
          <a:p>
            <a:r>
              <a:rPr lang="el-GR" dirty="0" smtClean="0"/>
              <a:t>Μη αυτόματη πληρωμή, </a:t>
            </a:r>
          </a:p>
          <a:p>
            <a:r>
              <a:rPr lang="el-GR" dirty="0" smtClean="0"/>
              <a:t>Μη αυτόματη επεξεργασία κατάστασης λογαριασμού, </a:t>
            </a:r>
          </a:p>
          <a:p>
            <a:r>
              <a:rPr lang="el-GR" dirty="0" smtClean="0"/>
              <a:t>Εμφάνιση καταχωρημένων </a:t>
            </a:r>
            <a:r>
              <a:rPr lang="el-GR" dirty="0" smtClean="0"/>
              <a:t>εγγραφών</a:t>
            </a:r>
            <a:endParaRPr lang="el-GR" dirty="0" smtClean="0"/>
          </a:p>
          <a:p>
            <a:endParaRPr lang="el-GR" dirty="0" smtClean="0"/>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8B95C939-2FA7-DA46-BEC7-5018676AC871}" type="slidenum">
              <a:rPr lang="en-US" smtClean="0"/>
              <a:pPr/>
              <a:t>31</a:t>
            </a:fld>
            <a:endParaRPr lang="en-US"/>
          </a:p>
        </p:txBody>
      </p:sp>
      <p:pic>
        <p:nvPicPr>
          <p:cNvPr id="2051" name="Picture 3"/>
          <p:cNvPicPr>
            <a:picLocks noGrp="1" noChangeAspect="1" noChangeArrowheads="1"/>
          </p:cNvPicPr>
          <p:nvPr>
            <p:ph sz="quarter" idx="1"/>
          </p:nvPr>
        </p:nvPicPr>
        <p:blipFill>
          <a:blip r:embed="rId2"/>
          <a:srcRect/>
          <a:stretch>
            <a:fillRect/>
          </a:stretch>
        </p:blipFill>
        <p:spPr bwMode="auto">
          <a:xfrm>
            <a:off x="2366089" y="325185"/>
            <a:ext cx="9825911" cy="6241870"/>
          </a:xfrm>
          <a:prstGeom prst="rect">
            <a:avLst/>
          </a:prstGeom>
          <a:noFill/>
          <a:ln w="9525">
            <a:noFill/>
            <a:miter lim="800000"/>
            <a:headEnd/>
            <a:tailEnd/>
          </a:ln>
          <a:effectLst/>
        </p:spPr>
      </p:pic>
      <p:sp>
        <p:nvSpPr>
          <p:cNvPr id="7" name="TextBox 6"/>
          <p:cNvSpPr txBox="1"/>
          <p:nvPr/>
        </p:nvSpPr>
        <p:spPr>
          <a:xfrm>
            <a:off x="394856" y="1143000"/>
            <a:ext cx="2182090" cy="1569660"/>
          </a:xfrm>
          <a:prstGeom prst="rect">
            <a:avLst/>
          </a:prstGeom>
          <a:noFill/>
        </p:spPr>
        <p:txBody>
          <a:bodyPr wrap="square" rtlCol="0">
            <a:spAutoFit/>
          </a:bodyPr>
          <a:lstStyle/>
          <a:p>
            <a:r>
              <a:rPr lang="en-US" sz="2400" b="1" i="1" dirty="0" smtClean="0">
                <a:solidFill>
                  <a:srgbClr val="0070C0"/>
                </a:solidFill>
              </a:rPr>
              <a:t>SAP</a:t>
            </a:r>
          </a:p>
          <a:p>
            <a:r>
              <a:rPr lang="el-GR" sz="2400" b="1" i="1" dirty="0" smtClean="0">
                <a:solidFill>
                  <a:srgbClr val="0070C0"/>
                </a:solidFill>
              </a:rPr>
              <a:t>Δημιουργία </a:t>
            </a:r>
            <a:r>
              <a:rPr lang="el-GR" sz="2400" b="1" i="1" dirty="0" smtClean="0">
                <a:solidFill>
                  <a:srgbClr val="0070C0"/>
                </a:solidFill>
              </a:rPr>
              <a:t>τιμολογίου προμηθευτή </a:t>
            </a:r>
            <a:endParaRPr lang="en-US" sz="2400" b="1" dirty="0">
              <a:solidFill>
                <a:srgbClr val="0070C0"/>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Εισπρακτέοι </a:t>
            </a:r>
            <a:r>
              <a:rPr lang="el-GR" dirty="0" smtClean="0"/>
              <a:t>Λογαριασμοί</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32</a:t>
            </a:fld>
            <a:endParaRPr lang="en-US"/>
          </a:p>
        </p:txBody>
      </p:sp>
      <p:sp>
        <p:nvSpPr>
          <p:cNvPr id="4" name="Content Placeholder 3"/>
          <p:cNvSpPr>
            <a:spLocks noGrp="1"/>
          </p:cNvSpPr>
          <p:nvPr>
            <p:ph sz="quarter" idx="1"/>
          </p:nvPr>
        </p:nvSpPr>
        <p:spPr/>
        <p:txBody>
          <a:bodyPr/>
          <a:lstStyle/>
          <a:p>
            <a:r>
              <a:rPr lang="el-GR" b="1" dirty="0" smtClean="0">
                <a:solidFill>
                  <a:srgbClr val="0070C0"/>
                </a:solidFill>
              </a:rPr>
              <a:t>Εισπρακτέοι λογαριασμοί </a:t>
            </a:r>
            <a:r>
              <a:rPr lang="en-US" b="1" dirty="0" smtClean="0">
                <a:solidFill>
                  <a:srgbClr val="0070C0"/>
                </a:solidFill>
              </a:rPr>
              <a:t> </a:t>
            </a:r>
            <a:r>
              <a:rPr lang="en-US" dirty="0" smtClean="0"/>
              <a:t>(Accounts Receivable)</a:t>
            </a:r>
          </a:p>
          <a:p>
            <a:pPr lvl="1"/>
            <a:r>
              <a:rPr lang="el-GR" dirty="0" smtClean="0"/>
              <a:t>οι μελλοντικές </a:t>
            </a:r>
            <a:r>
              <a:rPr lang="el-GR" dirty="0" smtClean="0"/>
              <a:t>απαιτήσεις πληρωμής που έχει μια επιχείρηση από τους πελάτες της και προέρχονται στην παροχή υπηρεσιών ή την πώληση προϊόντων επί </a:t>
            </a:r>
            <a:r>
              <a:rPr lang="el-GR" dirty="0" smtClean="0"/>
              <a:t>πιστώσει</a:t>
            </a:r>
          </a:p>
          <a:p>
            <a:r>
              <a:rPr lang="el-GR" dirty="0" smtClean="0"/>
              <a:t>Θεωρούνται </a:t>
            </a:r>
            <a:r>
              <a:rPr lang="el-GR" dirty="0" smtClean="0"/>
              <a:t>μέρος από το κυκλοφορούν ενεργητικό στον ισολογισμό γιατί αποτελεί νομική υποχρέωση για τον πελάτη η καταβολή χρημάτων για την αποπληρωμή των οφειλών </a:t>
            </a:r>
            <a:r>
              <a:rPr lang="el-GR" dirty="0" smtClean="0"/>
              <a:t>του</a:t>
            </a:r>
            <a:endParaRPr lang="el-GR" dirty="0" smtClean="0"/>
          </a:p>
          <a:p>
            <a:r>
              <a:rPr lang="el-GR" dirty="0" smtClean="0"/>
              <a:t>Οι </a:t>
            </a:r>
            <a:r>
              <a:rPr lang="el-GR" dirty="0" smtClean="0"/>
              <a:t>πωλήσεις </a:t>
            </a:r>
            <a:r>
              <a:rPr lang="el-GR" dirty="0" smtClean="0"/>
              <a:t>σε </a:t>
            </a:r>
            <a:r>
              <a:rPr lang="el-GR" dirty="0" smtClean="0"/>
              <a:t>τακτικούς ή ειδικούς πελάτες </a:t>
            </a:r>
            <a:r>
              <a:rPr lang="el-GR" dirty="0" smtClean="0"/>
              <a:t> συχνά γίνονται επί πιστώσει</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ERP – </a:t>
            </a:r>
            <a:r>
              <a:rPr lang="el-GR" dirty="0" smtClean="0"/>
              <a:t>Εισπρακτέοι λογαριασμοί</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33</a:t>
            </a:fld>
            <a:endParaRPr lang="en-US"/>
          </a:p>
        </p:txBody>
      </p:sp>
      <p:sp>
        <p:nvSpPr>
          <p:cNvPr id="4" name="Content Placeholder 3"/>
          <p:cNvSpPr>
            <a:spLocks noGrp="1"/>
          </p:cNvSpPr>
          <p:nvPr>
            <p:ph sz="quarter" idx="1"/>
          </p:nvPr>
        </p:nvSpPr>
        <p:spPr/>
        <p:txBody>
          <a:bodyPr>
            <a:normAutofit lnSpcReduction="10000"/>
          </a:bodyPr>
          <a:lstStyle/>
          <a:p>
            <a:r>
              <a:rPr lang="el-GR" b="1" dirty="0" smtClean="0">
                <a:solidFill>
                  <a:srgbClr val="0070C0"/>
                </a:solidFill>
              </a:rPr>
              <a:t>Υποσύστημα εισπρακτέων λογαριασμών του  </a:t>
            </a:r>
            <a:r>
              <a:rPr lang="en-US" b="1" dirty="0" smtClean="0">
                <a:solidFill>
                  <a:srgbClr val="0070C0"/>
                </a:solidFill>
              </a:rPr>
              <a:t>ERP</a:t>
            </a:r>
          </a:p>
          <a:p>
            <a:pPr lvl="1"/>
            <a:r>
              <a:rPr lang="el-GR" dirty="0" smtClean="0"/>
              <a:t>καταγράφει </a:t>
            </a:r>
            <a:r>
              <a:rPr lang="el-GR" dirty="0" smtClean="0"/>
              <a:t>και διαχειρίζεται τις εισπράξεις από τους πελάτες. </a:t>
            </a:r>
            <a:endParaRPr lang="en-US" dirty="0" smtClean="0"/>
          </a:p>
          <a:p>
            <a:r>
              <a:rPr lang="el-GR" dirty="0" smtClean="0"/>
              <a:t>Βασική </a:t>
            </a:r>
            <a:r>
              <a:rPr lang="el-GR" dirty="0" smtClean="0"/>
              <a:t>λειτουργικότητα </a:t>
            </a:r>
            <a:r>
              <a:rPr lang="el-GR" dirty="0" smtClean="0"/>
              <a:t>του υποσυστήματος </a:t>
            </a:r>
            <a:r>
              <a:rPr lang="el-GR" dirty="0" smtClean="0"/>
              <a:t>εισπρακτέων λογαριασμών </a:t>
            </a:r>
            <a:r>
              <a:rPr lang="en-US" dirty="0" smtClean="0"/>
              <a:t>(Accounts </a:t>
            </a:r>
            <a:r>
              <a:rPr lang="en-US" dirty="0" smtClean="0"/>
              <a:t>Receivable -AR) </a:t>
            </a:r>
            <a:r>
              <a:rPr lang="el-GR" dirty="0" smtClean="0"/>
              <a:t>στο </a:t>
            </a:r>
            <a:r>
              <a:rPr lang="en-US" dirty="0" smtClean="0"/>
              <a:t>SAP</a:t>
            </a:r>
            <a:r>
              <a:rPr lang="en-US" dirty="0" smtClean="0"/>
              <a:t> </a:t>
            </a:r>
            <a:r>
              <a:rPr lang="en-US" dirty="0" smtClean="0"/>
              <a:t>(SAP </a:t>
            </a:r>
            <a:r>
              <a:rPr lang="en-US" dirty="0" smtClean="0"/>
              <a:t>Hellas, </a:t>
            </a:r>
            <a:r>
              <a:rPr lang="en-US" dirty="0" smtClean="0"/>
              <a:t>2011): </a:t>
            </a:r>
            <a:endParaRPr lang="el-GR" dirty="0" smtClean="0"/>
          </a:p>
          <a:p>
            <a:pPr lvl="1"/>
            <a:r>
              <a:rPr lang="el-GR" dirty="0" smtClean="0"/>
              <a:t>Διαχείριση </a:t>
            </a:r>
            <a:r>
              <a:rPr lang="el-GR" dirty="0" smtClean="0"/>
              <a:t>προκαταβολών, </a:t>
            </a:r>
          </a:p>
          <a:p>
            <a:pPr lvl="1"/>
            <a:r>
              <a:rPr lang="el-GR" dirty="0" smtClean="0"/>
              <a:t>Διαχείριση τιμολογίων πελατών, </a:t>
            </a:r>
          </a:p>
          <a:p>
            <a:pPr lvl="1"/>
            <a:r>
              <a:rPr lang="el-GR" dirty="0" smtClean="0"/>
              <a:t>Διαχείριση πιστωτικών σημειωμάτων, </a:t>
            </a:r>
          </a:p>
          <a:p>
            <a:pPr lvl="1"/>
            <a:r>
              <a:rPr lang="el-GR" dirty="0" smtClean="0"/>
              <a:t>Καταχώριση πληρωμών, </a:t>
            </a:r>
          </a:p>
          <a:p>
            <a:pPr lvl="1"/>
            <a:r>
              <a:rPr lang="el-GR" dirty="0" smtClean="0"/>
              <a:t>Αυτόματη εκκαθάριση εκκρεμών πληρωμών σε λογαριασμούς πελάτη, </a:t>
            </a:r>
          </a:p>
          <a:p>
            <a:pPr lvl="1"/>
            <a:r>
              <a:rPr lang="el-GR" dirty="0" smtClean="0"/>
              <a:t>Υπολογισμός τόκου σε υπόλοιπο λογαριασμού, </a:t>
            </a:r>
          </a:p>
          <a:p>
            <a:pPr lvl="1"/>
            <a:r>
              <a:rPr lang="el-GR" dirty="0" smtClean="0"/>
              <a:t>Διαχείριση Πιστωτικών Ορίων </a:t>
            </a:r>
            <a:r>
              <a:rPr lang="el-GR" dirty="0" smtClean="0"/>
              <a:t>Πελατών</a:t>
            </a:r>
            <a:endParaRPr lang="el-GR" dirty="0" smtClean="0"/>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Διαχείριση Προϋπολογισμού </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34</a:t>
            </a:fld>
            <a:endParaRPr lang="en-US"/>
          </a:p>
        </p:txBody>
      </p:sp>
      <p:sp>
        <p:nvSpPr>
          <p:cNvPr id="4" name="Content Placeholder 3"/>
          <p:cNvSpPr>
            <a:spLocks noGrp="1"/>
          </p:cNvSpPr>
          <p:nvPr>
            <p:ph sz="quarter" idx="1"/>
          </p:nvPr>
        </p:nvSpPr>
        <p:spPr/>
        <p:txBody>
          <a:bodyPr>
            <a:normAutofit lnSpcReduction="10000"/>
          </a:bodyPr>
          <a:lstStyle/>
          <a:p>
            <a:r>
              <a:rPr lang="el-GR" dirty="0" smtClean="0"/>
              <a:t>Ο προϋπολογισμός </a:t>
            </a:r>
            <a:r>
              <a:rPr lang="el-GR" dirty="0" smtClean="0"/>
              <a:t>είναι «η ποσοτική έκφραση ενός προτεινόμενου από τη διοίκηση σχεδίου δράσης για μια συγκεκριμένη χρονική περίοδο και ένα μέσο συντονισμού του τι χρειάζεται να γίνει για να υλοποιηθεί το σχέδιο αυτό</a:t>
            </a:r>
            <a:r>
              <a:rPr lang="el-GR" dirty="0" smtClean="0"/>
              <a:t>»</a:t>
            </a:r>
            <a:r>
              <a:rPr lang="el-GR" dirty="0" smtClean="0"/>
              <a:t> </a:t>
            </a:r>
            <a:r>
              <a:rPr lang="el-GR" dirty="0" err="1" smtClean="0"/>
              <a:t>Datar</a:t>
            </a:r>
            <a:r>
              <a:rPr lang="el-GR" dirty="0" smtClean="0"/>
              <a:t> (2013</a:t>
            </a:r>
            <a:r>
              <a:rPr lang="el-GR" dirty="0" smtClean="0"/>
              <a:t>) </a:t>
            </a:r>
          </a:p>
          <a:p>
            <a:r>
              <a:rPr lang="el-GR" dirty="0" smtClean="0"/>
              <a:t>Αποτελεί εργαλείο </a:t>
            </a:r>
            <a:r>
              <a:rPr lang="el-GR" dirty="0" smtClean="0"/>
              <a:t>συντονισμού των δραστηριοτήτων της επιχείρησης, </a:t>
            </a:r>
          </a:p>
          <a:p>
            <a:r>
              <a:rPr lang="el-GR" dirty="0" smtClean="0"/>
              <a:t>Παρουσιάζει ποσοτικά τους στόχους της επιχείρησης, </a:t>
            </a:r>
          </a:p>
          <a:p>
            <a:r>
              <a:rPr lang="el-GR" dirty="0" smtClean="0"/>
              <a:t>Επιτρέπει την παρακολούθηση της προόδου πραγματοποίησης των στόχων αυτών, </a:t>
            </a:r>
          </a:p>
          <a:p>
            <a:r>
              <a:rPr lang="el-GR" dirty="0" smtClean="0"/>
              <a:t>Μειώνει τους κινδύνους των μελλοντικών δραστηριοτήτων, </a:t>
            </a:r>
          </a:p>
          <a:p>
            <a:r>
              <a:rPr lang="el-GR" dirty="0" smtClean="0"/>
              <a:t>Εκπαιδεύει τα στελέχη της επιχείρησης στο να προγραμματίζουν </a:t>
            </a:r>
            <a:r>
              <a:rPr lang="el-GR" dirty="0" smtClean="0"/>
              <a:t>καλύτερα</a:t>
            </a:r>
            <a:endParaRPr lang="el-GR" dirty="0" smtClean="0"/>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Τύποι προϋπολογισμών</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35</a:t>
            </a:fld>
            <a:endParaRPr lang="en-US"/>
          </a:p>
        </p:txBody>
      </p:sp>
      <p:pic>
        <p:nvPicPr>
          <p:cNvPr id="3074" name="Picture 2"/>
          <p:cNvPicPr>
            <a:picLocks noChangeAspect="1" noChangeArrowheads="1"/>
          </p:cNvPicPr>
          <p:nvPr/>
        </p:nvPicPr>
        <p:blipFill>
          <a:blip r:embed="rId3"/>
          <a:srcRect/>
          <a:stretch>
            <a:fillRect/>
          </a:stretch>
        </p:blipFill>
        <p:spPr bwMode="auto">
          <a:xfrm>
            <a:off x="2314222" y="1444715"/>
            <a:ext cx="7120723" cy="5243441"/>
          </a:xfrm>
          <a:prstGeom prst="rect">
            <a:avLst/>
          </a:prstGeom>
          <a:noFill/>
          <a:ln w="9525">
            <a:noFill/>
            <a:miter lim="800000"/>
            <a:headEnd/>
            <a:tailEnd/>
          </a:ln>
          <a:effec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ERP - </a:t>
            </a:r>
            <a:r>
              <a:rPr lang="el-GR" dirty="0" smtClean="0"/>
              <a:t>Προϋπολογισμός</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36</a:t>
            </a:fld>
            <a:endParaRPr lang="en-US"/>
          </a:p>
        </p:txBody>
      </p:sp>
      <p:sp>
        <p:nvSpPr>
          <p:cNvPr id="4" name="Content Placeholder 3"/>
          <p:cNvSpPr>
            <a:spLocks noGrp="1"/>
          </p:cNvSpPr>
          <p:nvPr>
            <p:ph sz="quarter" idx="1"/>
          </p:nvPr>
        </p:nvSpPr>
        <p:spPr/>
        <p:txBody>
          <a:bodyPr>
            <a:normAutofit fontScale="92500" lnSpcReduction="20000"/>
          </a:bodyPr>
          <a:lstStyle/>
          <a:p>
            <a:pPr marL="0" indent="0">
              <a:buNone/>
            </a:pPr>
            <a:r>
              <a:rPr lang="el-GR" dirty="0" smtClean="0"/>
              <a:t>Ένα πληροφοριακό σύστημα αυτοματοποίησης, σύνταξης και εκτέλεσης του προϋπολογισμού θα πρέπει να παρέχει </a:t>
            </a:r>
            <a:r>
              <a:rPr lang="el-GR" dirty="0" smtClean="0"/>
              <a:t>: </a:t>
            </a:r>
            <a:endParaRPr lang="el-GR" dirty="0" smtClean="0"/>
          </a:p>
          <a:p>
            <a:r>
              <a:rPr lang="el-GR" dirty="0" smtClean="0"/>
              <a:t>Υποστήριξη στην κατανομή των πόρων της επιχείρησης, </a:t>
            </a:r>
          </a:p>
          <a:p>
            <a:r>
              <a:rPr lang="el-GR" dirty="0" smtClean="0"/>
              <a:t>Σύνταξη προϋπολογισμού είτε </a:t>
            </a:r>
            <a:r>
              <a:rPr lang="el-GR" dirty="0" err="1" smtClean="0"/>
              <a:t>top</a:t>
            </a:r>
            <a:r>
              <a:rPr lang="el-GR" dirty="0" smtClean="0"/>
              <a:t>-</a:t>
            </a:r>
            <a:r>
              <a:rPr lang="el-GR" dirty="0" err="1" smtClean="0"/>
              <a:t>down</a:t>
            </a:r>
            <a:r>
              <a:rPr lang="el-GR" dirty="0" smtClean="0"/>
              <a:t> είτε </a:t>
            </a:r>
            <a:r>
              <a:rPr lang="el-GR" dirty="0" err="1" smtClean="0"/>
              <a:t>bottom</a:t>
            </a:r>
            <a:r>
              <a:rPr lang="el-GR" dirty="0" smtClean="0"/>
              <a:t>-</a:t>
            </a:r>
            <a:r>
              <a:rPr lang="el-GR" dirty="0" err="1" smtClean="0"/>
              <a:t>up</a:t>
            </a:r>
            <a:r>
              <a:rPr lang="el-GR" dirty="0" smtClean="0"/>
              <a:t>, </a:t>
            </a:r>
          </a:p>
          <a:p>
            <a:r>
              <a:rPr lang="el-GR" dirty="0" smtClean="0"/>
              <a:t>Δυνατότητα χρήσης ιστορικών στοιχείων κατά τη σύνταξη του προϋπολογισμού, </a:t>
            </a:r>
          </a:p>
          <a:p>
            <a:r>
              <a:rPr lang="el-GR" dirty="0" smtClean="0"/>
              <a:t>Υποστήριξη πολλαπλών εκδόσεων με βάση διαφορετικά σενάρια και προβλέψεις, </a:t>
            </a:r>
          </a:p>
          <a:p>
            <a:r>
              <a:rPr lang="el-GR" dirty="0" smtClean="0"/>
              <a:t>Υποστήριξη εναλλακτικών σεναρίων και δυνατότητες προσομοίωσης, </a:t>
            </a:r>
          </a:p>
          <a:p>
            <a:r>
              <a:rPr lang="el-GR" dirty="0" smtClean="0"/>
              <a:t>Έλεγχος της τρέχουσας λειτουργίας και των επιδόσεων της επιχείρησης καθώς και των τμημάτων της, </a:t>
            </a:r>
          </a:p>
          <a:p>
            <a:r>
              <a:rPr lang="el-GR" dirty="0" smtClean="0"/>
              <a:t>Προειδοποιητικά (πρόδρομα) μηνύματα, απόκλισης από τις προβλέψεις, </a:t>
            </a:r>
          </a:p>
          <a:p>
            <a:r>
              <a:rPr lang="el-GR" dirty="0" smtClean="0"/>
              <a:t>Προειδοποιητικά (πρόδρομα) μηνύματα επικείμενων ευκαιριών και </a:t>
            </a:r>
            <a:r>
              <a:rPr lang="el-GR" dirty="0" smtClean="0"/>
              <a:t>απειλών </a:t>
            </a:r>
            <a:endParaRPr lang="el-GR" dirty="0" smtClean="0"/>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Διαχείριση Παγίων</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37</a:t>
            </a:fld>
            <a:endParaRPr lang="en-US"/>
          </a:p>
        </p:txBody>
      </p:sp>
      <p:sp>
        <p:nvSpPr>
          <p:cNvPr id="4" name="Content Placeholder 3"/>
          <p:cNvSpPr>
            <a:spLocks noGrp="1"/>
          </p:cNvSpPr>
          <p:nvPr>
            <p:ph sz="quarter" idx="1"/>
          </p:nvPr>
        </p:nvSpPr>
        <p:spPr/>
        <p:txBody>
          <a:bodyPr>
            <a:normAutofit/>
          </a:bodyPr>
          <a:lstStyle/>
          <a:p>
            <a:r>
              <a:rPr lang="el-GR" b="1" dirty="0" smtClean="0">
                <a:solidFill>
                  <a:srgbClr val="0070C0"/>
                </a:solidFill>
              </a:rPr>
              <a:t>Πάγιο (</a:t>
            </a:r>
            <a:r>
              <a:rPr lang="el-GR" b="1" dirty="0" err="1" smtClean="0">
                <a:solidFill>
                  <a:srgbClr val="0070C0"/>
                </a:solidFill>
              </a:rPr>
              <a:t>asset</a:t>
            </a:r>
            <a:r>
              <a:rPr lang="el-GR" b="1" dirty="0" smtClean="0">
                <a:solidFill>
                  <a:srgbClr val="0070C0"/>
                </a:solidFill>
              </a:rPr>
              <a:t>) περιουσιακό στοιχείο </a:t>
            </a:r>
            <a:r>
              <a:rPr lang="el-GR" dirty="0" smtClean="0"/>
              <a:t>είναι το ενσώματο ή άυλο πάγιο στοιχείο που αποκτάται από την επιχείρηση για διαρκή παραγωγική χρήση και έχει ωφέλιμη διάρκεια ζωής περιορισμένη, πάντως μεγαλύτερη από έναν χρόνο. </a:t>
            </a:r>
          </a:p>
          <a:p>
            <a:r>
              <a:rPr lang="el-GR" b="1" dirty="0" smtClean="0">
                <a:solidFill>
                  <a:srgbClr val="0070C0"/>
                </a:solidFill>
              </a:rPr>
              <a:t>Απόσβεση</a:t>
            </a:r>
            <a:r>
              <a:rPr lang="el-GR" b="1" dirty="0" smtClean="0">
                <a:solidFill>
                  <a:srgbClr val="0070C0"/>
                </a:solidFill>
              </a:rPr>
              <a:t> </a:t>
            </a:r>
            <a:r>
              <a:rPr lang="el-GR" b="1" dirty="0" smtClean="0">
                <a:solidFill>
                  <a:srgbClr val="0070C0"/>
                </a:solidFill>
              </a:rPr>
              <a:t>παγίου </a:t>
            </a:r>
            <a:r>
              <a:rPr lang="el-GR" b="1" dirty="0" smtClean="0">
                <a:solidFill>
                  <a:srgbClr val="0070C0"/>
                </a:solidFill>
              </a:rPr>
              <a:t>περιουσιακού στοιχείου </a:t>
            </a:r>
            <a:r>
              <a:rPr lang="el-GR" dirty="0" smtClean="0"/>
              <a:t>είναι η μείωση της αξίας ενός παγίου από τη φθορά που υπέστη αυτό είτε λόγω της παρόδου του χρόνου, είτε λόγω της χρήσεως, είτε λόγω τεχνολογικής απαξίωσης (</a:t>
            </a:r>
            <a:r>
              <a:rPr lang="el-GR" dirty="0" err="1" smtClean="0"/>
              <a:t>Κουμαντάκης</a:t>
            </a:r>
            <a:r>
              <a:rPr lang="el-GR" dirty="0" smtClean="0"/>
              <a:t>, 2012).</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ERP – </a:t>
            </a:r>
            <a:r>
              <a:rPr lang="el-GR" dirty="0" smtClean="0"/>
              <a:t>Διαχείριση παγίων</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38</a:t>
            </a:fld>
            <a:endParaRPr lang="en-US"/>
          </a:p>
        </p:txBody>
      </p:sp>
      <p:sp>
        <p:nvSpPr>
          <p:cNvPr id="4" name="Content Placeholder 3"/>
          <p:cNvSpPr>
            <a:spLocks noGrp="1"/>
          </p:cNvSpPr>
          <p:nvPr>
            <p:ph sz="quarter" idx="1"/>
          </p:nvPr>
        </p:nvSpPr>
        <p:spPr/>
        <p:txBody>
          <a:bodyPr>
            <a:normAutofit fontScale="92500" lnSpcReduction="10000"/>
          </a:bodyPr>
          <a:lstStyle/>
          <a:p>
            <a:pPr marL="0" indent="0">
              <a:buNone/>
            </a:pPr>
            <a:r>
              <a:rPr lang="el-GR" dirty="0" smtClean="0"/>
              <a:t>Σε ένα σύστημα </a:t>
            </a:r>
            <a:r>
              <a:rPr lang="el-GR" dirty="0" smtClean="0"/>
              <a:t>ERP τηρείται μητρώο παγίων στοιχείων στο οποίο σημειώνονται τα παρακάτω στοιχεία: </a:t>
            </a:r>
          </a:p>
          <a:p>
            <a:r>
              <a:rPr lang="el-GR" dirty="0" smtClean="0"/>
              <a:t>Στοιχεία κτήσης: η αρχική αξία κτήσης και οι μεταβολές αυτής (προσθήκες, βελτιώσεις, μειώσεις). </a:t>
            </a:r>
          </a:p>
          <a:p>
            <a:r>
              <a:rPr lang="el-GR" dirty="0" smtClean="0"/>
              <a:t>Το είδος του παγίου (ονομασία και διακριτικά στοιχεία</a:t>
            </a:r>
            <a:r>
              <a:rPr lang="el-GR" dirty="0" smtClean="0"/>
              <a:t>)</a:t>
            </a:r>
            <a:endParaRPr lang="en-US" dirty="0" smtClean="0"/>
          </a:p>
          <a:p>
            <a:r>
              <a:rPr lang="el-GR" dirty="0" smtClean="0"/>
              <a:t>Ο τόπος </a:t>
            </a:r>
            <a:r>
              <a:rPr lang="el-GR" dirty="0" smtClean="0"/>
              <a:t>εγκατάστασης</a:t>
            </a:r>
            <a:endParaRPr lang="el-GR" dirty="0" smtClean="0"/>
          </a:p>
          <a:p>
            <a:r>
              <a:rPr lang="el-GR" dirty="0" smtClean="0"/>
              <a:t>Ο λογιστικός λογαριασμός στον οποίο έχει </a:t>
            </a:r>
            <a:r>
              <a:rPr lang="el-GR" dirty="0" smtClean="0"/>
              <a:t>ενταχθεί</a:t>
            </a:r>
            <a:endParaRPr lang="el-GR" dirty="0" smtClean="0"/>
          </a:p>
          <a:p>
            <a:r>
              <a:rPr lang="el-GR" dirty="0" smtClean="0"/>
              <a:t>Η ημερομηνία έναρξης λειτουργίας και η ημερομηνία που τυχόν τέθηκε σε </a:t>
            </a:r>
            <a:r>
              <a:rPr lang="el-GR" dirty="0" smtClean="0"/>
              <a:t>αδράνεια</a:t>
            </a:r>
            <a:endParaRPr lang="el-GR" dirty="0" smtClean="0"/>
          </a:p>
          <a:p>
            <a:r>
              <a:rPr lang="el-GR" dirty="0" smtClean="0"/>
              <a:t>Οι λογισμένες αποσβέσεις με τους συντελεστές, τα ποσά και τα στοιχεία της λογιστικής τους εγγραφής καθώς και οι </a:t>
            </a:r>
            <a:r>
              <a:rPr lang="el-GR" dirty="0" err="1" smtClean="0"/>
              <a:t>αντιλογισμένες</a:t>
            </a:r>
            <a:r>
              <a:rPr lang="el-GR" dirty="0" smtClean="0"/>
              <a:t> αποσβέσεις στις περιπτώσεις πώλησης ή καταστροφής κ.λπ. του </a:t>
            </a:r>
            <a:r>
              <a:rPr lang="el-GR" dirty="0" smtClean="0"/>
              <a:t>παγίου</a:t>
            </a:r>
            <a:endParaRPr lang="el-GR" dirty="0" smtClean="0"/>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ERP – </a:t>
            </a:r>
            <a:r>
              <a:rPr lang="el-GR" dirty="0" smtClean="0"/>
              <a:t>Μέθοδοι απόσβεσης παγίων</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39</a:t>
            </a:fld>
            <a:endParaRPr lang="en-US"/>
          </a:p>
        </p:txBody>
      </p:sp>
      <p:sp>
        <p:nvSpPr>
          <p:cNvPr id="4" name="Content Placeholder 3"/>
          <p:cNvSpPr>
            <a:spLocks noGrp="1"/>
          </p:cNvSpPr>
          <p:nvPr>
            <p:ph sz="quarter" idx="1"/>
          </p:nvPr>
        </p:nvSpPr>
        <p:spPr/>
        <p:txBody>
          <a:bodyPr>
            <a:normAutofit fontScale="92500" lnSpcReduction="10000"/>
          </a:bodyPr>
          <a:lstStyle/>
          <a:p>
            <a:pPr marL="0" indent="0">
              <a:buNone/>
            </a:pPr>
            <a:r>
              <a:rPr lang="el-GR" dirty="0" smtClean="0"/>
              <a:t>Μερικές </a:t>
            </a:r>
            <a:r>
              <a:rPr lang="el-GR" dirty="0" smtClean="0"/>
              <a:t>μέθοδοι απόσβεσης </a:t>
            </a:r>
            <a:r>
              <a:rPr lang="el-GR" dirty="0" smtClean="0"/>
              <a:t>που υποστηρίζονται σε συστήματα ERP είναι οι παρακάτω (SAP </a:t>
            </a:r>
            <a:r>
              <a:rPr lang="el-GR" dirty="0" err="1" smtClean="0"/>
              <a:t>Business</a:t>
            </a:r>
            <a:r>
              <a:rPr lang="el-GR" dirty="0" smtClean="0"/>
              <a:t> </a:t>
            </a:r>
            <a:r>
              <a:rPr lang="el-GR" dirty="0" err="1" smtClean="0"/>
              <a:t>One</a:t>
            </a:r>
            <a:r>
              <a:rPr lang="el-GR" dirty="0" smtClean="0"/>
              <a:t> 9.0, 2015): </a:t>
            </a:r>
          </a:p>
          <a:p>
            <a:r>
              <a:rPr lang="el-GR" b="1" dirty="0" smtClean="0">
                <a:solidFill>
                  <a:srgbClr val="0070C0"/>
                </a:solidFill>
              </a:rPr>
              <a:t>Η γραμμική απόσβεση </a:t>
            </a:r>
          </a:p>
          <a:p>
            <a:endParaRPr lang="en-US" b="1" dirty="0" smtClean="0">
              <a:solidFill>
                <a:srgbClr val="0070C0"/>
              </a:solidFill>
            </a:endParaRPr>
          </a:p>
          <a:p>
            <a:r>
              <a:rPr lang="el-GR" b="1" dirty="0" smtClean="0">
                <a:solidFill>
                  <a:srgbClr val="0070C0"/>
                </a:solidFill>
              </a:rPr>
              <a:t>Η γραμμική μέθοδος ελέγχου περιόδου </a:t>
            </a:r>
          </a:p>
          <a:p>
            <a:endParaRPr lang="en-US" b="1" dirty="0" smtClean="0">
              <a:solidFill>
                <a:srgbClr val="0070C0"/>
              </a:solidFill>
            </a:endParaRPr>
          </a:p>
          <a:p>
            <a:r>
              <a:rPr lang="el-GR" b="1" dirty="0" smtClean="0">
                <a:solidFill>
                  <a:srgbClr val="0070C0"/>
                </a:solidFill>
              </a:rPr>
              <a:t>Η μέθοδος φθίνοντος υπολοίπου </a:t>
            </a:r>
          </a:p>
          <a:p>
            <a:endParaRPr lang="en-US" b="1" dirty="0" smtClean="0">
              <a:solidFill>
                <a:srgbClr val="0070C0"/>
              </a:solidFill>
            </a:endParaRPr>
          </a:p>
          <a:p>
            <a:r>
              <a:rPr lang="el-GR" b="1" dirty="0" smtClean="0">
                <a:solidFill>
                  <a:srgbClr val="0070C0"/>
                </a:solidFill>
              </a:rPr>
              <a:t>Η πολυεπίπεδη μέθοδος</a:t>
            </a:r>
          </a:p>
          <a:p>
            <a:endParaRPr lang="en-US" b="1" dirty="0" smtClean="0">
              <a:solidFill>
                <a:srgbClr val="0070C0"/>
              </a:solidFill>
            </a:endParaRPr>
          </a:p>
          <a:p>
            <a:r>
              <a:rPr lang="el-GR" b="1" dirty="0" smtClean="0">
                <a:solidFill>
                  <a:srgbClr val="0070C0"/>
                </a:solidFill>
              </a:rPr>
              <a:t>Η άμεση </a:t>
            </a:r>
            <a:r>
              <a:rPr lang="el-GR" b="1" dirty="0" smtClean="0">
                <a:solidFill>
                  <a:srgbClr val="0070C0"/>
                </a:solidFill>
              </a:rPr>
              <a:t>διαγραφή </a:t>
            </a:r>
          </a:p>
          <a:p>
            <a:endParaRPr lang="el-GR" b="1"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Εφαρμογές οικονομικής διαχείρισης</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4</a:t>
            </a:fld>
            <a:endParaRPr lang="en-US"/>
          </a:p>
        </p:txBody>
      </p:sp>
      <p:sp>
        <p:nvSpPr>
          <p:cNvPr id="4" name="Content Placeholder 3"/>
          <p:cNvSpPr>
            <a:spLocks noGrp="1"/>
          </p:cNvSpPr>
          <p:nvPr>
            <p:ph sz="quarter" idx="1"/>
          </p:nvPr>
        </p:nvSpPr>
        <p:spPr>
          <a:xfrm>
            <a:off x="1219200" y="1447799"/>
            <a:ext cx="10363200" cy="5027645"/>
          </a:xfrm>
        </p:spPr>
        <p:txBody>
          <a:bodyPr>
            <a:normAutofit fontScale="85000" lnSpcReduction="20000"/>
          </a:bodyPr>
          <a:lstStyle/>
          <a:p>
            <a:pPr>
              <a:buNone/>
            </a:pPr>
            <a:r>
              <a:rPr lang="el-GR" dirty="0" smtClean="0"/>
              <a:t>Οι </a:t>
            </a:r>
            <a:r>
              <a:rPr lang="el-GR" u="sng" dirty="0" smtClean="0"/>
              <a:t>βασικές εφαρμογές </a:t>
            </a:r>
            <a:r>
              <a:rPr lang="el-GR" dirty="0" smtClean="0"/>
              <a:t>για την οικονομική διαχείριση μιας επιχείρησης είναι: </a:t>
            </a:r>
          </a:p>
          <a:p>
            <a:r>
              <a:rPr lang="el-GR" b="1" dirty="0" smtClean="0">
                <a:solidFill>
                  <a:srgbClr val="0070C0"/>
                </a:solidFill>
              </a:rPr>
              <a:t>Λογιστική</a:t>
            </a:r>
            <a:r>
              <a:rPr lang="el-GR" dirty="0" smtClean="0">
                <a:solidFill>
                  <a:schemeClr val="accent1">
                    <a:lumMod val="75000"/>
                  </a:schemeClr>
                </a:solidFill>
              </a:rPr>
              <a:t> </a:t>
            </a:r>
            <a:r>
              <a:rPr lang="el-GR" dirty="0" smtClean="0"/>
              <a:t>(</a:t>
            </a:r>
            <a:r>
              <a:rPr lang="el-GR" dirty="0" err="1" smtClean="0"/>
              <a:t>Accounting</a:t>
            </a:r>
            <a:r>
              <a:rPr lang="el-GR" dirty="0" smtClean="0"/>
              <a:t>). Περιλαμβάνει τη Γενική Λογιστική (</a:t>
            </a:r>
            <a:r>
              <a:rPr lang="el-GR" dirty="0" err="1" smtClean="0"/>
              <a:t>general</a:t>
            </a:r>
            <a:r>
              <a:rPr lang="el-GR" dirty="0" smtClean="0"/>
              <a:t> </a:t>
            </a:r>
            <a:r>
              <a:rPr lang="el-GR" dirty="0" err="1" smtClean="0"/>
              <a:t>ledger</a:t>
            </a:r>
            <a:r>
              <a:rPr lang="el-GR" dirty="0" smtClean="0"/>
              <a:t>) η οποία διαχειρίζεται όλους τους λογαριασμούς μιας επιχείρησης οι οποίοι είναι οργανωμένοι σε ένα προκαθορισμένο λογιστικό σχέδιο. Όλοι οι λογαριασμοί είναι κατάλληλα αριθμημένοι και κωδικοποιημένοι. </a:t>
            </a:r>
          </a:p>
          <a:p>
            <a:r>
              <a:rPr lang="el-GR" b="1" dirty="0" smtClean="0">
                <a:solidFill>
                  <a:srgbClr val="0070C0"/>
                </a:solidFill>
              </a:rPr>
              <a:t>Λογαριασμοί Πληρωτέοι </a:t>
            </a:r>
            <a:r>
              <a:rPr lang="el-GR" dirty="0" smtClean="0"/>
              <a:t>(Accounts </a:t>
            </a:r>
            <a:r>
              <a:rPr lang="el-GR" dirty="0" err="1" smtClean="0"/>
              <a:t>Payables</a:t>
            </a:r>
            <a:r>
              <a:rPr lang="el-GR" dirty="0" smtClean="0"/>
              <a:t>). Αφορά την παρακολούθηση των πληρωμών προς τους προμηθευτές. </a:t>
            </a:r>
          </a:p>
          <a:p>
            <a:r>
              <a:rPr lang="el-GR" b="1" dirty="0" smtClean="0">
                <a:solidFill>
                  <a:srgbClr val="0070C0"/>
                </a:solidFill>
              </a:rPr>
              <a:t>Λογαριασμοί Εισπρακτέοι </a:t>
            </a:r>
            <a:r>
              <a:rPr lang="el-GR" dirty="0" smtClean="0"/>
              <a:t>(Accounts </a:t>
            </a:r>
            <a:r>
              <a:rPr lang="el-GR" dirty="0" err="1" smtClean="0"/>
              <a:t>Receivables</a:t>
            </a:r>
            <a:r>
              <a:rPr lang="el-GR" dirty="0" smtClean="0"/>
              <a:t>). Αφορά την παρακολούθηση των οικονομικών μεγεθών που προκύπτουν από πώληση με πίστωση προς πελάτες χονδρικής ή λιανικής. </a:t>
            </a:r>
          </a:p>
          <a:p>
            <a:r>
              <a:rPr lang="el-GR" b="1" dirty="0" smtClean="0">
                <a:solidFill>
                  <a:srgbClr val="0070C0"/>
                </a:solidFill>
              </a:rPr>
              <a:t>Διαχείριση Προϋπολογισμού </a:t>
            </a:r>
            <a:r>
              <a:rPr lang="el-GR" dirty="0" smtClean="0"/>
              <a:t>(</a:t>
            </a:r>
            <a:r>
              <a:rPr lang="en-US" dirty="0" smtClean="0"/>
              <a:t>Budget Management). </a:t>
            </a:r>
          </a:p>
          <a:p>
            <a:r>
              <a:rPr lang="el-GR" b="1" dirty="0" smtClean="0">
                <a:solidFill>
                  <a:srgbClr val="0070C0"/>
                </a:solidFill>
              </a:rPr>
              <a:t>Διαχείριση Παγίων </a:t>
            </a:r>
            <a:r>
              <a:rPr lang="el-GR" dirty="0" smtClean="0"/>
              <a:t>(</a:t>
            </a:r>
            <a:r>
              <a:rPr lang="el-GR" dirty="0" err="1" smtClean="0"/>
              <a:t>Assets</a:t>
            </a:r>
            <a:r>
              <a:rPr lang="el-GR" dirty="0" smtClean="0"/>
              <a:t> </a:t>
            </a:r>
            <a:r>
              <a:rPr lang="el-GR" dirty="0" err="1" smtClean="0"/>
              <a:t>Management</a:t>
            </a:r>
            <a:r>
              <a:rPr lang="el-GR" dirty="0" smtClean="0"/>
              <a:t>). Τα πάγια αποτελούν το μακροπρόθεσμο ενεργητικό μιας επιχείρησης. Περιλαμβάνουν συνήθως εξειδικευμένο εξοπλισμό (π.χ. έπιπλα, μηχανές, ηλεκτρονικό εξοπλισμό, κτήρια κ.ά.). Το υποσύστημα  αυτό περιλαμβάνει διάφορους τρόπους υπολογισμού αποτίμησης με σκοπό την παρακολούθηση των αποσβέσεων. </a:t>
            </a:r>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Παραδείγματα μεθόδων απόσβεσης παγίων</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40</a:t>
            </a:fld>
            <a:endParaRPr lang="en-US"/>
          </a:p>
        </p:txBody>
      </p:sp>
      <p:sp>
        <p:nvSpPr>
          <p:cNvPr id="4" name="Content Placeholder 3"/>
          <p:cNvSpPr>
            <a:spLocks noGrp="1"/>
          </p:cNvSpPr>
          <p:nvPr>
            <p:ph sz="quarter" idx="1"/>
          </p:nvPr>
        </p:nvSpPr>
        <p:spPr>
          <a:xfrm>
            <a:off x="1219199" y="1447800"/>
            <a:ext cx="10584873" cy="4932218"/>
          </a:xfrm>
        </p:spPr>
        <p:txBody>
          <a:bodyPr>
            <a:normAutofit fontScale="92500" lnSpcReduction="10000"/>
          </a:bodyPr>
          <a:lstStyle/>
          <a:p>
            <a:pPr>
              <a:buNone/>
            </a:pPr>
            <a:r>
              <a:rPr lang="el-GR" b="1" dirty="0" smtClean="0">
                <a:solidFill>
                  <a:srgbClr val="0070C0"/>
                </a:solidFill>
              </a:rPr>
              <a:t>Γραμμική απόσβεση</a:t>
            </a:r>
            <a:endParaRPr lang="el-GR" b="1" dirty="0" smtClean="0">
              <a:solidFill>
                <a:srgbClr val="0070C0"/>
              </a:solidFill>
            </a:endParaRPr>
          </a:p>
          <a:p>
            <a:r>
              <a:rPr lang="el-GR" dirty="0" smtClean="0">
                <a:latin typeface="+mj-lt"/>
              </a:rPr>
              <a:t>Έστω το πάγιο X, με κόστος κτήσης 60.000 € και ωφέλιμο βίο 60 </a:t>
            </a:r>
            <a:r>
              <a:rPr lang="el-GR" dirty="0" smtClean="0">
                <a:latin typeface="+mj-lt"/>
              </a:rPr>
              <a:t>μήνες.</a:t>
            </a:r>
          </a:p>
          <a:p>
            <a:r>
              <a:rPr lang="el-GR" dirty="0" smtClean="0">
                <a:latin typeface="+mj-lt"/>
              </a:rPr>
              <a:t> Η </a:t>
            </a:r>
            <a:r>
              <a:rPr lang="el-GR" dirty="0" smtClean="0">
                <a:latin typeface="+mj-lt"/>
              </a:rPr>
              <a:t>μηνιαία απόσβεση </a:t>
            </a:r>
            <a:r>
              <a:rPr lang="el-GR" dirty="0" smtClean="0">
                <a:latin typeface="+mj-lt"/>
              </a:rPr>
              <a:t>είναι: Αξία </a:t>
            </a:r>
            <a:r>
              <a:rPr lang="el-GR" dirty="0" smtClean="0">
                <a:latin typeface="+mj-lt"/>
              </a:rPr>
              <a:t>Κτήσης/Συνολικός Ωφέλιμος Βίος = 60000 € / 60 = 1000 </a:t>
            </a:r>
            <a:r>
              <a:rPr lang="el-GR" dirty="0" smtClean="0">
                <a:latin typeface="+mj-lt"/>
              </a:rPr>
              <a:t>€</a:t>
            </a:r>
          </a:p>
          <a:p>
            <a:pPr>
              <a:buNone/>
            </a:pPr>
            <a:r>
              <a:rPr lang="el-GR" b="1" dirty="0" smtClean="0">
                <a:solidFill>
                  <a:srgbClr val="0070C0"/>
                </a:solidFill>
              </a:rPr>
              <a:t>Πολυεπίπεδη μέθοδος απόσβεσης</a:t>
            </a:r>
            <a:endParaRPr lang="el-GR" dirty="0" smtClean="0"/>
          </a:p>
          <a:p>
            <a:r>
              <a:rPr lang="el-GR" dirty="0" smtClean="0">
                <a:latin typeface="+mj-lt"/>
              </a:rPr>
              <a:t>Έστω </a:t>
            </a:r>
            <a:r>
              <a:rPr lang="el-GR" dirty="0" smtClean="0">
                <a:latin typeface="+mj-lt"/>
              </a:rPr>
              <a:t>το πάγιο </a:t>
            </a:r>
            <a:r>
              <a:rPr lang="el-GR" dirty="0" smtClean="0">
                <a:latin typeface="+mj-lt"/>
              </a:rPr>
              <a:t>X (π.χ. ένα όχημα του στόλου της επιχείρησης), </a:t>
            </a:r>
            <a:r>
              <a:rPr lang="el-GR" dirty="0" smtClean="0">
                <a:latin typeface="+mj-lt"/>
              </a:rPr>
              <a:t>με κόστος κτήσης 60.000 € και με δύο φάσεις στον κύκλο ζωής του. Τη φάση Α που διαρκεί </a:t>
            </a:r>
            <a:r>
              <a:rPr lang="el-GR" dirty="0" smtClean="0">
                <a:latin typeface="+mj-lt"/>
              </a:rPr>
              <a:t>2 </a:t>
            </a:r>
            <a:r>
              <a:rPr lang="el-GR" dirty="0" smtClean="0">
                <a:latin typeface="+mj-lt"/>
              </a:rPr>
              <a:t>χρόνια όπου το πάγιο αποσβένεται κατά </a:t>
            </a:r>
            <a:r>
              <a:rPr lang="el-GR" dirty="0" smtClean="0">
                <a:latin typeface="+mj-lt"/>
              </a:rPr>
              <a:t>75% (ή 35</a:t>
            </a:r>
            <a:r>
              <a:rPr lang="el-GR" dirty="0" smtClean="0">
                <a:latin typeface="+mj-lt"/>
              </a:rPr>
              <a:t>% </a:t>
            </a:r>
            <a:r>
              <a:rPr lang="el-GR" dirty="0" smtClean="0">
                <a:latin typeface="+mj-lt"/>
              </a:rPr>
              <a:t>ετησίως), </a:t>
            </a:r>
            <a:r>
              <a:rPr lang="el-GR" dirty="0" smtClean="0">
                <a:latin typeface="+mj-lt"/>
              </a:rPr>
              <a:t>και τη φάση Β που διαρκεί </a:t>
            </a:r>
            <a:r>
              <a:rPr lang="el-GR" dirty="0" smtClean="0">
                <a:latin typeface="+mj-lt"/>
              </a:rPr>
              <a:t>3 </a:t>
            </a:r>
            <a:r>
              <a:rPr lang="el-GR" dirty="0" smtClean="0">
                <a:latin typeface="+mj-lt"/>
              </a:rPr>
              <a:t>χρόνια και </a:t>
            </a:r>
            <a:r>
              <a:rPr lang="el-GR" dirty="0" smtClean="0">
                <a:latin typeface="+mj-lt"/>
              </a:rPr>
              <a:t>αποσβένεται το υπόλοιπο 30% (ή 10% ετησίως). </a:t>
            </a:r>
          </a:p>
          <a:p>
            <a:r>
              <a:rPr lang="el-GR" dirty="0" smtClean="0">
                <a:latin typeface="+mj-lt"/>
              </a:rPr>
              <a:t>Κ</a:t>
            </a:r>
            <a:r>
              <a:rPr lang="el-GR" dirty="0" smtClean="0">
                <a:latin typeface="+mj-lt"/>
              </a:rPr>
              <a:t>ατά </a:t>
            </a:r>
            <a:r>
              <a:rPr lang="el-GR" dirty="0" smtClean="0">
                <a:latin typeface="+mj-lt"/>
              </a:rPr>
              <a:t>τη φάση Α </a:t>
            </a:r>
            <a:r>
              <a:rPr lang="el-GR" dirty="0" smtClean="0">
                <a:latin typeface="+mj-lt"/>
              </a:rPr>
              <a:t>η απόσβεση είναι</a:t>
            </a:r>
            <a:r>
              <a:rPr lang="el-GR" dirty="0" smtClean="0">
                <a:latin typeface="+mj-lt"/>
              </a:rPr>
              <a:t>: 60000 € * 35% = 21000 € </a:t>
            </a:r>
            <a:r>
              <a:rPr lang="el-GR" dirty="0" smtClean="0">
                <a:latin typeface="+mj-lt"/>
              </a:rPr>
              <a:t>ετησίως (ή </a:t>
            </a:r>
            <a:r>
              <a:rPr lang="el-GR" dirty="0" smtClean="0">
                <a:latin typeface="+mj-lt"/>
              </a:rPr>
              <a:t>1750 € </a:t>
            </a:r>
            <a:r>
              <a:rPr lang="el-GR" dirty="0" smtClean="0">
                <a:latin typeface="+mj-lt"/>
              </a:rPr>
              <a:t>μηνιαίως) </a:t>
            </a:r>
          </a:p>
          <a:p>
            <a:r>
              <a:rPr lang="el-GR" dirty="0" smtClean="0">
                <a:latin typeface="+mj-lt"/>
              </a:rPr>
              <a:t>Κατά </a:t>
            </a:r>
            <a:r>
              <a:rPr lang="el-GR" dirty="0" smtClean="0">
                <a:latin typeface="+mj-lt"/>
              </a:rPr>
              <a:t>τη φάση Β η απόσβεση είναι: 60000 € * 10% = 6000 € ετησίως </a:t>
            </a:r>
            <a:r>
              <a:rPr lang="el-GR" dirty="0" smtClean="0">
                <a:latin typeface="+mj-lt"/>
              </a:rPr>
              <a:t>(ή </a:t>
            </a:r>
            <a:r>
              <a:rPr lang="el-GR" dirty="0" smtClean="0">
                <a:latin typeface="+mj-lt"/>
              </a:rPr>
              <a:t>500 € </a:t>
            </a:r>
            <a:r>
              <a:rPr lang="el-GR" dirty="0" smtClean="0">
                <a:latin typeface="+mj-lt"/>
              </a:rPr>
              <a:t>μηνιαίως) </a:t>
            </a:r>
            <a:endParaRPr lang="en-US" dirty="0">
              <a:latin typeface="+mj-lt"/>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Κινήσεις στα πάγια</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41</a:t>
            </a:fld>
            <a:endParaRPr lang="en-US"/>
          </a:p>
        </p:txBody>
      </p:sp>
      <p:sp>
        <p:nvSpPr>
          <p:cNvPr id="4" name="Content Placeholder 3"/>
          <p:cNvSpPr>
            <a:spLocks noGrp="1"/>
          </p:cNvSpPr>
          <p:nvPr>
            <p:ph sz="quarter" idx="1"/>
          </p:nvPr>
        </p:nvSpPr>
        <p:spPr>
          <a:xfrm>
            <a:off x="1219200" y="1447799"/>
            <a:ext cx="10363200" cy="5077691"/>
          </a:xfrm>
        </p:spPr>
        <p:txBody>
          <a:bodyPr>
            <a:normAutofit fontScale="85000" lnSpcReduction="10000"/>
          </a:bodyPr>
          <a:lstStyle/>
          <a:p>
            <a:pPr>
              <a:buNone/>
            </a:pPr>
            <a:r>
              <a:rPr lang="el-GR" dirty="0" smtClean="0"/>
              <a:t>Στα πάγια μπορούμε να εκτελέσουμε μια σειρά από κινήσεις ως εξής: </a:t>
            </a:r>
          </a:p>
          <a:p>
            <a:r>
              <a:rPr lang="el-GR" b="1" dirty="0" smtClean="0">
                <a:solidFill>
                  <a:srgbClr val="0070C0"/>
                </a:solidFill>
              </a:rPr>
              <a:t>Κεφαλαιοποίηση </a:t>
            </a:r>
            <a:r>
              <a:rPr lang="el-GR" dirty="0" smtClean="0"/>
              <a:t>:</a:t>
            </a:r>
            <a:r>
              <a:rPr lang="el-GR" b="1" dirty="0" smtClean="0">
                <a:solidFill>
                  <a:srgbClr val="0070C0"/>
                </a:solidFill>
              </a:rPr>
              <a:t> </a:t>
            </a:r>
            <a:r>
              <a:rPr lang="el-GR" dirty="0" smtClean="0"/>
              <a:t>Η </a:t>
            </a:r>
            <a:r>
              <a:rPr lang="el-GR" dirty="0" smtClean="0"/>
              <a:t>κεφαλαιοποίηση είναι η διαδικασία καταγραφής του κόστους κτήσης και παραγωγής ως πάγιο στοιχείο </a:t>
            </a:r>
            <a:r>
              <a:rPr lang="el-GR" dirty="0" smtClean="0"/>
              <a:t>ενεργητικού</a:t>
            </a:r>
          </a:p>
          <a:p>
            <a:r>
              <a:rPr lang="el-GR" b="1" dirty="0" smtClean="0">
                <a:solidFill>
                  <a:srgbClr val="0070C0"/>
                </a:solidFill>
              </a:rPr>
              <a:t>Πιστωτικό </a:t>
            </a:r>
            <a:r>
              <a:rPr lang="el-GR" b="1" dirty="0" smtClean="0">
                <a:solidFill>
                  <a:srgbClr val="0070C0"/>
                </a:solidFill>
              </a:rPr>
              <a:t>Σημείωμα </a:t>
            </a:r>
            <a:r>
              <a:rPr lang="el-GR" b="1" dirty="0" smtClean="0">
                <a:solidFill>
                  <a:srgbClr val="0070C0"/>
                </a:solidFill>
              </a:rPr>
              <a:t>Κεφαλαιοποίησης</a:t>
            </a:r>
            <a:r>
              <a:rPr lang="el-GR" b="1" dirty="0" smtClean="0">
                <a:solidFill>
                  <a:srgbClr val="0070C0"/>
                </a:solidFill>
              </a:rPr>
              <a:t> </a:t>
            </a:r>
            <a:r>
              <a:rPr lang="el-GR" dirty="0" smtClean="0"/>
              <a:t>: ένα </a:t>
            </a:r>
            <a:r>
              <a:rPr lang="el-GR" dirty="0" smtClean="0"/>
              <a:t>τιμολόγιο το οποίο μειώνει τα έξοδα κτήσης και παραγωγής του παγίου και αντιπροσωπεύει ουσιαστικά το αντίθετο του τιμολογίου για ένα αγορασμένο </a:t>
            </a:r>
            <a:r>
              <a:rPr lang="el-GR" dirty="0" smtClean="0"/>
              <a:t>πάγιο</a:t>
            </a:r>
            <a:endParaRPr lang="el-GR" b="1" dirty="0" smtClean="0"/>
          </a:p>
          <a:p>
            <a:r>
              <a:rPr lang="el-GR" b="1" dirty="0" smtClean="0">
                <a:solidFill>
                  <a:srgbClr val="0070C0"/>
                </a:solidFill>
              </a:rPr>
              <a:t>Απόσυρση </a:t>
            </a:r>
            <a:r>
              <a:rPr lang="el-GR" dirty="0" smtClean="0"/>
              <a:t>πάγιου </a:t>
            </a:r>
            <a:r>
              <a:rPr lang="el-GR" dirty="0" smtClean="0"/>
              <a:t>στοιχείου ενεργητικού </a:t>
            </a:r>
            <a:r>
              <a:rPr lang="el-GR" dirty="0" smtClean="0"/>
              <a:t>:  </a:t>
            </a:r>
            <a:r>
              <a:rPr lang="el-GR" dirty="0" smtClean="0"/>
              <a:t>διαγραφή </a:t>
            </a:r>
            <a:r>
              <a:rPr lang="el-GR" dirty="0" smtClean="0"/>
              <a:t>παγίου </a:t>
            </a:r>
            <a:r>
              <a:rPr lang="el-GR" dirty="0" smtClean="0"/>
              <a:t>από τον εταιρικό ισολογισμό και τις λειτουργικές δραστηριότητες </a:t>
            </a:r>
            <a:endParaRPr lang="el-GR" dirty="0" smtClean="0"/>
          </a:p>
          <a:p>
            <a:r>
              <a:rPr lang="el-GR" b="1" dirty="0" smtClean="0">
                <a:solidFill>
                  <a:srgbClr val="0070C0"/>
                </a:solidFill>
              </a:rPr>
              <a:t>Μεταφορά </a:t>
            </a:r>
            <a:r>
              <a:rPr lang="el-GR" dirty="0" smtClean="0"/>
              <a:t>πάγιου </a:t>
            </a:r>
            <a:r>
              <a:rPr lang="el-GR" dirty="0" smtClean="0"/>
              <a:t>στοιχείου ενεργητικού σε διαφορετική κατηγορία παγίου και </a:t>
            </a:r>
            <a:r>
              <a:rPr lang="el-GR" dirty="0" smtClean="0"/>
              <a:t>αντιστοίχισή </a:t>
            </a:r>
            <a:r>
              <a:rPr lang="el-GR" dirty="0" smtClean="0"/>
              <a:t>του με διαφορετική ομάδα </a:t>
            </a:r>
            <a:r>
              <a:rPr lang="el-GR" dirty="0" smtClean="0"/>
              <a:t>λογαριασμών του </a:t>
            </a:r>
            <a:r>
              <a:rPr lang="el-GR" dirty="0" smtClean="0"/>
              <a:t>Γενικού </a:t>
            </a:r>
            <a:r>
              <a:rPr lang="el-GR" dirty="0" smtClean="0"/>
              <a:t>Καθολικού </a:t>
            </a:r>
            <a:endParaRPr lang="el-GR" dirty="0" smtClean="0"/>
          </a:p>
          <a:p>
            <a:r>
              <a:rPr lang="el-GR" b="1" dirty="0" smtClean="0">
                <a:solidFill>
                  <a:srgbClr val="0070C0"/>
                </a:solidFill>
              </a:rPr>
              <a:t>Μη Αυτόματη </a:t>
            </a:r>
            <a:r>
              <a:rPr lang="el-GR" b="1" dirty="0" smtClean="0">
                <a:solidFill>
                  <a:srgbClr val="0070C0"/>
                </a:solidFill>
              </a:rPr>
              <a:t>Απόσβεση </a:t>
            </a:r>
            <a:r>
              <a:rPr lang="el-GR" b="1" dirty="0" smtClean="0"/>
              <a:t>: </a:t>
            </a:r>
            <a:r>
              <a:rPr lang="el-GR" dirty="0" smtClean="0"/>
              <a:t>εκτελείται </a:t>
            </a:r>
            <a:r>
              <a:rPr lang="el-GR" dirty="0" smtClean="0"/>
              <a:t>όταν </a:t>
            </a:r>
            <a:r>
              <a:rPr lang="el-GR" dirty="0" smtClean="0"/>
              <a:t>υπάρχει μία μη αναμενόμενη διαρκής μείωση στην αξία του παγίου, </a:t>
            </a:r>
            <a:r>
              <a:rPr lang="el-GR" dirty="0" smtClean="0"/>
              <a:t>π.χ. λόγω ατυχήματος</a:t>
            </a:r>
            <a:endParaRPr lang="el-GR" i="1" dirty="0" smtClean="0"/>
          </a:p>
          <a:p>
            <a:r>
              <a:rPr lang="el-GR" b="1" dirty="0" smtClean="0">
                <a:solidFill>
                  <a:srgbClr val="0070C0"/>
                </a:solidFill>
              </a:rPr>
              <a:t>Αναπροσαρμογή </a:t>
            </a:r>
            <a:r>
              <a:rPr lang="el-GR" dirty="0" smtClean="0"/>
              <a:t>Παγίου </a:t>
            </a:r>
            <a:r>
              <a:rPr lang="el-GR" b="1" dirty="0" smtClean="0"/>
              <a:t>:</a:t>
            </a:r>
            <a:r>
              <a:rPr lang="el-GR" dirty="0" smtClean="0"/>
              <a:t> εκτελείται όποτε </a:t>
            </a:r>
            <a:r>
              <a:rPr lang="el-GR" dirty="0" smtClean="0"/>
              <a:t>υπάρχει διαφορά μεταξύ της τρέχουσας αξίας του παγίου και της αξίας του στον εταιρικό </a:t>
            </a:r>
            <a:r>
              <a:rPr lang="el-GR" dirty="0" smtClean="0"/>
              <a:t>ισολογισμό (π.χ. λόγω πληθωρισμού)</a:t>
            </a:r>
            <a:endParaRPr lang="el-GR" dirty="0" smtClean="0"/>
          </a:p>
          <a:p>
            <a:endParaRPr lang="el-GR" dirty="0" smtClean="0"/>
          </a:p>
          <a:p>
            <a:endParaRPr lang="el-GR" dirty="0" smtClean="0"/>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Βιβλιογραφία</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42</a:t>
            </a:fld>
            <a:endParaRPr lang="en-US"/>
          </a:p>
        </p:txBody>
      </p:sp>
      <p:sp>
        <p:nvSpPr>
          <p:cNvPr id="4" name="Content Placeholder 3"/>
          <p:cNvSpPr>
            <a:spLocks noGrp="1"/>
          </p:cNvSpPr>
          <p:nvPr>
            <p:ph sz="quarter" idx="1"/>
          </p:nvPr>
        </p:nvSpPr>
        <p:spPr/>
        <p:txBody>
          <a:bodyPr>
            <a:normAutofit/>
          </a:bodyPr>
          <a:lstStyle/>
          <a:p>
            <a:r>
              <a:rPr lang="en-US" dirty="0" err="1" smtClean="0"/>
              <a:t>Datar</a:t>
            </a:r>
            <a:r>
              <a:rPr lang="en-US" dirty="0" smtClean="0"/>
              <a:t>, S. M., </a:t>
            </a:r>
            <a:r>
              <a:rPr lang="en-US" dirty="0" err="1" smtClean="0"/>
              <a:t>Rajan</a:t>
            </a:r>
            <a:r>
              <a:rPr lang="en-US" dirty="0" smtClean="0"/>
              <a:t>, M. V., </a:t>
            </a:r>
            <a:r>
              <a:rPr lang="en-US" dirty="0" err="1" smtClean="0"/>
              <a:t>Wynder</a:t>
            </a:r>
            <a:r>
              <a:rPr lang="en-US" dirty="0" smtClean="0"/>
              <a:t>, M., Maguire, W. &amp; Tan, R. (2013). </a:t>
            </a:r>
            <a:r>
              <a:rPr lang="en-US" i="1" dirty="0" smtClean="0"/>
              <a:t>Cost accounting: a managerial emphasis. </a:t>
            </a:r>
            <a:r>
              <a:rPr lang="en-US" dirty="0" smtClean="0"/>
              <a:t>Pearson Higher Education AU. </a:t>
            </a:r>
            <a:endParaRPr lang="el-GR" dirty="0" smtClean="0"/>
          </a:p>
          <a:p>
            <a:r>
              <a:rPr lang="el-GR" dirty="0" err="1" smtClean="0"/>
              <a:t>Κουμαντάκης</a:t>
            </a:r>
            <a:r>
              <a:rPr lang="el-GR" dirty="0" smtClean="0"/>
              <a:t>, </a:t>
            </a:r>
            <a:r>
              <a:rPr lang="en-US" dirty="0" smtClean="0"/>
              <a:t> </a:t>
            </a:r>
            <a:r>
              <a:rPr lang="el-GR" dirty="0" smtClean="0"/>
              <a:t>Χ</a:t>
            </a:r>
            <a:r>
              <a:rPr lang="el-GR" dirty="0" smtClean="0"/>
              <a:t>. (2012). </a:t>
            </a:r>
            <a:r>
              <a:rPr lang="el-GR" i="1" dirty="0" smtClean="0"/>
              <a:t>Απόσβεση Παγίων. </a:t>
            </a:r>
            <a:r>
              <a:rPr lang="el-GR" dirty="0" smtClean="0"/>
              <a:t>ΤΕΙ Κρήτης. </a:t>
            </a:r>
            <a:endParaRPr lang="en-US" dirty="0" smtClean="0"/>
          </a:p>
          <a:p>
            <a:r>
              <a:rPr lang="el-GR" dirty="0" smtClean="0"/>
              <a:t>SAP </a:t>
            </a:r>
            <a:r>
              <a:rPr lang="el-GR" dirty="0" err="1" smtClean="0"/>
              <a:t>Business</a:t>
            </a:r>
            <a:r>
              <a:rPr lang="el-GR" dirty="0" smtClean="0"/>
              <a:t> </a:t>
            </a:r>
            <a:r>
              <a:rPr lang="el-GR" dirty="0" err="1" smtClean="0"/>
              <a:t>One</a:t>
            </a:r>
            <a:r>
              <a:rPr lang="el-GR" dirty="0" smtClean="0"/>
              <a:t> 9.0 (2015). Ανακτήθηκε 22/09/2015 από </a:t>
            </a:r>
            <a:r>
              <a:rPr lang="el-GR" dirty="0" smtClean="0">
                <a:hlinkClick r:id="rId3"/>
              </a:rPr>
              <a:t>http://help.sap.com/businessone</a:t>
            </a:r>
            <a:r>
              <a:rPr lang="el-GR" dirty="0" smtClean="0"/>
              <a:t>.</a:t>
            </a:r>
          </a:p>
          <a:p>
            <a:r>
              <a:rPr lang="en-US" dirty="0" smtClean="0"/>
              <a:t>SAP Hellas (2010). </a:t>
            </a:r>
            <a:r>
              <a:rPr lang="el-GR" dirty="0" smtClean="0"/>
              <a:t>Πληρωτέοι Λογαριασμοί. Ανακτήθηκε 22/09/2015 </a:t>
            </a:r>
            <a:r>
              <a:rPr lang="en-US" dirty="0" smtClean="0">
                <a:hlinkClick r:id="rId4"/>
              </a:rPr>
              <a:t>https</a:t>
            </a:r>
            <a:r>
              <a:rPr lang="en-US" dirty="0" smtClean="0">
                <a:hlinkClick r:id="rId4"/>
              </a:rPr>
              <a:t>://</a:t>
            </a:r>
            <a:r>
              <a:rPr lang="en-US" dirty="0" smtClean="0">
                <a:hlinkClick r:id="rId4"/>
              </a:rPr>
              <a:t>help.sap.com/bp_bl604/BBLibrary/HTML/158_EL_GR.htm</a:t>
            </a:r>
            <a:r>
              <a:rPr lang="en-US" dirty="0" smtClean="0"/>
              <a:t> </a:t>
            </a:r>
          </a:p>
          <a:p>
            <a:r>
              <a:rPr lang="en-US" dirty="0" smtClean="0"/>
              <a:t>SAP </a:t>
            </a:r>
            <a:r>
              <a:rPr lang="en-US" dirty="0" smtClean="0"/>
              <a:t>Hellas (</a:t>
            </a:r>
            <a:r>
              <a:rPr lang="en-US" dirty="0" smtClean="0"/>
              <a:t>2011). </a:t>
            </a:r>
            <a:r>
              <a:rPr lang="el-GR" dirty="0" smtClean="0"/>
              <a:t>Εισπρακτέοι </a:t>
            </a:r>
            <a:r>
              <a:rPr lang="el-GR" dirty="0" smtClean="0"/>
              <a:t>Λογαριασμοί. Ανακτήθηκε 22/09/2015 </a:t>
            </a:r>
            <a:r>
              <a:rPr lang="en-US" dirty="0" smtClean="0">
                <a:hlinkClick r:id="rId5"/>
              </a:rPr>
              <a:t>https</a:t>
            </a:r>
            <a:r>
              <a:rPr lang="en-US" dirty="0" smtClean="0">
                <a:hlinkClick r:id="rId5"/>
              </a:rPr>
              <a:t>://</a:t>
            </a:r>
            <a:r>
              <a:rPr lang="en-US" dirty="0" smtClean="0">
                <a:hlinkClick r:id="rId5"/>
              </a:rPr>
              <a:t>help.sap.com/bp_bl604/BBLibrary/HTML/157_EL_GR.htm</a:t>
            </a:r>
            <a:r>
              <a:rPr lang="el-GR" dirty="0" smtClean="0"/>
              <a:t> </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Box 3">
            <a:extLst>
              <a:ext uri="{FF2B5EF4-FFF2-40B4-BE49-F238E27FC236}">
                <a16:creationId xmlns="" xmlns:a16="http://schemas.microsoft.com/office/drawing/2014/main" id="{1DE2A4FC-7620-7C4B-AEC3-7E2C88E2E41D}"/>
              </a:ext>
            </a:extLst>
          </p:cNvPr>
          <p:cNvSpPr txBox="1">
            <a:spLocks noChangeArrowheads="1"/>
          </p:cNvSpPr>
          <p:nvPr/>
        </p:nvSpPr>
        <p:spPr bwMode="auto">
          <a:xfrm>
            <a:off x="646113" y="2584450"/>
            <a:ext cx="11299825" cy="10779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ts val="1000"/>
              </a:spcBef>
              <a:buClr>
                <a:srgbClr val="8AD0D6"/>
              </a:buClr>
              <a:buSzPct val="80000"/>
              <a:buFont typeface="Wingdings 3" pitchFamily="2" charset="2"/>
              <a:buChar char=""/>
              <a:defRPr sz="2000">
                <a:solidFill>
                  <a:schemeClr val="tx1"/>
                </a:solidFill>
                <a:latin typeface="Century Gothic" panose="020B0502020202020204" pitchFamily="34" charset="0"/>
              </a:defRPr>
            </a:lvl1pPr>
            <a:lvl2pPr marL="742950" indent="-285750">
              <a:spcBef>
                <a:spcPts val="1000"/>
              </a:spcBef>
              <a:buClr>
                <a:srgbClr val="8AD0D6"/>
              </a:buClr>
              <a:buSzPct val="80000"/>
              <a:buFont typeface="Wingdings 3" pitchFamily="2" charset="2"/>
              <a:buChar char=""/>
              <a:defRPr>
                <a:solidFill>
                  <a:schemeClr val="tx1"/>
                </a:solidFill>
                <a:latin typeface="Century Gothic" panose="020B0502020202020204" pitchFamily="34" charset="0"/>
              </a:defRPr>
            </a:lvl2pPr>
            <a:lvl3pPr marL="1143000" indent="-228600">
              <a:spcBef>
                <a:spcPts val="1000"/>
              </a:spcBef>
              <a:buClr>
                <a:srgbClr val="8AD0D6"/>
              </a:buClr>
              <a:buSzPct val="80000"/>
              <a:buFont typeface="Wingdings 3" pitchFamily="2" charset="2"/>
              <a:buChar char=""/>
              <a:defRPr sz="1600">
                <a:solidFill>
                  <a:schemeClr val="tx1"/>
                </a:solidFill>
                <a:latin typeface="Century Gothic" panose="020B0502020202020204" pitchFamily="34" charset="0"/>
              </a:defRPr>
            </a:lvl3pPr>
            <a:lvl4pPr marL="16002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4pPr>
            <a:lvl5pPr marL="2057400" indent="-228600">
              <a:spcBef>
                <a:spcPts val="1000"/>
              </a:spcBef>
              <a:buClr>
                <a:srgbClr val="8AD0D6"/>
              </a:buClr>
              <a:buSzPct val="80000"/>
              <a:buFont typeface="Wingdings 3" pitchFamily="2" charset="2"/>
              <a:buChar char=""/>
              <a:defRPr sz="1400">
                <a:solidFill>
                  <a:schemeClr val="tx1"/>
                </a:solidFill>
                <a:latin typeface="Century Gothic" panose="020B0502020202020204" pitchFamily="34" charset="0"/>
              </a:defRPr>
            </a:lvl5pPr>
            <a:lvl6pPr marL="25146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6pPr>
            <a:lvl7pPr marL="29718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7pPr>
            <a:lvl8pPr marL="34290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8pPr>
            <a:lvl9pPr marL="3886200" indent="-228600" defTabSz="457200" eaLnBrk="0" fontAlgn="base" hangingPunct="0">
              <a:spcBef>
                <a:spcPts val="1000"/>
              </a:spcBef>
              <a:spcAft>
                <a:spcPct val="0"/>
              </a:spcAft>
              <a:buClr>
                <a:srgbClr val="8AD0D6"/>
              </a:buClr>
              <a:buSzPct val="80000"/>
              <a:buFont typeface="Wingdings 3" pitchFamily="2" charset="2"/>
              <a:buChar char=""/>
              <a:defRPr sz="1400">
                <a:solidFill>
                  <a:schemeClr val="tx1"/>
                </a:solidFill>
                <a:latin typeface="Century Gothic" panose="020B0502020202020204" pitchFamily="34" charset="0"/>
              </a:defRPr>
            </a:lvl9pPr>
          </a:lstStyle>
          <a:p>
            <a:pPr eaLnBrk="1" hangingPunct="1">
              <a:spcBef>
                <a:spcPct val="0"/>
              </a:spcBef>
              <a:buClrTx/>
              <a:buSzTx/>
              <a:buFontTx/>
              <a:buNone/>
            </a:pPr>
            <a:r>
              <a:rPr lang="el-GR" altLang="en-US" sz="3200" b="1"/>
              <a:t>Ευχαριστώ για την παρακολούθηση </a:t>
            </a:r>
            <a:endParaRPr lang="el-GR" altLang="en-US" sz="3200"/>
          </a:p>
          <a:p>
            <a:pPr eaLnBrk="1" hangingPunct="1">
              <a:spcBef>
                <a:spcPct val="0"/>
              </a:spcBef>
              <a:buClrTx/>
              <a:buSzTx/>
              <a:buFontTx/>
              <a:buNone/>
            </a:pPr>
            <a:endParaRPr lang="el-GR" altLang="en-US" sz="3200" dirty="0"/>
          </a:p>
        </p:txBody>
      </p:sp>
      <p:sp>
        <p:nvSpPr>
          <p:cNvPr id="4" name="Slide Number Placeholder 3"/>
          <p:cNvSpPr>
            <a:spLocks noGrp="1"/>
          </p:cNvSpPr>
          <p:nvPr>
            <p:ph type="sldNum" sz="quarter" idx="12"/>
          </p:nvPr>
        </p:nvSpPr>
        <p:spPr/>
        <p:txBody>
          <a:bodyPr/>
          <a:lstStyle/>
          <a:p>
            <a:fld id="{8B95C939-2FA7-DA46-BEC7-5018676AC871}" type="slidenum">
              <a:rPr lang="en-US" smtClean="0"/>
              <a:pPr/>
              <a:t>43</a:t>
            </a:fld>
            <a:endParaRPr lang="en-US"/>
          </a:p>
        </p:txBody>
      </p:sp>
    </p:spTree>
  </p:cSld>
  <p:clrMapOvr>
    <a:masterClrMapping/>
  </p:clrMapOvr>
  <p:timing>
    <p:tnLst>
      <p:par>
        <p:cTn id="1" dur="indefinite" restart="never" nodeType="tmRoot">
          <p:childTnLst>
            <p:par>
              <p:cTn id="2"/>
            </p:par>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Εφαρμογές οικονομικής διαχείρισης</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5</a:t>
            </a:fld>
            <a:endParaRPr lang="en-US"/>
          </a:p>
        </p:txBody>
      </p:sp>
      <p:sp>
        <p:nvSpPr>
          <p:cNvPr id="4" name="Content Placeholder 3"/>
          <p:cNvSpPr>
            <a:spLocks noGrp="1"/>
          </p:cNvSpPr>
          <p:nvPr>
            <p:ph sz="quarter" idx="1"/>
          </p:nvPr>
        </p:nvSpPr>
        <p:spPr/>
        <p:txBody>
          <a:bodyPr>
            <a:normAutofit/>
          </a:bodyPr>
          <a:lstStyle/>
          <a:p>
            <a:pPr>
              <a:buNone/>
            </a:pPr>
            <a:r>
              <a:rPr lang="el-GR" sz="2400" dirty="0" smtClean="0"/>
              <a:t>Άλλες εφαρμογές για την οικονομική διαχείριση μιας επιχείρησης είναι: </a:t>
            </a:r>
          </a:p>
          <a:p>
            <a:r>
              <a:rPr lang="el-GR" sz="2400" b="1" dirty="0" smtClean="0">
                <a:solidFill>
                  <a:srgbClr val="0070C0"/>
                </a:solidFill>
              </a:rPr>
              <a:t>Διαχείριση Τραπεζικών Συναλλαγών</a:t>
            </a:r>
            <a:r>
              <a:rPr lang="en-US" sz="2400" b="1" dirty="0" smtClean="0">
                <a:solidFill>
                  <a:srgbClr val="0070C0"/>
                </a:solidFill>
              </a:rPr>
              <a:t> </a:t>
            </a:r>
            <a:r>
              <a:rPr lang="el-GR" sz="2400" b="1" dirty="0" smtClean="0">
                <a:solidFill>
                  <a:srgbClr val="0070C0"/>
                </a:solidFill>
              </a:rPr>
              <a:t>και Μετρητών </a:t>
            </a:r>
            <a:r>
              <a:rPr lang="el-GR" sz="2400" dirty="0" smtClean="0"/>
              <a:t>(</a:t>
            </a:r>
            <a:r>
              <a:rPr lang="en-US" sz="2400" dirty="0" smtClean="0"/>
              <a:t>Bank and Cash Management</a:t>
            </a:r>
            <a:r>
              <a:rPr lang="el-GR" sz="2400" dirty="0" smtClean="0"/>
              <a:t>)</a:t>
            </a:r>
          </a:p>
          <a:p>
            <a:r>
              <a:rPr lang="el-GR" sz="2400" b="1" dirty="0" smtClean="0">
                <a:solidFill>
                  <a:srgbClr val="0070C0"/>
                </a:solidFill>
              </a:rPr>
              <a:t>Παρακρατούμενοι φόροι </a:t>
            </a:r>
            <a:r>
              <a:rPr lang="el-GR" sz="2400" dirty="0" smtClean="0"/>
              <a:t>(</a:t>
            </a:r>
            <a:r>
              <a:rPr lang="en-US" sz="2400" dirty="0" smtClean="0"/>
              <a:t>Withholding Tax)</a:t>
            </a:r>
            <a:r>
              <a:rPr lang="el-GR" sz="2400" dirty="0" smtClean="0"/>
              <a:t> </a:t>
            </a:r>
            <a:endParaRPr lang="en-US" sz="2400" dirty="0" smtClean="0"/>
          </a:p>
          <a:p>
            <a:r>
              <a:rPr lang="el-GR" sz="2400" b="1" dirty="0" smtClean="0">
                <a:solidFill>
                  <a:srgbClr val="0070C0"/>
                </a:solidFill>
              </a:rPr>
              <a:t>Διαχείριση χρηματοδοτήσεων </a:t>
            </a:r>
            <a:r>
              <a:rPr lang="el-GR" sz="2400" dirty="0" smtClean="0"/>
              <a:t>(</a:t>
            </a:r>
            <a:r>
              <a:rPr lang="en-US" sz="2400" dirty="0" smtClean="0"/>
              <a:t>Funds Management)</a:t>
            </a:r>
          </a:p>
          <a:p>
            <a:r>
              <a:rPr lang="el-GR" sz="2400" b="1" dirty="0" smtClean="0">
                <a:solidFill>
                  <a:srgbClr val="0070C0"/>
                </a:solidFill>
              </a:rPr>
              <a:t>Διαχείριση ταμειακών διαθεσίμων </a:t>
            </a:r>
            <a:r>
              <a:rPr lang="el-GR" sz="2400" dirty="0" smtClean="0"/>
              <a:t>(</a:t>
            </a:r>
            <a:r>
              <a:rPr lang="en-US" sz="2400" dirty="0" smtClean="0"/>
              <a:t>Treasury Management</a:t>
            </a:r>
            <a:r>
              <a:rPr lang="el-GR" sz="2400" dirty="0" smtClean="0"/>
              <a:t>)</a:t>
            </a:r>
            <a:r>
              <a:rPr lang="en-US" sz="2400" dirty="0" smtClean="0"/>
              <a:t> </a:t>
            </a:r>
            <a:endParaRPr 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8B95C939-2FA7-DA46-BEC7-5018676AC871}" type="slidenum">
              <a:rPr lang="en-US" smtClean="0"/>
              <a:pPr/>
              <a:t>6</a:t>
            </a:fld>
            <a:endParaRPr lang="en-US"/>
          </a:p>
        </p:txBody>
      </p:sp>
      <p:pic>
        <p:nvPicPr>
          <p:cNvPr id="2050" name="Picture 2"/>
          <p:cNvPicPr>
            <a:picLocks noChangeAspect="1" noChangeArrowheads="1"/>
          </p:cNvPicPr>
          <p:nvPr/>
        </p:nvPicPr>
        <p:blipFill>
          <a:blip r:embed="rId3"/>
          <a:srcRect/>
          <a:stretch>
            <a:fillRect/>
          </a:stretch>
        </p:blipFill>
        <p:spPr bwMode="auto">
          <a:xfrm>
            <a:off x="3714750" y="266700"/>
            <a:ext cx="7626898" cy="6324600"/>
          </a:xfrm>
          <a:prstGeom prst="rect">
            <a:avLst/>
          </a:prstGeom>
          <a:noFill/>
          <a:ln w="9525">
            <a:noFill/>
            <a:miter lim="800000"/>
            <a:headEnd/>
            <a:tailEnd/>
          </a:ln>
          <a:effectLst/>
        </p:spPr>
      </p:pic>
      <p:sp>
        <p:nvSpPr>
          <p:cNvPr id="6" name="TextBox 5"/>
          <p:cNvSpPr txBox="1"/>
          <p:nvPr/>
        </p:nvSpPr>
        <p:spPr>
          <a:xfrm>
            <a:off x="514350" y="1009650"/>
            <a:ext cx="3264355" cy="646331"/>
          </a:xfrm>
          <a:prstGeom prst="rect">
            <a:avLst/>
          </a:prstGeom>
          <a:noFill/>
        </p:spPr>
        <p:txBody>
          <a:bodyPr wrap="none" rtlCol="0">
            <a:spAutoFit/>
          </a:bodyPr>
          <a:lstStyle/>
          <a:p>
            <a:r>
              <a:rPr lang="el-GR" i="1" dirty="0" smtClean="0"/>
              <a:t>Βασικές διεργασίες και</a:t>
            </a:r>
            <a:endParaRPr lang="en-US" i="1" dirty="0" smtClean="0"/>
          </a:p>
          <a:p>
            <a:r>
              <a:rPr lang="el-GR" i="1" dirty="0" smtClean="0"/>
              <a:t> ροές σε ένα λογιστικό σύστημα</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Χρηματοοικονομική λογιστική – Διοικητική λογιστική</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7</a:t>
            </a:fld>
            <a:endParaRPr lang="en-US"/>
          </a:p>
        </p:txBody>
      </p:sp>
      <p:pic>
        <p:nvPicPr>
          <p:cNvPr id="3075" name="Picture 3"/>
          <p:cNvPicPr>
            <a:picLocks noChangeAspect="1" noChangeArrowheads="1"/>
          </p:cNvPicPr>
          <p:nvPr/>
        </p:nvPicPr>
        <p:blipFill>
          <a:blip r:embed="rId3"/>
          <a:srcRect/>
          <a:stretch>
            <a:fillRect/>
          </a:stretch>
        </p:blipFill>
        <p:spPr bwMode="auto">
          <a:xfrm>
            <a:off x="675860" y="2221822"/>
            <a:ext cx="11094616" cy="309064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Οικονομικές καταστάσεις</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8</a:t>
            </a:fld>
            <a:endParaRPr lang="en-US"/>
          </a:p>
        </p:txBody>
      </p:sp>
      <p:sp>
        <p:nvSpPr>
          <p:cNvPr id="4" name="Content Placeholder 3"/>
          <p:cNvSpPr>
            <a:spLocks noGrp="1"/>
          </p:cNvSpPr>
          <p:nvPr>
            <p:ph sz="quarter" idx="1"/>
          </p:nvPr>
        </p:nvSpPr>
        <p:spPr/>
        <p:txBody>
          <a:bodyPr/>
          <a:lstStyle/>
          <a:p>
            <a:r>
              <a:rPr lang="el-GR" dirty="0" smtClean="0"/>
              <a:t>Τα οικονομικά στοιχεία της επιχείρησης καταγράφονται στο </a:t>
            </a:r>
            <a:r>
              <a:rPr lang="el-GR" b="1" dirty="0" smtClean="0">
                <a:solidFill>
                  <a:srgbClr val="0070C0"/>
                </a:solidFill>
              </a:rPr>
              <a:t>γενικό καθολικό (</a:t>
            </a:r>
            <a:r>
              <a:rPr lang="el-GR" b="1" dirty="0" err="1" smtClean="0">
                <a:solidFill>
                  <a:srgbClr val="0070C0"/>
                </a:solidFill>
              </a:rPr>
              <a:t>general</a:t>
            </a:r>
            <a:r>
              <a:rPr lang="el-GR" b="1" dirty="0" smtClean="0">
                <a:solidFill>
                  <a:srgbClr val="0070C0"/>
                </a:solidFill>
              </a:rPr>
              <a:t> </a:t>
            </a:r>
            <a:r>
              <a:rPr lang="el-GR" b="1" dirty="0" err="1" smtClean="0">
                <a:solidFill>
                  <a:srgbClr val="0070C0"/>
                </a:solidFill>
              </a:rPr>
              <a:t>ledger</a:t>
            </a:r>
            <a:r>
              <a:rPr lang="el-GR" b="1" dirty="0" smtClean="0">
                <a:solidFill>
                  <a:srgbClr val="0070C0"/>
                </a:solidFill>
              </a:rPr>
              <a:t>) </a:t>
            </a:r>
            <a:r>
              <a:rPr lang="el-GR" dirty="0" smtClean="0"/>
              <a:t>και χρησιμοποιούνται για τη δημιουργία των οικονομικών καταστάσεων που απαιτούνται για τις αναφορές. </a:t>
            </a:r>
          </a:p>
          <a:p>
            <a:r>
              <a:rPr lang="el-GR" dirty="0" smtClean="0"/>
              <a:t>Οι πιο γνωστές οικονομικές καταστάσεις </a:t>
            </a:r>
            <a:r>
              <a:rPr lang="el-GR" dirty="0" smtClean="0"/>
              <a:t>(ή αναφορές) είναι</a:t>
            </a:r>
            <a:r>
              <a:rPr lang="el-GR" dirty="0" smtClean="0"/>
              <a:t>: </a:t>
            </a:r>
          </a:p>
          <a:p>
            <a:pPr lvl="1"/>
            <a:r>
              <a:rPr lang="el-GR" b="1" dirty="0" smtClean="0">
                <a:solidFill>
                  <a:srgbClr val="0070C0"/>
                </a:solidFill>
              </a:rPr>
              <a:t>Ο ισολογισμός </a:t>
            </a:r>
            <a:r>
              <a:rPr lang="el-GR" dirty="0" smtClean="0"/>
              <a:t>(</a:t>
            </a:r>
            <a:r>
              <a:rPr lang="en-US" dirty="0" smtClean="0"/>
              <a:t>balance sheet), </a:t>
            </a:r>
          </a:p>
          <a:p>
            <a:pPr lvl="1"/>
            <a:r>
              <a:rPr lang="el-GR" b="1" dirty="0" smtClean="0">
                <a:solidFill>
                  <a:srgbClr val="0070C0"/>
                </a:solidFill>
              </a:rPr>
              <a:t>Η κατάσταση αποτελεσμάτων χρήσης </a:t>
            </a:r>
            <a:r>
              <a:rPr lang="el-GR" dirty="0" smtClean="0"/>
              <a:t>(</a:t>
            </a:r>
            <a:r>
              <a:rPr lang="el-GR" dirty="0" err="1" smtClean="0"/>
              <a:t>income</a:t>
            </a:r>
            <a:r>
              <a:rPr lang="el-GR" dirty="0" smtClean="0"/>
              <a:t> </a:t>
            </a:r>
            <a:r>
              <a:rPr lang="el-GR" dirty="0" err="1" smtClean="0"/>
              <a:t>statement</a:t>
            </a:r>
            <a:r>
              <a:rPr lang="el-GR" dirty="0" smtClean="0"/>
              <a:t>)</a:t>
            </a:r>
          </a:p>
          <a:p>
            <a:pPr lvl="1"/>
            <a:r>
              <a:rPr lang="el-GR" b="1" dirty="0" smtClean="0">
                <a:solidFill>
                  <a:srgbClr val="0070C0"/>
                </a:solidFill>
              </a:rPr>
              <a:t>Η κατάσταση ταμειακών ροών </a:t>
            </a:r>
            <a:r>
              <a:rPr lang="el-GR" dirty="0" smtClean="0"/>
              <a:t>(</a:t>
            </a:r>
            <a:r>
              <a:rPr lang="el-GR" dirty="0" err="1" smtClean="0"/>
              <a:t>cash</a:t>
            </a:r>
            <a:r>
              <a:rPr lang="el-GR" dirty="0" smtClean="0"/>
              <a:t> </a:t>
            </a:r>
            <a:r>
              <a:rPr lang="el-GR" dirty="0" err="1" smtClean="0"/>
              <a:t>flow</a:t>
            </a:r>
            <a:r>
              <a:rPr lang="el-GR" dirty="0" smtClean="0"/>
              <a:t> </a:t>
            </a:r>
            <a:r>
              <a:rPr lang="el-GR" dirty="0" err="1" smtClean="0"/>
              <a:t>statement</a:t>
            </a:r>
            <a:r>
              <a:rPr lang="el-GR" dirty="0" smtClean="0"/>
              <a:t>)</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Λογιστικό σχέδιο</a:t>
            </a:r>
            <a:endParaRPr lang="en-US" dirty="0"/>
          </a:p>
        </p:txBody>
      </p:sp>
      <p:sp>
        <p:nvSpPr>
          <p:cNvPr id="3" name="Slide Number Placeholder 2"/>
          <p:cNvSpPr>
            <a:spLocks noGrp="1"/>
          </p:cNvSpPr>
          <p:nvPr>
            <p:ph type="sldNum" sz="quarter" idx="12"/>
          </p:nvPr>
        </p:nvSpPr>
        <p:spPr/>
        <p:txBody>
          <a:bodyPr/>
          <a:lstStyle/>
          <a:p>
            <a:fld id="{8B95C939-2FA7-DA46-BEC7-5018676AC871}" type="slidenum">
              <a:rPr lang="en-US" smtClean="0"/>
              <a:pPr/>
              <a:t>9</a:t>
            </a:fld>
            <a:endParaRPr lang="en-US"/>
          </a:p>
        </p:txBody>
      </p:sp>
      <p:sp>
        <p:nvSpPr>
          <p:cNvPr id="4" name="Content Placeholder 3"/>
          <p:cNvSpPr>
            <a:spLocks noGrp="1"/>
          </p:cNvSpPr>
          <p:nvPr>
            <p:ph sz="quarter" idx="1"/>
          </p:nvPr>
        </p:nvSpPr>
        <p:spPr/>
        <p:txBody>
          <a:bodyPr>
            <a:normAutofit lnSpcReduction="10000"/>
          </a:bodyPr>
          <a:lstStyle/>
          <a:p>
            <a:r>
              <a:rPr lang="el-GR" dirty="0" smtClean="0"/>
              <a:t>Το </a:t>
            </a:r>
            <a:r>
              <a:rPr lang="el-GR" b="1" dirty="0" smtClean="0">
                <a:solidFill>
                  <a:srgbClr val="0070C0"/>
                </a:solidFill>
              </a:rPr>
              <a:t>γενικό καθολικό </a:t>
            </a:r>
            <a:r>
              <a:rPr lang="el-GR" dirty="0" smtClean="0"/>
              <a:t>(</a:t>
            </a:r>
            <a:r>
              <a:rPr lang="el-GR" dirty="0" err="1" smtClean="0"/>
              <a:t>general</a:t>
            </a:r>
            <a:r>
              <a:rPr lang="el-GR" dirty="0" smtClean="0"/>
              <a:t> </a:t>
            </a:r>
            <a:r>
              <a:rPr lang="el-GR" dirty="0" err="1" smtClean="0"/>
              <a:t>ledger</a:t>
            </a:r>
            <a:r>
              <a:rPr lang="el-GR" dirty="0" smtClean="0"/>
              <a:t>) περιλαμβάνει αριθμό λογαριασμών που οι εταιρείες χρησιμοποιούν για να παρουσιάσουν τα οικονομικά δεδομένα. </a:t>
            </a:r>
          </a:p>
          <a:p>
            <a:r>
              <a:rPr lang="el-GR" dirty="0" smtClean="0"/>
              <a:t>Για παράδειγμα, μερικοί λογαριασμοί χρησιμοποιούνται για να παρουσιάσουν τα έσοδα από τις πωλήσεις, ενώ άλλοι παρουσιάζουν το κόστος που σχετίζεται με την παραγωγή και την πώληση προϊόντων. Η λίστα των λογαριασμών που περιλαμβάνεται στο γενικό καθολικό ονομάζεται </a:t>
            </a:r>
            <a:r>
              <a:rPr lang="el-GR" b="1" dirty="0" smtClean="0">
                <a:solidFill>
                  <a:srgbClr val="0070C0"/>
                </a:solidFill>
              </a:rPr>
              <a:t>λογιστικό </a:t>
            </a:r>
            <a:r>
              <a:rPr lang="el-GR" b="1" dirty="0" smtClean="0">
                <a:solidFill>
                  <a:srgbClr val="0070C0"/>
                </a:solidFill>
              </a:rPr>
              <a:t>σχέδιο </a:t>
            </a:r>
            <a:r>
              <a:rPr lang="en-US" dirty="0" smtClean="0"/>
              <a:t>(chart of accounts</a:t>
            </a:r>
            <a:r>
              <a:rPr lang="en-US" dirty="0" smtClean="0"/>
              <a:t>)</a:t>
            </a:r>
            <a:r>
              <a:rPr lang="el-GR" dirty="0" smtClean="0"/>
              <a:t>.</a:t>
            </a:r>
            <a:endParaRPr lang="el-GR" dirty="0" smtClean="0"/>
          </a:p>
          <a:p>
            <a:r>
              <a:rPr lang="el-GR" dirty="0" smtClean="0"/>
              <a:t>Το </a:t>
            </a:r>
            <a:r>
              <a:rPr lang="el-GR" b="1" dirty="0" smtClean="0">
                <a:solidFill>
                  <a:srgbClr val="0070C0"/>
                </a:solidFill>
              </a:rPr>
              <a:t>Ενιαίο Γενικό Λογιστικό Σχέδιο </a:t>
            </a:r>
            <a:r>
              <a:rPr lang="el-GR" dirty="0" smtClean="0"/>
              <a:t>(ΕΓΛΣ), σύμφωνα με το Προεδρικό Διάταγμα 1123 του 1980 (ΠΔ 1123/1980) αφορά το σχεδιασμό της λογιστικής στην Ελλάδα.</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4546</TotalTime>
  <Words>3917</Words>
  <Application>Microsoft Macintosh PowerPoint</Application>
  <PresentationFormat>Custom</PresentationFormat>
  <Paragraphs>317</Paragraphs>
  <Slides>43</Slides>
  <Notes>19</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Equity</vt:lpstr>
      <vt:lpstr>LOG601 - ΣΥΣΤΗΜΑΤΑ ΔΙΑΧΕΙΡΙΣΗΣ ΕΠΙΧΕΙΡΗΣΙΑΚΩΝ ΠΟΡΩΝ</vt:lpstr>
      <vt:lpstr> Ενότητα 5:  H λειτουργικότητα των συστημάτων ERP – μέρος Γ΄</vt:lpstr>
      <vt:lpstr>Οικονομική διαχείριση (Financial Accounting)</vt:lpstr>
      <vt:lpstr>Εφαρμογές οικονομικής διαχείρισης</vt:lpstr>
      <vt:lpstr>Εφαρμογές οικονομικής διαχείρισης</vt:lpstr>
      <vt:lpstr>Slide 6</vt:lpstr>
      <vt:lpstr>Χρηματοοικονομική λογιστική – Διοικητική λογιστική</vt:lpstr>
      <vt:lpstr>Οικονομικές καταστάσεις</vt:lpstr>
      <vt:lpstr>Λογιστικό σχέδιο</vt:lpstr>
      <vt:lpstr>Τύποι λογαριασμών</vt:lpstr>
      <vt:lpstr>Τύποι λογαριασμών</vt:lpstr>
      <vt:lpstr>Κωδικοί συναλλαγών</vt:lpstr>
      <vt:lpstr>Τύποι εγγραφών SAP</vt:lpstr>
      <vt:lpstr>Τύποι λογαριασμών Γενικής λογιστικής SoftOne</vt:lpstr>
      <vt:lpstr>Τύποι λογαριασμών εσόδων-εξόδων SoftOne</vt:lpstr>
      <vt:lpstr>Ισολογισμός</vt:lpstr>
      <vt:lpstr>Ισολογισμός - Παθητικό</vt:lpstr>
      <vt:lpstr>Ισολογισμός - Ενεργητικό</vt:lpstr>
      <vt:lpstr>Slide 19</vt:lpstr>
      <vt:lpstr>ERP - Γενική λογιστική</vt:lpstr>
      <vt:lpstr>Γενική λογιστική SoftOne</vt:lpstr>
      <vt:lpstr>Λογιστική κόστους</vt:lpstr>
      <vt:lpstr>ERP – Λογιστική κόστους</vt:lpstr>
      <vt:lpstr>ERP – Λογιστική κόστους</vt:lpstr>
      <vt:lpstr>ERP – Λογιστική κόστους</vt:lpstr>
      <vt:lpstr>Slide 26</vt:lpstr>
      <vt:lpstr>ERP – Λογιστική κόστους</vt:lpstr>
      <vt:lpstr>ERP – Πληρωτέοι Λογαριασμοί</vt:lpstr>
      <vt:lpstr>Slide 29</vt:lpstr>
      <vt:lpstr>SAP - Πληρωτέοι λογαριασμοί </vt:lpstr>
      <vt:lpstr>Slide 31</vt:lpstr>
      <vt:lpstr>Εισπρακτέοι Λογαριασμοί</vt:lpstr>
      <vt:lpstr>ERP – Εισπρακτέοι λογαριασμοί</vt:lpstr>
      <vt:lpstr>Διαχείριση Προϋπολογισμού </vt:lpstr>
      <vt:lpstr>Τύποι προϋπολογισμών</vt:lpstr>
      <vt:lpstr>ERP - Προϋπολογισμός</vt:lpstr>
      <vt:lpstr>Διαχείριση Παγίων</vt:lpstr>
      <vt:lpstr>ERP – Διαχείριση παγίων</vt:lpstr>
      <vt:lpstr>ERP – Μέθοδοι απόσβεσης παγίων</vt:lpstr>
      <vt:lpstr>Παραδείγματα μεθόδων απόσβεσης παγίων</vt:lpstr>
      <vt:lpstr>Κινήσεις στα πάγια</vt:lpstr>
      <vt:lpstr>Βιβλιογραφία</vt:lpstr>
      <vt:lpstr>Slide 43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ERP 05</dc:title>
  <dc:creator>Microsoft Office User</dc:creator>
  <cp:lastModifiedBy>User</cp:lastModifiedBy>
  <cp:revision>396</cp:revision>
  <dcterms:created xsi:type="dcterms:W3CDTF">2020-03-03T10:19:12Z</dcterms:created>
  <dcterms:modified xsi:type="dcterms:W3CDTF">2021-03-22T18:49:17Z</dcterms:modified>
</cp:coreProperties>
</file>