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60" r:id="rId6"/>
    <p:sldId id="261" r:id="rId7"/>
    <p:sldId id="263" r:id="rId8"/>
    <p:sldId id="266" r:id="rId9"/>
    <p:sldId id="262" r:id="rId10"/>
    <p:sldId id="267" r:id="rId11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27/11/2015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1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1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6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74901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1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5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1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6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4.wmf"/><Relationship Id="rId26" Type="http://schemas.openxmlformats.org/officeDocument/2006/relationships/hyperlink" Target="http://www.euretirio.com/monomereis-metavivaseis/" TargetMode="External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25.bin"/><Relationship Id="rId25" Type="http://schemas.openxmlformats.org/officeDocument/2006/relationships/hyperlink" Target="http://www.euretirio.com/katharo-eisodima-exoterikou/" TargetMode="Externa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22.bin"/><Relationship Id="rId24" Type="http://schemas.openxmlformats.org/officeDocument/2006/relationships/hyperlink" Target="http://www.euretirio.com/eisagoges/" TargetMode="External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23" Type="http://schemas.openxmlformats.org/officeDocument/2006/relationships/hyperlink" Target="http://www.euretirio.com/exagoges/" TargetMode="External"/><Relationship Id="rId28" Type="http://schemas.openxmlformats.org/officeDocument/2006/relationships/image" Target="../media/image17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Οικονομική Ανάλυση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691" y="37490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</a:t>
            </a:r>
            <a:r>
              <a:rPr lang="en-US" dirty="0" smtClean="0"/>
              <a:t>VIL &amp; DP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69092"/>
              </p:ext>
            </p:extLst>
          </p:nvPr>
        </p:nvGraphicFramePr>
        <p:xfrm>
          <a:off x="448965" y="1901950"/>
          <a:ext cx="7635250" cy="290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462"/>
                <a:gridCol w="799883"/>
                <a:gridCol w="559920"/>
                <a:gridCol w="2595985"/>
              </a:tblGrid>
              <a:tr h="633158">
                <a:tc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DP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VIL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5567">
                <a:tc>
                  <a:txBody>
                    <a:bodyPr/>
                    <a:lstStyle/>
                    <a:p>
                      <a:r>
                        <a:rPr lang="el-GR" dirty="0" smtClean="0"/>
                        <a:t>Σχετικό κόστος μεταβίβασης εισοδήματος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65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Σχετικό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κόστος</a:t>
                      </a:r>
                      <a:r>
                        <a:rPr lang="el-GR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b="0" dirty="0" smtClean="0">
                          <a:solidFill>
                            <a:schemeClr val="tx1"/>
                          </a:solidFill>
                        </a:rPr>
                        <a:t>Εξοικονόμησης συναλλαγματικών δαπανών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633158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464161"/>
              </p:ext>
            </p:extLst>
          </p:nvPr>
        </p:nvGraphicFramePr>
        <p:xfrm>
          <a:off x="4266590" y="2665475"/>
          <a:ext cx="635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317160" imgH="215640" progId="Equation.DSMT4">
                  <p:embed/>
                </p:oleObj>
              </mc:Choice>
              <mc:Fallback>
                <p:oleObj name="Equation" r:id="rId3" imgW="3171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6590" y="2665475"/>
                        <a:ext cx="6350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907547"/>
              </p:ext>
            </p:extLst>
          </p:nvPr>
        </p:nvGraphicFramePr>
        <p:xfrm>
          <a:off x="6329363" y="2741613"/>
          <a:ext cx="1320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2741613"/>
                        <a:ext cx="1320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362652"/>
              </p:ext>
            </p:extLst>
          </p:nvPr>
        </p:nvGraphicFramePr>
        <p:xfrm>
          <a:off x="5030115" y="2818180"/>
          <a:ext cx="599035" cy="305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7" imgW="126720" imgH="126720" progId="Equation.DSMT4">
                  <p:embed/>
                </p:oleObj>
              </mc:Choice>
              <mc:Fallback>
                <p:oleObj name="Equation" r:id="rId7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0115" y="2818180"/>
                        <a:ext cx="599035" cy="305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698801"/>
              </p:ext>
            </p:extLst>
          </p:nvPr>
        </p:nvGraphicFramePr>
        <p:xfrm>
          <a:off x="4266590" y="3429000"/>
          <a:ext cx="584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9" imgW="291960" imgH="215640" progId="Equation.DSMT4">
                  <p:embed/>
                </p:oleObj>
              </mc:Choice>
              <mc:Fallback>
                <p:oleObj name="Equation" r:id="rId9" imgW="291960" imgH="215640" progId="Equation.DSMT4">
                  <p:embed/>
                  <p:pic>
                    <p:nvPicPr>
                      <p:cNvPr id="0" name="Αντικείμενο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590" y="3429000"/>
                        <a:ext cx="584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214742"/>
              </p:ext>
            </p:extLst>
          </p:nvPr>
        </p:nvGraphicFramePr>
        <p:xfrm>
          <a:off x="6048375" y="34290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1" imgW="1015920" imgH="253800" progId="Equation.DSMT4">
                  <p:embed/>
                </p:oleObj>
              </mc:Choice>
              <mc:Fallback>
                <p:oleObj name="Equation" r:id="rId11" imgW="1015920" imgH="253800" progId="Equation.DSMT4">
                  <p:embed/>
                  <p:pic>
                    <p:nvPicPr>
                      <p:cNvPr id="0" name="Αντικείμενο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34290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969131"/>
              </p:ext>
            </p:extLst>
          </p:nvPr>
        </p:nvGraphicFramePr>
        <p:xfrm>
          <a:off x="5182820" y="3276295"/>
          <a:ext cx="152705" cy="80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3" imgW="126720" imgH="672840" progId="Equation.DSMT4">
                  <p:embed/>
                </p:oleObj>
              </mc:Choice>
              <mc:Fallback>
                <p:oleObj name="Equation" r:id="rId13" imgW="1267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82820" y="3276295"/>
                        <a:ext cx="152705" cy="80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52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Ευθεία γραμμή σύνδεσης 2"/>
          <p:cNvCxnSpPr/>
          <p:nvPr/>
        </p:nvCxnSpPr>
        <p:spPr>
          <a:xfrm>
            <a:off x="296260" y="4477656"/>
            <a:ext cx="8551480" cy="0"/>
          </a:xfrm>
          <a:prstGeom prst="line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/>
          <p:cNvCxnSpPr/>
          <p:nvPr/>
        </p:nvCxnSpPr>
        <p:spPr>
          <a:xfrm>
            <a:off x="2776785" y="2565829"/>
            <a:ext cx="0" cy="1832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5640935" y="2565829"/>
            <a:ext cx="0" cy="1832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65873" y="20983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1992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314563" y="219649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2003</a:t>
            </a:r>
            <a:endParaRPr lang="el-GR" dirty="0"/>
          </a:p>
        </p:txBody>
      </p:sp>
      <p:sp>
        <p:nvSpPr>
          <p:cNvPr id="11" name="Δεξιό άγκιστρο 10"/>
          <p:cNvSpPr/>
          <p:nvPr/>
        </p:nvSpPr>
        <p:spPr>
          <a:xfrm rot="16200000">
            <a:off x="3927555" y="2894530"/>
            <a:ext cx="610820" cy="2595985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Δεξιό άγκιστρο 11"/>
          <p:cNvSpPr/>
          <p:nvPr/>
        </p:nvSpPr>
        <p:spPr>
          <a:xfrm rot="16200000">
            <a:off x="2942143" y="-743932"/>
            <a:ext cx="610821" cy="4680946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741784" y="3109383"/>
            <a:ext cx="233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Αποσυνδεδεμένη</a:t>
            </a:r>
          </a:p>
          <a:p>
            <a:r>
              <a:rPr lang="el-GR" dirty="0" smtClean="0"/>
              <a:t> ενίσχυση (</a:t>
            </a:r>
            <a:r>
              <a:rPr lang="en-US" dirty="0" smtClean="0"/>
              <a:t>decoupling)</a:t>
            </a:r>
            <a:endParaRPr lang="el-GR" dirty="0"/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>
            <a:off x="5666110" y="2970885"/>
            <a:ext cx="24864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3310" y="833015"/>
            <a:ext cx="415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Συνδεδεμένη Ενίσχυση </a:t>
            </a:r>
            <a:r>
              <a:rPr lang="en-US" b="1" dirty="0" smtClean="0">
                <a:solidFill>
                  <a:srgbClr val="0070C0"/>
                </a:solidFill>
              </a:rPr>
              <a:t>Coupled Payments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5165" y="2970885"/>
            <a:ext cx="172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Πολιτικές </a:t>
            </a:r>
            <a:r>
              <a:rPr lang="el-GR" b="1" dirty="0" smtClean="0">
                <a:solidFill>
                  <a:srgbClr val="FF0000"/>
                </a:solidFill>
              </a:rPr>
              <a:t>τιμών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&amp; εισροών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3323828" y="3247884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Πολιτικές </a:t>
            </a:r>
            <a:r>
              <a:rPr lang="el-GR" b="1" dirty="0" smtClean="0">
                <a:solidFill>
                  <a:srgbClr val="FF0000"/>
                </a:solidFill>
              </a:rPr>
              <a:t>εισροών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8236920" y="2381163"/>
            <a:ext cx="0" cy="2017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26212" y="19725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2013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8172998" y="3063218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2014-2020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103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Βασικοί Μηχανισμοί</a:t>
            </a:r>
            <a:br>
              <a:rPr lang="el-GR" dirty="0" smtClean="0"/>
            </a:br>
            <a:r>
              <a:rPr lang="el-GR" dirty="0" smtClean="0"/>
              <a:t>της ΚΑΠ μέχρι το 1992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535934" y="2627299"/>
            <a:ext cx="5170774" cy="238219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sz="4000" dirty="0" smtClean="0"/>
              <a:t>Εξωτερική Προστασία</a:t>
            </a:r>
          </a:p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sz="4000" dirty="0" smtClean="0"/>
              <a:t>Εσωτερική Στήριξη</a:t>
            </a:r>
          </a:p>
        </p:txBody>
      </p:sp>
    </p:spTree>
    <p:extLst>
      <p:ext uri="{BB962C8B-B14F-4D97-AF65-F5344CB8AC3E}">
        <p14:creationId xmlns:p14="http://schemas.microsoft.com/office/powerpoint/2010/main" val="8111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ΤΑΞΙΝΟΜΗΣΗ ΜΕΤΡΩΝ ΠΟΛΙΤΙΚΗΣ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72840"/>
              </p:ext>
            </p:extLst>
          </p:nvPr>
        </p:nvGraphicFramePr>
        <p:xfrm>
          <a:off x="601670" y="1749245"/>
          <a:ext cx="7329839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95"/>
                <a:gridCol w="2188772"/>
                <a:gridCol w="2188772"/>
              </a:tblGrid>
              <a:tr h="1068935">
                <a:tc gridSpan="2"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</a:rPr>
                        <a:t>Εσωτερική Στήριξη</a:t>
                      </a:r>
                      <a:endParaRPr lang="el-G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</a:rPr>
                        <a:t>Εξωτερική Προστασία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Εκμετάλλευση </a:t>
                      </a:r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 Αγορά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1)</a:t>
                      </a:r>
                      <a:r>
                        <a:rPr lang="el-GR" baseline="0" dirty="0" smtClean="0"/>
                        <a:t> Επιδότηση προϊόντος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1) Αποθεματοποίηση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1) Δασμός</a:t>
                      </a:r>
                      <a:r>
                        <a:rPr lang="el-GR" b="1" baseline="0" dirty="0" smtClean="0"/>
                        <a:t> στις εισαγωγές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2) Ελλειμματικές πληρωμές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2) Επιδότηση</a:t>
                      </a:r>
                      <a:r>
                        <a:rPr lang="el-GR" baseline="0" dirty="0" smtClean="0"/>
                        <a:t> στην κατανάλωση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2) Επιδοτήσεις εξαγωγών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3) Επιδότηση μέσων παραγωγής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3) Επενδύσεις σε ανθρώπινο</a:t>
                      </a:r>
                      <a:r>
                        <a:rPr lang="el-GR" baseline="0" dirty="0" smtClean="0"/>
                        <a:t> κεφάλαιο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3) Ποσοστώσεις</a:t>
                      </a:r>
                      <a:r>
                        <a:rPr lang="el-GR" baseline="0" dirty="0" smtClean="0"/>
                        <a:t> εισαγωγών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4) Ποσοστώσεις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5) Απόσυρση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5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Μεταβλητός δασμός στις Εισαγωγές  (</a:t>
            </a:r>
            <a:r>
              <a:rPr lang="en-US" dirty="0" smtClean="0"/>
              <a:t>Variable Import Levy)</a:t>
            </a:r>
            <a:endParaRPr lang="el-GR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754375" y="1596541"/>
            <a:ext cx="0" cy="397033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754375" y="5566872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 flipV="1">
            <a:off x="1059785" y="2360065"/>
            <a:ext cx="2465204" cy="21378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1365195" y="2360065"/>
            <a:ext cx="2901395" cy="2443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>
            <a:off x="4724705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 flipV="1">
            <a:off x="4724705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V="1">
            <a:off x="4877410" y="2283406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7015280" y="2283406"/>
            <a:ext cx="1221640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5" name="Αντικείμενο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013056"/>
              </p:ext>
            </p:extLst>
          </p:nvPr>
        </p:nvGraphicFramePr>
        <p:xfrm>
          <a:off x="3496216" y="1813263"/>
          <a:ext cx="528911" cy="470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4" name="Equation" r:id="rId3" imgW="228600" imgH="203040" progId="Equation.DSMT4">
                  <p:embed/>
                </p:oleObj>
              </mc:Choice>
              <mc:Fallback>
                <p:oleObj name="Equation" r:id="rId3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6216" y="1813263"/>
                        <a:ext cx="528911" cy="470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26751"/>
              </p:ext>
            </p:extLst>
          </p:nvPr>
        </p:nvGraphicFramePr>
        <p:xfrm>
          <a:off x="1262063" y="1674813"/>
          <a:ext cx="5889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" name="Equation" r:id="rId5" imgW="253800" imgH="190440" progId="Equation.DSMT4">
                  <p:embed/>
                </p:oleObj>
              </mc:Choice>
              <mc:Fallback>
                <p:oleObj name="Equation" r:id="rId5" imgW="253800" imgH="19044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674813"/>
                        <a:ext cx="58896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Ευθεία γραμμή σύνδεσης 27"/>
          <p:cNvCxnSpPr/>
          <p:nvPr/>
        </p:nvCxnSpPr>
        <p:spPr>
          <a:xfrm>
            <a:off x="754375" y="3276295"/>
            <a:ext cx="6740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2434130" y="3276295"/>
            <a:ext cx="0" cy="229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515582"/>
              </p:ext>
            </p:extLst>
          </p:nvPr>
        </p:nvGraphicFramePr>
        <p:xfrm>
          <a:off x="2154238" y="5618163"/>
          <a:ext cx="5588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" name="Equation" r:id="rId7" imgW="241200" imgH="228600" progId="Equation.DSMT4">
                  <p:embed/>
                </p:oleObj>
              </mc:Choice>
              <mc:Fallback>
                <p:oleObj name="Equation" r:id="rId7" imgW="241200" imgH="22860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5618163"/>
                        <a:ext cx="55880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676057"/>
              </p:ext>
            </p:extLst>
          </p:nvPr>
        </p:nvGraphicFramePr>
        <p:xfrm>
          <a:off x="223838" y="3013075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7" name="Equation" r:id="rId9" imgW="228600" imgH="190440" progId="Equation.DSMT4">
                  <p:embed/>
                </p:oleObj>
              </mc:Choice>
              <mc:Fallback>
                <p:oleObj name="Equation" r:id="rId9" imgW="228600" imgH="19044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3013075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335143"/>
              </p:ext>
            </p:extLst>
          </p:nvPr>
        </p:nvGraphicFramePr>
        <p:xfrm>
          <a:off x="5454083" y="5692939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8" name="Equation" r:id="rId11" imgW="241200" imgH="253800" progId="Equation.DSMT4">
                  <p:embed/>
                </p:oleObj>
              </mc:Choice>
              <mc:Fallback>
                <p:oleObj name="Equation" r:id="rId11" imgW="241200" imgH="253800" progId="Equation.DSMT4">
                  <p:embed/>
                  <p:pic>
                    <p:nvPicPr>
                      <p:cNvPr id="0" name="Αντικείμενο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083" y="5692939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εία γραμμή σύνδεσης 35"/>
          <p:cNvCxnSpPr/>
          <p:nvPr/>
        </p:nvCxnSpPr>
        <p:spPr>
          <a:xfrm>
            <a:off x="5793640" y="3276295"/>
            <a:ext cx="0" cy="236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Αντικείμενο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302861"/>
              </p:ext>
            </p:extLst>
          </p:nvPr>
        </p:nvGraphicFramePr>
        <p:xfrm>
          <a:off x="7364085" y="5719575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9" name="Equation" r:id="rId13" imgW="241200" imgH="253800" progId="Equation.DSMT4">
                  <p:embed/>
                </p:oleObj>
              </mc:Choice>
              <mc:Fallback>
                <p:oleObj name="Equation" r:id="rId13" imgW="241200" imgH="253800" progId="Equation.DSMT4">
                  <p:embed/>
                  <p:pic>
                    <p:nvPicPr>
                      <p:cNvPr id="0" name="Αντικείμενο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4085" y="5719575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Ευθεία γραμμή σύνδεσης 38"/>
          <p:cNvCxnSpPr/>
          <p:nvPr/>
        </p:nvCxnSpPr>
        <p:spPr>
          <a:xfrm>
            <a:off x="7495319" y="3276295"/>
            <a:ext cx="0" cy="229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Αντικείμενο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753073"/>
              </p:ext>
            </p:extLst>
          </p:nvPr>
        </p:nvGraphicFramePr>
        <p:xfrm>
          <a:off x="7043738" y="1549400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0" name="Equation" r:id="rId15" imgW="228600" imgH="190440" progId="Equation.DSMT4">
                  <p:embed/>
                </p:oleObj>
              </mc:Choice>
              <mc:Fallback>
                <p:oleObj name="Equation" r:id="rId15" imgW="228600" imgH="190440" progId="Equation.DSMT4">
                  <p:embed/>
                  <p:pic>
                    <p:nvPicPr>
                      <p:cNvPr id="0" name="Αντικείμενο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3738" y="1549400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Αντικείμενο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88486"/>
              </p:ext>
            </p:extLst>
          </p:nvPr>
        </p:nvGraphicFramePr>
        <p:xfrm>
          <a:off x="5975350" y="1673225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" name="Equation" r:id="rId17" imgW="203040" imgH="203040" progId="Equation.DSMT4">
                  <p:embed/>
                </p:oleObj>
              </mc:Choice>
              <mc:Fallback>
                <p:oleObj name="Equation" r:id="rId17" imgW="203040" imgH="203040" progId="Equation.DSMT4">
                  <p:embed/>
                  <p:pic>
                    <p:nvPicPr>
                      <p:cNvPr id="0" name="Αντικείμενο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1673225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Ευθύγραμμο βέλος σύνδεσης 42"/>
          <p:cNvCxnSpPr/>
          <p:nvPr/>
        </p:nvCxnSpPr>
        <p:spPr>
          <a:xfrm>
            <a:off x="5793640" y="4039820"/>
            <a:ext cx="170167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99050" y="4313270"/>
            <a:ext cx="1178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Εισαγωγές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0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082"/>
          </a:xfrm>
        </p:spPr>
        <p:txBody>
          <a:bodyPr>
            <a:normAutofit fontScale="90000"/>
          </a:bodyPr>
          <a:lstStyle/>
          <a:p>
            <a:r>
              <a:rPr lang="el-GR" dirty="0"/>
              <a:t>Μεταβλητός δασμός στις Εισαγωγές  (</a:t>
            </a:r>
            <a:r>
              <a:rPr lang="en-US" dirty="0"/>
              <a:t>Variable Import Levy</a:t>
            </a:r>
            <a:r>
              <a:rPr lang="en-US" dirty="0" smtClean="0"/>
              <a:t>)</a:t>
            </a:r>
            <a:r>
              <a:rPr lang="el-GR" dirty="0" smtClean="0"/>
              <a:t>(2)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1059785" y="2283406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3197655" y="2283406"/>
            <a:ext cx="1221640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48921"/>
              </p:ext>
            </p:extLst>
          </p:nvPr>
        </p:nvGraphicFramePr>
        <p:xfrm>
          <a:off x="1636458" y="5692939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458" y="5692939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1976015" y="3276295"/>
            <a:ext cx="0" cy="236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155039"/>
              </p:ext>
            </p:extLst>
          </p:nvPr>
        </p:nvGraphicFramePr>
        <p:xfrm>
          <a:off x="3546460" y="5719575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6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60" y="5719575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677694" y="3276295"/>
            <a:ext cx="0" cy="229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46482"/>
              </p:ext>
            </p:extLst>
          </p:nvPr>
        </p:nvGraphicFramePr>
        <p:xfrm>
          <a:off x="3104990" y="173497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7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4990" y="173497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458516"/>
              </p:ext>
            </p:extLst>
          </p:nvPr>
        </p:nvGraphicFramePr>
        <p:xfrm>
          <a:off x="2157725" y="1673225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25" y="1673225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941335" y="4956050"/>
            <a:ext cx="170167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896118" y="3336587"/>
            <a:ext cx="3523177" cy="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613252"/>
              </p:ext>
            </p:extLst>
          </p:nvPr>
        </p:nvGraphicFramePr>
        <p:xfrm>
          <a:off x="296260" y="311941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Αντικείμενο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311941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Ευθεία γραμμή σύνδεσης 21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Αντικείμενο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085607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0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Αντικείμενο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Ευθεία γραμμή σύνδεσης 25"/>
          <p:cNvCxnSpPr/>
          <p:nvPr/>
        </p:nvCxnSpPr>
        <p:spPr>
          <a:xfrm>
            <a:off x="2434130" y="2665475"/>
            <a:ext cx="0" cy="297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3350360" y="2665475"/>
            <a:ext cx="0" cy="2977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>
            <a:off x="2434130" y="4459607"/>
            <a:ext cx="91623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59844" y="284628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2118018" y="2967255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33" name="TextBox 32"/>
          <p:cNvSpPr txBox="1"/>
          <p:nvPr/>
        </p:nvSpPr>
        <p:spPr>
          <a:xfrm>
            <a:off x="2734189" y="287198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3287350" y="2967255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2032668" y="4049551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37" name="TextBox 36"/>
          <p:cNvSpPr txBox="1"/>
          <p:nvPr/>
        </p:nvSpPr>
        <p:spPr>
          <a:xfrm>
            <a:off x="3350360" y="403609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graphicFrame>
        <p:nvGraphicFramePr>
          <p:cNvPr id="38" name="Αντικείμενο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59195"/>
              </p:ext>
            </p:extLst>
          </p:nvPr>
        </p:nvGraphicFramePr>
        <p:xfrm>
          <a:off x="2225675" y="5643563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5643563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Αντικείμενο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818503"/>
              </p:ext>
            </p:extLst>
          </p:nvPr>
        </p:nvGraphicFramePr>
        <p:xfrm>
          <a:off x="3000375" y="5667375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2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667375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Ευθύγραμμο βέλος σύνδεσης 43"/>
          <p:cNvCxnSpPr/>
          <p:nvPr/>
        </p:nvCxnSpPr>
        <p:spPr>
          <a:xfrm>
            <a:off x="4193652" y="2695399"/>
            <a:ext cx="0" cy="6711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Καμπύλο βέλος προς τα κάτω 46"/>
          <p:cNvSpPr/>
          <p:nvPr/>
        </p:nvSpPr>
        <p:spPr>
          <a:xfrm rot="6072818">
            <a:off x="4489164" y="2584573"/>
            <a:ext cx="763525" cy="458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48" name="Αντικείμενο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802847"/>
              </p:ext>
            </p:extLst>
          </p:nvPr>
        </p:nvGraphicFramePr>
        <p:xfrm>
          <a:off x="4192799" y="1858610"/>
          <a:ext cx="637194" cy="42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3" name="Equation" r:id="rId19" imgW="266400" imgH="177480" progId="Equation.DSMT4">
                  <p:embed/>
                </p:oleObj>
              </mc:Choice>
              <mc:Fallback>
                <p:oleObj name="Equation" r:id="rId19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92799" y="1858610"/>
                        <a:ext cx="637194" cy="42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Πίνακας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93508"/>
              </p:ext>
            </p:extLst>
          </p:nvPr>
        </p:nvGraphicFramePr>
        <p:xfrm>
          <a:off x="5335525" y="1443835"/>
          <a:ext cx="371402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00"/>
                <a:gridCol w="1083822"/>
              </a:tblGrid>
              <a:tr h="598811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Μεταβολές (πλεονάσματα)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Παραγωγού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Καταναλωτή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-α-β-γ-δ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Κόστος προϋπολογισμού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(καθαρό) κοινωνικό πλεόνασμα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-β-δ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Πίνακας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56950"/>
              </p:ext>
            </p:extLst>
          </p:nvPr>
        </p:nvGraphicFramePr>
        <p:xfrm>
          <a:off x="5335525" y="4036099"/>
          <a:ext cx="371402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00"/>
                <a:gridCol w="1083822"/>
              </a:tblGrid>
              <a:tr h="205114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Μεταβολές  (Μεταβιβάσεις)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Παραγωγοί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Καταναλωτές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-α-β-γ-δ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Φορολογούμενοι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(καθαρό) κοινωνικό πλεόνασμα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-β-δ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3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Μεταβλητός δασμός στις Εισαγωγές  (</a:t>
            </a:r>
            <a:r>
              <a:rPr lang="en-US" dirty="0"/>
              <a:t>Variable Import Levy)</a:t>
            </a:r>
            <a:r>
              <a:rPr lang="el-GR" dirty="0" smtClean="0"/>
              <a:t>(3)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1059785" y="2283406"/>
            <a:ext cx="1527050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3197655" y="2283406"/>
            <a:ext cx="1221640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313810"/>
              </p:ext>
            </p:extLst>
          </p:nvPr>
        </p:nvGraphicFramePr>
        <p:xfrm>
          <a:off x="1636458" y="5692939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458" y="5692939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1976015" y="3276295"/>
            <a:ext cx="0" cy="236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781796"/>
              </p:ext>
            </p:extLst>
          </p:nvPr>
        </p:nvGraphicFramePr>
        <p:xfrm>
          <a:off x="3546460" y="5719575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60" y="5719575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677694" y="3276295"/>
            <a:ext cx="0" cy="229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84916"/>
              </p:ext>
            </p:extLst>
          </p:nvPr>
        </p:nvGraphicFramePr>
        <p:xfrm>
          <a:off x="3104990" y="173497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4990" y="173497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04091"/>
              </p:ext>
            </p:extLst>
          </p:nvPr>
        </p:nvGraphicFramePr>
        <p:xfrm>
          <a:off x="2157725" y="1673225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25" y="1673225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941335" y="4956050"/>
            <a:ext cx="170167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896118" y="3336587"/>
            <a:ext cx="3523177" cy="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81766"/>
              </p:ext>
            </p:extLst>
          </p:nvPr>
        </p:nvGraphicFramePr>
        <p:xfrm>
          <a:off x="296260" y="311941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311941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3675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543170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2434130" y="2665475"/>
            <a:ext cx="0" cy="297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3350360" y="2665475"/>
            <a:ext cx="0" cy="2977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2434130" y="4459607"/>
            <a:ext cx="916230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59844" y="284628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2118018" y="2967255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2734189" y="287198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3287350" y="2967255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2032668" y="4049551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3350360" y="403609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ζ</a:t>
            </a:r>
            <a:endParaRPr lang="el-GR" dirty="0"/>
          </a:p>
        </p:txBody>
      </p:sp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501034"/>
              </p:ext>
            </p:extLst>
          </p:nvPr>
        </p:nvGraphicFramePr>
        <p:xfrm>
          <a:off x="2225675" y="5643563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5643563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Αντικείμενο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993125"/>
              </p:ext>
            </p:extLst>
          </p:nvPr>
        </p:nvGraphicFramePr>
        <p:xfrm>
          <a:off x="3000375" y="5667375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" name="Equation" r:id="rId17" imgW="228600" imgH="253800" progId="Equation.DSMT4">
                  <p:embed/>
                </p:oleObj>
              </mc:Choice>
              <mc:Fallback>
                <p:oleObj name="Equation" r:id="rId17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5667375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Ευθύγραμμο βέλος σύνδεσης 28"/>
          <p:cNvCxnSpPr/>
          <p:nvPr/>
        </p:nvCxnSpPr>
        <p:spPr>
          <a:xfrm>
            <a:off x="4193652" y="2695399"/>
            <a:ext cx="0" cy="6711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Καμπύλο βέλος προς τα κάτω 29"/>
          <p:cNvSpPr/>
          <p:nvPr/>
        </p:nvSpPr>
        <p:spPr>
          <a:xfrm rot="6072818">
            <a:off x="4489164" y="2584573"/>
            <a:ext cx="763525" cy="4581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869407"/>
              </p:ext>
            </p:extLst>
          </p:nvPr>
        </p:nvGraphicFramePr>
        <p:xfrm>
          <a:off x="4192799" y="1858610"/>
          <a:ext cx="637194" cy="42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" name="Equation" r:id="rId19" imgW="266400" imgH="177480" progId="Equation.DSMT4">
                  <p:embed/>
                </p:oleObj>
              </mc:Choice>
              <mc:Fallback>
                <p:oleObj name="Equation" r:id="rId19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92799" y="1858610"/>
                        <a:ext cx="637194" cy="42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Ορθογώνιο 31"/>
          <p:cNvSpPr/>
          <p:nvPr/>
        </p:nvSpPr>
        <p:spPr>
          <a:xfrm>
            <a:off x="1976015" y="3366511"/>
            <a:ext cx="1701679" cy="22764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3" name="Ορθογώνιο 32"/>
          <p:cNvSpPr/>
          <p:nvPr/>
        </p:nvSpPr>
        <p:spPr>
          <a:xfrm>
            <a:off x="2434130" y="3366511"/>
            <a:ext cx="916230" cy="227640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5488230" y="1901950"/>
            <a:ext cx="35402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b="1" dirty="0"/>
              <a:t>Ισοζυγίου Τρεχουσών </a:t>
            </a:r>
            <a:r>
              <a:rPr lang="el-GR" b="1" dirty="0" smtClean="0"/>
              <a:t>Συναλλαγών</a:t>
            </a:r>
            <a:endParaRPr lang="el-GR" dirty="0"/>
          </a:p>
        </p:txBody>
      </p:sp>
      <p:graphicFrame>
        <p:nvGraphicFramePr>
          <p:cNvPr id="35" name="Αντικείμενο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162378"/>
              </p:ext>
            </p:extLst>
          </p:nvPr>
        </p:nvGraphicFramePr>
        <p:xfrm>
          <a:off x="5239439" y="2548281"/>
          <a:ext cx="3788991" cy="482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" name="Equation" r:id="rId21" imgW="1993680" imgH="253800" progId="Equation.DSMT4">
                  <p:embed/>
                </p:oleObj>
              </mc:Choice>
              <mc:Fallback>
                <p:oleObj name="Equation" r:id="rId21" imgW="1993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239439" y="2548281"/>
                        <a:ext cx="3788991" cy="482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636971" y="3524614"/>
            <a:ext cx="4391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ΙΤΤ </a:t>
            </a:r>
            <a:r>
              <a:rPr lang="el-GR" b="1" dirty="0"/>
              <a:t>= ισοζύγιο τρεχουσών συναλλαγών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ΕΞ = </a:t>
            </a:r>
            <a:r>
              <a:rPr lang="el-GR" dirty="0">
                <a:hlinkClick r:id="rId23"/>
              </a:rPr>
              <a:t>Εξαγωγές προϊόντων</a:t>
            </a:r>
            <a:r>
              <a:rPr lang="el-GR" dirty="0"/>
              <a:t> και υπηρεσιών </a:t>
            </a:r>
            <a:r>
              <a:rPr lang="el-GR" dirty="0" smtClean="0"/>
              <a:t>+</a:t>
            </a:r>
          </a:p>
          <a:p>
            <a:r>
              <a:rPr lang="el-GR" dirty="0" smtClean="0"/>
              <a:t>ΕΣ </a:t>
            </a:r>
            <a:r>
              <a:rPr lang="el-GR" dirty="0"/>
              <a:t>= </a:t>
            </a:r>
            <a:r>
              <a:rPr lang="el-GR" dirty="0">
                <a:hlinkClick r:id="rId24"/>
              </a:rPr>
              <a:t>Εισαγωγές προϊόντων</a:t>
            </a:r>
            <a:r>
              <a:rPr lang="el-GR" dirty="0"/>
              <a:t> και υπηρεσιών </a:t>
            </a:r>
            <a:r>
              <a:rPr lang="el-GR" dirty="0" smtClean="0"/>
              <a:t>(-)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ΚΕΞ = </a:t>
            </a:r>
            <a:r>
              <a:rPr lang="el-GR" dirty="0">
                <a:hlinkClick r:id="rId25"/>
              </a:rPr>
              <a:t>Καθαρό εισόδημα από το </a:t>
            </a:r>
            <a:r>
              <a:rPr lang="el-GR" dirty="0" smtClean="0">
                <a:hlinkClick r:id="rId25"/>
              </a:rPr>
              <a:t>εξωτερικό</a:t>
            </a:r>
            <a:r>
              <a:rPr lang="el-GR" dirty="0" smtClean="0"/>
              <a:t> </a:t>
            </a:r>
          </a:p>
          <a:p>
            <a:r>
              <a:rPr lang="el-GR" dirty="0" smtClean="0"/>
              <a:t>ΚΜ</a:t>
            </a:r>
            <a:r>
              <a:rPr lang="el-GR" dirty="0"/>
              <a:t>  = </a:t>
            </a:r>
            <a:r>
              <a:rPr lang="el-GR" dirty="0">
                <a:hlinkClick r:id="rId26"/>
              </a:rPr>
              <a:t>Καθαρές </a:t>
            </a:r>
            <a:r>
              <a:rPr lang="el-GR" dirty="0" smtClean="0">
                <a:hlinkClick r:id="rId26"/>
              </a:rPr>
              <a:t>μεταβιβάσεις</a:t>
            </a:r>
            <a:endParaRPr lang="el-GR" dirty="0"/>
          </a:p>
        </p:txBody>
      </p:sp>
      <p:graphicFrame>
        <p:nvGraphicFramePr>
          <p:cNvPr id="37" name="Αντικείμενο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686038"/>
              </p:ext>
            </p:extLst>
          </p:nvPr>
        </p:nvGraphicFramePr>
        <p:xfrm>
          <a:off x="6554352" y="5566873"/>
          <a:ext cx="921856" cy="5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" name="Equation" r:id="rId27" imgW="368280" imgH="203040" progId="Equation.DSMT4">
                  <p:embed/>
                </p:oleObj>
              </mc:Choice>
              <mc:Fallback>
                <p:oleObj name="Equation" r:id="rId27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554352" y="5566873"/>
                        <a:ext cx="921856" cy="508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33801" y="6177690"/>
            <a:ext cx="431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Εξοικονόμηση συναλλαγματικών δαπανών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0" name="Κυκλικό βέλος 39"/>
          <p:cNvSpPr/>
          <p:nvPr/>
        </p:nvSpPr>
        <p:spPr>
          <a:xfrm rot="4959407">
            <a:off x="7258380" y="5556036"/>
            <a:ext cx="610820" cy="71943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42" name="Ευθύγραμμο βέλος σύνδεσης 41"/>
          <p:cNvCxnSpPr/>
          <p:nvPr/>
        </p:nvCxnSpPr>
        <p:spPr>
          <a:xfrm flipV="1">
            <a:off x="7015280" y="2967255"/>
            <a:ext cx="0" cy="25996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Επιπτώσεις </a:t>
            </a:r>
            <a:r>
              <a:rPr lang="en-US" dirty="0" smtClean="0"/>
              <a:t>(VIL)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212490" y="2665475"/>
            <a:ext cx="6902852" cy="278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arenR"/>
            </a:pPr>
            <a:r>
              <a:rPr lang="el-GR" dirty="0" smtClean="0"/>
              <a:t>Μεταβίβαση πόρων από τους καταναλωτές στους παραγωγούς και 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Στον κρατικό προϋπολογισμό.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2) Μείωση εισαγωγών 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3) Πλεονάσματα σε βάθος χρόνου</a:t>
            </a:r>
          </a:p>
          <a:p>
            <a:pPr>
              <a:lnSpc>
                <a:spcPct val="200000"/>
              </a:lnSpc>
            </a:pPr>
            <a:r>
              <a:rPr lang="el-GR" dirty="0" smtClean="0"/>
              <a:t>4) Υπόδειγμα μεγάλης χώρας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24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Ελλειμματικές Πληρωμές </a:t>
            </a:r>
            <a:r>
              <a:rPr lang="en-US" dirty="0" smtClean="0"/>
              <a:t>(Deficiency Payments-DP)</a:t>
            </a:r>
            <a:endParaRPr lang="el-GR" dirty="0"/>
          </a:p>
        </p:txBody>
      </p:sp>
      <p:cxnSp>
        <p:nvCxnSpPr>
          <p:cNvPr id="3" name="Ευθεία γραμμή σύνδεσης 2"/>
          <p:cNvCxnSpPr/>
          <p:nvPr/>
        </p:nvCxnSpPr>
        <p:spPr>
          <a:xfrm>
            <a:off x="907080" y="1672587"/>
            <a:ext cx="0" cy="397033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/>
          <p:cNvCxnSpPr/>
          <p:nvPr/>
        </p:nvCxnSpPr>
        <p:spPr>
          <a:xfrm flipV="1">
            <a:off x="907080" y="5642918"/>
            <a:ext cx="335951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V="1">
            <a:off x="1059785" y="2283406"/>
            <a:ext cx="1597921" cy="24432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3197655" y="2283406"/>
            <a:ext cx="1221640" cy="25959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68658"/>
              </p:ext>
            </p:extLst>
          </p:nvPr>
        </p:nvGraphicFramePr>
        <p:xfrm>
          <a:off x="1636458" y="5692939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" name="Equation" r:id="rId3" imgW="241200" imgH="253800" progId="Equation.DSMT4">
                  <p:embed/>
                </p:oleObj>
              </mc:Choice>
              <mc:Fallback>
                <p:oleObj name="Equation" r:id="rId3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458" y="5692939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Ευθεία γραμμή σύνδεσης 7"/>
          <p:cNvCxnSpPr/>
          <p:nvPr/>
        </p:nvCxnSpPr>
        <p:spPr>
          <a:xfrm>
            <a:off x="1976015" y="3276295"/>
            <a:ext cx="0" cy="236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772227"/>
              </p:ext>
            </p:extLst>
          </p:nvPr>
        </p:nvGraphicFramePr>
        <p:xfrm>
          <a:off x="3546460" y="5719575"/>
          <a:ext cx="558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Equation" r:id="rId5" imgW="241200" imgH="253800" progId="Equation.DSMT4">
                  <p:embed/>
                </p:oleObj>
              </mc:Choice>
              <mc:Fallback>
                <p:oleObj name="Equation" r:id="rId5" imgW="24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60" y="5719575"/>
                        <a:ext cx="558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εία γραμμή σύνδεσης 9"/>
          <p:cNvCxnSpPr/>
          <p:nvPr/>
        </p:nvCxnSpPr>
        <p:spPr>
          <a:xfrm>
            <a:off x="3677694" y="3276295"/>
            <a:ext cx="0" cy="229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397775"/>
              </p:ext>
            </p:extLst>
          </p:nvPr>
        </p:nvGraphicFramePr>
        <p:xfrm>
          <a:off x="3104990" y="173497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Equation" r:id="rId7" imgW="228600" imgH="190440" progId="Equation.DSMT4">
                  <p:embed/>
                </p:oleObj>
              </mc:Choice>
              <mc:Fallback>
                <p:oleObj name="Equation" r:id="rId7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4990" y="173497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776277"/>
              </p:ext>
            </p:extLst>
          </p:nvPr>
        </p:nvGraphicFramePr>
        <p:xfrm>
          <a:off x="2157725" y="1673225"/>
          <a:ext cx="47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0" name="Equation" r:id="rId9" imgW="203040" imgH="203040" progId="Equation.DSMT4">
                  <p:embed/>
                </p:oleObj>
              </mc:Choice>
              <mc:Fallback>
                <p:oleObj name="Equation" r:id="rId9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25" y="1673225"/>
                        <a:ext cx="47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Ευθύγραμμο βέλος σύνδεσης 12"/>
          <p:cNvCxnSpPr/>
          <p:nvPr/>
        </p:nvCxnSpPr>
        <p:spPr>
          <a:xfrm>
            <a:off x="1941335" y="4956050"/>
            <a:ext cx="170167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896118" y="3336587"/>
            <a:ext cx="3523177" cy="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33183"/>
              </p:ext>
            </p:extLst>
          </p:nvPr>
        </p:nvGraphicFramePr>
        <p:xfrm>
          <a:off x="296260" y="3119419"/>
          <a:ext cx="5302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" name="Equation" r:id="rId11" imgW="228600" imgH="190440" progId="Equation.DSMT4">
                  <p:embed/>
                </p:oleObj>
              </mc:Choice>
              <mc:Fallback>
                <p:oleObj name="Equation" r:id="rId11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3119419"/>
                        <a:ext cx="5302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Ευθεία γραμμή σύνδεσης 15"/>
          <p:cNvCxnSpPr/>
          <p:nvPr/>
        </p:nvCxnSpPr>
        <p:spPr>
          <a:xfrm>
            <a:off x="896118" y="2665475"/>
            <a:ext cx="153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904747"/>
              </p:ext>
            </p:extLst>
          </p:nvPr>
        </p:nvGraphicFramePr>
        <p:xfrm>
          <a:off x="379413" y="2446338"/>
          <a:ext cx="5016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" name="Equation" r:id="rId13" imgW="215640" imgH="190440" progId="Equation.DSMT4">
                  <p:embed/>
                </p:oleObj>
              </mc:Choice>
              <mc:Fallback>
                <p:oleObj name="Equation" r:id="rId13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446338"/>
                        <a:ext cx="5016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Ευθεία γραμμή σύνδεσης 17"/>
          <p:cNvCxnSpPr/>
          <p:nvPr/>
        </p:nvCxnSpPr>
        <p:spPr>
          <a:xfrm>
            <a:off x="2434130" y="2665475"/>
            <a:ext cx="0" cy="297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59844" y="2846289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2" name="TextBox 21"/>
          <p:cNvSpPr txBox="1"/>
          <p:nvPr/>
        </p:nvSpPr>
        <p:spPr>
          <a:xfrm>
            <a:off x="2118018" y="2967255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2032668" y="4049551"/>
            <a:ext cx="3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</a:t>
            </a:r>
            <a:endParaRPr lang="el-GR" dirty="0"/>
          </a:p>
        </p:txBody>
      </p:sp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628674"/>
              </p:ext>
            </p:extLst>
          </p:nvPr>
        </p:nvGraphicFramePr>
        <p:xfrm>
          <a:off x="2225675" y="5643563"/>
          <a:ext cx="5286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Equation" r:id="rId15" imgW="228600" imgH="253800" progId="Equation.DSMT4">
                  <p:embed/>
                </p:oleObj>
              </mc:Choice>
              <mc:Fallback>
                <p:oleObj name="Equation" r:id="rId15" imgW="228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5643563"/>
                        <a:ext cx="5286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Αντικείμενο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143316"/>
              </p:ext>
            </p:extLst>
          </p:nvPr>
        </p:nvGraphicFramePr>
        <p:xfrm>
          <a:off x="4044950" y="2795588"/>
          <a:ext cx="4429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4" name="Equation" r:id="rId17" imgW="190440" imgH="203040" progId="Equation.DSMT4">
                  <p:embed/>
                </p:oleObj>
              </mc:Choice>
              <mc:Fallback>
                <p:oleObj name="Equation" r:id="rId17" imgW="190440" imgH="203040" progId="Equation.DSMT4">
                  <p:embed/>
                  <p:pic>
                    <p:nvPicPr>
                      <p:cNvPr id="0" name="Αντικείμενο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2795588"/>
                        <a:ext cx="4429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Πίνακας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52322"/>
              </p:ext>
            </p:extLst>
          </p:nvPr>
        </p:nvGraphicFramePr>
        <p:xfrm>
          <a:off x="5182820" y="1443835"/>
          <a:ext cx="3714022" cy="260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00"/>
                <a:gridCol w="1083822"/>
              </a:tblGrid>
              <a:tr h="853116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Μεταβολές (πλεονάσματα)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Παραγωγού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Πλεόνασμα</a:t>
                      </a:r>
                      <a:r>
                        <a:rPr lang="el-GR" baseline="0" dirty="0" smtClean="0"/>
                        <a:t> Καταναλωτή</a:t>
                      </a:r>
                      <a:endParaRPr lang="el-GR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Κόστος προϋπολογισμού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α+β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(καθαρό) κοινωνικό πλεόνασμα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-β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Πίνακας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58945"/>
              </p:ext>
            </p:extLst>
          </p:nvPr>
        </p:nvGraphicFramePr>
        <p:xfrm>
          <a:off x="5030115" y="4192932"/>
          <a:ext cx="3714022" cy="248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00"/>
                <a:gridCol w="1083822"/>
              </a:tblGrid>
              <a:tr h="729478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Μεταβολές  (Μεταβιβάσεις)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Παραγωγοί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aseline="0" dirty="0" smtClean="0"/>
                        <a:t>Καταναλωτές</a:t>
                      </a:r>
                      <a:endParaRPr lang="el-GR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Φορολογούμενοι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-α-β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(καθαρό) κοινωνικό πλεόνασμα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-β</a:t>
                      </a:r>
                      <a:endParaRPr lang="el-GR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" name="Ευθύγραμμο βέλος σύνδεσης 19"/>
          <p:cNvCxnSpPr/>
          <p:nvPr/>
        </p:nvCxnSpPr>
        <p:spPr>
          <a:xfrm>
            <a:off x="2434130" y="4049551"/>
            <a:ext cx="1243564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276</Words>
  <Application>Microsoft Office PowerPoint</Application>
  <PresentationFormat>Προβολή στην οθόνη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ΑΓΡΟΤΙΚΗ ΠΟΛΙΤΙΚΗ</vt:lpstr>
      <vt:lpstr>Παρουσίαση του PowerPoint</vt:lpstr>
      <vt:lpstr>Βασικοί Μηχανισμοί της ΚΑΠ μέχρι το 1992</vt:lpstr>
      <vt:lpstr>ΤΑΞΙΝΟΜΗΣΗ ΜΕΤΡΩΝ ΠΟΛΙΤΙΚΗΣ</vt:lpstr>
      <vt:lpstr>Μεταβλητός δασμός στις Εισαγωγές  (Variable Import Levy)</vt:lpstr>
      <vt:lpstr>Μεταβλητός δασμός στις Εισαγωγές  (Variable Import Levy)(2)</vt:lpstr>
      <vt:lpstr>Μεταβλητός δασμός στις Εισαγωγές  (Variable Import Levy)(3)</vt:lpstr>
      <vt:lpstr>Επιπτώσεις (VIL)</vt:lpstr>
      <vt:lpstr>Ελλειμματικές Πληρωμές (Deficiency Payments-DP)</vt:lpstr>
      <vt:lpstr>Σύγκριση VIL &amp; DP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136</cp:revision>
  <cp:lastPrinted>2015-11-24T13:20:38Z</cp:lastPrinted>
  <dcterms:created xsi:type="dcterms:W3CDTF">2013-08-21T19:17:07Z</dcterms:created>
  <dcterms:modified xsi:type="dcterms:W3CDTF">2015-11-27T08:40:54Z</dcterms:modified>
</cp:coreProperties>
</file>