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325" r:id="rId4"/>
    <p:sldId id="274" r:id="rId5"/>
    <p:sldId id="259" r:id="rId6"/>
    <p:sldId id="265" r:id="rId7"/>
    <p:sldId id="260" r:id="rId8"/>
    <p:sldId id="261" r:id="rId9"/>
    <p:sldId id="262" r:id="rId10"/>
    <p:sldId id="304" r:id="rId11"/>
    <p:sldId id="308" r:id="rId12"/>
    <p:sldId id="334" r:id="rId13"/>
    <p:sldId id="335" r:id="rId14"/>
    <p:sldId id="337" r:id="rId15"/>
    <p:sldId id="339" r:id="rId16"/>
    <p:sldId id="376" r:id="rId17"/>
    <p:sldId id="342" r:id="rId18"/>
    <p:sldId id="343" r:id="rId19"/>
    <p:sldId id="344" r:id="rId20"/>
    <p:sldId id="345" r:id="rId21"/>
    <p:sldId id="379" r:id="rId22"/>
    <p:sldId id="380" r:id="rId23"/>
    <p:sldId id="382" r:id="rId24"/>
    <p:sldId id="383" r:id="rId25"/>
    <p:sldId id="385" r:id="rId26"/>
    <p:sldId id="392" r:id="rId27"/>
    <p:sldId id="395" r:id="rId28"/>
    <p:sldId id="397" r:id="rId29"/>
    <p:sldId id="399" r:id="rId3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7"/>
    <a:srgbClr val="F09252"/>
    <a:srgbClr val="FBE585"/>
    <a:srgbClr val="EA6C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31B9376-A54B-4136-A0B4-92CCB49C7185}" type="datetimeFigureOut">
              <a:rPr lang="el-GR" smtClean="0"/>
              <a:t>7/11/2023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B958E8-59F5-42CD-884C-5A81A5B20863}" type="slidenum">
              <a:rPr lang="el-GR" smtClean="0"/>
              <a:t>‹#›</a:t>
            </a:fld>
            <a:endParaRPr lang="el-GR"/>
          </a:p>
        </p:txBody>
      </p:sp>
    </p:spTree>
    <p:extLst>
      <p:ext uri="{BB962C8B-B14F-4D97-AF65-F5344CB8AC3E}">
        <p14:creationId xmlns:p14="http://schemas.microsoft.com/office/powerpoint/2010/main" val="143011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31B9376-A54B-4136-A0B4-92CCB49C7185}" type="datetimeFigureOut">
              <a:rPr lang="el-GR" smtClean="0"/>
              <a:t>7/11/2023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B958E8-59F5-42CD-884C-5A81A5B20863}" type="slidenum">
              <a:rPr lang="el-GR" smtClean="0"/>
              <a:t>‹#›</a:t>
            </a:fld>
            <a:endParaRPr lang="el-GR"/>
          </a:p>
        </p:txBody>
      </p:sp>
    </p:spTree>
    <p:extLst>
      <p:ext uri="{BB962C8B-B14F-4D97-AF65-F5344CB8AC3E}">
        <p14:creationId xmlns:p14="http://schemas.microsoft.com/office/powerpoint/2010/main" val="87049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31B9376-A54B-4136-A0B4-92CCB49C7185}" type="datetimeFigureOut">
              <a:rPr lang="el-GR" smtClean="0"/>
              <a:t>7/11/2023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B958E8-59F5-42CD-884C-5A81A5B20863}" type="slidenum">
              <a:rPr lang="el-GR" smtClean="0"/>
              <a:t>‹#›</a:t>
            </a:fld>
            <a:endParaRPr lang="el-GR"/>
          </a:p>
        </p:txBody>
      </p:sp>
    </p:spTree>
    <p:extLst>
      <p:ext uri="{BB962C8B-B14F-4D97-AF65-F5344CB8AC3E}">
        <p14:creationId xmlns:p14="http://schemas.microsoft.com/office/powerpoint/2010/main" val="231311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31B9376-A54B-4136-A0B4-92CCB49C7185}" type="datetimeFigureOut">
              <a:rPr lang="el-GR" smtClean="0"/>
              <a:t>7/11/2023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B958E8-59F5-42CD-884C-5A81A5B20863}" type="slidenum">
              <a:rPr lang="el-GR" smtClean="0"/>
              <a:t>‹#›</a:t>
            </a:fld>
            <a:endParaRPr lang="el-GR"/>
          </a:p>
        </p:txBody>
      </p:sp>
    </p:spTree>
    <p:extLst>
      <p:ext uri="{BB962C8B-B14F-4D97-AF65-F5344CB8AC3E}">
        <p14:creationId xmlns:p14="http://schemas.microsoft.com/office/powerpoint/2010/main" val="2578359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1B9376-A54B-4136-A0B4-92CCB49C7185}" type="datetimeFigureOut">
              <a:rPr lang="el-GR" smtClean="0"/>
              <a:t>7/11/2023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9B958E8-59F5-42CD-884C-5A81A5B20863}" type="slidenum">
              <a:rPr lang="el-GR" smtClean="0"/>
              <a:t>‹#›</a:t>
            </a:fld>
            <a:endParaRPr lang="el-GR"/>
          </a:p>
        </p:txBody>
      </p:sp>
    </p:spTree>
    <p:extLst>
      <p:ext uri="{BB962C8B-B14F-4D97-AF65-F5344CB8AC3E}">
        <p14:creationId xmlns:p14="http://schemas.microsoft.com/office/powerpoint/2010/main" val="30102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31B9376-A54B-4136-A0B4-92CCB49C7185}" type="datetimeFigureOut">
              <a:rPr lang="el-GR" smtClean="0"/>
              <a:t>7/11/2023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9B958E8-59F5-42CD-884C-5A81A5B20863}" type="slidenum">
              <a:rPr lang="el-GR" smtClean="0"/>
              <a:t>‹#›</a:t>
            </a:fld>
            <a:endParaRPr lang="el-GR"/>
          </a:p>
        </p:txBody>
      </p:sp>
    </p:spTree>
    <p:extLst>
      <p:ext uri="{BB962C8B-B14F-4D97-AF65-F5344CB8AC3E}">
        <p14:creationId xmlns:p14="http://schemas.microsoft.com/office/powerpoint/2010/main" val="2774118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31B9376-A54B-4136-A0B4-92CCB49C7185}" type="datetimeFigureOut">
              <a:rPr lang="el-GR" smtClean="0"/>
              <a:t>7/11/2023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9B958E8-59F5-42CD-884C-5A81A5B20863}" type="slidenum">
              <a:rPr lang="el-GR" smtClean="0"/>
              <a:t>‹#›</a:t>
            </a:fld>
            <a:endParaRPr lang="el-GR"/>
          </a:p>
        </p:txBody>
      </p:sp>
    </p:spTree>
    <p:extLst>
      <p:ext uri="{BB962C8B-B14F-4D97-AF65-F5344CB8AC3E}">
        <p14:creationId xmlns:p14="http://schemas.microsoft.com/office/powerpoint/2010/main" val="102059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31B9376-A54B-4136-A0B4-92CCB49C7185}" type="datetimeFigureOut">
              <a:rPr lang="el-GR" smtClean="0"/>
              <a:t>7/11/2023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9B958E8-59F5-42CD-884C-5A81A5B20863}" type="slidenum">
              <a:rPr lang="el-GR" smtClean="0"/>
              <a:t>‹#›</a:t>
            </a:fld>
            <a:endParaRPr lang="el-GR"/>
          </a:p>
        </p:txBody>
      </p:sp>
    </p:spTree>
    <p:extLst>
      <p:ext uri="{BB962C8B-B14F-4D97-AF65-F5344CB8AC3E}">
        <p14:creationId xmlns:p14="http://schemas.microsoft.com/office/powerpoint/2010/main" val="3938358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B9376-A54B-4136-A0B4-92CCB49C7185}" type="datetimeFigureOut">
              <a:rPr lang="el-GR" smtClean="0"/>
              <a:t>7/11/2023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9B958E8-59F5-42CD-884C-5A81A5B20863}" type="slidenum">
              <a:rPr lang="el-GR" smtClean="0"/>
              <a:t>‹#›</a:t>
            </a:fld>
            <a:endParaRPr lang="el-GR"/>
          </a:p>
        </p:txBody>
      </p:sp>
    </p:spTree>
    <p:extLst>
      <p:ext uri="{BB962C8B-B14F-4D97-AF65-F5344CB8AC3E}">
        <p14:creationId xmlns:p14="http://schemas.microsoft.com/office/powerpoint/2010/main" val="241227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1B9376-A54B-4136-A0B4-92CCB49C7185}" type="datetimeFigureOut">
              <a:rPr lang="el-GR" smtClean="0"/>
              <a:t>7/11/2023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9B958E8-59F5-42CD-884C-5A81A5B20863}" type="slidenum">
              <a:rPr lang="el-GR" smtClean="0"/>
              <a:t>‹#›</a:t>
            </a:fld>
            <a:endParaRPr lang="el-GR"/>
          </a:p>
        </p:txBody>
      </p:sp>
    </p:spTree>
    <p:extLst>
      <p:ext uri="{BB962C8B-B14F-4D97-AF65-F5344CB8AC3E}">
        <p14:creationId xmlns:p14="http://schemas.microsoft.com/office/powerpoint/2010/main" val="2747261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1B9376-A54B-4136-A0B4-92CCB49C7185}" type="datetimeFigureOut">
              <a:rPr lang="el-GR" smtClean="0"/>
              <a:t>7/11/2023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9B958E8-59F5-42CD-884C-5A81A5B20863}" type="slidenum">
              <a:rPr lang="el-GR" smtClean="0"/>
              <a:t>‹#›</a:t>
            </a:fld>
            <a:endParaRPr lang="el-GR"/>
          </a:p>
        </p:txBody>
      </p:sp>
    </p:spTree>
    <p:extLst>
      <p:ext uri="{BB962C8B-B14F-4D97-AF65-F5344CB8AC3E}">
        <p14:creationId xmlns:p14="http://schemas.microsoft.com/office/powerpoint/2010/main" val="226178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B9376-A54B-4136-A0B4-92CCB49C7185}" type="datetimeFigureOut">
              <a:rPr lang="el-GR" smtClean="0"/>
              <a:t>7/11/2023</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958E8-59F5-42CD-884C-5A81A5B20863}" type="slidenum">
              <a:rPr lang="el-GR" smtClean="0"/>
              <a:t>‹#›</a:t>
            </a:fld>
            <a:endParaRPr lang="el-GR"/>
          </a:p>
        </p:txBody>
      </p:sp>
    </p:spTree>
    <p:extLst>
      <p:ext uri="{BB962C8B-B14F-4D97-AF65-F5344CB8AC3E}">
        <p14:creationId xmlns:p14="http://schemas.microsoft.com/office/powerpoint/2010/main" val="70607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fdc.nal.usda.gov/" TargetMode="External"/><Relationship Id="rId2" Type="http://schemas.openxmlformats.org/officeDocument/2006/relationships/hyperlink" Target="https://doi.org/10.1093/ajcn/nqab397" TargetMode="External"/><Relationship Id="rId1" Type="http://schemas.openxmlformats.org/officeDocument/2006/relationships/slideLayout" Target="../slideLayouts/slideLayout7.xml"/><Relationship Id="rId4" Type="http://schemas.openxmlformats.org/officeDocument/2006/relationships/hyperlink" Target="https://www.ars.usda.gov/northeast-area/beltsville-md-bhnrc/beltsville-human-nutrition-research-center/food-surveys-research-group/docs/fndd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100000">
              <a:schemeClr val="accent2">
                <a:lumMod val="5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8461131" y="0"/>
            <a:ext cx="3730869" cy="1497448"/>
          </a:xfrm>
          <a:prstGeom prst="rect">
            <a:avLst/>
          </a:prstGeom>
        </p:spPr>
      </p:pic>
      <p:pic>
        <p:nvPicPr>
          <p:cNvPr id="6" name="Picture 5"/>
          <p:cNvPicPr>
            <a:picLocks noChangeAspect="1"/>
          </p:cNvPicPr>
          <p:nvPr/>
        </p:nvPicPr>
        <p:blipFill>
          <a:blip r:embed="rId3"/>
          <a:stretch>
            <a:fillRect/>
          </a:stretch>
        </p:blipFill>
        <p:spPr>
          <a:xfrm>
            <a:off x="3582040" y="4846190"/>
            <a:ext cx="5113019" cy="1863219"/>
          </a:xfrm>
          <a:prstGeom prst="rect">
            <a:avLst/>
          </a:prstGeom>
          <a:ln>
            <a:noFill/>
          </a:ln>
          <a:effectLst>
            <a:softEdge rad="112500"/>
          </a:effectLst>
        </p:spPr>
      </p:pic>
      <p:sp>
        <p:nvSpPr>
          <p:cNvPr id="7" name="TextBox 6"/>
          <p:cNvSpPr txBox="1"/>
          <p:nvPr/>
        </p:nvSpPr>
        <p:spPr>
          <a:xfrm>
            <a:off x="2022231" y="2109990"/>
            <a:ext cx="8128851" cy="2123658"/>
          </a:xfrm>
          <a:prstGeom prst="rect">
            <a:avLst/>
          </a:prstGeom>
          <a:noFill/>
        </p:spPr>
        <p:txBody>
          <a:bodyPr wrap="square" rtlCol="0">
            <a:spAutoFit/>
          </a:bodyPr>
          <a:lstStyle/>
          <a:p>
            <a:pPr algn="ctr"/>
            <a:r>
              <a:rPr lang="en-US" sz="4400" b="1" dirty="0" smtClean="0">
                <a:solidFill>
                  <a:srgbClr val="C00000"/>
                </a:solidFill>
                <a:latin typeface="Arial" panose="020B0604020202020204" pitchFamily="34" charset="0"/>
                <a:cs typeface="Arial" panose="020B0604020202020204" pitchFamily="34" charset="0"/>
              </a:rPr>
              <a:t>USDA FoodData Central:</a:t>
            </a:r>
          </a:p>
          <a:p>
            <a:pPr algn="ctr"/>
            <a:r>
              <a:rPr lang="en-US" sz="4400" dirty="0" smtClean="0">
                <a:solidFill>
                  <a:srgbClr val="C00000"/>
                </a:solidFill>
                <a:latin typeface="Arial" panose="020B0604020202020204" pitchFamily="34" charset="0"/>
                <a:cs typeface="Arial" panose="020B0604020202020204" pitchFamily="34" charset="0"/>
              </a:rPr>
              <a:t>Platform and </a:t>
            </a:r>
          </a:p>
          <a:p>
            <a:pPr algn="ctr"/>
            <a:r>
              <a:rPr lang="en-US" sz="4400" dirty="0" smtClean="0">
                <a:solidFill>
                  <a:srgbClr val="C00000"/>
                </a:solidFill>
                <a:latin typeface="Arial" panose="020B0604020202020204" pitchFamily="34" charset="0"/>
                <a:cs typeface="Arial" panose="020B0604020202020204" pitchFamily="34" charset="0"/>
              </a:rPr>
              <a:t>Integrated datasets description</a:t>
            </a:r>
            <a:endParaRPr lang="el-GR" sz="4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742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937460" y="87461"/>
            <a:ext cx="10527631" cy="1200329"/>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The Global Branded Food Products Database (GBFPD)</a:t>
            </a:r>
            <a:endParaRPr lang="el-GR" sz="3600"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10551" y="1472346"/>
            <a:ext cx="11981448"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The USDA Global Branded Food Products Database (BFPD) is the result of a Public-Private </a:t>
            </a:r>
            <a:r>
              <a:rPr lang="en-US" sz="2400" dirty="0" smtClean="0">
                <a:latin typeface="Arial" panose="020B0604020202020204" pitchFamily="34" charset="0"/>
                <a:cs typeface="Arial" panose="020B0604020202020204" pitchFamily="34" charset="0"/>
              </a:rPr>
              <a:t>Partnership, whose </a:t>
            </a:r>
            <a:r>
              <a:rPr lang="en-US" sz="2400" dirty="0">
                <a:latin typeface="Arial" panose="020B0604020202020204" pitchFamily="34" charset="0"/>
                <a:cs typeface="Arial" panose="020B0604020202020204" pitchFamily="34" charset="0"/>
              </a:rPr>
              <a:t>goal is to enhance public health and the open sharing of nutrient composition of branded </a:t>
            </a:r>
            <a:r>
              <a:rPr lang="en-US" sz="2400" dirty="0" smtClean="0">
                <a:latin typeface="Arial" panose="020B0604020202020204" pitchFamily="34" charset="0"/>
                <a:cs typeface="Arial" panose="020B0604020202020204" pitchFamily="34" charset="0"/>
              </a:rPr>
              <a:t>and private </a:t>
            </a:r>
            <a:r>
              <a:rPr lang="en-US" sz="2400" dirty="0">
                <a:latin typeface="Arial" panose="020B0604020202020204" pitchFamily="34" charset="0"/>
                <a:cs typeface="Arial" panose="020B0604020202020204" pitchFamily="34" charset="0"/>
              </a:rPr>
              <a:t>label foods provided by the food industry. Members of the Public-Private Partnership are</a:t>
            </a:r>
            <a:r>
              <a:rPr lang="en-US" sz="24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Agricultural </a:t>
            </a:r>
            <a:r>
              <a:rPr lang="en-US" sz="2400" dirty="0">
                <a:latin typeface="Arial" panose="020B0604020202020204" pitchFamily="34" charset="0"/>
                <a:cs typeface="Arial" panose="020B0604020202020204" pitchFamily="34" charset="0"/>
              </a:rPr>
              <a:t>Research Service (ARS), USDA (www.ars.usda.gov)</a:t>
            </a:r>
          </a:p>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International </a:t>
            </a:r>
            <a:r>
              <a:rPr lang="en-US" sz="2400" dirty="0">
                <a:latin typeface="Arial" panose="020B0604020202020204" pitchFamily="34" charset="0"/>
                <a:cs typeface="Arial" panose="020B0604020202020204" pitchFamily="34" charset="0"/>
              </a:rPr>
              <a:t>Life Sciences Institute ILSI North America (www.ilsina.org)</a:t>
            </a:r>
          </a:p>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GS1 </a:t>
            </a:r>
            <a:r>
              <a:rPr lang="en-US" sz="2400" dirty="0">
                <a:latin typeface="Arial" panose="020B0604020202020204" pitchFamily="34" charset="0"/>
                <a:cs typeface="Arial" panose="020B0604020202020204" pitchFamily="34" charset="0"/>
              </a:rPr>
              <a:t>US (www.gs1us.org)</a:t>
            </a:r>
          </a:p>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1WorldSync </a:t>
            </a:r>
            <a:r>
              <a:rPr lang="en-US" sz="2400" dirty="0">
                <a:latin typeface="Arial" panose="020B0604020202020204" pitchFamily="34" charset="0"/>
                <a:cs typeface="Arial" panose="020B0604020202020204" pitchFamily="34" charset="0"/>
              </a:rPr>
              <a:t>(www.1worldsync.com)</a:t>
            </a:r>
          </a:p>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Label </a:t>
            </a:r>
            <a:r>
              <a:rPr lang="en-US" sz="2400" dirty="0">
                <a:latin typeface="Arial" panose="020B0604020202020204" pitchFamily="34" charset="0"/>
                <a:cs typeface="Arial" panose="020B0604020202020204" pitchFamily="34" charset="0"/>
              </a:rPr>
              <a:t>Insight (www.labelinsight.com</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University </a:t>
            </a:r>
            <a:r>
              <a:rPr lang="en-US" sz="2400" dirty="0">
                <a:latin typeface="Arial" panose="020B0604020202020204" pitchFamily="34" charset="0"/>
                <a:cs typeface="Arial" panose="020B0604020202020204" pitchFamily="34" charset="0"/>
              </a:rPr>
              <a:t>of Maryland, Joint Institute for Food Safety and </a:t>
            </a:r>
            <a:r>
              <a:rPr lang="en-US" sz="2400" dirty="0" smtClean="0">
                <a:latin typeface="Arial" panose="020B0604020202020204" pitchFamily="34" charset="0"/>
                <a:cs typeface="Arial" panose="020B0604020202020204" pitchFamily="34" charset="0"/>
              </a:rPr>
              <a:t>Applied Nutrition (jifsan.umd.edu</a:t>
            </a:r>
            <a:r>
              <a:rPr lang="en-US" sz="2400" dirty="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18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937460" y="336884"/>
            <a:ext cx="1052763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GBFPD online view</a:t>
            </a:r>
            <a:endParaRPr lang="el-GR" sz="3600" dirty="0">
              <a:solidFill>
                <a:srgbClr val="C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04537" y="1114572"/>
            <a:ext cx="11546524" cy="5355091"/>
          </a:xfrm>
          <a:prstGeom prst="rect">
            <a:avLst/>
          </a:prstGeom>
          <a:ln>
            <a:noFill/>
          </a:ln>
          <a:effectLst>
            <a:softEdge rad="112500"/>
          </a:effectLst>
        </p:spPr>
      </p:pic>
    </p:spTree>
    <p:extLst>
      <p:ext uri="{BB962C8B-B14F-4D97-AF65-F5344CB8AC3E}">
        <p14:creationId xmlns:p14="http://schemas.microsoft.com/office/powerpoint/2010/main" val="19027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85767" y="292923"/>
            <a:ext cx="1106404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Approach Change – The advent of Foundation Foods</a:t>
            </a:r>
            <a:endParaRPr lang="el-GR" sz="3600"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316831" y="1534026"/>
            <a:ext cx="11875169"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The advent of GBFPD prompted a change in the USDA's internal approach to data collection, analysis, and transparent presentation</a:t>
            </a:r>
            <a:r>
              <a:rPr lang="en-US" sz="28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Updates </a:t>
            </a:r>
            <a:r>
              <a:rPr lang="en-US" sz="2800" dirty="0">
                <a:latin typeface="Arial" panose="020B0604020202020204" pitchFamily="34" charset="0"/>
                <a:cs typeface="Arial" panose="020B0604020202020204" pitchFamily="34" charset="0"/>
              </a:rPr>
              <a:t>to SR were halted and the last version was labeled SR Legacy and released in 2018. </a:t>
            </a: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focus of USDA's internal data acquisition and analysis shifted to commodities and single-ingredient foods, or </a:t>
            </a:r>
            <a:r>
              <a:rPr lang="en-US" sz="2800" dirty="0">
                <a:solidFill>
                  <a:srgbClr val="C00000"/>
                </a:solidFill>
                <a:latin typeface="Arial" panose="020B0604020202020204" pitchFamily="34" charset="0"/>
                <a:cs typeface="Arial" panose="020B0604020202020204" pitchFamily="34" charset="0"/>
              </a:rPr>
              <a:t>the foundation foods that are the building blocks of the complex foods in the GBFPD. </a:t>
            </a:r>
            <a:endParaRPr lang="en-US" sz="2800" dirty="0" smtClean="0">
              <a:solidFill>
                <a:srgbClr val="C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271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85767" y="292923"/>
            <a:ext cx="1106404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Approach Change – The advent of Foundation Foods</a:t>
            </a:r>
            <a:endParaRPr lang="el-GR" sz="3600"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316831" y="1544912"/>
            <a:ext cx="11875169" cy="3970318"/>
          </a:xfrm>
          <a:prstGeom prst="rect">
            <a:avLst/>
          </a:prstGeom>
          <a:noFill/>
        </p:spPr>
        <p:txBody>
          <a:bodyPr wrap="square" rtlCol="0">
            <a:spAutoFit/>
          </a:bodyPr>
          <a:lstStyle/>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solidFill>
                  <a:srgbClr val="C00000"/>
                </a:solidFill>
                <a:latin typeface="Arial" panose="020B0604020202020204" pitchFamily="34" charset="0"/>
                <a:cs typeface="Arial" panose="020B0604020202020204" pitchFamily="34" charset="0"/>
              </a:rPr>
              <a:t>The </a:t>
            </a:r>
            <a:r>
              <a:rPr lang="en-US" sz="2800" dirty="0">
                <a:solidFill>
                  <a:srgbClr val="C00000"/>
                </a:solidFill>
                <a:latin typeface="Arial" panose="020B0604020202020204" pitchFamily="34" charset="0"/>
                <a:cs typeface="Arial" panose="020B0604020202020204" pitchFamily="34" charset="0"/>
              </a:rPr>
              <a:t>emphasis is on the analysis of individual samples of foods rather than composites</a:t>
            </a:r>
            <a:r>
              <a:rPr lang="en-US" sz="2800" dirty="0" smtClean="0">
                <a:solidFill>
                  <a:srgbClr val="C00000"/>
                </a:solidFill>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user can easily access the variety, location, time of acquisition, and other critical metadata associated with each food. </a:t>
            </a: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solidFill>
                  <a:srgbClr val="C00000"/>
                </a:solidFill>
                <a:latin typeface="Arial" panose="020B0604020202020204" pitchFamily="34" charset="0"/>
                <a:cs typeface="Arial" panose="020B0604020202020204" pitchFamily="34" charset="0"/>
              </a:rPr>
              <a:t>The </a:t>
            </a:r>
            <a:r>
              <a:rPr lang="en-US" sz="2800" dirty="0">
                <a:solidFill>
                  <a:srgbClr val="C00000"/>
                </a:solidFill>
                <a:latin typeface="Arial" panose="020B0604020202020204" pitchFamily="34" charset="0"/>
                <a:cs typeface="Arial" panose="020B0604020202020204" pitchFamily="34" charset="0"/>
              </a:rPr>
              <a:t>result is a focus on single-ingredient foods and a dramatic increase in the amount of data for each food.</a:t>
            </a:r>
            <a:endParaRPr lang="el-GR"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928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85767" y="292923"/>
            <a:ext cx="1106404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Foundation Foods</a:t>
            </a:r>
            <a:endParaRPr lang="el-GR" sz="3600"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316831" y="939254"/>
            <a:ext cx="11875169" cy="5262979"/>
          </a:xfrm>
          <a:prstGeom prst="rect">
            <a:avLst/>
          </a:prstGeom>
          <a:noFill/>
        </p:spPr>
        <p:txBody>
          <a:bodyPr wrap="square" rtlCol="0">
            <a:spAutoFit/>
          </a:bodyPr>
          <a:lstStyle/>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Foundation Foods is a new food composition data type in the U.S. Department of Agriculture’s (</a:t>
            </a:r>
            <a:r>
              <a:rPr lang="en-US" sz="2800" dirty="0" smtClean="0">
                <a:latin typeface="Arial" panose="020B0604020202020204" pitchFamily="34" charset="0"/>
                <a:cs typeface="Arial" panose="020B0604020202020204" pitchFamily="34" charset="0"/>
              </a:rPr>
              <a:t>USDA) </a:t>
            </a:r>
            <a:r>
              <a:rPr lang="en-US" sz="2800" dirty="0" err="1" smtClean="0">
                <a:latin typeface="Arial" panose="020B0604020202020204" pitchFamily="34" charset="0"/>
                <a:cs typeface="Arial" panose="020B0604020202020204" pitchFamily="34" charset="0"/>
              </a:rPr>
              <a:t>FoodData</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Central system. </a:t>
            </a: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Foundation </a:t>
            </a:r>
            <a:r>
              <a:rPr lang="en-US" sz="2800" dirty="0">
                <a:latin typeface="Arial" panose="020B0604020202020204" pitchFamily="34" charset="0"/>
                <a:cs typeface="Arial" panose="020B0604020202020204" pitchFamily="34" charset="0"/>
              </a:rPr>
              <a:t>Foods contains </a:t>
            </a:r>
            <a:r>
              <a:rPr lang="en-US" sz="2800" dirty="0">
                <a:solidFill>
                  <a:srgbClr val="C00000"/>
                </a:solidFill>
                <a:latin typeface="Arial" panose="020B0604020202020204" pitchFamily="34" charset="0"/>
                <a:cs typeface="Arial" panose="020B0604020202020204" pitchFamily="34" charset="0"/>
              </a:rPr>
              <a:t>expanded nutrient and food component </a:t>
            </a:r>
            <a:r>
              <a:rPr lang="en-US" sz="2800" dirty="0" smtClean="0">
                <a:solidFill>
                  <a:srgbClr val="C00000"/>
                </a:solidFill>
                <a:latin typeface="Arial" panose="020B0604020202020204" pitchFamily="34" charset="0"/>
                <a:cs typeface="Arial" panose="020B0604020202020204" pitchFamily="34" charset="0"/>
              </a:rPr>
              <a:t>profiles and </a:t>
            </a:r>
            <a:r>
              <a:rPr lang="en-US" sz="2800" dirty="0">
                <a:solidFill>
                  <a:srgbClr val="C00000"/>
                </a:solidFill>
                <a:latin typeface="Arial" panose="020B0604020202020204" pitchFamily="34" charset="0"/>
                <a:cs typeface="Arial" panose="020B0604020202020204" pitchFamily="34" charset="0"/>
              </a:rPr>
              <a:t>metadata</a:t>
            </a:r>
            <a:r>
              <a:rPr lang="en-US" sz="2800" dirty="0">
                <a:latin typeface="Arial" panose="020B0604020202020204" pitchFamily="34" charset="0"/>
                <a:cs typeface="Arial" panose="020B0604020202020204" pitchFamily="34" charset="0"/>
              </a:rPr>
              <a:t> on a range of foods and ingredients</a:t>
            </a:r>
            <a:r>
              <a:rPr lang="en-US" sz="28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data include the </a:t>
            </a:r>
            <a:r>
              <a:rPr lang="en-US" sz="2800" dirty="0">
                <a:solidFill>
                  <a:srgbClr val="C00000"/>
                </a:solidFill>
                <a:latin typeface="Arial" panose="020B0604020202020204" pitchFamily="34" charset="0"/>
                <a:cs typeface="Arial" panose="020B0604020202020204" pitchFamily="34" charset="0"/>
              </a:rPr>
              <a:t>individual data points </a:t>
            </a:r>
            <a:r>
              <a:rPr lang="en-US" sz="2800" dirty="0" smtClean="0">
                <a:latin typeface="Arial" panose="020B0604020202020204" pitchFamily="34" charset="0"/>
                <a:cs typeface="Arial" panose="020B0604020202020204" pitchFamily="34" charset="0"/>
              </a:rPr>
              <a:t>behind the </a:t>
            </a:r>
            <a:r>
              <a:rPr lang="en-US" sz="2800" dirty="0">
                <a:latin typeface="Arial" panose="020B0604020202020204" pitchFamily="34" charset="0"/>
                <a:cs typeface="Arial" panose="020B0604020202020204" pitchFamily="34" charset="0"/>
              </a:rPr>
              <a:t>mean values and </a:t>
            </a:r>
            <a:r>
              <a:rPr lang="en-US" sz="2800" dirty="0">
                <a:solidFill>
                  <a:srgbClr val="C00000"/>
                </a:solidFill>
                <a:latin typeface="Arial" panose="020B0604020202020204" pitchFamily="34" charset="0"/>
                <a:cs typeface="Arial" panose="020B0604020202020204" pitchFamily="34" charset="0"/>
              </a:rPr>
              <a:t>metadata</a:t>
            </a:r>
            <a:r>
              <a:rPr lang="en-US" sz="2800" dirty="0">
                <a:latin typeface="Arial" panose="020B0604020202020204" pitchFamily="34" charset="0"/>
                <a:cs typeface="Arial" panose="020B0604020202020204" pitchFamily="34" charset="0"/>
              </a:rPr>
              <a:t> that include the number of samples, location, dates on which </a:t>
            </a:r>
            <a:r>
              <a:rPr lang="en-US" sz="2800" dirty="0" smtClean="0">
                <a:latin typeface="Arial" panose="020B0604020202020204" pitchFamily="34" charset="0"/>
                <a:cs typeface="Arial" panose="020B0604020202020204" pitchFamily="34" charset="0"/>
              </a:rPr>
              <a:t>samples were </a:t>
            </a:r>
            <a:r>
              <a:rPr lang="en-US" sz="2800" dirty="0">
                <a:latin typeface="Arial" panose="020B0604020202020204" pitchFamily="34" charset="0"/>
                <a:cs typeface="Arial" panose="020B0604020202020204" pitchFamily="34" charset="0"/>
              </a:rPr>
              <a:t>obtained, analytical methods used, and, if appropriate, agricultural information such as </a:t>
            </a:r>
            <a:r>
              <a:rPr lang="en-US" sz="2800" dirty="0" smtClean="0">
                <a:latin typeface="Arial" panose="020B0604020202020204" pitchFamily="34" charset="0"/>
                <a:cs typeface="Arial" panose="020B0604020202020204" pitchFamily="34" charset="0"/>
              </a:rPr>
              <a:t>cultivar and </a:t>
            </a:r>
            <a:r>
              <a:rPr lang="en-US" sz="2800" dirty="0">
                <a:latin typeface="Arial" panose="020B0604020202020204" pitchFamily="34" charset="0"/>
                <a:cs typeface="Arial" panose="020B0604020202020204" pitchFamily="34" charset="0"/>
              </a:rPr>
              <a:t>production practices. </a:t>
            </a:r>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0703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42225" y="59972"/>
            <a:ext cx="11064041" cy="1200329"/>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Foundation Foods VS SR Database: </a:t>
            </a:r>
          </a:p>
          <a:p>
            <a:pPr algn="ctr"/>
            <a:r>
              <a:rPr lang="en-US" sz="3600" dirty="0" smtClean="0">
                <a:solidFill>
                  <a:srgbClr val="C00000"/>
                </a:solidFill>
                <a:latin typeface="Arial" panose="020B0604020202020204" pitchFamily="34" charset="0"/>
                <a:cs typeface="Arial" panose="020B0604020202020204" pitchFamily="34" charset="0"/>
              </a:rPr>
              <a:t>Expanded information on foods</a:t>
            </a:r>
            <a:endParaRPr lang="el-GR" sz="3600"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316831" y="1237892"/>
            <a:ext cx="11875169"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A key feature of Foundation Foods is the ability to see the specific values associated with </a:t>
            </a:r>
            <a:r>
              <a:rPr lang="en-US" sz="2800" dirty="0" smtClean="0">
                <a:latin typeface="Arial" panose="020B0604020202020204" pitchFamily="34" charset="0"/>
                <a:cs typeface="Arial" panose="020B0604020202020204" pitchFamily="34" charset="0"/>
              </a:rPr>
              <a:t>each independent </a:t>
            </a:r>
            <a:r>
              <a:rPr lang="en-US" sz="2800" dirty="0">
                <a:latin typeface="Arial" panose="020B0604020202020204" pitchFamily="34" charset="0"/>
                <a:cs typeface="Arial" panose="020B0604020202020204" pitchFamily="34" charset="0"/>
              </a:rPr>
              <a:t>sample and hence the variability of the analyzed values for each component. </a:t>
            </a: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For samples obtained </a:t>
            </a:r>
            <a:r>
              <a:rPr lang="en-US" sz="2800" dirty="0">
                <a:latin typeface="Arial" panose="020B0604020202020204" pitchFamily="34" charset="0"/>
                <a:cs typeface="Arial" panose="020B0604020202020204" pitchFamily="34" charset="0"/>
              </a:rPr>
              <a:t>at retail locations, Foundation Foods contains metadata on sample acquisition, including </a:t>
            </a:r>
            <a:r>
              <a:rPr lang="en-US" sz="2800" dirty="0" smtClean="0">
                <a:latin typeface="Arial" panose="020B0604020202020204" pitchFamily="34" charset="0"/>
                <a:cs typeface="Arial" panose="020B0604020202020204" pitchFamily="34" charset="0"/>
              </a:rPr>
              <a:t>city and </a:t>
            </a:r>
            <a:r>
              <a:rPr lang="en-US" sz="2800" dirty="0">
                <a:latin typeface="Arial" panose="020B0604020202020204" pitchFamily="34" charset="0"/>
                <a:cs typeface="Arial" panose="020B0604020202020204" pitchFamily="34" charset="0"/>
              </a:rPr>
              <a:t>state of purchase or manufacture, purchase date, expiration date (if applicable), product </a:t>
            </a:r>
            <a:r>
              <a:rPr lang="en-US" sz="2800" dirty="0" smtClean="0">
                <a:latin typeface="Arial" panose="020B0604020202020204" pitchFamily="34" charset="0"/>
                <a:cs typeface="Arial" panose="020B0604020202020204" pitchFamily="34" charset="0"/>
              </a:rPr>
              <a:t>lot number</a:t>
            </a:r>
            <a:r>
              <a:rPr lang="en-US" sz="2800" dirty="0">
                <a:latin typeface="Arial" panose="020B0604020202020204" pitchFamily="34" charset="0"/>
                <a:cs typeface="Arial" panose="020B0604020202020204" pitchFamily="34" charset="0"/>
              </a:rPr>
              <a:t>, and UPC code (when available). </a:t>
            </a: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For </a:t>
            </a:r>
            <a:r>
              <a:rPr lang="en-US" sz="2800" dirty="0">
                <a:latin typeface="Arial" panose="020B0604020202020204" pitchFamily="34" charset="0"/>
                <a:cs typeface="Arial" panose="020B0604020202020204" pitchFamily="34" charset="0"/>
              </a:rPr>
              <a:t>samples obtained from agricultural locations, </a:t>
            </a:r>
            <a:r>
              <a:rPr lang="en-US" sz="2800" dirty="0" smtClean="0">
                <a:latin typeface="Arial" panose="020B0604020202020204" pitchFamily="34" charset="0"/>
                <a:cs typeface="Arial" panose="020B0604020202020204" pitchFamily="34" charset="0"/>
              </a:rPr>
              <a:t>metadata include </a:t>
            </a:r>
            <a:r>
              <a:rPr lang="en-US" sz="2800" dirty="0">
                <a:latin typeface="Arial" panose="020B0604020202020204" pitchFamily="34" charset="0"/>
                <a:cs typeface="Arial" panose="020B0604020202020204" pitchFamily="34" charset="0"/>
              </a:rPr>
              <a:t>information such as location (GPS coordinates), cultivar, weather, agricultural practices (e.g</a:t>
            </a:r>
            <a:r>
              <a:rPr lang="en-US" sz="2800" dirty="0" smtClean="0">
                <a:latin typeface="Arial" panose="020B0604020202020204" pitchFamily="34" charset="0"/>
                <a:cs typeface="Arial" panose="020B0604020202020204" pitchFamily="34" charset="0"/>
              </a:rPr>
              <a:t>., conventional </a:t>
            </a:r>
            <a:r>
              <a:rPr lang="en-US" sz="2800" dirty="0">
                <a:latin typeface="Arial" panose="020B0604020202020204" pitchFamily="34" charset="0"/>
                <a:cs typeface="Arial" panose="020B0604020202020204" pitchFamily="34" charset="0"/>
              </a:rPr>
              <a:t>or organic farming), and analytical methodology.</a:t>
            </a:r>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59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42225" y="59972"/>
            <a:ext cx="11064041" cy="1200329"/>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Foundation Foods VS SR Database: </a:t>
            </a:r>
          </a:p>
          <a:p>
            <a:pPr algn="ctr"/>
            <a:r>
              <a:rPr lang="en-US" sz="3600" dirty="0" smtClean="0">
                <a:solidFill>
                  <a:srgbClr val="C00000"/>
                </a:solidFill>
                <a:latin typeface="Arial" panose="020B0604020202020204" pitchFamily="34" charset="0"/>
                <a:cs typeface="Arial" panose="020B0604020202020204" pitchFamily="34" charset="0"/>
              </a:rPr>
              <a:t>Expanded information on foods</a:t>
            </a:r>
            <a:endParaRPr lang="el-GR" sz="3600"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316831" y="1260301"/>
            <a:ext cx="11875169"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Less </a:t>
            </a:r>
            <a:r>
              <a:rPr lang="en-US" sz="2800" dirty="0">
                <a:latin typeface="Arial" panose="020B0604020202020204" pitchFamily="34" charset="0"/>
                <a:cs typeface="Arial" panose="020B0604020202020204" pitchFamily="34" charset="0"/>
              </a:rPr>
              <a:t>emphasis will be placed on mixed dishes or prepared foods. </a:t>
            </a: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inclusion of metadata related to FF will facilitate researchers’ ability to link food-composition data with other important USDA datasets [e.g., Nutrient Uptake and Outcomes Network, the Agricultural Collaborative Research Outcomes System (</a:t>
            </a:r>
            <a:r>
              <a:rPr lang="en-US" sz="2800" dirty="0" err="1">
                <a:latin typeface="Arial" panose="020B0604020202020204" pitchFamily="34" charset="0"/>
                <a:cs typeface="Arial" panose="020B0604020202020204" pitchFamily="34" charset="0"/>
              </a:rPr>
              <a:t>AgCROS</a:t>
            </a:r>
            <a:r>
              <a:rPr lang="en-US" sz="2800" dirty="0">
                <a:latin typeface="Arial" panose="020B0604020202020204" pitchFamily="34" charset="0"/>
                <a:cs typeface="Arial" panose="020B0604020202020204" pitchFamily="34" charset="0"/>
              </a:rPr>
              <a:t>), and Economic Research Service]. </a:t>
            </a: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solidFill>
                  <a:srgbClr val="C00000"/>
                </a:solidFill>
                <a:latin typeface="Arial" panose="020B0604020202020204" pitchFamily="34" charset="0"/>
                <a:cs typeface="Arial" panose="020B0604020202020204" pitchFamily="34" charset="0"/>
              </a:rPr>
              <a:t>FF </a:t>
            </a:r>
            <a:r>
              <a:rPr lang="en-US" sz="2800" dirty="0">
                <a:solidFill>
                  <a:srgbClr val="C00000"/>
                </a:solidFill>
                <a:latin typeface="Arial" panose="020B0604020202020204" pitchFamily="34" charset="0"/>
                <a:cs typeface="Arial" panose="020B0604020202020204" pitchFamily="34" charset="0"/>
              </a:rPr>
              <a:t>represents the future of USDA food information because of access to metadata and links to agricultural and production information available across USDA and other federal agencies. One of the goals is to develop systems to include information from nongovernmental sources.</a:t>
            </a:r>
            <a:endParaRPr lang="el-GR" sz="28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400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31270" y="293341"/>
            <a:ext cx="1052763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Foundation Foods online view</a:t>
            </a:r>
            <a:endParaRPr lang="el-GR" sz="3600" dirty="0">
              <a:solidFill>
                <a:srgbClr val="C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72140" y="1266793"/>
            <a:ext cx="10394237" cy="5129383"/>
          </a:xfrm>
          <a:prstGeom prst="rect">
            <a:avLst/>
          </a:prstGeom>
          <a:ln>
            <a:noFill/>
          </a:ln>
          <a:effectLst>
            <a:softEdge rad="112500"/>
          </a:effectLst>
        </p:spPr>
      </p:pic>
    </p:spTree>
    <p:extLst>
      <p:ext uri="{BB962C8B-B14F-4D97-AF65-F5344CB8AC3E}">
        <p14:creationId xmlns:p14="http://schemas.microsoft.com/office/powerpoint/2010/main" val="3312710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31270" y="293341"/>
            <a:ext cx="1052763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Foundation Foods online view</a:t>
            </a:r>
            <a:endParaRPr lang="el-GR" sz="3600"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20485" y="1841494"/>
            <a:ext cx="10605470" cy="3459849"/>
          </a:xfrm>
          <a:prstGeom prst="rect">
            <a:avLst/>
          </a:prstGeom>
          <a:ln>
            <a:noFill/>
          </a:ln>
          <a:effectLst>
            <a:softEdge rad="112500"/>
          </a:effectLst>
        </p:spPr>
      </p:pic>
    </p:spTree>
    <p:extLst>
      <p:ext uri="{BB962C8B-B14F-4D97-AF65-F5344CB8AC3E}">
        <p14:creationId xmlns:p14="http://schemas.microsoft.com/office/powerpoint/2010/main" val="1063272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31270" y="293341"/>
            <a:ext cx="1052763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Foundation Foods online view</a:t>
            </a:r>
            <a:endParaRPr lang="el-GR" sz="3600" dirty="0">
              <a:solidFill>
                <a:srgbClr val="C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805543" y="1757963"/>
            <a:ext cx="10303905" cy="3568075"/>
          </a:xfrm>
          <a:prstGeom prst="rect">
            <a:avLst/>
          </a:prstGeom>
          <a:ln>
            <a:noFill/>
          </a:ln>
          <a:effectLst>
            <a:softEdge rad="112500"/>
          </a:effectLst>
        </p:spPr>
      </p:pic>
    </p:spTree>
    <p:extLst>
      <p:ext uri="{BB962C8B-B14F-4D97-AF65-F5344CB8AC3E}">
        <p14:creationId xmlns:p14="http://schemas.microsoft.com/office/powerpoint/2010/main" val="105439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63170" y="313747"/>
            <a:ext cx="10664607"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USDA FoodData Central</a:t>
            </a:r>
            <a:endParaRPr lang="el-GR" sz="3600"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563170" y="1162300"/>
            <a:ext cx="11412416" cy="6186309"/>
          </a:xfrm>
          <a:prstGeom prst="rect">
            <a:avLst/>
          </a:prstGeom>
          <a:noFill/>
        </p:spPr>
        <p:txBody>
          <a:bodyPr wrap="square" rtlCol="0">
            <a:spAutoFit/>
          </a:bodyPr>
          <a:lstStyle/>
          <a:p>
            <a:pPr marL="285750" indent="-285750">
              <a:buFont typeface="Arial" panose="020B0604020202020204" pitchFamily="34" charset="0"/>
              <a:buChar char="•"/>
            </a:pPr>
            <a:r>
              <a:rPr lang="en-US" sz="2400" dirty="0" err="1" smtClean="0">
                <a:latin typeface="Arial" panose="020B0604020202020204" pitchFamily="34" charset="0"/>
                <a:cs typeface="Arial" panose="020B0604020202020204" pitchFamily="34" charset="0"/>
              </a:rPr>
              <a:t>FoodData</a:t>
            </a:r>
            <a:r>
              <a:rPr lang="en-US" sz="2400" dirty="0" smtClean="0">
                <a:latin typeface="Arial" panose="020B0604020202020204" pitchFamily="34" charset="0"/>
                <a:cs typeface="Arial" panose="020B0604020202020204" pitchFamily="34" charset="0"/>
              </a:rPr>
              <a:t> Central is the USDA-based </a:t>
            </a:r>
            <a:r>
              <a:rPr lang="en-US" sz="2400" dirty="0">
                <a:latin typeface="Arial" panose="020B0604020202020204" pitchFamily="34" charset="0"/>
                <a:cs typeface="Arial" panose="020B0604020202020204" pitchFamily="34" charset="0"/>
              </a:rPr>
              <a:t>food-composition information </a:t>
            </a:r>
            <a:r>
              <a:rPr lang="en-US" sz="2400" dirty="0" smtClean="0">
                <a:latin typeface="Arial" panose="020B0604020202020204" pitchFamily="34" charset="0"/>
                <a:cs typeface="Arial" panose="020B0604020202020204" pitchFamily="34" charset="0"/>
              </a:rPr>
              <a:t>web center.</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It is an integrated </a:t>
            </a:r>
            <a:r>
              <a:rPr lang="en-US" sz="2400" dirty="0">
                <a:latin typeface="Arial" panose="020B0604020202020204" pitchFamily="34" charset="0"/>
                <a:cs typeface="Arial" panose="020B0604020202020204" pitchFamily="34" charset="0"/>
              </a:rPr>
              <a:t>data system that presently </a:t>
            </a:r>
            <a:r>
              <a:rPr lang="en-US" sz="2400" dirty="0" smtClean="0">
                <a:latin typeface="Arial" panose="020B0604020202020204" pitchFamily="34" charset="0"/>
                <a:cs typeface="Arial" panose="020B0604020202020204" pitchFamily="34" charset="0"/>
              </a:rPr>
              <a:t>provides 5 </a:t>
            </a:r>
            <a:r>
              <a:rPr lang="en-US" sz="2400" dirty="0">
                <a:latin typeface="Arial" panose="020B0604020202020204" pitchFamily="34" charset="0"/>
                <a:cs typeface="Arial" panose="020B0604020202020204" pitchFamily="34" charset="0"/>
              </a:rPr>
              <a:t>distinct types of </a:t>
            </a:r>
            <a:r>
              <a:rPr lang="en-US" sz="2400" dirty="0" smtClean="0">
                <a:latin typeface="Arial" panose="020B0604020202020204" pitchFamily="34" charset="0"/>
                <a:cs typeface="Arial" panose="020B0604020202020204" pitchFamily="34" charset="0"/>
              </a:rPr>
              <a:t>data in one place.</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Each data type has a unique purpose.</a:t>
            </a: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five data types are: </a:t>
            </a:r>
          </a:p>
          <a:p>
            <a:pPr marL="457200" indent="-457200">
              <a:buFont typeface="Wingdings" panose="05000000000000000000" pitchFamily="2" charset="2"/>
              <a:buChar char="Ø"/>
            </a:pPr>
            <a:r>
              <a:rPr lang="en-US" sz="2400" dirty="0">
                <a:solidFill>
                  <a:srgbClr val="FF0000"/>
                </a:solidFill>
                <a:latin typeface="Arial" panose="020B0604020202020204" pitchFamily="34" charset="0"/>
                <a:cs typeface="Arial" panose="020B0604020202020204" pitchFamily="34" charset="0"/>
              </a:rPr>
              <a:t>SR </a:t>
            </a:r>
            <a:r>
              <a:rPr lang="en-US" sz="2400" dirty="0" smtClean="0">
                <a:solidFill>
                  <a:srgbClr val="FF0000"/>
                </a:solidFill>
                <a:latin typeface="Arial" panose="020B0604020202020204" pitchFamily="34" charset="0"/>
                <a:cs typeface="Arial" panose="020B0604020202020204" pitchFamily="34" charset="0"/>
              </a:rPr>
              <a:t>Legacy: </a:t>
            </a:r>
            <a:r>
              <a:rPr lang="en-US" sz="2400" dirty="0">
                <a:latin typeface="Arial" panose="020B0604020202020204" pitchFamily="34" charset="0"/>
                <a:cs typeface="Arial" panose="020B0604020202020204" pitchFamily="34" charset="0"/>
              </a:rPr>
              <a:t>National Nutrient Database for Standard </a:t>
            </a:r>
            <a:r>
              <a:rPr lang="en-US" sz="2400" dirty="0" smtClean="0">
                <a:latin typeface="Arial" panose="020B0604020202020204" pitchFamily="34" charset="0"/>
                <a:cs typeface="Arial" panose="020B0604020202020204" pitchFamily="34" charset="0"/>
              </a:rPr>
              <a:t>Reference</a:t>
            </a:r>
          </a:p>
          <a:p>
            <a:pPr marL="457200" indent="-457200">
              <a:buFont typeface="Wingdings" panose="05000000000000000000" pitchFamily="2" charset="2"/>
              <a:buChar char="Ø"/>
            </a:pPr>
            <a:r>
              <a:rPr lang="en-US" sz="2400" dirty="0">
                <a:solidFill>
                  <a:srgbClr val="FF0000"/>
                </a:solidFill>
                <a:latin typeface="Arial" panose="020B0604020202020204" pitchFamily="34" charset="0"/>
                <a:cs typeface="Arial" panose="020B0604020202020204" pitchFamily="34" charset="0"/>
              </a:rPr>
              <a:t>GBFPD: </a:t>
            </a:r>
            <a:r>
              <a:rPr lang="en-US" sz="2400" dirty="0">
                <a:latin typeface="Arial" panose="020B0604020202020204" pitchFamily="34" charset="0"/>
                <a:cs typeface="Arial" panose="020B0604020202020204" pitchFamily="34" charset="0"/>
              </a:rPr>
              <a:t>Global Branded Food Products </a:t>
            </a:r>
            <a:r>
              <a:rPr lang="en-US" sz="2400" dirty="0" smtClean="0">
                <a:latin typeface="Arial" panose="020B0604020202020204" pitchFamily="34" charset="0"/>
                <a:cs typeface="Arial" panose="020B0604020202020204" pitchFamily="34" charset="0"/>
              </a:rPr>
              <a:t>Database</a:t>
            </a:r>
          </a:p>
          <a:p>
            <a:pPr marL="457200" indent="-457200">
              <a:buFont typeface="Wingdings" panose="05000000000000000000" pitchFamily="2" charset="2"/>
              <a:buChar char="Ø"/>
            </a:pPr>
            <a:r>
              <a:rPr lang="en-US" sz="2400" dirty="0">
                <a:solidFill>
                  <a:srgbClr val="FF0000"/>
                </a:solidFill>
                <a:latin typeface="Arial" panose="020B0604020202020204" pitchFamily="34" charset="0"/>
                <a:cs typeface="Arial" panose="020B0604020202020204" pitchFamily="34" charset="0"/>
              </a:rPr>
              <a:t>FF: </a:t>
            </a:r>
            <a:r>
              <a:rPr lang="en-US" sz="2400" dirty="0">
                <a:latin typeface="Arial" panose="020B0604020202020204" pitchFamily="34" charset="0"/>
                <a:cs typeface="Arial" panose="020B0604020202020204" pitchFamily="34" charset="0"/>
              </a:rPr>
              <a:t>Foundation Foods Database</a:t>
            </a:r>
            <a:endParaRPr lang="en-US" sz="2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400" dirty="0">
                <a:solidFill>
                  <a:srgbClr val="FF0000"/>
                </a:solidFill>
                <a:latin typeface="Arial" panose="020B0604020202020204" pitchFamily="34" charset="0"/>
                <a:cs typeface="Arial" panose="020B0604020202020204" pitchFamily="34" charset="0"/>
              </a:rPr>
              <a:t>FNDDS: </a:t>
            </a:r>
            <a:r>
              <a:rPr lang="en-US" sz="2400" dirty="0">
                <a:latin typeface="Arial" panose="020B0604020202020204" pitchFamily="34" charset="0"/>
                <a:cs typeface="Arial" panose="020B0604020202020204" pitchFamily="34" charset="0"/>
              </a:rPr>
              <a:t>Food and Nutritional Database for Dietary </a:t>
            </a:r>
            <a:r>
              <a:rPr lang="en-US" sz="2400" dirty="0" smtClean="0">
                <a:latin typeface="Arial" panose="020B0604020202020204" pitchFamily="34" charset="0"/>
                <a:cs typeface="Arial" panose="020B0604020202020204" pitchFamily="34" charset="0"/>
              </a:rPr>
              <a:t>Studies</a:t>
            </a:r>
          </a:p>
          <a:p>
            <a:pPr marL="457200" indent="-457200">
              <a:buFont typeface="Wingdings" panose="05000000000000000000" pitchFamily="2" charset="2"/>
              <a:buChar char="Ø"/>
            </a:pPr>
            <a:r>
              <a:rPr lang="en-US" sz="2400" dirty="0">
                <a:solidFill>
                  <a:srgbClr val="FF0000"/>
                </a:solidFill>
                <a:latin typeface="Arial" panose="020B0604020202020204" pitchFamily="34" charset="0"/>
                <a:cs typeface="Arial" panose="020B0604020202020204" pitchFamily="34" charset="0"/>
              </a:rPr>
              <a:t>EF: </a:t>
            </a:r>
            <a:r>
              <a:rPr lang="en-US" sz="2400" dirty="0">
                <a:latin typeface="Arial" panose="020B0604020202020204" pitchFamily="34" charset="0"/>
                <a:cs typeface="Arial" panose="020B0604020202020204" pitchFamily="34" charset="0"/>
              </a:rPr>
              <a:t>Experimental Foods Database</a:t>
            </a:r>
            <a:endParaRPr lang="en-US" sz="2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n-US"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l-G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697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31270" y="293341"/>
            <a:ext cx="1052763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Foundation Foods online view</a:t>
            </a:r>
            <a:endParaRPr lang="el-GR" sz="3600"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121228" y="1517900"/>
            <a:ext cx="9996341" cy="4518470"/>
          </a:xfrm>
          <a:prstGeom prst="rect">
            <a:avLst/>
          </a:prstGeom>
          <a:ln>
            <a:noFill/>
          </a:ln>
          <a:effectLst>
            <a:softEdge rad="112500"/>
          </a:effectLst>
        </p:spPr>
      </p:pic>
    </p:spTree>
    <p:extLst>
      <p:ext uri="{BB962C8B-B14F-4D97-AF65-F5344CB8AC3E}">
        <p14:creationId xmlns:p14="http://schemas.microsoft.com/office/powerpoint/2010/main" val="3135656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51017" y="262195"/>
            <a:ext cx="1106404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Expansions to new areas of food information</a:t>
            </a:r>
            <a:endParaRPr lang="el-GR" sz="3600"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145452" y="1260301"/>
            <a:ext cx="11875169" cy="4708981"/>
          </a:xfrm>
          <a:prstGeom prst="rect">
            <a:avLst/>
          </a:prstGeom>
          <a:noFill/>
        </p:spPr>
        <p:txBody>
          <a:bodyPr wrap="square" rtlCol="0">
            <a:spAutoFit/>
          </a:bodyPr>
          <a:lstStyle/>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The evolution of GBFPD and FF also identified 2 additional areas of expansion and consolidation of data accessibility. </a:t>
            </a:r>
            <a:endParaRPr lang="en-US"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Food-composition </a:t>
            </a:r>
            <a:r>
              <a:rPr lang="en-US" sz="2000" dirty="0">
                <a:latin typeface="Arial" panose="020B0604020202020204" pitchFamily="34" charset="0"/>
                <a:cs typeface="Arial" panose="020B0604020202020204" pitchFamily="34" charset="0"/>
              </a:rPr>
              <a:t>data within the context of an experimental design or derived from new analytical methodology research do not typically appear in public databases but would be beneficial to researchers if more broadly accessible. </a:t>
            </a:r>
            <a:endParaRPr lang="en-US"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That </a:t>
            </a:r>
            <a:r>
              <a:rPr lang="en-US" sz="2000" dirty="0">
                <a:latin typeface="Arial" panose="020B0604020202020204" pitchFamily="34" charset="0"/>
                <a:cs typeface="Arial" panose="020B0604020202020204" pitchFamily="34" charset="0"/>
              </a:rPr>
              <a:t>need identified data for </a:t>
            </a:r>
            <a:r>
              <a:rPr lang="en-US" sz="2000" dirty="0">
                <a:solidFill>
                  <a:srgbClr val="C00000"/>
                </a:solidFill>
                <a:latin typeface="Arial" panose="020B0604020202020204" pitchFamily="34" charset="0"/>
                <a:cs typeface="Arial" panose="020B0604020202020204" pitchFamily="34" charset="0"/>
              </a:rPr>
              <a:t>Experimental Foods (EF</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Another </a:t>
            </a:r>
            <a:r>
              <a:rPr lang="en-US" sz="2000" dirty="0">
                <a:latin typeface="Arial" panose="020B0604020202020204" pitchFamily="34" charset="0"/>
                <a:cs typeface="Arial" panose="020B0604020202020204" pitchFamily="34" charset="0"/>
              </a:rPr>
              <a:t>data type developed by Beltsville Human Nutrition Research Center's (BHNRC's) Food Surveys Research Group and specific to national nutrition monitoring is the </a:t>
            </a:r>
            <a:r>
              <a:rPr lang="en-US" sz="2000" dirty="0">
                <a:solidFill>
                  <a:srgbClr val="C00000"/>
                </a:solidFill>
                <a:latin typeface="Arial" panose="020B0604020202020204" pitchFamily="34" charset="0"/>
                <a:cs typeface="Arial" panose="020B0604020202020204" pitchFamily="34" charset="0"/>
              </a:rPr>
              <a:t>Food and Nutrient Database for Dietary Studies (FNDDS) </a:t>
            </a:r>
            <a:r>
              <a:rPr lang="en-US" sz="2000" dirty="0">
                <a:latin typeface="Arial" panose="020B0604020202020204" pitchFamily="34" charset="0"/>
                <a:cs typeface="Arial" panose="020B0604020202020204" pitchFamily="34" charset="0"/>
              </a:rPr>
              <a:t>that has been released every 2 y in concert with the 2-y release of What We Eat in America as part of the NHANES. Including FNDDS as a data type supported the goal of centralized availability. Together, these 5 data types comprise USDA's </a:t>
            </a:r>
            <a:r>
              <a:rPr lang="en-US" sz="2000" dirty="0" err="1">
                <a:latin typeface="Arial" panose="020B0604020202020204" pitchFamily="34" charset="0"/>
                <a:cs typeface="Arial" panose="020B0604020202020204" pitchFamily="34" charset="0"/>
              </a:rPr>
              <a:t>FoodData</a:t>
            </a:r>
            <a:r>
              <a:rPr lang="en-US" sz="2000" dirty="0">
                <a:latin typeface="Arial" panose="020B0604020202020204" pitchFamily="34" charset="0"/>
                <a:cs typeface="Arial" panose="020B0604020202020204" pitchFamily="34" charset="0"/>
              </a:rPr>
              <a:t> Central (FDC).</a:t>
            </a:r>
            <a:endParaRPr lang="el-GR" sz="20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0072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51015" y="139102"/>
            <a:ext cx="11064041" cy="1200329"/>
          </a:xfrm>
          <a:prstGeom prst="rect">
            <a:avLst/>
          </a:prstGeom>
          <a:noFill/>
        </p:spPr>
        <p:txBody>
          <a:bodyPr wrap="square" rtlCol="0">
            <a:spAutoFit/>
          </a:bodyPr>
          <a:lstStyle/>
          <a:p>
            <a:pPr algn="ctr"/>
            <a:r>
              <a:rPr lang="en-US" sz="3600" dirty="0">
                <a:solidFill>
                  <a:srgbClr val="C00000"/>
                </a:solidFill>
                <a:latin typeface="Arial" panose="020B0604020202020204" pitchFamily="34" charset="0"/>
                <a:cs typeface="Arial" panose="020B0604020202020204" pitchFamily="34" charset="0"/>
              </a:rPr>
              <a:t>Food and Nutrient Database for Dietary Studies (FNDDS) </a:t>
            </a:r>
            <a:endParaRPr lang="el-GR" sz="3600"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145450" y="1770254"/>
            <a:ext cx="11875169"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FNDDS provides nutrient values for the foods and beverages reported in What We Eat in America, the dietary intake component of the </a:t>
            </a:r>
            <a:r>
              <a:rPr lang="en-US" sz="2400" dirty="0" smtClean="0">
                <a:latin typeface="Arial" panose="020B0604020202020204" pitchFamily="34" charset="0"/>
                <a:cs typeface="Arial" panose="020B0604020202020204" pitchFamily="34" charset="0"/>
              </a:rPr>
              <a:t>NHANES.</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FNDDS data facilitate analyses of dietary intakes reported in NHANES as well as many other dietary research studies. </a:t>
            </a:r>
            <a:endParaRPr lang="en-US" sz="24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solidFill>
                  <a:srgbClr val="C00000"/>
                </a:solidFill>
                <a:latin typeface="Arial" panose="020B0604020202020204" pitchFamily="34" charset="0"/>
                <a:cs typeface="Arial" panose="020B0604020202020204" pitchFamily="34" charset="0"/>
              </a:rPr>
              <a:t>The </a:t>
            </a:r>
            <a:r>
              <a:rPr lang="en-US" sz="2400" dirty="0">
                <a:solidFill>
                  <a:srgbClr val="C00000"/>
                </a:solidFill>
                <a:latin typeface="Arial" panose="020B0604020202020204" pitchFamily="34" charset="0"/>
                <a:cs typeface="Arial" panose="020B0604020202020204" pitchFamily="34" charset="0"/>
              </a:rPr>
              <a:t>nutrient profiles of a majority of foods and beverages in FNDDS 2017–2018 were generated using a recipe calculation process utilizing 2 or more ingredient codes from FF and SR Legacy data in FDC. </a:t>
            </a:r>
            <a:endParaRPr lang="en-US" sz="2400" dirty="0" smtClean="0">
              <a:solidFill>
                <a:srgbClr val="C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FNDDS </a:t>
            </a:r>
            <a:r>
              <a:rPr lang="en-US" sz="2400" dirty="0">
                <a:latin typeface="Arial" panose="020B0604020202020204" pitchFamily="34" charset="0"/>
                <a:cs typeface="Arial" panose="020B0604020202020204" pitchFamily="34" charset="0"/>
              </a:rPr>
              <a:t>includes documentation of the FDC source of each nutrient value for ingredients used in FNDDS and is publicly available.</a:t>
            </a:r>
            <a:endParaRPr lang="el-GR"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022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05442" y="381264"/>
            <a:ext cx="1052763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FNDDS online view</a:t>
            </a:r>
            <a:endParaRPr lang="el-GR" sz="3600"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70438" y="1191460"/>
            <a:ext cx="10524983" cy="5133135"/>
          </a:xfrm>
          <a:prstGeom prst="rect">
            <a:avLst/>
          </a:prstGeom>
          <a:ln>
            <a:noFill/>
          </a:ln>
          <a:effectLst>
            <a:softEdge rad="112500"/>
          </a:effectLst>
        </p:spPr>
      </p:pic>
    </p:spTree>
    <p:extLst>
      <p:ext uri="{BB962C8B-B14F-4D97-AF65-F5344CB8AC3E}">
        <p14:creationId xmlns:p14="http://schemas.microsoft.com/office/powerpoint/2010/main" val="1271742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05442" y="381264"/>
            <a:ext cx="1052763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FNDDS online view</a:t>
            </a:r>
            <a:endParaRPr lang="el-GR" sz="3600" dirty="0">
              <a:solidFill>
                <a:srgbClr val="C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866273" y="1295063"/>
            <a:ext cx="10533618" cy="5105736"/>
          </a:xfrm>
          <a:prstGeom prst="rect">
            <a:avLst/>
          </a:prstGeom>
          <a:ln>
            <a:noFill/>
          </a:ln>
          <a:effectLst>
            <a:softEdge rad="112500"/>
          </a:effectLst>
        </p:spPr>
      </p:pic>
    </p:spTree>
    <p:extLst>
      <p:ext uri="{BB962C8B-B14F-4D97-AF65-F5344CB8AC3E}">
        <p14:creationId xmlns:p14="http://schemas.microsoft.com/office/powerpoint/2010/main" val="4278062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405442" y="381264"/>
            <a:ext cx="1052763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FNDDS online view</a:t>
            </a:r>
            <a:endParaRPr lang="el-GR" sz="3600" dirty="0">
              <a:solidFill>
                <a:srgbClr val="C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05442" y="1648567"/>
            <a:ext cx="11191545" cy="3928672"/>
          </a:xfrm>
          <a:prstGeom prst="rect">
            <a:avLst/>
          </a:prstGeom>
          <a:ln>
            <a:noFill/>
          </a:ln>
          <a:effectLst>
            <a:softEdge rad="112500"/>
          </a:effectLst>
        </p:spPr>
      </p:pic>
    </p:spTree>
    <p:extLst>
      <p:ext uri="{BB962C8B-B14F-4D97-AF65-F5344CB8AC3E}">
        <p14:creationId xmlns:p14="http://schemas.microsoft.com/office/powerpoint/2010/main" val="4289497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51013" y="367702"/>
            <a:ext cx="1106404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Experimental Foods</a:t>
            </a:r>
            <a:endParaRPr lang="el-GR" sz="3600"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145448" y="1601812"/>
            <a:ext cx="11875169"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Data </a:t>
            </a:r>
            <a:r>
              <a:rPr lang="en-US" sz="2400" dirty="0">
                <a:latin typeface="Arial" panose="020B0604020202020204" pitchFamily="34" charset="0"/>
                <a:cs typeface="Arial" panose="020B0604020202020204" pitchFamily="34" charset="0"/>
              </a:rPr>
              <a:t>that do not appear in any other dataset searchable from </a:t>
            </a:r>
            <a:r>
              <a:rPr lang="en-US" sz="2400" dirty="0" err="1" smtClean="0">
                <a:latin typeface="Arial" panose="020B0604020202020204" pitchFamily="34" charset="0"/>
                <a:cs typeface="Arial" panose="020B0604020202020204" pitchFamily="34" charset="0"/>
              </a:rPr>
              <a:t>FoodData</a:t>
            </a:r>
            <a:r>
              <a:rPr lang="en-US" sz="2400" dirty="0" smtClean="0">
                <a:latin typeface="Arial" panose="020B0604020202020204" pitchFamily="34" charset="0"/>
                <a:cs typeface="Arial" panose="020B0604020202020204" pitchFamily="34" charset="0"/>
              </a:rPr>
              <a:t> Central</a:t>
            </a:r>
            <a:r>
              <a:rPr lang="en-US" sz="2400" dirty="0">
                <a:latin typeface="Arial" panose="020B0604020202020204" pitchFamily="34" charset="0"/>
                <a:cs typeface="Arial" panose="020B0604020202020204" pitchFamily="34" charset="0"/>
              </a:rPr>
              <a:t>. The overall goal of this data type is to allow users to focus on the research aspects and </a:t>
            </a:r>
            <a:r>
              <a:rPr lang="en-US" sz="2400" dirty="0" smtClean="0">
                <a:latin typeface="Arial" panose="020B0604020202020204" pitchFamily="34" charset="0"/>
                <a:cs typeface="Arial" panose="020B0604020202020204" pitchFamily="34" charset="0"/>
              </a:rPr>
              <a:t>deeper understanding </a:t>
            </a:r>
            <a:r>
              <a:rPr lang="en-US" sz="2400" dirty="0">
                <a:latin typeface="Arial" panose="020B0604020202020204" pitchFamily="34" charset="0"/>
                <a:cs typeface="Arial" panose="020B0604020202020204" pitchFamily="34" charset="0"/>
              </a:rPr>
              <a:t>of factors related to food composition</a:t>
            </a:r>
            <a:r>
              <a:rPr lang="en-US" sz="2400" dirty="0" smtClean="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Generally, data presented are those that: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exist within </a:t>
            </a:r>
            <a:r>
              <a:rPr lang="en-US" sz="2400" dirty="0">
                <a:latin typeface="Arial" panose="020B0604020202020204" pitchFamily="34" charset="0"/>
                <a:cs typeface="Arial" panose="020B0604020202020204" pitchFamily="34" charset="0"/>
              </a:rPr>
              <a:t>the context of an experimental design; 2) are derived from new analytical methodology; </a:t>
            </a:r>
            <a:r>
              <a:rPr lang="en-US" sz="2400" dirty="0" smtClean="0">
                <a:latin typeface="Arial" panose="020B0604020202020204" pitchFamily="34" charset="0"/>
                <a:cs typeface="Arial" panose="020B0604020202020204" pitchFamily="34" charset="0"/>
              </a:rPr>
              <a:t>and/or 3</a:t>
            </a:r>
            <a:r>
              <a:rPr lang="en-US" sz="2400" dirty="0">
                <a:latin typeface="Arial" panose="020B0604020202020204" pitchFamily="34" charset="0"/>
                <a:cs typeface="Arial" panose="020B0604020202020204" pitchFamily="34" charset="0"/>
              </a:rPr>
              <a:t>) are based on innovative sampling procedures. </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rgbClr val="C00000"/>
                </a:solidFill>
                <a:latin typeface="Arial" panose="020B0604020202020204" pitchFamily="34" charset="0"/>
                <a:cs typeface="Arial" panose="020B0604020202020204" pitchFamily="34" charset="0"/>
              </a:rPr>
              <a:t>In </a:t>
            </a:r>
            <a:r>
              <a:rPr lang="en-US" sz="2400" dirty="0">
                <a:solidFill>
                  <a:srgbClr val="C00000"/>
                </a:solidFill>
                <a:latin typeface="Arial" panose="020B0604020202020204" pitchFamily="34" charset="0"/>
                <a:cs typeface="Arial" panose="020B0604020202020204" pitchFamily="34" charset="0"/>
              </a:rPr>
              <a:t>some cases, data presented may </a:t>
            </a:r>
            <a:r>
              <a:rPr lang="en-US" sz="2400" dirty="0" smtClean="0">
                <a:solidFill>
                  <a:srgbClr val="C00000"/>
                </a:solidFill>
                <a:latin typeface="Arial" panose="020B0604020202020204" pitchFamily="34" charset="0"/>
                <a:cs typeface="Arial" panose="020B0604020202020204" pitchFamily="34" charset="0"/>
              </a:rPr>
              <a:t>expand information </a:t>
            </a:r>
            <a:r>
              <a:rPr lang="en-US" sz="2400" dirty="0">
                <a:solidFill>
                  <a:srgbClr val="C00000"/>
                </a:solidFill>
                <a:latin typeface="Arial" panose="020B0604020202020204" pitchFamily="34" charset="0"/>
                <a:cs typeface="Arial" panose="020B0604020202020204" pitchFamily="34" charset="0"/>
              </a:rPr>
              <a:t>about a specific food that appears in other data types. </a:t>
            </a:r>
            <a:endParaRPr lang="en-US" sz="2400" dirty="0" smtClean="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590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31270" y="293341"/>
            <a:ext cx="1052763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Experimental Foods online view</a:t>
            </a:r>
            <a:endParaRPr lang="el-GR" sz="3600" dirty="0">
              <a:solidFill>
                <a:srgbClr val="C0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31270" y="1357705"/>
            <a:ext cx="11461083" cy="4501673"/>
          </a:xfrm>
          <a:prstGeom prst="rect">
            <a:avLst/>
          </a:prstGeom>
          <a:ln>
            <a:noFill/>
          </a:ln>
          <a:effectLst>
            <a:softEdge rad="112500"/>
          </a:effectLst>
        </p:spPr>
      </p:pic>
    </p:spTree>
    <p:extLst>
      <p:ext uri="{BB962C8B-B14F-4D97-AF65-F5344CB8AC3E}">
        <p14:creationId xmlns:p14="http://schemas.microsoft.com/office/powerpoint/2010/main" val="104467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231270" y="293341"/>
            <a:ext cx="1052763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Experimental Foods online view</a:t>
            </a:r>
            <a:endParaRPr lang="el-GR" sz="3600"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493295" y="1240926"/>
            <a:ext cx="11014549" cy="5280430"/>
          </a:xfrm>
          <a:prstGeom prst="rect">
            <a:avLst/>
          </a:prstGeom>
          <a:ln>
            <a:noFill/>
          </a:ln>
          <a:effectLst>
            <a:softEdge rad="112500"/>
          </a:effectLst>
        </p:spPr>
      </p:pic>
    </p:spTree>
    <p:extLst>
      <p:ext uri="{BB962C8B-B14F-4D97-AF65-F5344CB8AC3E}">
        <p14:creationId xmlns:p14="http://schemas.microsoft.com/office/powerpoint/2010/main" val="3453878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51013" y="367702"/>
            <a:ext cx="1106404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References</a:t>
            </a:r>
            <a:endParaRPr lang="el-GR" sz="3600" dirty="0">
              <a:solidFill>
                <a:srgbClr val="C00000"/>
              </a:solidFill>
              <a:latin typeface="Arial" panose="020B0604020202020204" pitchFamily="34" charset="0"/>
              <a:cs typeface="Arial" panose="020B0604020202020204" pitchFamily="34" charset="0"/>
            </a:endParaRPr>
          </a:p>
        </p:txBody>
      </p:sp>
      <p:sp>
        <p:nvSpPr>
          <p:cNvPr id="3" name="TextBox 2"/>
          <p:cNvSpPr txBox="1"/>
          <p:nvPr/>
        </p:nvSpPr>
        <p:spPr>
          <a:xfrm>
            <a:off x="229669" y="1541654"/>
            <a:ext cx="11875169"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American Journal of Clinical Nutrition, Volume 115, Issue 3, March 2022, Pages 619–624, </a:t>
            </a:r>
            <a:r>
              <a:rPr lang="en-US" sz="2400" dirty="0">
                <a:latin typeface="Arial" panose="020B0604020202020204" pitchFamily="34" charset="0"/>
                <a:cs typeface="Arial" panose="020B0604020202020204" pitchFamily="34" charset="0"/>
                <a:hlinkClick r:id="rId2"/>
              </a:rPr>
              <a:t>https://</a:t>
            </a:r>
            <a:r>
              <a:rPr lang="en-US" sz="2400" dirty="0" smtClean="0">
                <a:latin typeface="Arial" panose="020B0604020202020204" pitchFamily="34" charset="0"/>
                <a:cs typeface="Arial" panose="020B0604020202020204" pitchFamily="34" charset="0"/>
                <a:hlinkClick r:id="rId2"/>
              </a:rPr>
              <a:t>doi.org/10.1093/ajcn/nqab397</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Food </a:t>
            </a:r>
            <a:r>
              <a:rPr lang="en-US" sz="2400" dirty="0">
                <a:latin typeface="Arial" panose="020B0604020202020204" pitchFamily="34" charset="0"/>
                <a:cs typeface="Arial" panose="020B0604020202020204" pitchFamily="34" charset="0"/>
              </a:rPr>
              <a:t>Data Central </a:t>
            </a:r>
            <a:r>
              <a:rPr lang="en-US" sz="2400" dirty="0">
                <a:latin typeface="Arial" panose="020B0604020202020204" pitchFamily="34" charset="0"/>
                <a:cs typeface="Arial" panose="020B0604020202020204" pitchFamily="34" charset="0"/>
                <a:hlinkClick r:id="rId3"/>
              </a:rPr>
              <a:t>https://fdc.nal.usda.gov</a:t>
            </a:r>
            <a:r>
              <a:rPr lang="en-US" sz="2400" dirty="0" smtClean="0">
                <a:latin typeface="Arial" panose="020B0604020202020204" pitchFamily="34" charset="0"/>
                <a:cs typeface="Arial" panose="020B0604020202020204" pitchFamily="34" charset="0"/>
                <a:hlinkClick r:id="rId3"/>
              </a:rPr>
              <a:t>/</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FNDDS </a:t>
            </a:r>
            <a:r>
              <a:rPr lang="en-US" sz="2400" dirty="0">
                <a:latin typeface="Arial" panose="020B0604020202020204" pitchFamily="34" charset="0"/>
                <a:cs typeface="Arial" panose="020B0604020202020204" pitchFamily="34" charset="0"/>
                <a:hlinkClick r:id="rId4"/>
              </a:rPr>
              <a:t>https://www.ars.usda.gov/northeast-area/beltsville-md-bhnrc/beltsville-human-nutrition-research-center/food-surveys-research-group/docs/fndds</a:t>
            </a:r>
            <a:r>
              <a:rPr lang="en-US" sz="2400" dirty="0" smtClean="0">
                <a:latin typeface="Arial" panose="020B0604020202020204" pitchFamily="34" charset="0"/>
                <a:cs typeface="Arial" panose="020B0604020202020204" pitchFamily="34" charset="0"/>
                <a:hlinkClick r:id="rId4"/>
              </a:rPr>
              <a:t>/</a:t>
            </a:r>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4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642" y="658890"/>
            <a:ext cx="11476715" cy="5540220"/>
          </a:xfrm>
          <a:prstGeom prst="rect">
            <a:avLst/>
          </a:prstGeom>
          <a:ln>
            <a:noFill/>
          </a:ln>
          <a:effectLst>
            <a:softEdge rad="112500"/>
          </a:effectLst>
        </p:spPr>
      </p:pic>
    </p:spTree>
    <p:extLst>
      <p:ext uri="{BB962C8B-B14F-4D97-AF65-F5344CB8AC3E}">
        <p14:creationId xmlns:p14="http://schemas.microsoft.com/office/powerpoint/2010/main" val="416596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563170" y="313747"/>
            <a:ext cx="10664607"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USDA FoodData Central – Online View</a:t>
            </a:r>
            <a:endParaRPr lang="el-GR" sz="3600"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88079" y="1467853"/>
            <a:ext cx="11823076" cy="4317339"/>
          </a:xfrm>
          <a:prstGeom prst="rect">
            <a:avLst/>
          </a:prstGeom>
          <a:ln>
            <a:noFill/>
          </a:ln>
          <a:effectLst>
            <a:softEdge rad="112500"/>
          </a:effectLst>
        </p:spPr>
      </p:pic>
    </p:spTree>
    <p:extLst>
      <p:ext uri="{BB962C8B-B14F-4D97-AF65-F5344CB8AC3E}">
        <p14:creationId xmlns:p14="http://schemas.microsoft.com/office/powerpoint/2010/main" val="2643814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906070" y="93939"/>
            <a:ext cx="10664607"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Timeline: human nutrition search and SR Database</a:t>
            </a:r>
            <a:endParaRPr lang="el-GR" sz="36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0" y="1290244"/>
            <a:ext cx="12284242"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USDA was the first federal agency to conduct human nutrition search starting at the end of the 19</a:t>
            </a:r>
            <a:r>
              <a:rPr lang="en-US" sz="2400" baseline="30000" dirty="0" smtClean="0">
                <a:latin typeface="Arial" panose="020B0604020202020204" pitchFamily="34" charset="0"/>
                <a:cs typeface="Arial" panose="020B0604020202020204" pitchFamily="34" charset="0"/>
              </a:rPr>
              <a:t>th</a:t>
            </a:r>
            <a:r>
              <a:rPr lang="en-US" sz="2400" dirty="0" smtClean="0">
                <a:latin typeface="Arial" panose="020B0604020202020204" pitchFamily="34" charset="0"/>
                <a:cs typeface="Arial" panose="020B0604020202020204" pitchFamily="34" charset="0"/>
              </a:rPr>
              <a:t> century.</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For more than a century since then, USDA’s ARS has continued to analyze foods and determine the consumption and dietary patterns of Americans.</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This work resulted in the creation of </a:t>
            </a:r>
            <a:r>
              <a:rPr lang="en-US" sz="2400" dirty="0" smtClean="0">
                <a:solidFill>
                  <a:srgbClr val="C00000"/>
                </a:solidFill>
                <a:latin typeface="Arial" panose="020B0604020202020204" pitchFamily="34" charset="0"/>
                <a:cs typeface="Arial" panose="020B0604020202020204" pitchFamily="34" charset="0"/>
              </a:rPr>
              <a:t>USDA’s National Nutrient Database for Standard Reference (SR)</a:t>
            </a:r>
            <a:r>
              <a:rPr lang="en-US" sz="2400" dirty="0" smtClean="0">
                <a:latin typeface="Arial" panose="020B0604020202020204" pitchFamily="34" charset="0"/>
                <a:cs typeface="Arial" panose="020B0604020202020204" pitchFamily="34" charset="0"/>
              </a:rPr>
              <a:t>.</a:t>
            </a:r>
            <a:r>
              <a:rPr lang="en-US" sz="2400" dirty="0" smtClean="0">
                <a:solidFill>
                  <a:srgbClr val="C0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This database is the major source of food composition data in the United States.</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SR provides (</a:t>
            </a:r>
            <a:r>
              <a:rPr lang="en-US" sz="2400" dirty="0" smtClean="0">
                <a:solidFill>
                  <a:srgbClr val="FF0000"/>
                </a:solidFill>
                <a:latin typeface="Arial" panose="020B0604020202020204" pitchFamily="34" charset="0"/>
                <a:cs typeface="Arial" panose="020B0604020202020204" pitchFamily="34" charset="0"/>
              </a:rPr>
              <a:t>for now</a:t>
            </a:r>
            <a:r>
              <a:rPr lang="en-US" sz="2400" dirty="0" smtClean="0">
                <a:latin typeface="Arial" panose="020B0604020202020204" pitchFamily="34" charset="0"/>
                <a:cs typeface="Arial" panose="020B0604020202020204" pitchFamily="34" charset="0"/>
              </a:rPr>
              <a:t>) the foundation for most food composition databases in the public and private sectors (FNDDS – WWEIA included).</a:t>
            </a:r>
            <a:endParaRPr lang="el-G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5387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F09252"/>
            </a:gs>
            <a:gs pos="0">
              <a:srgbClr val="FFE697"/>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937460" y="336884"/>
            <a:ext cx="1052763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SR online view</a:t>
            </a:r>
            <a:endParaRPr lang="el-GR" sz="3600" dirty="0">
              <a:solidFill>
                <a:srgbClr val="C0000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1852" y="1263316"/>
            <a:ext cx="12005924" cy="5594684"/>
          </a:xfrm>
          <a:prstGeom prst="rect">
            <a:avLst/>
          </a:prstGeom>
          <a:ln>
            <a:noFill/>
          </a:ln>
          <a:effectLst>
            <a:softEdge rad="112500"/>
          </a:effectLst>
        </p:spPr>
      </p:pic>
    </p:spTree>
    <p:extLst>
      <p:ext uri="{BB962C8B-B14F-4D97-AF65-F5344CB8AC3E}">
        <p14:creationId xmlns:p14="http://schemas.microsoft.com/office/powerpoint/2010/main" val="413755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937460" y="336884"/>
            <a:ext cx="1052763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SR updating and relevance continuation</a:t>
            </a:r>
            <a:endParaRPr lang="el-GR" sz="36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210552" y="1111995"/>
            <a:ext cx="11981448" cy="3539430"/>
          </a:xfrm>
          <a:prstGeom prst="rect">
            <a:avLst/>
          </a:prstGeom>
          <a:noFill/>
        </p:spPr>
        <p:txBody>
          <a:bodyPr wrap="square" rtlCol="0">
            <a:spAutoFit/>
          </a:bodyPr>
          <a:lstStyle/>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Throughout the years, SR database has been continuously and effectively updated.</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a:t>
            </a:r>
            <a:r>
              <a:rPr lang="en-US" sz="2800" dirty="0" smtClean="0">
                <a:latin typeface="Arial" panose="020B0604020202020204" pitchFamily="34" charset="0"/>
                <a:cs typeface="Arial" panose="020B0604020202020204" pitchFamily="34" charset="0"/>
              </a:rPr>
              <a:t>ffort was put in keeping pace with the evolution in analytical approaches, technology, and agricultural practices that have occurred since the first results had been published.</a:t>
            </a: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449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764930" y="144379"/>
            <a:ext cx="10527631" cy="1200329"/>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SR database obsolescence and replacement decision</a:t>
            </a:r>
            <a:endParaRPr lang="el-GR" sz="36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210552" y="469231"/>
            <a:ext cx="11981448" cy="6124754"/>
          </a:xfrm>
          <a:prstGeom prst="rect">
            <a:avLst/>
          </a:prstGeom>
          <a:noFill/>
        </p:spPr>
        <p:txBody>
          <a:bodyPr wrap="square" rtlCol="0">
            <a:spAutoFit/>
          </a:bodyPr>
          <a:lstStyle/>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solidFill>
                  <a:srgbClr val="FF0000"/>
                </a:solidFill>
                <a:latin typeface="Arial" panose="020B0604020202020204" pitchFamily="34" charset="0"/>
                <a:cs typeface="Arial" panose="020B0604020202020204" pitchFamily="34" charset="0"/>
              </a:rPr>
              <a:t>HOWEVER:</a:t>
            </a: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a:t>
            </a:r>
          </a:p>
          <a:p>
            <a:r>
              <a:rPr lang="en-US" sz="2800" dirty="0" smtClean="0">
                <a:latin typeface="Arial" panose="020B0604020202020204" pitchFamily="34" charset="0"/>
                <a:cs typeface="Arial" panose="020B0604020202020204" pitchFamily="34" charset="0"/>
              </a:rPr>
              <a:t>In 2012, the USDA Office of National Programs and the Beltsville Human Nutrition Center decided that </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“The existing approach to assembling the SR was </a:t>
            </a:r>
            <a:r>
              <a:rPr lang="en-US" sz="2800" dirty="0" smtClean="0">
                <a:solidFill>
                  <a:srgbClr val="FF0000"/>
                </a:solidFill>
                <a:latin typeface="Arial" panose="020B0604020202020204" pitchFamily="34" charset="0"/>
                <a:cs typeface="Arial" panose="020B0604020202020204" pitchFamily="34" charset="0"/>
              </a:rPr>
              <a:t>no longer viable</a:t>
            </a:r>
            <a:r>
              <a:rPr lang="en-US" sz="2800" dirty="0" smtClean="0">
                <a:latin typeface="Arial" panose="020B0604020202020204" pitchFamily="34" charset="0"/>
                <a:cs typeface="Arial" panose="020B0604020202020204" pitchFamily="34" charset="0"/>
              </a:rPr>
              <a:t>, given the demands of the US food supply and the limits of USDA's resources, and dramatic change in the USDA National Nutrient Database” (…)</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Hence..</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“Dramatic change was needed”</a:t>
            </a:r>
            <a:r>
              <a:rPr lang="en-US" sz="28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4175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E697"/>
            </a:gs>
            <a:gs pos="100000">
              <a:srgbClr val="F09252"/>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764930" y="219808"/>
            <a:ext cx="10527631" cy="646331"/>
          </a:xfrm>
          <a:prstGeom prst="rect">
            <a:avLst/>
          </a:prstGeom>
          <a:noFill/>
        </p:spPr>
        <p:txBody>
          <a:bodyPr wrap="square" rtlCol="0">
            <a:spAutoFit/>
          </a:bodyPr>
          <a:lstStyle/>
          <a:p>
            <a:pPr algn="ctr"/>
            <a:r>
              <a:rPr lang="en-US" sz="3600" dirty="0" smtClean="0">
                <a:solidFill>
                  <a:srgbClr val="C00000"/>
                </a:solidFill>
                <a:latin typeface="Arial" panose="020B0604020202020204" pitchFamily="34" charset="0"/>
                <a:cs typeface="Arial" panose="020B0604020202020204" pitchFamily="34" charset="0"/>
              </a:rPr>
              <a:t>Reasons for approach change decision</a:t>
            </a:r>
            <a:endParaRPr lang="el-GR" sz="3600" dirty="0">
              <a:solidFill>
                <a:srgbClr val="C00000"/>
              </a:solidFill>
              <a:latin typeface="Arial" panose="020B0604020202020204" pitchFamily="34" charset="0"/>
              <a:cs typeface="Arial" panose="020B0604020202020204" pitchFamily="34" charset="0"/>
            </a:endParaRPr>
          </a:p>
        </p:txBody>
      </p:sp>
      <p:sp>
        <p:nvSpPr>
          <p:cNvPr id="4" name="TextBox 3"/>
          <p:cNvSpPr txBox="1"/>
          <p:nvPr/>
        </p:nvSpPr>
        <p:spPr>
          <a:xfrm>
            <a:off x="210552" y="1467850"/>
            <a:ext cx="11981448"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a:t>
            </a:r>
            <a:r>
              <a:rPr lang="en-US" sz="2800" dirty="0" smtClean="0">
                <a:latin typeface="Arial" panose="020B0604020202020204" pitchFamily="34" charset="0"/>
                <a:cs typeface="Arial" panose="020B0604020202020204" pitchFamily="34" charset="0"/>
              </a:rPr>
              <a:t>assive </a:t>
            </a:r>
            <a:r>
              <a:rPr lang="en-US" sz="2800" dirty="0">
                <a:latin typeface="Arial" panose="020B0604020202020204" pitchFamily="34" charset="0"/>
                <a:cs typeface="Arial" panose="020B0604020202020204" pitchFamily="34" charset="0"/>
              </a:rPr>
              <a:t>increase in the number of prepared and proprietary food products available to </a:t>
            </a:r>
            <a:r>
              <a:rPr lang="en-US" sz="2800" dirty="0" smtClean="0">
                <a:latin typeface="Arial" panose="020B0604020202020204" pitchFamily="34" charset="0"/>
                <a:cs typeface="Arial" panose="020B0604020202020204" pitchFamily="34" charset="0"/>
              </a:rPr>
              <a:t>consumers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combined by</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a:t>
            </a:r>
            <a:r>
              <a:rPr lang="en-US" sz="2800" dirty="0" smtClean="0">
                <a:latin typeface="Arial" panose="020B0604020202020204" pitchFamily="34" charset="0"/>
                <a:cs typeface="Arial" panose="020B0604020202020204" pitchFamily="34" charset="0"/>
              </a:rPr>
              <a:t>apid </a:t>
            </a:r>
            <a:r>
              <a:rPr lang="en-US" sz="2800" dirty="0">
                <a:latin typeface="Arial" panose="020B0604020202020204" pitchFamily="34" charset="0"/>
                <a:cs typeface="Arial" panose="020B0604020202020204" pitchFamily="34" charset="0"/>
              </a:rPr>
              <a:t>and frequent changes in formulations or recipes </a:t>
            </a:r>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makes it</a:t>
            </a:r>
          </a:p>
          <a:p>
            <a:endParaRPr lang="en-US" sz="28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I</a:t>
            </a:r>
            <a:r>
              <a:rPr lang="en-US" sz="2800" dirty="0" smtClean="0">
                <a:latin typeface="Arial" panose="020B0604020202020204" pitchFamily="34" charset="0"/>
                <a:cs typeface="Arial" panose="020B0604020202020204" pitchFamily="34" charset="0"/>
              </a:rPr>
              <a:t>mpossible </a:t>
            </a:r>
            <a:r>
              <a:rPr lang="en-US" sz="2800" dirty="0">
                <a:latin typeface="Arial" panose="020B0604020202020204" pitchFamily="34" charset="0"/>
                <a:cs typeface="Arial" panose="020B0604020202020204" pitchFamily="34" charset="0"/>
              </a:rPr>
              <a:t>to analytically determine the composition of all, or even the most important, foods in the food system.</a:t>
            </a: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423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1402</Words>
  <Application>Microsoft Office PowerPoint</Application>
  <PresentationFormat>Widescreen</PresentationFormat>
  <Paragraphs>134</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Ioannis Koutsias</dc:creator>
  <cp:lastModifiedBy>ΜΑΡΙΑ ΚΑΨΟΚΕΦΑΛΟΥ</cp:lastModifiedBy>
  <cp:revision>221</cp:revision>
  <dcterms:created xsi:type="dcterms:W3CDTF">2022-12-26T12:51:13Z</dcterms:created>
  <dcterms:modified xsi:type="dcterms:W3CDTF">2023-11-07T15:33:00Z</dcterms:modified>
</cp:coreProperties>
</file>