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4" r:id="rId7"/>
    <p:sldId id="261" r:id="rId8"/>
    <p:sldId id="258" r:id="rId9"/>
    <p:sldId id="265"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10B98-8B2D-4EB8-804B-4FF284C103C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E2534AB-D8A0-4BB1-8BCB-EDE55A36E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E93C27E-0394-4372-83C1-18A120203768}"/>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5" name="Θέση υποσέλιδου 4">
            <a:extLst>
              <a:ext uri="{FF2B5EF4-FFF2-40B4-BE49-F238E27FC236}">
                <a16:creationId xmlns:a16="http://schemas.microsoft.com/office/drawing/2014/main" id="{7F0DBFF9-5198-479B-B79D-337AEFF03E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0403AED-BA46-4F39-9DEB-8FCAEED8F1DB}"/>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205699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55BA9-3330-4E6E-9438-5011504C64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6C406F7-4998-4BD1-A1E7-533BD7A67F5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E22381-5687-4476-872C-66B944525613}"/>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5" name="Θέση υποσέλιδου 4">
            <a:extLst>
              <a:ext uri="{FF2B5EF4-FFF2-40B4-BE49-F238E27FC236}">
                <a16:creationId xmlns:a16="http://schemas.microsoft.com/office/drawing/2014/main" id="{A01587B9-2B20-4662-90FB-F8A4EA28BF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6AC01B5-07B1-443F-B382-5EB9F1044EAA}"/>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223193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3CF4190-64FD-4486-8974-B8F9DE4EBAA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B950C95-F1F9-4A4E-9609-D2D9D8F2A3D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FE8602-305B-4236-84F8-87C9FA0126B4}"/>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5" name="Θέση υποσέλιδου 4">
            <a:extLst>
              <a:ext uri="{FF2B5EF4-FFF2-40B4-BE49-F238E27FC236}">
                <a16:creationId xmlns:a16="http://schemas.microsoft.com/office/drawing/2014/main" id="{ABA53128-161B-42CC-8DE3-63A083FB4A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A9C9D21-B9B9-44F0-A5A2-94091AD0D5D9}"/>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189033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DCD65E-88AB-4F76-B6EC-D92CDE1626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E47740F-DA77-4280-AECF-59624186E63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1C68216-CB1D-44E0-A799-95D1AD50849F}"/>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5" name="Θέση υποσέλιδου 4">
            <a:extLst>
              <a:ext uri="{FF2B5EF4-FFF2-40B4-BE49-F238E27FC236}">
                <a16:creationId xmlns:a16="http://schemas.microsoft.com/office/drawing/2014/main" id="{49BA6455-BC62-440D-9383-D3F0C65219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8057A6-E153-4235-B9FC-360753608DDD}"/>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91023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D67EC6-8FB3-45AC-9614-F0AE4E43605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8D778BB-D4FF-4868-97CE-5E7CD5A22C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7598177-F9EA-4049-8B7D-44E0EEDDA983}"/>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5" name="Θέση υποσέλιδου 4">
            <a:extLst>
              <a:ext uri="{FF2B5EF4-FFF2-40B4-BE49-F238E27FC236}">
                <a16:creationId xmlns:a16="http://schemas.microsoft.com/office/drawing/2014/main" id="{199BC4B6-B614-45DC-8945-5BE4C05177B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BE8D2B-76C6-42C8-A5C1-F6B11134778E}"/>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183697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4A0C0E-1F82-436E-A461-91DED209699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6F99028-FF20-468A-8007-8ECA7B56F0D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64E711A-420F-4CB7-8990-06AAAFE2984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6A37F51-8546-4011-B193-606DB9F29942}"/>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6" name="Θέση υποσέλιδου 5">
            <a:extLst>
              <a:ext uri="{FF2B5EF4-FFF2-40B4-BE49-F238E27FC236}">
                <a16:creationId xmlns:a16="http://schemas.microsoft.com/office/drawing/2014/main" id="{291B4793-370B-45FC-9421-718D23D10C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8CF244C-0538-4789-B4D3-046C6D3626DB}"/>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220015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E0F402-786C-455A-A7B5-E17532EA125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0B67C69-0827-4E0B-9582-0C014A4FA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9E4F840-1579-4EA0-ACB9-51102C2ED9D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2EB99EC-733B-4664-BBBB-7AE28C445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7224DFE-8403-434A-8652-2883F0B66F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51E3D14-F29F-4C9B-AD96-43694B82231A}"/>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8" name="Θέση υποσέλιδου 7">
            <a:extLst>
              <a:ext uri="{FF2B5EF4-FFF2-40B4-BE49-F238E27FC236}">
                <a16:creationId xmlns:a16="http://schemas.microsoft.com/office/drawing/2014/main" id="{926635C9-D191-46BD-A742-803D175B1FF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A19666B-3274-4F06-9F6F-C13499D8F41C}"/>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76957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FA12C-1FBF-4A1C-8B13-C34C02620C2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B7C83DF-55D9-4F94-BD2E-B7D0FD48EE2A}"/>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4" name="Θέση υποσέλιδου 3">
            <a:extLst>
              <a:ext uri="{FF2B5EF4-FFF2-40B4-BE49-F238E27FC236}">
                <a16:creationId xmlns:a16="http://schemas.microsoft.com/office/drawing/2014/main" id="{2701C2AA-E4E4-40CF-9EBA-2BEF87BB4B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8C37641-7BA7-4939-A568-E1ADE1E4ED96}"/>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420370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C9A7B6D-BFE8-48FD-B950-FFAC51AFD3DD}"/>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3" name="Θέση υποσέλιδου 2">
            <a:extLst>
              <a:ext uri="{FF2B5EF4-FFF2-40B4-BE49-F238E27FC236}">
                <a16:creationId xmlns:a16="http://schemas.microsoft.com/office/drawing/2014/main" id="{94A6EB07-3F49-42E2-B943-4E9061276D1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589274E-5010-4F51-AF80-39E4CC3D2A24}"/>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274071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F85633-7071-4DC5-9BDA-63F03252D29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90E491A-3A8D-465F-BF9C-01416E895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3CB8548-31E9-499A-9A20-904585640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C4C4F23-D636-4CC6-A8A4-0930284C8F7E}"/>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6" name="Θέση υποσέλιδου 5">
            <a:extLst>
              <a:ext uri="{FF2B5EF4-FFF2-40B4-BE49-F238E27FC236}">
                <a16:creationId xmlns:a16="http://schemas.microsoft.com/office/drawing/2014/main" id="{CA3507E1-3DD7-4CBB-B59F-AF64C721179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51A8AB7-41D7-4CAF-9713-87113868584D}"/>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81538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C43A33-7BA8-417F-923D-B7F3B4E3CEB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E9956F3-8E05-4E2C-B622-CBA7DA7B9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7A37041-5807-4439-9E47-C16452D80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5742C22-63D6-4207-8B1A-B24C8B5080E6}"/>
              </a:ext>
            </a:extLst>
          </p:cNvPr>
          <p:cNvSpPr>
            <a:spLocks noGrp="1"/>
          </p:cNvSpPr>
          <p:nvPr>
            <p:ph type="dt" sz="half" idx="10"/>
          </p:nvPr>
        </p:nvSpPr>
        <p:spPr/>
        <p:txBody>
          <a:bodyPr/>
          <a:lstStyle/>
          <a:p>
            <a:fld id="{CC2E8BFE-0F47-4638-BC05-E630B54E0E10}" type="datetimeFigureOut">
              <a:rPr lang="el-GR" smtClean="0"/>
              <a:t>14/4/2022</a:t>
            </a:fld>
            <a:endParaRPr lang="el-GR"/>
          </a:p>
        </p:txBody>
      </p:sp>
      <p:sp>
        <p:nvSpPr>
          <p:cNvPr id="6" name="Θέση υποσέλιδου 5">
            <a:extLst>
              <a:ext uri="{FF2B5EF4-FFF2-40B4-BE49-F238E27FC236}">
                <a16:creationId xmlns:a16="http://schemas.microsoft.com/office/drawing/2014/main" id="{9BD8BA58-751F-4DC3-BBE6-313F2310AD3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6669EBE-9261-4DA1-8223-701CB55077F7}"/>
              </a:ext>
            </a:extLst>
          </p:cNvPr>
          <p:cNvSpPr>
            <a:spLocks noGrp="1"/>
          </p:cNvSpPr>
          <p:nvPr>
            <p:ph type="sldNum" sz="quarter" idx="12"/>
          </p:nvPr>
        </p:nvSpPr>
        <p:spPr/>
        <p:txBody>
          <a:bodyPr/>
          <a:lstStyle/>
          <a:p>
            <a:fld id="{C6DC03DE-FB14-473C-A715-63A8FA9A200B}" type="slidenum">
              <a:rPr lang="el-GR" smtClean="0"/>
              <a:t>‹#›</a:t>
            </a:fld>
            <a:endParaRPr lang="el-GR"/>
          </a:p>
        </p:txBody>
      </p:sp>
    </p:spTree>
    <p:extLst>
      <p:ext uri="{BB962C8B-B14F-4D97-AF65-F5344CB8AC3E}">
        <p14:creationId xmlns:p14="http://schemas.microsoft.com/office/powerpoint/2010/main" val="347638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8204952-C09F-4AA5-B33E-15044BEB3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C93B915-5AC1-463E-90E5-A46919697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8EAFD77-987F-4D33-8F66-DD95B4F6B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E8BFE-0F47-4638-BC05-E630B54E0E10}" type="datetimeFigureOut">
              <a:rPr lang="el-GR" smtClean="0"/>
              <a:t>14/4/2022</a:t>
            </a:fld>
            <a:endParaRPr lang="el-GR"/>
          </a:p>
        </p:txBody>
      </p:sp>
      <p:sp>
        <p:nvSpPr>
          <p:cNvPr id="5" name="Θέση υποσέλιδου 4">
            <a:extLst>
              <a:ext uri="{FF2B5EF4-FFF2-40B4-BE49-F238E27FC236}">
                <a16:creationId xmlns:a16="http://schemas.microsoft.com/office/drawing/2014/main" id="{A6008132-3107-4DED-9B6E-9D3E83BAB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59C71E2-A2EA-4DC7-B840-F4D090DE0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C03DE-FB14-473C-A715-63A8FA9A200B}" type="slidenum">
              <a:rPr lang="el-GR" smtClean="0"/>
              <a:t>‹#›</a:t>
            </a:fld>
            <a:endParaRPr lang="el-GR"/>
          </a:p>
        </p:txBody>
      </p:sp>
    </p:spTree>
    <p:extLst>
      <p:ext uri="{BB962C8B-B14F-4D97-AF65-F5344CB8AC3E}">
        <p14:creationId xmlns:p14="http://schemas.microsoft.com/office/powerpoint/2010/main" val="344166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7F8904-FD39-45EC-B151-2221BBCAB852}"/>
              </a:ext>
            </a:extLst>
          </p:cNvPr>
          <p:cNvSpPr>
            <a:spLocks noGrp="1"/>
          </p:cNvSpPr>
          <p:nvPr>
            <p:ph type="ctrTitle"/>
          </p:nvPr>
        </p:nvSpPr>
        <p:spPr/>
        <p:txBody>
          <a:bodyPr>
            <a:normAutofit/>
          </a:bodyPr>
          <a:lstStyle/>
          <a:p>
            <a:r>
              <a:rPr lang="el-GR" sz="2800" b="1" u="sng" dirty="0">
                <a:latin typeface="+mn-lt"/>
              </a:rPr>
              <a:t>ΟΙ ΑΠΟΨΕΙΣ ΓΙΑ ΤΗΝ ΕΝΝΟΙΑ ΤΟΥ ΔΙΑΘΕΣΙΜΟΥ ΝΕΡΟΥ ΣΤΑ ΦΥΤΑ</a:t>
            </a:r>
          </a:p>
        </p:txBody>
      </p:sp>
      <p:sp>
        <p:nvSpPr>
          <p:cNvPr id="3" name="TextBox 2">
            <a:extLst>
              <a:ext uri="{FF2B5EF4-FFF2-40B4-BE49-F238E27FC236}">
                <a16:creationId xmlns:a16="http://schemas.microsoft.com/office/drawing/2014/main" id="{8A6C97D9-17A9-42FB-B931-74535CBE915E}"/>
              </a:ext>
            </a:extLst>
          </p:cNvPr>
          <p:cNvSpPr txBox="1"/>
          <p:nvPr/>
        </p:nvSpPr>
        <p:spPr>
          <a:xfrm>
            <a:off x="8615082" y="5638800"/>
            <a:ext cx="2537012" cy="369332"/>
          </a:xfrm>
          <a:prstGeom prst="rect">
            <a:avLst/>
          </a:prstGeom>
          <a:noFill/>
        </p:spPr>
        <p:txBody>
          <a:bodyPr wrap="square" rtlCol="0">
            <a:spAutoFit/>
          </a:bodyPr>
          <a:lstStyle/>
          <a:p>
            <a:r>
              <a:rPr lang="el-GR" dirty="0"/>
              <a:t>ΚΑΡΓΑΣ 2022</a:t>
            </a:r>
          </a:p>
        </p:txBody>
      </p:sp>
    </p:spTree>
    <p:extLst>
      <p:ext uri="{BB962C8B-B14F-4D97-AF65-F5344CB8AC3E}">
        <p14:creationId xmlns:p14="http://schemas.microsoft.com/office/powerpoint/2010/main" val="280048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DC0BD-3577-4BB3-B25F-FD15CB4736A3}"/>
              </a:ext>
            </a:extLst>
          </p:cNvPr>
          <p:cNvSpPr txBox="1"/>
          <p:nvPr/>
        </p:nvSpPr>
        <p:spPr>
          <a:xfrm>
            <a:off x="447675" y="609600"/>
            <a:ext cx="11229975" cy="5262979"/>
          </a:xfrm>
          <a:prstGeom prst="rect">
            <a:avLst/>
          </a:prstGeom>
          <a:noFill/>
        </p:spPr>
        <p:txBody>
          <a:bodyPr wrap="square" rtlCol="0">
            <a:spAutoFit/>
          </a:bodyPr>
          <a:lstStyle/>
          <a:p>
            <a:r>
              <a:rPr lang="el-GR" sz="2800" b="1" u="sng" dirty="0"/>
              <a:t>Κλασσική άποψη</a:t>
            </a:r>
          </a:p>
          <a:p>
            <a:pPr marL="457200" indent="-457200" algn="just">
              <a:buFont typeface="Arial" panose="020B0604020202020204" pitchFamily="34" charset="0"/>
              <a:buChar char="•"/>
            </a:pPr>
            <a:r>
              <a:rPr lang="el-GR" sz="2800" dirty="0"/>
              <a:t>Το διαθέσιμο νερό </a:t>
            </a:r>
            <a:r>
              <a:rPr lang="en-US" sz="2800" dirty="0"/>
              <a:t>(ASM) </a:t>
            </a:r>
            <a:r>
              <a:rPr lang="el-GR" sz="2800" dirty="0"/>
              <a:t>είναι εκείνη η ποσότητα του νερού που αντιστοιχεί στην διαφορά </a:t>
            </a:r>
            <a:r>
              <a:rPr lang="el-GR" sz="2800" b="1" dirty="0"/>
              <a:t>μεταξύ της περιεκτικότητας σε νερό (θ) στην </a:t>
            </a:r>
            <a:r>
              <a:rPr lang="el-GR" sz="2800" b="1" dirty="0" err="1"/>
              <a:t>υδατοικανότητα</a:t>
            </a:r>
            <a:r>
              <a:rPr lang="el-GR" sz="2800" b="1" dirty="0"/>
              <a:t> </a:t>
            </a:r>
            <a:r>
              <a:rPr lang="el-GR" sz="2800" dirty="0"/>
              <a:t>(</a:t>
            </a:r>
            <a:r>
              <a:rPr lang="en-US" sz="2800" dirty="0"/>
              <a:t>FC)</a:t>
            </a:r>
            <a:r>
              <a:rPr lang="el-GR" sz="2800" dirty="0"/>
              <a:t> και στο </a:t>
            </a:r>
            <a:r>
              <a:rPr lang="el-GR" sz="2800" b="1" dirty="0"/>
              <a:t>σημείο μάρανσης </a:t>
            </a:r>
            <a:r>
              <a:rPr lang="el-GR" sz="2800" dirty="0"/>
              <a:t>(</a:t>
            </a:r>
            <a:r>
              <a:rPr lang="en-US" sz="2800" dirty="0"/>
              <a:t>PWP)</a:t>
            </a:r>
            <a:r>
              <a:rPr lang="el-GR" sz="2800" dirty="0"/>
              <a:t>. Οι δύο αυτές τιμές της περιεκτικότητας σε νερό είναι χαρακτηριστικές τιμές σε κάθε </a:t>
            </a:r>
            <a:r>
              <a:rPr lang="el-GR" sz="2800" dirty="0" err="1"/>
              <a:t>εδάφος</a:t>
            </a:r>
            <a:r>
              <a:rPr lang="el-GR" sz="2800" dirty="0"/>
              <a:t>. Τα φυτά </a:t>
            </a:r>
            <a:r>
              <a:rPr lang="en-US" sz="2800" dirty="0"/>
              <a:t>(</a:t>
            </a:r>
            <a:r>
              <a:rPr lang="el-GR" sz="2800" dirty="0"/>
              <a:t>η δραστηριότητά τους) δεν επηρεάζονται από την μείωση της υγρασίας από το </a:t>
            </a:r>
            <a:r>
              <a:rPr lang="en-US" sz="2800" dirty="0"/>
              <a:t>FC</a:t>
            </a:r>
            <a:r>
              <a:rPr lang="el-GR" sz="2800" dirty="0"/>
              <a:t>  μέχρι το  </a:t>
            </a:r>
            <a:r>
              <a:rPr lang="en-US" sz="2800" dirty="0"/>
              <a:t>PWP</a:t>
            </a:r>
            <a:r>
              <a:rPr lang="el-GR" sz="2800" dirty="0"/>
              <a:t> ενώ όταν η υγρασία φτάσει στο </a:t>
            </a:r>
            <a:r>
              <a:rPr lang="en-US" sz="2800" dirty="0"/>
              <a:t>PWP</a:t>
            </a:r>
            <a:r>
              <a:rPr lang="el-GR" sz="2800" dirty="0"/>
              <a:t> τότε έχουμε απότομη μείωση της δραστηριότητάς τους.</a:t>
            </a:r>
          </a:p>
          <a:p>
            <a:pPr algn="just"/>
            <a:endParaRPr lang="el-GR" sz="2800" dirty="0"/>
          </a:p>
          <a:p>
            <a:pPr marL="457200" indent="-457200" algn="just">
              <a:buFont typeface="Arial" panose="020B0604020202020204" pitchFamily="34" charset="0"/>
              <a:buChar char="•"/>
            </a:pPr>
            <a:r>
              <a:rPr lang="el-GR" sz="2800" dirty="0"/>
              <a:t>Οι φυσικοί εδάφους συσχέτισαν την κατάσταση των φυτών με την ενεργειακή κατάσταση του εδαφικού νερού. </a:t>
            </a:r>
            <a:r>
              <a:rPr lang="el-GR" sz="2800" dirty="0" err="1"/>
              <a:t>Ετσι</a:t>
            </a:r>
            <a:r>
              <a:rPr lang="el-GR" sz="2800" dirty="0"/>
              <a:t> η </a:t>
            </a:r>
            <a:r>
              <a:rPr lang="en-US" sz="2800" dirty="0"/>
              <a:t>FC</a:t>
            </a:r>
            <a:r>
              <a:rPr lang="el-GR" sz="2800" dirty="0"/>
              <a:t>          1/10-1/3 </a:t>
            </a:r>
            <a:r>
              <a:rPr lang="en-US" sz="2800" dirty="0"/>
              <a:t>Atm</a:t>
            </a:r>
            <a:r>
              <a:rPr lang="el-GR" sz="2800" dirty="0"/>
              <a:t> και το </a:t>
            </a:r>
            <a:r>
              <a:rPr lang="en-US" sz="2800" dirty="0"/>
              <a:t>PWP           15 Atm</a:t>
            </a:r>
          </a:p>
        </p:txBody>
      </p:sp>
      <p:cxnSp>
        <p:nvCxnSpPr>
          <p:cNvPr id="11" name="Ευθύγραμμο βέλος σύνδεσης 10">
            <a:extLst>
              <a:ext uri="{FF2B5EF4-FFF2-40B4-BE49-F238E27FC236}">
                <a16:creationId xmlns:a16="http://schemas.microsoft.com/office/drawing/2014/main" id="{C52EA05E-BF17-4A83-B376-7EE8F90F81F5}"/>
              </a:ext>
            </a:extLst>
          </p:cNvPr>
          <p:cNvCxnSpPr/>
          <p:nvPr/>
        </p:nvCxnSpPr>
        <p:spPr>
          <a:xfrm>
            <a:off x="9296401" y="5072650"/>
            <a:ext cx="76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Εικόνα 11">
            <a:extLst>
              <a:ext uri="{FF2B5EF4-FFF2-40B4-BE49-F238E27FC236}">
                <a16:creationId xmlns:a16="http://schemas.microsoft.com/office/drawing/2014/main" id="{2740511A-AD2D-4354-ABA1-A5D78104D07A}"/>
              </a:ext>
            </a:extLst>
          </p:cNvPr>
          <p:cNvPicPr>
            <a:picLocks noChangeAspect="1"/>
          </p:cNvPicPr>
          <p:nvPr/>
        </p:nvPicPr>
        <p:blipFill>
          <a:blip r:embed="rId2"/>
          <a:stretch>
            <a:fillRect/>
          </a:stretch>
        </p:blipFill>
        <p:spPr>
          <a:xfrm>
            <a:off x="3387659" y="5493992"/>
            <a:ext cx="841321" cy="158510"/>
          </a:xfrm>
          <a:prstGeom prst="rect">
            <a:avLst/>
          </a:prstGeom>
        </p:spPr>
      </p:pic>
    </p:spTree>
    <p:extLst>
      <p:ext uri="{BB962C8B-B14F-4D97-AF65-F5344CB8AC3E}">
        <p14:creationId xmlns:p14="http://schemas.microsoft.com/office/powerpoint/2010/main" val="367525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EF434-D92C-4D70-BB40-D47F889E7D2A}"/>
              </a:ext>
            </a:extLst>
          </p:cNvPr>
          <p:cNvSpPr txBox="1"/>
          <p:nvPr/>
        </p:nvSpPr>
        <p:spPr>
          <a:xfrm>
            <a:off x="671512" y="552450"/>
            <a:ext cx="10848975" cy="2677656"/>
          </a:xfrm>
          <a:prstGeom prst="rect">
            <a:avLst/>
          </a:prstGeom>
          <a:noFill/>
        </p:spPr>
        <p:txBody>
          <a:bodyPr wrap="square" rtlCol="0">
            <a:spAutoFit/>
          </a:bodyPr>
          <a:lstStyle/>
          <a:p>
            <a:pPr algn="just"/>
            <a:r>
              <a:rPr lang="el-GR" sz="2800" dirty="0"/>
              <a:t>Η παραδοσιακή πρακτική είναι να τροφοδοτούμε με νερό κατά διαστήματα το έδαφος μέχρι το </a:t>
            </a:r>
            <a:r>
              <a:rPr lang="en-US" sz="2800" dirty="0"/>
              <a:t>FC</a:t>
            </a:r>
            <a:r>
              <a:rPr lang="el-GR" sz="2800" dirty="0"/>
              <a:t>. Μετά από κάθε άρδευση ακολουθεί μεγάλο διάστημα εξάντλησης της θ.</a:t>
            </a:r>
          </a:p>
          <a:p>
            <a:pPr algn="just"/>
            <a:endParaRPr lang="el-GR" sz="2800" dirty="0"/>
          </a:p>
          <a:p>
            <a:pPr algn="just"/>
            <a:r>
              <a:rPr lang="el-GR" sz="2800" b="1" dirty="0"/>
              <a:t>Πότε αρδεύω? Όταν η περιεκτικότητα σε νερό έχει φτάσει στο </a:t>
            </a:r>
            <a:r>
              <a:rPr lang="en-US" sz="2800" b="1" dirty="0"/>
              <a:t>PWP</a:t>
            </a:r>
          </a:p>
          <a:p>
            <a:pPr algn="just"/>
            <a:r>
              <a:rPr lang="el-GR" sz="2800" b="1" dirty="0"/>
              <a:t>Πόσο αρδεύω? Μέχρι να αυξηθεί η υγρασία στο </a:t>
            </a:r>
            <a:r>
              <a:rPr lang="en-US" sz="2800" b="1" dirty="0"/>
              <a:t>FC</a:t>
            </a:r>
            <a:endParaRPr lang="el-GR" sz="2800" b="1" dirty="0"/>
          </a:p>
        </p:txBody>
      </p:sp>
    </p:spTree>
    <p:extLst>
      <p:ext uri="{BB962C8B-B14F-4D97-AF65-F5344CB8AC3E}">
        <p14:creationId xmlns:p14="http://schemas.microsoft.com/office/powerpoint/2010/main" val="329312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D6FBE-4FB0-4111-904D-8C6BA6038D8B}"/>
              </a:ext>
            </a:extLst>
          </p:cNvPr>
          <p:cNvSpPr txBox="1"/>
          <p:nvPr/>
        </p:nvSpPr>
        <p:spPr>
          <a:xfrm>
            <a:off x="752475" y="352425"/>
            <a:ext cx="10534650" cy="6555641"/>
          </a:xfrm>
          <a:prstGeom prst="rect">
            <a:avLst/>
          </a:prstGeom>
          <a:noFill/>
        </p:spPr>
        <p:txBody>
          <a:bodyPr wrap="square" rtlCol="0">
            <a:spAutoFit/>
          </a:bodyPr>
          <a:lstStyle/>
          <a:p>
            <a:pPr algn="ctr"/>
            <a:r>
              <a:rPr lang="el-GR" sz="2800" b="1" u="sng" dirty="0"/>
              <a:t>Σχόλια για τις έννοιες του </a:t>
            </a:r>
            <a:r>
              <a:rPr lang="en-US" sz="2800" b="1" u="sng" dirty="0"/>
              <a:t>FC</a:t>
            </a:r>
            <a:r>
              <a:rPr lang="el-GR" sz="2800" b="1" u="sng" dirty="0"/>
              <a:t> και του </a:t>
            </a:r>
            <a:r>
              <a:rPr lang="en-US" sz="2800" b="1" u="sng" dirty="0"/>
              <a:t>PWP</a:t>
            </a:r>
          </a:p>
          <a:p>
            <a:pPr algn="just"/>
            <a:r>
              <a:rPr lang="el-GR" sz="2800" dirty="0"/>
              <a:t>Ορισμός </a:t>
            </a:r>
            <a:r>
              <a:rPr lang="en-US" sz="2800" dirty="0"/>
              <a:t>FC:</a:t>
            </a:r>
            <a:r>
              <a:rPr lang="el-GR" sz="2800" dirty="0"/>
              <a:t> «Η ποσότητα του νερού που συγκρατείται στο έδαφος όταν η περίσσεια νερού έχει απομακρυνθεί μέσω στράγγισης και η κατακόρυφη ροή έχει μειωθεί στο ελάχιστο ή έχει μηδενιστεί. Αυτό συμβαίνει στο έδαφος μετά 2-3 ημέρες από την άρδευση» </a:t>
            </a:r>
          </a:p>
          <a:p>
            <a:pPr algn="just"/>
            <a:r>
              <a:rPr lang="el-GR" sz="2800" b="1" dirty="0"/>
              <a:t>Στην πορεία αναγνωρίστηκε ότι πρόκειται για αυθαίρετο ορισμό. Δεν πρόκειται για χαρακτηριστική ιδιότητα του εδάφους</a:t>
            </a:r>
          </a:p>
          <a:p>
            <a:pPr algn="ctr"/>
            <a:r>
              <a:rPr lang="el-GR" sz="2800" b="1" dirty="0"/>
              <a:t>Γιατί?</a:t>
            </a:r>
          </a:p>
          <a:p>
            <a:pPr marL="457200" indent="-457200" algn="just">
              <a:buFont typeface="Arial" panose="020B0604020202020204" pitchFamily="34" charset="0"/>
              <a:buChar char="•"/>
            </a:pPr>
            <a:r>
              <a:rPr lang="el-GR" sz="2800" dirty="0"/>
              <a:t>Άλλη τιμή </a:t>
            </a:r>
            <a:r>
              <a:rPr lang="en-US" sz="2800" dirty="0"/>
              <a:t>FC</a:t>
            </a:r>
            <a:r>
              <a:rPr lang="el-GR" sz="2800" dirty="0"/>
              <a:t> θα έχουμε στο ίδιο έδαφος αν σε κάποιο βάθος υπάρχει </a:t>
            </a:r>
            <a:r>
              <a:rPr lang="el-GR" sz="2800" dirty="0" err="1"/>
              <a:t>αδιαπέρατη</a:t>
            </a:r>
            <a:r>
              <a:rPr lang="el-GR" sz="2800" dirty="0"/>
              <a:t> στρώση ή υπόγεια στάθμη</a:t>
            </a:r>
          </a:p>
          <a:p>
            <a:pPr marL="457200" indent="-457200" algn="just">
              <a:buFont typeface="Arial" panose="020B0604020202020204" pitchFamily="34" charset="0"/>
              <a:buChar char="•"/>
            </a:pPr>
            <a:r>
              <a:rPr lang="el-GR" sz="2800" dirty="0"/>
              <a:t>Αγνοείται ότι η ανακατανομή του νερού που λαμβάνει χώρα μετά την άρδευση (2-3 ημέρες) επηρεάζεται σημαντικά από την ποσότητα νερού που εφαρμόστηκε κατά την άρδευση</a:t>
            </a:r>
          </a:p>
          <a:p>
            <a:pPr marL="457200" indent="-457200" algn="just">
              <a:buFont typeface="Arial" panose="020B0604020202020204" pitchFamily="34" charset="0"/>
              <a:buChar char="•"/>
            </a:pPr>
            <a:r>
              <a:rPr lang="el-GR" sz="2800" dirty="0"/>
              <a:t>Αγνοείται το φαινόμενο της υστέρησης και η </a:t>
            </a:r>
            <a:r>
              <a:rPr lang="el-GR" sz="2800" dirty="0" err="1"/>
              <a:t>υγρασιακή</a:t>
            </a:r>
            <a:r>
              <a:rPr lang="el-GR" sz="2800" dirty="0"/>
              <a:t> κατάσταση πριν την άρδευση</a:t>
            </a:r>
          </a:p>
        </p:txBody>
      </p:sp>
    </p:spTree>
    <p:extLst>
      <p:ext uri="{BB962C8B-B14F-4D97-AF65-F5344CB8AC3E}">
        <p14:creationId xmlns:p14="http://schemas.microsoft.com/office/powerpoint/2010/main" val="183539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8F5CD0-456A-4101-BF45-B9EEF4CDF503}"/>
              </a:ext>
            </a:extLst>
          </p:cNvPr>
          <p:cNvSpPr txBox="1"/>
          <p:nvPr/>
        </p:nvSpPr>
        <p:spPr>
          <a:xfrm>
            <a:off x="381000" y="504825"/>
            <a:ext cx="11287125" cy="5693866"/>
          </a:xfrm>
          <a:prstGeom prst="rect">
            <a:avLst/>
          </a:prstGeom>
          <a:noFill/>
        </p:spPr>
        <p:txBody>
          <a:bodyPr wrap="square" rtlCol="0">
            <a:spAutoFit/>
          </a:bodyPr>
          <a:lstStyle/>
          <a:p>
            <a:pPr algn="just"/>
            <a:r>
              <a:rPr lang="el-GR" sz="2800" dirty="0"/>
              <a:t>Περισσότερο </a:t>
            </a:r>
            <a:r>
              <a:rPr lang="el-GR" sz="2800" b="1" dirty="0"/>
              <a:t>η έννοια του </a:t>
            </a:r>
            <a:r>
              <a:rPr lang="en-US" sz="2800" b="1" dirty="0"/>
              <a:t>FC</a:t>
            </a:r>
            <a:r>
              <a:rPr lang="el-GR" sz="2800" b="1" dirty="0"/>
              <a:t> ταιριάζει στα </a:t>
            </a:r>
            <a:r>
              <a:rPr lang="el-GR" sz="2800" b="1" dirty="0" err="1"/>
              <a:t>χονδρόκκοκα</a:t>
            </a:r>
            <a:r>
              <a:rPr lang="el-GR" sz="2800" b="1" dirty="0"/>
              <a:t> εδάφη </a:t>
            </a:r>
            <a:r>
              <a:rPr lang="el-GR" sz="2800" dirty="0"/>
              <a:t>διότι η ανακατανομή είναι αρχικά σχετικά γρήγορη αλλά σύντομα επιβραδύνεται λόγω απότομης μείωσης της Κ</a:t>
            </a:r>
            <a:r>
              <a:rPr lang="en-US" sz="2800" dirty="0"/>
              <a:t> </a:t>
            </a:r>
            <a:r>
              <a:rPr lang="el-GR" sz="2800" dirty="0"/>
              <a:t>σε μικρές τιμές μύζησης. </a:t>
            </a:r>
            <a:r>
              <a:rPr lang="el-GR" sz="2800" b="1" dirty="0"/>
              <a:t>Στα </a:t>
            </a:r>
            <a:r>
              <a:rPr lang="el-GR" sz="2800" b="1" dirty="0" err="1"/>
              <a:t>λεπτόκκοκα</a:t>
            </a:r>
            <a:r>
              <a:rPr lang="el-GR" sz="2800" b="1" dirty="0"/>
              <a:t> εδάφη η ανακατανομή διαρκεί πολύ μεγαλύτερο χρονικό διάστημα λόγω μεγαλύτερης Κ σε μεγάλες τιμές μύζησης συγκριτικά με τα </a:t>
            </a:r>
            <a:r>
              <a:rPr lang="el-GR" sz="2800" b="1" dirty="0" err="1"/>
              <a:t>χονδρόκοκα</a:t>
            </a:r>
            <a:r>
              <a:rPr lang="el-GR" sz="2800" b="1" dirty="0"/>
              <a:t> εδάφη. </a:t>
            </a:r>
            <a:r>
              <a:rPr lang="el-GR" sz="2800" dirty="0" err="1"/>
              <a:t>Αρα</a:t>
            </a:r>
            <a:r>
              <a:rPr lang="el-GR" sz="2800" dirty="0"/>
              <a:t> η ροή δεν σταματά. Η διαδικασία ανακατανομής του νερού είναι συνεχής και η ισορροπία μπορεί να αποκτηθεί μετά από μεγάλο σχετικά διάστημα.</a:t>
            </a:r>
          </a:p>
          <a:p>
            <a:pPr algn="just"/>
            <a:endParaRPr lang="el-GR" sz="2800" b="1" dirty="0"/>
          </a:p>
          <a:p>
            <a:pPr algn="just"/>
            <a:endParaRPr lang="el-GR" sz="2800" b="1" dirty="0"/>
          </a:p>
          <a:p>
            <a:pPr algn="just"/>
            <a:r>
              <a:rPr lang="el-GR" sz="2800" b="1" dirty="0"/>
              <a:t>Από πειράματα στον αγρό έχει φανεί ότι η μεταβολή της υγρασίας με τον χρόνο είναι στην αρχή εκθετική αλλά η μείωση συνεχίζεται και μετά από τις 3 ημέρες.</a:t>
            </a:r>
          </a:p>
        </p:txBody>
      </p:sp>
      <p:sp>
        <p:nvSpPr>
          <p:cNvPr id="3" name="Ορθογώνιο: Στρογγύλεμα γωνιών 2">
            <a:extLst>
              <a:ext uri="{FF2B5EF4-FFF2-40B4-BE49-F238E27FC236}">
                <a16:creationId xmlns:a16="http://schemas.microsoft.com/office/drawing/2014/main" id="{9E8E3C83-8EC0-43CE-8FBD-B217ED737C5C}"/>
              </a:ext>
            </a:extLst>
          </p:cNvPr>
          <p:cNvSpPr/>
          <p:nvPr/>
        </p:nvSpPr>
        <p:spPr>
          <a:xfrm>
            <a:off x="280988" y="4421280"/>
            <a:ext cx="11630024" cy="209550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8842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18D7E-0075-4D82-B120-D293021E5298}"/>
              </a:ext>
            </a:extLst>
          </p:cNvPr>
          <p:cNvSpPr txBox="1"/>
          <p:nvPr/>
        </p:nvSpPr>
        <p:spPr>
          <a:xfrm>
            <a:off x="781050" y="409575"/>
            <a:ext cx="10553700" cy="4401205"/>
          </a:xfrm>
          <a:prstGeom prst="rect">
            <a:avLst/>
          </a:prstGeom>
          <a:noFill/>
        </p:spPr>
        <p:txBody>
          <a:bodyPr wrap="square" rtlCol="0">
            <a:spAutoFit/>
          </a:bodyPr>
          <a:lstStyle/>
          <a:p>
            <a:pPr algn="just"/>
            <a:r>
              <a:rPr lang="el-GR" sz="2800" dirty="0"/>
              <a:t>Το </a:t>
            </a:r>
            <a:r>
              <a:rPr lang="en-US" sz="2800" dirty="0"/>
              <a:t>PWP </a:t>
            </a:r>
            <a:r>
              <a:rPr lang="el-GR" sz="2800" dirty="0"/>
              <a:t>αντανακλά την θ στο έδαφος όταν το φυτό τείνει να μαραθεί. Όταν το φυτό τείνει να μαραθεί τότε το δυναμικό των φύλλων έχει μια καθορισμένη τιμή </a:t>
            </a:r>
            <a:r>
              <a:rPr lang="el-GR" sz="2800" b="1" dirty="0"/>
              <a:t>η οποία εξαρτάται από το είδος του φυτού, το στάδιο ανάπτυξης και τις ατμοσφαιρικές συνθήκες. Το δυναμικό μεταβάλλεται από -8 έως -30 </a:t>
            </a:r>
            <a:r>
              <a:rPr lang="en-US" sz="2800" b="1" dirty="0"/>
              <a:t>Atm.</a:t>
            </a:r>
            <a:r>
              <a:rPr lang="el-GR" sz="2800" b="1" dirty="0"/>
              <a:t> </a:t>
            </a:r>
          </a:p>
          <a:p>
            <a:pPr algn="just"/>
            <a:r>
              <a:rPr lang="el-GR" sz="2800" dirty="0"/>
              <a:t>Όμως ο κλασσικός ορισμός θεωρεί το </a:t>
            </a:r>
            <a:r>
              <a:rPr lang="en-US" sz="2800" dirty="0"/>
              <a:t>PWP</a:t>
            </a:r>
            <a:r>
              <a:rPr lang="el-GR" sz="2800" dirty="0"/>
              <a:t> ότι σχετίζεται μόνο από την θ σε αρνητικό φορτίο πίεσης -15 </a:t>
            </a:r>
            <a:r>
              <a:rPr lang="el-GR" sz="2800" dirty="0" err="1"/>
              <a:t>Atm</a:t>
            </a:r>
            <a:r>
              <a:rPr lang="el-GR" sz="2800" dirty="0"/>
              <a:t> και ότι είναι  ίδιο ανεξάρτητα από το είδος του φυτού και τις ατμοσφαιρικές συνθήκες</a:t>
            </a:r>
            <a:r>
              <a:rPr lang="en-US" sz="2800" dirty="0"/>
              <a:t> </a:t>
            </a:r>
            <a:r>
              <a:rPr lang="el-GR" sz="2800" dirty="0"/>
              <a:t>και αποδέχεται Όμως διαφορετικές ατμοσφαιρικές συνθήκες οδηγούν σε διαφορετικές θ στο </a:t>
            </a:r>
            <a:r>
              <a:rPr lang="en-US" sz="2800" dirty="0"/>
              <a:t>PWP.</a:t>
            </a:r>
            <a:r>
              <a:rPr lang="el-GR" sz="2800" b="1" dirty="0"/>
              <a:t> </a:t>
            </a:r>
          </a:p>
        </p:txBody>
      </p:sp>
    </p:spTree>
    <p:extLst>
      <p:ext uri="{BB962C8B-B14F-4D97-AF65-F5344CB8AC3E}">
        <p14:creationId xmlns:p14="http://schemas.microsoft.com/office/powerpoint/2010/main" val="151243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673F2-FFD1-4769-A85D-32F5E0994636}"/>
              </a:ext>
            </a:extLst>
          </p:cNvPr>
          <p:cNvSpPr txBox="1"/>
          <p:nvPr/>
        </p:nvSpPr>
        <p:spPr>
          <a:xfrm>
            <a:off x="647700" y="447675"/>
            <a:ext cx="10801350" cy="5693866"/>
          </a:xfrm>
          <a:prstGeom prst="rect">
            <a:avLst/>
          </a:prstGeom>
          <a:noFill/>
        </p:spPr>
        <p:txBody>
          <a:bodyPr wrap="square" rtlCol="0">
            <a:spAutoFit/>
          </a:bodyPr>
          <a:lstStyle/>
          <a:p>
            <a:r>
              <a:rPr lang="el-GR" sz="2800" dirty="0"/>
              <a:t>Υπάρχουν διάφορες θεωρίες για την ευκολία ή την δυσκολία απόκτησης του διαθέσιμου νερού</a:t>
            </a:r>
          </a:p>
          <a:p>
            <a:pPr marL="514350" indent="-514350">
              <a:buFont typeface="+mj-lt"/>
              <a:buAutoNum type="arabicPeriod"/>
            </a:pPr>
            <a:r>
              <a:rPr lang="el-GR" sz="2800" dirty="0"/>
              <a:t>Τα φυτά δεν επηρεάζονται μέχρι η υγρασία να φτάσει στο </a:t>
            </a:r>
            <a:r>
              <a:rPr lang="en-US" sz="2800" dirty="0"/>
              <a:t>PWP</a:t>
            </a:r>
            <a:endParaRPr lang="el-GR" sz="2800" dirty="0"/>
          </a:p>
          <a:p>
            <a:pPr marL="514350" indent="-514350">
              <a:buFont typeface="+mj-lt"/>
              <a:buAutoNum type="arabicPeriod"/>
            </a:pPr>
            <a:r>
              <a:rPr lang="el-GR" sz="2800" dirty="0"/>
              <a:t>Το νερό είναι εύκολα διαθέσιμο μέχρι κάποια θ και μετά την θ η διαθεσιμότητα μειώνεται γραμμικά μέχρι το </a:t>
            </a:r>
            <a:r>
              <a:rPr lang="en-US" sz="2800" dirty="0"/>
              <a:t>PWP</a:t>
            </a:r>
            <a:endParaRPr lang="el-GR" sz="2800" dirty="0"/>
          </a:p>
          <a:p>
            <a:r>
              <a:rPr lang="el-GR" sz="2800" dirty="0"/>
              <a:t>       Η τιμή της θ (εύκολα διαθέσιμο) εξαρτάται από το φυτό, το έδαφος                 	και τις ατμοσφαιρικές συνθήκες	</a:t>
            </a:r>
            <a:endParaRPr lang="en-US" sz="2800" dirty="0"/>
          </a:p>
          <a:p>
            <a:pPr marL="514350" indent="-514350">
              <a:buAutoNum type="arabicPeriod" startAt="3"/>
            </a:pPr>
            <a:r>
              <a:rPr lang="en-US" sz="2800" dirty="0"/>
              <a:t>H </a:t>
            </a:r>
            <a:r>
              <a:rPr lang="el-GR" sz="2800" dirty="0"/>
              <a:t>πρόσληψη του νερού εξαρτάται από την ικανότητα του ριζικού 	συστήματος να απορροφά νερό, την ικανότητα του εδάφους να 	εφοδιάζει τις ρίζες με μια επαρκή ποσότητα νερού ώστε να 	καλύπτονται οι ανάγκες της </a:t>
            </a:r>
            <a:r>
              <a:rPr lang="el-GR" sz="2800" dirty="0" err="1"/>
              <a:t>εξατμισοδιαπνοής</a:t>
            </a:r>
            <a:r>
              <a:rPr lang="el-GR" sz="2800" dirty="0"/>
              <a:t> </a:t>
            </a:r>
          </a:p>
          <a:p>
            <a:r>
              <a:rPr lang="el-GR" sz="2800" dirty="0"/>
              <a:t>	</a:t>
            </a:r>
            <a:r>
              <a:rPr lang="el-GR" sz="2800" b="1" dirty="0" err="1"/>
              <a:t>Αρα</a:t>
            </a:r>
            <a:r>
              <a:rPr lang="el-GR" sz="2800" b="1" dirty="0"/>
              <a:t> παίζουν ρόλο τα χαρακτηριστικά του φυτού, οι ιδιότητες 	του εδάφους και οι μετεωρολογικές συνθήκες</a:t>
            </a:r>
          </a:p>
        </p:txBody>
      </p:sp>
    </p:spTree>
    <p:extLst>
      <p:ext uri="{BB962C8B-B14F-4D97-AF65-F5344CB8AC3E}">
        <p14:creationId xmlns:p14="http://schemas.microsoft.com/office/powerpoint/2010/main" val="295147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703BD88-171F-4B7C-A97E-9267187347A6}"/>
              </a:ext>
            </a:extLst>
          </p:cNvPr>
          <p:cNvPicPr>
            <a:picLocks noChangeAspect="1"/>
          </p:cNvPicPr>
          <p:nvPr/>
        </p:nvPicPr>
        <p:blipFill>
          <a:blip r:embed="rId2"/>
          <a:stretch>
            <a:fillRect/>
          </a:stretch>
        </p:blipFill>
        <p:spPr>
          <a:xfrm>
            <a:off x="1444349" y="399025"/>
            <a:ext cx="9303302" cy="6059949"/>
          </a:xfrm>
          <a:prstGeom prst="rect">
            <a:avLst/>
          </a:prstGeom>
        </p:spPr>
      </p:pic>
    </p:spTree>
    <p:extLst>
      <p:ext uri="{BB962C8B-B14F-4D97-AF65-F5344CB8AC3E}">
        <p14:creationId xmlns:p14="http://schemas.microsoft.com/office/powerpoint/2010/main" val="101287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5CE8A8E-DF77-42A0-918E-FFE3D3486125}"/>
              </a:ext>
            </a:extLst>
          </p:cNvPr>
          <p:cNvPicPr>
            <a:picLocks noChangeAspect="1"/>
          </p:cNvPicPr>
          <p:nvPr/>
        </p:nvPicPr>
        <p:blipFill rotWithShape="1">
          <a:blip r:embed="rId2">
            <a:biLevel thresh="25000"/>
          </a:blip>
          <a:srcRect l="23333" t="13211" r="23431" b="23659"/>
          <a:stretch/>
        </p:blipFill>
        <p:spPr>
          <a:xfrm rot="10800000">
            <a:off x="190498" y="18487"/>
            <a:ext cx="6008735" cy="5344087"/>
          </a:xfrm>
          <a:prstGeom prst="rect">
            <a:avLst/>
          </a:prstGeom>
          <a:blipFill>
            <a:blip r:embed="rId3">
              <a:biLevel thresh="25000"/>
            </a:blip>
            <a:tile tx="0" ty="0" sx="100000" sy="100000" flip="none" algn="tl"/>
          </a:blipFill>
        </p:spPr>
      </p:pic>
      <p:sp>
        <p:nvSpPr>
          <p:cNvPr id="3" name="TextBox 2">
            <a:extLst>
              <a:ext uri="{FF2B5EF4-FFF2-40B4-BE49-F238E27FC236}">
                <a16:creationId xmlns:a16="http://schemas.microsoft.com/office/drawing/2014/main" id="{4D58B780-DF5E-4962-82AF-60AB931619A9}"/>
              </a:ext>
            </a:extLst>
          </p:cNvPr>
          <p:cNvSpPr txBox="1"/>
          <p:nvPr/>
        </p:nvSpPr>
        <p:spPr>
          <a:xfrm>
            <a:off x="6715125" y="438150"/>
            <a:ext cx="5010150" cy="6370975"/>
          </a:xfrm>
          <a:prstGeom prst="rect">
            <a:avLst/>
          </a:prstGeom>
          <a:noFill/>
        </p:spPr>
        <p:txBody>
          <a:bodyPr wrap="square" rtlCol="0">
            <a:spAutoFit/>
          </a:bodyPr>
          <a:lstStyle/>
          <a:p>
            <a:pPr algn="just"/>
            <a:r>
              <a:rPr lang="el-GR" sz="2400" b="1" dirty="0"/>
              <a:t>Γενικά έχει αποδειχτεί πειραματικά ότι η απόληψη του νερού ακολουθεί μια ορισμένη μορφή</a:t>
            </a:r>
            <a:r>
              <a:rPr lang="el-GR" sz="2400" dirty="0"/>
              <a:t>. Ο ρυθμός διαπνοής παραμένει σταθερός σε ένα μεγάλο εύρος υγρασίας του εδάφους. </a:t>
            </a:r>
            <a:r>
              <a:rPr lang="el-GR" sz="2400" dirty="0" err="1"/>
              <a:t>Ετσι</a:t>
            </a:r>
            <a:r>
              <a:rPr lang="el-GR" sz="2400" dirty="0"/>
              <a:t> για ένα αργιλώδες έδαφος το εύρος της θ είναι μεταξύ 0.45 – 0.25. </a:t>
            </a:r>
            <a:r>
              <a:rPr lang="en-US" sz="2400" dirty="0"/>
              <a:t>H </a:t>
            </a:r>
            <a:r>
              <a:rPr lang="el-GR" sz="2400" dirty="0"/>
              <a:t>απότομη μείωση δεξιά οφείλεται κυρίως στην μείωση του ρυθμού λόγω στράγγισης ενώ η απότομη μείωση αριστερά αποδίδεται στην μείωση της διαπνοής λόγω κλεισίματος των </a:t>
            </a:r>
            <a:r>
              <a:rPr lang="el-GR" sz="2400" dirty="0" err="1"/>
              <a:t>στοματίων</a:t>
            </a:r>
            <a:r>
              <a:rPr lang="el-GR" sz="2400" dirty="0"/>
              <a:t> των φύλλων. </a:t>
            </a:r>
            <a:r>
              <a:rPr lang="el-GR" sz="2400" b="1" dirty="0"/>
              <a:t>Η ταχύτητα διαπνοής μειώνεται σημαντικά εξαρτώμενη από την σχέση Κ(Η) του εδάφους</a:t>
            </a:r>
            <a:r>
              <a:rPr lang="el-GR" sz="2400" dirty="0"/>
              <a:t>. Το εύρος πίεσης Η κυμαίνεται από 1-10 </a:t>
            </a:r>
            <a:r>
              <a:rPr lang="en-US" sz="2400" dirty="0"/>
              <a:t>Atm.</a:t>
            </a:r>
            <a:r>
              <a:rPr lang="el-GR" sz="2400" dirty="0"/>
              <a:t> </a:t>
            </a:r>
          </a:p>
        </p:txBody>
      </p:sp>
      <p:sp>
        <p:nvSpPr>
          <p:cNvPr id="4" name="TextBox 3">
            <a:extLst>
              <a:ext uri="{FF2B5EF4-FFF2-40B4-BE49-F238E27FC236}">
                <a16:creationId xmlns:a16="http://schemas.microsoft.com/office/drawing/2014/main" id="{8E7B546E-2DE9-4323-97D0-FA5A9076ED98}"/>
              </a:ext>
            </a:extLst>
          </p:cNvPr>
          <p:cNvSpPr txBox="1"/>
          <p:nvPr/>
        </p:nvSpPr>
        <p:spPr>
          <a:xfrm>
            <a:off x="66675" y="5419725"/>
            <a:ext cx="6267450" cy="1200329"/>
          </a:xfrm>
          <a:prstGeom prst="rect">
            <a:avLst/>
          </a:prstGeom>
          <a:noFill/>
        </p:spPr>
        <p:txBody>
          <a:bodyPr wrap="square" rtlCol="0">
            <a:spAutoFit/>
          </a:bodyPr>
          <a:lstStyle/>
          <a:p>
            <a:pPr algn="just"/>
            <a:r>
              <a:rPr lang="el-GR" sz="2400" dirty="0"/>
              <a:t>Ο ρυθμός απωλειών του νερού από ένα εδαφικό προφίλ λόγω στράγγισης και διαπνοής σαν συνάρτηση της περιεκτικότητας σε νερό</a:t>
            </a:r>
          </a:p>
        </p:txBody>
      </p:sp>
    </p:spTree>
    <p:extLst>
      <p:ext uri="{BB962C8B-B14F-4D97-AF65-F5344CB8AC3E}">
        <p14:creationId xmlns:p14="http://schemas.microsoft.com/office/powerpoint/2010/main" val="11779202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749</Words>
  <Application>Microsoft Office PowerPoint</Application>
  <PresentationFormat>Ευρεία οθόνη</PresentationFormat>
  <Paragraphs>31</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Calibri Light</vt:lpstr>
      <vt:lpstr>Θέμα του Office</vt:lpstr>
      <vt:lpstr>ΟΙ ΑΠΟΨΕΙΣ ΓΙΑ ΤΗΝ ΕΝΝΟΙΑ ΤΟΥ ΔΙΑΘΕΣΙΜΟΥ ΝΕΡΟΥ ΣΤΑ ΦΥΤΑ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ΑΠΟΨΕΙΣ ΓΙΑ ΤΗΝ ΕΝΝΟΙΑ ΤΟΥ ΔΙΑΘΕΣΙΜΟΥ ΝΕΡΟΥ ΣΤΑ ΦΥΤΑ</dc:title>
  <dc:creator>George</dc:creator>
  <cp:lastModifiedBy>George</cp:lastModifiedBy>
  <cp:revision>17</cp:revision>
  <dcterms:created xsi:type="dcterms:W3CDTF">2022-03-18T08:09:31Z</dcterms:created>
  <dcterms:modified xsi:type="dcterms:W3CDTF">2022-04-14T19:37:59Z</dcterms:modified>
</cp:coreProperties>
</file>