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8BBF9-6C97-4E63-8310-5AA1BED067F5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651B-A52D-4B5B-AF97-9307464FCFC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F231-9D5A-4AE5-A29C-15C94B49AC9C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EADB-96AC-44B4-9705-FE6E136C07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5%CE%B9%CE%B4%CE%B9%CE%BA%CF%8C:%CE%A0%CE%B7%CE%B3%CE%AD%CF%82%CE%92%CE%B9%CE%B2%CE%BB%CE%AF%CF%89%CE%BD/0395511372" TargetMode="External"/><Relationship Id="rId3" Type="http://schemas.openxmlformats.org/officeDocument/2006/relationships/hyperlink" Target="http://mindat.com/" TargetMode="External"/><Relationship Id="rId7" Type="http://schemas.openxmlformats.org/officeDocument/2006/relationships/hyperlink" Target="https://el.wikipedia.org/wiki/%CE%95%CE%B9%CE%B4%CE%B9%CE%BA%CF%8C:%CE%A0%CE%B7%CE%B3%CE%AD%CF%82%CE%92%CE%B9%CE%B2%CE%BB%CE%AF%CF%89%CE%BD/039591096X" TargetMode="External"/><Relationship Id="rId2" Type="http://schemas.openxmlformats.org/officeDocument/2006/relationships/hyperlink" Target="http://webminer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5%CE%B9%CE%B4%CE%B9%CE%BA%CF%8C:%CE%A0%CE%B7%CE%B3%CE%AD%CF%82%CE%92%CE%B9%CE%B2%CE%BB%CE%AF%CF%89%CE%BD/1443742244" TargetMode="External"/><Relationship Id="rId5" Type="http://schemas.openxmlformats.org/officeDocument/2006/relationships/hyperlink" Target="http://www.handbookofmineralogy.org/pdfs/muscovite.pdf" TargetMode="External"/><Relationship Id="rId4" Type="http://schemas.openxmlformats.org/officeDocument/2006/relationships/hyperlink" Target="http://www.geo.auth.gr/106/8_silicates/phyllo/muscovit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mineral.com/chem/Chem-F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4%CE%B9%CE%B1%CF%86%CE%AC%CE%BD%CE%B5%CE%B9%CE%B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el-GR" dirty="0" smtClean="0"/>
              <a:t>ΤΟ ΓΥΑΛΙ ΤΗΣ ΜΟΣΧΑΣ</a:t>
            </a:r>
            <a:br>
              <a:rPr lang="el-GR" dirty="0" smtClean="0"/>
            </a:br>
            <a:r>
              <a:rPr lang="el-GR" dirty="0" smtClean="0"/>
              <a:t>(ΜΟΣΧΟΒΙΤΗΣ)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429684" cy="300039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ΚΙΝΝΑΣ ΣΠΥΡΙΔΩΝ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ΣΙΔΗΡΟΠΟΥΛΟΣ ΠΑΝΑΓΙΩΤΗΣ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ΤΣΑΓΑΛΑΣ ΑΝΤΩΝΙΟΣ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ΠΑΠΑΣ ΔΗΜΗΤΡΙΟΣ</a:t>
            </a:r>
            <a:endParaRPr lang="el-G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Πηγές-Βιβλιογραφία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http://webmineral.com/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http://mindat.com/</a:t>
            </a:r>
            <a:endParaRPr lang="el-GR" dirty="0" smtClean="0"/>
          </a:p>
          <a:p>
            <a:r>
              <a:rPr lang="el-GR" u="sng" dirty="0" smtClean="0">
                <a:hlinkClick r:id="rId4"/>
              </a:rPr>
              <a:t>Τμήμα Γεωλογίας Αριστοτελείου Πανεπιστημίου Θεσσαλονίκης</a:t>
            </a:r>
            <a:endParaRPr lang="el-GR" dirty="0" smtClean="0"/>
          </a:p>
          <a:p>
            <a:r>
              <a:rPr lang="el-GR" dirty="0" err="1" smtClean="0">
                <a:hlinkClick r:id="rId5"/>
              </a:rPr>
              <a:t>Handbook</a:t>
            </a:r>
            <a:r>
              <a:rPr lang="el-GR" dirty="0" smtClean="0">
                <a:hlinkClick r:id="rId5"/>
              </a:rPr>
              <a:t> </a:t>
            </a:r>
            <a:r>
              <a:rPr lang="el-GR" dirty="0" err="1" smtClean="0">
                <a:hlinkClick r:id="rId5"/>
              </a:rPr>
              <a:t>of</a:t>
            </a:r>
            <a:r>
              <a:rPr lang="el-GR" dirty="0" smtClean="0">
                <a:hlinkClick r:id="rId5"/>
              </a:rPr>
              <a:t> </a:t>
            </a:r>
            <a:r>
              <a:rPr lang="el-GR" dirty="0" err="1" smtClean="0">
                <a:hlinkClick r:id="rId5"/>
              </a:rPr>
              <a:t>Mineralogy</a:t>
            </a:r>
            <a:endParaRPr lang="el-GR" dirty="0" smtClean="0"/>
          </a:p>
          <a:p>
            <a:r>
              <a:rPr lang="en-US" dirty="0" smtClean="0"/>
              <a:t>James Dwight Dana, </a:t>
            </a:r>
            <a:r>
              <a:rPr lang="en-US" i="1" dirty="0" smtClean="0"/>
              <a:t>Manual of Mineralogy and </a:t>
            </a:r>
            <a:r>
              <a:rPr lang="en-US" i="1" dirty="0" err="1" smtClean="0"/>
              <a:t>Lithology</a:t>
            </a:r>
            <a:r>
              <a:rPr lang="en-US" i="1" dirty="0" smtClean="0"/>
              <a:t>, Containing the Elements of the Science of Minerals and Rocks</a:t>
            </a:r>
            <a:r>
              <a:rPr lang="en-US" dirty="0" smtClean="0"/>
              <a:t>, READ BOOKS, 2008 </a:t>
            </a:r>
            <a:r>
              <a:rPr lang="en-US" dirty="0" smtClean="0">
                <a:hlinkClick r:id="rId6"/>
              </a:rPr>
              <a:t>ISBN 1-4437-4224-4</a:t>
            </a:r>
            <a:endParaRPr lang="en-US" dirty="0" smtClean="0"/>
          </a:p>
          <a:p>
            <a:r>
              <a:rPr lang="en-US" dirty="0" smtClean="0"/>
              <a:t>Frederick H. </a:t>
            </a:r>
            <a:r>
              <a:rPr lang="en-US" dirty="0" err="1" smtClean="0"/>
              <a:t>Pough</a:t>
            </a:r>
            <a:r>
              <a:rPr lang="en-US" dirty="0" smtClean="0"/>
              <a:t>, Roger Tory Peterson, Jeffrey (PHT) </a:t>
            </a:r>
            <a:r>
              <a:rPr lang="en-US" dirty="0" err="1" smtClean="0"/>
              <a:t>Scovil</a:t>
            </a:r>
            <a:r>
              <a:rPr lang="en-US" dirty="0" smtClean="0"/>
              <a:t>, </a:t>
            </a:r>
            <a:r>
              <a:rPr lang="en-US" i="1" dirty="0" smtClean="0"/>
              <a:t>A Field Guide to Rocks and Minerals</a:t>
            </a:r>
            <a:r>
              <a:rPr lang="en-US" dirty="0" smtClean="0"/>
              <a:t>, Houghton Mifflin Harcourt, 1988 </a:t>
            </a:r>
            <a:r>
              <a:rPr lang="en-US" dirty="0" smtClean="0">
                <a:hlinkClick r:id="rId7"/>
              </a:rPr>
              <a:t>ISBN 0-395-91096-X</a:t>
            </a:r>
            <a:endParaRPr lang="en-US" dirty="0" smtClean="0"/>
          </a:p>
          <a:p>
            <a:r>
              <a:rPr lang="en-US" dirty="0" smtClean="0"/>
              <a:t>Walter Schumann, R. Bradshaw, K. A. G. Mills, </a:t>
            </a:r>
            <a:r>
              <a:rPr lang="en-US" i="1" dirty="0" smtClean="0"/>
              <a:t>Handbook of Rocks, Minerals and Gemstones</a:t>
            </a:r>
            <a:r>
              <a:rPr lang="en-US" dirty="0" smtClean="0"/>
              <a:t>, Houghton Mifflin Harcourt, 1993 </a:t>
            </a:r>
            <a:r>
              <a:rPr lang="en-US" dirty="0" smtClean="0">
                <a:hlinkClick r:id="rId8"/>
              </a:rPr>
              <a:t>ISBN 0-395-51137-2</a:t>
            </a:r>
            <a:endParaRPr lang="en-US" dirty="0" smtClean="0"/>
          </a:p>
          <a:p>
            <a:r>
              <a:rPr lang="el-GR" dirty="0" smtClean="0"/>
              <a:t>Στέργιος </a:t>
            </a:r>
            <a:r>
              <a:rPr lang="el-GR" dirty="0" err="1" smtClean="0"/>
              <a:t>Σ.Θεοδωρίκας</a:t>
            </a:r>
            <a:r>
              <a:rPr lang="el-GR" dirty="0" smtClean="0"/>
              <a:t> </a:t>
            </a:r>
            <a:r>
              <a:rPr lang="en-US" dirty="0" smtClean="0"/>
              <a:t>: </a:t>
            </a:r>
            <a:r>
              <a:rPr lang="el-GR" dirty="0" smtClean="0"/>
              <a:t>Πετρολογία-ορυκτολογία (4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εκδοση</a:t>
            </a:r>
            <a:r>
              <a:rPr lang="el-GR" dirty="0" smtClean="0"/>
              <a:t> )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d/d4/Muscovite-384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71480"/>
            <a:ext cx="5572132" cy="585791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714356"/>
            <a:ext cx="3571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Χρώμα</a:t>
            </a:r>
            <a:r>
              <a:rPr lang="en-US" sz="2400" dirty="0" smtClean="0"/>
              <a:t>: </a:t>
            </a:r>
            <a:r>
              <a:rPr lang="el-GR" sz="2400" dirty="0" smtClean="0"/>
              <a:t>Συνηθέστερα </a:t>
            </a:r>
            <a:r>
              <a:rPr lang="el-GR" sz="2400" dirty="0"/>
              <a:t>άχρωμος. Επίσης </a:t>
            </a:r>
            <a:r>
              <a:rPr lang="el-GR" sz="2400" dirty="0" err="1"/>
              <a:t>ασημόφαιος</a:t>
            </a:r>
            <a:r>
              <a:rPr lang="el-GR" sz="2400" dirty="0"/>
              <a:t>, </a:t>
            </a:r>
            <a:r>
              <a:rPr lang="el-GR" sz="2400" dirty="0" err="1"/>
              <a:t>ανοικτοκίτρινος</a:t>
            </a:r>
            <a:r>
              <a:rPr lang="el-GR" sz="2400" dirty="0"/>
              <a:t>, καστανός, ερυθρωπός, πρασινωπός.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2714620"/>
            <a:ext cx="3571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Κρύσταλλοι</a:t>
            </a:r>
            <a:r>
              <a:rPr lang="en-US" sz="2400" dirty="0" smtClean="0"/>
              <a:t>: </a:t>
            </a:r>
            <a:r>
              <a:rPr lang="el-GR" sz="2400" dirty="0" err="1" smtClean="0"/>
              <a:t>Πινακοειδείς</a:t>
            </a:r>
            <a:r>
              <a:rPr lang="el-GR" sz="2400" dirty="0"/>
              <a:t>, </a:t>
            </a:r>
            <a:r>
              <a:rPr lang="el-GR" sz="2400" dirty="0" err="1"/>
              <a:t>βραχυπρισματικοί</a:t>
            </a:r>
            <a:r>
              <a:rPr lang="el-GR" sz="2400" dirty="0"/>
              <a:t>, εύκαμπτοι και ελαστικοί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0" y="4286256"/>
            <a:ext cx="269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Σκληρότητα</a:t>
            </a:r>
            <a:r>
              <a:rPr lang="en-US" sz="2400" dirty="0" smtClean="0"/>
              <a:t>:</a:t>
            </a:r>
            <a:r>
              <a:rPr lang="el-GR" sz="2400" dirty="0" smtClean="0"/>
              <a:t> 2 </a:t>
            </a:r>
            <a:r>
              <a:rPr lang="el-GR" sz="2400" dirty="0"/>
              <a:t>- 2,5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4857760"/>
            <a:ext cx="364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Υφή</a:t>
            </a:r>
            <a:r>
              <a:rPr lang="en-US" sz="2400" dirty="0" smtClean="0"/>
              <a:t>: </a:t>
            </a:r>
            <a:r>
              <a:rPr lang="el-GR" sz="2400" dirty="0" smtClean="0"/>
              <a:t>Φυλλώδης</a:t>
            </a:r>
            <a:r>
              <a:rPr lang="el-GR" sz="2400" dirty="0"/>
              <a:t>, συμπαγής σε φυλλάρια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l-GR" dirty="0" smtClean="0"/>
              <a:t>Κρυσταλλική Δομή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214422"/>
            <a:ext cx="4500562" cy="2786082"/>
          </a:xfrm>
        </p:spPr>
        <p:txBody>
          <a:bodyPr>
            <a:noAutofit/>
          </a:bodyPr>
          <a:lstStyle/>
          <a:p>
            <a:r>
              <a:rPr lang="el-GR" sz="2800" dirty="0" smtClean="0"/>
              <a:t>  </a:t>
            </a:r>
            <a:r>
              <a:rPr lang="el-GR" sz="2400" dirty="0" smtClean="0"/>
              <a:t>Ο μοσχοβίτης κρυσταλλώνεται στο μονοκλινές σύστημα και η κρυσταλλική δομή του απεικονίζεται στην παρακάτω εικόνα (2.15). Είναι </a:t>
            </a:r>
            <a:r>
              <a:rPr lang="el-GR" sz="2400" dirty="0" err="1" smtClean="0"/>
              <a:t>διοκταεδρικό</a:t>
            </a:r>
            <a:r>
              <a:rPr lang="el-GR" sz="2400" dirty="0" smtClean="0"/>
              <a:t>  </a:t>
            </a:r>
            <a:r>
              <a:rPr lang="el-GR" sz="2400" dirty="0" err="1" smtClean="0"/>
              <a:t>φυλλοπυριτικό</a:t>
            </a:r>
            <a:r>
              <a:rPr lang="el-GR" sz="2400" dirty="0" smtClean="0"/>
              <a:t> </a:t>
            </a:r>
            <a:r>
              <a:rPr lang="el-GR" sz="2400" dirty="0" err="1" smtClean="0"/>
              <a:t>ορυκτο</a:t>
            </a:r>
            <a:r>
              <a:rPr lang="el-GR" sz="2400" dirty="0" smtClean="0"/>
              <a:t> και κατατάσσεται στα ορυκτά δομής 2</a:t>
            </a:r>
            <a:r>
              <a:rPr lang="en-US" sz="2400" dirty="0" smtClean="0"/>
              <a:t>:1, </a:t>
            </a:r>
            <a:r>
              <a:rPr lang="el-GR" sz="2400" dirty="0" smtClean="0"/>
              <a:t>πράγμα που σημαίνει ότι ένα </a:t>
            </a:r>
            <a:r>
              <a:rPr lang="el-GR" sz="2400" dirty="0" err="1" smtClean="0"/>
              <a:t>οκταεδρικό</a:t>
            </a:r>
            <a:r>
              <a:rPr lang="el-GR" sz="2400" dirty="0" smtClean="0"/>
              <a:t> φύλλο παρεμβάλλεται σε δύο </a:t>
            </a:r>
            <a:r>
              <a:rPr lang="el-GR" sz="2400" dirty="0" err="1" smtClean="0"/>
              <a:t>τετραεδρικά</a:t>
            </a:r>
            <a:r>
              <a:rPr lang="el-GR" sz="2400" dirty="0" smtClean="0"/>
              <a:t> (Τ-Ο-Τ)</a:t>
            </a:r>
            <a:endParaRPr lang="el-GR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21079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Τετραεδρικό</a:t>
            </a:r>
            <a:r>
              <a:rPr lang="el-GR" dirty="0" smtClean="0"/>
              <a:t> φύλλο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 • 6 όμοια τετράεδρα ενώνονται σε εξαγωνικούς δακτυλίους</a:t>
            </a:r>
          </a:p>
          <a:p>
            <a:pPr>
              <a:buNone/>
            </a:pPr>
            <a:r>
              <a:rPr lang="el-GR" dirty="0" smtClean="0"/>
              <a:t> • Χρησιμοποιούνται μόνο τα οξυγόνα βάσης </a:t>
            </a:r>
          </a:p>
          <a:p>
            <a:pPr>
              <a:buNone/>
            </a:pPr>
            <a:r>
              <a:rPr lang="el-GR" dirty="0" smtClean="0"/>
              <a:t> • Οι δεσμοί είναι ομοιοπολικοί</a:t>
            </a:r>
          </a:p>
          <a:p>
            <a:pPr>
              <a:buNone/>
            </a:pPr>
            <a:r>
              <a:rPr lang="el-GR" dirty="0" smtClean="0"/>
              <a:t> • Τα οξυγόνα βάσης δίνουν και τα δύο ηλεκτρόνια, κατά συνέπεια η βάση είναι ουδέτερη</a:t>
            </a:r>
          </a:p>
          <a:p>
            <a:pPr>
              <a:buNone/>
            </a:pPr>
            <a:r>
              <a:rPr lang="el-GR" dirty="0" smtClean="0"/>
              <a:t> • Τα οξυγόνα κορυφής δίνουν μόνο ένα </a:t>
            </a:r>
            <a:r>
              <a:rPr lang="el-GR" dirty="0" err="1" smtClean="0"/>
              <a:t>ηλεκτρόνια,άρα</a:t>
            </a:r>
            <a:r>
              <a:rPr lang="el-GR" dirty="0" smtClean="0"/>
              <a:t> περισσεύει άλλο ένα. Ως αποτέλεσμα, κάθε δακτύλιος έχει σθένος 6-</a:t>
            </a:r>
          </a:p>
          <a:p>
            <a:pPr>
              <a:buNone/>
            </a:pPr>
            <a:r>
              <a:rPr lang="el-GR" dirty="0" smtClean="0"/>
              <a:t> • Οι δακτύλιοι αναπτύσσονται απεριόριστα στο οριζόντιο επίπεδο</a:t>
            </a:r>
            <a:endParaRPr lang="el-G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Οκταεδρικό</a:t>
            </a:r>
            <a:r>
              <a:rPr lang="el-GR" dirty="0" smtClean="0"/>
              <a:t> φύλλο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• Τα οκτάεδρα έχουν </a:t>
            </a:r>
            <a:r>
              <a:rPr lang="el-GR" dirty="0" err="1" smtClean="0"/>
              <a:t>Al</a:t>
            </a:r>
            <a:r>
              <a:rPr lang="el-GR" dirty="0" smtClean="0"/>
              <a:t> στην μέση και (ΟΗ)- στις κορυφές</a:t>
            </a:r>
          </a:p>
          <a:p>
            <a:pPr>
              <a:buNone/>
            </a:pPr>
            <a:r>
              <a:rPr lang="el-GR" dirty="0" smtClean="0"/>
              <a:t> • Επανάληψη των οκταέδρων στο οριζόντιο επίπεδο δημιουργεί το </a:t>
            </a:r>
            <a:r>
              <a:rPr lang="el-GR" dirty="0" err="1" smtClean="0"/>
              <a:t>οκταεδρικό</a:t>
            </a:r>
            <a:r>
              <a:rPr lang="el-GR" dirty="0" smtClean="0"/>
              <a:t> φύλλο </a:t>
            </a:r>
            <a:endParaRPr lang="el-G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Χημική Σύσταση [</a:t>
            </a:r>
            <a:r>
              <a:rPr lang="en-US" dirty="0" smtClean="0"/>
              <a:t>KAl2(Si3Al)O10(OH,F)2</a:t>
            </a:r>
            <a:r>
              <a:rPr lang="el-GR" dirty="0" smtClean="0"/>
              <a:t>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Μοριακό βάρος</a:t>
            </a:r>
            <a:r>
              <a:rPr lang="en-US" dirty="0" smtClean="0"/>
              <a:t>: 398.71 gm</a:t>
            </a:r>
          </a:p>
          <a:p>
            <a:r>
              <a:rPr lang="el-GR" dirty="0" smtClean="0"/>
              <a:t>Κάλιό</a:t>
            </a:r>
            <a:r>
              <a:rPr lang="en-US" dirty="0"/>
              <a:t>:</a:t>
            </a:r>
            <a:r>
              <a:rPr lang="en-US" dirty="0" smtClean="0"/>
              <a:t>           9.81 %  K    11.81 % 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 </a:t>
            </a:r>
            <a:r>
              <a:rPr lang="el-GR" dirty="0" smtClean="0"/>
              <a:t>Αλουμίνιο</a:t>
            </a:r>
            <a:r>
              <a:rPr lang="en-US" dirty="0"/>
              <a:t>:</a:t>
            </a:r>
            <a:r>
              <a:rPr lang="en-US" dirty="0" smtClean="0"/>
              <a:t>  20.30 %  Al   38.36 % 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dirty="0" smtClean="0"/>
              <a:t>    </a:t>
            </a:r>
            <a:r>
              <a:rPr lang="el-GR" dirty="0" smtClean="0"/>
              <a:t>Πυρίτιο</a:t>
            </a:r>
            <a:r>
              <a:rPr lang="en-US" dirty="0" smtClean="0"/>
              <a:t>:       21.13 %  Si   45.21 % SiO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b="1" baseline="-25000" dirty="0"/>
              <a:t> </a:t>
            </a:r>
            <a:r>
              <a:rPr lang="en-US" b="1" baseline="-25000" dirty="0" smtClean="0"/>
              <a:t>  </a:t>
            </a:r>
            <a:r>
              <a:rPr lang="en-US" b="1" dirty="0" smtClean="0"/>
              <a:t> </a:t>
            </a:r>
            <a:r>
              <a:rPr lang="en-US" dirty="0" smtClean="0"/>
              <a:t> </a:t>
            </a:r>
            <a:r>
              <a:rPr lang="el-GR" dirty="0" smtClean="0"/>
              <a:t>Υδρογόνο</a:t>
            </a:r>
            <a:r>
              <a:rPr lang="en-US" dirty="0"/>
              <a:t>:</a:t>
            </a:r>
            <a:r>
              <a:rPr lang="en-US" dirty="0" smtClean="0"/>
              <a:t>   0.46 %  H     4.07 % 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 </a:t>
            </a:r>
            <a:r>
              <a:rPr lang="en-US" dirty="0" smtClean="0"/>
              <a:t> </a:t>
            </a:r>
            <a:r>
              <a:rPr lang="el-GR" dirty="0" smtClean="0"/>
              <a:t>Οξυγόνο</a:t>
            </a:r>
            <a:r>
              <a:rPr lang="en-US" dirty="0" smtClean="0"/>
              <a:t>:     47.35 %  O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 </a:t>
            </a:r>
            <a:r>
              <a:rPr lang="en-US" dirty="0" smtClean="0"/>
              <a:t> </a:t>
            </a:r>
            <a:r>
              <a:rPr lang="el-GR" dirty="0" smtClean="0"/>
              <a:t>Φθόριο</a:t>
            </a:r>
            <a:r>
              <a:rPr lang="en-US" dirty="0" smtClean="0"/>
              <a:t>:       0.95 %  F     0.95 % F</a:t>
            </a: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 </a:t>
            </a:r>
            <a:r>
              <a:rPr lang="en-US" dirty="0" smtClean="0"/>
              <a:t>                -   %   F    -0.40 % -O=F</a:t>
            </a:r>
            <a:r>
              <a:rPr lang="en-US" baseline="-25000" dirty="0" smtClean="0"/>
              <a:t>2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dirty="0" smtClean="0"/>
              <a:t>Μαρμαρυγίες</a:t>
            </a:r>
            <a:br>
              <a:rPr lang="el-GR" sz="5400" dirty="0" smtClean="0"/>
            </a:br>
            <a:endParaRPr lang="el-GR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ομάδα </a:t>
            </a:r>
            <a:r>
              <a:rPr lang="el-GR" b="1" dirty="0" smtClean="0"/>
              <a:t>Μαρμαρυγιών</a:t>
            </a:r>
            <a:r>
              <a:rPr lang="el-GR" dirty="0" smtClean="0"/>
              <a:t> της κατηγορίας των </a:t>
            </a:r>
            <a:r>
              <a:rPr lang="el-GR" dirty="0" err="1" smtClean="0"/>
              <a:t>φυλλοπυριτικών</a:t>
            </a:r>
            <a:r>
              <a:rPr lang="el-GR" dirty="0" smtClean="0"/>
              <a:t> ορυκτών περιλαμβάνει αρκετά στενά συναφή υλικά που έχουν σχεδόν τέλεια βασική διάσπαση. Όλα τα ορυκτά της ομάδας κρυσταλλώνονται στο μονοκλινές σύστημα, με τάση προς </a:t>
            </a:r>
            <a:r>
              <a:rPr lang="el-GR" dirty="0" err="1" smtClean="0"/>
              <a:t>ψευδοεξαγωνικούς</a:t>
            </a:r>
            <a:r>
              <a:rPr lang="el-GR" dirty="0" smtClean="0"/>
              <a:t> κρυστάλλους και είναι παρόμοια στη χημική σύνθεση. Η σχεδόν τέλεια διάσπαση, η οποία είναι το πιο σημαντικό χαρακτηριστικό του μαρμαρυγία, εξηγείται από τη διάταξη του ατόμων σαν εξαγωνικό φύλλο.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Δεν χρησιμοποιείται ως μετάλλευμα για την παρασκευή κάποιου στοιχείου, ωστόσο η </a:t>
            </a:r>
            <a:r>
              <a:rPr lang="el-GR" dirty="0" smtClean="0">
                <a:hlinkClick r:id="rId2" tooltip="Διαφάνεια"/>
              </a:rPr>
              <a:t>διαφάνεια</a:t>
            </a:r>
            <a:r>
              <a:rPr lang="el-GR" dirty="0" smtClean="0"/>
              <a:t>, η χαμηλή πυκνότητα, η ανθεκτικότητα σε διαλύτες και οξέα και οι μηχανικές και διηλεκτρικές του ιδιότητες τον κάνουν περιζήτητο σε διάφορες βιομηχανικές εφαρμογές</a:t>
            </a:r>
          </a:p>
          <a:p>
            <a:r>
              <a:rPr lang="el-GR" dirty="0" smtClean="0"/>
              <a:t> Χρησιμοποιείται ως μονωτικό σε ηλεκτρικές συσκευές (π.χ. στην κατασκευή ηλεκτρικών σιδήρων για σιδέρωμα διαχωρίζει την αντίσταση από την πλάκα σιδερώματος), </a:t>
            </a:r>
          </a:p>
          <a:p>
            <a:r>
              <a:rPr lang="el-GR" dirty="0" smtClean="0"/>
              <a:t>Στην κατασκευή πυκνωτών ως διηλεκτρικό (η ευκαμψία του επιτρέπει και τις αναδιπλώσεις σε πυκνωτές χάρτου)</a:t>
            </a:r>
          </a:p>
          <a:p>
            <a:r>
              <a:rPr lang="el-GR" dirty="0" smtClean="0"/>
              <a:t>Στην κατασκευή μετασχηματιστών, σε ηλεκτρικές συσκευές θέρμανσης κτλ. ενώ χρησιμοποιείται και σε μικρές οικοδομικές κατασκευές ως μονωτικό.</a:t>
            </a:r>
          </a:p>
          <a:p>
            <a:r>
              <a:rPr lang="el-GR" dirty="0" smtClean="0"/>
              <a:t>Τα μεγάλα διαφανή φύλλα του χρησιμοποιούνται σε φούρνους υψηλών θερμοκρασιών αντί για γυαλί, καθώς παρουσιάζουν ικανή διαφάνεια, υψηλή θερμική μόνωση και αξιοσημείωτη ανθεκτικότητα σε μηχανικές και θερμικές καταπονήσεις.</a:t>
            </a:r>
            <a:endParaRPr lang="el-G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Pictures\Screenshots\Στιγμιότυπο οθόνης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245</Words>
  <Application>Microsoft Office PowerPoint</Application>
  <PresentationFormat>Προβολή στην οθόνη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ΤΟ ΓΥΑΛΙ ΤΗΣ ΜΟΣΧΑΣ (ΜΟΣΧΟΒΙΤΗΣ) </vt:lpstr>
      <vt:lpstr>Διαφάνεια 2</vt:lpstr>
      <vt:lpstr>Κρυσταλλική Δομή:</vt:lpstr>
      <vt:lpstr>Τετραεδρικό φύλλο</vt:lpstr>
      <vt:lpstr>Οκταεδρικό φύλλο</vt:lpstr>
      <vt:lpstr>Χημική Σύσταση [KAl2(Si3Al)O10(OH,F)2]</vt:lpstr>
      <vt:lpstr>Μαρμαρυγίες </vt:lpstr>
      <vt:lpstr>Χρήσεις</vt:lpstr>
      <vt:lpstr>Διαφάνεια 9</vt:lpstr>
      <vt:lpstr>Πηγές-Βιβλιογραφία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ΓΥΑ</dc:title>
  <dc:creator>jim papas</dc:creator>
  <cp:lastModifiedBy>jim papas</cp:lastModifiedBy>
  <cp:revision>76</cp:revision>
  <dcterms:created xsi:type="dcterms:W3CDTF">2017-10-24T12:27:34Z</dcterms:created>
  <dcterms:modified xsi:type="dcterms:W3CDTF">2017-10-29T19:23:44Z</dcterms:modified>
</cp:coreProperties>
</file>