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24" r:id="rId1"/>
  </p:sldMasterIdLst>
  <p:sldIdLst>
    <p:sldId id="256" r:id="rId2"/>
    <p:sldId id="257" r:id="rId3"/>
    <p:sldId id="260" r:id="rId4"/>
    <p:sldId id="258" r:id="rId5"/>
    <p:sldId id="259" r:id="rId6"/>
    <p:sldId id="26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399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03" d="100"/>
          <a:sy n="103" d="100"/>
        </p:scale>
        <p:origin x="72" y="35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4.jpeg"/></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915128" y="1788454"/>
            <a:ext cx="8361229" cy="2098226"/>
          </a:xfrm>
        </p:spPr>
        <p:txBody>
          <a:bodyPr anchor="b">
            <a:noAutofit/>
          </a:bodyPr>
          <a:lstStyle>
            <a:lvl1pPr algn="ctr">
              <a:defRPr sz="7200" cap="all" baseline="0">
                <a:solidFill>
                  <a:schemeClr val="tx2"/>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2679906" y="3956279"/>
            <a:ext cx="6831673" cy="1086237"/>
          </a:xfrm>
        </p:spPr>
        <p:txBody>
          <a:bodyPr>
            <a:normAutofit/>
          </a:bodyPr>
          <a:lstStyle>
            <a:lvl1pPr marL="0" indent="0" algn="ctr">
              <a:lnSpc>
                <a:spcPct val="112000"/>
              </a:lnSpc>
              <a:spcBef>
                <a:spcPts val="0"/>
              </a:spcBef>
              <a:spcAft>
                <a:spcPts val="0"/>
              </a:spcAft>
              <a:buNone/>
              <a:defRPr sz="23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a:xfrm>
            <a:off x="752858" y="6453386"/>
            <a:ext cx="1607944" cy="404614"/>
          </a:xfrm>
        </p:spPr>
        <p:txBody>
          <a:bodyPr/>
          <a:lstStyle>
            <a:lvl1pPr>
              <a:defRPr baseline="0">
                <a:solidFill>
                  <a:schemeClr val="tx2"/>
                </a:solidFill>
              </a:defRPr>
            </a:lvl1pPr>
          </a:lstStyle>
          <a:p>
            <a:fld id="{4E63FD6B-ABB1-4D32-BA25-D59FDBF512D0}" type="datetimeFigureOut">
              <a:rPr lang="en-US" smtClean="0"/>
              <a:t>10/29/2017</a:t>
            </a:fld>
            <a:endParaRPr lang="en-US"/>
          </a:p>
        </p:txBody>
      </p:sp>
      <p:sp>
        <p:nvSpPr>
          <p:cNvPr id="5" name="Footer Placeholder 4"/>
          <p:cNvSpPr>
            <a:spLocks noGrp="1"/>
          </p:cNvSpPr>
          <p:nvPr>
            <p:ph type="ftr" sz="quarter" idx="11"/>
          </p:nvPr>
        </p:nvSpPr>
        <p:spPr>
          <a:xfrm>
            <a:off x="2584054" y="6453386"/>
            <a:ext cx="7023377" cy="404614"/>
          </a:xfrm>
        </p:spPr>
        <p:txBody>
          <a:bodyPr/>
          <a:lstStyle>
            <a:lvl1pPr algn="ctr">
              <a:defRPr baseline="0">
                <a:solidFill>
                  <a:schemeClr val="tx2"/>
                </a:solidFill>
              </a:defRPr>
            </a:lvl1pPr>
          </a:lstStyle>
          <a:p>
            <a:endParaRPr lang="en-US"/>
          </a:p>
        </p:txBody>
      </p:sp>
      <p:sp>
        <p:nvSpPr>
          <p:cNvPr id="6" name="Slide Number Placeholder 5"/>
          <p:cNvSpPr>
            <a:spLocks noGrp="1"/>
          </p:cNvSpPr>
          <p:nvPr>
            <p:ph type="sldNum" sz="quarter" idx="12"/>
          </p:nvPr>
        </p:nvSpPr>
        <p:spPr>
          <a:xfrm>
            <a:off x="9830683" y="6453386"/>
            <a:ext cx="1596292" cy="404614"/>
          </a:xfrm>
        </p:spPr>
        <p:txBody>
          <a:bodyPr/>
          <a:lstStyle>
            <a:lvl1pPr>
              <a:defRPr baseline="0">
                <a:solidFill>
                  <a:schemeClr val="tx2"/>
                </a:solidFill>
              </a:defRPr>
            </a:lvl1pPr>
          </a:lstStyle>
          <a:p>
            <a:fld id="{B6C9ED24-DE29-4B1D-8BE1-EBFCC1304A01}" type="slidenum">
              <a:rPr lang="en-US" smtClean="0"/>
              <a:t>‹#›</a:t>
            </a:fld>
            <a:endParaRPr lang="en-US"/>
          </a:p>
        </p:txBody>
      </p:sp>
      <p:grpSp>
        <p:nvGrpSpPr>
          <p:cNvPr id="7" name="Group 6"/>
          <p:cNvGrpSpPr/>
          <p:nvPr/>
        </p:nvGrpSpPr>
        <p:grpSpPr>
          <a:xfrm>
            <a:off x="752858" y="744469"/>
            <a:ext cx="10674117" cy="5349671"/>
            <a:chOff x="752858" y="744469"/>
            <a:chExt cx="10674117" cy="5349671"/>
          </a:xfrm>
        </p:grpSpPr>
        <p:sp>
          <p:nvSpPr>
            <p:cNvPr id="11" name="Freeform 6"/>
            <p:cNvSpPr/>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Tree>
    <p:extLst>
      <p:ext uri="{BB962C8B-B14F-4D97-AF65-F5344CB8AC3E}">
        <p14:creationId xmlns:p14="http://schemas.microsoft.com/office/powerpoint/2010/main" val="2254418770"/>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371600" y="2295525"/>
            <a:ext cx="9601200" cy="357187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E63FD6B-ABB1-4D32-BA25-D59FDBF512D0}" type="datetimeFigureOut">
              <a:rPr lang="en-US" smtClean="0"/>
              <a:t>10/29/2017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C9ED24-DE29-4B1D-8BE1-EBFCC1304A01}" type="slidenum">
              <a:rPr lang="en-US" smtClean="0"/>
              <a:t>‹#›</a:t>
            </a:fld>
            <a:endParaRPr lang="en-US"/>
          </a:p>
        </p:txBody>
      </p:sp>
    </p:spTree>
    <p:extLst>
      <p:ext uri="{BB962C8B-B14F-4D97-AF65-F5344CB8AC3E}">
        <p14:creationId xmlns:p14="http://schemas.microsoft.com/office/powerpoint/2010/main" val="8846448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96561" y="624156"/>
            <a:ext cx="1565766" cy="5243244"/>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371600" y="624156"/>
            <a:ext cx="8179641" cy="52432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E63FD6B-ABB1-4D32-BA25-D59FDBF512D0}" type="datetimeFigureOut">
              <a:rPr lang="en-US" smtClean="0"/>
              <a:t>10/29/2017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C9ED24-DE29-4B1D-8BE1-EBFCC1304A01}" type="slidenum">
              <a:rPr lang="en-US" smtClean="0"/>
              <a:t>‹#›</a:t>
            </a:fld>
            <a:endParaRPr lang="en-US"/>
          </a:p>
        </p:txBody>
      </p:sp>
    </p:spTree>
    <p:extLst>
      <p:ext uri="{BB962C8B-B14F-4D97-AF65-F5344CB8AC3E}">
        <p14:creationId xmlns:p14="http://schemas.microsoft.com/office/powerpoint/2010/main" val="2428110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E63FD6B-ABB1-4D32-BA25-D59FDBF512D0}" type="datetimeFigureOut">
              <a:rPr lang="en-US" smtClean="0"/>
              <a:t>10/29/2017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C9ED24-DE29-4B1D-8BE1-EBFCC1304A01}" type="slidenum">
              <a:rPr lang="en-US" smtClean="0"/>
              <a:t>‹#›</a:t>
            </a:fld>
            <a:endParaRPr lang="en-US"/>
          </a:p>
        </p:txBody>
      </p:sp>
    </p:spTree>
    <p:extLst>
      <p:ext uri="{BB962C8B-B14F-4D97-AF65-F5344CB8AC3E}">
        <p14:creationId xmlns:p14="http://schemas.microsoft.com/office/powerpoint/2010/main" val="18167497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65025" y="1301360"/>
            <a:ext cx="9612971" cy="2852737"/>
          </a:xfrm>
        </p:spPr>
        <p:txBody>
          <a:bodyPr anchor="b">
            <a:normAutofit/>
          </a:bodyPr>
          <a:lstStyle>
            <a:lvl1pPr algn="r">
              <a:defRPr sz="7200" cap="all" baseline="0">
                <a:solidFill>
                  <a:schemeClr val="tx2"/>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765025" y="4216328"/>
            <a:ext cx="9612971" cy="1143324"/>
          </a:xfrm>
        </p:spPr>
        <p:txBody>
          <a:bodyPr/>
          <a:lstStyle>
            <a:lvl1pPr marL="0" indent="0" algn="r">
              <a:lnSpc>
                <a:spcPct val="112000"/>
              </a:lnSpc>
              <a:spcBef>
                <a:spcPts val="0"/>
              </a:spcBef>
              <a:spcAft>
                <a:spcPts val="0"/>
              </a:spcAft>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738908" y="6453386"/>
            <a:ext cx="1622409" cy="404614"/>
          </a:xfrm>
        </p:spPr>
        <p:txBody>
          <a:bodyPr/>
          <a:lstStyle>
            <a:lvl1pPr>
              <a:defRPr>
                <a:solidFill>
                  <a:schemeClr val="tx2"/>
                </a:solidFill>
              </a:defRPr>
            </a:lvl1pPr>
          </a:lstStyle>
          <a:p>
            <a:fld id="{4E63FD6B-ABB1-4D32-BA25-D59FDBF512D0}" type="datetimeFigureOut">
              <a:rPr lang="en-US" smtClean="0"/>
              <a:t>10/29/2017</a:t>
            </a:fld>
            <a:endParaRPr lang="en-US"/>
          </a:p>
        </p:txBody>
      </p:sp>
      <p:sp>
        <p:nvSpPr>
          <p:cNvPr id="5" name="Footer Placeholder 4"/>
          <p:cNvSpPr>
            <a:spLocks noGrp="1"/>
          </p:cNvSpPr>
          <p:nvPr>
            <p:ph type="ftr" sz="quarter" idx="11"/>
          </p:nvPr>
        </p:nvSpPr>
        <p:spPr>
          <a:xfrm>
            <a:off x="2584312" y="6453386"/>
            <a:ext cx="7023377" cy="404614"/>
          </a:xfrm>
        </p:spPr>
        <p:txBody>
          <a:bodyPr/>
          <a:lstStyle>
            <a:lvl1pPr algn="ctr">
              <a:defRPr>
                <a:solidFill>
                  <a:schemeClr val="tx2"/>
                </a:solidFill>
              </a:defRPr>
            </a:lvl1pPr>
          </a:lstStyle>
          <a:p>
            <a:endParaRPr lang="en-US"/>
          </a:p>
        </p:txBody>
      </p:sp>
      <p:sp>
        <p:nvSpPr>
          <p:cNvPr id="6" name="Slide Number Placeholder 5"/>
          <p:cNvSpPr>
            <a:spLocks noGrp="1"/>
          </p:cNvSpPr>
          <p:nvPr>
            <p:ph type="sldNum" sz="quarter" idx="12"/>
          </p:nvPr>
        </p:nvSpPr>
        <p:spPr>
          <a:xfrm>
            <a:off x="9830683" y="6453386"/>
            <a:ext cx="1596292" cy="404614"/>
          </a:xfrm>
        </p:spPr>
        <p:txBody>
          <a:bodyPr/>
          <a:lstStyle>
            <a:lvl1pPr>
              <a:defRPr>
                <a:solidFill>
                  <a:schemeClr val="tx2"/>
                </a:solidFill>
              </a:defRPr>
            </a:lvl1pPr>
          </a:lstStyle>
          <a:p>
            <a:fld id="{B6C9ED24-DE29-4B1D-8BE1-EBFCC1304A01}" type="slidenum">
              <a:rPr lang="en-US" smtClean="0"/>
              <a:t>‹#›</a:t>
            </a:fld>
            <a:endParaRPr lang="en-US"/>
          </a:p>
        </p:txBody>
      </p:sp>
      <p:sp>
        <p:nvSpPr>
          <p:cNvPr id="7" name="Freeform 6" title="Crop Mark"/>
          <p:cNvSpPr/>
          <p:nvPr/>
        </p:nvSpPr>
        <p:spPr bwMode="auto">
          <a:xfrm>
            <a:off x="8151962" y="1685652"/>
            <a:ext cx="3275013"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tx2"/>
          </a:solidFill>
          <a:ln w="0">
            <a:noFill/>
            <a:prstDash val="solid"/>
            <a:round/>
            <a:headEnd/>
            <a:tailEnd/>
          </a:ln>
        </p:spPr>
      </p:sp>
    </p:spTree>
    <p:extLst>
      <p:ext uri="{BB962C8B-B14F-4D97-AF65-F5344CB8AC3E}">
        <p14:creationId xmlns:p14="http://schemas.microsoft.com/office/powerpoint/2010/main" val="3494356956"/>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n-US" smtClean="0"/>
              <a:t>Click to edit Master title style</a:t>
            </a:r>
            <a:endParaRPr lang="en-US" dirty="0"/>
          </a:p>
        </p:txBody>
      </p:sp>
      <p:sp>
        <p:nvSpPr>
          <p:cNvPr id="3" name="Content Placeholder 2"/>
          <p:cNvSpPr>
            <a:spLocks noGrp="1"/>
          </p:cNvSpPr>
          <p:nvPr>
            <p:ph sz="half" idx="1"/>
          </p:nvPr>
        </p:nvSpPr>
        <p:spPr>
          <a:xfrm>
            <a:off x="1371600" y="2285999"/>
            <a:ext cx="4447786"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525403" y="2285999"/>
            <a:ext cx="4447786"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4E63FD6B-ABB1-4D32-BA25-D59FDBF512D0}" type="datetimeFigureOut">
              <a:rPr lang="en-US" smtClean="0"/>
              <a:t>10/29/2017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C9ED24-DE29-4B1D-8BE1-EBFCC1304A01}" type="slidenum">
              <a:rPr lang="en-US" smtClean="0"/>
              <a:t>‹#›</a:t>
            </a:fld>
            <a:endParaRPr lang="en-US"/>
          </a:p>
        </p:txBody>
      </p:sp>
    </p:spTree>
    <p:extLst>
      <p:ext uri="{BB962C8B-B14F-4D97-AF65-F5344CB8AC3E}">
        <p14:creationId xmlns:p14="http://schemas.microsoft.com/office/powerpoint/2010/main" val="19246805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1485900"/>
          </a:xfrm>
        </p:spPr>
        <p:txBody>
          <a:bodyPr/>
          <a:lstStyle>
            <a:lvl1pPr>
              <a:defRPr>
                <a:solidFill>
                  <a:schemeClr val="tx2"/>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1371600"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371600"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525014"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525014"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4E63FD6B-ABB1-4D32-BA25-D59FDBF512D0}" type="datetimeFigureOut">
              <a:rPr lang="en-US" smtClean="0"/>
              <a:t>10/29/2017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C9ED24-DE29-4B1D-8BE1-EBFCC1304A01}" type="slidenum">
              <a:rPr lang="en-US" smtClean="0"/>
              <a:t>‹#›</a:t>
            </a:fld>
            <a:endParaRPr lang="en-US"/>
          </a:p>
        </p:txBody>
      </p:sp>
    </p:spTree>
    <p:extLst>
      <p:ext uri="{BB962C8B-B14F-4D97-AF65-F5344CB8AC3E}">
        <p14:creationId xmlns:p14="http://schemas.microsoft.com/office/powerpoint/2010/main" val="38316857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4E63FD6B-ABB1-4D32-BA25-D59FDBF512D0}" type="datetimeFigureOut">
              <a:rPr lang="en-US" smtClean="0"/>
              <a:t>10/29/2017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C9ED24-DE29-4B1D-8BE1-EBFCC1304A01}" type="slidenum">
              <a:rPr lang="en-US" smtClean="0"/>
              <a:t>‹#›</a:t>
            </a:fld>
            <a:endParaRPr lang="en-US"/>
          </a:p>
        </p:txBody>
      </p:sp>
    </p:spTree>
    <p:extLst>
      <p:ext uri="{BB962C8B-B14F-4D97-AF65-F5344CB8AC3E}">
        <p14:creationId xmlns:p14="http://schemas.microsoft.com/office/powerpoint/2010/main" val="7144849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E63FD6B-ABB1-4D32-BA25-D59FDBF512D0}" type="datetimeFigureOut">
              <a:rPr lang="en-US" smtClean="0"/>
              <a:t>10/29/2017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C9ED24-DE29-4B1D-8BE1-EBFCC1304A01}" type="slidenum">
              <a:rPr lang="en-US" smtClean="0"/>
              <a:t>‹#›</a:t>
            </a:fld>
            <a:endParaRPr lang="en-US"/>
          </a:p>
        </p:txBody>
      </p:sp>
    </p:spTree>
    <p:extLst>
      <p:ext uri="{BB962C8B-B14F-4D97-AF65-F5344CB8AC3E}">
        <p14:creationId xmlns:p14="http://schemas.microsoft.com/office/powerpoint/2010/main" val="1114121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Autofit/>
          </a:bodyPr>
          <a:lstStyle>
            <a:lvl1pPr>
              <a:lnSpc>
                <a:spcPct val="84000"/>
              </a:lnSpc>
              <a:defRPr sz="4800" baseline="0">
                <a:solidFill>
                  <a:schemeClr val="tx2"/>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6256020" y="685801"/>
            <a:ext cx="5212080" cy="5175250"/>
          </a:xfrm>
        </p:spPr>
        <p:txBody>
          <a:bodyPr/>
          <a:lstStyle>
            <a:lvl1pPr>
              <a:defRPr sz="2000"/>
            </a:lvl1pPr>
            <a:lvl2pPr>
              <a:defRPr sz="2000"/>
            </a:lvl2pPr>
            <a:lvl3pPr>
              <a:defRPr sz="1800"/>
            </a:lvl3pPr>
            <a:lvl4pPr>
              <a:defRPr sz="18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723900" y="2856344"/>
            <a:ext cx="3855720" cy="3011056"/>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4E63FD6B-ABB1-4D32-BA25-D59FDBF512D0}" type="datetimeFigureOut">
              <a:rPr lang="en-US" smtClean="0"/>
              <a:t>10/29/2017</a:t>
            </a:fld>
            <a:endParaRPr lang="en-US"/>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B6C9ED24-DE29-4B1D-8BE1-EBFCC1304A01}" type="slidenum">
              <a:rPr lang="en-US" smtClean="0"/>
              <a:t>‹#›</a:t>
            </a:fld>
            <a:endParaRPr lang="en-US"/>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6602631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rmAutofit/>
          </a:bodyPr>
          <a:lstStyle>
            <a:lvl1pPr>
              <a:lnSpc>
                <a:spcPct val="84000"/>
              </a:lnSpc>
              <a:defRPr sz="4800" baseline="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5532120" y="0"/>
            <a:ext cx="6659880" cy="6857999"/>
          </a:xfrm>
        </p:spPr>
        <p:txBody>
          <a:bodyPr anchor="t">
            <a:normAutofit/>
          </a:bodyPr>
          <a:lstStyle>
            <a:lvl1pPr marL="0" indent="0">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723900" y="2855968"/>
            <a:ext cx="3855720" cy="3011432"/>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4E63FD6B-ABB1-4D32-BA25-D59FDBF512D0}" type="datetimeFigureOut">
              <a:rPr lang="en-US" smtClean="0"/>
              <a:t>10/29/2017</a:t>
            </a:fld>
            <a:endParaRPr lang="en-US"/>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B6C9ED24-DE29-4B1D-8BE1-EBFCC1304A01}" type="slidenum">
              <a:rPr lang="en-US" smtClean="0"/>
              <a:t>‹#›</a:t>
            </a:fld>
            <a:endParaRPr lang="en-US"/>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753943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71600" y="685800"/>
            <a:ext cx="9601200" cy="14859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371600" y="2286000"/>
            <a:ext cx="9601200" cy="35814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390650" y="6453386"/>
            <a:ext cx="1204572" cy="404614"/>
          </a:xfrm>
          <a:prstGeom prst="rect">
            <a:avLst/>
          </a:prstGeom>
        </p:spPr>
        <p:txBody>
          <a:bodyPr vert="horz" lIns="91440" tIns="45720" rIns="91440" bIns="45720" rtlCol="0" anchor="ctr"/>
          <a:lstStyle>
            <a:lvl1pPr algn="l">
              <a:defRPr sz="1200" baseline="0">
                <a:solidFill>
                  <a:schemeClr val="tx2"/>
                </a:solidFill>
              </a:defRPr>
            </a:lvl1pPr>
          </a:lstStyle>
          <a:p>
            <a:fld id="{4E63FD6B-ABB1-4D32-BA25-D59FDBF512D0}" type="datetimeFigureOut">
              <a:rPr lang="en-US" smtClean="0"/>
              <a:t>10/29/2017</a:t>
            </a:fld>
            <a:endParaRPr lang="en-US"/>
          </a:p>
        </p:txBody>
      </p:sp>
      <p:sp>
        <p:nvSpPr>
          <p:cNvPr id="5" name="Footer Placeholder 4"/>
          <p:cNvSpPr>
            <a:spLocks noGrp="1"/>
          </p:cNvSpPr>
          <p:nvPr>
            <p:ph type="ftr" sz="quarter" idx="3"/>
          </p:nvPr>
        </p:nvSpPr>
        <p:spPr>
          <a:xfrm>
            <a:off x="2893564" y="6453386"/>
            <a:ext cx="6280830" cy="404614"/>
          </a:xfrm>
          <a:prstGeom prst="rect">
            <a:avLst/>
          </a:prstGeom>
        </p:spPr>
        <p:txBody>
          <a:bodyPr vert="horz" lIns="91440" tIns="45720" rIns="91440" bIns="45720" rtlCol="0" anchor="ctr"/>
          <a:lstStyle>
            <a:lvl1pPr algn="l">
              <a:defRPr sz="1200" baseline="0">
                <a:solidFill>
                  <a:schemeClr val="tx2"/>
                </a:solidFill>
              </a:defRPr>
            </a:lvl1pPr>
          </a:lstStyle>
          <a:p>
            <a:endParaRPr lang="en-US"/>
          </a:p>
        </p:txBody>
      </p:sp>
      <p:sp>
        <p:nvSpPr>
          <p:cNvPr id="6" name="Slide Number Placeholder 5"/>
          <p:cNvSpPr>
            <a:spLocks noGrp="1"/>
          </p:cNvSpPr>
          <p:nvPr>
            <p:ph type="sldNum" sz="quarter" idx="4"/>
          </p:nvPr>
        </p:nvSpPr>
        <p:spPr>
          <a:xfrm>
            <a:off x="9472736" y="6453386"/>
            <a:ext cx="1596292" cy="404614"/>
          </a:xfrm>
          <a:prstGeom prst="rect">
            <a:avLst/>
          </a:prstGeom>
        </p:spPr>
        <p:txBody>
          <a:bodyPr vert="horz" lIns="91440" tIns="45720" rIns="91440" bIns="45720" rtlCol="0" anchor="ctr"/>
          <a:lstStyle>
            <a:lvl1pPr algn="r">
              <a:defRPr sz="1200" baseline="0">
                <a:solidFill>
                  <a:schemeClr val="tx2"/>
                </a:solidFill>
              </a:defRPr>
            </a:lvl1pPr>
          </a:lstStyle>
          <a:p>
            <a:fld id="{B6C9ED24-DE29-4B1D-8BE1-EBFCC1304A01}" type="slidenum">
              <a:rPr lang="en-US" smtClean="0"/>
              <a:t>‹#›</a:t>
            </a:fld>
            <a:endParaRPr lang="en-US"/>
          </a:p>
        </p:txBody>
      </p:sp>
      <p:sp>
        <p:nvSpPr>
          <p:cNvPr id="9" name="Rectangle 8" title="Side bar"/>
          <p:cNvSpPr/>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015267494"/>
      </p:ext>
    </p:extLst>
  </p:cSld>
  <p:clrMap bg1="lt1" tx1="dk1" bg2="lt2" tx2="dk2" accent1="accent1" accent2="accent2" accent3="accent3" accent4="accent4" accent5="accent5" accent6="accent6" hlink="hlink" folHlink="folHlink"/>
  <p:sldLayoutIdLst>
    <p:sldLayoutId id="2147484025" r:id="rId1"/>
    <p:sldLayoutId id="2147484026" r:id="rId2"/>
    <p:sldLayoutId id="2147484027" r:id="rId3"/>
    <p:sldLayoutId id="2147484028" r:id="rId4"/>
    <p:sldLayoutId id="2147484029" r:id="rId5"/>
    <p:sldLayoutId id="2147484030" r:id="rId6"/>
    <p:sldLayoutId id="2147484031" r:id="rId7"/>
    <p:sldLayoutId id="2147484032" r:id="rId8"/>
    <p:sldLayoutId id="2147484033" r:id="rId9"/>
    <p:sldLayoutId id="2147484034" r:id="rId10"/>
    <p:sldLayoutId id="2147484035" r:id="rId11"/>
  </p:sldLayoutIdLst>
  <p:txStyles>
    <p:title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4294967295" orient="horz" pos="1368">
          <p15:clr>
            <a:srgbClr val="F26B43"/>
          </p15:clr>
        </p15:guide>
        <p15:guide id="4294967295" orient="horz" pos="1440">
          <p15:clr>
            <a:srgbClr val="F26B43"/>
          </p15:clr>
        </p15:guide>
        <p15:guide id="4294967295" orient="horz" pos="3696">
          <p15:clr>
            <a:srgbClr val="F26B43"/>
          </p15:clr>
        </p15:guide>
        <p15:guide id="4294967295" orient="horz" pos="432">
          <p15:clr>
            <a:srgbClr val="F26B43"/>
          </p15:clr>
        </p15:guide>
        <p15:guide id="4294967295" orient="horz" pos="1512">
          <p15:clr>
            <a:srgbClr val="F26B43"/>
          </p15:clr>
        </p15:guide>
        <p15:guide id="4294967295" pos="6912">
          <p15:clr>
            <a:srgbClr val="F26B43"/>
          </p15:clr>
        </p15:guide>
        <p15:guide id="4294967295" pos="936">
          <p15:clr>
            <a:srgbClr val="F26B43"/>
          </p15:clr>
        </p15:guide>
        <p15:guide id="4294967295" pos="864">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vmlDrawing" Target="../drawings/vmlDrawing1.vml"/></Relationships>
</file>

<file path=ppt/slides/_rels/slide4.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hyperlink" Target="http://www.orykta.gr/" TargetMode="External"/><Relationship Id="rId2" Type="http://schemas.openxmlformats.org/officeDocument/2006/relationships/hyperlink" Target="https://el.wikipedia.org/" TargetMode="Externa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10" name="Title 9"/>
          <p:cNvSpPr>
            <a:spLocks noGrp="1"/>
          </p:cNvSpPr>
          <p:nvPr>
            <p:ph type="ctrTitle"/>
          </p:nvPr>
        </p:nvSpPr>
        <p:spPr>
          <a:xfrm>
            <a:off x="3039089" y="9729205"/>
            <a:ext cx="16211923" cy="289032"/>
          </a:xfrm>
        </p:spPr>
        <p:txBody>
          <a:bodyPr/>
          <a:lstStyle/>
          <a:p>
            <a:endParaRPr lang="en-US" dirty="0"/>
          </a:p>
        </p:txBody>
      </p:sp>
      <p:sp>
        <p:nvSpPr>
          <p:cNvPr id="7" name="Subtitle 6"/>
          <p:cNvSpPr>
            <a:spLocks noGrp="1"/>
          </p:cNvSpPr>
          <p:nvPr>
            <p:ph type="subTitle" idx="1"/>
          </p:nvPr>
        </p:nvSpPr>
        <p:spPr>
          <a:xfrm>
            <a:off x="5607698" y="4467612"/>
            <a:ext cx="3032448" cy="581632"/>
          </a:xfrm>
        </p:spPr>
        <p:txBody>
          <a:bodyPr>
            <a:normAutofit/>
          </a:bodyPr>
          <a:lstStyle/>
          <a:p>
            <a:r>
              <a:rPr lang="en-US" dirty="0"/>
              <a:t>(Mg,Fe</a:t>
            </a:r>
            <a:r>
              <a:rPr lang="en-US" baseline="30000" dirty="0"/>
              <a:t>+2</a:t>
            </a:r>
            <a:r>
              <a:rPr lang="en-US" dirty="0"/>
              <a:t>)</a:t>
            </a:r>
            <a:r>
              <a:rPr lang="en-US" baseline="-25000" dirty="0"/>
              <a:t>2</a:t>
            </a:r>
            <a:r>
              <a:rPr lang="en-US" dirty="0"/>
              <a:t>SiO</a:t>
            </a:r>
            <a:r>
              <a:rPr lang="en-US" baseline="-25000" dirty="0"/>
              <a:t>4</a:t>
            </a:r>
            <a:endParaRPr lang="en-US" dirty="0"/>
          </a:p>
        </p:txBody>
      </p:sp>
      <p:sp>
        <p:nvSpPr>
          <p:cNvPr id="8" name="TextBox 7"/>
          <p:cNvSpPr txBox="1"/>
          <p:nvPr/>
        </p:nvSpPr>
        <p:spPr>
          <a:xfrm>
            <a:off x="9895315" y="1007706"/>
            <a:ext cx="461665" cy="92398"/>
          </a:xfrm>
          <a:prstGeom prst="rect">
            <a:avLst/>
          </a:prstGeom>
          <a:noFill/>
        </p:spPr>
        <p:txBody>
          <a:bodyPr vert="eaVert" wrap="none" rtlCol="0">
            <a:spAutoFit/>
          </a:bodyPr>
          <a:lstStyle/>
          <a:p>
            <a:endParaRPr lang="en-US"/>
          </a:p>
        </p:txBody>
      </p:sp>
      <p:pic>
        <p:nvPicPr>
          <p:cNvPr id="1026" name="Picture 2" descr="Olivin-mt-erebus hg.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96955" y="1272747"/>
            <a:ext cx="2360645" cy="1853108"/>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Αποτέλεσμα εικόνας για ολιβινησ"/>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379403" y="3672590"/>
            <a:ext cx="2630719" cy="1973040"/>
          </a:xfrm>
          <a:prstGeom prst="rect">
            <a:avLst/>
          </a:prstGeom>
          <a:noFill/>
          <a:extLst>
            <a:ext uri="{909E8E84-426E-40DD-AFC4-6F175D3DCCD1}">
              <a14:hiddenFill xmlns:a14="http://schemas.microsoft.com/office/drawing/2010/main">
                <a:solidFill>
                  <a:srgbClr val="FFFFFF"/>
                </a:solidFill>
              </a14:hiddenFill>
            </a:ext>
          </a:extLst>
        </p:spPr>
      </p:pic>
      <p:sp>
        <p:nvSpPr>
          <p:cNvPr id="11" name="Rectangle 10"/>
          <p:cNvSpPr/>
          <p:nvPr/>
        </p:nvSpPr>
        <p:spPr>
          <a:xfrm>
            <a:off x="2743201" y="3273832"/>
            <a:ext cx="5509927" cy="1069349"/>
          </a:xfrm>
          <a:prstGeom prst="rect">
            <a:avLst/>
          </a:prstGeom>
          <a:noFill/>
        </p:spPr>
        <p:txBody>
          <a:bodyPr wrap="none" lIns="91440" tIns="45720" rIns="91440" bIns="45720">
            <a:prstTxWarp prst="textWave2">
              <a:avLst/>
            </a:prstTxWarp>
            <a:spAutoFit/>
            <a:scene3d>
              <a:camera prst="orthographicFront"/>
              <a:lightRig rig="threePt" dir="t"/>
            </a:scene3d>
            <a:sp3d extrusionH="57150">
              <a:bevelT w="38100" h="38100"/>
            </a:sp3d>
          </a:bodyPr>
          <a:lstStyle/>
          <a:p>
            <a:pPr algn="ctr"/>
            <a:r>
              <a:rPr lang="el-GR" sz="5400" b="1" dirty="0" smtClean="0">
                <a:ln w="9525">
                  <a:solidFill>
                    <a:schemeClr val="bg1"/>
                  </a:solidFill>
                  <a:prstDash val="solid"/>
                </a:ln>
                <a:effectLst>
                  <a:outerShdw blurRad="12700" dist="38100" dir="2700000" algn="tl" rotWithShape="0">
                    <a:schemeClr val="bg1">
                      <a:lumMod val="50000"/>
                    </a:schemeClr>
                  </a:outerShdw>
                </a:effectLst>
              </a:rPr>
              <a:t>ΟΛΙΒΙΝΗΣ</a:t>
            </a:r>
            <a:endParaRPr lang="en-US" sz="5400" b="1" cap="none" spc="0" dirty="0">
              <a:ln w="9525">
                <a:solidFill>
                  <a:schemeClr val="bg1"/>
                </a:solidFill>
                <a:prstDash val="solid"/>
              </a:ln>
              <a:solidFill>
                <a:schemeClr val="tx1"/>
              </a:solidFill>
              <a:effectLst>
                <a:outerShdw blurRad="12700" dist="38100" dir="2700000" algn="tl" rotWithShape="0">
                  <a:schemeClr val="bg1">
                    <a:lumMod val="50000"/>
                  </a:schemeClr>
                </a:outerShdw>
              </a:effectLst>
            </a:endParaRPr>
          </a:p>
        </p:txBody>
      </p:sp>
    </p:spTree>
    <p:extLst>
      <p:ext uri="{BB962C8B-B14F-4D97-AF65-F5344CB8AC3E}">
        <p14:creationId xmlns:p14="http://schemas.microsoft.com/office/powerpoint/2010/main" val="3143758274"/>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flipH="1">
            <a:off x="1296954" y="685800"/>
            <a:ext cx="7548466" cy="1600200"/>
          </a:xfrm>
        </p:spPr>
        <p:txBody>
          <a:bodyPr/>
          <a:lstStyle/>
          <a:p>
            <a:r>
              <a:rPr lang="el-GR" b="1" dirty="0" smtClean="0">
                <a:ln w="12700" cmpd="sng">
                  <a:solidFill>
                    <a:schemeClr val="accent4"/>
                  </a:solidFill>
                  <a:prstDash val="solid"/>
                </a:ln>
                <a:solidFill>
                  <a:schemeClr val="accent4">
                    <a:lumMod val="75000"/>
                  </a:schemeClr>
                </a:solidFill>
                <a:effectLst>
                  <a:reflection blurRad="6350" stA="60000" endA="900" endPos="60000" dist="29997" dir="5400000" sy="-100000" algn="bl" rotWithShape="0"/>
                </a:effectLst>
              </a:rPr>
              <a:t>ΔΟΜΗ ΚΑΙ ΣΥΣΤΗΜΑ</a:t>
            </a:r>
            <a:endParaRPr lang="en-US" b="1" dirty="0">
              <a:ln w="12700" cmpd="sng">
                <a:solidFill>
                  <a:schemeClr val="accent4"/>
                </a:solidFill>
                <a:prstDash val="solid"/>
              </a:ln>
              <a:solidFill>
                <a:schemeClr val="accent4">
                  <a:lumMod val="75000"/>
                </a:schemeClr>
              </a:solidFill>
              <a:effectLst>
                <a:reflection blurRad="6350" stA="60000" endA="900" endPos="60000" dist="29997" dir="5400000" sy="-100000" algn="bl" rotWithShape="0"/>
              </a:effectLst>
            </a:endParaRPr>
          </a:p>
        </p:txBody>
      </p:sp>
      <p:sp>
        <p:nvSpPr>
          <p:cNvPr id="3" name="Content Placeholder 2"/>
          <p:cNvSpPr>
            <a:spLocks noGrp="1"/>
          </p:cNvSpPr>
          <p:nvPr>
            <p:ph idx="1"/>
          </p:nvPr>
        </p:nvSpPr>
        <p:spPr>
          <a:xfrm>
            <a:off x="880122" y="1662954"/>
            <a:ext cx="9601200" cy="3581400"/>
          </a:xfrm>
        </p:spPr>
        <p:txBody>
          <a:bodyPr/>
          <a:lstStyle/>
          <a:p>
            <a:r>
              <a:rPr lang="el-GR" sz="2800" dirty="0"/>
              <a:t>Ο </a:t>
            </a:r>
            <a:r>
              <a:rPr lang="el-GR" sz="2800" b="1" dirty="0"/>
              <a:t>ολιβίνης</a:t>
            </a:r>
            <a:r>
              <a:rPr lang="el-GR" sz="2800" dirty="0"/>
              <a:t> είναι ένα άνυδρο πυριτικό ορυκτό του Fe και του Mg. Αποτελεί ισόμορφη παράμιξη μεταξύ του </a:t>
            </a:r>
            <a:r>
              <a:rPr lang="el-GR" sz="2800" b="1" dirty="0"/>
              <a:t>μαγνησιούχου ολιβίνη</a:t>
            </a:r>
            <a:r>
              <a:rPr lang="el-GR" sz="2800" dirty="0"/>
              <a:t> με την ονομασία </a:t>
            </a:r>
            <a:r>
              <a:rPr lang="el-GR" sz="2800" dirty="0" smtClean="0"/>
              <a:t>φορστερίτης</a:t>
            </a:r>
            <a:r>
              <a:rPr lang="el-GR" sz="2800" b="1" dirty="0" smtClean="0">
                <a:solidFill>
                  <a:schemeClr val="tx1"/>
                </a:solidFill>
              </a:rPr>
              <a:t> </a:t>
            </a:r>
            <a:r>
              <a:rPr lang="el-GR" sz="2800" b="1" i="1" dirty="0"/>
              <a:t>(Mg</a:t>
            </a:r>
            <a:r>
              <a:rPr lang="el-GR" sz="2800" b="1" i="1" baseline="-25000" dirty="0"/>
              <a:t>2</a:t>
            </a:r>
            <a:r>
              <a:rPr lang="el-GR" sz="2800" b="1" i="1" dirty="0"/>
              <a:t>SiO</a:t>
            </a:r>
            <a:r>
              <a:rPr lang="el-GR" sz="2800" b="1" i="1" baseline="-25000" dirty="0"/>
              <a:t>4</a:t>
            </a:r>
            <a:r>
              <a:rPr lang="el-GR" sz="2800" b="1" i="1" dirty="0"/>
              <a:t>)</a:t>
            </a:r>
            <a:r>
              <a:rPr lang="el-GR" sz="2800" b="1" dirty="0"/>
              <a:t> </a:t>
            </a:r>
            <a:r>
              <a:rPr lang="el-GR" sz="2800" dirty="0"/>
              <a:t>και του </a:t>
            </a:r>
            <a:r>
              <a:rPr lang="el-GR" sz="2800" b="1" dirty="0" smtClean="0"/>
              <a:t>σιδηρούχου </a:t>
            </a:r>
            <a:r>
              <a:rPr lang="el-GR" sz="2800" b="1" dirty="0"/>
              <a:t>ολιβίνη</a:t>
            </a:r>
            <a:r>
              <a:rPr lang="el-GR" sz="2800" dirty="0"/>
              <a:t> με την ονομασία </a:t>
            </a:r>
            <a:r>
              <a:rPr lang="el-GR" sz="2800" dirty="0" smtClean="0">
                <a:solidFill>
                  <a:schemeClr val="tx1"/>
                </a:solidFill>
              </a:rPr>
              <a:t>φαϋαλίτης</a:t>
            </a:r>
            <a:r>
              <a:rPr lang="el-GR" sz="2800" b="1" dirty="0"/>
              <a:t> </a:t>
            </a:r>
            <a:r>
              <a:rPr lang="el-GR" sz="2800" b="1" dirty="0">
                <a:effectLst>
                  <a:outerShdw blurRad="38100" dist="38100" dir="2700000" algn="tl">
                    <a:srgbClr val="000000">
                      <a:alpha val="43137"/>
                    </a:srgbClr>
                  </a:outerShdw>
                </a:effectLst>
              </a:rPr>
              <a:t>(Fe</a:t>
            </a:r>
            <a:r>
              <a:rPr lang="el-GR" sz="2800" b="1" baseline="30000" dirty="0">
                <a:effectLst>
                  <a:outerShdw blurRad="38100" dist="38100" dir="2700000" algn="tl">
                    <a:srgbClr val="000000">
                      <a:alpha val="43137"/>
                    </a:srgbClr>
                  </a:outerShdw>
                </a:effectLst>
              </a:rPr>
              <a:t>+2</a:t>
            </a:r>
            <a:r>
              <a:rPr lang="el-GR" sz="2800" b="1" baseline="-25000" dirty="0">
                <a:effectLst>
                  <a:outerShdw blurRad="38100" dist="38100" dir="2700000" algn="tl">
                    <a:srgbClr val="000000">
                      <a:alpha val="43137"/>
                    </a:srgbClr>
                  </a:outerShdw>
                </a:effectLst>
              </a:rPr>
              <a:t>2</a:t>
            </a:r>
            <a:r>
              <a:rPr lang="el-GR" sz="2800" b="1" dirty="0">
                <a:effectLst>
                  <a:outerShdw blurRad="38100" dist="38100" dir="2700000" algn="tl">
                    <a:srgbClr val="000000">
                      <a:alpha val="43137"/>
                    </a:srgbClr>
                  </a:outerShdw>
                </a:effectLst>
              </a:rPr>
              <a:t>SiO</a:t>
            </a:r>
            <a:r>
              <a:rPr lang="el-GR" sz="2800" b="1" baseline="-25000" dirty="0">
                <a:effectLst>
                  <a:outerShdw blurRad="38100" dist="38100" dir="2700000" algn="tl">
                    <a:srgbClr val="000000">
                      <a:alpha val="43137"/>
                    </a:srgbClr>
                  </a:outerShdw>
                </a:effectLst>
              </a:rPr>
              <a:t>4</a:t>
            </a:r>
            <a:r>
              <a:rPr lang="el-GR" sz="2800" b="1" dirty="0" smtClean="0">
                <a:effectLst>
                  <a:outerShdw blurRad="38100" dist="38100" dir="2700000" algn="tl">
                    <a:srgbClr val="000000">
                      <a:alpha val="43137"/>
                    </a:srgbClr>
                  </a:outerShdw>
                </a:effectLst>
              </a:rPr>
              <a:t>).                </a:t>
            </a:r>
          </a:p>
          <a:p>
            <a:pPr marL="0" indent="0">
              <a:buNone/>
            </a:pPr>
            <a:r>
              <a:rPr lang="el-GR" b="1" dirty="0">
                <a:effectLst>
                  <a:outerShdw blurRad="38100" dist="38100" dir="2700000" algn="tl">
                    <a:srgbClr val="000000">
                      <a:alpha val="43137"/>
                    </a:srgbClr>
                  </a:outerShdw>
                </a:effectLst>
              </a:rPr>
              <a:t> </a:t>
            </a:r>
            <a:r>
              <a:rPr lang="el-GR" b="1" dirty="0" smtClean="0">
                <a:effectLst>
                  <a:outerShdw blurRad="38100" dist="38100" dir="2700000" algn="tl">
                    <a:srgbClr val="000000">
                      <a:alpha val="43137"/>
                    </a:srgbClr>
                  </a:outerShdw>
                </a:effectLst>
              </a:rPr>
              <a:t>                                                                                                                                              </a:t>
            </a:r>
          </a:p>
          <a:p>
            <a:pPr marL="0" indent="0">
              <a:buNone/>
            </a:pPr>
            <a:r>
              <a:rPr lang="el-GR" b="1" dirty="0">
                <a:effectLst>
                  <a:outerShdw blurRad="38100" dist="38100" dir="2700000" algn="tl">
                    <a:srgbClr val="000000">
                      <a:alpha val="43137"/>
                    </a:srgbClr>
                  </a:outerShdw>
                </a:effectLst>
              </a:rPr>
              <a:t> </a:t>
            </a:r>
            <a:r>
              <a:rPr lang="el-GR" b="1" dirty="0" smtClean="0">
                <a:effectLst>
                  <a:outerShdw blurRad="38100" dist="38100" dir="2700000" algn="tl">
                    <a:srgbClr val="000000">
                      <a:alpha val="43137"/>
                    </a:srgbClr>
                  </a:outerShdw>
                </a:effectLst>
              </a:rPr>
              <a:t>                                                  </a:t>
            </a:r>
          </a:p>
          <a:p>
            <a:pPr marL="0" indent="0">
              <a:buNone/>
            </a:pPr>
            <a:r>
              <a:rPr lang="el-GR" b="1" dirty="0">
                <a:effectLst>
                  <a:outerShdw blurRad="38100" dist="38100" dir="2700000" algn="tl">
                    <a:srgbClr val="000000">
                      <a:alpha val="43137"/>
                    </a:srgbClr>
                  </a:outerShdw>
                </a:effectLst>
              </a:rPr>
              <a:t> </a:t>
            </a:r>
            <a:r>
              <a:rPr lang="el-GR" b="1" dirty="0" smtClean="0">
                <a:effectLst>
                  <a:outerShdw blurRad="38100" dist="38100" dir="2700000" algn="tl">
                    <a:srgbClr val="000000">
                      <a:alpha val="43137"/>
                    </a:srgbClr>
                  </a:outerShdw>
                </a:effectLst>
              </a:rPr>
              <a:t>                                              </a:t>
            </a:r>
            <a:r>
              <a:rPr lang="el-GR" sz="2800" b="1" dirty="0" smtClean="0">
                <a:effectLst>
                  <a:outerShdw blurRad="38100" dist="38100" dir="2700000" algn="tl">
                    <a:srgbClr val="000000">
                      <a:alpha val="43137"/>
                    </a:srgbClr>
                  </a:outerShdw>
                </a:effectLst>
              </a:rPr>
              <a:t>Σύστημα Κρυστάλλωσης        Ρομβικό</a:t>
            </a:r>
            <a:endParaRPr lang="en-US" sz="2800" dirty="0">
              <a:effectLst>
                <a:outerShdw blurRad="38100" dist="38100" dir="2700000" algn="tl">
                  <a:srgbClr val="000000">
                    <a:alpha val="43137"/>
                  </a:srgbClr>
                </a:outerShdw>
              </a:effectLst>
            </a:endParaRPr>
          </a:p>
        </p:txBody>
      </p:sp>
      <p:pic>
        <p:nvPicPr>
          <p:cNvPr id="2050" name="Picture 2" descr="Αποτέλεσμα εικόνας για ολιβινης"/>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07706" y="4108351"/>
            <a:ext cx="2459386" cy="2272005"/>
          </a:xfrm>
          <a:prstGeom prst="rect">
            <a:avLst/>
          </a:prstGeom>
          <a:noFill/>
          <a:extLst>
            <a:ext uri="{909E8E84-426E-40DD-AFC4-6F175D3DCCD1}">
              <a14:hiddenFill xmlns:a14="http://schemas.microsoft.com/office/drawing/2010/main">
                <a:solidFill>
                  <a:srgbClr val="FFFFFF"/>
                </a:solidFill>
              </a14:hiddenFill>
            </a:ext>
          </a:extLst>
        </p:spPr>
      </p:pic>
      <p:sp>
        <p:nvSpPr>
          <p:cNvPr id="6" name="Right Arrow 5"/>
          <p:cNvSpPr/>
          <p:nvPr/>
        </p:nvSpPr>
        <p:spPr>
          <a:xfrm>
            <a:off x="7711326" y="4842588"/>
            <a:ext cx="317240" cy="28924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281239009"/>
      </p:ext>
    </p:extLst>
  </p:cSld>
  <p:clrMapOvr>
    <a:masterClrMapping/>
  </p:clrMapOvr>
  <p:transition spd="slow">
    <p:wip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05000" y="527180"/>
            <a:ext cx="9601200" cy="1485900"/>
          </a:xfrm>
        </p:spPr>
        <p:txBody>
          <a:bodyPr/>
          <a:lstStyle/>
          <a:p>
            <a:r>
              <a:rPr lang="el-GR" dirty="0" smtClean="0">
                <a:solidFill>
                  <a:schemeClr val="accent4">
                    <a:lumMod val="75000"/>
                  </a:schemeClr>
                </a:solidFill>
              </a:rPr>
              <a:t>Χαρακτηριστικά του Ολιβίνη</a:t>
            </a:r>
            <a:endParaRPr lang="en-US" dirty="0">
              <a:solidFill>
                <a:schemeClr val="accent4">
                  <a:lumMod val="75000"/>
                </a:schemeClr>
              </a:solidFill>
            </a:endParaRPr>
          </a:p>
        </p:txBody>
      </p:sp>
      <p:graphicFrame>
        <p:nvGraphicFramePr>
          <p:cNvPr id="21" name="Content Placeholder 20"/>
          <p:cNvGraphicFramePr>
            <a:graphicFrameLocks noGrp="1"/>
          </p:cNvGraphicFramePr>
          <p:nvPr>
            <p:ph idx="1"/>
            <p:extLst>
              <p:ext uri="{D42A27DB-BD31-4B8C-83A1-F6EECF244321}">
                <p14:modId xmlns:p14="http://schemas.microsoft.com/office/powerpoint/2010/main" val="3439535371"/>
              </p:ext>
            </p:extLst>
          </p:nvPr>
        </p:nvGraphicFramePr>
        <p:xfrm>
          <a:off x="1539551" y="1614196"/>
          <a:ext cx="9601200" cy="3230880"/>
        </p:xfrm>
        <a:graphic>
          <a:graphicData uri="http://schemas.openxmlformats.org/drawingml/2006/table">
            <a:tbl>
              <a:tblPr firstRow="1" bandRow="1">
                <a:tableStyleId>{5C22544A-7EE6-4342-B048-85BDC9FD1C3A}</a:tableStyleId>
              </a:tblPr>
              <a:tblGrid>
                <a:gridCol w="4800600"/>
                <a:gridCol w="4800600"/>
              </a:tblGrid>
              <a:tr h="0">
                <a:tc>
                  <a:txBody>
                    <a:bodyPr/>
                    <a:lstStyle/>
                    <a:p>
                      <a:r>
                        <a:rPr lang="el-GR" b="0" dirty="0" smtClean="0">
                          <a:solidFill>
                            <a:schemeClr val="bg2">
                              <a:lumMod val="10000"/>
                            </a:schemeClr>
                          </a:solidFill>
                        </a:rPr>
                        <a:t>Πυκνότητα</a:t>
                      </a:r>
                      <a:endParaRPr lang="en-US" b="0" dirty="0">
                        <a:solidFill>
                          <a:schemeClr val="bg2">
                            <a:lumMod val="10000"/>
                          </a:schemeClr>
                        </a:solidFill>
                      </a:endParaRPr>
                    </a:p>
                  </a:txBody>
                  <a:tcPr/>
                </a:tc>
                <a:tc>
                  <a:txBody>
                    <a:bodyPr/>
                    <a:lstStyle/>
                    <a:p>
                      <a:r>
                        <a:rPr lang="en-US" sz="1800" b="0" i="0" kern="1200" dirty="0" smtClean="0">
                          <a:solidFill>
                            <a:schemeClr val="bg2">
                              <a:lumMod val="10000"/>
                            </a:schemeClr>
                          </a:solidFill>
                          <a:effectLst/>
                          <a:latin typeface="+mn-lt"/>
                          <a:ea typeface="+mn-ea"/>
                          <a:cs typeface="+mn-cs"/>
                        </a:rPr>
                        <a:t>3,3 - 4,4 gr/cm</a:t>
                      </a:r>
                      <a:r>
                        <a:rPr lang="en-US" sz="1800" b="0" i="0" kern="1200" baseline="30000" dirty="0" smtClean="0">
                          <a:solidFill>
                            <a:schemeClr val="bg2">
                              <a:lumMod val="10000"/>
                            </a:schemeClr>
                          </a:solidFill>
                          <a:effectLst/>
                          <a:latin typeface="+mn-lt"/>
                          <a:ea typeface="+mn-ea"/>
                          <a:cs typeface="+mn-cs"/>
                        </a:rPr>
                        <a:t>3</a:t>
                      </a:r>
                      <a:endParaRPr lang="en-US" dirty="0">
                        <a:solidFill>
                          <a:schemeClr val="bg2">
                            <a:lumMod val="10000"/>
                          </a:schemeClr>
                        </a:solidFill>
                      </a:endParaRPr>
                    </a:p>
                  </a:txBody>
                  <a:tcPr/>
                </a:tc>
              </a:tr>
              <a:tr h="370840">
                <a:tc>
                  <a:txBody>
                    <a:bodyPr/>
                    <a:lstStyle/>
                    <a:p>
                      <a:r>
                        <a:rPr lang="el-GR" baseline="0" dirty="0" smtClean="0"/>
                        <a:t>Χρώμα</a:t>
                      </a:r>
                      <a:endParaRPr lang="en-US" dirty="0"/>
                    </a:p>
                  </a:txBody>
                  <a:tcPr/>
                </a:tc>
                <a:tc>
                  <a:txBody>
                    <a:bodyPr/>
                    <a:lstStyle/>
                    <a:p>
                      <a:r>
                        <a:rPr lang="el-GR" sz="1800" b="0" i="0" kern="1200" dirty="0" smtClean="0">
                          <a:solidFill>
                            <a:schemeClr val="dk1"/>
                          </a:solidFill>
                          <a:effectLst/>
                          <a:latin typeface="+mn-lt"/>
                          <a:ea typeface="+mn-ea"/>
                          <a:cs typeface="+mn-cs"/>
                        </a:rPr>
                        <a:t>Ελαιοπράσινο, ανοικτό έως βαθύ πράσινο, γκρίζο, καστανέρυθρο</a:t>
                      </a:r>
                      <a:endParaRPr lang="en-US" dirty="0"/>
                    </a:p>
                  </a:txBody>
                  <a:tcPr/>
                </a:tc>
              </a:tr>
              <a:tr h="370840">
                <a:tc>
                  <a:txBody>
                    <a:bodyPr/>
                    <a:lstStyle/>
                    <a:p>
                      <a:r>
                        <a:rPr lang="el-GR" dirty="0" smtClean="0"/>
                        <a:t>Κρύσταλλοι</a:t>
                      </a:r>
                      <a:endParaRPr lang="en-US" dirty="0"/>
                    </a:p>
                  </a:txBody>
                  <a:tcPr/>
                </a:tc>
                <a:tc>
                  <a:txBody>
                    <a:bodyPr/>
                    <a:lstStyle/>
                    <a:p>
                      <a:r>
                        <a:rPr lang="el-GR" sz="1800" b="0" i="0" kern="1200" dirty="0" smtClean="0">
                          <a:solidFill>
                            <a:schemeClr val="dk1"/>
                          </a:solidFill>
                          <a:effectLst/>
                          <a:latin typeface="+mn-lt"/>
                          <a:ea typeface="+mn-ea"/>
                          <a:cs typeface="+mn-cs"/>
                        </a:rPr>
                        <a:t>Βραχυπρισματικοί</a:t>
                      </a:r>
                      <a:endParaRPr lang="en-US" dirty="0"/>
                    </a:p>
                  </a:txBody>
                  <a:tcPr/>
                </a:tc>
              </a:tr>
              <a:tr h="370840">
                <a:tc>
                  <a:txBody>
                    <a:bodyPr/>
                    <a:lstStyle/>
                    <a:p>
                      <a:r>
                        <a:rPr lang="el-GR" dirty="0" smtClean="0"/>
                        <a:t>Υφή</a:t>
                      </a:r>
                      <a:endParaRPr lang="en-US" dirty="0"/>
                    </a:p>
                  </a:txBody>
                  <a:tcPr/>
                </a:tc>
                <a:tc>
                  <a:txBody>
                    <a:bodyPr/>
                    <a:lstStyle/>
                    <a:p>
                      <a:pPr fontAlgn="t"/>
                      <a:r>
                        <a:rPr lang="el-GR" dirty="0" smtClean="0">
                          <a:effectLst/>
                        </a:rPr>
                        <a:t>Κοκκώδης</a:t>
                      </a:r>
                      <a:r>
                        <a:rPr lang="el-GR" dirty="0">
                          <a:effectLst/>
                        </a:rPr>
                        <a:t>, προσομοιάζει με της ζάχαρης</a:t>
                      </a:r>
                    </a:p>
                  </a:txBody>
                  <a:tcPr/>
                </a:tc>
              </a:tr>
              <a:tr h="370840">
                <a:tc>
                  <a:txBody>
                    <a:bodyPr/>
                    <a:lstStyle/>
                    <a:p>
                      <a:r>
                        <a:rPr lang="el-GR" dirty="0" smtClean="0"/>
                        <a:t>Σκληρότητα</a:t>
                      </a:r>
                      <a:endParaRPr lang="en-US" dirty="0"/>
                    </a:p>
                  </a:txBody>
                  <a:tcPr/>
                </a:tc>
                <a:tc>
                  <a:txBody>
                    <a:bodyPr/>
                    <a:lstStyle/>
                    <a:p>
                      <a:pPr fontAlgn="t"/>
                      <a:r>
                        <a:rPr lang="en-US" dirty="0" smtClean="0">
                          <a:effectLst/>
                        </a:rPr>
                        <a:t>6,5 </a:t>
                      </a:r>
                      <a:r>
                        <a:rPr lang="en-US" dirty="0">
                          <a:effectLst/>
                        </a:rPr>
                        <a:t>- 7</a:t>
                      </a:r>
                    </a:p>
                  </a:txBody>
                  <a:tcPr/>
                </a:tc>
              </a:tr>
              <a:tr h="370840">
                <a:tc>
                  <a:txBody>
                    <a:bodyPr/>
                    <a:lstStyle/>
                    <a:p>
                      <a:r>
                        <a:rPr lang="el-GR" dirty="0" smtClean="0"/>
                        <a:t>Σχισμός</a:t>
                      </a:r>
                      <a:endParaRPr lang="en-US" dirty="0"/>
                    </a:p>
                  </a:txBody>
                  <a:tcPr/>
                </a:tc>
                <a:tc>
                  <a:txBody>
                    <a:bodyPr/>
                    <a:lstStyle/>
                    <a:p>
                      <a:r>
                        <a:rPr lang="el-GR" dirty="0" smtClean="0"/>
                        <a:t>Ασαφής</a:t>
                      </a:r>
                      <a:endParaRPr lang="en-US" dirty="0"/>
                    </a:p>
                  </a:txBody>
                  <a:tcPr/>
                </a:tc>
              </a:tr>
              <a:tr h="370840">
                <a:tc>
                  <a:txBody>
                    <a:bodyPr/>
                    <a:lstStyle/>
                    <a:p>
                      <a:r>
                        <a:rPr lang="el-GR" dirty="0" smtClean="0"/>
                        <a:t>Λάμψη</a:t>
                      </a:r>
                      <a:endParaRPr lang="en-US" dirty="0"/>
                    </a:p>
                  </a:txBody>
                  <a:tcPr/>
                </a:tc>
                <a:tc>
                  <a:txBody>
                    <a:bodyPr/>
                    <a:lstStyle/>
                    <a:p>
                      <a:r>
                        <a:rPr lang="el-GR" dirty="0" smtClean="0"/>
                        <a:t>Υαλώδης</a:t>
                      </a:r>
                      <a:endParaRPr lang="en-US" dirty="0"/>
                    </a:p>
                  </a:txBody>
                  <a:tcPr/>
                </a:tc>
              </a:tr>
              <a:tr h="370840">
                <a:tc>
                  <a:txBody>
                    <a:bodyPr/>
                    <a:lstStyle/>
                    <a:p>
                      <a:r>
                        <a:rPr lang="el-GR" dirty="0" smtClean="0"/>
                        <a:t>Γραμμή Κόνεως</a:t>
                      </a:r>
                      <a:endParaRPr lang="en-US" dirty="0"/>
                    </a:p>
                  </a:txBody>
                  <a:tcPr/>
                </a:tc>
                <a:tc>
                  <a:txBody>
                    <a:bodyPr/>
                    <a:lstStyle/>
                    <a:p>
                      <a:r>
                        <a:rPr lang="el-GR" dirty="0" smtClean="0"/>
                        <a:t>Λευκή</a:t>
                      </a:r>
                      <a:endParaRPr lang="en-US" dirty="0"/>
                    </a:p>
                  </a:txBody>
                  <a:tcPr/>
                </a:tc>
              </a:tr>
            </a:tbl>
          </a:graphicData>
        </a:graphic>
      </p:graphicFrame>
    </p:spTree>
    <p:extLst>
      <p:ext uri="{BB962C8B-B14F-4D97-AF65-F5344CB8AC3E}">
        <p14:creationId xmlns:p14="http://schemas.microsoft.com/office/powerpoint/2010/main" val="3888486757"/>
      </p:ext>
    </p:extLst>
  </p:cSld>
  <p:clrMapOvr>
    <a:masterClrMapping/>
  </p:clrMapOvr>
  <p:transition spd="slow">
    <p:push dir="u"/>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3611320" y="317240"/>
            <a:ext cx="5140795" cy="1754326"/>
          </a:xfrm>
          <a:prstGeom prst="rect">
            <a:avLst/>
          </a:prstGeom>
          <a:noFill/>
        </p:spPr>
        <p:txBody>
          <a:bodyPr wrap="square" lIns="91440" tIns="45720" rIns="91440" bIns="45720">
            <a:spAutoFit/>
          </a:bodyPr>
          <a:lstStyle/>
          <a:p>
            <a:pPr algn="ctr"/>
            <a:r>
              <a:rPr lang="el-GR" sz="5400" b="1" cap="none" spc="0" dirty="0" smtClean="0">
                <a:ln w="12700" cmpd="sng">
                  <a:solidFill>
                    <a:schemeClr val="accent4"/>
                  </a:solidFill>
                  <a:prstDash val="solid"/>
                </a:ln>
                <a:solidFill>
                  <a:schemeClr val="accent4">
                    <a:lumMod val="75000"/>
                  </a:schemeClr>
                </a:solidFill>
                <a:effectLst>
                  <a:reflection blurRad="6350" stA="60000" endA="900" endPos="58000" dir="5400000" sy="-100000" algn="bl" rotWithShape="0"/>
                </a:effectLst>
              </a:rPr>
              <a:t>ΧΡΗΣΕΙΣ ΤΟΥ ΟΛΙΒΙΝΗ</a:t>
            </a:r>
            <a:endParaRPr lang="en-US" sz="5400" b="1" cap="none" spc="0" dirty="0">
              <a:ln w="12700" cmpd="sng">
                <a:solidFill>
                  <a:schemeClr val="accent4"/>
                </a:solidFill>
                <a:prstDash val="solid"/>
              </a:ln>
              <a:solidFill>
                <a:schemeClr val="accent4">
                  <a:lumMod val="75000"/>
                </a:schemeClr>
              </a:solidFill>
              <a:effectLst>
                <a:reflection blurRad="6350" stA="60000" endA="900" endPos="58000" dir="5400000" sy="-100000" algn="bl" rotWithShape="0"/>
              </a:effectLst>
            </a:endParaRPr>
          </a:p>
        </p:txBody>
      </p:sp>
      <p:sp>
        <p:nvSpPr>
          <p:cNvPr id="8" name="Rectangle 7"/>
          <p:cNvSpPr/>
          <p:nvPr/>
        </p:nvSpPr>
        <p:spPr>
          <a:xfrm>
            <a:off x="1520891" y="2668555"/>
            <a:ext cx="9918441" cy="3108543"/>
          </a:xfrm>
          <a:prstGeom prst="rect">
            <a:avLst/>
          </a:prstGeom>
        </p:spPr>
        <p:txBody>
          <a:bodyPr wrap="square">
            <a:spAutoFit/>
          </a:bodyPr>
          <a:lstStyle/>
          <a:p>
            <a:r>
              <a:rPr lang="el-GR" altLang="en-US" sz="2800" dirty="0" smtClean="0"/>
              <a:t>Λόγω της υψηλής του ανθεκτικότητας στην θερμότητα χρησιμοποιείται στην κατασκευή βασικών πυρίμαχων υλικών μέτριας προς υψηλής αντοχής, παρόλο που δεν έχει την πυριμαχικότητα της μαγνησίας. Επίσης, οι κιτρινιπράσινοι διαφανείς κρύσταλλοί του  χρησιμοποιούνται ως ημιπολύτιμοι λίθοι. Τα προϊόντα ολιβίνη είναι επιπλέον κατάλληλα για χρήση στην χαλυβουργία</a:t>
            </a:r>
            <a:endParaRPr lang="en-US" sz="2800" dirty="0"/>
          </a:p>
        </p:txBody>
      </p:sp>
      <p:pic>
        <p:nvPicPr>
          <p:cNvPr id="3074" name="Picture 2" descr="Αποτέλεσμα εικόνας για ΟΛΙΒΙΝΗ ΣΕ ΠΥΡΙΜΑΧΑ ΥΛΙΚΑ"/>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79307" y="203237"/>
            <a:ext cx="2792898" cy="2311364"/>
          </a:xfrm>
          <a:prstGeom prst="rect">
            <a:avLst/>
          </a:prstGeom>
          <a:noFill/>
          <a:extLst>
            <a:ext uri="{909E8E84-426E-40DD-AFC4-6F175D3DCCD1}">
              <a14:hiddenFill xmlns:a14="http://schemas.microsoft.com/office/drawing/2010/main">
                <a:solidFill>
                  <a:srgbClr val="FFFFFF"/>
                </a:solidFill>
              </a14:hiddenFill>
            </a:ext>
          </a:extLst>
        </p:spPr>
      </p:pic>
      <p:pic>
        <p:nvPicPr>
          <p:cNvPr id="3076" name="Picture 4" descr="Αποτέλεσμα εικόνας για ΟΛΙΒΙΝΗ ΣΕ ΠΥΡΙΜΑΧΑ ΥΛΙΚΑ"/>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599780" y="279637"/>
            <a:ext cx="3278090" cy="215856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89014869"/>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203649" y="214804"/>
            <a:ext cx="10254343" cy="1323439"/>
          </a:xfrm>
          <a:prstGeom prst="rect">
            <a:avLst/>
          </a:prstGeom>
          <a:noFill/>
        </p:spPr>
        <p:txBody>
          <a:bodyPr wrap="square" lIns="91440" tIns="45720" rIns="91440" bIns="45720">
            <a:spAutoFit/>
          </a:bodyPr>
          <a:lstStyle/>
          <a:p>
            <a:pPr algn="ctr"/>
            <a:r>
              <a:rPr lang="el-GR" sz="4000" b="1" dirty="0" smtClean="0">
                <a:ln w="12700" cmpd="sng">
                  <a:solidFill>
                    <a:schemeClr val="accent4"/>
                  </a:solidFill>
                  <a:prstDash val="solid"/>
                </a:ln>
                <a:solidFill>
                  <a:schemeClr val="accent4">
                    <a:lumMod val="75000"/>
                  </a:schemeClr>
                </a:solidFill>
                <a:effectLst>
                  <a:reflection blurRad="6350" stA="60000" endA="900" endPos="58000" dir="5400000" sy="-100000" algn="bl" rotWithShape="0"/>
                </a:effectLst>
              </a:rPr>
              <a:t>ΣΕ ΠΟΙΑ ΠΕΤΡΩΜΑΤΑ ΒΡΙΣΚΟΥΜΕ ΤΟΝ ΟΛΙΒΙΝΗ </a:t>
            </a:r>
            <a:endParaRPr lang="en-US" sz="4000" b="1" cap="none" spc="0" dirty="0">
              <a:ln w="12700" cmpd="sng">
                <a:solidFill>
                  <a:schemeClr val="accent4"/>
                </a:solidFill>
                <a:prstDash val="solid"/>
              </a:ln>
              <a:solidFill>
                <a:schemeClr val="accent4">
                  <a:lumMod val="75000"/>
                </a:schemeClr>
              </a:solidFill>
              <a:effectLst>
                <a:reflection blurRad="6350" stA="60000" endA="900" endPos="58000" dir="5400000" sy="-100000" algn="bl" rotWithShape="0"/>
              </a:effectLst>
            </a:endParaRPr>
          </a:p>
        </p:txBody>
      </p:sp>
      <p:pic>
        <p:nvPicPr>
          <p:cNvPr id="4098" name="Picture 2" descr="Αποτέλεσμα εικόνας για σε ποια πετρωματα βρισκουμε ολιβινης"/>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143408" y="1431314"/>
            <a:ext cx="2528595" cy="1913055"/>
          </a:xfrm>
          <a:prstGeom prst="rect">
            <a:avLst/>
          </a:prstGeom>
          <a:noFill/>
          <a:extLst>
            <a:ext uri="{909E8E84-426E-40DD-AFC4-6F175D3DCCD1}">
              <a14:hiddenFill xmlns:a14="http://schemas.microsoft.com/office/drawing/2010/main">
                <a:solidFill>
                  <a:srgbClr val="FFFFFF"/>
                </a:solidFill>
              </a14:hiddenFill>
            </a:ext>
          </a:extLst>
        </p:spPr>
      </p:pic>
      <p:sp>
        <p:nvSpPr>
          <p:cNvPr id="5" name="Rectangle 4"/>
          <p:cNvSpPr/>
          <p:nvPr/>
        </p:nvSpPr>
        <p:spPr>
          <a:xfrm>
            <a:off x="4893165" y="2183228"/>
            <a:ext cx="4269497" cy="523220"/>
          </a:xfrm>
          <a:prstGeom prst="rect">
            <a:avLst/>
          </a:prstGeom>
        </p:spPr>
        <p:txBody>
          <a:bodyPr wrap="square">
            <a:spAutoFit/>
          </a:bodyPr>
          <a:lstStyle/>
          <a:p>
            <a:pPr algn="ctr"/>
            <a:r>
              <a:rPr lang="el-GR" sz="2800" dirty="0" smtClean="0">
                <a:ln w="0"/>
                <a:effectLst>
                  <a:outerShdw blurRad="38100" dist="19050" dir="2700000" algn="tl" rotWithShape="0">
                    <a:schemeClr val="dk1">
                      <a:alpha val="40000"/>
                    </a:schemeClr>
                  </a:outerShdw>
                </a:effectLst>
              </a:rPr>
              <a:t>Σε πυριγενή πετρώματα</a:t>
            </a:r>
            <a:endParaRPr lang="en-US" sz="2800" b="0" cap="none" spc="0" dirty="0">
              <a:ln w="0"/>
              <a:solidFill>
                <a:schemeClr val="tx1"/>
              </a:solidFill>
              <a:effectLst>
                <a:outerShdw blurRad="38100" dist="19050" dir="2700000" algn="tl" rotWithShape="0">
                  <a:schemeClr val="dk1">
                    <a:alpha val="40000"/>
                  </a:schemeClr>
                </a:outerShdw>
              </a:effectLst>
            </a:endParaRPr>
          </a:p>
        </p:txBody>
      </p:sp>
      <p:sp>
        <p:nvSpPr>
          <p:cNvPr id="6" name="Rectangle 5"/>
          <p:cNvSpPr/>
          <p:nvPr/>
        </p:nvSpPr>
        <p:spPr>
          <a:xfrm>
            <a:off x="4190143" y="3536502"/>
            <a:ext cx="4054315" cy="707886"/>
          </a:xfrm>
          <a:prstGeom prst="rect">
            <a:avLst/>
          </a:prstGeom>
          <a:noFill/>
        </p:spPr>
        <p:txBody>
          <a:bodyPr wrap="none" lIns="91440" tIns="45720" rIns="91440" bIns="45720">
            <a:spAutoFit/>
          </a:bodyPr>
          <a:lstStyle/>
          <a:p>
            <a:pPr algn="ctr"/>
            <a:r>
              <a:rPr lang="el-GR" sz="4000" b="1" dirty="0" smtClean="0">
                <a:ln w="12700" cmpd="sng">
                  <a:solidFill>
                    <a:schemeClr val="accent4"/>
                  </a:solidFill>
                  <a:prstDash val="solid"/>
                </a:ln>
                <a:solidFill>
                  <a:schemeClr val="accent4">
                    <a:lumMod val="75000"/>
                  </a:schemeClr>
                </a:solidFill>
                <a:effectLst>
                  <a:reflection blurRad="6350" stA="60000" endA="900" endPos="58000" dir="5400000" sy="-100000" algn="bl" rotWithShape="0"/>
                </a:effectLst>
              </a:rPr>
              <a:t>ΠΟΥ ΕΝΤΟΠΙΖΕΤΑΙ</a:t>
            </a:r>
            <a:endParaRPr lang="en-US" sz="4000" b="1" cap="none" spc="0" dirty="0">
              <a:ln w="12700" cmpd="sng">
                <a:solidFill>
                  <a:schemeClr val="accent4"/>
                </a:solidFill>
                <a:prstDash val="solid"/>
              </a:ln>
              <a:solidFill>
                <a:schemeClr val="accent4">
                  <a:lumMod val="75000"/>
                </a:schemeClr>
              </a:solidFill>
              <a:effectLst>
                <a:reflection blurRad="6350" stA="60000" endA="900" endPos="58000" dir="5400000" sy="-100000" algn="bl" rotWithShape="0"/>
              </a:effectLst>
            </a:endParaRPr>
          </a:p>
        </p:txBody>
      </p:sp>
      <p:sp>
        <p:nvSpPr>
          <p:cNvPr id="8" name="Right Arrow 7"/>
          <p:cNvSpPr/>
          <p:nvPr/>
        </p:nvSpPr>
        <p:spPr>
          <a:xfrm>
            <a:off x="4125351" y="4954625"/>
            <a:ext cx="767814" cy="41987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5097438" y="4916527"/>
            <a:ext cx="5206875" cy="523220"/>
          </a:xfrm>
          <a:prstGeom prst="rect">
            <a:avLst/>
          </a:prstGeom>
          <a:noFill/>
        </p:spPr>
        <p:txBody>
          <a:bodyPr wrap="none" lIns="91440" tIns="45720" rIns="91440" bIns="45720">
            <a:spAutoFit/>
          </a:bodyPr>
          <a:lstStyle/>
          <a:p>
            <a:pPr algn="ctr"/>
            <a:r>
              <a:rPr lang="el-GR" sz="2800" dirty="0" smtClean="0">
                <a:ln w="0"/>
                <a:effectLst>
                  <a:outerShdw blurRad="38100" dist="19050" dir="2700000" algn="tl" rotWithShape="0">
                    <a:schemeClr val="dk1">
                      <a:alpha val="40000"/>
                    </a:schemeClr>
                  </a:outerShdw>
                </a:effectLst>
              </a:rPr>
              <a:t>Στο όρος Έρεβος στην Ανταρκτική</a:t>
            </a:r>
            <a:endParaRPr lang="en-US" sz="2800" b="1" cap="none" spc="0" dirty="0">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effectLst/>
            </a:endParaRPr>
          </a:p>
        </p:txBody>
      </p:sp>
      <p:sp>
        <p:nvSpPr>
          <p:cNvPr id="10" name="AutoShape 4" descr="Αποτέλεσμα εικόνας για ανταρκτικη"/>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2" name="AutoShape 8" descr="Αποτέλεσμα εικόνας για ανταρκτικη"/>
          <p:cNvSpPr>
            <a:spLocks noChangeAspect="1" noChangeArrowheads="1"/>
          </p:cNvSpPr>
          <p:nvPr/>
        </p:nvSpPr>
        <p:spPr bwMode="auto">
          <a:xfrm>
            <a:off x="1203649" y="2083041"/>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4" name="AutoShape 12" descr="Αποτέλεσμα εικόνας για ανταρκτικη"/>
          <p:cNvSpPr>
            <a:spLocks noChangeAspect="1" noChangeArrowheads="1"/>
          </p:cNvSpPr>
          <p:nvPr/>
        </p:nvSpPr>
        <p:spPr bwMode="auto">
          <a:xfrm>
            <a:off x="307975" y="7937"/>
            <a:ext cx="304800" cy="1065083"/>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4112" name="Picture 16" descr="Αποτέλεσμα εικόνας για ανταρκτικη ερεβοσ"/>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74307" y="4244388"/>
            <a:ext cx="2666795" cy="1840352"/>
          </a:xfrm>
          <a:prstGeom prst="rect">
            <a:avLst/>
          </a:prstGeom>
          <a:noFill/>
          <a:extLst>
            <a:ext uri="{909E8E84-426E-40DD-AFC4-6F175D3DCCD1}">
              <a14:hiddenFill xmlns:a14="http://schemas.microsoft.com/office/drawing/2010/main">
                <a:solidFill>
                  <a:srgbClr val="FFFFFF"/>
                </a:solidFill>
              </a14:hiddenFill>
            </a:ext>
          </a:extLst>
        </p:spPr>
      </p:pic>
      <p:sp>
        <p:nvSpPr>
          <p:cNvPr id="15" name="Right Arrow 14"/>
          <p:cNvSpPr/>
          <p:nvPr/>
        </p:nvSpPr>
        <p:spPr>
          <a:xfrm>
            <a:off x="4190143" y="2270102"/>
            <a:ext cx="773743" cy="38251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714893969"/>
      </p:ext>
    </p:extLst>
  </p:cSld>
  <p:clrMapOvr>
    <a:masterClrMapping/>
  </p:clrMapOvr>
  <p:transition spd="slow">
    <p:cove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4149459" y="1054560"/>
            <a:ext cx="4191660" cy="923330"/>
          </a:xfrm>
          <a:prstGeom prst="rect">
            <a:avLst/>
          </a:prstGeom>
          <a:noFill/>
        </p:spPr>
        <p:txBody>
          <a:bodyPr wrap="none" lIns="91440" tIns="45720" rIns="91440" bIns="45720">
            <a:prstTxWarp prst="textCanUp">
              <a:avLst/>
            </a:prstTxWarp>
            <a:spAutoFit/>
          </a:bodyPr>
          <a:lstStyle/>
          <a:p>
            <a:pPr algn="ctr"/>
            <a:r>
              <a:rPr lang="el-GR" sz="5400" b="1" dirty="0" smtClean="0">
                <a:ln w="12700">
                  <a:solidFill>
                    <a:schemeClr val="tx2">
                      <a:lumMod val="75000"/>
                    </a:schemeClr>
                  </a:solidFill>
                  <a:prstDash val="solid"/>
                </a:ln>
                <a:effectLst>
                  <a:outerShdw dist="38100" dir="2640000" algn="bl" rotWithShape="0">
                    <a:schemeClr val="tx2">
                      <a:lumMod val="75000"/>
                    </a:schemeClr>
                  </a:outerShdw>
                </a:effectLst>
              </a:rPr>
              <a:t>ΤΕΛΟΣ</a:t>
            </a:r>
            <a:endParaRPr lang="en-US" sz="5400" b="1" cap="none" spc="0" dirty="0">
              <a:ln w="12700">
                <a:solidFill>
                  <a:schemeClr val="tx2">
                    <a:lumMod val="75000"/>
                  </a:schemeClr>
                </a:solidFill>
                <a:prstDash val="solid"/>
              </a:ln>
              <a:effectLst>
                <a:outerShdw dist="38100" dir="2640000" algn="bl" rotWithShape="0">
                  <a:schemeClr val="tx2">
                    <a:lumMod val="75000"/>
                  </a:schemeClr>
                </a:outerShdw>
              </a:effectLst>
            </a:endParaRPr>
          </a:p>
        </p:txBody>
      </p:sp>
      <p:sp>
        <p:nvSpPr>
          <p:cNvPr id="6" name="Rectangle 5"/>
          <p:cNvSpPr/>
          <p:nvPr/>
        </p:nvSpPr>
        <p:spPr>
          <a:xfrm>
            <a:off x="2770412" y="2967335"/>
            <a:ext cx="6651180" cy="1569660"/>
          </a:xfrm>
          <a:prstGeom prst="rect">
            <a:avLst/>
          </a:prstGeom>
          <a:noFill/>
        </p:spPr>
        <p:txBody>
          <a:bodyPr wrap="none" lIns="91440" tIns="45720" rIns="91440" bIns="45720">
            <a:spAutoFit/>
          </a:bodyPr>
          <a:lstStyle/>
          <a:p>
            <a:pPr marL="914400" indent="-914400" algn="ctr">
              <a:buFont typeface="+mj-lt"/>
              <a:buAutoNum type="arabicPeriod"/>
            </a:pPr>
            <a:r>
              <a:rPr lang="en-US" sz="3200" b="0" cap="none" spc="0" dirty="0" smtClean="0">
                <a:ln w="0"/>
                <a:effectLst>
                  <a:outerShdw blurRad="38100" dist="25400" dir="5400000" algn="ctr" rotWithShape="0">
                    <a:srgbClr val="6E747A">
                      <a:alpha val="43000"/>
                    </a:srgbClr>
                  </a:outerShdw>
                </a:effectLst>
                <a:hlinkClick r:id="rId2"/>
              </a:rPr>
              <a:t>https://el.wikipedia.org</a:t>
            </a:r>
            <a:endParaRPr lang="el-GR" sz="3200" b="0" cap="none" spc="0" dirty="0" smtClean="0">
              <a:ln w="0"/>
              <a:effectLst>
                <a:outerShdw blurRad="38100" dist="25400" dir="5400000" algn="ctr" rotWithShape="0">
                  <a:srgbClr val="6E747A">
                    <a:alpha val="43000"/>
                  </a:srgbClr>
                </a:outerShdw>
              </a:effectLst>
            </a:endParaRPr>
          </a:p>
          <a:p>
            <a:pPr marL="914400" indent="-914400" algn="ctr">
              <a:buFont typeface="+mj-lt"/>
              <a:buAutoNum type="arabicPeriod"/>
            </a:pPr>
            <a:r>
              <a:rPr lang="en-US" sz="3200" b="0" cap="none" spc="0" dirty="0" smtClean="0">
                <a:ln w="0"/>
                <a:effectLst>
                  <a:outerShdw blurRad="38100" dist="25400" dir="5400000" algn="ctr" rotWithShape="0">
                    <a:srgbClr val="6E747A">
                      <a:alpha val="43000"/>
                    </a:srgbClr>
                  </a:outerShdw>
                </a:effectLst>
                <a:hlinkClick r:id="rId3"/>
              </a:rPr>
              <a:t>http://www.orykta.gr</a:t>
            </a:r>
            <a:endParaRPr lang="el-GR" sz="3200" b="0" cap="none" spc="0" dirty="0" smtClean="0">
              <a:ln w="0"/>
              <a:effectLst>
                <a:outerShdw blurRad="38100" dist="25400" dir="5400000" algn="ctr" rotWithShape="0">
                  <a:srgbClr val="6E747A">
                    <a:alpha val="43000"/>
                  </a:srgbClr>
                </a:outerShdw>
              </a:effectLst>
            </a:endParaRPr>
          </a:p>
          <a:p>
            <a:pPr marL="914400" indent="-914400" algn="ctr">
              <a:buFont typeface="+mj-lt"/>
              <a:buAutoNum type="arabicPeriod"/>
            </a:pPr>
            <a:r>
              <a:rPr lang="el-GR" sz="3200" dirty="0" smtClean="0">
                <a:ln w="0"/>
                <a:effectLst>
                  <a:outerShdw blurRad="38100" dist="25400" dir="5400000" algn="ctr" rotWithShape="0">
                    <a:srgbClr val="6E747A">
                      <a:alpha val="43000"/>
                    </a:srgbClr>
                  </a:outerShdw>
                </a:effectLst>
              </a:rPr>
              <a:t>Εγκυκλοπαίδεια δομη,ΤΟΜΟΣ 21</a:t>
            </a:r>
            <a:endParaRPr lang="en-US" sz="3200" b="0" cap="none" spc="0" dirty="0">
              <a:ln w="0"/>
              <a:effectLst>
                <a:outerShdw blurRad="38100" dist="25400" dir="5400000" algn="ctr" rotWithShape="0">
                  <a:srgbClr val="6E747A">
                    <a:alpha val="43000"/>
                  </a:srgbClr>
                </a:outerShdw>
              </a:effectLst>
            </a:endParaRPr>
          </a:p>
        </p:txBody>
      </p:sp>
      <p:sp>
        <p:nvSpPr>
          <p:cNvPr id="8" name="Rectangle 7"/>
          <p:cNvSpPr/>
          <p:nvPr/>
        </p:nvSpPr>
        <p:spPr>
          <a:xfrm>
            <a:off x="6719758" y="5154749"/>
            <a:ext cx="6096000" cy="923330"/>
          </a:xfrm>
          <a:prstGeom prst="rect">
            <a:avLst/>
          </a:prstGeom>
        </p:spPr>
        <p:txBody>
          <a:bodyPr>
            <a:spAutoFit/>
          </a:bodyPr>
          <a:lstStyle/>
          <a:p>
            <a:pPr algn="ctr"/>
            <a:r>
              <a:rPr lang="el-GR" dirty="0" smtClean="0">
                <a:ln w="0"/>
                <a:effectLst>
                  <a:outerShdw blurRad="38100" dist="19050" dir="2700000" algn="tl" rotWithShape="0">
                    <a:schemeClr val="dk1">
                      <a:alpha val="40000"/>
                    </a:schemeClr>
                  </a:outerShdw>
                </a:effectLst>
              </a:rPr>
              <a:t>Μέλη: Μαρμαράκη Χρύσα</a:t>
            </a:r>
          </a:p>
          <a:p>
            <a:pPr algn="ctr"/>
            <a:r>
              <a:rPr lang="el-GR" dirty="0" smtClean="0">
                <a:ln w="0"/>
                <a:effectLst>
                  <a:outerShdw blurRad="38100" dist="19050" dir="2700000" algn="tl" rotWithShape="0">
                    <a:schemeClr val="dk1">
                      <a:alpha val="40000"/>
                    </a:schemeClr>
                  </a:outerShdw>
                </a:effectLst>
              </a:rPr>
              <a:t>        Τζινιέρη Δέσποινα </a:t>
            </a:r>
          </a:p>
          <a:p>
            <a:pPr algn="ctr"/>
            <a:r>
              <a:rPr lang="el-GR" dirty="0" smtClean="0">
                <a:ln w="0"/>
                <a:effectLst>
                  <a:outerShdw blurRad="38100" dist="19050" dir="2700000" algn="tl" rotWithShape="0">
                    <a:schemeClr val="dk1">
                      <a:alpha val="40000"/>
                    </a:schemeClr>
                  </a:outerShdw>
                </a:effectLst>
              </a:rPr>
              <a:t>      Σαλαμόζη Μάριελ</a:t>
            </a:r>
            <a:endParaRPr lang="el-GR" dirty="0" smtClean="0">
              <a:ln w="0"/>
              <a:effectLst>
                <a:outerShdw blurRad="38100" dist="19050" dir="2700000" algn="tl" rotWithShape="0">
                  <a:schemeClr val="dk1">
                    <a:alpha val="40000"/>
                  </a:schemeClr>
                </a:outerShdw>
              </a:effectLst>
            </a:endParaRPr>
          </a:p>
        </p:txBody>
      </p:sp>
    </p:spTree>
    <p:extLst>
      <p:ext uri="{BB962C8B-B14F-4D97-AF65-F5344CB8AC3E}">
        <p14:creationId xmlns:p14="http://schemas.microsoft.com/office/powerpoint/2010/main" val="2427131476"/>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drape"/>
      </p:transition>
    </mc:Choice>
    <mc:Fallback>
      <p:transition spd="slow">
        <p:fade/>
      </p:transition>
    </mc:Fallback>
  </mc:AlternateContent>
  <p:timing>
    <p:tnLst>
      <p:par>
        <p:cTn id="1" dur="indefinite" restart="never" nodeType="tmRoot"/>
      </p:par>
    </p:tnLst>
  </p:timing>
</p:sld>
</file>

<file path=ppt/theme/theme1.xml><?xml version="1.0" encoding="utf-8"?>
<a:theme xmlns:a="http://schemas.openxmlformats.org/drawingml/2006/main" name="Crop">
  <a:themeElements>
    <a:clrScheme name="Crop">
      <a:dk1>
        <a:sysClr val="windowText" lastClr="000000"/>
      </a:dk1>
      <a:lt1>
        <a:sysClr val="window" lastClr="FFFFFF"/>
      </a:lt1>
      <a:dk2>
        <a:srgbClr val="191B0E"/>
      </a:dk2>
      <a:lt2>
        <a:srgbClr val="EFEDE3"/>
      </a:lt2>
      <a:accent1>
        <a:srgbClr val="8C8D86"/>
      </a:accent1>
      <a:accent2>
        <a:srgbClr val="E6C069"/>
      </a:accent2>
      <a:accent3>
        <a:srgbClr val="897B61"/>
      </a:accent3>
      <a:accent4>
        <a:srgbClr val="8DAB8E"/>
      </a:accent4>
      <a:accent5>
        <a:srgbClr val="77A2BB"/>
      </a:accent5>
      <a:accent6>
        <a:srgbClr val="E28394"/>
      </a:accent6>
      <a:hlink>
        <a:srgbClr val="77A2BB"/>
      </a:hlink>
      <a:folHlink>
        <a:srgbClr val="957A99"/>
      </a:folHlink>
    </a:clrScheme>
    <a:fontScheme name="Crop">
      <a:maj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Crop">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rop" id="{EC9488ED-E761-4D60-9AC4-764D1FE2C171}" vid="{CE19780C-D67D-4C13-9DE9-A52BC3BA51B4}"/>
    </a:ext>
  </a:extLst>
</a:theme>
</file>

<file path=docProps/app.xml><?xml version="1.0" encoding="utf-8"?>
<Properties xmlns="http://schemas.openxmlformats.org/officeDocument/2006/extended-properties" xmlns:vt="http://schemas.openxmlformats.org/officeDocument/2006/docPropsVTypes">
  <Template/>
  <TotalTime>133</TotalTime>
  <Words>134</Words>
  <Application>Microsoft Office PowerPoint</Application>
  <PresentationFormat>Widescreen</PresentationFormat>
  <Paragraphs>37</Paragraphs>
  <Slides>6</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6</vt:i4>
      </vt:variant>
    </vt:vector>
  </HeadingPairs>
  <TitlesOfParts>
    <vt:vector size="9" baseType="lpstr">
      <vt:lpstr>Arial</vt:lpstr>
      <vt:lpstr>Franklin Gothic Book</vt:lpstr>
      <vt:lpstr>Crop</vt:lpstr>
      <vt:lpstr>PowerPoint Presentation</vt:lpstr>
      <vt:lpstr>ΔΟΜΗ ΚΑΙ ΣΥΣΤΗΜΑ</vt:lpstr>
      <vt:lpstr>Χαρακτηριστικά του Ολιβίνη</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ΓΩΓ</dc:title>
  <dc:creator>dimtris salamozis</dc:creator>
  <cp:lastModifiedBy>dimtris salamozis</cp:lastModifiedBy>
  <cp:revision>20</cp:revision>
  <dcterms:created xsi:type="dcterms:W3CDTF">2017-10-29T15:57:36Z</dcterms:created>
  <dcterms:modified xsi:type="dcterms:W3CDTF">2017-10-29T18:11:23Z</dcterms:modified>
</cp:coreProperties>
</file>