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4" r:id="rId1"/>
  </p:sldMasterIdLst>
  <p:sldIdLst>
    <p:sldId id="256" r:id="rId2"/>
    <p:sldId id="257" r:id="rId3"/>
    <p:sldId id="260" r:id="rId4"/>
    <p:sldId id="258"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72"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jpe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4E63FD6B-ABB1-4D32-BA25-D59FDBF512D0}" type="datetimeFigureOut">
              <a:rPr lang="en-US" smtClean="0"/>
              <a:t>10/29/2017</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6C9ED24-DE29-4B1D-8BE1-EBFCC1304A01}"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25441877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63FD6B-ABB1-4D32-BA25-D59FDBF512D0}" type="datetimeFigureOut">
              <a:rPr lang="en-US" smtClean="0"/>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9ED24-DE29-4B1D-8BE1-EBFCC1304A01}" type="slidenum">
              <a:rPr lang="en-US" smtClean="0"/>
              <a:t>‹#›</a:t>
            </a:fld>
            <a:endParaRPr lang="en-US"/>
          </a:p>
        </p:txBody>
      </p:sp>
    </p:spTree>
    <p:extLst>
      <p:ext uri="{BB962C8B-B14F-4D97-AF65-F5344CB8AC3E}">
        <p14:creationId xmlns:p14="http://schemas.microsoft.com/office/powerpoint/2010/main" val="884644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63FD6B-ABB1-4D32-BA25-D59FDBF512D0}" type="datetimeFigureOut">
              <a:rPr lang="en-US" smtClean="0"/>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9ED24-DE29-4B1D-8BE1-EBFCC1304A01}" type="slidenum">
              <a:rPr lang="en-US" smtClean="0"/>
              <a:t>‹#›</a:t>
            </a:fld>
            <a:endParaRPr lang="en-US"/>
          </a:p>
        </p:txBody>
      </p:sp>
    </p:spTree>
    <p:extLst>
      <p:ext uri="{BB962C8B-B14F-4D97-AF65-F5344CB8AC3E}">
        <p14:creationId xmlns:p14="http://schemas.microsoft.com/office/powerpoint/2010/main" val="242811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63FD6B-ABB1-4D32-BA25-D59FDBF512D0}" type="datetimeFigureOut">
              <a:rPr lang="en-US" smtClean="0"/>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9ED24-DE29-4B1D-8BE1-EBFCC1304A01}" type="slidenum">
              <a:rPr lang="en-US" smtClean="0"/>
              <a:t>‹#›</a:t>
            </a:fld>
            <a:endParaRPr lang="en-US"/>
          </a:p>
        </p:txBody>
      </p:sp>
    </p:spTree>
    <p:extLst>
      <p:ext uri="{BB962C8B-B14F-4D97-AF65-F5344CB8AC3E}">
        <p14:creationId xmlns:p14="http://schemas.microsoft.com/office/powerpoint/2010/main" val="1816749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4E63FD6B-ABB1-4D32-BA25-D59FDBF512D0}" type="datetimeFigureOut">
              <a:rPr lang="en-US" smtClean="0"/>
              <a:t>10/29/2017</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6C9ED24-DE29-4B1D-8BE1-EBFCC1304A01}"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49435695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63FD6B-ABB1-4D32-BA25-D59FDBF512D0}" type="datetimeFigureOut">
              <a:rPr lang="en-US" smtClean="0"/>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9ED24-DE29-4B1D-8BE1-EBFCC1304A01}" type="slidenum">
              <a:rPr lang="en-US" smtClean="0"/>
              <a:t>‹#›</a:t>
            </a:fld>
            <a:endParaRPr lang="en-US"/>
          </a:p>
        </p:txBody>
      </p:sp>
    </p:spTree>
    <p:extLst>
      <p:ext uri="{BB962C8B-B14F-4D97-AF65-F5344CB8AC3E}">
        <p14:creationId xmlns:p14="http://schemas.microsoft.com/office/powerpoint/2010/main" val="1924680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63FD6B-ABB1-4D32-BA25-D59FDBF512D0}" type="datetimeFigureOut">
              <a:rPr lang="en-US" smtClean="0"/>
              <a:t>10/29/2017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C9ED24-DE29-4B1D-8BE1-EBFCC1304A01}" type="slidenum">
              <a:rPr lang="en-US" smtClean="0"/>
              <a:t>‹#›</a:t>
            </a:fld>
            <a:endParaRPr lang="en-US"/>
          </a:p>
        </p:txBody>
      </p:sp>
    </p:spTree>
    <p:extLst>
      <p:ext uri="{BB962C8B-B14F-4D97-AF65-F5344CB8AC3E}">
        <p14:creationId xmlns:p14="http://schemas.microsoft.com/office/powerpoint/2010/main" val="3831685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63FD6B-ABB1-4D32-BA25-D59FDBF512D0}" type="datetimeFigureOut">
              <a:rPr lang="en-US" smtClean="0"/>
              <a:t>10/29/2017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C9ED24-DE29-4B1D-8BE1-EBFCC1304A01}" type="slidenum">
              <a:rPr lang="en-US" smtClean="0"/>
              <a:t>‹#›</a:t>
            </a:fld>
            <a:endParaRPr lang="en-US"/>
          </a:p>
        </p:txBody>
      </p:sp>
    </p:spTree>
    <p:extLst>
      <p:ext uri="{BB962C8B-B14F-4D97-AF65-F5344CB8AC3E}">
        <p14:creationId xmlns:p14="http://schemas.microsoft.com/office/powerpoint/2010/main" val="714484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63FD6B-ABB1-4D32-BA25-D59FDBF512D0}" type="datetimeFigureOut">
              <a:rPr lang="en-US" smtClean="0"/>
              <a:t>10/29/2017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C9ED24-DE29-4B1D-8BE1-EBFCC1304A01}" type="slidenum">
              <a:rPr lang="en-US" smtClean="0"/>
              <a:t>‹#›</a:t>
            </a:fld>
            <a:endParaRPr lang="en-US"/>
          </a:p>
        </p:txBody>
      </p:sp>
    </p:spTree>
    <p:extLst>
      <p:ext uri="{BB962C8B-B14F-4D97-AF65-F5344CB8AC3E}">
        <p14:creationId xmlns:p14="http://schemas.microsoft.com/office/powerpoint/2010/main" val="111412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E63FD6B-ABB1-4D32-BA25-D59FDBF512D0}" type="datetimeFigureOut">
              <a:rPr lang="en-US" smtClean="0"/>
              <a:t>10/29/2017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6C9ED24-DE29-4B1D-8BE1-EBFCC1304A01}"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60263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E63FD6B-ABB1-4D32-BA25-D59FDBF512D0}" type="datetimeFigureOut">
              <a:rPr lang="en-US" smtClean="0"/>
              <a:t>10/29/2017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6C9ED24-DE29-4B1D-8BE1-EBFCC1304A01}"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5394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4E63FD6B-ABB1-4D32-BA25-D59FDBF512D0}" type="datetimeFigureOut">
              <a:rPr lang="en-US" smtClean="0"/>
              <a:t>10/29/2017</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6C9ED24-DE29-4B1D-8BE1-EBFCC1304A01}"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15267494"/>
      </p:ext>
    </p:extLst>
  </p:cSld>
  <p:clrMap bg1="lt1" tx1="dk1" bg2="lt2" tx2="dk2" accent1="accent1" accent2="accent2" accent3="accent3" accent4="accent4" accent5="accent5" accent6="accent6" hlink="hlink" folHlink="folHlink"/>
  <p:sldLayoutIdLst>
    <p:sldLayoutId id="214748402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6912">
          <p15:clr>
            <a:srgbClr val="F26B43"/>
          </p15:clr>
        </p15:guide>
        <p15:guide id="4294967295" pos="936">
          <p15:clr>
            <a:srgbClr val="F26B43"/>
          </p15:clr>
        </p15:guide>
        <p15:guide id="4294967295"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orykta.gr/" TargetMode="External"/><Relationship Id="rId2" Type="http://schemas.openxmlformats.org/officeDocument/2006/relationships/hyperlink" Target="https://el.wikipedia.or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Title 9"/>
          <p:cNvSpPr>
            <a:spLocks noGrp="1"/>
          </p:cNvSpPr>
          <p:nvPr>
            <p:ph type="ctrTitle"/>
          </p:nvPr>
        </p:nvSpPr>
        <p:spPr>
          <a:xfrm>
            <a:off x="3039089" y="9729205"/>
            <a:ext cx="16211923" cy="289032"/>
          </a:xfrm>
        </p:spPr>
        <p:txBody>
          <a:bodyPr/>
          <a:lstStyle/>
          <a:p>
            <a:endParaRPr lang="en-US" dirty="0"/>
          </a:p>
        </p:txBody>
      </p:sp>
      <p:sp>
        <p:nvSpPr>
          <p:cNvPr id="7" name="Subtitle 6"/>
          <p:cNvSpPr>
            <a:spLocks noGrp="1"/>
          </p:cNvSpPr>
          <p:nvPr>
            <p:ph type="subTitle" idx="1"/>
          </p:nvPr>
        </p:nvSpPr>
        <p:spPr>
          <a:xfrm>
            <a:off x="5607698" y="4467612"/>
            <a:ext cx="3032448" cy="581632"/>
          </a:xfrm>
        </p:spPr>
        <p:txBody>
          <a:bodyPr>
            <a:normAutofit/>
          </a:bodyPr>
          <a:lstStyle/>
          <a:p>
            <a:r>
              <a:rPr lang="en-US" dirty="0"/>
              <a:t>(Mg,Fe</a:t>
            </a:r>
            <a:r>
              <a:rPr lang="en-US" baseline="30000" dirty="0"/>
              <a:t>+2</a:t>
            </a:r>
            <a:r>
              <a:rPr lang="en-US" dirty="0"/>
              <a:t>)</a:t>
            </a:r>
            <a:r>
              <a:rPr lang="en-US" baseline="-25000" dirty="0"/>
              <a:t>2</a:t>
            </a:r>
            <a:r>
              <a:rPr lang="en-US" dirty="0"/>
              <a:t>SiO</a:t>
            </a:r>
            <a:r>
              <a:rPr lang="en-US" baseline="-25000" dirty="0"/>
              <a:t>4</a:t>
            </a:r>
            <a:endParaRPr lang="en-US" dirty="0"/>
          </a:p>
        </p:txBody>
      </p:sp>
      <p:sp>
        <p:nvSpPr>
          <p:cNvPr id="8" name="TextBox 7"/>
          <p:cNvSpPr txBox="1"/>
          <p:nvPr/>
        </p:nvSpPr>
        <p:spPr>
          <a:xfrm>
            <a:off x="9895315" y="1007706"/>
            <a:ext cx="461665" cy="92398"/>
          </a:xfrm>
          <a:prstGeom prst="rect">
            <a:avLst/>
          </a:prstGeom>
          <a:noFill/>
        </p:spPr>
        <p:txBody>
          <a:bodyPr vert="eaVert" wrap="none" rtlCol="0">
            <a:spAutoFit/>
          </a:bodyPr>
          <a:lstStyle/>
          <a:p>
            <a:endParaRPr lang="en-US"/>
          </a:p>
        </p:txBody>
      </p:sp>
      <p:pic>
        <p:nvPicPr>
          <p:cNvPr id="1026" name="Picture 2" descr="Olivin-mt-erebus h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6955" y="1272747"/>
            <a:ext cx="2360645" cy="18531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Αποτέλεσμα εικόνας για ολιβινησ"/>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79403" y="3672590"/>
            <a:ext cx="2630719" cy="197304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2743201" y="3273832"/>
            <a:ext cx="5509927" cy="1069349"/>
          </a:xfrm>
          <a:prstGeom prst="rect">
            <a:avLst/>
          </a:prstGeom>
          <a:noFill/>
        </p:spPr>
        <p:txBody>
          <a:bodyPr wrap="none" lIns="91440" tIns="45720" rIns="91440" bIns="45720">
            <a:prstTxWarp prst="textWave2">
              <a:avLst/>
            </a:prstTxWarp>
            <a:spAutoFit/>
            <a:scene3d>
              <a:camera prst="orthographicFront"/>
              <a:lightRig rig="threePt" dir="t"/>
            </a:scene3d>
            <a:sp3d extrusionH="57150">
              <a:bevelT w="38100" h="38100"/>
            </a:sp3d>
          </a:bodyPr>
          <a:lstStyle/>
          <a:p>
            <a:pPr algn="ctr"/>
            <a:r>
              <a:rPr lang="el-GR" sz="5400" b="1" dirty="0" smtClean="0">
                <a:ln w="9525">
                  <a:solidFill>
                    <a:schemeClr val="bg1"/>
                  </a:solidFill>
                  <a:prstDash val="solid"/>
                </a:ln>
                <a:effectLst>
                  <a:outerShdw blurRad="12700" dist="38100" dir="2700000" algn="tl" rotWithShape="0">
                    <a:schemeClr val="bg1">
                      <a:lumMod val="50000"/>
                    </a:schemeClr>
                  </a:outerShdw>
                </a:effectLst>
              </a:rPr>
              <a:t>ΟΛΙΒΙΝΗΣ</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1437582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296954" y="685800"/>
            <a:ext cx="7548466" cy="1600200"/>
          </a:xfrm>
        </p:spPr>
        <p:txBody>
          <a:bodyPr/>
          <a:lstStyle/>
          <a:p>
            <a:r>
              <a:rPr lang="el-GR" b="1" dirty="0" smtClean="0">
                <a:ln w="12700" cmpd="sng">
                  <a:solidFill>
                    <a:schemeClr val="accent4"/>
                  </a:solidFill>
                  <a:prstDash val="solid"/>
                </a:ln>
                <a:solidFill>
                  <a:schemeClr val="accent4">
                    <a:lumMod val="75000"/>
                  </a:schemeClr>
                </a:solidFill>
                <a:effectLst>
                  <a:reflection blurRad="6350" stA="60000" endA="900" endPos="60000" dist="29997" dir="5400000" sy="-100000" algn="bl" rotWithShape="0"/>
                </a:effectLst>
              </a:rPr>
              <a:t>ΔΟΜΗ ΚΑΙ ΣΥΣΤΗΜΑ</a:t>
            </a:r>
            <a:endParaRPr lang="en-US" b="1" dirty="0">
              <a:ln w="12700" cmpd="sng">
                <a:solidFill>
                  <a:schemeClr val="accent4"/>
                </a:solidFill>
                <a:prstDash val="solid"/>
              </a:ln>
              <a:solidFill>
                <a:schemeClr val="accent4">
                  <a:lumMod val="75000"/>
                </a:schemeClr>
              </a:solidFill>
              <a:effectLst>
                <a:reflection blurRad="6350" stA="60000" endA="900" endPos="60000" dist="29997" dir="5400000" sy="-100000" algn="bl" rotWithShape="0"/>
              </a:effectLst>
            </a:endParaRPr>
          </a:p>
        </p:txBody>
      </p:sp>
      <p:sp>
        <p:nvSpPr>
          <p:cNvPr id="3" name="Content Placeholder 2"/>
          <p:cNvSpPr>
            <a:spLocks noGrp="1"/>
          </p:cNvSpPr>
          <p:nvPr>
            <p:ph idx="1"/>
          </p:nvPr>
        </p:nvSpPr>
        <p:spPr>
          <a:xfrm>
            <a:off x="880122" y="1662954"/>
            <a:ext cx="9601200" cy="3581400"/>
          </a:xfrm>
        </p:spPr>
        <p:txBody>
          <a:bodyPr/>
          <a:lstStyle/>
          <a:p>
            <a:r>
              <a:rPr lang="el-GR" sz="2800" dirty="0"/>
              <a:t>Ο </a:t>
            </a:r>
            <a:r>
              <a:rPr lang="el-GR" sz="2800" b="1" dirty="0"/>
              <a:t>ολιβίνης</a:t>
            </a:r>
            <a:r>
              <a:rPr lang="el-GR" sz="2800" dirty="0"/>
              <a:t> είναι ένα άνυδρο πυριτικό ορυκτό του Fe και του Mg. Αποτελεί ισόμορφη παράμιξη μεταξύ του </a:t>
            </a:r>
            <a:r>
              <a:rPr lang="el-GR" sz="2800" b="1" dirty="0"/>
              <a:t>μαγνησιούχου ολιβίνη</a:t>
            </a:r>
            <a:r>
              <a:rPr lang="el-GR" sz="2800" dirty="0"/>
              <a:t> με την ονομασία </a:t>
            </a:r>
            <a:r>
              <a:rPr lang="el-GR" sz="2800" dirty="0" smtClean="0"/>
              <a:t>φορστερίτης</a:t>
            </a:r>
            <a:r>
              <a:rPr lang="el-GR" sz="2800" b="1" dirty="0" smtClean="0">
                <a:solidFill>
                  <a:schemeClr val="tx1"/>
                </a:solidFill>
              </a:rPr>
              <a:t> </a:t>
            </a:r>
            <a:r>
              <a:rPr lang="el-GR" sz="2800" b="1" i="1" dirty="0"/>
              <a:t>(Mg</a:t>
            </a:r>
            <a:r>
              <a:rPr lang="el-GR" sz="2800" b="1" i="1" baseline="-25000" dirty="0"/>
              <a:t>2</a:t>
            </a:r>
            <a:r>
              <a:rPr lang="el-GR" sz="2800" b="1" i="1" dirty="0"/>
              <a:t>SiO</a:t>
            </a:r>
            <a:r>
              <a:rPr lang="el-GR" sz="2800" b="1" i="1" baseline="-25000" dirty="0"/>
              <a:t>4</a:t>
            </a:r>
            <a:r>
              <a:rPr lang="el-GR" sz="2800" b="1" i="1" dirty="0"/>
              <a:t>)</a:t>
            </a:r>
            <a:r>
              <a:rPr lang="el-GR" sz="2800" b="1" dirty="0"/>
              <a:t> </a:t>
            </a:r>
            <a:r>
              <a:rPr lang="el-GR" sz="2800" dirty="0"/>
              <a:t>και του </a:t>
            </a:r>
            <a:r>
              <a:rPr lang="el-GR" sz="2800" b="1" dirty="0" smtClean="0"/>
              <a:t>σιδηρούχου </a:t>
            </a:r>
            <a:r>
              <a:rPr lang="el-GR" sz="2800" b="1" dirty="0"/>
              <a:t>ολιβίνη</a:t>
            </a:r>
            <a:r>
              <a:rPr lang="el-GR" sz="2800" dirty="0"/>
              <a:t> με την ονομασία </a:t>
            </a:r>
            <a:r>
              <a:rPr lang="el-GR" sz="2800" dirty="0" smtClean="0">
                <a:solidFill>
                  <a:schemeClr val="tx1"/>
                </a:solidFill>
              </a:rPr>
              <a:t>φαϋαλίτης</a:t>
            </a:r>
            <a:r>
              <a:rPr lang="el-GR" sz="2800" b="1" dirty="0"/>
              <a:t> </a:t>
            </a:r>
            <a:r>
              <a:rPr lang="el-GR" sz="2800" b="1" dirty="0">
                <a:effectLst>
                  <a:outerShdw blurRad="38100" dist="38100" dir="2700000" algn="tl">
                    <a:srgbClr val="000000">
                      <a:alpha val="43137"/>
                    </a:srgbClr>
                  </a:outerShdw>
                </a:effectLst>
              </a:rPr>
              <a:t>(Fe</a:t>
            </a:r>
            <a:r>
              <a:rPr lang="el-GR" sz="2800" b="1" baseline="30000" dirty="0">
                <a:effectLst>
                  <a:outerShdw blurRad="38100" dist="38100" dir="2700000" algn="tl">
                    <a:srgbClr val="000000">
                      <a:alpha val="43137"/>
                    </a:srgbClr>
                  </a:outerShdw>
                </a:effectLst>
              </a:rPr>
              <a:t>+2</a:t>
            </a:r>
            <a:r>
              <a:rPr lang="el-GR" sz="2800" b="1" baseline="-25000" dirty="0">
                <a:effectLst>
                  <a:outerShdw blurRad="38100" dist="38100" dir="2700000" algn="tl">
                    <a:srgbClr val="000000">
                      <a:alpha val="43137"/>
                    </a:srgbClr>
                  </a:outerShdw>
                </a:effectLst>
              </a:rPr>
              <a:t>2</a:t>
            </a:r>
            <a:r>
              <a:rPr lang="el-GR" sz="2800" b="1" dirty="0">
                <a:effectLst>
                  <a:outerShdw blurRad="38100" dist="38100" dir="2700000" algn="tl">
                    <a:srgbClr val="000000">
                      <a:alpha val="43137"/>
                    </a:srgbClr>
                  </a:outerShdw>
                </a:effectLst>
              </a:rPr>
              <a:t>SiO</a:t>
            </a:r>
            <a:r>
              <a:rPr lang="el-GR" sz="2800" b="1" baseline="-25000" dirty="0">
                <a:effectLst>
                  <a:outerShdw blurRad="38100" dist="38100" dir="2700000" algn="tl">
                    <a:srgbClr val="000000">
                      <a:alpha val="43137"/>
                    </a:srgbClr>
                  </a:outerShdw>
                </a:effectLst>
              </a:rPr>
              <a:t>4</a:t>
            </a:r>
            <a:r>
              <a:rPr lang="el-GR" sz="2800" b="1" dirty="0" smtClean="0">
                <a:effectLst>
                  <a:outerShdw blurRad="38100" dist="38100" dir="2700000" algn="tl">
                    <a:srgbClr val="000000">
                      <a:alpha val="43137"/>
                    </a:srgbClr>
                  </a:outerShdw>
                </a:effectLst>
              </a:rPr>
              <a:t>).                </a:t>
            </a:r>
          </a:p>
          <a:p>
            <a:pPr marL="0" indent="0">
              <a:buNone/>
            </a:pPr>
            <a:r>
              <a:rPr lang="el-GR" b="1" dirty="0">
                <a:effectLst>
                  <a:outerShdw blurRad="38100" dist="38100" dir="2700000" algn="tl">
                    <a:srgbClr val="000000">
                      <a:alpha val="43137"/>
                    </a:srgbClr>
                  </a:outerShdw>
                </a:effectLst>
              </a:rPr>
              <a:t> </a:t>
            </a:r>
            <a:r>
              <a:rPr lang="el-GR" b="1" dirty="0" smtClean="0">
                <a:effectLst>
                  <a:outerShdw blurRad="38100" dist="38100" dir="2700000" algn="tl">
                    <a:srgbClr val="000000">
                      <a:alpha val="43137"/>
                    </a:srgbClr>
                  </a:outerShdw>
                </a:effectLst>
              </a:rPr>
              <a:t>                                                                                                                                              </a:t>
            </a:r>
          </a:p>
          <a:p>
            <a:pPr marL="0" indent="0">
              <a:buNone/>
            </a:pPr>
            <a:r>
              <a:rPr lang="el-GR" b="1" dirty="0">
                <a:effectLst>
                  <a:outerShdw blurRad="38100" dist="38100" dir="2700000" algn="tl">
                    <a:srgbClr val="000000">
                      <a:alpha val="43137"/>
                    </a:srgbClr>
                  </a:outerShdw>
                </a:effectLst>
              </a:rPr>
              <a:t> </a:t>
            </a:r>
            <a:r>
              <a:rPr lang="el-GR" b="1" dirty="0" smtClean="0">
                <a:effectLst>
                  <a:outerShdw blurRad="38100" dist="38100" dir="2700000" algn="tl">
                    <a:srgbClr val="000000">
                      <a:alpha val="43137"/>
                    </a:srgbClr>
                  </a:outerShdw>
                </a:effectLst>
              </a:rPr>
              <a:t>                                                  </a:t>
            </a:r>
          </a:p>
          <a:p>
            <a:pPr marL="0" indent="0">
              <a:buNone/>
            </a:pPr>
            <a:r>
              <a:rPr lang="el-GR" b="1" dirty="0">
                <a:effectLst>
                  <a:outerShdw blurRad="38100" dist="38100" dir="2700000" algn="tl">
                    <a:srgbClr val="000000">
                      <a:alpha val="43137"/>
                    </a:srgbClr>
                  </a:outerShdw>
                </a:effectLst>
              </a:rPr>
              <a:t> </a:t>
            </a:r>
            <a:r>
              <a:rPr lang="el-GR" b="1" dirty="0" smtClean="0">
                <a:effectLst>
                  <a:outerShdw blurRad="38100" dist="38100" dir="2700000" algn="tl">
                    <a:srgbClr val="000000">
                      <a:alpha val="43137"/>
                    </a:srgbClr>
                  </a:outerShdw>
                </a:effectLst>
              </a:rPr>
              <a:t>                                              </a:t>
            </a:r>
            <a:r>
              <a:rPr lang="el-GR" sz="2800" b="1" dirty="0" smtClean="0">
                <a:effectLst>
                  <a:outerShdw blurRad="38100" dist="38100" dir="2700000" algn="tl">
                    <a:srgbClr val="000000">
                      <a:alpha val="43137"/>
                    </a:srgbClr>
                  </a:outerShdw>
                </a:effectLst>
              </a:rPr>
              <a:t>Σύστημα Κρυστάλλωσης        Ρομβικό</a:t>
            </a:r>
            <a:endParaRPr lang="en-US" sz="2800" dirty="0">
              <a:effectLst>
                <a:outerShdw blurRad="38100" dist="38100" dir="2700000" algn="tl">
                  <a:srgbClr val="000000">
                    <a:alpha val="43137"/>
                  </a:srgbClr>
                </a:outerShdw>
              </a:effectLst>
            </a:endParaRPr>
          </a:p>
        </p:txBody>
      </p:sp>
      <p:pic>
        <p:nvPicPr>
          <p:cNvPr id="2050" name="Picture 2" descr="Αποτέλεσμα εικόνας για ολιβινη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706" y="4108351"/>
            <a:ext cx="2459386" cy="2272005"/>
          </a:xfrm>
          <a:prstGeom prst="rect">
            <a:avLst/>
          </a:prstGeom>
          <a:noFill/>
          <a:extLst>
            <a:ext uri="{909E8E84-426E-40DD-AFC4-6F175D3DCCD1}">
              <a14:hiddenFill xmlns:a14="http://schemas.microsoft.com/office/drawing/2010/main">
                <a:solidFill>
                  <a:srgbClr val="FFFFFF"/>
                </a:solidFill>
              </a14:hiddenFill>
            </a:ext>
          </a:extLst>
        </p:spPr>
      </p:pic>
      <p:sp>
        <p:nvSpPr>
          <p:cNvPr id="6" name="Right Arrow 5"/>
          <p:cNvSpPr/>
          <p:nvPr/>
        </p:nvSpPr>
        <p:spPr>
          <a:xfrm>
            <a:off x="7711326" y="4842588"/>
            <a:ext cx="317240" cy="2892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1239009"/>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527180"/>
            <a:ext cx="9601200" cy="1485900"/>
          </a:xfrm>
        </p:spPr>
        <p:txBody>
          <a:bodyPr/>
          <a:lstStyle/>
          <a:p>
            <a:r>
              <a:rPr lang="el-GR" dirty="0" smtClean="0">
                <a:solidFill>
                  <a:schemeClr val="accent4">
                    <a:lumMod val="75000"/>
                  </a:schemeClr>
                </a:solidFill>
              </a:rPr>
              <a:t>Χαρακτηριστικά του Ολιβίνη</a:t>
            </a:r>
            <a:endParaRPr lang="en-US" dirty="0">
              <a:solidFill>
                <a:schemeClr val="accent4">
                  <a:lumMod val="75000"/>
                </a:schemeClr>
              </a:solidFill>
            </a:endParaRPr>
          </a:p>
        </p:txBody>
      </p:sp>
      <p:graphicFrame>
        <p:nvGraphicFramePr>
          <p:cNvPr id="21" name="Content Placeholder 20"/>
          <p:cNvGraphicFramePr>
            <a:graphicFrameLocks noGrp="1"/>
          </p:cNvGraphicFramePr>
          <p:nvPr>
            <p:ph idx="1"/>
            <p:extLst>
              <p:ext uri="{D42A27DB-BD31-4B8C-83A1-F6EECF244321}">
                <p14:modId xmlns:p14="http://schemas.microsoft.com/office/powerpoint/2010/main" val="3439535371"/>
              </p:ext>
            </p:extLst>
          </p:nvPr>
        </p:nvGraphicFramePr>
        <p:xfrm>
          <a:off x="1539551" y="1614196"/>
          <a:ext cx="9601200" cy="3230880"/>
        </p:xfrm>
        <a:graphic>
          <a:graphicData uri="http://schemas.openxmlformats.org/drawingml/2006/table">
            <a:tbl>
              <a:tblPr firstRow="1" bandRow="1">
                <a:tableStyleId>{5C22544A-7EE6-4342-B048-85BDC9FD1C3A}</a:tableStyleId>
              </a:tblPr>
              <a:tblGrid>
                <a:gridCol w="4800600"/>
                <a:gridCol w="4800600"/>
              </a:tblGrid>
              <a:tr h="0">
                <a:tc>
                  <a:txBody>
                    <a:bodyPr/>
                    <a:lstStyle/>
                    <a:p>
                      <a:r>
                        <a:rPr lang="el-GR" b="0" dirty="0" smtClean="0">
                          <a:solidFill>
                            <a:schemeClr val="bg2">
                              <a:lumMod val="10000"/>
                            </a:schemeClr>
                          </a:solidFill>
                        </a:rPr>
                        <a:t>Πυκνότητα</a:t>
                      </a:r>
                      <a:endParaRPr lang="en-US" b="0" dirty="0">
                        <a:solidFill>
                          <a:schemeClr val="bg2">
                            <a:lumMod val="10000"/>
                          </a:schemeClr>
                        </a:solidFill>
                      </a:endParaRPr>
                    </a:p>
                  </a:txBody>
                  <a:tcPr/>
                </a:tc>
                <a:tc>
                  <a:txBody>
                    <a:bodyPr/>
                    <a:lstStyle/>
                    <a:p>
                      <a:r>
                        <a:rPr lang="en-US" sz="1800" b="0" i="0" kern="1200" dirty="0" smtClean="0">
                          <a:solidFill>
                            <a:schemeClr val="bg2">
                              <a:lumMod val="10000"/>
                            </a:schemeClr>
                          </a:solidFill>
                          <a:effectLst/>
                          <a:latin typeface="+mn-lt"/>
                          <a:ea typeface="+mn-ea"/>
                          <a:cs typeface="+mn-cs"/>
                        </a:rPr>
                        <a:t>3,3 - 4,4 gr/cm</a:t>
                      </a:r>
                      <a:r>
                        <a:rPr lang="en-US" sz="1800" b="0" i="0" kern="1200" baseline="30000" dirty="0" smtClean="0">
                          <a:solidFill>
                            <a:schemeClr val="bg2">
                              <a:lumMod val="10000"/>
                            </a:schemeClr>
                          </a:solidFill>
                          <a:effectLst/>
                          <a:latin typeface="+mn-lt"/>
                          <a:ea typeface="+mn-ea"/>
                          <a:cs typeface="+mn-cs"/>
                        </a:rPr>
                        <a:t>3</a:t>
                      </a:r>
                      <a:endParaRPr lang="en-US" dirty="0">
                        <a:solidFill>
                          <a:schemeClr val="bg2">
                            <a:lumMod val="10000"/>
                          </a:schemeClr>
                        </a:solidFill>
                      </a:endParaRPr>
                    </a:p>
                  </a:txBody>
                  <a:tcPr/>
                </a:tc>
              </a:tr>
              <a:tr h="370840">
                <a:tc>
                  <a:txBody>
                    <a:bodyPr/>
                    <a:lstStyle/>
                    <a:p>
                      <a:r>
                        <a:rPr lang="el-GR" baseline="0" dirty="0" smtClean="0"/>
                        <a:t>Χρώμα</a:t>
                      </a:r>
                      <a:endParaRPr lang="en-US" dirty="0"/>
                    </a:p>
                  </a:txBody>
                  <a:tcPr/>
                </a:tc>
                <a:tc>
                  <a:txBody>
                    <a:bodyPr/>
                    <a:lstStyle/>
                    <a:p>
                      <a:r>
                        <a:rPr lang="el-GR" sz="1800" b="0" i="0" kern="1200" dirty="0" smtClean="0">
                          <a:solidFill>
                            <a:schemeClr val="dk1"/>
                          </a:solidFill>
                          <a:effectLst/>
                          <a:latin typeface="+mn-lt"/>
                          <a:ea typeface="+mn-ea"/>
                          <a:cs typeface="+mn-cs"/>
                        </a:rPr>
                        <a:t>Ελαιοπράσινο, ανοικτό έως βαθύ πράσινο, γκρίζο, καστανέρυθρο</a:t>
                      </a:r>
                      <a:endParaRPr lang="en-US" dirty="0"/>
                    </a:p>
                  </a:txBody>
                  <a:tcPr/>
                </a:tc>
              </a:tr>
              <a:tr h="370840">
                <a:tc>
                  <a:txBody>
                    <a:bodyPr/>
                    <a:lstStyle/>
                    <a:p>
                      <a:r>
                        <a:rPr lang="el-GR" dirty="0" smtClean="0"/>
                        <a:t>Κρύσταλλοι</a:t>
                      </a:r>
                      <a:endParaRPr lang="en-US" dirty="0"/>
                    </a:p>
                  </a:txBody>
                  <a:tcPr/>
                </a:tc>
                <a:tc>
                  <a:txBody>
                    <a:bodyPr/>
                    <a:lstStyle/>
                    <a:p>
                      <a:r>
                        <a:rPr lang="el-GR" sz="1800" b="0" i="0" kern="1200" dirty="0" smtClean="0">
                          <a:solidFill>
                            <a:schemeClr val="dk1"/>
                          </a:solidFill>
                          <a:effectLst/>
                          <a:latin typeface="+mn-lt"/>
                          <a:ea typeface="+mn-ea"/>
                          <a:cs typeface="+mn-cs"/>
                        </a:rPr>
                        <a:t>Βραχυπρισματικοί</a:t>
                      </a:r>
                      <a:endParaRPr lang="en-US" dirty="0"/>
                    </a:p>
                  </a:txBody>
                  <a:tcPr/>
                </a:tc>
              </a:tr>
              <a:tr h="370840">
                <a:tc>
                  <a:txBody>
                    <a:bodyPr/>
                    <a:lstStyle/>
                    <a:p>
                      <a:r>
                        <a:rPr lang="el-GR" dirty="0" smtClean="0"/>
                        <a:t>Υφή</a:t>
                      </a:r>
                      <a:endParaRPr lang="en-US" dirty="0"/>
                    </a:p>
                  </a:txBody>
                  <a:tcPr/>
                </a:tc>
                <a:tc>
                  <a:txBody>
                    <a:bodyPr/>
                    <a:lstStyle/>
                    <a:p>
                      <a:pPr fontAlgn="t"/>
                      <a:r>
                        <a:rPr lang="el-GR" dirty="0" smtClean="0">
                          <a:effectLst/>
                        </a:rPr>
                        <a:t>Κοκκώδης</a:t>
                      </a:r>
                      <a:r>
                        <a:rPr lang="el-GR" dirty="0">
                          <a:effectLst/>
                        </a:rPr>
                        <a:t>, προσομοιάζει με της ζάχαρης</a:t>
                      </a:r>
                    </a:p>
                  </a:txBody>
                  <a:tcPr/>
                </a:tc>
              </a:tr>
              <a:tr h="370840">
                <a:tc>
                  <a:txBody>
                    <a:bodyPr/>
                    <a:lstStyle/>
                    <a:p>
                      <a:r>
                        <a:rPr lang="el-GR" dirty="0" smtClean="0"/>
                        <a:t>Σκληρότητα</a:t>
                      </a:r>
                      <a:endParaRPr lang="en-US" dirty="0"/>
                    </a:p>
                  </a:txBody>
                  <a:tcPr/>
                </a:tc>
                <a:tc>
                  <a:txBody>
                    <a:bodyPr/>
                    <a:lstStyle/>
                    <a:p>
                      <a:pPr fontAlgn="t"/>
                      <a:r>
                        <a:rPr lang="en-US" dirty="0" smtClean="0">
                          <a:effectLst/>
                        </a:rPr>
                        <a:t>6,5 </a:t>
                      </a:r>
                      <a:r>
                        <a:rPr lang="en-US" dirty="0">
                          <a:effectLst/>
                        </a:rPr>
                        <a:t>- 7</a:t>
                      </a:r>
                    </a:p>
                  </a:txBody>
                  <a:tcPr/>
                </a:tc>
              </a:tr>
              <a:tr h="370840">
                <a:tc>
                  <a:txBody>
                    <a:bodyPr/>
                    <a:lstStyle/>
                    <a:p>
                      <a:r>
                        <a:rPr lang="el-GR" dirty="0" smtClean="0"/>
                        <a:t>Σχισμός</a:t>
                      </a:r>
                      <a:endParaRPr lang="en-US" dirty="0"/>
                    </a:p>
                  </a:txBody>
                  <a:tcPr/>
                </a:tc>
                <a:tc>
                  <a:txBody>
                    <a:bodyPr/>
                    <a:lstStyle/>
                    <a:p>
                      <a:r>
                        <a:rPr lang="el-GR" dirty="0" smtClean="0"/>
                        <a:t>Ασαφής</a:t>
                      </a:r>
                      <a:endParaRPr lang="en-US" dirty="0"/>
                    </a:p>
                  </a:txBody>
                  <a:tcPr/>
                </a:tc>
              </a:tr>
              <a:tr h="370840">
                <a:tc>
                  <a:txBody>
                    <a:bodyPr/>
                    <a:lstStyle/>
                    <a:p>
                      <a:r>
                        <a:rPr lang="el-GR" dirty="0" smtClean="0"/>
                        <a:t>Λάμψη</a:t>
                      </a:r>
                      <a:endParaRPr lang="en-US" dirty="0"/>
                    </a:p>
                  </a:txBody>
                  <a:tcPr/>
                </a:tc>
                <a:tc>
                  <a:txBody>
                    <a:bodyPr/>
                    <a:lstStyle/>
                    <a:p>
                      <a:r>
                        <a:rPr lang="el-GR" dirty="0" smtClean="0"/>
                        <a:t>Υαλώδης</a:t>
                      </a:r>
                      <a:endParaRPr lang="en-US" dirty="0"/>
                    </a:p>
                  </a:txBody>
                  <a:tcPr/>
                </a:tc>
              </a:tr>
              <a:tr h="370840">
                <a:tc>
                  <a:txBody>
                    <a:bodyPr/>
                    <a:lstStyle/>
                    <a:p>
                      <a:r>
                        <a:rPr lang="el-GR" dirty="0" smtClean="0"/>
                        <a:t>Γραμμή Κόνεως</a:t>
                      </a:r>
                      <a:endParaRPr lang="en-US" dirty="0"/>
                    </a:p>
                  </a:txBody>
                  <a:tcPr/>
                </a:tc>
                <a:tc>
                  <a:txBody>
                    <a:bodyPr/>
                    <a:lstStyle/>
                    <a:p>
                      <a:r>
                        <a:rPr lang="el-GR" dirty="0" smtClean="0"/>
                        <a:t>Λευκή</a:t>
                      </a:r>
                      <a:endParaRPr lang="en-US" dirty="0"/>
                    </a:p>
                  </a:txBody>
                  <a:tcPr/>
                </a:tc>
              </a:tr>
            </a:tbl>
          </a:graphicData>
        </a:graphic>
      </p:graphicFrame>
    </p:spTree>
    <p:extLst>
      <p:ext uri="{BB962C8B-B14F-4D97-AF65-F5344CB8AC3E}">
        <p14:creationId xmlns:p14="http://schemas.microsoft.com/office/powerpoint/2010/main" val="388848675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611320" y="317240"/>
            <a:ext cx="5140795" cy="1754326"/>
          </a:xfrm>
          <a:prstGeom prst="rect">
            <a:avLst/>
          </a:prstGeom>
          <a:noFill/>
        </p:spPr>
        <p:txBody>
          <a:bodyPr wrap="square" lIns="91440" tIns="45720" rIns="91440" bIns="45720">
            <a:spAutoFit/>
          </a:bodyPr>
          <a:lstStyle/>
          <a:p>
            <a:pPr algn="ctr"/>
            <a:r>
              <a:rPr lang="el-GR" sz="5400" b="1" cap="none" spc="0" dirty="0" smtClean="0">
                <a:ln w="12700" cmpd="sng">
                  <a:solidFill>
                    <a:schemeClr val="accent4"/>
                  </a:solidFill>
                  <a:prstDash val="solid"/>
                </a:ln>
                <a:solidFill>
                  <a:schemeClr val="accent4">
                    <a:lumMod val="75000"/>
                  </a:schemeClr>
                </a:solidFill>
                <a:effectLst>
                  <a:reflection blurRad="6350" stA="60000" endA="900" endPos="58000" dir="5400000" sy="-100000" algn="bl" rotWithShape="0"/>
                </a:effectLst>
              </a:rPr>
              <a:t>ΧΡΗΣΕΙΣ ΤΟΥ ΟΛΙΒΙΝΗ</a:t>
            </a:r>
            <a:endParaRPr lang="en-US" sz="5400" b="1" cap="none" spc="0" dirty="0">
              <a:ln w="12700" cmpd="sng">
                <a:solidFill>
                  <a:schemeClr val="accent4"/>
                </a:solidFill>
                <a:prstDash val="solid"/>
              </a:ln>
              <a:solidFill>
                <a:schemeClr val="accent4">
                  <a:lumMod val="75000"/>
                </a:schemeClr>
              </a:solidFill>
              <a:effectLst>
                <a:reflection blurRad="6350" stA="60000" endA="900" endPos="58000" dir="5400000" sy="-100000" algn="bl" rotWithShape="0"/>
              </a:effectLst>
            </a:endParaRPr>
          </a:p>
        </p:txBody>
      </p:sp>
      <p:sp>
        <p:nvSpPr>
          <p:cNvPr id="8" name="Rectangle 7"/>
          <p:cNvSpPr/>
          <p:nvPr/>
        </p:nvSpPr>
        <p:spPr>
          <a:xfrm>
            <a:off x="1520891" y="2668555"/>
            <a:ext cx="9918441" cy="3108543"/>
          </a:xfrm>
          <a:prstGeom prst="rect">
            <a:avLst/>
          </a:prstGeom>
        </p:spPr>
        <p:txBody>
          <a:bodyPr wrap="square">
            <a:spAutoFit/>
          </a:bodyPr>
          <a:lstStyle/>
          <a:p>
            <a:r>
              <a:rPr lang="el-GR" altLang="en-US" sz="2800" dirty="0" smtClean="0"/>
              <a:t>Λόγω της υψηλής του ανθεκτικότητας στην θερμότητα χρησιμοποιείται στην κατασκευή βασικών πυρίμαχων υλικών μέτριας προς υψηλής αντοχής, παρόλο που δεν έχει την πυριμαχικότητα της μαγνησίας. Επίσης, οι κιτρινιπράσινοι διαφανείς κρύσταλλοί του  χρησιμοποιούνται ως ημιπολύτιμοι λίθοι. Τα προϊόντα ολιβίνη είναι επιπλέον κατάλληλα για χρήση στην χαλυβουργία</a:t>
            </a:r>
            <a:endParaRPr lang="en-US" sz="2800" dirty="0"/>
          </a:p>
        </p:txBody>
      </p:sp>
      <p:pic>
        <p:nvPicPr>
          <p:cNvPr id="3074" name="Picture 2" descr="Αποτέλεσμα εικόνας για ΟΛΙΒΙΝΗ ΣΕ ΠΥΡΙΜΑΧΑ ΥΛΙΚ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307" y="203237"/>
            <a:ext cx="2792898" cy="231136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Αποτέλεσμα εικόνας για ΟΛΙΒΙΝΗ ΣΕ ΠΥΡΙΜΑΧΑ ΥΛΙΚΑ"/>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99780" y="279637"/>
            <a:ext cx="3278090" cy="2158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901486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3649" y="214804"/>
            <a:ext cx="10254343" cy="1323439"/>
          </a:xfrm>
          <a:prstGeom prst="rect">
            <a:avLst/>
          </a:prstGeom>
          <a:noFill/>
        </p:spPr>
        <p:txBody>
          <a:bodyPr wrap="square" lIns="91440" tIns="45720" rIns="91440" bIns="45720">
            <a:spAutoFit/>
          </a:bodyPr>
          <a:lstStyle/>
          <a:p>
            <a:pPr algn="ctr"/>
            <a:r>
              <a:rPr lang="el-GR" sz="4000" b="1" dirty="0" smtClean="0">
                <a:ln w="12700" cmpd="sng">
                  <a:solidFill>
                    <a:schemeClr val="accent4"/>
                  </a:solidFill>
                  <a:prstDash val="solid"/>
                </a:ln>
                <a:solidFill>
                  <a:schemeClr val="accent4">
                    <a:lumMod val="75000"/>
                  </a:schemeClr>
                </a:solidFill>
                <a:effectLst>
                  <a:reflection blurRad="6350" stA="60000" endA="900" endPos="58000" dir="5400000" sy="-100000" algn="bl" rotWithShape="0"/>
                </a:effectLst>
              </a:rPr>
              <a:t>ΣΕ ΠΟΙΑ ΠΕΤΡΩΜΑΤΑ ΒΡΙΣΚΟΥΜΕ ΤΟΝ ΟΛΙΒΙΝΗ </a:t>
            </a:r>
            <a:endParaRPr lang="en-US" sz="4000" b="1" cap="none" spc="0" dirty="0">
              <a:ln w="12700" cmpd="sng">
                <a:solidFill>
                  <a:schemeClr val="accent4"/>
                </a:solidFill>
                <a:prstDash val="solid"/>
              </a:ln>
              <a:solidFill>
                <a:schemeClr val="accent4">
                  <a:lumMod val="75000"/>
                </a:schemeClr>
              </a:solidFill>
              <a:effectLst>
                <a:reflection blurRad="6350" stA="60000" endA="900" endPos="58000" dir="5400000" sy="-100000" algn="bl" rotWithShape="0"/>
              </a:effectLst>
            </a:endParaRPr>
          </a:p>
        </p:txBody>
      </p:sp>
      <p:pic>
        <p:nvPicPr>
          <p:cNvPr id="4098" name="Picture 2" descr="Αποτέλεσμα εικόνας για σε ποια πετρωματα βρισκουμε ολιβινης"/>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408" y="1431314"/>
            <a:ext cx="2528595" cy="191305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893165" y="2183228"/>
            <a:ext cx="4269497" cy="523220"/>
          </a:xfrm>
          <a:prstGeom prst="rect">
            <a:avLst/>
          </a:prstGeom>
        </p:spPr>
        <p:txBody>
          <a:bodyPr wrap="square">
            <a:spAutoFit/>
          </a:bodyPr>
          <a:lstStyle/>
          <a:p>
            <a:pPr algn="ctr"/>
            <a:r>
              <a:rPr lang="el-GR" sz="2800" dirty="0" smtClean="0">
                <a:ln w="0"/>
                <a:effectLst>
                  <a:outerShdw blurRad="38100" dist="19050" dir="2700000" algn="tl" rotWithShape="0">
                    <a:schemeClr val="dk1">
                      <a:alpha val="40000"/>
                    </a:schemeClr>
                  </a:outerShdw>
                </a:effectLst>
              </a:rPr>
              <a:t>Σε πυριγενή πετρώματα</a:t>
            </a: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6" name="Rectangle 5"/>
          <p:cNvSpPr/>
          <p:nvPr/>
        </p:nvSpPr>
        <p:spPr>
          <a:xfrm>
            <a:off x="4190143" y="3536502"/>
            <a:ext cx="4054315" cy="707886"/>
          </a:xfrm>
          <a:prstGeom prst="rect">
            <a:avLst/>
          </a:prstGeom>
          <a:noFill/>
        </p:spPr>
        <p:txBody>
          <a:bodyPr wrap="none" lIns="91440" tIns="45720" rIns="91440" bIns="45720">
            <a:spAutoFit/>
          </a:bodyPr>
          <a:lstStyle/>
          <a:p>
            <a:pPr algn="ctr"/>
            <a:r>
              <a:rPr lang="el-GR" sz="4000" b="1" dirty="0" smtClean="0">
                <a:ln w="12700" cmpd="sng">
                  <a:solidFill>
                    <a:schemeClr val="accent4"/>
                  </a:solidFill>
                  <a:prstDash val="solid"/>
                </a:ln>
                <a:solidFill>
                  <a:schemeClr val="accent4">
                    <a:lumMod val="75000"/>
                  </a:schemeClr>
                </a:solidFill>
                <a:effectLst>
                  <a:reflection blurRad="6350" stA="60000" endA="900" endPos="58000" dir="5400000" sy="-100000" algn="bl" rotWithShape="0"/>
                </a:effectLst>
              </a:rPr>
              <a:t>ΠΟΥ ΕΝΤΟΠΙΖΕΤΑΙ</a:t>
            </a:r>
            <a:endParaRPr lang="en-US" sz="4000" b="1" cap="none" spc="0" dirty="0">
              <a:ln w="12700" cmpd="sng">
                <a:solidFill>
                  <a:schemeClr val="accent4"/>
                </a:solidFill>
                <a:prstDash val="solid"/>
              </a:ln>
              <a:solidFill>
                <a:schemeClr val="accent4">
                  <a:lumMod val="75000"/>
                </a:schemeClr>
              </a:solidFill>
              <a:effectLst>
                <a:reflection blurRad="6350" stA="60000" endA="900" endPos="58000" dir="5400000" sy="-100000" algn="bl" rotWithShape="0"/>
              </a:effectLst>
            </a:endParaRPr>
          </a:p>
        </p:txBody>
      </p:sp>
      <p:sp>
        <p:nvSpPr>
          <p:cNvPr id="8" name="Right Arrow 7"/>
          <p:cNvSpPr/>
          <p:nvPr/>
        </p:nvSpPr>
        <p:spPr>
          <a:xfrm>
            <a:off x="4125351" y="4954625"/>
            <a:ext cx="767814" cy="4198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097438" y="4916527"/>
            <a:ext cx="5206875" cy="523220"/>
          </a:xfrm>
          <a:prstGeom prst="rect">
            <a:avLst/>
          </a:prstGeom>
          <a:noFill/>
        </p:spPr>
        <p:txBody>
          <a:bodyPr wrap="none" lIns="91440" tIns="45720" rIns="91440" bIns="45720">
            <a:spAutoFit/>
          </a:bodyPr>
          <a:lstStyle/>
          <a:p>
            <a:pPr algn="ctr"/>
            <a:r>
              <a:rPr lang="el-GR" sz="2800" dirty="0" smtClean="0">
                <a:ln w="0"/>
                <a:effectLst>
                  <a:outerShdw blurRad="38100" dist="19050" dir="2700000" algn="tl" rotWithShape="0">
                    <a:schemeClr val="dk1">
                      <a:alpha val="40000"/>
                    </a:schemeClr>
                  </a:outerShdw>
                </a:effectLst>
              </a:rPr>
              <a:t>Στο όρος Έρεβος στην Ανταρκτική</a:t>
            </a:r>
            <a:endParaRPr lang="en-US" sz="28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10" name="AutoShape 4" descr="Αποτέλεσμα εικόνας για ανταρκτικη"/>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8" descr="Αποτέλεσμα εικόνας για ανταρκτικη"/>
          <p:cNvSpPr>
            <a:spLocks noChangeAspect="1" noChangeArrowheads="1"/>
          </p:cNvSpPr>
          <p:nvPr/>
        </p:nvSpPr>
        <p:spPr bwMode="auto">
          <a:xfrm>
            <a:off x="1203649" y="208304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12" descr="Αποτέλεσμα εικόνας για ανταρκτικη"/>
          <p:cNvSpPr>
            <a:spLocks noChangeAspect="1" noChangeArrowheads="1"/>
          </p:cNvSpPr>
          <p:nvPr/>
        </p:nvSpPr>
        <p:spPr bwMode="auto">
          <a:xfrm>
            <a:off x="307975" y="7937"/>
            <a:ext cx="304800" cy="106508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12" name="Picture 16" descr="Αποτέλεσμα εικόνας για ανταρκτικη ερεβοσ"/>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4307" y="4244388"/>
            <a:ext cx="2666795" cy="1840352"/>
          </a:xfrm>
          <a:prstGeom prst="rect">
            <a:avLst/>
          </a:prstGeom>
          <a:noFill/>
          <a:extLst>
            <a:ext uri="{909E8E84-426E-40DD-AFC4-6F175D3DCCD1}">
              <a14:hiddenFill xmlns:a14="http://schemas.microsoft.com/office/drawing/2010/main">
                <a:solidFill>
                  <a:srgbClr val="FFFFFF"/>
                </a:solidFill>
              </a14:hiddenFill>
            </a:ext>
          </a:extLst>
        </p:spPr>
      </p:pic>
      <p:sp>
        <p:nvSpPr>
          <p:cNvPr id="15" name="Right Arrow 14"/>
          <p:cNvSpPr/>
          <p:nvPr/>
        </p:nvSpPr>
        <p:spPr>
          <a:xfrm>
            <a:off x="4190143" y="2270102"/>
            <a:ext cx="773743" cy="3825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4893969"/>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49459" y="1054560"/>
            <a:ext cx="4191660" cy="923330"/>
          </a:xfrm>
          <a:prstGeom prst="rect">
            <a:avLst/>
          </a:prstGeom>
          <a:noFill/>
        </p:spPr>
        <p:txBody>
          <a:bodyPr wrap="none" lIns="91440" tIns="45720" rIns="91440" bIns="45720">
            <a:prstTxWarp prst="textCanUp">
              <a:avLst/>
            </a:prstTxWarp>
            <a:spAutoFit/>
          </a:bodyPr>
          <a:lstStyle/>
          <a:p>
            <a:pPr algn="ctr"/>
            <a:r>
              <a:rPr lang="el-GR" sz="5400" b="1" dirty="0" smtClean="0">
                <a:ln w="12700">
                  <a:solidFill>
                    <a:schemeClr val="tx2">
                      <a:lumMod val="75000"/>
                    </a:schemeClr>
                  </a:solidFill>
                  <a:prstDash val="solid"/>
                </a:ln>
                <a:effectLst>
                  <a:outerShdw dist="38100" dir="2640000" algn="bl" rotWithShape="0">
                    <a:schemeClr val="tx2">
                      <a:lumMod val="75000"/>
                    </a:schemeClr>
                  </a:outerShdw>
                </a:effectLst>
              </a:rPr>
              <a:t>ΤΕΛΟΣ</a:t>
            </a:r>
            <a:endParaRPr lang="en-US" sz="5400" b="1" cap="none" spc="0" dirty="0">
              <a:ln w="12700">
                <a:solidFill>
                  <a:schemeClr val="tx2">
                    <a:lumMod val="75000"/>
                  </a:schemeClr>
                </a:solidFill>
                <a:prstDash val="solid"/>
              </a:ln>
              <a:effectLst>
                <a:outerShdw dist="38100" dir="2640000" algn="bl" rotWithShape="0">
                  <a:schemeClr val="tx2">
                    <a:lumMod val="75000"/>
                  </a:schemeClr>
                </a:outerShdw>
              </a:effectLst>
            </a:endParaRPr>
          </a:p>
        </p:txBody>
      </p:sp>
      <p:sp>
        <p:nvSpPr>
          <p:cNvPr id="6" name="Rectangle 5"/>
          <p:cNvSpPr/>
          <p:nvPr/>
        </p:nvSpPr>
        <p:spPr>
          <a:xfrm>
            <a:off x="2770412" y="2967335"/>
            <a:ext cx="6651180" cy="1569660"/>
          </a:xfrm>
          <a:prstGeom prst="rect">
            <a:avLst/>
          </a:prstGeom>
          <a:noFill/>
        </p:spPr>
        <p:txBody>
          <a:bodyPr wrap="none" lIns="91440" tIns="45720" rIns="91440" bIns="45720">
            <a:spAutoFit/>
          </a:bodyPr>
          <a:lstStyle/>
          <a:p>
            <a:pPr marL="914400" indent="-914400" algn="ctr">
              <a:buFont typeface="+mj-lt"/>
              <a:buAutoNum type="arabicPeriod"/>
            </a:pPr>
            <a:r>
              <a:rPr lang="en-US" sz="3200" b="0" cap="none" spc="0" dirty="0" smtClean="0">
                <a:ln w="0"/>
                <a:effectLst>
                  <a:outerShdw blurRad="38100" dist="25400" dir="5400000" algn="ctr" rotWithShape="0">
                    <a:srgbClr val="6E747A">
                      <a:alpha val="43000"/>
                    </a:srgbClr>
                  </a:outerShdw>
                </a:effectLst>
                <a:hlinkClick r:id="rId2"/>
              </a:rPr>
              <a:t>https://el.wikipedia.org</a:t>
            </a:r>
            <a:endParaRPr lang="el-GR" sz="3200" b="0" cap="none" spc="0" dirty="0" smtClean="0">
              <a:ln w="0"/>
              <a:effectLst>
                <a:outerShdw blurRad="38100" dist="25400" dir="5400000" algn="ctr" rotWithShape="0">
                  <a:srgbClr val="6E747A">
                    <a:alpha val="43000"/>
                  </a:srgbClr>
                </a:outerShdw>
              </a:effectLst>
            </a:endParaRPr>
          </a:p>
          <a:p>
            <a:pPr marL="914400" indent="-914400" algn="ctr">
              <a:buFont typeface="+mj-lt"/>
              <a:buAutoNum type="arabicPeriod"/>
            </a:pPr>
            <a:r>
              <a:rPr lang="en-US" sz="3200" b="0" cap="none" spc="0" dirty="0" smtClean="0">
                <a:ln w="0"/>
                <a:effectLst>
                  <a:outerShdw blurRad="38100" dist="25400" dir="5400000" algn="ctr" rotWithShape="0">
                    <a:srgbClr val="6E747A">
                      <a:alpha val="43000"/>
                    </a:srgbClr>
                  </a:outerShdw>
                </a:effectLst>
                <a:hlinkClick r:id="rId3"/>
              </a:rPr>
              <a:t>http://www.orykta.gr</a:t>
            </a:r>
            <a:endParaRPr lang="el-GR" sz="3200" b="0" cap="none" spc="0" dirty="0" smtClean="0">
              <a:ln w="0"/>
              <a:effectLst>
                <a:outerShdw blurRad="38100" dist="25400" dir="5400000" algn="ctr" rotWithShape="0">
                  <a:srgbClr val="6E747A">
                    <a:alpha val="43000"/>
                  </a:srgbClr>
                </a:outerShdw>
              </a:effectLst>
            </a:endParaRPr>
          </a:p>
          <a:p>
            <a:pPr marL="914400" indent="-914400" algn="ctr">
              <a:buFont typeface="+mj-lt"/>
              <a:buAutoNum type="arabicPeriod"/>
            </a:pPr>
            <a:r>
              <a:rPr lang="el-GR" sz="3200" dirty="0" smtClean="0">
                <a:ln w="0"/>
                <a:effectLst>
                  <a:outerShdw blurRad="38100" dist="25400" dir="5400000" algn="ctr" rotWithShape="0">
                    <a:srgbClr val="6E747A">
                      <a:alpha val="43000"/>
                    </a:srgbClr>
                  </a:outerShdw>
                </a:effectLst>
              </a:rPr>
              <a:t>Εγκυκλοπαίδεια δομη,ΤΟΜΟΣ 21</a:t>
            </a:r>
            <a:endParaRPr lang="en-US" sz="3200" b="0" cap="none" spc="0" dirty="0">
              <a:ln w="0"/>
              <a:effectLst>
                <a:outerShdw blurRad="38100" dist="25400" dir="5400000" algn="ctr" rotWithShape="0">
                  <a:srgbClr val="6E747A">
                    <a:alpha val="43000"/>
                  </a:srgbClr>
                </a:outerShdw>
              </a:effectLst>
            </a:endParaRPr>
          </a:p>
        </p:txBody>
      </p:sp>
      <p:sp>
        <p:nvSpPr>
          <p:cNvPr id="8" name="Rectangle 7"/>
          <p:cNvSpPr/>
          <p:nvPr/>
        </p:nvSpPr>
        <p:spPr>
          <a:xfrm>
            <a:off x="6719758" y="5154749"/>
            <a:ext cx="6096000" cy="923330"/>
          </a:xfrm>
          <a:prstGeom prst="rect">
            <a:avLst/>
          </a:prstGeom>
        </p:spPr>
        <p:txBody>
          <a:bodyPr>
            <a:spAutoFit/>
          </a:bodyPr>
          <a:lstStyle/>
          <a:p>
            <a:pPr algn="ctr"/>
            <a:r>
              <a:rPr lang="el-GR" dirty="0" smtClean="0">
                <a:ln w="0"/>
                <a:effectLst>
                  <a:outerShdw blurRad="38100" dist="19050" dir="2700000" algn="tl" rotWithShape="0">
                    <a:schemeClr val="dk1">
                      <a:alpha val="40000"/>
                    </a:schemeClr>
                  </a:outerShdw>
                </a:effectLst>
              </a:rPr>
              <a:t>Μέλη: Μαρμαράκη Χρύσα</a:t>
            </a:r>
          </a:p>
          <a:p>
            <a:pPr algn="ctr"/>
            <a:r>
              <a:rPr lang="el-GR" dirty="0" smtClean="0">
                <a:ln w="0"/>
                <a:effectLst>
                  <a:outerShdw blurRad="38100" dist="19050" dir="2700000" algn="tl" rotWithShape="0">
                    <a:schemeClr val="dk1">
                      <a:alpha val="40000"/>
                    </a:schemeClr>
                  </a:outerShdw>
                </a:effectLst>
              </a:rPr>
              <a:t>        Τζινιέρη Δέσποινα </a:t>
            </a:r>
          </a:p>
          <a:p>
            <a:pPr algn="ctr"/>
            <a:r>
              <a:rPr lang="el-GR" dirty="0" smtClean="0">
                <a:ln w="0"/>
                <a:effectLst>
                  <a:outerShdw blurRad="38100" dist="19050" dir="2700000" algn="tl" rotWithShape="0">
                    <a:schemeClr val="dk1">
                      <a:alpha val="40000"/>
                    </a:schemeClr>
                  </a:outerShdw>
                </a:effectLst>
              </a:rPr>
              <a:t>      Σαλαμόζη Μάριελ</a:t>
            </a:r>
            <a:endParaRPr lang="el-GR" dirty="0" smtClean="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4271314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
  <TotalTime>133</TotalTime>
  <Words>134</Words>
  <Application>Microsoft Office PowerPoint</Application>
  <PresentationFormat>Widescreen</PresentationFormat>
  <Paragraphs>37</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Franklin Gothic Book</vt:lpstr>
      <vt:lpstr>Crop</vt:lpstr>
      <vt:lpstr>PowerPoint Presentation</vt:lpstr>
      <vt:lpstr>ΔΟΜΗ ΚΑΙ ΣΥΣΤΗΜΑ</vt:lpstr>
      <vt:lpstr>Χαρακτηριστικά του Ολιβίνη</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ΓΩΓ</dc:title>
  <dc:creator>dimtris salamozis</dc:creator>
  <cp:lastModifiedBy>dimtris salamozis</cp:lastModifiedBy>
  <cp:revision>20</cp:revision>
  <dcterms:created xsi:type="dcterms:W3CDTF">2017-10-29T15:57:36Z</dcterms:created>
  <dcterms:modified xsi:type="dcterms:W3CDTF">2017-10-29T18:11:23Z</dcterms:modified>
</cp:coreProperties>
</file>