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7" r:id="rId2"/>
    <p:sldId id="263" r:id="rId3"/>
    <p:sldId id="283" r:id="rId4"/>
    <p:sldId id="262" r:id="rId5"/>
    <p:sldId id="284" r:id="rId6"/>
    <p:sldId id="285" r:id="rId7"/>
    <p:sldId id="271" r:id="rId8"/>
    <p:sldId id="286" r:id="rId9"/>
    <p:sldId id="287" r:id="rId10"/>
    <p:sldId id="288" r:id="rId11"/>
    <p:sldId id="289" r:id="rId12"/>
    <p:sldId id="290" r:id="rId13"/>
    <p:sldId id="291" r:id="rId14"/>
    <p:sldId id="292" r:id="rId15"/>
    <p:sldId id="293" r:id="rId16"/>
    <p:sldId id="295" r:id="rId17"/>
    <p:sldId id="296" r:id="rId18"/>
    <p:sldId id="294" r:id="rId19"/>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6" d="100"/>
          <a:sy n="86" d="100"/>
        </p:scale>
        <p:origin x="562"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3047426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1353384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2790801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8600874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63372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37548063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3732374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11479733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5866030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63047680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861199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7480558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6807147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923845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1829720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400855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5153717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9012845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941233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073852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Layout" Target="../slideLayouts/slideLayout14.xml"/><Relationship Id="rId1" Type="http://schemas.openxmlformats.org/officeDocument/2006/relationships/video" Target="https://www.youtube.com/embed/vxNyk2xwYJc?feature=oembed"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5.xml"/><Relationship Id="rId4" Type="http://schemas.openxmlformats.org/officeDocument/2006/relationships/image" Target="../media/image5.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4.xml"/><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772414" y="2745148"/>
            <a:ext cx="4236720" cy="1356360"/>
          </a:xfrm>
        </p:spPr>
        <p:txBody>
          <a:bodyPr/>
          <a:lstStyle/>
          <a:p>
            <a:r>
              <a:rPr lang="el-GR" sz="3200" dirty="0">
                <a:latin typeface="Arial" panose="020B0604020202020204" pitchFamily="34" charset="0"/>
                <a:cs typeface="Arial" panose="020B0604020202020204" pitchFamily="34" charset="0"/>
              </a:rPr>
              <a:t>Αρωματικά Φυτά &amp; Αιθέρια Έλαια</a:t>
            </a:r>
            <a:br>
              <a:rPr lang="el-GR" sz="3200">
                <a:latin typeface="Arial" panose="020B0604020202020204" pitchFamily="34" charset="0"/>
                <a:cs typeface="Arial" panose="020B0604020202020204" pitchFamily="34" charset="0"/>
              </a:rPr>
            </a:br>
            <a:r>
              <a:rPr lang="el-GR" sz="3200">
                <a:latin typeface="Arial" panose="020B0604020202020204" pitchFamily="34" charset="0"/>
                <a:cs typeface="Arial" panose="020B0604020202020204" pitchFamily="34" charset="0"/>
              </a:rPr>
              <a:t>2</a:t>
            </a:r>
            <a:r>
              <a:rPr lang="el-GR" sz="3200" baseline="30000">
                <a:latin typeface="Arial" panose="020B0604020202020204" pitchFamily="34" charset="0"/>
                <a:cs typeface="Arial" panose="020B0604020202020204" pitchFamily="34" charset="0"/>
              </a:rPr>
              <a:t>ο</a:t>
            </a:r>
            <a:r>
              <a:rPr lang="el-GR" sz="3200">
                <a:latin typeface="Arial" panose="020B0604020202020204" pitchFamily="34" charset="0"/>
                <a:cs typeface="Arial" panose="020B0604020202020204" pitchFamily="34" charset="0"/>
              </a:rPr>
              <a:t> </a:t>
            </a:r>
            <a:r>
              <a:rPr lang="el-GR" sz="3200" dirty="0">
                <a:latin typeface="Arial" panose="020B0604020202020204" pitchFamily="34" charset="0"/>
                <a:cs typeface="Arial" panose="020B0604020202020204" pitchFamily="34" charset="0"/>
              </a:rPr>
              <a:t>Εργαστήριο</a:t>
            </a:r>
            <a:endParaRPr lang="en-US" sz="3200" dirty="0"/>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648127" y="4379182"/>
            <a:ext cx="4876800" cy="701040"/>
          </a:xfrm>
        </p:spPr>
        <p:txBody>
          <a:bodyPr>
            <a:normAutofit fontScale="25000" lnSpcReduction="20000"/>
          </a:bodyPr>
          <a:lstStyle/>
          <a:p>
            <a:pPr algn="ctr">
              <a:lnSpc>
                <a:spcPct val="120000"/>
              </a:lnSpc>
            </a:pPr>
            <a:r>
              <a:rPr lang="el-GR" sz="7200" dirty="0">
                <a:latin typeface="Arial" panose="020B0604020202020204" pitchFamily="34" charset="0"/>
                <a:cs typeface="Arial" panose="020B0604020202020204" pitchFamily="34" charset="0"/>
              </a:rPr>
              <a:t>Παλαιογεώργου Αναστασία-Μαρίνα </a:t>
            </a:r>
          </a:p>
          <a:p>
            <a:pPr algn="ctr">
              <a:lnSpc>
                <a:spcPct val="120000"/>
              </a:lnSpc>
            </a:pPr>
            <a:r>
              <a:rPr lang="el-GR" sz="7200" dirty="0">
                <a:latin typeface="Arial" panose="020B0604020202020204" pitchFamily="34" charset="0"/>
                <a:cs typeface="Arial" panose="020B0604020202020204" pitchFamily="34" charset="0"/>
              </a:rPr>
              <a:t>Βιοτεχνολόγος MSc, PhD</a:t>
            </a:r>
          </a:p>
          <a:p>
            <a:pPr algn="ctr">
              <a:lnSpc>
                <a:spcPct val="120000"/>
              </a:lnSpc>
            </a:pPr>
            <a:r>
              <a:rPr lang="el-GR" sz="7200" dirty="0">
                <a:latin typeface="Arial" panose="020B0604020202020204" pitchFamily="34" charset="0"/>
                <a:cs typeface="Arial" panose="020B0604020202020204" pitchFamily="34" charset="0"/>
              </a:rPr>
              <a:t>Πανεπιστημιακή Υπότροφος </a:t>
            </a:r>
          </a:p>
          <a:p>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C8C7B0E-0683-BB80-5DF1-0916A6099745}"/>
              </a:ext>
            </a:extLst>
          </p:cNvPr>
          <p:cNvSpPr txBox="1"/>
          <p:nvPr/>
        </p:nvSpPr>
        <p:spPr>
          <a:xfrm>
            <a:off x="705774" y="3140075"/>
            <a:ext cx="9290481" cy="577850"/>
          </a:xfrm>
          <a:prstGeom prst="rect">
            <a:avLst/>
          </a:prstGeom>
          <a:noFill/>
        </p:spPr>
        <p:txBody>
          <a:bodyPr wrap="square">
            <a:spAutoFit/>
          </a:bodyPr>
          <a:lstStyle/>
          <a:p>
            <a:pPr marR="0" lvl="0" algn="just" defTabSz="914400" rtl="0" eaLnBrk="1" fontAlgn="auto" latinLnBrk="0" hangingPunct="1">
              <a:lnSpc>
                <a:spcPct val="15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 </a:t>
            </a: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Εκτίμηση της αύξησης με φωτομετρική μέθοδο</a:t>
            </a:r>
          </a:p>
        </p:txBody>
      </p:sp>
    </p:spTree>
    <p:extLst>
      <p:ext uri="{BB962C8B-B14F-4D97-AF65-F5344CB8AC3E}">
        <p14:creationId xmlns:p14="http://schemas.microsoft.com/office/powerpoint/2010/main" val="2484675910"/>
      </p:ext>
    </p:extLst>
  </p:cSld>
  <p:clrMapOvr>
    <a:masterClrMapping/>
  </p:clrMapOvr>
  <p:transition spd="slow">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3BB50B6-AD4E-3E97-908D-56C1DCB3B57D}"/>
              </a:ext>
            </a:extLst>
          </p:cNvPr>
          <p:cNvSpPr txBox="1"/>
          <p:nvPr/>
        </p:nvSpPr>
        <p:spPr>
          <a:xfrm>
            <a:off x="270768" y="3516401"/>
            <a:ext cx="11039383" cy="2239780"/>
          </a:xfrm>
          <a:prstGeom prst="rect">
            <a:avLst/>
          </a:prstGeom>
          <a:noFill/>
        </p:spPr>
        <p:txBody>
          <a:bodyPr wrap="square">
            <a:spAutoFit/>
          </a:bodyPr>
          <a:lstStyle/>
          <a:p>
            <a:pPr algn="just">
              <a:lnSpc>
                <a:spcPct val="150000"/>
              </a:lnSpc>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Αναπτύσσουμε τον μικροοργανισμό και ανά τακτά διαστήματα εισάγουμε στα σωληνάρια τις διαφορετικές συγκεντρώσεις αιθέριου ελαίου. </a:t>
            </a:r>
            <a:r>
              <a:rPr lang="en-US" sz="2400" dirty="0">
                <a:solidFill>
                  <a:prstClr val="black"/>
                </a:solidFill>
                <a:latin typeface="Arial" panose="020B0604020202020204" pitchFamily="34" charset="0"/>
                <a:cs typeface="Arial" panose="020B0604020202020204" pitchFamily="34" charset="0"/>
              </a:rPr>
              <a:t>M</a:t>
            </a:r>
            <a:r>
              <a:rPr lang="el-GR" sz="2400" dirty="0">
                <a:solidFill>
                  <a:prstClr val="black"/>
                </a:solidFill>
                <a:latin typeface="Arial" panose="020B0604020202020204" pitchFamily="34" charset="0"/>
                <a:cs typeface="Arial" panose="020B0604020202020204" pitchFamily="34" charset="0"/>
              </a:rPr>
              <a:t>ετά από 24 ως 48 ώρες μετράται η απορρόφηση της κάθε καλλιέργειας στα </a:t>
            </a:r>
            <a:r>
              <a:rPr lang="en-US" sz="2400" dirty="0">
                <a:solidFill>
                  <a:prstClr val="black"/>
                </a:solidFill>
                <a:latin typeface="Arial" panose="020B0604020202020204" pitchFamily="34" charset="0"/>
                <a:cs typeface="Arial" panose="020B0604020202020204" pitchFamily="34" charset="0"/>
              </a:rPr>
              <a:t>600nm</a:t>
            </a:r>
            <a:r>
              <a:rPr lang="el-GR" sz="2400" dirty="0">
                <a:solidFill>
                  <a:prstClr val="black"/>
                </a:solidFill>
                <a:latin typeface="Arial" panose="020B0604020202020204" pitchFamily="34" charset="0"/>
                <a:cs typeface="Arial" panose="020B0604020202020204" pitchFamily="34" charset="0"/>
              </a:rPr>
              <a:t> χρησιμοποιώντας κατάλληλο φωτόμετρο.</a:t>
            </a:r>
            <a:endParaRPr lang="el-GR" dirty="0"/>
          </a:p>
        </p:txBody>
      </p:sp>
    </p:spTree>
    <p:extLst>
      <p:ext uri="{BB962C8B-B14F-4D97-AF65-F5344CB8AC3E}">
        <p14:creationId xmlns:p14="http://schemas.microsoft.com/office/powerpoint/2010/main" val="303759898"/>
      </p:ext>
    </p:extLst>
  </p:cSld>
  <p:clrMapOvr>
    <a:masterClrMapping/>
  </p:clrMapOvr>
  <p:transition spd="slow">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Τεχνικές καλλιέργειας κυττάρων*">
            <a:extLst>
              <a:ext uri="{FF2B5EF4-FFF2-40B4-BE49-F238E27FC236}">
                <a16:creationId xmlns:a16="http://schemas.microsoft.com/office/drawing/2014/main" id="{1646B5EC-AC8C-E871-A9FE-4420BECEB2B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069" y="2942023"/>
            <a:ext cx="4760901" cy="33522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2744645"/>
      </p:ext>
    </p:extLst>
  </p:cSld>
  <p:clrMapOvr>
    <a:masterClrMapping/>
  </p:clrMapOvr>
  <p:transition spd="slow">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5C0C2F3-CC50-79BA-D5D0-CD048F4BF7B5}"/>
              </a:ext>
            </a:extLst>
          </p:cNvPr>
          <p:cNvSpPr txBox="1"/>
          <p:nvPr/>
        </p:nvSpPr>
        <p:spPr>
          <a:xfrm>
            <a:off x="297401" y="3735307"/>
            <a:ext cx="11589799" cy="577850"/>
          </a:xfrm>
          <a:prstGeom prst="rect">
            <a:avLst/>
          </a:prstGeom>
          <a:noFill/>
        </p:spPr>
        <p:txBody>
          <a:bodyPr wrap="square">
            <a:spAutoFit/>
          </a:bodyPr>
          <a:lstStyle/>
          <a:p>
            <a:pPr marR="0" lvl="0" algn="just" defTabSz="914400" rtl="0" eaLnBrk="1" fontAlgn="auto" latinLnBrk="0" hangingPunct="1">
              <a:lnSpc>
                <a:spcPct val="150000"/>
              </a:lnSpc>
              <a:spcBef>
                <a:spcPts val="0"/>
              </a:spcBef>
              <a:spcAft>
                <a:spcPts val="0"/>
              </a:spcAft>
              <a:buClrTx/>
              <a:buSzTx/>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Εκτίμηση της βιωσιμότητας των μικροοργανισμών με τη μέθοδο</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MTT</a:t>
            </a:r>
            <a:endPar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84275615"/>
      </p:ext>
    </p:extLst>
  </p:cSld>
  <p:clrMapOvr>
    <a:masterClrMapping/>
  </p:clrMapOvr>
  <p:transition spd="slow">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5C0C2F3-CC50-79BA-D5D0-CD048F4BF7B5}"/>
              </a:ext>
            </a:extLst>
          </p:cNvPr>
          <p:cNvSpPr txBox="1"/>
          <p:nvPr/>
        </p:nvSpPr>
        <p:spPr>
          <a:xfrm>
            <a:off x="390617" y="2954073"/>
            <a:ext cx="11105964" cy="2793842"/>
          </a:xfrm>
          <a:prstGeom prst="rect">
            <a:avLst/>
          </a:prstGeom>
          <a:noFill/>
        </p:spPr>
        <p:txBody>
          <a:bodyPr wrap="square">
            <a:spAutoFit/>
          </a:bodyPr>
          <a:lstStyle/>
          <a:p>
            <a:pPr marR="0" lvl="0" algn="just" defTabSz="914400" rtl="0" eaLnBrk="1" fontAlgn="auto" latinLnBrk="0" hangingPunct="1">
              <a:lnSpc>
                <a:spcPct val="150000"/>
              </a:lnSpc>
              <a:spcBef>
                <a:spcPts val="0"/>
              </a:spcBef>
              <a:spcAft>
                <a:spcPts val="0"/>
              </a:spcAft>
              <a:buClrTx/>
              <a:buSzTx/>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Πρόκειται για ακόμη μία φωτομετρική μέθοδο που υπολογίζει τη βιωσιμότητα των κυττάρων. Χρησιμοποιείται μια χρωστική που φυσιολογικά είναι κίτρινη αλλά μετατρέπεται σε μωβ όταν συναντήσει ζωντανούς και μεταβολικά ενεργούς μικροοργανισμούς. Όσο πιο σκούρο είναι το χρώμα, τόσο πιο ζωντανά είναι τα κύτταρα. </a:t>
            </a:r>
          </a:p>
        </p:txBody>
      </p:sp>
    </p:spTree>
    <p:extLst>
      <p:ext uri="{BB962C8B-B14F-4D97-AF65-F5344CB8AC3E}">
        <p14:creationId xmlns:p14="http://schemas.microsoft.com/office/powerpoint/2010/main" val="4225370803"/>
      </p:ext>
    </p:extLst>
  </p:cSld>
  <p:clrMapOvr>
    <a:masterClrMapping/>
  </p:clrMapOvr>
  <p:transition spd="slow">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T assay | Cell Viability and Cytotoxicity determination using MTT assay -  YouTube">
            <a:extLst>
              <a:ext uri="{FF2B5EF4-FFF2-40B4-BE49-F238E27FC236}">
                <a16:creationId xmlns:a16="http://schemas.microsoft.com/office/drawing/2014/main" id="{EF3F646A-A890-7A84-DD4E-C44413C6CE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004" y="2015233"/>
            <a:ext cx="6407700" cy="360433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D0E7599A-D7D6-C3EB-B350-B95C79D07AA3}"/>
              </a:ext>
            </a:extLst>
          </p:cNvPr>
          <p:cNvPicPr>
            <a:picLocks noChangeAspect="1"/>
          </p:cNvPicPr>
          <p:nvPr/>
        </p:nvPicPr>
        <p:blipFill>
          <a:blip r:embed="rId3"/>
          <a:stretch>
            <a:fillRect/>
          </a:stretch>
        </p:blipFill>
        <p:spPr>
          <a:xfrm>
            <a:off x="7781647" y="4119238"/>
            <a:ext cx="3342443" cy="2228295"/>
          </a:xfrm>
          <a:prstGeom prst="rect">
            <a:avLst/>
          </a:prstGeom>
        </p:spPr>
      </p:pic>
    </p:spTree>
    <p:extLst>
      <p:ext uri="{BB962C8B-B14F-4D97-AF65-F5344CB8AC3E}">
        <p14:creationId xmlns:p14="http://schemas.microsoft.com/office/powerpoint/2010/main" val="1826443817"/>
      </p:ext>
    </p:extLst>
  </p:cSld>
  <p:clrMapOvr>
    <a:masterClrMapping/>
  </p:clrMapOvr>
  <p:transition spd="slow">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D969A4-5F77-BAF8-27BA-5A59E57725A9}"/>
              </a:ext>
            </a:extLst>
          </p:cNvPr>
          <p:cNvSpPr txBox="1"/>
          <p:nvPr/>
        </p:nvSpPr>
        <p:spPr>
          <a:xfrm>
            <a:off x="435006" y="2112885"/>
            <a:ext cx="10085033" cy="2677656"/>
          </a:xfrm>
          <a:prstGeom prst="rect">
            <a:avLst/>
          </a:prstGeom>
          <a:noFill/>
        </p:spPr>
        <p:txBody>
          <a:bodyPr wrap="square" rtlCol="0">
            <a:spAutoFit/>
          </a:bodyPr>
          <a:lstStyle/>
          <a:p>
            <a:pPr algn="just">
              <a:lnSpc>
                <a:spcPct val="150000"/>
              </a:lnSpc>
            </a:pPr>
            <a:r>
              <a:rPr lang="el-GR" sz="2400" dirty="0">
                <a:solidFill>
                  <a:prstClr val="black"/>
                </a:solidFill>
                <a:latin typeface="Arial" panose="020B0604020202020204" pitchFamily="34" charset="0"/>
                <a:cs typeface="Arial" panose="020B0604020202020204" pitchFamily="34" charset="0"/>
              </a:rPr>
              <a:t>Αντιμικροβιακές εφαρμογές αιθέριων ελαίων:</a:t>
            </a:r>
          </a:p>
          <a:p>
            <a:pPr marL="342900" indent="-342900" algn="just">
              <a:lnSpc>
                <a:spcPct val="150000"/>
              </a:lnSpc>
              <a:buFont typeface="Wingdings" panose="05000000000000000000" pitchFamily="2" charset="2"/>
              <a:buChar char="ü"/>
            </a:pPr>
            <a:r>
              <a:rPr lang="el-GR" sz="2400" dirty="0">
                <a:solidFill>
                  <a:prstClr val="black"/>
                </a:solidFill>
                <a:latin typeface="Arial" panose="020B0604020202020204" pitchFamily="34" charset="0"/>
                <a:cs typeface="Arial" panose="020B0604020202020204" pitchFamily="34" charset="0"/>
              </a:rPr>
              <a:t>Ιατρική-φαρμακευτική (πρόληψη-αντιμετώπιση)</a:t>
            </a:r>
          </a:p>
          <a:p>
            <a:pPr marL="342900" indent="-342900" algn="just">
              <a:lnSpc>
                <a:spcPct val="150000"/>
              </a:lnSpc>
              <a:buFont typeface="Wingdings" panose="05000000000000000000" pitchFamily="2" charset="2"/>
              <a:buChar char="ü"/>
            </a:pPr>
            <a:r>
              <a:rPr lang="el-GR" sz="2400" dirty="0">
                <a:solidFill>
                  <a:prstClr val="black"/>
                </a:solidFill>
                <a:latin typeface="Arial" panose="020B0604020202020204" pitchFamily="34" charset="0"/>
                <a:cs typeface="Arial" panose="020B0604020202020204" pitchFamily="34" charset="0"/>
              </a:rPr>
              <a:t>Καθαριστικά-απολυμαντικά</a:t>
            </a:r>
          </a:p>
          <a:p>
            <a:pPr marL="342900" indent="-342900" algn="just">
              <a:lnSpc>
                <a:spcPct val="150000"/>
              </a:lnSpc>
              <a:buFont typeface="Wingdings" panose="05000000000000000000" pitchFamily="2" charset="2"/>
              <a:buChar char="ü"/>
            </a:pPr>
            <a:endParaRPr lang="el-GR" sz="2400" dirty="0">
              <a:solidFill>
                <a:prstClr val="black"/>
              </a:solidFill>
              <a:latin typeface="Arial" panose="020B0604020202020204" pitchFamily="34" charset="0"/>
              <a:cs typeface="Arial" panose="020B0604020202020204" pitchFamily="34" charset="0"/>
            </a:endParaRPr>
          </a:p>
          <a:p>
            <a:endParaRPr lang="el-GR" sz="24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113702"/>
      </p:ext>
    </p:extLst>
  </p:cSld>
  <p:clrMapOvr>
    <a:masterClrMapping/>
  </p:clrMapOvr>
  <p:transition spd="slow">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nline Media 4" title="Standard Protocol for Investigating the Antimicrobial Properties of Garlic">
            <a:hlinkClick r:id="" action="ppaction://media"/>
            <a:extLst>
              <a:ext uri="{FF2B5EF4-FFF2-40B4-BE49-F238E27FC236}">
                <a16:creationId xmlns:a16="http://schemas.microsoft.com/office/drawing/2014/main" id="{BB6DE2EC-F682-18EA-75CB-1C72B0D3029B}"/>
              </a:ext>
            </a:extLst>
          </p:cNvPr>
          <p:cNvPicPr>
            <a:picLocks noRot="1" noChangeAspect="1"/>
          </p:cNvPicPr>
          <p:nvPr>
            <a:videoFile r:link="rId1"/>
          </p:nvPr>
        </p:nvPicPr>
        <p:blipFill>
          <a:blip r:embed="rId3"/>
          <a:stretch>
            <a:fillRect/>
          </a:stretch>
        </p:blipFill>
        <p:spPr>
          <a:xfrm>
            <a:off x="1899821" y="2711450"/>
            <a:ext cx="5466179" cy="3088391"/>
          </a:xfrm>
          <a:prstGeom prst="rect">
            <a:avLst/>
          </a:prstGeom>
        </p:spPr>
      </p:pic>
    </p:spTree>
    <p:extLst>
      <p:ext uri="{BB962C8B-B14F-4D97-AF65-F5344CB8AC3E}">
        <p14:creationId xmlns:p14="http://schemas.microsoft.com/office/powerpoint/2010/main" val="357311511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0" y="3796929"/>
            <a:ext cx="11532094" cy="73975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l-GR"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Ευχαριστώ πολύ!</a:t>
            </a:r>
          </a:p>
        </p:txBody>
      </p:sp>
      <p:sp>
        <p:nvSpPr>
          <p:cNvPr id="3" name="TextBox 2">
            <a:extLst>
              <a:ext uri="{FF2B5EF4-FFF2-40B4-BE49-F238E27FC236}">
                <a16:creationId xmlns:a16="http://schemas.microsoft.com/office/drawing/2014/main" id="{F5213398-1C74-A391-886A-1556D8681BF8}"/>
              </a:ext>
            </a:extLst>
          </p:cNvPr>
          <p:cNvSpPr txBox="1"/>
          <p:nvPr/>
        </p:nvSpPr>
        <p:spPr>
          <a:xfrm>
            <a:off x="2541232" y="5135705"/>
            <a:ext cx="609452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800" b="0" i="0" u="none" strike="noStrike" kern="1200" cap="none" spc="0" normalizeH="0" baseline="0" noProof="0" dirty="0">
                <a:ln>
                  <a:noFill/>
                </a:ln>
                <a:solidFill>
                  <a:srgbClr val="AAAAAA"/>
                </a:solidFill>
                <a:effectLst/>
                <a:uLnTx/>
                <a:uFillTx/>
                <a:latin typeface="Lucida Grande"/>
                <a:ea typeface="+mn-ea"/>
                <a:cs typeface="+mn-cs"/>
              </a:rPr>
              <a:t>palaiogeorgou_am@aua.gr</a:t>
            </a:r>
          </a:p>
        </p:txBody>
      </p:sp>
    </p:spTree>
    <p:extLst>
      <p:ext uri="{BB962C8B-B14F-4D97-AF65-F5344CB8AC3E}">
        <p14:creationId xmlns:p14="http://schemas.microsoft.com/office/powerpoint/2010/main" val="25640915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2" cstate="screen">
            <a:extLst>
              <a:ext uri="{28A0092B-C50C-407E-A947-70E740481C1C}">
                <a14:useLocalDpi xmlns:a14="http://schemas.microsoft.com/office/drawing/2010/main" val="0"/>
              </a:ext>
            </a:extLst>
          </a:blip>
          <a:srcRect/>
          <a:stretch/>
        </p:blipFill>
        <p:spPr>
          <a:xfrm>
            <a:off x="7710488" y="3367088"/>
            <a:ext cx="4481512" cy="2989262"/>
          </a:xfrm>
        </p:spPr>
      </p:pic>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sp>
        <p:nvSpPr>
          <p:cNvPr id="35" name="TextBox 34">
            <a:extLst>
              <a:ext uri="{FF2B5EF4-FFF2-40B4-BE49-F238E27FC236}">
                <a16:creationId xmlns:a16="http://schemas.microsoft.com/office/drawing/2014/main" id="{B03DCBEA-5A39-E4B3-8EC9-BC95B479FA29}"/>
              </a:ext>
            </a:extLst>
          </p:cNvPr>
          <p:cNvSpPr txBox="1"/>
          <p:nvPr/>
        </p:nvSpPr>
        <p:spPr>
          <a:xfrm>
            <a:off x="1412947" y="2557447"/>
            <a:ext cx="6077366" cy="1743106"/>
          </a:xfrm>
          <a:prstGeom prst="rect">
            <a:avLst/>
          </a:prstGeom>
          <a:noFill/>
        </p:spPr>
        <p:txBody>
          <a:bodyPr wrap="square">
            <a:spAutoFit/>
          </a:bodyPr>
          <a:lstStyle/>
          <a:p>
            <a:pPr marL="0" marR="0" lvl="0" indent="-1270" algn="ctr" defTabSz="457200" rtl="0" eaLnBrk="1" fontAlgn="auto" latinLnBrk="0" hangingPunct="1">
              <a:lnSpc>
                <a:spcPct val="115000"/>
              </a:lnSpc>
              <a:spcBef>
                <a:spcPts val="0"/>
              </a:spcBef>
              <a:spcAft>
                <a:spcPts val="1000"/>
              </a:spcAft>
              <a:buClrTx/>
              <a:buSzTx/>
              <a:buFontTx/>
              <a:buNone/>
              <a:tabLst/>
              <a:defRPr/>
            </a:pP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Τεχνικές για την αξιολόγηση της αντιμικροβιακής δράσης των αιθέριων ελαίων</a:t>
            </a:r>
          </a:p>
        </p:txBody>
      </p:sp>
    </p:spTree>
    <p:extLst>
      <p:ext uri="{BB962C8B-B14F-4D97-AF65-F5344CB8AC3E}">
        <p14:creationId xmlns:p14="http://schemas.microsoft.com/office/powerpoint/2010/main" val="6279115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399494" y="3042327"/>
            <a:ext cx="11532094" cy="2239844"/>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l-GR" sz="2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Μία από τις πιο βασικές και σημαντικές ιδιότητες των αιθ</a:t>
            </a:r>
            <a:r>
              <a:rPr lang="el-GR" sz="2400" dirty="0">
                <a:solidFill>
                  <a:prstClr val="white"/>
                </a:solidFill>
                <a:latin typeface="Arial" panose="020B0604020202020204" pitchFamily="34" charset="0"/>
                <a:cs typeface="Arial" panose="020B0604020202020204" pitchFamily="34" charset="0"/>
              </a:rPr>
              <a:t>έ</a:t>
            </a:r>
            <a:r>
              <a:rPr kumimoji="0" lang="el-GR" sz="2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ριων ελαίων είναι η αντιμικροβιακή τους δράση. Χάρη σε αυτή μπορούν να χρησιμοποιηθούν είτε απευθείας είτε ως συστατικό ενός άλλου παρασκευάσματος στην πρόληψη και την αντιμετώπιση μικροοργανισμών. </a:t>
            </a:r>
          </a:p>
        </p:txBody>
      </p:sp>
    </p:spTree>
    <p:extLst>
      <p:ext uri="{BB962C8B-B14F-4D97-AF65-F5344CB8AC3E}">
        <p14:creationId xmlns:p14="http://schemas.microsoft.com/office/powerpoint/2010/main" val="35890510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853DD5A-6D5F-5A7A-FE70-A92DF55C439B}"/>
              </a:ext>
            </a:extLst>
          </p:cNvPr>
          <p:cNvSpPr txBox="1"/>
          <p:nvPr/>
        </p:nvSpPr>
        <p:spPr>
          <a:xfrm>
            <a:off x="807868" y="3773010"/>
            <a:ext cx="10298097" cy="1685846"/>
          </a:xfrm>
          <a:prstGeom prst="rect">
            <a:avLst/>
          </a:prstGeom>
          <a:noFill/>
        </p:spPr>
        <p:txBody>
          <a:bodyPr wrap="square" rtlCol="0">
            <a:spAutoFit/>
          </a:bodyPr>
          <a:lstStyle/>
          <a:p>
            <a:pPr marL="457200" indent="-457200" algn="just">
              <a:lnSpc>
                <a:spcPct val="150000"/>
              </a:lnSpc>
              <a:buFont typeface="+mj-lt"/>
              <a:buAutoNum type="arabicPeriod"/>
            </a:pPr>
            <a:r>
              <a:rPr lang="en-US" sz="2400" dirty="0">
                <a:latin typeface="Arial" panose="020B0604020202020204" pitchFamily="34" charset="0"/>
                <a:cs typeface="Arial" panose="020B0604020202020204" pitchFamily="34" charset="0"/>
              </a:rPr>
              <a:t>K</a:t>
            </a:r>
            <a:r>
              <a:rPr lang="el-GR" sz="2400" dirty="0">
                <a:latin typeface="Arial" panose="020B0604020202020204" pitchFamily="34" charset="0"/>
                <a:cs typeface="Arial" panose="020B0604020202020204" pitchFamily="34" charset="0"/>
              </a:rPr>
              <a:t>αταμέτρηση αποικιών στα τρυβλία</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Εκτίμηση της αύξησης με φωτομετρική μέθοδο</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Εκτίμηση της βιωσιμότητας των μικροοργανισμών με τη μέθοδο</a:t>
            </a:r>
            <a:r>
              <a:rPr lang="en-US" sz="2400" dirty="0">
                <a:latin typeface="Arial" panose="020B0604020202020204" pitchFamily="34" charset="0"/>
                <a:cs typeface="Arial" panose="020B0604020202020204" pitchFamily="34" charset="0"/>
              </a:rPr>
              <a:t> MTT</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39208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853DD5A-6D5F-5A7A-FE70-A92DF55C439B}"/>
              </a:ext>
            </a:extLst>
          </p:cNvPr>
          <p:cNvSpPr txBox="1"/>
          <p:nvPr/>
        </p:nvSpPr>
        <p:spPr>
          <a:xfrm>
            <a:off x="807868" y="3773010"/>
            <a:ext cx="10298097" cy="2239844"/>
          </a:xfrm>
          <a:prstGeom prst="rect">
            <a:avLst/>
          </a:prstGeom>
          <a:noFill/>
        </p:spPr>
        <p:txBody>
          <a:bodyPr wrap="square" rtlCol="0">
            <a:spAutoFit/>
          </a:bodyPr>
          <a:lstStyle/>
          <a:p>
            <a:pPr algn="just">
              <a:lnSpc>
                <a:spcPct val="150000"/>
              </a:lnSpc>
            </a:pPr>
            <a:r>
              <a:rPr lang="en-US" sz="2400" dirty="0">
                <a:latin typeface="Arial" panose="020B0604020202020204" pitchFamily="34" charset="0"/>
                <a:cs typeface="Arial" panose="020B0604020202020204" pitchFamily="34" charset="0"/>
              </a:rPr>
              <a:t>H</a:t>
            </a:r>
            <a:r>
              <a:rPr lang="el-GR" sz="2400" dirty="0">
                <a:latin typeface="Arial" panose="020B0604020202020204" pitchFamily="34" charset="0"/>
                <a:cs typeface="Arial" panose="020B0604020202020204" pitchFamily="34" charset="0"/>
              </a:rPr>
              <a:t> αντιμικροβιακή δράση ελέγχεται κυρίως σε βακτηριακά στελέχη αλλά και σε μύκητες και ζύμες. Συνήθως χρησιμοποιούνται παθογόνα ή αλλοιογόνα στελέχη, καθώς επίσης και είδη που εμφανίζουν ενδιαφέρον σε διάφορους τομείς, όπως η γεωργία ή η βιομηχανία τροφίμων και ποτών.</a:t>
            </a:r>
          </a:p>
        </p:txBody>
      </p:sp>
    </p:spTree>
    <p:extLst>
      <p:ext uri="{BB962C8B-B14F-4D97-AF65-F5344CB8AC3E}">
        <p14:creationId xmlns:p14="http://schemas.microsoft.com/office/powerpoint/2010/main" val="207276668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8EFCC22-1A75-9AB3-1BDC-E18F42314EBE}"/>
              </a:ext>
            </a:extLst>
          </p:cNvPr>
          <p:cNvSpPr txBox="1"/>
          <p:nvPr/>
        </p:nvSpPr>
        <p:spPr>
          <a:xfrm>
            <a:off x="153139" y="3140075"/>
            <a:ext cx="6094520" cy="577850"/>
          </a:xfrm>
          <a:prstGeom prst="rect">
            <a:avLst/>
          </a:prstGeom>
          <a:noFill/>
        </p:spPr>
        <p:txBody>
          <a:bodyPr wrap="square">
            <a:spAutoFit/>
          </a:bodyPr>
          <a:lstStyle/>
          <a:p>
            <a:pPr marR="0" lvl="0" algn="just" defTabSz="914400" rtl="0" eaLnBrk="1" fontAlgn="auto" latinLnBrk="0" hangingPunct="1">
              <a:lnSpc>
                <a:spcPct val="15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K</a:t>
            </a: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αταμέτρηση αποικιών στα τρυβλία</a:t>
            </a:r>
          </a:p>
        </p:txBody>
      </p:sp>
      <p:pic>
        <p:nvPicPr>
          <p:cNvPr id="5" name="Picture 4">
            <a:extLst>
              <a:ext uri="{FF2B5EF4-FFF2-40B4-BE49-F238E27FC236}">
                <a16:creationId xmlns:a16="http://schemas.microsoft.com/office/drawing/2014/main" id="{722FC460-3758-539B-11C8-76F5FF5AB733}"/>
              </a:ext>
            </a:extLst>
          </p:cNvPr>
          <p:cNvPicPr>
            <a:picLocks noChangeAspect="1"/>
          </p:cNvPicPr>
          <p:nvPr/>
        </p:nvPicPr>
        <p:blipFill>
          <a:blip r:embed="rId2"/>
          <a:stretch>
            <a:fillRect/>
          </a:stretch>
        </p:blipFill>
        <p:spPr>
          <a:xfrm>
            <a:off x="7432531" y="4310202"/>
            <a:ext cx="3602228" cy="1895290"/>
          </a:xfrm>
          <a:prstGeom prst="rect">
            <a:avLst/>
          </a:prstGeom>
        </p:spPr>
      </p:pic>
    </p:spTree>
    <p:extLst>
      <p:ext uri="{BB962C8B-B14F-4D97-AF65-F5344CB8AC3E}">
        <p14:creationId xmlns:p14="http://schemas.microsoft.com/office/powerpoint/2010/main" val="281442492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FD9311DB-31BF-DAF0-98A5-E4EB2E869736}"/>
              </a:ext>
            </a:extLst>
          </p:cNvPr>
          <p:cNvSpPr txBox="1"/>
          <p:nvPr/>
        </p:nvSpPr>
        <p:spPr>
          <a:xfrm>
            <a:off x="0" y="3107884"/>
            <a:ext cx="11611996" cy="3347840"/>
          </a:xfrm>
          <a:prstGeom prst="rect">
            <a:avLst/>
          </a:prstGeom>
          <a:noFill/>
        </p:spPr>
        <p:txBody>
          <a:bodyPr wrap="square">
            <a:spAutoFit/>
          </a:bodyPr>
          <a:lstStyle/>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r>
              <a:rPr lang="el-GR" sz="2400" dirty="0">
                <a:solidFill>
                  <a:prstClr val="black"/>
                </a:solidFill>
                <a:latin typeface="Arial" panose="020B0604020202020204" pitchFamily="34" charset="0"/>
                <a:cs typeface="Arial" panose="020B0604020202020204" pitchFamily="34" charset="0"/>
              </a:rPr>
              <a:t>Κατάλληλο στερεό θρεπτικό υλικό στρώνεται σε τρυβλία, υπό ασηπτικές συνθήκες, ανάλογα με τον υπό μελέτη μικροοργανισμό.</a:t>
            </a:r>
          </a:p>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r>
              <a:rPr lang="el-GR" sz="2400" dirty="0">
                <a:solidFill>
                  <a:prstClr val="black"/>
                </a:solidFill>
                <a:latin typeface="Arial" panose="020B0604020202020204" pitchFamily="34" charset="0"/>
                <a:cs typeface="Arial" panose="020B0604020202020204" pitchFamily="34" charset="0"/>
              </a:rPr>
              <a:t>Από το πυκνό διάλυμα του αιθέριου ελαίου κάνουμε διαδοχικές αραιώσεις ώστε να φτιάξουμε διαλύματα γνωστής συγκέντρωσης του αιθέριου ελαίου.</a:t>
            </a:r>
          </a:p>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endParaRPr lang="el-GR" sz="2400" dirty="0">
              <a:solidFill>
                <a:prstClr val="black"/>
              </a:solidFill>
              <a:latin typeface="Arial" panose="020B0604020202020204" pitchFamily="34" charset="0"/>
              <a:cs typeface="Arial" panose="020B0604020202020204" pitchFamily="34" charset="0"/>
            </a:endParaRPr>
          </a:p>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endPar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60935096"/>
      </p:ext>
    </p:extLst>
  </p:cSld>
  <p:clrMapOvr>
    <a:masterClrMapping/>
  </p:clrMapOvr>
  <p:transition spd="slow">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C3BBC99-B605-4FA5-E97D-3682FCF5D0EB}"/>
              </a:ext>
            </a:extLst>
          </p:cNvPr>
          <p:cNvSpPr txBox="1"/>
          <p:nvPr/>
        </p:nvSpPr>
        <p:spPr>
          <a:xfrm>
            <a:off x="119847" y="707593"/>
            <a:ext cx="11998172" cy="5009833"/>
          </a:xfrm>
          <a:prstGeom prst="rect">
            <a:avLst/>
          </a:prstGeom>
          <a:noFill/>
        </p:spPr>
        <p:txBody>
          <a:bodyPr wrap="square">
            <a:spAutoFit/>
          </a:bodyPr>
          <a:lstStyle/>
          <a:p>
            <a:pPr marR="0" lvl="0" algn="just" defTabSz="914400" rtl="0" eaLnBrk="1" fontAlgn="auto" latinLnBrk="0" hangingPunct="1">
              <a:lnSpc>
                <a:spcPct val="150000"/>
              </a:lnSpc>
              <a:spcBef>
                <a:spcPts val="0"/>
              </a:spcBef>
              <a:spcAft>
                <a:spcPts val="0"/>
              </a:spcAft>
              <a:buClrTx/>
              <a:buSzTx/>
              <a:tabLst/>
              <a:defRPr/>
            </a:pPr>
            <a:r>
              <a:rPr lang="el-GR" sz="2400" dirty="0">
                <a:solidFill>
                  <a:prstClr val="black"/>
                </a:solidFill>
                <a:latin typeface="Arial" panose="020B0604020202020204" pitchFamily="34" charset="0"/>
                <a:cs typeface="Arial" panose="020B0604020202020204" pitchFamily="34" charset="0"/>
              </a:rPr>
              <a:t>Ακολουθούν 2 επιλογές:</a:t>
            </a:r>
          </a:p>
          <a:p>
            <a:pPr marL="457200" marR="0" lvl="0" indent="-457200" algn="just" defTabSz="914400" rtl="0" eaLnBrk="1" fontAlgn="auto" latinLnBrk="0" hangingPunct="1">
              <a:lnSpc>
                <a:spcPct val="150000"/>
              </a:lnSpc>
              <a:spcBef>
                <a:spcPts val="0"/>
              </a:spcBef>
              <a:spcAft>
                <a:spcPts val="0"/>
              </a:spcAft>
              <a:buClrTx/>
              <a:buSzTx/>
              <a:buAutoNum type="arabicPeriod"/>
              <a:tabLst/>
              <a:defRPr/>
            </a:pPr>
            <a:r>
              <a:rPr lang="el-GR" sz="2400" dirty="0">
                <a:solidFill>
                  <a:prstClr val="black"/>
                </a:solidFill>
                <a:latin typeface="Arial" panose="020B0604020202020204" pitchFamily="34" charset="0"/>
                <a:cs typeface="Arial" panose="020B0604020202020204" pitchFamily="34" charset="0"/>
              </a:rPr>
              <a:t>Αναπτύσσουμε τον μικροοργανισμό και ανά τακτά διαστήματα εισάγουμε στα σωληνάρια τις διαφορετικές συγκεντρώσεις αιθέριου ελαίου. Μετά από 24 ως 48 ώρες «στρώνουμε» τα τρυβλία. Ανάλογα με τον αριθμο των αποικιών που θα αναπτυχθούν υπολογίζουμε την αντιμικροβιακή δράση κάθε αραίωσης.</a:t>
            </a:r>
          </a:p>
          <a:p>
            <a:pPr marL="457200" marR="0" lvl="0" indent="-457200" algn="just" defTabSz="914400" rtl="0" eaLnBrk="1" fontAlgn="auto" latinLnBrk="0" hangingPunct="1">
              <a:lnSpc>
                <a:spcPct val="150000"/>
              </a:lnSpc>
              <a:spcBef>
                <a:spcPts val="0"/>
              </a:spcBef>
              <a:spcAft>
                <a:spcPts val="0"/>
              </a:spcAft>
              <a:buClrTx/>
              <a:buSzTx/>
              <a:buAutoNum type="arabicPeriod"/>
              <a:tabLst/>
              <a:defRPr/>
            </a:pPr>
            <a:r>
              <a:rPr lang="el-GR" sz="2400" dirty="0">
                <a:solidFill>
                  <a:prstClr val="black"/>
                </a:solidFill>
                <a:latin typeface="Arial" panose="020B0604020202020204" pitchFamily="34" charset="0"/>
                <a:cs typeface="Arial" panose="020B0604020202020204" pitchFamily="34" charset="0"/>
              </a:rPr>
              <a:t>«Στρώνουμε» τα τρυβλία με τον επιθυμητό μικροοργανισμό και τοποθετούμε εμποτισμένα χαρτάκια κυτταρίνης με τις διαφορετικές συγκεντρώσεις του αιθέριου ελαίου. Αν υπάρχει αντιμικροβιακή δράση, αυτή εμφανίζεται με ένα «δαχτυλίδι» γύρω από το χαρτάκι, δηλαδή μία περιοχή χωρίς ανάπτυξη του μικροοργανισμού. </a:t>
            </a:r>
          </a:p>
        </p:txBody>
      </p:sp>
    </p:spTree>
    <p:extLst>
      <p:ext uri="{BB962C8B-B14F-4D97-AF65-F5344CB8AC3E}">
        <p14:creationId xmlns:p14="http://schemas.microsoft.com/office/powerpoint/2010/main" val="635761452"/>
      </p:ext>
    </p:extLst>
  </p:cSld>
  <p:clrMapOvr>
    <a:masterClrMapping/>
  </p:clrMapOvr>
  <p:transition spd="slow">
    <p:randomBar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umans facing 'antibiotic apocalypse' where 'papercuts can kill and  superbug would easily wipeout humanity' - Mirror Online">
            <a:extLst>
              <a:ext uri="{FF2B5EF4-FFF2-40B4-BE49-F238E27FC236}">
                <a16:creationId xmlns:a16="http://schemas.microsoft.com/office/drawing/2014/main" id="{CDB91E3B-6B1D-D620-56BD-E25D7B2E1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555" y="469084"/>
            <a:ext cx="4281302" cy="284724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OLONYSTAR – Μετρητές Αποικιών – Αριστομένης Δ. Φίκας">
            <a:extLst>
              <a:ext uri="{FF2B5EF4-FFF2-40B4-BE49-F238E27FC236}">
                <a16:creationId xmlns:a16="http://schemas.microsoft.com/office/drawing/2014/main" id="{0038428B-36A2-904A-ECB4-C25AAEB872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30699" y="4190262"/>
            <a:ext cx="2476870" cy="247687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0151621E-8264-36A3-4620-0F7F991FD95B}"/>
              </a:ext>
            </a:extLst>
          </p:cNvPr>
          <p:cNvPicPr>
            <a:picLocks noChangeAspect="1"/>
          </p:cNvPicPr>
          <p:nvPr/>
        </p:nvPicPr>
        <p:blipFill>
          <a:blip r:embed="rId4"/>
          <a:stretch>
            <a:fillRect/>
          </a:stretch>
        </p:blipFill>
        <p:spPr>
          <a:xfrm>
            <a:off x="5493013" y="4190261"/>
            <a:ext cx="2621842" cy="2476870"/>
          </a:xfrm>
          <a:prstGeom prst="rect">
            <a:avLst/>
          </a:prstGeom>
        </p:spPr>
      </p:pic>
    </p:spTree>
    <p:extLst>
      <p:ext uri="{BB962C8B-B14F-4D97-AF65-F5344CB8AC3E}">
        <p14:creationId xmlns:p14="http://schemas.microsoft.com/office/powerpoint/2010/main" val="1339365388"/>
      </p:ext>
    </p:extLst>
  </p:cSld>
  <p:clrMapOvr>
    <a:masterClrMapping/>
  </p:clrMapOvr>
  <p:transition spd="slow">
    <p:randomBar dir="vert"/>
  </p:transition>
</p:sld>
</file>

<file path=ppt/theme/theme1.xml><?xml version="1.0" encoding="utf-8"?>
<a:theme xmlns:a="http://schemas.openxmlformats.org/drawingml/2006/main" name="1_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docProps/app.xml><?xml version="1.0" encoding="utf-8"?>
<Properties xmlns="http://schemas.openxmlformats.org/officeDocument/2006/extended-properties" xmlns:vt="http://schemas.openxmlformats.org/officeDocument/2006/docPropsVTypes">
  <TotalTime>86</TotalTime>
  <Words>388</Words>
  <Application>Microsoft Office PowerPoint</Application>
  <PresentationFormat>Widescreen</PresentationFormat>
  <Paragraphs>25</Paragraphs>
  <Slides>18</Slides>
  <Notes>0</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18</vt:i4>
      </vt:variant>
    </vt:vector>
  </HeadingPairs>
  <TitlesOfParts>
    <vt:vector size="24" baseType="lpstr">
      <vt:lpstr>Arial</vt:lpstr>
      <vt:lpstr>Lucida Grande</vt:lpstr>
      <vt:lpstr>Segoe UI</vt:lpstr>
      <vt:lpstr>Sylfaen</vt:lpstr>
      <vt:lpstr>Wingdings</vt:lpstr>
      <vt:lpstr>1_Office Theme</vt:lpstr>
      <vt:lpstr>Αρωματικά Φυτά &amp; Αιθέρια Έλαια 2ο Εργαστήριο</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Αρωματικά Φυτά &amp; Αιθέρια Έλαια 2ο Εργαστήριο</dc:title>
  <dc:creator>palaiogeorgou_am@aua.gr</dc:creator>
  <cp:lastModifiedBy>palaiogeorgou_am@aua.gr</cp:lastModifiedBy>
  <cp:revision>42</cp:revision>
  <dcterms:created xsi:type="dcterms:W3CDTF">2022-11-27T16:24:32Z</dcterms:created>
  <dcterms:modified xsi:type="dcterms:W3CDTF">2022-11-28T11:59:10Z</dcterms:modified>
</cp:coreProperties>
</file>