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7" r:id="rId2"/>
    <p:sldId id="263" r:id="rId3"/>
    <p:sldId id="297" r:id="rId4"/>
    <p:sldId id="312" r:id="rId5"/>
    <p:sldId id="314" r:id="rId6"/>
    <p:sldId id="310" r:id="rId7"/>
    <p:sldId id="301" r:id="rId8"/>
    <p:sldId id="302" r:id="rId9"/>
    <p:sldId id="309" r:id="rId10"/>
    <p:sldId id="298" r:id="rId11"/>
    <p:sldId id="299" r:id="rId12"/>
    <p:sldId id="300" r:id="rId13"/>
    <p:sldId id="303" r:id="rId14"/>
    <p:sldId id="304" r:id="rId15"/>
    <p:sldId id="305" r:id="rId16"/>
    <p:sldId id="306" r:id="rId17"/>
    <p:sldId id="307" r:id="rId18"/>
    <p:sldId id="308" r:id="rId19"/>
    <p:sldId id="311" r:id="rId20"/>
    <p:sldId id="313" r:id="rId21"/>
    <p:sldId id="316" r:id="rId22"/>
    <p:sldId id="317" r:id="rId23"/>
    <p:sldId id="319" r:id="rId24"/>
    <p:sldId id="318" r:id="rId25"/>
    <p:sldId id="315" r:id="rId26"/>
    <p:sldId id="320" r:id="rId27"/>
    <p:sldId id="321" r:id="rId28"/>
    <p:sldId id="322" r:id="rId29"/>
    <p:sldId id="323" r:id="rId30"/>
    <p:sldId id="294" r:id="rId31"/>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6" d="100"/>
          <a:sy n="86" d="100"/>
        </p:scale>
        <p:origin x="562"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6199996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5765106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5451940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661383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413958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3339623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587211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15401386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556359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299064373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500613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38414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1177533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4792020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6633969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3855700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9819651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4081248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0496981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8415936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5.xml"/><Relationship Id="rId4" Type="http://schemas.openxmlformats.org/officeDocument/2006/relationships/image" Target="../media/image5.sv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772414" y="2745148"/>
            <a:ext cx="4236720" cy="1356360"/>
          </a:xfrm>
        </p:spPr>
        <p:txBody>
          <a:bodyPr/>
          <a:lstStyle/>
          <a:p>
            <a:r>
              <a:rPr lang="el-GR" sz="3200" dirty="0">
                <a:latin typeface="Arial" panose="020B0604020202020204" pitchFamily="34" charset="0"/>
                <a:cs typeface="Arial" panose="020B0604020202020204" pitchFamily="34" charset="0"/>
              </a:rPr>
              <a:t>Αρωματικά Φυτά &amp; Αιθέρια Έλαια</a:t>
            </a:r>
            <a:br>
              <a:rPr lang="el-GR" sz="3200" dirty="0">
                <a:latin typeface="Arial" panose="020B0604020202020204" pitchFamily="34" charset="0"/>
                <a:cs typeface="Arial" panose="020B0604020202020204" pitchFamily="34" charset="0"/>
              </a:rPr>
            </a:br>
            <a:r>
              <a:rPr lang="en-US" sz="3200" dirty="0">
                <a:latin typeface="Arial" panose="020B0604020202020204" pitchFamily="34" charset="0"/>
                <a:cs typeface="Arial" panose="020B0604020202020204" pitchFamily="34" charset="0"/>
              </a:rPr>
              <a:t>6</a:t>
            </a:r>
            <a:r>
              <a:rPr lang="el-GR" sz="3200" baseline="30000" dirty="0">
                <a:latin typeface="Arial" panose="020B0604020202020204" pitchFamily="34" charset="0"/>
                <a:cs typeface="Arial" panose="020B0604020202020204" pitchFamily="34" charset="0"/>
              </a:rPr>
              <a:t>ο</a:t>
            </a:r>
            <a:r>
              <a:rPr lang="el-GR" sz="3200" dirty="0">
                <a:latin typeface="Arial" panose="020B0604020202020204" pitchFamily="34" charset="0"/>
                <a:cs typeface="Arial" panose="020B0604020202020204" pitchFamily="34" charset="0"/>
              </a:rPr>
              <a:t> Εργαστήριο</a:t>
            </a:r>
            <a:endParaRPr lang="en-US" sz="3200" dirty="0"/>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648127" y="4379182"/>
            <a:ext cx="4876800" cy="701040"/>
          </a:xfrm>
        </p:spPr>
        <p:txBody>
          <a:bodyPr>
            <a:normAutofit fontScale="25000" lnSpcReduction="20000"/>
          </a:bodyPr>
          <a:lstStyle/>
          <a:p>
            <a:pPr algn="ctr">
              <a:lnSpc>
                <a:spcPct val="120000"/>
              </a:lnSpc>
            </a:pPr>
            <a:r>
              <a:rPr lang="el-GR" sz="7200" dirty="0">
                <a:latin typeface="Arial" panose="020B0604020202020204" pitchFamily="34" charset="0"/>
                <a:cs typeface="Arial" panose="020B0604020202020204" pitchFamily="34" charset="0"/>
              </a:rPr>
              <a:t>Παλαιογεώργου Αναστασία-Μαρίνα </a:t>
            </a:r>
          </a:p>
          <a:p>
            <a:pPr algn="ctr">
              <a:lnSpc>
                <a:spcPct val="120000"/>
              </a:lnSpc>
            </a:pPr>
            <a:r>
              <a:rPr lang="el-GR" sz="7200" dirty="0">
                <a:latin typeface="Arial" panose="020B0604020202020204" pitchFamily="34" charset="0"/>
                <a:cs typeface="Arial" panose="020B0604020202020204" pitchFamily="34" charset="0"/>
              </a:rPr>
              <a:t>Βιοτεχνολόγος MSc, PhD</a:t>
            </a:r>
          </a:p>
          <a:p>
            <a:pPr algn="ctr">
              <a:lnSpc>
                <a:spcPct val="120000"/>
              </a:lnSpc>
            </a:pPr>
            <a:r>
              <a:rPr lang="el-GR" sz="7200" dirty="0">
                <a:latin typeface="Arial" panose="020B0604020202020204" pitchFamily="34" charset="0"/>
                <a:cs typeface="Arial" panose="020B0604020202020204" pitchFamily="34" charset="0"/>
              </a:rPr>
              <a:t>Πανεπιστημιακή Υπότροφος </a:t>
            </a:r>
          </a:p>
          <a:p>
            <a:endParaRPr lang="en-US" dirty="0"/>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DE6D8F3-125F-F862-3144-F1B265A4B13F}"/>
              </a:ext>
            </a:extLst>
          </p:cNvPr>
          <p:cNvSpPr>
            <a:spLocks noGrp="1"/>
          </p:cNvSpPr>
          <p:nvPr>
            <p:ph type="sldNum" sz="quarter" idx="12"/>
          </p:nvPr>
        </p:nvSpPr>
        <p:spPr/>
        <p:txBody>
          <a:bodyPr/>
          <a:lstStyle/>
          <a:p>
            <a:fld id="{B5CEABB6-07DC-46E8-9B57-56EC44A396E5}" type="slidenum">
              <a:rPr lang="en-US" smtClean="0"/>
              <a:t>10</a:t>
            </a:fld>
            <a:endParaRPr lang="en-US" dirty="0"/>
          </a:p>
        </p:txBody>
      </p:sp>
      <p:sp>
        <p:nvSpPr>
          <p:cNvPr id="8" name="TextBox 7">
            <a:extLst>
              <a:ext uri="{FF2B5EF4-FFF2-40B4-BE49-F238E27FC236}">
                <a16:creationId xmlns:a16="http://schemas.microsoft.com/office/drawing/2014/main" id="{D5D5F64C-202B-ED44-A1BB-7962130A64AA}"/>
              </a:ext>
            </a:extLst>
          </p:cNvPr>
          <p:cNvSpPr txBox="1"/>
          <p:nvPr/>
        </p:nvSpPr>
        <p:spPr>
          <a:xfrm>
            <a:off x="270769" y="2309078"/>
            <a:ext cx="8100873" cy="2239844"/>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Τα λιποσώματα χρησιμοποιούνται ιδιαίτερα στη χορήγηση φαρμακευτικών ουσιών καθώς είναι μη τοξικά, αυξάνουν</a:t>
            </a:r>
            <a:r>
              <a:rPr lang="en-US" sz="2400" dirty="0">
                <a:latin typeface="Arial" panose="020B0604020202020204" pitchFamily="34" charset="0"/>
                <a:cs typeface="Arial" panose="020B0604020202020204" pitchFamily="34" charset="0"/>
              </a:rPr>
              <a:t> </a:t>
            </a:r>
            <a:r>
              <a:rPr lang="el-GR" sz="2400" dirty="0">
                <a:latin typeface="Arial" panose="020B0604020202020204" pitchFamily="34" charset="0"/>
                <a:cs typeface="Arial" panose="020B0604020202020204" pitchFamily="34" charset="0"/>
              </a:rPr>
              <a:t>τη φαρμακευτική δράση και παρουσιάζουν ευελιξία στη στόχευση.</a:t>
            </a:r>
          </a:p>
        </p:txBody>
      </p:sp>
    </p:spTree>
    <p:extLst>
      <p:ext uri="{BB962C8B-B14F-4D97-AF65-F5344CB8AC3E}">
        <p14:creationId xmlns:p14="http://schemas.microsoft.com/office/powerpoint/2010/main" val="12676693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DE6D8F3-125F-F862-3144-F1B265A4B13F}"/>
              </a:ext>
            </a:extLst>
          </p:cNvPr>
          <p:cNvSpPr>
            <a:spLocks noGrp="1"/>
          </p:cNvSpPr>
          <p:nvPr>
            <p:ph type="sldNum" sz="quarter" idx="12"/>
          </p:nvPr>
        </p:nvSpPr>
        <p:spPr/>
        <p:txBody>
          <a:bodyPr/>
          <a:lstStyle/>
          <a:p>
            <a:fld id="{B5CEABB6-07DC-46E8-9B57-56EC44A396E5}" type="slidenum">
              <a:rPr lang="en-US" smtClean="0"/>
              <a:t>11</a:t>
            </a:fld>
            <a:endParaRPr lang="en-US" dirty="0"/>
          </a:p>
        </p:txBody>
      </p:sp>
      <p:sp>
        <p:nvSpPr>
          <p:cNvPr id="8" name="TextBox 7">
            <a:extLst>
              <a:ext uri="{FF2B5EF4-FFF2-40B4-BE49-F238E27FC236}">
                <a16:creationId xmlns:a16="http://schemas.microsoft.com/office/drawing/2014/main" id="{D5D5F64C-202B-ED44-A1BB-7962130A64AA}"/>
              </a:ext>
            </a:extLst>
          </p:cNvPr>
          <p:cNvSpPr txBox="1"/>
          <p:nvPr/>
        </p:nvSpPr>
        <p:spPr>
          <a:xfrm>
            <a:off x="261891" y="2586077"/>
            <a:ext cx="8100873" cy="1685846"/>
          </a:xfrm>
          <a:prstGeom prst="rect">
            <a:avLst/>
          </a:prstGeom>
          <a:noFill/>
        </p:spPr>
        <p:txBody>
          <a:bodyPr wrap="square">
            <a:spAutoFit/>
          </a:bodyPr>
          <a:lstStyle/>
          <a:p>
            <a:pPr algn="just">
              <a:lnSpc>
                <a:spcPct val="150000"/>
              </a:lnSpc>
            </a:pPr>
            <a:r>
              <a:rPr lang="el-GR" sz="2400" b="0" i="0" dirty="0">
                <a:effectLst/>
                <a:latin typeface="Arial" panose="020B0604020202020204" pitchFamily="34" charset="0"/>
                <a:cs typeface="Arial" panose="020B0604020202020204" pitchFamily="34" charset="0"/>
              </a:rPr>
              <a:t>Προστατεύουν το παγιδευμένο φάρμακο ενάντια στην ενζυματική αποικοδόμηση στην κυκλοφορία και ενισχύουν την ενδοκυτταρική πρόσληψη του φαρμάκου.</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22958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DE6D8F3-125F-F862-3144-F1B265A4B13F}"/>
              </a:ext>
            </a:extLst>
          </p:cNvPr>
          <p:cNvSpPr>
            <a:spLocks noGrp="1"/>
          </p:cNvSpPr>
          <p:nvPr>
            <p:ph type="sldNum" sz="quarter" idx="12"/>
          </p:nvPr>
        </p:nvSpPr>
        <p:spPr/>
        <p:txBody>
          <a:bodyPr/>
          <a:lstStyle/>
          <a:p>
            <a:fld id="{B5CEABB6-07DC-46E8-9B57-56EC44A396E5}" type="slidenum">
              <a:rPr lang="en-US" smtClean="0"/>
              <a:t>12</a:t>
            </a:fld>
            <a:endParaRPr lang="en-US" dirty="0"/>
          </a:p>
        </p:txBody>
      </p:sp>
      <p:sp>
        <p:nvSpPr>
          <p:cNvPr id="8" name="TextBox 7">
            <a:extLst>
              <a:ext uri="{FF2B5EF4-FFF2-40B4-BE49-F238E27FC236}">
                <a16:creationId xmlns:a16="http://schemas.microsoft.com/office/drawing/2014/main" id="{D5D5F64C-202B-ED44-A1BB-7962130A64AA}"/>
              </a:ext>
            </a:extLst>
          </p:cNvPr>
          <p:cNvSpPr txBox="1"/>
          <p:nvPr/>
        </p:nvSpPr>
        <p:spPr>
          <a:xfrm>
            <a:off x="288525" y="2032079"/>
            <a:ext cx="8100873" cy="2793842"/>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Οι φαρμακευτικές ουσίες και τα αιθέρια έλαια που είναι ενθυλακωμένα σε λιποσώματα χ</a:t>
            </a:r>
            <a:r>
              <a:rPr lang="el-GR" sz="2400" b="0" i="0" dirty="0">
                <a:effectLst/>
                <a:latin typeface="Arial" panose="020B0604020202020204" pitchFamily="34" charset="0"/>
                <a:cs typeface="Arial" panose="020B0604020202020204" pitchFamily="34" charset="0"/>
              </a:rPr>
              <a:t>ρησιμοποιούνται ως ανοσοθεραπευτικοί παράγοντες, στη θεραπεία του καρκίνου και στη θεραπεία παρασιτικών ασθενειών και λοιμώξεων και άλλες.</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5234536"/>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5F4A85C-AC17-2FA9-AFAC-4331A4E25639}"/>
              </a:ext>
            </a:extLst>
          </p:cNvPr>
          <p:cNvPicPr>
            <a:picLocks noChangeAspect="1"/>
          </p:cNvPicPr>
          <p:nvPr/>
        </p:nvPicPr>
        <p:blipFill rotWithShape="1">
          <a:blip r:embed="rId2"/>
          <a:srcRect l="8228" t="32362" r="9199" b="17411"/>
          <a:stretch/>
        </p:blipFill>
        <p:spPr>
          <a:xfrm>
            <a:off x="206124" y="1242875"/>
            <a:ext cx="11779752" cy="4030462"/>
          </a:xfrm>
          <a:prstGeom prst="rect">
            <a:avLst/>
          </a:prstGeom>
        </p:spPr>
      </p:pic>
      <p:sp>
        <p:nvSpPr>
          <p:cNvPr id="5" name="TextBox 4">
            <a:extLst>
              <a:ext uri="{FF2B5EF4-FFF2-40B4-BE49-F238E27FC236}">
                <a16:creationId xmlns:a16="http://schemas.microsoft.com/office/drawing/2014/main" id="{CDD8797B-7F9F-526B-857D-8E732BEB7F98}"/>
              </a:ext>
            </a:extLst>
          </p:cNvPr>
          <p:cNvSpPr txBox="1"/>
          <p:nvPr/>
        </p:nvSpPr>
        <p:spPr>
          <a:xfrm>
            <a:off x="206124" y="5488995"/>
            <a:ext cx="11672197" cy="1200329"/>
          </a:xfrm>
          <a:prstGeom prst="rect">
            <a:avLst/>
          </a:prstGeom>
          <a:noFill/>
        </p:spPr>
        <p:txBody>
          <a:bodyPr wrap="square">
            <a:spAutoFit/>
          </a:bodyPr>
          <a:lstStyle/>
          <a:p>
            <a:r>
              <a:rPr lang="en-US" sz="2400" b="0" i="0" dirty="0" err="1">
                <a:solidFill>
                  <a:schemeClr val="bg1"/>
                </a:solidFill>
                <a:effectLst/>
                <a:latin typeface="Arial" panose="020B0604020202020204" pitchFamily="34" charset="0"/>
              </a:rPr>
              <a:t>Akbarzadeh</a:t>
            </a:r>
            <a:r>
              <a:rPr lang="en-US" sz="2400" b="0" i="0" dirty="0">
                <a:solidFill>
                  <a:schemeClr val="bg1"/>
                </a:solidFill>
                <a:effectLst/>
                <a:latin typeface="Arial" panose="020B0604020202020204" pitchFamily="34" charset="0"/>
              </a:rPr>
              <a:t>, A., Rezaei-</a:t>
            </a:r>
            <a:r>
              <a:rPr lang="en-US" sz="2400" b="0" i="0" dirty="0" err="1">
                <a:solidFill>
                  <a:schemeClr val="bg1"/>
                </a:solidFill>
                <a:effectLst/>
                <a:latin typeface="Arial" panose="020B0604020202020204" pitchFamily="34" charset="0"/>
              </a:rPr>
              <a:t>Sadabady</a:t>
            </a:r>
            <a:r>
              <a:rPr lang="en-US" sz="2400" b="0" i="0" dirty="0">
                <a:solidFill>
                  <a:schemeClr val="bg1"/>
                </a:solidFill>
                <a:effectLst/>
                <a:latin typeface="Arial" panose="020B0604020202020204" pitchFamily="34" charset="0"/>
              </a:rPr>
              <a:t>, R., </a:t>
            </a:r>
            <a:r>
              <a:rPr lang="en-US" sz="2400" b="0" i="0" dirty="0" err="1">
                <a:solidFill>
                  <a:schemeClr val="bg1"/>
                </a:solidFill>
                <a:effectLst/>
                <a:latin typeface="Arial" panose="020B0604020202020204" pitchFamily="34" charset="0"/>
              </a:rPr>
              <a:t>Davaran</a:t>
            </a:r>
            <a:r>
              <a:rPr lang="en-US" sz="2400" b="0" i="0" dirty="0">
                <a:solidFill>
                  <a:schemeClr val="bg1"/>
                </a:solidFill>
                <a:effectLst/>
                <a:latin typeface="Arial" panose="020B0604020202020204" pitchFamily="34" charset="0"/>
              </a:rPr>
              <a:t>, S., </a:t>
            </a:r>
            <a:r>
              <a:rPr lang="en-US" sz="2400" b="0" i="0" dirty="0" err="1">
                <a:solidFill>
                  <a:schemeClr val="bg1"/>
                </a:solidFill>
                <a:effectLst/>
                <a:latin typeface="Arial" panose="020B0604020202020204" pitchFamily="34" charset="0"/>
              </a:rPr>
              <a:t>Joo</a:t>
            </a:r>
            <a:r>
              <a:rPr lang="en-US" sz="2400" b="0" i="0" dirty="0">
                <a:solidFill>
                  <a:schemeClr val="bg1"/>
                </a:solidFill>
                <a:effectLst/>
                <a:latin typeface="Arial" panose="020B0604020202020204" pitchFamily="34" charset="0"/>
              </a:rPr>
              <a:t>, S. W., </a:t>
            </a:r>
            <a:r>
              <a:rPr lang="en-US" sz="2400" b="0" i="0" dirty="0" err="1">
                <a:solidFill>
                  <a:schemeClr val="bg1"/>
                </a:solidFill>
                <a:effectLst/>
                <a:latin typeface="Arial" panose="020B0604020202020204" pitchFamily="34" charset="0"/>
              </a:rPr>
              <a:t>Zarghami</a:t>
            </a:r>
            <a:r>
              <a:rPr lang="en-US" sz="2400" b="0" i="0" dirty="0">
                <a:solidFill>
                  <a:schemeClr val="bg1"/>
                </a:solidFill>
                <a:effectLst/>
                <a:latin typeface="Arial" panose="020B0604020202020204" pitchFamily="34" charset="0"/>
              </a:rPr>
              <a:t>, N., </a:t>
            </a:r>
            <a:r>
              <a:rPr lang="en-US" sz="2400" b="0" i="0" dirty="0" err="1">
                <a:solidFill>
                  <a:schemeClr val="bg1"/>
                </a:solidFill>
                <a:effectLst/>
                <a:latin typeface="Arial" panose="020B0604020202020204" pitchFamily="34" charset="0"/>
              </a:rPr>
              <a:t>Hanifehpour</a:t>
            </a:r>
            <a:r>
              <a:rPr lang="en-US" sz="2400" b="0" i="0" dirty="0">
                <a:solidFill>
                  <a:schemeClr val="bg1"/>
                </a:solidFill>
                <a:effectLst/>
                <a:latin typeface="Arial" panose="020B0604020202020204" pitchFamily="34" charset="0"/>
              </a:rPr>
              <a:t>, Y., ... &amp; </a:t>
            </a:r>
            <a:r>
              <a:rPr lang="en-US" sz="2400" b="0" i="0" dirty="0" err="1">
                <a:solidFill>
                  <a:schemeClr val="bg1"/>
                </a:solidFill>
                <a:effectLst/>
                <a:latin typeface="Arial" panose="020B0604020202020204" pitchFamily="34" charset="0"/>
              </a:rPr>
              <a:t>Nejati-Koshki</a:t>
            </a:r>
            <a:r>
              <a:rPr lang="en-US" sz="2400" b="0" i="0" dirty="0">
                <a:solidFill>
                  <a:schemeClr val="bg1"/>
                </a:solidFill>
                <a:effectLst/>
                <a:latin typeface="Arial" panose="020B0604020202020204" pitchFamily="34" charset="0"/>
              </a:rPr>
              <a:t>, K. (2013). Liposome: classification, preparation, and applications. </a:t>
            </a:r>
            <a:r>
              <a:rPr lang="en-US" sz="2400" b="0" i="1" dirty="0">
                <a:solidFill>
                  <a:schemeClr val="bg1"/>
                </a:solidFill>
                <a:effectLst/>
                <a:latin typeface="Arial" panose="020B0604020202020204" pitchFamily="34" charset="0"/>
              </a:rPr>
              <a:t>Nanoscale research letters</a:t>
            </a:r>
            <a:r>
              <a:rPr lang="en-US" sz="2400" b="0" i="0" dirty="0">
                <a:solidFill>
                  <a:schemeClr val="bg1"/>
                </a:solidFill>
                <a:effectLst/>
                <a:latin typeface="Arial" panose="020B0604020202020204" pitchFamily="34" charset="0"/>
              </a:rPr>
              <a:t>, </a:t>
            </a:r>
            <a:r>
              <a:rPr lang="en-US" sz="2400" b="0" i="1" dirty="0">
                <a:solidFill>
                  <a:schemeClr val="bg1"/>
                </a:solidFill>
                <a:effectLst/>
                <a:latin typeface="Arial" panose="020B0604020202020204" pitchFamily="34" charset="0"/>
              </a:rPr>
              <a:t>8</a:t>
            </a:r>
            <a:r>
              <a:rPr lang="en-US" sz="2400" b="0" i="0" dirty="0">
                <a:solidFill>
                  <a:schemeClr val="bg1"/>
                </a:solidFill>
                <a:effectLst/>
                <a:latin typeface="Arial" panose="020B0604020202020204" pitchFamily="34" charset="0"/>
              </a:rPr>
              <a:t>(1), 1-9.</a:t>
            </a:r>
            <a:endParaRPr lang="el-GR" sz="2400" dirty="0">
              <a:solidFill>
                <a:schemeClr val="bg1"/>
              </a:solidFill>
            </a:endParaRPr>
          </a:p>
        </p:txBody>
      </p:sp>
    </p:spTree>
    <p:extLst>
      <p:ext uri="{BB962C8B-B14F-4D97-AF65-F5344CB8AC3E}">
        <p14:creationId xmlns:p14="http://schemas.microsoft.com/office/powerpoint/2010/main" val="25663969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8C90AD3E-096D-A89D-138E-C6F926523E0C}"/>
              </a:ext>
            </a:extLst>
          </p:cNvPr>
          <p:cNvPicPr>
            <a:picLocks noChangeAspect="1"/>
          </p:cNvPicPr>
          <p:nvPr/>
        </p:nvPicPr>
        <p:blipFill rotWithShape="1">
          <a:blip r:embed="rId2"/>
          <a:srcRect l="26651" t="29644" r="27985" b="36958"/>
          <a:stretch/>
        </p:blipFill>
        <p:spPr>
          <a:xfrm>
            <a:off x="390617" y="656947"/>
            <a:ext cx="5530790" cy="2290439"/>
          </a:xfrm>
          <a:prstGeom prst="rect">
            <a:avLst/>
          </a:prstGeom>
        </p:spPr>
      </p:pic>
      <p:pic>
        <p:nvPicPr>
          <p:cNvPr id="13" name="Picture 12">
            <a:extLst>
              <a:ext uri="{FF2B5EF4-FFF2-40B4-BE49-F238E27FC236}">
                <a16:creationId xmlns:a16="http://schemas.microsoft.com/office/drawing/2014/main" id="{6594F95B-DCB8-9B0E-368D-201F2688EC4C}"/>
              </a:ext>
            </a:extLst>
          </p:cNvPr>
          <p:cNvPicPr>
            <a:picLocks noChangeAspect="1"/>
          </p:cNvPicPr>
          <p:nvPr/>
        </p:nvPicPr>
        <p:blipFill rotWithShape="1">
          <a:blip r:embed="rId3"/>
          <a:srcRect l="26796" t="28997" r="28714" b="36570"/>
          <a:stretch/>
        </p:blipFill>
        <p:spPr>
          <a:xfrm>
            <a:off x="405413" y="3506680"/>
            <a:ext cx="5515994" cy="2361460"/>
          </a:xfrm>
          <a:prstGeom prst="rect">
            <a:avLst/>
          </a:prstGeom>
        </p:spPr>
      </p:pic>
    </p:spTree>
    <p:extLst>
      <p:ext uri="{BB962C8B-B14F-4D97-AF65-F5344CB8AC3E}">
        <p14:creationId xmlns:p14="http://schemas.microsoft.com/office/powerpoint/2010/main" val="23095608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61FFDD1-3D13-F8A6-7CC0-B0D19DFDCA8E}"/>
              </a:ext>
            </a:extLst>
          </p:cNvPr>
          <p:cNvPicPr>
            <a:picLocks noChangeAspect="1"/>
          </p:cNvPicPr>
          <p:nvPr/>
        </p:nvPicPr>
        <p:blipFill rotWithShape="1">
          <a:blip r:embed="rId2"/>
          <a:srcRect l="37646" t="32363" r="20049" b="33721"/>
          <a:stretch/>
        </p:blipFill>
        <p:spPr>
          <a:xfrm>
            <a:off x="2513012" y="3293615"/>
            <a:ext cx="7165975" cy="3231472"/>
          </a:xfrm>
          <a:prstGeom prst="rect">
            <a:avLst/>
          </a:prstGeom>
        </p:spPr>
      </p:pic>
    </p:spTree>
    <p:extLst>
      <p:ext uri="{BB962C8B-B14F-4D97-AF65-F5344CB8AC3E}">
        <p14:creationId xmlns:p14="http://schemas.microsoft.com/office/powerpoint/2010/main" val="349111894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809548D-7705-9B9D-6E98-E38D74EB29F5}"/>
              </a:ext>
            </a:extLst>
          </p:cNvPr>
          <p:cNvPicPr>
            <a:picLocks noChangeAspect="1"/>
          </p:cNvPicPr>
          <p:nvPr/>
        </p:nvPicPr>
        <p:blipFill rotWithShape="1">
          <a:blip r:embed="rId2"/>
          <a:srcRect l="42815" t="19547" r="25073" b="61942"/>
          <a:stretch/>
        </p:blipFill>
        <p:spPr>
          <a:xfrm>
            <a:off x="1595744" y="3429000"/>
            <a:ext cx="9000511" cy="2918534"/>
          </a:xfrm>
          <a:prstGeom prst="rect">
            <a:avLst/>
          </a:prstGeom>
        </p:spPr>
      </p:pic>
    </p:spTree>
    <p:extLst>
      <p:ext uri="{BB962C8B-B14F-4D97-AF65-F5344CB8AC3E}">
        <p14:creationId xmlns:p14="http://schemas.microsoft.com/office/powerpoint/2010/main" val="55883727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B85C238-CF1F-8F22-8F06-F9E63FA478D9}"/>
              </a:ext>
            </a:extLst>
          </p:cNvPr>
          <p:cNvPicPr>
            <a:picLocks noChangeAspect="1"/>
          </p:cNvPicPr>
          <p:nvPr/>
        </p:nvPicPr>
        <p:blipFill rotWithShape="1">
          <a:blip r:embed="rId2"/>
          <a:srcRect l="26651" t="29773" r="27913" b="38641"/>
          <a:stretch/>
        </p:blipFill>
        <p:spPr>
          <a:xfrm>
            <a:off x="2588302" y="3844031"/>
            <a:ext cx="7015396" cy="2743200"/>
          </a:xfrm>
          <a:prstGeom prst="rect">
            <a:avLst/>
          </a:prstGeom>
        </p:spPr>
      </p:pic>
    </p:spTree>
    <p:extLst>
      <p:ext uri="{BB962C8B-B14F-4D97-AF65-F5344CB8AC3E}">
        <p14:creationId xmlns:p14="http://schemas.microsoft.com/office/powerpoint/2010/main" val="30588906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3A5341F-D850-A27C-B3F9-D69C6D0D5A09}"/>
              </a:ext>
            </a:extLst>
          </p:cNvPr>
          <p:cNvPicPr>
            <a:picLocks noChangeAspect="1"/>
          </p:cNvPicPr>
          <p:nvPr/>
        </p:nvPicPr>
        <p:blipFill rotWithShape="1">
          <a:blip r:embed="rId2"/>
          <a:srcRect l="27233" t="29903" r="28714" b="31910"/>
          <a:stretch/>
        </p:blipFill>
        <p:spPr>
          <a:xfrm>
            <a:off x="2563889" y="3142695"/>
            <a:ext cx="7064221" cy="3444536"/>
          </a:xfrm>
          <a:prstGeom prst="rect">
            <a:avLst/>
          </a:prstGeom>
        </p:spPr>
      </p:pic>
    </p:spTree>
    <p:extLst>
      <p:ext uri="{BB962C8B-B14F-4D97-AF65-F5344CB8AC3E}">
        <p14:creationId xmlns:p14="http://schemas.microsoft.com/office/powerpoint/2010/main" val="25869142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DBBE79-546F-5FC4-8408-1B3CDA2E03A2}"/>
              </a:ext>
            </a:extLst>
          </p:cNvPr>
          <p:cNvSpPr>
            <a:spLocks noGrp="1"/>
          </p:cNvSpPr>
          <p:nvPr>
            <p:ph type="title"/>
          </p:nvPr>
        </p:nvSpPr>
        <p:spPr>
          <a:xfrm>
            <a:off x="1220315" y="2674397"/>
            <a:ext cx="4604287" cy="559293"/>
          </a:xfrm>
        </p:spPr>
        <p:txBody>
          <a:bodyPr>
            <a:normAutofit/>
          </a:bodyPr>
          <a:lstStyle/>
          <a:p>
            <a:pPr algn="ctr"/>
            <a:r>
              <a:rPr lang="el-GR" sz="2400" b="1" dirty="0">
                <a:latin typeface="Arial" panose="020B0604020202020204" pitchFamily="34" charset="0"/>
                <a:cs typeface="Arial" panose="020B0604020202020204" pitchFamily="34" charset="0"/>
              </a:rPr>
              <a:t>Τα γαλακτώματα</a:t>
            </a:r>
          </a:p>
        </p:txBody>
      </p:sp>
    </p:spTree>
    <p:extLst>
      <p:ext uri="{BB962C8B-B14F-4D97-AF65-F5344CB8AC3E}">
        <p14:creationId xmlns:p14="http://schemas.microsoft.com/office/powerpoint/2010/main" val="21769874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Placeholder 29" descr="A close up of a flower">
            <a:extLst>
              <a:ext uri="{FF2B5EF4-FFF2-40B4-BE49-F238E27FC236}">
                <a16:creationId xmlns:a16="http://schemas.microsoft.com/office/drawing/2014/main" id="{D5522545-3198-4900-98E4-7F99A56E9F23}"/>
              </a:ext>
            </a:extLst>
          </p:cNvPr>
          <p:cNvPicPr>
            <a:picLocks noGrp="1" noChangeAspect="1"/>
          </p:cNvPicPr>
          <p:nvPr>
            <p:ph type="pic" sz="quarter" idx="17"/>
          </p:nvPr>
        </p:nvPicPr>
        <p:blipFill rotWithShape="1">
          <a:blip r:embed="rId2" cstate="screen">
            <a:extLst>
              <a:ext uri="{28A0092B-C50C-407E-A947-70E740481C1C}">
                <a14:useLocalDpi xmlns:a14="http://schemas.microsoft.com/office/drawing/2010/main" val="0"/>
              </a:ext>
            </a:extLst>
          </a:blip>
          <a:srcRect/>
          <a:stretch/>
        </p:blipFill>
        <p:spPr>
          <a:xfrm>
            <a:off x="7710488" y="3367088"/>
            <a:ext cx="4481512" cy="2989262"/>
          </a:xfrm>
        </p:spPr>
      </p:pic>
      <p:pic>
        <p:nvPicPr>
          <p:cNvPr id="28" name="Graphic 27">
            <a:extLst>
              <a:ext uri="{FF2B5EF4-FFF2-40B4-BE49-F238E27FC236}">
                <a16:creationId xmlns:a16="http://schemas.microsoft.com/office/drawing/2014/main" id="{1B27C5DA-EB72-451A-90A8-88187CCD5842}"/>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sp>
        <p:nvSpPr>
          <p:cNvPr id="3" name="TextBox 2">
            <a:extLst>
              <a:ext uri="{FF2B5EF4-FFF2-40B4-BE49-F238E27FC236}">
                <a16:creationId xmlns:a16="http://schemas.microsoft.com/office/drawing/2014/main" id="{AA9C2B56-F7A8-F038-F069-D42CEA515757}"/>
              </a:ext>
            </a:extLst>
          </p:cNvPr>
          <p:cNvSpPr txBox="1"/>
          <p:nvPr/>
        </p:nvSpPr>
        <p:spPr>
          <a:xfrm>
            <a:off x="1032028" y="2127744"/>
            <a:ext cx="6922363" cy="1909305"/>
          </a:xfrm>
          <a:prstGeom prst="rect">
            <a:avLst/>
          </a:prstGeom>
          <a:noFill/>
        </p:spPr>
        <p:txBody>
          <a:bodyPr wrap="square">
            <a:spAutoFit/>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kumimoji="0" lang="el-GR"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Μέθοδοι </a:t>
            </a:r>
            <a:r>
              <a:rPr lang="el-GR" sz="3200" dirty="0">
                <a:solidFill>
                  <a:prstClr val="black"/>
                </a:solidFill>
                <a:latin typeface="Arial" panose="020B0604020202020204" pitchFamily="34" charset="0"/>
                <a:cs typeface="Arial" panose="020B0604020202020204" pitchFamily="34" charset="0"/>
              </a:rPr>
              <a:t>ενθυλάκωσης </a:t>
            </a:r>
            <a:r>
              <a:rPr kumimoji="0" lang="el-GR"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των αιθέριων</a:t>
            </a:r>
          </a:p>
          <a:p>
            <a:pPr marL="0" marR="0" lvl="0" indent="0" algn="l" defTabSz="914400" rtl="0" eaLnBrk="1" fontAlgn="auto" latinLnBrk="0" hangingPunct="1">
              <a:lnSpc>
                <a:spcPct val="2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l-GR"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ελαίων</a:t>
            </a:r>
          </a:p>
        </p:txBody>
      </p:sp>
    </p:spTree>
    <p:extLst>
      <p:ext uri="{BB962C8B-B14F-4D97-AF65-F5344CB8AC3E}">
        <p14:creationId xmlns:p14="http://schemas.microsoft.com/office/powerpoint/2010/main" val="6279115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DE6D8F3-125F-F862-3144-F1B265A4B13F}"/>
              </a:ext>
            </a:extLst>
          </p:cNvPr>
          <p:cNvSpPr>
            <a:spLocks noGrp="1"/>
          </p:cNvSpPr>
          <p:nvPr>
            <p:ph type="sldNum" sz="quarter" idx="12"/>
          </p:nvPr>
        </p:nvSpPr>
        <p:spPr/>
        <p:txBody>
          <a:bodyPr/>
          <a:lstStyle/>
          <a:p>
            <a:fld id="{B5CEABB6-07DC-46E8-9B57-56EC44A396E5}" type="slidenum">
              <a:rPr lang="en-US" smtClean="0"/>
              <a:t>20</a:t>
            </a:fld>
            <a:endParaRPr lang="en-US" dirty="0"/>
          </a:p>
        </p:txBody>
      </p:sp>
      <p:sp>
        <p:nvSpPr>
          <p:cNvPr id="3" name="TextBox 2">
            <a:extLst>
              <a:ext uri="{FF2B5EF4-FFF2-40B4-BE49-F238E27FC236}">
                <a16:creationId xmlns:a16="http://schemas.microsoft.com/office/drawing/2014/main" id="{7CE22EC9-3034-DC9C-6588-257653B88D3A}"/>
              </a:ext>
            </a:extLst>
          </p:cNvPr>
          <p:cNvSpPr txBox="1"/>
          <p:nvPr/>
        </p:nvSpPr>
        <p:spPr>
          <a:xfrm>
            <a:off x="350667" y="2822177"/>
            <a:ext cx="8926497" cy="2793778"/>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Ως </a:t>
            </a:r>
            <a:r>
              <a:rPr lang="el-GR" sz="2400" b="1" dirty="0">
                <a:latin typeface="Arial" panose="020B0604020202020204" pitchFamily="34" charset="0"/>
                <a:cs typeface="Arial" panose="020B0604020202020204" pitchFamily="34" charset="0"/>
              </a:rPr>
              <a:t>γαλάκτωμα</a:t>
            </a:r>
            <a:r>
              <a:rPr lang="el-GR" sz="2400" dirty="0">
                <a:latin typeface="Arial" panose="020B0604020202020204" pitchFamily="34" charset="0"/>
                <a:cs typeface="Arial" panose="020B0604020202020204" pitchFamily="34" charset="0"/>
              </a:rPr>
              <a:t> ορίζεται το μίγμα δύο ή περισσότερων, φυσιολογικά μη αναμίξιμων, υγρών, όπου τα σταγονίδια του ενός (διεσπαρμένη φάση) διασπείρονται στο άλλο (συνεχής φάση). Οι δύο φάσεις αποτελούνται από υγρά συστατικά, τα οποία κατά βάση είναι έλαιο και νερό.</a:t>
            </a:r>
          </a:p>
        </p:txBody>
      </p:sp>
    </p:spTree>
    <p:extLst>
      <p:ext uri="{BB962C8B-B14F-4D97-AF65-F5344CB8AC3E}">
        <p14:creationId xmlns:p14="http://schemas.microsoft.com/office/powerpoint/2010/main" val="3766511726"/>
      </p:ext>
    </p:extLst>
  </p:cSld>
  <p:clrMapOvr>
    <a:masterClrMapping/>
  </p:clrMapOvr>
  <p:transition spd="med">
    <p:pull/>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2053389-89AC-24F4-39AE-915F0BDF9901}"/>
              </a:ext>
            </a:extLst>
          </p:cNvPr>
          <p:cNvSpPr txBox="1"/>
          <p:nvPr/>
        </p:nvSpPr>
        <p:spPr>
          <a:xfrm>
            <a:off x="189020" y="2966906"/>
            <a:ext cx="11813960" cy="168584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Όταν η συνεχής φάση είναι υδατική και η διεσπαρμένη φάση είναι έλαιο, αναφερόμαστε σε γαλακτώματα ελαίου σε νερό (Oil-in-Water ή O/W), ενώ σε αντίθετη περίπτωση δημιουργούνται γαλακτώματα νερού σε έλαιο (Water-in-Oil ή W/O).</a:t>
            </a:r>
            <a:endParaRPr kumimoji="0" lang="el-GR" sz="2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628142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2053389-89AC-24F4-39AE-915F0BDF9901}"/>
              </a:ext>
            </a:extLst>
          </p:cNvPr>
          <p:cNvSpPr txBox="1"/>
          <p:nvPr/>
        </p:nvSpPr>
        <p:spPr>
          <a:xfrm>
            <a:off x="189020" y="3429000"/>
            <a:ext cx="11813960" cy="2239780"/>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Τα γαλακτώματα σχηματίζονται αναμειγνύοντας τουλάχιστον τρία συστατικά: έλαιο (λιπαρή φάση), νερό (υδατική φάση) και γαλακτωματοποιητή. Για το σκοπό αυτό, συνήθως χρησιμοποιούνται μηχανικές συσκευές που προκαλούν τη διάσπαση του ελαίου σε σταγονίδια μικρού μεγέθους και τη διασπορά τους στην υδατική φάση. </a:t>
            </a:r>
          </a:p>
        </p:txBody>
      </p:sp>
    </p:spTree>
    <p:extLst>
      <p:ext uri="{BB962C8B-B14F-4D97-AF65-F5344CB8AC3E}">
        <p14:creationId xmlns:p14="http://schemas.microsoft.com/office/powerpoint/2010/main" val="2301526522"/>
      </p:ext>
    </p:extLst>
  </p:cSld>
  <p:clrMapOvr>
    <a:masterClrMapping/>
  </p:clrMapOvr>
  <p:transition spd="slow">
    <p:wip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2053389-89AC-24F4-39AE-915F0BDF9901}"/>
              </a:ext>
            </a:extLst>
          </p:cNvPr>
          <p:cNvSpPr txBox="1"/>
          <p:nvPr/>
        </p:nvSpPr>
        <p:spPr>
          <a:xfrm>
            <a:off x="189020" y="3429000"/>
            <a:ext cx="11813960" cy="1685783"/>
          </a:xfrm>
          <a:prstGeom prst="rect">
            <a:avLst/>
          </a:prstGeom>
          <a:noFill/>
        </p:spPr>
        <p:txBody>
          <a:bodyPr wrap="square">
            <a:spAutoFit/>
          </a:bodyPr>
          <a:lstStyle/>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r>
              <a:rPr lang="el-GR" sz="2400" dirty="0">
                <a:latin typeface="Arial" panose="020B0604020202020204" pitchFamily="34" charset="0"/>
                <a:cs typeface="Arial" panose="020B0604020202020204" pitchFamily="34" charset="0"/>
              </a:rPr>
              <a:t>ομογενοποίηση υψηλής πίεσης (</a:t>
            </a:r>
            <a:r>
              <a:rPr lang="en-US" sz="2400" dirty="0">
                <a:latin typeface="Arial" panose="020B0604020202020204" pitchFamily="34" charset="0"/>
                <a:cs typeface="Arial" panose="020B0604020202020204" pitchFamily="34" charset="0"/>
              </a:rPr>
              <a:t>high pressure homogenization) </a:t>
            </a:r>
            <a:endParaRPr lang="el-GR" sz="2400" dirty="0">
              <a:latin typeface="Arial" panose="020B0604020202020204" pitchFamily="34" charset="0"/>
              <a:cs typeface="Arial" panose="020B0604020202020204" pitchFamily="34" charset="0"/>
            </a:endParaRPr>
          </a:p>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r>
              <a:rPr lang="el-GR" sz="2400" dirty="0">
                <a:latin typeface="Arial" panose="020B0604020202020204" pitchFamily="34" charset="0"/>
                <a:cs typeface="Arial" panose="020B0604020202020204" pitchFamily="34" charset="0"/>
              </a:rPr>
              <a:t>η μικρορευστοποίηση (</a:t>
            </a:r>
            <a:r>
              <a:rPr lang="en-US" sz="2400" dirty="0" err="1">
                <a:latin typeface="Arial" panose="020B0604020202020204" pitchFamily="34" charset="0"/>
                <a:cs typeface="Arial" panose="020B0604020202020204" pitchFamily="34" charset="0"/>
              </a:rPr>
              <a:t>microfluidization</a:t>
            </a:r>
            <a:r>
              <a:rPr lang="en-US" sz="2400" dirty="0">
                <a:latin typeface="Arial" panose="020B0604020202020204" pitchFamily="34" charset="0"/>
                <a:cs typeface="Arial" panose="020B0604020202020204" pitchFamily="34" charset="0"/>
              </a:rPr>
              <a:t>)</a:t>
            </a:r>
            <a:r>
              <a:rPr lang="el-GR" sz="2400" dirty="0">
                <a:latin typeface="Arial" panose="020B0604020202020204" pitchFamily="34" charset="0"/>
                <a:cs typeface="Arial" panose="020B0604020202020204" pitchFamily="34" charset="0"/>
              </a:rPr>
              <a:t> </a:t>
            </a:r>
          </a:p>
          <a:p>
            <a:pPr marL="342900" marR="0" lvl="0" indent="-342900" algn="just" defTabSz="914400" rtl="0" eaLnBrk="1" fontAlgn="auto" latinLnBrk="0" hangingPunct="1">
              <a:lnSpc>
                <a:spcPct val="150000"/>
              </a:lnSpc>
              <a:spcBef>
                <a:spcPts val="0"/>
              </a:spcBef>
              <a:spcAft>
                <a:spcPts val="0"/>
              </a:spcAft>
              <a:buClrTx/>
              <a:buSzTx/>
              <a:buFont typeface="Wingdings" panose="05000000000000000000" pitchFamily="2" charset="2"/>
              <a:buChar char="ü"/>
              <a:tabLst/>
              <a:defRPr/>
            </a:pPr>
            <a:r>
              <a:rPr lang="el-GR" sz="2400" dirty="0">
                <a:latin typeface="Arial" panose="020B0604020202020204" pitchFamily="34" charset="0"/>
                <a:cs typeface="Arial" panose="020B0604020202020204" pitchFamily="34" charset="0"/>
              </a:rPr>
              <a:t>υπέρηχοι (</a:t>
            </a:r>
            <a:r>
              <a:rPr lang="en-US" sz="2400" dirty="0">
                <a:latin typeface="Arial" panose="020B0604020202020204" pitchFamily="34" charset="0"/>
                <a:cs typeface="Arial" panose="020B0604020202020204" pitchFamily="34" charset="0"/>
              </a:rPr>
              <a:t>ultrasonication)</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7736614"/>
      </p:ext>
    </p:extLst>
  </p:cSld>
  <p:clrMapOvr>
    <a:masterClrMapping/>
  </p:clrMapOvr>
  <p:transition spd="slow">
    <p:cove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2053389-89AC-24F4-39AE-915F0BDF9901}"/>
              </a:ext>
            </a:extLst>
          </p:cNvPr>
          <p:cNvSpPr txBox="1"/>
          <p:nvPr/>
        </p:nvSpPr>
        <p:spPr>
          <a:xfrm>
            <a:off x="189020" y="3429000"/>
            <a:ext cx="11813960" cy="168578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Η ομοιογένεια και το μέγεθος των σταγονιδίων στα νανογαλακτώματα εξαρτώνται σε μεγάλο βαθμό από την εισροή ενέργειας στο σύστημα. Έτσι, όσο υψηλότερη είναι η ενέργεια, τόσο μικρότερα και περισσότερο ομοιογενή είναι τα σταγονίδια.</a:t>
            </a:r>
            <a:endParaRPr kumimoji="0" lang="el-GR" sz="2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328003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DE6D8F3-125F-F862-3144-F1B265A4B13F}"/>
              </a:ext>
            </a:extLst>
          </p:cNvPr>
          <p:cNvSpPr>
            <a:spLocks noGrp="1"/>
          </p:cNvSpPr>
          <p:nvPr>
            <p:ph type="sldNum" sz="quarter" idx="12"/>
          </p:nvPr>
        </p:nvSpPr>
        <p:spPr/>
        <p:txBody>
          <a:bodyPr/>
          <a:lstStyle/>
          <a:p>
            <a:fld id="{B5CEABB6-07DC-46E8-9B57-56EC44A396E5}" type="slidenum">
              <a:rPr lang="en-US" smtClean="0"/>
              <a:t>25</a:t>
            </a:fld>
            <a:endParaRPr lang="en-US" dirty="0"/>
          </a:p>
        </p:txBody>
      </p:sp>
      <p:sp>
        <p:nvSpPr>
          <p:cNvPr id="4" name="TextBox 3">
            <a:extLst>
              <a:ext uri="{FF2B5EF4-FFF2-40B4-BE49-F238E27FC236}">
                <a16:creationId xmlns:a16="http://schemas.microsoft.com/office/drawing/2014/main" id="{EAE8D55E-A010-5DE8-60C3-1B28B7F45ADF}"/>
              </a:ext>
            </a:extLst>
          </p:cNvPr>
          <p:cNvSpPr txBox="1"/>
          <p:nvPr/>
        </p:nvSpPr>
        <p:spPr>
          <a:xfrm>
            <a:off x="279647" y="2967763"/>
            <a:ext cx="8509246" cy="2793842"/>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Με βάση το μέγεθος (διάμετρο) και τη σταθερότητα των σταγονιδίων τους, τα γαλακτώματα ταξινομούνται σε </a:t>
            </a:r>
            <a:r>
              <a:rPr lang="el-GR" sz="2400" b="1" dirty="0">
                <a:latin typeface="Arial" panose="020B0604020202020204" pitchFamily="34" charset="0"/>
                <a:cs typeface="Arial" panose="020B0604020202020204" pitchFamily="34" charset="0"/>
              </a:rPr>
              <a:t>μακρογαλακτώματα</a:t>
            </a:r>
            <a:r>
              <a:rPr lang="el-GR" sz="2400" dirty="0">
                <a:latin typeface="Arial" panose="020B0604020202020204" pitchFamily="34" charset="0"/>
                <a:cs typeface="Arial" panose="020B0604020202020204" pitchFamily="34" charset="0"/>
              </a:rPr>
              <a:t> (coarse emulsions/macroemulsions), </a:t>
            </a:r>
            <a:r>
              <a:rPr lang="el-GR" sz="2400" b="1" dirty="0">
                <a:latin typeface="Arial" panose="020B0604020202020204" pitchFamily="34" charset="0"/>
                <a:cs typeface="Arial" panose="020B0604020202020204" pitchFamily="34" charset="0"/>
              </a:rPr>
              <a:t>μικρο-γαλακτώματα</a:t>
            </a:r>
            <a:r>
              <a:rPr lang="el-GR" sz="2400" dirty="0">
                <a:latin typeface="Arial" panose="020B0604020202020204" pitchFamily="34" charset="0"/>
                <a:cs typeface="Arial" panose="020B0604020202020204" pitchFamily="34" charset="0"/>
              </a:rPr>
              <a:t> (microemulsions) και </a:t>
            </a:r>
            <a:r>
              <a:rPr lang="el-GR" sz="2400" b="1" dirty="0">
                <a:latin typeface="Arial" panose="020B0604020202020204" pitchFamily="34" charset="0"/>
                <a:cs typeface="Arial" panose="020B0604020202020204" pitchFamily="34" charset="0"/>
              </a:rPr>
              <a:t>νανο-γαλακτώματα </a:t>
            </a:r>
            <a:r>
              <a:rPr lang="el-GR" sz="2400" dirty="0">
                <a:latin typeface="Arial" panose="020B0604020202020204" pitchFamily="34" charset="0"/>
                <a:cs typeface="Arial" panose="020B0604020202020204" pitchFamily="34" charset="0"/>
              </a:rPr>
              <a:t>(nanoemulsions).</a:t>
            </a:r>
          </a:p>
        </p:txBody>
      </p:sp>
    </p:spTree>
    <p:extLst>
      <p:ext uri="{BB962C8B-B14F-4D97-AF65-F5344CB8AC3E}">
        <p14:creationId xmlns:p14="http://schemas.microsoft.com/office/powerpoint/2010/main" val="23586317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3CEDF48-2008-1DEA-D9F6-9CCF88FDB66B}"/>
              </a:ext>
            </a:extLst>
          </p:cNvPr>
          <p:cNvPicPr>
            <a:picLocks noChangeAspect="1"/>
          </p:cNvPicPr>
          <p:nvPr/>
        </p:nvPicPr>
        <p:blipFill rotWithShape="1">
          <a:blip r:embed="rId2"/>
          <a:srcRect l="27087" t="29385" r="28204" b="34110"/>
          <a:stretch/>
        </p:blipFill>
        <p:spPr>
          <a:xfrm>
            <a:off x="2568383" y="3429000"/>
            <a:ext cx="7055234" cy="3240351"/>
          </a:xfrm>
          <a:prstGeom prst="rect">
            <a:avLst/>
          </a:prstGeom>
        </p:spPr>
      </p:pic>
    </p:spTree>
    <p:extLst>
      <p:ext uri="{BB962C8B-B14F-4D97-AF65-F5344CB8AC3E}">
        <p14:creationId xmlns:p14="http://schemas.microsoft.com/office/powerpoint/2010/main" val="271680445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17E46B6-D279-A1CA-9F46-B8391347D3EA}"/>
              </a:ext>
            </a:extLst>
          </p:cNvPr>
          <p:cNvPicPr>
            <a:picLocks noChangeAspect="1"/>
          </p:cNvPicPr>
          <p:nvPr/>
        </p:nvPicPr>
        <p:blipFill rotWithShape="1">
          <a:blip r:embed="rId2"/>
          <a:srcRect l="7937" t="42719" r="28422" b="43688"/>
          <a:stretch/>
        </p:blipFill>
        <p:spPr>
          <a:xfrm>
            <a:off x="997169" y="4092605"/>
            <a:ext cx="10197662" cy="1225119"/>
          </a:xfrm>
          <a:prstGeom prst="rect">
            <a:avLst/>
          </a:prstGeom>
        </p:spPr>
      </p:pic>
    </p:spTree>
    <p:extLst>
      <p:ext uri="{BB962C8B-B14F-4D97-AF65-F5344CB8AC3E}">
        <p14:creationId xmlns:p14="http://schemas.microsoft.com/office/powerpoint/2010/main" val="358230402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0F1DE0-95A9-C2DD-CFB1-DC3B84A0C57F}"/>
              </a:ext>
            </a:extLst>
          </p:cNvPr>
          <p:cNvPicPr>
            <a:picLocks noChangeAspect="1"/>
          </p:cNvPicPr>
          <p:nvPr/>
        </p:nvPicPr>
        <p:blipFill rotWithShape="1">
          <a:blip r:embed="rId2"/>
          <a:srcRect l="25849" t="29515" r="28277" b="37087"/>
          <a:stretch/>
        </p:blipFill>
        <p:spPr>
          <a:xfrm>
            <a:off x="2432411" y="3457852"/>
            <a:ext cx="7327177" cy="3000653"/>
          </a:xfrm>
          <a:prstGeom prst="rect">
            <a:avLst/>
          </a:prstGeom>
        </p:spPr>
      </p:pic>
    </p:spTree>
    <p:extLst>
      <p:ext uri="{BB962C8B-B14F-4D97-AF65-F5344CB8AC3E}">
        <p14:creationId xmlns:p14="http://schemas.microsoft.com/office/powerpoint/2010/main" val="38547553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85EE73-D20E-869A-C04B-F7594709ECFF}"/>
              </a:ext>
            </a:extLst>
          </p:cNvPr>
          <p:cNvPicPr>
            <a:picLocks noChangeAspect="1"/>
          </p:cNvPicPr>
          <p:nvPr/>
        </p:nvPicPr>
        <p:blipFill rotWithShape="1">
          <a:blip r:embed="rId2"/>
          <a:srcRect l="13835" t="50000" r="38908" b="21294"/>
          <a:stretch/>
        </p:blipFill>
        <p:spPr>
          <a:xfrm>
            <a:off x="2383756" y="3890638"/>
            <a:ext cx="7424487" cy="2536794"/>
          </a:xfrm>
          <a:prstGeom prst="rect">
            <a:avLst/>
          </a:prstGeom>
        </p:spPr>
      </p:pic>
    </p:spTree>
    <p:extLst>
      <p:ext uri="{BB962C8B-B14F-4D97-AF65-F5344CB8AC3E}">
        <p14:creationId xmlns:p14="http://schemas.microsoft.com/office/powerpoint/2010/main" val="3348824238"/>
      </p:ext>
    </p:extLst>
  </p:cSld>
  <p:clrMapOvr>
    <a:masterClrMapping/>
  </p:clrMapOvr>
  <p:transition spd="slow">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2FDA08A-DD3E-5A09-B7C3-B28E2AF9ADCD}"/>
              </a:ext>
            </a:extLst>
          </p:cNvPr>
          <p:cNvSpPr txBox="1"/>
          <p:nvPr/>
        </p:nvSpPr>
        <p:spPr>
          <a:xfrm>
            <a:off x="272248" y="3623816"/>
            <a:ext cx="11647503" cy="2793842"/>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Τα περισσότερα αιθέρια έλαια είναι βιολογικά ασταθή και παρουσιάζουν ευαισθησία σε περιβαλλοντικούς παράγοντες (οξυγόνο του αέρα, φως, θερμοκρασία). Έτσι, χρησιμοποιείται η μέθοδος της </a:t>
            </a:r>
            <a:r>
              <a:rPr lang="el-GR" sz="2400" b="1" dirty="0">
                <a:latin typeface="Arial" panose="020B0604020202020204" pitchFamily="34" charset="0"/>
                <a:cs typeface="Arial" panose="020B0604020202020204" pitchFamily="34" charset="0"/>
              </a:rPr>
              <a:t>ενθυλάκωσης</a:t>
            </a:r>
            <a:r>
              <a:rPr lang="en-US" sz="2400" b="1" dirty="0">
                <a:latin typeface="Arial" panose="020B0604020202020204" pitchFamily="34" charset="0"/>
                <a:cs typeface="Arial" panose="020B0604020202020204" pitchFamily="34" charset="0"/>
              </a:rPr>
              <a:t> </a:t>
            </a:r>
            <a:r>
              <a:rPr lang="en-US" sz="2400" dirty="0">
                <a:latin typeface="Arial" panose="020B0604020202020204" pitchFamily="34" charset="0"/>
                <a:cs typeface="Arial" panose="020B0604020202020204" pitchFamily="34" charset="0"/>
              </a:rPr>
              <a:t>(encapsulation)</a:t>
            </a:r>
            <a:r>
              <a:rPr lang="el-GR" sz="2400" dirty="0">
                <a:latin typeface="Arial" panose="020B0604020202020204" pitchFamily="34" charset="0"/>
                <a:cs typeface="Arial" panose="020B0604020202020204" pitchFamily="34" charset="0"/>
              </a:rPr>
              <a:t> για να ενισχυθεί η διαλυτότητα και η βιοδιαθεσιμότητα τους, για την προστασία τους, για τον έλεγχο της απελευθέρωσης τους και έτσι βελτιώνεται η αποτελεσματικότητά τους.</a:t>
            </a:r>
          </a:p>
        </p:txBody>
      </p:sp>
    </p:spTree>
    <p:extLst>
      <p:ext uri="{BB962C8B-B14F-4D97-AF65-F5344CB8AC3E}">
        <p14:creationId xmlns:p14="http://schemas.microsoft.com/office/powerpoint/2010/main" val="314716981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0" y="3796929"/>
            <a:ext cx="11532094" cy="73975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l-GR"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Ευχαριστώ πολύ!</a:t>
            </a:r>
          </a:p>
        </p:txBody>
      </p:sp>
      <p:sp>
        <p:nvSpPr>
          <p:cNvPr id="3" name="TextBox 2">
            <a:extLst>
              <a:ext uri="{FF2B5EF4-FFF2-40B4-BE49-F238E27FC236}">
                <a16:creationId xmlns:a16="http://schemas.microsoft.com/office/drawing/2014/main" id="{F5213398-1C74-A391-886A-1556D8681BF8}"/>
              </a:ext>
            </a:extLst>
          </p:cNvPr>
          <p:cNvSpPr txBox="1"/>
          <p:nvPr/>
        </p:nvSpPr>
        <p:spPr>
          <a:xfrm>
            <a:off x="2541232" y="5135705"/>
            <a:ext cx="609452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800" b="0" i="0" u="none" strike="noStrike" kern="1200" cap="none" spc="0" normalizeH="0" baseline="0" noProof="0" dirty="0">
                <a:ln>
                  <a:noFill/>
                </a:ln>
                <a:solidFill>
                  <a:srgbClr val="AAAAAA"/>
                </a:solidFill>
                <a:effectLst/>
                <a:uLnTx/>
                <a:uFillTx/>
                <a:latin typeface="Lucida Grande"/>
                <a:ea typeface="+mn-ea"/>
                <a:cs typeface="+mn-cs"/>
              </a:rPr>
              <a:t>palaiogeorgou_am@aua.gr</a:t>
            </a:r>
          </a:p>
        </p:txBody>
      </p:sp>
    </p:spTree>
    <p:extLst>
      <p:ext uri="{BB962C8B-B14F-4D97-AF65-F5344CB8AC3E}">
        <p14:creationId xmlns:p14="http://schemas.microsoft.com/office/powerpoint/2010/main" val="25640915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2FDA08A-DD3E-5A09-B7C3-B28E2AF9ADCD}"/>
              </a:ext>
            </a:extLst>
          </p:cNvPr>
          <p:cNvSpPr txBox="1"/>
          <p:nvPr/>
        </p:nvSpPr>
        <p:spPr>
          <a:xfrm>
            <a:off x="272248" y="3623816"/>
            <a:ext cx="11647503" cy="1685783"/>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Μέσω της ενθυλάκωσης, η ουσία αναφοράς (ενεργός παράγοντας) εγκλωβίζεται σε μια άλλη ουσία (υλικό τοιχώματος ή φορέας), οδηγώντας στη δημιουργία σωματιδίων διαφορετικού μεγέθους.</a:t>
            </a:r>
          </a:p>
        </p:txBody>
      </p:sp>
    </p:spTree>
    <p:extLst>
      <p:ext uri="{BB962C8B-B14F-4D97-AF65-F5344CB8AC3E}">
        <p14:creationId xmlns:p14="http://schemas.microsoft.com/office/powerpoint/2010/main" val="309423350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C41A406-91F0-3360-9F0A-1C70AD0CB44A}"/>
              </a:ext>
            </a:extLst>
          </p:cNvPr>
          <p:cNvPicPr>
            <a:picLocks noChangeAspect="1"/>
          </p:cNvPicPr>
          <p:nvPr/>
        </p:nvPicPr>
        <p:blipFill rotWithShape="1">
          <a:blip r:embed="rId2">
            <a:duotone>
              <a:prstClr val="black"/>
              <a:schemeClr val="accent6">
                <a:tint val="45000"/>
                <a:satMod val="400000"/>
              </a:schemeClr>
            </a:duotone>
          </a:blip>
          <a:srcRect l="42961" t="42330" r="23180" b="15081"/>
          <a:stretch/>
        </p:blipFill>
        <p:spPr>
          <a:xfrm>
            <a:off x="2143629" y="632592"/>
            <a:ext cx="7904741" cy="5592815"/>
          </a:xfrm>
          <a:prstGeom prst="rect">
            <a:avLst/>
          </a:prstGeom>
        </p:spPr>
      </p:pic>
      <p:sp>
        <p:nvSpPr>
          <p:cNvPr id="9" name="TextBox 8">
            <a:extLst>
              <a:ext uri="{FF2B5EF4-FFF2-40B4-BE49-F238E27FC236}">
                <a16:creationId xmlns:a16="http://schemas.microsoft.com/office/drawing/2014/main" id="{B2D380C9-94F7-3062-C2F0-428C28E84358}"/>
              </a:ext>
            </a:extLst>
          </p:cNvPr>
          <p:cNvSpPr txBox="1"/>
          <p:nvPr/>
        </p:nvSpPr>
        <p:spPr>
          <a:xfrm>
            <a:off x="3922079" y="6300471"/>
            <a:ext cx="4347840" cy="461665"/>
          </a:xfrm>
          <a:prstGeom prst="rect">
            <a:avLst/>
          </a:prstGeom>
          <a:noFill/>
        </p:spPr>
        <p:txBody>
          <a:bodyPr wrap="square">
            <a:spAutoFit/>
          </a:bodyPr>
          <a:lstStyle/>
          <a:p>
            <a:pPr algn="ctr"/>
            <a:r>
              <a:rPr lang="en-US" sz="2400" dirty="0" err="1">
                <a:latin typeface="Arial" panose="020B0604020202020204" pitchFamily="34" charset="0"/>
                <a:cs typeface="Arial" panose="020B0604020202020204" pitchFamily="34" charset="0"/>
              </a:rPr>
              <a:t>Sedaghat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Doost</a:t>
            </a:r>
            <a:r>
              <a:rPr lang="en-US" sz="2400" dirty="0">
                <a:latin typeface="Arial" panose="020B0604020202020204" pitchFamily="34" charset="0"/>
                <a:cs typeface="Arial" panose="020B0604020202020204" pitchFamily="34" charset="0"/>
              </a:rPr>
              <a:t> et al., 2020</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542291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DBBE79-546F-5FC4-8408-1B3CDA2E03A2}"/>
              </a:ext>
            </a:extLst>
          </p:cNvPr>
          <p:cNvSpPr>
            <a:spLocks noGrp="1"/>
          </p:cNvSpPr>
          <p:nvPr>
            <p:ph type="title"/>
          </p:nvPr>
        </p:nvSpPr>
        <p:spPr>
          <a:xfrm>
            <a:off x="1220315" y="2674397"/>
            <a:ext cx="4604287" cy="559293"/>
          </a:xfrm>
        </p:spPr>
        <p:txBody>
          <a:bodyPr>
            <a:normAutofit/>
          </a:bodyPr>
          <a:lstStyle/>
          <a:p>
            <a:pPr algn="ctr"/>
            <a:r>
              <a:rPr lang="el-GR" sz="2400" b="1" dirty="0">
                <a:latin typeface="Arial" panose="020B0604020202020204" pitchFamily="34" charset="0"/>
                <a:cs typeface="Arial" panose="020B0604020202020204" pitchFamily="34" charset="0"/>
              </a:rPr>
              <a:t>Τα λιποσώματα</a:t>
            </a:r>
          </a:p>
        </p:txBody>
      </p:sp>
    </p:spTree>
    <p:extLst>
      <p:ext uri="{BB962C8B-B14F-4D97-AF65-F5344CB8AC3E}">
        <p14:creationId xmlns:p14="http://schemas.microsoft.com/office/powerpoint/2010/main" val="10716872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2FDA08A-DD3E-5A09-B7C3-B28E2AF9ADCD}"/>
              </a:ext>
            </a:extLst>
          </p:cNvPr>
          <p:cNvSpPr txBox="1"/>
          <p:nvPr/>
        </p:nvSpPr>
        <p:spPr>
          <a:xfrm>
            <a:off x="272248" y="3641571"/>
            <a:ext cx="11647503" cy="2239844"/>
          </a:xfrm>
          <a:prstGeom prst="rect">
            <a:avLst/>
          </a:prstGeom>
          <a:noFill/>
        </p:spPr>
        <p:txBody>
          <a:bodyPr wrap="square">
            <a:spAutoFit/>
          </a:bodyPr>
          <a:lstStyle/>
          <a:p>
            <a:pPr algn="just">
              <a:lnSpc>
                <a:spcPct val="150000"/>
              </a:lnSpc>
            </a:pPr>
            <a:r>
              <a:rPr lang="el-GR" sz="2400" b="0" i="0" dirty="0">
                <a:effectLst/>
                <a:latin typeface="Arial" panose="020B0604020202020204" pitchFamily="34" charset="0"/>
                <a:cs typeface="Arial" panose="020B0604020202020204" pitchFamily="34" charset="0"/>
              </a:rPr>
              <a:t>Τα λιποσώματα είναι </a:t>
            </a:r>
            <a:r>
              <a:rPr lang="el-GR" sz="2400" dirty="0">
                <a:latin typeface="Arial" panose="020B0604020202020204" pitchFamily="34" charset="0"/>
                <a:cs typeface="Arial" panose="020B0604020202020204" pitchFamily="34" charset="0"/>
              </a:rPr>
              <a:t>σφαιρικού σχήματος νανοκυστίδια</a:t>
            </a:r>
            <a:r>
              <a:rPr lang="en-US" sz="2400" dirty="0">
                <a:latin typeface="Arial" panose="020B0604020202020204" pitchFamily="34" charset="0"/>
                <a:cs typeface="Arial" panose="020B0604020202020204" pitchFamily="34" charset="0"/>
              </a:rPr>
              <a:t> (</a:t>
            </a:r>
            <a:r>
              <a:rPr lang="el-GR" sz="2400" dirty="0">
                <a:latin typeface="Arial" panose="020B0604020202020204" pitchFamily="34" charset="0"/>
                <a:cs typeface="Arial" panose="020B0604020202020204" pitchFamily="34" charset="0"/>
              </a:rPr>
              <a:t>τα μεγέθη κυμαίνονται από 30 nm έως μερικά μm), </a:t>
            </a:r>
            <a:r>
              <a:rPr lang="el-GR" sz="2400" b="0" i="0" dirty="0">
                <a:effectLst/>
                <a:latin typeface="Arial" panose="020B0604020202020204" pitchFamily="34" charset="0"/>
                <a:cs typeface="Arial" panose="020B0604020202020204" pitchFamily="34" charset="0"/>
              </a:rPr>
              <a:t>τα οποία εξαιτίας της διπλής τους δομής και των ιδιοτήτων της, χρησιμοποιούνται ως φορείς τόσο για λιπόφιλα όσο και για υδρόφιλα μόρια. Μπορούν να συντεθούν από χοληστερόλη και φυσικά, μη-τοξικά φωσφολιπίδια. </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2684921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8745CBC-5A18-CF8D-0BCA-3F7CF34EDCCB}"/>
              </a:ext>
            </a:extLst>
          </p:cNvPr>
          <p:cNvSpPr txBox="1"/>
          <p:nvPr/>
        </p:nvSpPr>
        <p:spPr>
          <a:xfrm>
            <a:off x="3048740" y="3636275"/>
            <a:ext cx="6094520" cy="1131848"/>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Τεχνολογία της λιποσωμικής ενθυλάκωσης (</a:t>
            </a:r>
            <a:r>
              <a:rPr lang="en-US" sz="2400" dirty="0">
                <a:latin typeface="Arial" panose="020B0604020202020204" pitchFamily="34" charset="0"/>
                <a:cs typeface="Arial" panose="020B0604020202020204" pitchFamily="34" charset="0"/>
              </a:rPr>
              <a:t>liposomal encapsulation technology - LET) </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684412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26" name="Picture 2" descr="Liposomes, Micelles &amp; Nanoparticles: Major Advance or Marketing Hype? -  Holistic Primary Care">
            <a:extLst>
              <a:ext uri="{FF2B5EF4-FFF2-40B4-BE49-F238E27FC236}">
                <a16:creationId xmlns:a16="http://schemas.microsoft.com/office/drawing/2014/main" id="{F093A2BB-C4AD-2376-21C3-A93CA166C8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8495" y="958395"/>
            <a:ext cx="7515010" cy="4941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961905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theme/theme1.xml><?xml version="1.0" encoding="utf-8"?>
<a:theme xmlns:a="http://schemas.openxmlformats.org/drawingml/2006/main" name="1_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docProps/app.xml><?xml version="1.0" encoding="utf-8"?>
<Properties xmlns="http://schemas.openxmlformats.org/officeDocument/2006/extended-properties" xmlns:vt="http://schemas.openxmlformats.org/officeDocument/2006/docPropsVTypes">
  <TotalTime>178</TotalTime>
  <Words>550</Words>
  <Application>Microsoft Office PowerPoint</Application>
  <PresentationFormat>Widescreen</PresentationFormat>
  <Paragraphs>32</Paragraphs>
  <Slides>30</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30</vt:i4>
      </vt:variant>
    </vt:vector>
  </HeadingPairs>
  <TitlesOfParts>
    <vt:vector size="36" baseType="lpstr">
      <vt:lpstr>Arial</vt:lpstr>
      <vt:lpstr>Lucida Grande</vt:lpstr>
      <vt:lpstr>Segoe UI</vt:lpstr>
      <vt:lpstr>Sylfaen</vt:lpstr>
      <vt:lpstr>Wingdings</vt:lpstr>
      <vt:lpstr>1_Office Theme</vt:lpstr>
      <vt:lpstr>Αρωματικά Φυτά &amp; Αιθέρια Έλαια 6ο Εργαστήριο</vt:lpstr>
      <vt:lpstr>PowerPoint Presentation</vt:lpstr>
      <vt:lpstr>PowerPoint Presentation</vt:lpstr>
      <vt:lpstr>PowerPoint Presentation</vt:lpstr>
      <vt:lpstr>PowerPoint Presentation</vt:lpstr>
      <vt:lpstr>Τα λιποσώματα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Τα γαλακτώματα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Αρωματικά Φυτά &amp; Αιθέρια Έλαια 6ο Εργαστήριο</dc:title>
  <dc:creator>palaiogeorgou_am@aua.gr</dc:creator>
  <cp:lastModifiedBy>palaiogeorgou_am@aua.gr</cp:lastModifiedBy>
  <cp:revision>48</cp:revision>
  <dcterms:created xsi:type="dcterms:W3CDTF">2023-01-08T12:44:12Z</dcterms:created>
  <dcterms:modified xsi:type="dcterms:W3CDTF">2023-01-09T12:02:40Z</dcterms:modified>
</cp:coreProperties>
</file>