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5"/>
  </p:notesMasterIdLst>
  <p:sldIdLst>
    <p:sldId id="256" r:id="rId2"/>
    <p:sldId id="356" r:id="rId3"/>
    <p:sldId id="298" r:id="rId4"/>
    <p:sldId id="357" r:id="rId5"/>
    <p:sldId id="299" r:id="rId6"/>
    <p:sldId id="360" r:id="rId7"/>
    <p:sldId id="361" r:id="rId8"/>
    <p:sldId id="301" r:id="rId9"/>
    <p:sldId id="358" r:id="rId10"/>
    <p:sldId id="359" r:id="rId11"/>
    <p:sldId id="312" r:id="rId12"/>
    <p:sldId id="346" r:id="rId13"/>
    <p:sldId id="335" r:id="rId14"/>
    <p:sldId id="303" r:id="rId15"/>
    <p:sldId id="313" r:id="rId16"/>
    <p:sldId id="326" r:id="rId17"/>
    <p:sldId id="325" r:id="rId18"/>
    <p:sldId id="327" r:id="rId19"/>
    <p:sldId id="328" r:id="rId20"/>
    <p:sldId id="329" r:id="rId21"/>
    <p:sldId id="330" r:id="rId22"/>
    <p:sldId id="331" r:id="rId23"/>
    <p:sldId id="332" r:id="rId24"/>
    <p:sldId id="348" r:id="rId25"/>
    <p:sldId id="349" r:id="rId26"/>
    <p:sldId id="337" r:id="rId27"/>
    <p:sldId id="338" r:id="rId28"/>
    <p:sldId id="339" r:id="rId29"/>
    <p:sldId id="347" r:id="rId30"/>
    <p:sldId id="340" r:id="rId31"/>
    <p:sldId id="344" r:id="rId32"/>
    <p:sldId id="336" r:id="rId33"/>
    <p:sldId id="363" r:id="rId34"/>
    <p:sldId id="365" r:id="rId35"/>
    <p:sldId id="367" r:id="rId36"/>
    <p:sldId id="369" r:id="rId37"/>
    <p:sldId id="375" r:id="rId38"/>
    <p:sldId id="376" r:id="rId39"/>
    <p:sldId id="388" r:id="rId40"/>
    <p:sldId id="389" r:id="rId41"/>
    <p:sldId id="354" r:id="rId42"/>
    <p:sldId id="316" r:id="rId43"/>
    <p:sldId id="355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CCFF33"/>
    <a:srgbClr val="CCFF66"/>
    <a:srgbClr val="FF6600"/>
    <a:srgbClr val="666633"/>
    <a:srgbClr val="6633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28" autoAdjust="0"/>
  </p:normalViewPr>
  <p:slideViewPr>
    <p:cSldViewPr>
      <p:cViewPr>
        <p:scale>
          <a:sx n="90" d="100"/>
          <a:sy n="90" d="100"/>
        </p:scale>
        <p:origin x="-60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>
        <c:manualLayout>
          <c:layoutTarget val="inner"/>
          <c:xMode val="edge"/>
          <c:yMode val="edge"/>
          <c:x val="7.214645232655309E-2"/>
          <c:y val="3.1478296705771444E-2"/>
          <c:w val="0.91098344145336507"/>
          <c:h val="0.8470333251260368"/>
        </c:manualLayout>
      </c:layout>
      <c:lineChart>
        <c:grouping val="standard"/>
        <c:ser>
          <c:idx val="0"/>
          <c:order val="0"/>
          <c:tx>
            <c:strRef>
              <c:f>Διαγράμματα!$A$3:$J$3</c:f>
              <c:strCache>
                <c:ptCount val="1"/>
                <c:pt idx="0">
                  <c:v>France                  </c:v>
                </c:pt>
              </c:strCache>
            </c:strRef>
          </c:tx>
          <c:marker>
            <c:symbol val="diamond"/>
            <c:size val="4"/>
          </c:marker>
          <c:cat>
            <c:strRef>
              <c:f>Διαγράμματα!$K$2:$BF$2</c:f>
              <c:strCache>
                <c:ptCount val="48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</c:strCache>
            </c:strRef>
          </c:cat>
          <c:val>
            <c:numRef>
              <c:f>Διαγράμματα!$K$3:$BF$3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1.0511439999999999</c:v>
                </c:pt>
                <c:pt idx="6">
                  <c:v>1.346365</c:v>
                </c:pt>
                <c:pt idx="7">
                  <c:v>1.5451349999999995</c:v>
                </c:pt>
                <c:pt idx="8">
                  <c:v>-3.2361219999999999</c:v>
                </c:pt>
                <c:pt idx="9">
                  <c:v>1.367588</c:v>
                </c:pt>
                <c:pt idx="10">
                  <c:v>-4.2042799999999998</c:v>
                </c:pt>
                <c:pt idx="11">
                  <c:v>-2.267319000000001</c:v>
                </c:pt>
                <c:pt idx="12">
                  <c:v>0.53902879999999997</c:v>
                </c:pt>
                <c:pt idx="13">
                  <c:v>-2.4450149999999997</c:v>
                </c:pt>
                <c:pt idx="14">
                  <c:v>-14.319330000000004</c:v>
                </c:pt>
                <c:pt idx="15">
                  <c:v>-9.3447560000000003</c:v>
                </c:pt>
                <c:pt idx="16">
                  <c:v>-14.105700000000002</c:v>
                </c:pt>
                <c:pt idx="17">
                  <c:v>-6.7098820000000003</c:v>
                </c:pt>
                <c:pt idx="18">
                  <c:v>-2.888881</c:v>
                </c:pt>
                <c:pt idx="19">
                  <c:v>-2.7330009999999998</c:v>
                </c:pt>
                <c:pt idx="20">
                  <c:v>4.3298959999999984E-2</c:v>
                </c:pt>
                <c:pt idx="21">
                  <c:v>-5.2358830000000003</c:v>
                </c:pt>
                <c:pt idx="22">
                  <c:v>-9.1201830000000008</c:v>
                </c:pt>
                <c:pt idx="23">
                  <c:v>-10.863960000000002</c:v>
                </c:pt>
                <c:pt idx="24">
                  <c:v>-14.78195</c:v>
                </c:pt>
                <c:pt idx="25">
                  <c:v>-11.41014</c:v>
                </c:pt>
                <c:pt idx="26">
                  <c:v>-0.23065920000000001</c:v>
                </c:pt>
                <c:pt idx="27">
                  <c:v>3.8895230000000001</c:v>
                </c:pt>
                <c:pt idx="28">
                  <c:v>4.7295959999999981</c:v>
                </c:pt>
                <c:pt idx="29">
                  <c:v>12.828480000000004</c:v>
                </c:pt>
                <c:pt idx="30">
                  <c:v>10.342140000000002</c:v>
                </c:pt>
                <c:pt idx="31">
                  <c:v>17.06917</c:v>
                </c:pt>
                <c:pt idx="32">
                  <c:v>12.78415</c:v>
                </c:pt>
                <c:pt idx="33">
                  <c:v>9.8862240000000003</c:v>
                </c:pt>
                <c:pt idx="34">
                  <c:v>-11.579830000000003</c:v>
                </c:pt>
                <c:pt idx="35">
                  <c:v>-4.4839849999999979</c:v>
                </c:pt>
                <c:pt idx="36">
                  <c:v>2.4965799999999989</c:v>
                </c:pt>
                <c:pt idx="37">
                  <c:v>-6.448672000000002</c:v>
                </c:pt>
                <c:pt idx="38">
                  <c:v>-18.831340000000001</c:v>
                </c:pt>
                <c:pt idx="39">
                  <c:v>-41.038970000000013</c:v>
                </c:pt>
                <c:pt idx="40">
                  <c:v>-45.914169999999999</c:v>
                </c:pt>
                <c:pt idx="41">
                  <c:v>-70.511120000000034</c:v>
                </c:pt>
                <c:pt idx="42">
                  <c:v>-100.7368</c:v>
                </c:pt>
                <c:pt idx="43">
                  <c:v>-78.347960000000029</c:v>
                </c:pt>
                <c:pt idx="44">
                  <c:v>-87.023319999999998</c:v>
                </c:pt>
                <c:pt idx="45">
                  <c:v>-123.6241</c:v>
                </c:pt>
                <c:pt idx="46">
                  <c:v>-105.28230000000001</c:v>
                </c:pt>
                <c:pt idx="47">
                  <c:v>-100.45750000000002</c:v>
                </c:pt>
              </c:numCache>
            </c:numRef>
          </c:val>
        </c:ser>
        <c:ser>
          <c:idx val="1"/>
          <c:order val="1"/>
          <c:tx>
            <c:strRef>
              <c:f>Διαγράμματα!$A$4:$J$4</c:f>
              <c:strCache>
                <c:ptCount val="1"/>
                <c:pt idx="0">
                  <c:v>Germany 0,9681279 1,189639 1,291677 1,219209 1,670325 0,8854221 1,503057 1,510652 0,2802898</c:v>
                </c:pt>
              </c:strCache>
            </c:strRef>
          </c:tx>
          <c:marker>
            <c:symbol val="square"/>
            <c:size val="4"/>
          </c:marker>
          <c:cat>
            <c:strRef>
              <c:f>Διαγράμματα!$K$2:$BF$2</c:f>
              <c:strCache>
                <c:ptCount val="48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</c:strCache>
            </c:strRef>
          </c:cat>
          <c:val>
            <c:numRef>
              <c:f>Διαγράμματα!$K$4:$BF$4</c:f>
              <c:numCache>
                <c:formatCode>General</c:formatCode>
                <c:ptCount val="48"/>
                <c:pt idx="0">
                  <c:v>1.92564</c:v>
                </c:pt>
                <c:pt idx="1">
                  <c:v>4.2147620000000003</c:v>
                </c:pt>
                <c:pt idx="2">
                  <c:v>4.6060600000000003</c:v>
                </c:pt>
                <c:pt idx="3">
                  <c:v>3.984942999999999</c:v>
                </c:pt>
                <c:pt idx="4">
                  <c:v>4.234591</c:v>
                </c:pt>
                <c:pt idx="5">
                  <c:v>4.5448259999999978</c:v>
                </c:pt>
                <c:pt idx="6">
                  <c:v>6.2957720000000004</c:v>
                </c:pt>
                <c:pt idx="7">
                  <c:v>12.779260000000001</c:v>
                </c:pt>
                <c:pt idx="8">
                  <c:v>19.784829999999992</c:v>
                </c:pt>
                <c:pt idx="9">
                  <c:v>15.44877</c:v>
                </c:pt>
                <c:pt idx="10">
                  <c:v>13.455430000000007</c:v>
                </c:pt>
                <c:pt idx="11">
                  <c:v>16.29738</c:v>
                </c:pt>
                <c:pt idx="12">
                  <c:v>20.608809999999991</c:v>
                </c:pt>
                <c:pt idx="13">
                  <c:v>12.18732</c:v>
                </c:pt>
                <c:pt idx="14">
                  <c:v>4.9343810000000001</c:v>
                </c:pt>
                <c:pt idx="15">
                  <c:v>11.81739</c:v>
                </c:pt>
                <c:pt idx="16">
                  <c:v>20.95773999999999</c:v>
                </c:pt>
                <c:pt idx="17">
                  <c:v>16.41441</c:v>
                </c:pt>
                <c:pt idx="18">
                  <c:v>18.737069999999999</c:v>
                </c:pt>
                <c:pt idx="19">
                  <c:v>25.34822999999999</c:v>
                </c:pt>
                <c:pt idx="20">
                  <c:v>52.689820000000005</c:v>
                </c:pt>
                <c:pt idx="21">
                  <c:v>65.677149999999983</c:v>
                </c:pt>
                <c:pt idx="22">
                  <c:v>72.534440000000004</c:v>
                </c:pt>
                <c:pt idx="23">
                  <c:v>71.699010000000001</c:v>
                </c:pt>
                <c:pt idx="24">
                  <c:v>65.109379999999973</c:v>
                </c:pt>
                <c:pt idx="25">
                  <c:v>14.593920000000001</c:v>
                </c:pt>
                <c:pt idx="26">
                  <c:v>22.084779999999988</c:v>
                </c:pt>
                <c:pt idx="27">
                  <c:v>35.723320000000015</c:v>
                </c:pt>
                <c:pt idx="28">
                  <c:v>44.203050000000012</c:v>
                </c:pt>
                <c:pt idx="29">
                  <c:v>59.553469999999997</c:v>
                </c:pt>
                <c:pt idx="30">
                  <c:v>65.546560000000028</c:v>
                </c:pt>
                <c:pt idx="31">
                  <c:v>67.478719999999981</c:v>
                </c:pt>
                <c:pt idx="32">
                  <c:v>71.86284999999998</c:v>
                </c:pt>
                <c:pt idx="33">
                  <c:v>69.802549999999982</c:v>
                </c:pt>
                <c:pt idx="34">
                  <c:v>56.861350000000002</c:v>
                </c:pt>
                <c:pt idx="35">
                  <c:v>86.14134</c:v>
                </c:pt>
                <c:pt idx="36">
                  <c:v>126.85760000000002</c:v>
                </c:pt>
                <c:pt idx="37">
                  <c:v>148.8442</c:v>
                </c:pt>
                <c:pt idx="38">
                  <c:v>195.39660000000001</c:v>
                </c:pt>
                <c:pt idx="39">
                  <c:v>197.36160000000001</c:v>
                </c:pt>
                <c:pt idx="40">
                  <c:v>204.47359999999998</c:v>
                </c:pt>
                <c:pt idx="41">
                  <c:v>267.29819999999984</c:v>
                </c:pt>
                <c:pt idx="42">
                  <c:v>264.07069999999999</c:v>
                </c:pt>
                <c:pt idx="43">
                  <c:v>195.06230000000005</c:v>
                </c:pt>
                <c:pt idx="44">
                  <c:v>205.08770000000001</c:v>
                </c:pt>
                <c:pt idx="45">
                  <c:v>222.0891</c:v>
                </c:pt>
                <c:pt idx="46">
                  <c:v>244.52780000000001</c:v>
                </c:pt>
                <c:pt idx="47">
                  <c:v>262.91339999999985</c:v>
                </c:pt>
              </c:numCache>
            </c:numRef>
          </c:val>
        </c:ser>
        <c:ser>
          <c:idx val="2"/>
          <c:order val="2"/>
          <c:tx>
            <c:strRef>
              <c:f>Διαγράμματα!$A$5:$J$5</c:f>
              <c:strCache>
                <c:ptCount val="1"/>
                <c:pt idx="0">
                  <c:v>Greece -0,3125384 -0,3342045 -0,3580587 -0,4953762 -0,4964235 -0,4535812 -0,5128542 -0,5845094 -0,7995293</c:v>
                </c:pt>
              </c:strCache>
            </c:strRef>
          </c:tx>
          <c:cat>
            <c:strRef>
              <c:f>Διαγράμματα!$K$2:$BF$2</c:f>
              <c:strCache>
                <c:ptCount val="48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</c:strCache>
            </c:strRef>
          </c:cat>
          <c:val>
            <c:numRef>
              <c:f>Διαγράμματα!$K$5:$BF$5</c:f>
              <c:numCache>
                <c:formatCode>General</c:formatCode>
                <c:ptCount val="48"/>
                <c:pt idx="0">
                  <c:v>-0.81226629999999977</c:v>
                </c:pt>
                <c:pt idx="1">
                  <c:v>-0.69530060000000005</c:v>
                </c:pt>
                <c:pt idx="2">
                  <c:v>-0.92005009999999998</c:v>
                </c:pt>
                <c:pt idx="3">
                  <c:v>-1.0528609999999998</c:v>
                </c:pt>
                <c:pt idx="4">
                  <c:v>-1.3239919999999996</c:v>
                </c:pt>
                <c:pt idx="5">
                  <c:v>-1.4190719999999994</c:v>
                </c:pt>
                <c:pt idx="6">
                  <c:v>-1.4691209999999995</c:v>
                </c:pt>
                <c:pt idx="7">
                  <c:v>-2.0643549999999999</c:v>
                </c:pt>
                <c:pt idx="8">
                  <c:v>-2.3362859999999981</c:v>
                </c:pt>
                <c:pt idx="9">
                  <c:v>-3.0577510000000001</c:v>
                </c:pt>
                <c:pt idx="10">
                  <c:v>-3.4593459999999987</c:v>
                </c:pt>
                <c:pt idx="11">
                  <c:v>-4.0834950000000001</c:v>
                </c:pt>
                <c:pt idx="12">
                  <c:v>-4.4255959999999979</c:v>
                </c:pt>
                <c:pt idx="13">
                  <c:v>-5.7212820000000004</c:v>
                </c:pt>
                <c:pt idx="14">
                  <c:v>-5.3644499999999979</c:v>
                </c:pt>
                <c:pt idx="15">
                  <c:v>-4.4713040000000017</c:v>
                </c:pt>
                <c:pt idx="16">
                  <c:v>-5.838921</c:v>
                </c:pt>
                <c:pt idx="17">
                  <c:v>-4.9561440000000001</c:v>
                </c:pt>
                <c:pt idx="18">
                  <c:v>-4.361234999999998</c:v>
                </c:pt>
                <c:pt idx="19">
                  <c:v>-5.4272619999999998</c:v>
                </c:pt>
                <c:pt idx="20">
                  <c:v>-5.8418780000000003</c:v>
                </c:pt>
                <c:pt idx="21">
                  <c:v>-6.5558990000000001</c:v>
                </c:pt>
                <c:pt idx="22">
                  <c:v>-7.025541999999998</c:v>
                </c:pt>
                <c:pt idx="23">
                  <c:v>-8.6463149999999995</c:v>
                </c:pt>
                <c:pt idx="24">
                  <c:v>-11.66647</c:v>
                </c:pt>
                <c:pt idx="25">
                  <c:v>-12.909140000000004</c:v>
                </c:pt>
                <c:pt idx="26">
                  <c:v>-13.65912</c:v>
                </c:pt>
                <c:pt idx="27">
                  <c:v>-17.147400000000001</c:v>
                </c:pt>
                <c:pt idx="28">
                  <c:v>-14.412890000000004</c:v>
                </c:pt>
                <c:pt idx="29">
                  <c:v>-16.714040000000001</c:v>
                </c:pt>
                <c:pt idx="30">
                  <c:v>-18.395119999999988</c:v>
                </c:pt>
                <c:pt idx="31">
                  <c:v>-17.19266</c:v>
                </c:pt>
                <c:pt idx="32">
                  <c:v>-20.096619999999991</c:v>
                </c:pt>
                <c:pt idx="33">
                  <c:v>-20.237780000000001</c:v>
                </c:pt>
                <c:pt idx="34">
                  <c:v>-22.235659999999992</c:v>
                </c:pt>
                <c:pt idx="35">
                  <c:v>-21.533349999999988</c:v>
                </c:pt>
                <c:pt idx="36">
                  <c:v>-24.939</c:v>
                </c:pt>
                <c:pt idx="37">
                  <c:v>-32.755530000000014</c:v>
                </c:pt>
                <c:pt idx="38">
                  <c:v>-39.812899999999999</c:v>
                </c:pt>
                <c:pt idx="39">
                  <c:v>-39.490260000000006</c:v>
                </c:pt>
                <c:pt idx="40">
                  <c:v>-45.01117</c:v>
                </c:pt>
                <c:pt idx="41">
                  <c:v>-55.942720000000001</c:v>
                </c:pt>
                <c:pt idx="42">
                  <c:v>-64.700180000000003</c:v>
                </c:pt>
                <c:pt idx="43">
                  <c:v>-48.135470000000012</c:v>
                </c:pt>
                <c:pt idx="44">
                  <c:v>-39.218880000000006</c:v>
                </c:pt>
                <c:pt idx="45">
                  <c:v>-33.96199</c:v>
                </c:pt>
                <c:pt idx="46">
                  <c:v>-28.260539999999985</c:v>
                </c:pt>
                <c:pt idx="47">
                  <c:v>-25.66414</c:v>
                </c:pt>
              </c:numCache>
            </c:numRef>
          </c:val>
        </c:ser>
        <c:ser>
          <c:idx val="3"/>
          <c:order val="3"/>
          <c:tx>
            <c:strRef>
              <c:f>Διαγράμματα!$A$6:$J$6</c:f>
              <c:strCache>
                <c:ptCount val="1"/>
                <c:pt idx="0">
                  <c:v>Netherlands -1,002567 -0,4101175 -0,3387435 -0,510227 -0,8097944 -0,7739165 -1,015418 -1,245492 -1,068887</c:v>
                </c:pt>
              </c:strCache>
            </c:strRef>
          </c:tx>
          <c:marker>
            <c:symbol val="circle"/>
            <c:size val="4"/>
          </c:marker>
          <c:cat>
            <c:strRef>
              <c:f>Διαγράμματα!$K$2:$BF$2</c:f>
              <c:strCache>
                <c:ptCount val="48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</c:strCache>
            </c:strRef>
          </c:cat>
          <c:val>
            <c:numRef>
              <c:f>Διαγράμματα!$K$6:$BF$6</c:f>
              <c:numCache>
                <c:formatCode>General</c:formatCode>
                <c:ptCount val="48"/>
                <c:pt idx="0">
                  <c:v>-1.2680800000000001</c:v>
                </c:pt>
                <c:pt idx="1">
                  <c:v>-1.0458939999999994</c:v>
                </c:pt>
                <c:pt idx="2">
                  <c:v>-0.94484230000000002</c:v>
                </c:pt>
                <c:pt idx="3">
                  <c:v>-1.030265</c:v>
                </c:pt>
                <c:pt idx="4">
                  <c:v>-1.6385959999999999</c:v>
                </c:pt>
                <c:pt idx="5">
                  <c:v>-1.4664009999999998</c:v>
                </c:pt>
                <c:pt idx="6">
                  <c:v>-0.73254229999999998</c:v>
                </c:pt>
                <c:pt idx="7">
                  <c:v>-0.69239189999999995</c:v>
                </c:pt>
                <c:pt idx="8">
                  <c:v>-0.85353449999999997</c:v>
                </c:pt>
                <c:pt idx="9">
                  <c:v>-0.57264580000000032</c:v>
                </c:pt>
                <c:pt idx="10">
                  <c:v>-0.5177583</c:v>
                </c:pt>
                <c:pt idx="11">
                  <c:v>-2.8528369999999987</c:v>
                </c:pt>
                <c:pt idx="12">
                  <c:v>-3.6181009999999998</c:v>
                </c:pt>
                <c:pt idx="13">
                  <c:v>-4.392184999999996</c:v>
                </c:pt>
                <c:pt idx="14">
                  <c:v>-4.1772010000000002</c:v>
                </c:pt>
                <c:pt idx="15">
                  <c:v>1.57446</c:v>
                </c:pt>
                <c:pt idx="16">
                  <c:v>1.921692</c:v>
                </c:pt>
                <c:pt idx="17">
                  <c:v>3.9120779999999988</c:v>
                </c:pt>
                <c:pt idx="18">
                  <c:v>3.6295440000000001</c:v>
                </c:pt>
                <c:pt idx="19">
                  <c:v>3.2146240000000001</c:v>
                </c:pt>
                <c:pt idx="20">
                  <c:v>4.7733840000000001</c:v>
                </c:pt>
                <c:pt idx="21">
                  <c:v>1.4926219999999994</c:v>
                </c:pt>
                <c:pt idx="22">
                  <c:v>3.6223999999999998</c:v>
                </c:pt>
                <c:pt idx="23">
                  <c:v>3.6190869999999991</c:v>
                </c:pt>
                <c:pt idx="24">
                  <c:v>5.1290069999999979</c:v>
                </c:pt>
                <c:pt idx="25">
                  <c:v>6.6067349999999978</c:v>
                </c:pt>
                <c:pt idx="26">
                  <c:v>5.7366540000000015</c:v>
                </c:pt>
                <c:pt idx="27">
                  <c:v>14.57666</c:v>
                </c:pt>
                <c:pt idx="28">
                  <c:v>17.009789999999988</c:v>
                </c:pt>
                <c:pt idx="29">
                  <c:v>18.460489999999989</c:v>
                </c:pt>
                <c:pt idx="30">
                  <c:v>18.76331999999999</c:v>
                </c:pt>
                <c:pt idx="31">
                  <c:v>17.161890000000007</c:v>
                </c:pt>
                <c:pt idx="32">
                  <c:v>18.114970000000014</c:v>
                </c:pt>
                <c:pt idx="33">
                  <c:v>12.026720000000001</c:v>
                </c:pt>
                <c:pt idx="34">
                  <c:v>15.40391</c:v>
                </c:pt>
                <c:pt idx="35">
                  <c:v>21.883839999999992</c:v>
                </c:pt>
                <c:pt idx="36">
                  <c:v>24.8032</c:v>
                </c:pt>
                <c:pt idx="37">
                  <c:v>30.928719999999981</c:v>
                </c:pt>
                <c:pt idx="38">
                  <c:v>38.168400000000013</c:v>
                </c:pt>
                <c:pt idx="39">
                  <c:v>42.146570000000011</c:v>
                </c:pt>
                <c:pt idx="40">
                  <c:v>46.145000000000003</c:v>
                </c:pt>
                <c:pt idx="41">
                  <c:v>57.813960000000002</c:v>
                </c:pt>
                <c:pt idx="42">
                  <c:v>58.347979999999993</c:v>
                </c:pt>
                <c:pt idx="43">
                  <c:v>54.340229999999998</c:v>
                </c:pt>
                <c:pt idx="44">
                  <c:v>57.034050000000001</c:v>
                </c:pt>
                <c:pt idx="45">
                  <c:v>67.994580000000028</c:v>
                </c:pt>
                <c:pt idx="46">
                  <c:v>70.122789999999938</c:v>
                </c:pt>
                <c:pt idx="47">
                  <c:v>80.884320000000002</c:v>
                </c:pt>
              </c:numCache>
            </c:numRef>
          </c:val>
        </c:ser>
        <c:ser>
          <c:idx val="4"/>
          <c:order val="4"/>
          <c:tx>
            <c:strRef>
              <c:f>Διαγράμματα!$A$7:$J$7</c:f>
              <c:strCache>
                <c:ptCount val="1"/>
                <c:pt idx="0">
                  <c:v>Italy -1,129935 -0,6447873 -0,4668711 -1,088418 -1,052881 -1,409212 -2,555172 -1,267974 -0,1707235</c:v>
                </c:pt>
              </c:strCache>
            </c:strRef>
          </c:tx>
          <c:marker>
            <c:symbol val="plus"/>
            <c:size val="4"/>
          </c:marker>
          <c:cat>
            <c:strRef>
              <c:f>Διαγράμματα!$K$2:$BF$2</c:f>
              <c:strCache>
                <c:ptCount val="48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</c:strCache>
            </c:strRef>
          </c:cat>
          <c:val>
            <c:numRef>
              <c:f>Διαγράμματα!$K$7:$BF$7</c:f>
              <c:numCache>
                <c:formatCode>General</c:formatCode>
                <c:ptCount val="48"/>
                <c:pt idx="0">
                  <c:v>-0.54451399999999972</c:v>
                </c:pt>
                <c:pt idx="1">
                  <c:v>-1.1282099999999999</c:v>
                </c:pt>
                <c:pt idx="2">
                  <c:v>-9.0924990000000053E-2</c:v>
                </c:pt>
                <c:pt idx="3">
                  <c:v>-0.75561179999999994</c:v>
                </c:pt>
                <c:pt idx="4">
                  <c:v>-1.766667</c:v>
                </c:pt>
                <c:pt idx="5">
                  <c:v>-0.86901150000000005</c:v>
                </c:pt>
                <c:pt idx="6">
                  <c:v>-0.76755220000000002</c:v>
                </c:pt>
                <c:pt idx="7">
                  <c:v>-5.6231789999999986</c:v>
                </c:pt>
                <c:pt idx="8">
                  <c:v>-10.98395</c:v>
                </c:pt>
                <c:pt idx="9">
                  <c:v>-3.4714479999999983</c:v>
                </c:pt>
                <c:pt idx="10">
                  <c:v>-6.6345479999999979</c:v>
                </c:pt>
                <c:pt idx="11">
                  <c:v>-2.8098599999999987</c:v>
                </c:pt>
                <c:pt idx="12">
                  <c:v>-0.37474670000000015</c:v>
                </c:pt>
                <c:pt idx="13">
                  <c:v>-5.1692450000000001</c:v>
                </c:pt>
                <c:pt idx="14">
                  <c:v>-22.368529999999989</c:v>
                </c:pt>
                <c:pt idx="15">
                  <c:v>-16.098739999999985</c:v>
                </c:pt>
                <c:pt idx="16">
                  <c:v>-12.937010000000001</c:v>
                </c:pt>
                <c:pt idx="17">
                  <c:v>-8.0010170000000009</c:v>
                </c:pt>
                <c:pt idx="18">
                  <c:v>-11.07607</c:v>
                </c:pt>
                <c:pt idx="19">
                  <c:v>-12.245229999999999</c:v>
                </c:pt>
                <c:pt idx="20">
                  <c:v>-2.0860819999999998</c:v>
                </c:pt>
                <c:pt idx="21">
                  <c:v>-8.6915030000000009</c:v>
                </c:pt>
                <c:pt idx="22">
                  <c:v>-10.10703</c:v>
                </c:pt>
                <c:pt idx="23">
                  <c:v>-12.882100000000005</c:v>
                </c:pt>
                <c:pt idx="24">
                  <c:v>-11.612270000000001</c:v>
                </c:pt>
                <c:pt idx="25">
                  <c:v>-12.94238</c:v>
                </c:pt>
                <c:pt idx="26">
                  <c:v>-8.6870370000000001</c:v>
                </c:pt>
                <c:pt idx="27">
                  <c:v>20.395869999999999</c:v>
                </c:pt>
                <c:pt idx="28">
                  <c:v>22.696120000000001</c:v>
                </c:pt>
                <c:pt idx="29">
                  <c:v>25.88322999999999</c:v>
                </c:pt>
                <c:pt idx="30">
                  <c:v>43.225520000000017</c:v>
                </c:pt>
                <c:pt idx="31">
                  <c:v>30.696929999999991</c:v>
                </c:pt>
                <c:pt idx="32">
                  <c:v>26.98889999999999</c:v>
                </c:pt>
                <c:pt idx="33">
                  <c:v>14.809450000000004</c:v>
                </c:pt>
                <c:pt idx="34">
                  <c:v>2.2793700000000001</c:v>
                </c:pt>
                <c:pt idx="35">
                  <c:v>8.690944</c:v>
                </c:pt>
                <c:pt idx="36">
                  <c:v>7.0847179999999979</c:v>
                </c:pt>
                <c:pt idx="37">
                  <c:v>2.4087010000000002</c:v>
                </c:pt>
                <c:pt idx="38">
                  <c:v>-2.6308429999999987</c:v>
                </c:pt>
                <c:pt idx="39">
                  <c:v>-11.998610000000001</c:v>
                </c:pt>
                <c:pt idx="40">
                  <c:v>-25.434979999999999</c:v>
                </c:pt>
                <c:pt idx="41">
                  <c:v>-13.091940000000001</c:v>
                </c:pt>
                <c:pt idx="42">
                  <c:v>-19.83212</c:v>
                </c:pt>
                <c:pt idx="43">
                  <c:v>-9.6866010000000013</c:v>
                </c:pt>
                <c:pt idx="44">
                  <c:v>-41.672160000000012</c:v>
                </c:pt>
                <c:pt idx="45">
                  <c:v>-35.857069999999986</c:v>
                </c:pt>
                <c:pt idx="46">
                  <c:v>11.740180000000001</c:v>
                </c:pt>
                <c:pt idx="47">
                  <c:v>38.857379999999999</c:v>
                </c:pt>
              </c:numCache>
            </c:numRef>
          </c:val>
        </c:ser>
        <c:ser>
          <c:idx val="5"/>
          <c:order val="5"/>
          <c:tx>
            <c:strRef>
              <c:f>Διαγράμματα!$A$8:$J$8</c:f>
              <c:strCache>
                <c:ptCount val="1"/>
                <c:pt idx="0">
                  <c:v>Spain                 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4"/>
          </c:marker>
          <c:cat>
            <c:strRef>
              <c:f>Διαγράμματα!$K$2:$BF$2</c:f>
              <c:strCache>
                <c:ptCount val="48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</c:strCache>
            </c:strRef>
          </c:cat>
          <c:val>
            <c:numRef>
              <c:f>Διαγράμματα!$K$8:$BF$8</c:f>
              <c:numCache>
                <c:formatCode>General</c:formatCode>
                <c:ptCount val="48"/>
                <c:pt idx="0">
                  <c:v>-2.3383499999999993</c:v>
                </c:pt>
                <c:pt idx="1">
                  <c:v>-2.0763340000000001</c:v>
                </c:pt>
                <c:pt idx="2">
                  <c:v>-1.9313009999999999</c:v>
                </c:pt>
                <c:pt idx="3">
                  <c:v>-2.333431</c:v>
                </c:pt>
                <c:pt idx="4">
                  <c:v>-2.3480759999999989</c:v>
                </c:pt>
                <c:pt idx="5">
                  <c:v>-2.0417449999999997</c:v>
                </c:pt>
                <c:pt idx="6">
                  <c:v>-3.0105249999999999</c:v>
                </c:pt>
                <c:pt idx="7">
                  <c:v>-4.4430230000000019</c:v>
                </c:pt>
                <c:pt idx="8">
                  <c:v>-8.349203000000001</c:v>
                </c:pt>
                <c:pt idx="9">
                  <c:v>-8.6382469999999998</c:v>
                </c:pt>
                <c:pt idx="10">
                  <c:v>-8.7361970000000024</c:v>
                </c:pt>
                <c:pt idx="11">
                  <c:v>-7.5934660000000003</c:v>
                </c:pt>
                <c:pt idx="12">
                  <c:v>-5.607342</c:v>
                </c:pt>
                <c:pt idx="13">
                  <c:v>-7.2475969999999981</c:v>
                </c:pt>
                <c:pt idx="14">
                  <c:v>-13.4223</c:v>
                </c:pt>
                <c:pt idx="15">
                  <c:v>-12.07339</c:v>
                </c:pt>
                <c:pt idx="16">
                  <c:v>-11.12046</c:v>
                </c:pt>
                <c:pt idx="17">
                  <c:v>-9.5705290000000005</c:v>
                </c:pt>
                <c:pt idx="18">
                  <c:v>-5.1247469999999975</c:v>
                </c:pt>
                <c:pt idx="19">
                  <c:v>-5.8216510000000001</c:v>
                </c:pt>
                <c:pt idx="20">
                  <c:v>-7.9908799999999998</c:v>
                </c:pt>
                <c:pt idx="21">
                  <c:v>-14.54096</c:v>
                </c:pt>
                <c:pt idx="22">
                  <c:v>-19.761060000000001</c:v>
                </c:pt>
                <c:pt idx="23">
                  <c:v>-26.850359999999991</c:v>
                </c:pt>
                <c:pt idx="24">
                  <c:v>-31.41260999999999</c:v>
                </c:pt>
                <c:pt idx="25">
                  <c:v>-32.879489999999997</c:v>
                </c:pt>
                <c:pt idx="26">
                  <c:v>-35.804380000000002</c:v>
                </c:pt>
                <c:pt idx="27">
                  <c:v>-19.703679999999988</c:v>
                </c:pt>
                <c:pt idx="28">
                  <c:v>-19.870059999999999</c:v>
                </c:pt>
                <c:pt idx="29">
                  <c:v>-16.302060000000001</c:v>
                </c:pt>
                <c:pt idx="30">
                  <c:v>-14.345280000000002</c:v>
                </c:pt>
                <c:pt idx="31">
                  <c:v>-14.644600000000001</c:v>
                </c:pt>
                <c:pt idx="32">
                  <c:v>-24.523679999999988</c:v>
                </c:pt>
                <c:pt idx="33">
                  <c:v>-30.66732</c:v>
                </c:pt>
                <c:pt idx="34">
                  <c:v>-40.062740000000012</c:v>
                </c:pt>
                <c:pt idx="35">
                  <c:v>-37.624470000000002</c:v>
                </c:pt>
                <c:pt idx="36">
                  <c:v>-39.275880000000001</c:v>
                </c:pt>
                <c:pt idx="37">
                  <c:v>-52.253600000000006</c:v>
                </c:pt>
                <c:pt idx="38">
                  <c:v>-75.110500000000002</c:v>
                </c:pt>
                <c:pt idx="39">
                  <c:v>-95.645399999999981</c:v>
                </c:pt>
                <c:pt idx="40">
                  <c:v>-113.96100000000003</c:v>
                </c:pt>
                <c:pt idx="41">
                  <c:v>-136.5301</c:v>
                </c:pt>
                <c:pt idx="42">
                  <c:v>-139.0479</c:v>
                </c:pt>
                <c:pt idx="43">
                  <c:v>-65.049040000000005</c:v>
                </c:pt>
                <c:pt idx="44">
                  <c:v>-72.186739999999972</c:v>
                </c:pt>
                <c:pt idx="45">
                  <c:v>-68.508600000000001</c:v>
                </c:pt>
                <c:pt idx="46">
                  <c:v>-40.461110000000012</c:v>
                </c:pt>
                <c:pt idx="47">
                  <c:v>-20.973749999999985</c:v>
                </c:pt>
              </c:numCache>
            </c:numRef>
          </c:val>
        </c:ser>
        <c:marker val="1"/>
        <c:axId val="40649088"/>
        <c:axId val="40650624"/>
      </c:lineChart>
      <c:catAx>
        <c:axId val="40649088"/>
        <c:scaling>
          <c:orientation val="minMax"/>
        </c:scaling>
        <c:axPos val="b"/>
        <c:tickLblPos val="low"/>
        <c:crossAx val="40650624"/>
        <c:crosses val="autoZero"/>
        <c:auto val="1"/>
        <c:lblAlgn val="ctr"/>
        <c:lblOffset val="100"/>
      </c:catAx>
      <c:valAx>
        <c:axId val="40650624"/>
        <c:scaling>
          <c:orientation val="minMax"/>
          <c:min val="-1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l-GR"/>
          </a:p>
        </c:txPr>
        <c:crossAx val="4064908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0.70435</cdr:x>
      <cdr:y>0.02703</cdr:y>
    </cdr:from>
    <cdr:to>
      <cdr:x>0.70435</cdr:x>
      <cdr:y>0.87838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832648" y="144016"/>
          <a:ext cx="0" cy="453650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0.47826</cdr:x>
      <cdr:y>0.04517</cdr:y>
    </cdr:from>
    <cdr:to>
      <cdr:x>0.70435</cdr:x>
      <cdr:y>0.13551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216024"/>
          <a:ext cx="187220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400" b="1" dirty="0" smtClean="0">
              <a:solidFill>
                <a:srgbClr val="FF0000"/>
              </a:solidFill>
            </a:rPr>
            <a:t>Εισαγωγή του ΕΥΡΩ</a:t>
          </a:r>
          <a:endParaRPr lang="el-GR" sz="1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4828472-BFBE-4892-A855-5C9E937D68F1}" type="datetimeFigureOut">
              <a:rPr lang="el-GR"/>
              <a:pPr>
                <a:defRPr/>
              </a:pPr>
              <a:t>9/1/2017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D55CC9-A01D-47A0-B173-5AACA9A072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3AC0A2F-88E6-4FCF-B44A-99E1FB17EC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76FB-FDDD-48BF-88E2-06FE4E848D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010A-A96A-4542-B406-B043DCD22D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9F8A-3208-4052-B2D5-ED45624045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EB2D-6FB5-4A40-92AF-A4C7E25C29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9764-200F-4009-A301-CF310FE05C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2829-D1BC-4B93-970C-8844698A58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E3F2-5B7A-41BB-9866-4FF5D210A2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BAFC-24A6-4851-B3ED-CF6EA1120C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AF99-8757-43B2-B7FA-732E7CDC95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E7ED-05B2-4D72-B980-4900E7D5E4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39307C33-E919-4A13-B5B8-E898C092B3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17" r:id="rId8"/>
    <p:sldLayoutId id="2147483718" r:id="rId9"/>
    <p:sldLayoutId id="2147483709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2276475"/>
            <a:ext cx="7772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Η </a:t>
            </a: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Πολιτική Συνοχής της </a:t>
            </a: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Ε.Ε</a:t>
            </a: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(2014 </a:t>
            </a: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2020)</a:t>
            </a:r>
          </a:p>
          <a:p>
            <a:pPr>
              <a:defRPr/>
            </a:pPr>
            <a:r>
              <a:rPr lang="el-GR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και</a:t>
            </a:r>
          </a:p>
          <a:p>
            <a:pPr>
              <a:defRPr/>
            </a:pP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κρίσιμα ερωτήματα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0" y="6272213"/>
            <a:ext cx="5976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latin typeface="Bookman Old Style" pitchFamily="18" charset="0"/>
              </a:rPr>
              <a:t>Παύλος Καρανικόλας</a:t>
            </a:r>
          </a:p>
          <a:p>
            <a:r>
              <a:rPr lang="el-GR" sz="1200">
                <a:latin typeface="Bookman Old Style" pitchFamily="18" charset="0"/>
              </a:rPr>
              <a:t>Επίκουρος Καθηγητής ΓΠΑ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0113" y="692150"/>
            <a:ext cx="7527925" cy="8651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Διαχρονικές αποκλίσεις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κ.κ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ΑΕΠ σε ΜΑΔ, ΕΕ28=100)</a:t>
            </a:r>
            <a:endParaRPr lang="el-G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27538" y="1773238"/>
            <a:ext cx="0" cy="3959225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5" name="Chart 5"/>
          <p:cNvGraphicFramePr>
            <a:graphicFrameLocks/>
          </p:cNvGraphicFramePr>
          <p:nvPr/>
        </p:nvGraphicFramePr>
        <p:xfrm>
          <a:off x="417513" y="1506538"/>
          <a:ext cx="8237537" cy="5141912"/>
        </p:xfrm>
        <a:graphic>
          <a:graphicData uri="http://schemas.openxmlformats.org/presentationml/2006/ole">
            <p:oleObj spid="_x0000_s23555" r:id="rId3" imgW="8242506" imgH="514547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27088" y="765175"/>
            <a:ext cx="7240587" cy="576263"/>
          </a:xfrm>
        </p:spPr>
        <p:txBody>
          <a:bodyPr/>
          <a:lstStyle/>
          <a:p>
            <a:r>
              <a:rPr lang="el-GR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και έντονες διαπεριφερειακές ανισότητες</a:t>
            </a:r>
            <a:endParaRPr lang="el-GR" sz="240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5650" y="1773238"/>
          <a:ext cx="7632700" cy="4679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3073"/>
                <a:gridCol w="620978"/>
                <a:gridCol w="620978"/>
                <a:gridCol w="620978"/>
                <a:gridCol w="620978"/>
                <a:gridCol w="620978"/>
                <a:gridCol w="620978"/>
                <a:gridCol w="620978"/>
                <a:gridCol w="620978"/>
                <a:gridCol w="620978"/>
                <a:gridCol w="620978"/>
              </a:tblGrid>
              <a:tr h="281245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u="none" strike="noStrike" dirty="0">
                          <a:effectLst/>
                        </a:rPr>
                        <a:t> 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>
                          <a:effectLst/>
                        </a:rPr>
                        <a:t>2000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2001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2002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2003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2004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2005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2006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2008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2009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 dirty="0">
                          <a:effectLst/>
                        </a:rPr>
                        <a:t>2010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1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EU-27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 dirty="0">
                          <a:effectLst/>
                        </a:rPr>
                        <a:t>100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Greece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87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461840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Anat. </a:t>
                      </a:r>
                      <a:r>
                        <a:rPr lang="en-US" sz="1200" u="none" strike="noStrike" dirty="0" err="1">
                          <a:effectLst/>
                        </a:rPr>
                        <a:t>Makedonia-Thraki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66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66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Kentriki Makedonia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79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68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Dytiki Makedonia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80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Thessalia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65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Ipeiros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b="1" u="none" strike="noStrike" dirty="0">
                          <a:effectLst/>
                        </a:rPr>
                        <a:t>61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Ionia Nisia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76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Dytiki Ellada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b="1" u="none" strike="noStrike" dirty="0">
                          <a:effectLst/>
                        </a:rPr>
                        <a:t>62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Sterea Ellada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Peloponnisos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71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Attiki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121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124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115</a:t>
                      </a:r>
                      <a:endParaRPr lang="el-GR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Voreio Aigaio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68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82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78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70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>
                          <a:effectLst/>
                        </a:rPr>
                        <a:t>Notio Aigaio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107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109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108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118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107</a:t>
                      </a:r>
                      <a:endParaRPr lang="el-GR" sz="11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  <a:tr h="28124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en-US" sz="1200" u="none" strike="noStrike" dirty="0" err="1">
                          <a:effectLst/>
                        </a:rPr>
                        <a:t>Kriti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85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90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91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>
                          <a:effectLst/>
                        </a:rPr>
                        <a:t>91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85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  <a:tc>
                  <a:txBody>
                    <a:bodyPr/>
                    <a:lstStyle/>
                    <a:p>
                      <a:pPr lvl="0" algn="r" fontAlgn="b">
                        <a:lnSpc>
                          <a:spcPct val="100000"/>
                        </a:lnSpc>
                      </a:pPr>
                      <a:r>
                        <a:rPr lang="el-GR" sz="1100" u="none" strike="noStrike" dirty="0">
                          <a:effectLst/>
                        </a:rPr>
                        <a:t>80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15" marR="8615" marT="861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981075"/>
            <a:ext cx="79216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srgbClr val="C00000"/>
                </a:solidFill>
                <a:latin typeface="Cambria" pitchFamily="18" charset="0"/>
              </a:rPr>
              <a:t>ΕΣΠΑ </a:t>
            </a:r>
            <a:r>
              <a:rPr lang="el-GR" sz="3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l-GR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l-GR" sz="3200" b="1" dirty="0" smtClean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l-GR" sz="3200" b="1" dirty="0">
                <a:solidFill>
                  <a:srgbClr val="C00000"/>
                </a:solidFill>
                <a:latin typeface="Cambria" pitchFamily="18" charset="0"/>
              </a:rPr>
              <a:t>Εταιρικό Σύμφωνο για το Πλαίσιο Ανάπτυξης) 2014-2020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997200"/>
            <a:ext cx="7704138" cy="2835275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dirty="0"/>
              <a:t>το βασικό στρατηγικό σχέδιο για την ανάπτυξη της χώρας με τη  συνδρομή σημαντικών πόρων που προέρχονται από τα </a:t>
            </a:r>
            <a:r>
              <a:rPr lang="el-GR" b="1" dirty="0"/>
              <a:t>Ευρωπαϊκά Διαρθρωτικά και Επενδυτικά Ταμεία (ΕΔΕΤ)</a:t>
            </a:r>
            <a:r>
              <a:rPr lang="el-GR" dirty="0"/>
              <a:t> της Ευρωπαϊκής </a:t>
            </a:r>
            <a:r>
              <a:rPr lang="el-GR" dirty="0" smtClean="0"/>
              <a:t>Ένωσης</a:t>
            </a:r>
            <a:endParaRPr lang="el-GR" dirty="0"/>
          </a:p>
          <a:p>
            <a:pPr indent="-274320" fontAlgn="auto">
              <a:spcAft>
                <a:spcPts val="0"/>
              </a:spcAft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893175" cy="792163"/>
          </a:xfrm>
        </p:spPr>
        <p:txBody>
          <a:bodyPr/>
          <a:lstStyle/>
          <a:p>
            <a:pPr algn="ctr"/>
            <a:r>
              <a:rPr lang="el-GR" sz="3200" b="1" smtClean="0">
                <a:solidFill>
                  <a:srgbClr val="C00000"/>
                </a:solidFill>
                <a:latin typeface="Cambria" pitchFamily="18" charset="0"/>
              </a:rPr>
              <a:t>Λόγοι καθυστέρησης του ΕΣΠΑ</a:t>
            </a:r>
            <a:r>
              <a:rPr lang="en-US" sz="3200" b="1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3200" b="1" smtClean="0">
                <a:solidFill>
                  <a:srgbClr val="C00000"/>
                </a:solidFill>
                <a:latin typeface="Cambria" pitchFamily="18" charset="0"/>
              </a:rPr>
              <a:t>μέχρι σήμερα </a:t>
            </a:r>
            <a:r>
              <a:rPr lang="en-US" sz="3200" b="1" smtClean="0">
                <a:solidFill>
                  <a:srgbClr val="C00000"/>
                </a:solidFill>
                <a:latin typeface="Cambria" pitchFamily="18" charset="0"/>
              </a:rPr>
              <a:t>(1)</a:t>
            </a:r>
            <a:endParaRPr lang="el-GR" sz="3200" b="1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218487" cy="4321175"/>
          </a:xfrm>
        </p:spPr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/>
              <a:t>οι δομές της κεντρικής </a:t>
            </a:r>
            <a:r>
              <a:rPr lang="el-GR" sz="2000" dirty="0" smtClean="0"/>
              <a:t>διοίκησης </a:t>
            </a:r>
            <a:endParaRPr lang="en-US" sz="2000" dirty="0" smtClean="0"/>
          </a:p>
          <a:p>
            <a:pPr marL="457200" indent="-457200" fontAlgn="auto"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 smtClean="0"/>
              <a:t>η </a:t>
            </a:r>
            <a:r>
              <a:rPr lang="el-GR" sz="2000" dirty="0"/>
              <a:t>έλλειψη συντονισμού μεταξύ κρατικών </a:t>
            </a:r>
            <a:r>
              <a:rPr lang="el-GR" sz="2000" dirty="0" smtClean="0"/>
              <a:t>φορέων </a:t>
            </a:r>
            <a:endParaRPr lang="en-US" sz="2000" dirty="0" smtClean="0"/>
          </a:p>
          <a:p>
            <a:pPr marL="457200" indent="-457200" fontAlgn="auto"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 smtClean="0"/>
              <a:t>η </a:t>
            </a:r>
            <a:r>
              <a:rPr lang="el-GR" sz="2000" dirty="0"/>
              <a:t>έλλειψη ρεαλιστικού </a:t>
            </a:r>
            <a:r>
              <a:rPr lang="el-GR" sz="2000" dirty="0" smtClean="0"/>
              <a:t>σχεδιασμού</a:t>
            </a:r>
            <a:endParaRPr lang="en-US" sz="2000" dirty="0" smtClean="0"/>
          </a:p>
          <a:p>
            <a:pPr marL="457200" indent="-457200" fontAlgn="auto"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 smtClean="0"/>
              <a:t>η </a:t>
            </a:r>
            <a:r>
              <a:rPr lang="el-GR" sz="2000" dirty="0"/>
              <a:t>μη συμμετοχή ή και ο αποκλεισμός των τοπικών κοινωνιών από τη λήψη αποφάσεων για την υλοποίηση των </a:t>
            </a:r>
            <a:r>
              <a:rPr lang="el-GR" sz="2000" dirty="0" smtClean="0"/>
              <a:t>έργων </a:t>
            </a:r>
            <a:endParaRPr lang="en-US" sz="2000" dirty="0" smtClean="0"/>
          </a:p>
          <a:p>
            <a:pPr marL="457200" indent="-457200" fontAlgn="auto"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 smtClean="0"/>
              <a:t>οι </a:t>
            </a:r>
            <a:r>
              <a:rPr lang="el-GR" sz="2000" dirty="0"/>
              <a:t>αναβολές λόγω των συνεχών εκλογικών </a:t>
            </a:r>
            <a:r>
              <a:rPr lang="el-GR" sz="2000" dirty="0" smtClean="0"/>
              <a:t>αναμετρήσεων</a:t>
            </a:r>
            <a:endParaRPr lang="en-US" sz="2000" dirty="0" smtClean="0"/>
          </a:p>
          <a:p>
            <a:pPr marL="457200" indent="-457200" fontAlgn="auto"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 smtClean="0"/>
              <a:t>οι </a:t>
            </a:r>
            <a:r>
              <a:rPr lang="el-GR" sz="2000" dirty="0"/>
              <a:t>μεγάλες καθυστερήσεις στις </a:t>
            </a:r>
            <a:r>
              <a:rPr lang="el-GR" sz="2000" dirty="0" smtClean="0"/>
              <a:t>απαλλοτριώσεις</a:t>
            </a:r>
            <a:endParaRPr lang="en-US" sz="2000" dirty="0" smtClean="0"/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l-GR" sz="2000" dirty="0" smtClean="0"/>
              <a:t>αντικειμενικές </a:t>
            </a:r>
            <a:r>
              <a:rPr lang="el-GR" sz="2000" dirty="0"/>
              <a:t>δυσκολίες, όπως τα συνεχή αρχαιολογικά </a:t>
            </a:r>
            <a:r>
              <a:rPr lang="el-GR" sz="2000" dirty="0" smtClean="0"/>
              <a:t>ευρήματα: πολύμηνες </a:t>
            </a:r>
            <a:r>
              <a:rPr lang="el-GR" sz="2000" dirty="0"/>
              <a:t>διαδικασίες για την </a:t>
            </a:r>
            <a:r>
              <a:rPr lang="el-GR" sz="2000" dirty="0" err="1"/>
              <a:t>αδειοδότηση</a:t>
            </a:r>
            <a:r>
              <a:rPr lang="el-GR" sz="2000" dirty="0"/>
              <a:t> έργων από το Κεντρικό Αρχαιολογικό </a:t>
            </a:r>
            <a:r>
              <a:rPr lang="el-GR" sz="2000" dirty="0" smtClean="0"/>
              <a:t>Συμβούλιο</a:t>
            </a:r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713788" cy="792163"/>
          </a:xfrm>
        </p:spPr>
        <p:txBody>
          <a:bodyPr/>
          <a:lstStyle/>
          <a:p>
            <a:pPr algn="ctr"/>
            <a:r>
              <a:rPr lang="el-GR" sz="3200" b="1" smtClean="0">
                <a:solidFill>
                  <a:srgbClr val="C00000"/>
                </a:solidFill>
                <a:latin typeface="Cambria" pitchFamily="18" charset="0"/>
              </a:rPr>
              <a:t>Λόγοι καθυστέρησης του ΕΣΠΑ</a:t>
            </a:r>
            <a:r>
              <a:rPr lang="en-US" sz="3200" b="1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3200" b="1" smtClean="0">
                <a:solidFill>
                  <a:srgbClr val="C00000"/>
                </a:solidFill>
                <a:latin typeface="Cambria" pitchFamily="18" charset="0"/>
              </a:rPr>
              <a:t>μέχρι σήμερα </a:t>
            </a:r>
            <a:r>
              <a:rPr lang="en-US" sz="3200" b="1" smtClean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l-GR" sz="3200" b="1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r>
              <a:rPr lang="en-US" sz="3200" b="1" smtClean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el-GR" sz="3200" b="1" smtClean="0">
              <a:latin typeface="Cambria" pitchFamily="18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18487" cy="4249737"/>
          </a:xfrm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1000"/>
              </a:spcAft>
              <a:buSzPct val="100000"/>
              <a:buFont typeface="Calibri" pitchFamily="34" charset="0"/>
              <a:buAutoNum type="arabicPeriod" startAt="8"/>
            </a:pPr>
            <a:r>
              <a:rPr lang="el-GR" sz="1800" smtClean="0"/>
              <a:t>Συνεχείς υπερβάσεις κόστους των έργων</a:t>
            </a:r>
            <a:endParaRPr lang="en-US" sz="1800" smtClean="0"/>
          </a:p>
          <a:p>
            <a:pPr marL="514350" indent="-514350">
              <a:spcBef>
                <a:spcPct val="0"/>
              </a:spcBef>
              <a:spcAft>
                <a:spcPts val="1000"/>
              </a:spcAft>
              <a:buSzPct val="100000"/>
              <a:buFont typeface="Calibri" pitchFamily="34" charset="0"/>
              <a:buAutoNum type="arabicPeriod" startAt="8"/>
            </a:pPr>
            <a:r>
              <a:rPr lang="el-GR" sz="1800" smtClean="0"/>
              <a:t>Η αδυναμία των τραπεζών να χρηματοδοτήσουν μικρούς και μεγάλους επιχειρηματίες για να ξεκινήσουν τις δράσεις ή τα έργα τους με τις κοινοτικές ενισχύσεις</a:t>
            </a:r>
          </a:p>
          <a:p>
            <a:pPr marL="514350" indent="-514350">
              <a:spcBef>
                <a:spcPct val="0"/>
              </a:spcBef>
              <a:spcAft>
                <a:spcPts val="1000"/>
              </a:spcAft>
              <a:buSzPct val="100000"/>
              <a:buFont typeface="Calibri" pitchFamily="34" charset="0"/>
              <a:buAutoNum type="arabicPeriod" startAt="8"/>
            </a:pPr>
            <a:r>
              <a:rPr lang="el-GR" sz="1800" smtClean="0"/>
              <a:t>Ο μεγάλος αριθμός φορέων διαχείρισης του ΕΣΠΑ: Στο Γ' ΚΠΣ ήταν 33 και από το 2007 μέχρι σήμερα έχουν ανέλθει στους 106 μαζί με τις τράπεζες</a:t>
            </a:r>
          </a:p>
          <a:p>
            <a:pPr marL="514350" indent="-514350">
              <a:spcBef>
                <a:spcPct val="0"/>
              </a:spcBef>
              <a:spcAft>
                <a:spcPts val="1000"/>
              </a:spcAft>
              <a:buSzPct val="100000"/>
              <a:buFont typeface="Calibri" pitchFamily="34" charset="0"/>
              <a:buAutoNum type="arabicPeriod" startAt="8"/>
            </a:pPr>
            <a:r>
              <a:rPr lang="el-GR" sz="1800" smtClean="0"/>
              <a:t>Η γραφειοκρατία στην έκδοση περιβαλλοντικών όρων απειλεί να τινάξει στον αέρα... χιλιάδες έργα. Κατά μέσον όρο απαιτούνται 3 χρόνια για τις περιβαλλοντικές αδειοδοτήσεις</a:t>
            </a:r>
          </a:p>
          <a:p>
            <a:pPr marL="514350" indent="-514350">
              <a:spcBef>
                <a:spcPct val="0"/>
              </a:spcBef>
              <a:spcAft>
                <a:spcPts val="1000"/>
              </a:spcAft>
              <a:buSzPct val="100000"/>
              <a:buFont typeface="Calibri" pitchFamily="34" charset="0"/>
              <a:buAutoNum type="arabicPeriod" startAt="8"/>
            </a:pPr>
            <a:r>
              <a:rPr lang="el-GR" sz="1800" smtClean="0"/>
              <a:t>Οι χρονοβόρες αδειοδοτήσεις για την έγκριση κτιριολογικών μελετών έργων εκπαίδευσης: Για ένα δωδεκαθέσιο σχολείο χρειάστηκαν εννιά μήνες, ενώ θα μπορούσε να ανάψει το «πράσινο φως» μόλις σε έναν μήνα</a:t>
            </a: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SzPct val="100000"/>
              <a:buFont typeface="Calibri" pitchFamily="34" charset="0"/>
              <a:buAutoNum type="arabicPeriod" startAt="8"/>
            </a:pPr>
            <a:r>
              <a:rPr lang="el-GR" sz="1800" smtClean="0"/>
              <a:t>Απαιτούνται 33 μήνες και όταν υπάρχουν προσφυγές στη Δικαιοσύνη οι μήνες αυξάνονται δραματικά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smtClean="0">
                <a:solidFill>
                  <a:srgbClr val="FF0000"/>
                </a:solidFill>
              </a:rPr>
              <a:t>Το Νέο ΕΣΠΑ 2014-2020: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042988" y="2565400"/>
            <a:ext cx="6777037" cy="3267075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l-GR" sz="3200" b="1" smtClean="0"/>
              <a:t>«Σύμφωνο Εταιρικής Σχέσης»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7993062" cy="114300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Αναπτυξιακό όραμα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(Ο κεντρικός Στόχος)</a:t>
            </a:r>
            <a:b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για 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τη νέα προγραμματική περίοδο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(2014-2020)</a:t>
            </a:r>
            <a:endParaRPr lang="el-G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4213" y="2349500"/>
            <a:ext cx="7704137" cy="3508375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l-GR" sz="1800" i="1" smtClean="0"/>
              <a:t>Η συμβολή στην αναγέννηση της ελληνικής οικονομίας με ανάταξη και </a:t>
            </a:r>
          </a:p>
          <a:p>
            <a:pPr marL="68263" indent="0">
              <a:buFont typeface="Wingdings 2" pitchFamily="18" charset="2"/>
              <a:buNone/>
            </a:pPr>
            <a:r>
              <a:rPr lang="el-GR" sz="1800" i="1" smtClean="0"/>
              <a:t>αναβάθμιση του παραγωγικού και κοινωνικού ιστού της χώρας και τη </a:t>
            </a:r>
          </a:p>
          <a:p>
            <a:pPr marL="68263" indent="0">
              <a:buFont typeface="Wingdings 2" pitchFamily="18" charset="2"/>
              <a:buNone/>
            </a:pPr>
            <a:r>
              <a:rPr lang="el-GR" sz="1800" i="1" smtClean="0"/>
              <a:t>δημιουργία και διατήρηση βιώσιμων θέσεων απασχόλησης, έχοντας ως </a:t>
            </a:r>
          </a:p>
          <a:p>
            <a:pPr marL="68263" indent="0">
              <a:buFont typeface="Wingdings 2" pitchFamily="18" charset="2"/>
              <a:buNone/>
            </a:pPr>
            <a:r>
              <a:rPr lang="el-GR" sz="1800" i="1" smtClean="0"/>
              <a:t>αιχμή την εξωστρεφή, καινοτόμο και ανταγωνιστική επιχειρηματικότητα </a:t>
            </a:r>
          </a:p>
          <a:p>
            <a:pPr marL="68263" indent="0">
              <a:buFont typeface="Wingdings 2" pitchFamily="18" charset="2"/>
              <a:buNone/>
            </a:pPr>
            <a:r>
              <a:rPr lang="el-GR" sz="1800" i="1" smtClean="0"/>
              <a:t>και γνώμονα την ενίσχυση της κοινωνικής συνοχής και τις αρχές της </a:t>
            </a:r>
          </a:p>
          <a:p>
            <a:pPr marL="68263" indent="0">
              <a:buFont typeface="Wingdings 2" pitchFamily="18" charset="2"/>
              <a:buNone/>
            </a:pPr>
            <a:r>
              <a:rPr lang="el-GR" sz="1800" i="1" smtClean="0"/>
              <a:t>αειφόρου ανάπτυξης.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993062" cy="649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C00000"/>
                </a:solidFill>
              </a:rPr>
              <a:t>Οι κύριοι Άξονες της αναπτυξιακής στρατηγικής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7775575" cy="4491037"/>
          </a:xfrm>
        </p:spPr>
        <p:txBody>
          <a:bodyPr rtlCol="0">
            <a:noAutofit/>
          </a:bodyPr>
          <a:lstStyle/>
          <a:p>
            <a:pPr marL="468630" indent="-40005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  <a:defRPr/>
            </a:pPr>
            <a:r>
              <a:rPr lang="el-GR" sz="1800" b="1" dirty="0" smtClean="0"/>
              <a:t>Ενίσχυση </a:t>
            </a:r>
            <a:r>
              <a:rPr lang="el-GR" sz="1800" b="1" dirty="0"/>
              <a:t>της ανταγωνιστικότητας και της εξωστρέφειας </a:t>
            </a:r>
            <a:r>
              <a:rPr lang="el-GR" sz="1800" b="1" dirty="0" smtClean="0"/>
              <a:t>των επιχειρήσεων</a:t>
            </a:r>
            <a:r>
              <a:rPr lang="el-GR" sz="1800" b="1" dirty="0"/>
              <a:t>, μετάβαση στην ποιοτική επιχειρηματικότητα, με </a:t>
            </a:r>
            <a:r>
              <a:rPr lang="el-GR" sz="1800" b="1" dirty="0" smtClean="0"/>
              <a:t>αιχμή </a:t>
            </a:r>
            <a:r>
              <a:rPr lang="el-GR" sz="1800" b="1" dirty="0"/>
              <a:t>την καινοτομία και αύξηση της εγχώριας προστιθέμενης </a:t>
            </a:r>
            <a:r>
              <a:rPr lang="el-GR" sz="1800" b="1" dirty="0" smtClean="0"/>
              <a:t>αξίας </a:t>
            </a:r>
          </a:p>
          <a:p>
            <a:pPr marL="468630" indent="-40005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  <a:defRPr/>
            </a:pPr>
            <a:r>
              <a:rPr lang="el-GR" sz="1800" b="1" dirty="0"/>
              <a:t>Ανάπτυξη και αξιοποίηση ικανοτήτων ανθρώπινου δυναμικού – </a:t>
            </a:r>
            <a:r>
              <a:rPr lang="el-GR" sz="1800" b="1" dirty="0" smtClean="0"/>
              <a:t>ενεργός </a:t>
            </a:r>
            <a:r>
              <a:rPr lang="el-GR" sz="1800" b="1" dirty="0"/>
              <a:t>κοινωνική ενσωμάτωση </a:t>
            </a:r>
          </a:p>
          <a:p>
            <a:pPr marL="468630" indent="-40005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  <a:defRPr/>
            </a:pPr>
            <a:r>
              <a:rPr lang="el-GR" sz="1800" b="1" dirty="0"/>
              <a:t>Προστασία του περιβάλλοντος – μετάβαση σε μία οικονομία </a:t>
            </a:r>
            <a:r>
              <a:rPr lang="el-GR" sz="1800" b="1" dirty="0" smtClean="0"/>
              <a:t>φιλική </a:t>
            </a:r>
            <a:r>
              <a:rPr lang="el-GR" sz="1800" b="1" dirty="0"/>
              <a:t>στο περιβάλλον </a:t>
            </a:r>
            <a:endParaRPr lang="el-GR" sz="1800" b="1" dirty="0" smtClean="0"/>
          </a:p>
          <a:p>
            <a:pPr marL="468630" indent="-40005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  <a:defRPr/>
            </a:pPr>
            <a:r>
              <a:rPr lang="el-GR" sz="1800" b="1" dirty="0"/>
              <a:t>Ανάπτυξη – εκσυγχρονισμός – συμπλήρωση υποδομών για την </a:t>
            </a:r>
            <a:r>
              <a:rPr lang="el-GR" sz="1800" b="1" dirty="0" smtClean="0"/>
              <a:t>οικονομική </a:t>
            </a:r>
            <a:r>
              <a:rPr lang="el-GR" sz="1800" b="1" dirty="0"/>
              <a:t>και κοινωνική ανάπτυξη </a:t>
            </a:r>
            <a:endParaRPr lang="el-GR" sz="1800" b="1" dirty="0" smtClean="0"/>
          </a:p>
          <a:p>
            <a:pPr marL="468630" indent="-40005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  <a:defRPr/>
            </a:pPr>
            <a:r>
              <a:rPr lang="el-GR" sz="1800" b="1" dirty="0"/>
              <a:t>Βελτίωση της θεσμικής επάρκειας και της αποτελεσματικής </a:t>
            </a:r>
            <a:r>
              <a:rPr lang="el-GR" sz="1800" b="1" dirty="0" smtClean="0"/>
              <a:t>δημόσιας </a:t>
            </a:r>
            <a:r>
              <a:rPr lang="el-GR" sz="1800" b="1" dirty="0"/>
              <a:t>διοίκησης </a:t>
            </a:r>
            <a:endParaRPr lang="el-GR" sz="1800" b="1" dirty="0" smtClean="0"/>
          </a:p>
          <a:p>
            <a:pPr marL="468630" indent="-40005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+mj-lt"/>
              <a:buAutoNum type="romanUcPeriod"/>
              <a:defRPr/>
            </a:pPr>
            <a:r>
              <a:rPr lang="el-GR" sz="1800" b="1" dirty="0"/>
              <a:t>Αειφόρος χωρική ανάπτυξη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993062" cy="601663"/>
          </a:xfrm>
        </p:spPr>
        <p:txBody>
          <a:bodyPr/>
          <a:lstStyle/>
          <a:p>
            <a:r>
              <a:rPr lang="el-GR" sz="3200" b="1" smtClean="0"/>
              <a:t>ΑΞΟΝΑΣ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4348162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r>
              <a:rPr lang="el-GR" sz="1600" b="1" dirty="0" smtClean="0"/>
              <a:t>Ενίσχυση </a:t>
            </a:r>
            <a:r>
              <a:rPr lang="el-GR" sz="1600" b="1" dirty="0"/>
              <a:t>της ανταγωνιστικότητας και της εξωστρέφειας </a:t>
            </a:r>
            <a:r>
              <a:rPr lang="el-GR" sz="1600" b="1" dirty="0" smtClean="0"/>
              <a:t>των επιχειρήσεων</a:t>
            </a:r>
            <a:r>
              <a:rPr lang="el-GR" sz="1600" b="1" dirty="0"/>
              <a:t>, μετάβαση στην ποιοτική επιχειρηματικότητα, με </a:t>
            </a:r>
            <a:r>
              <a:rPr lang="el-GR" sz="1600" b="1" dirty="0" smtClean="0"/>
              <a:t>αιχμή </a:t>
            </a:r>
            <a:r>
              <a:rPr lang="el-GR" sz="1600" b="1" dirty="0"/>
              <a:t>την καινοτομία και αύξηση της εγχώριας προστιθέμενης </a:t>
            </a:r>
            <a:r>
              <a:rPr lang="el-GR" sz="1600" b="1" dirty="0" smtClean="0"/>
              <a:t>αξίας </a:t>
            </a:r>
          </a:p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endParaRPr lang="el-GR" sz="1400" b="1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 smtClean="0"/>
              <a:t>Έρευνα</a:t>
            </a:r>
            <a:r>
              <a:rPr lang="el-GR" sz="1600" dirty="0"/>
              <a:t>, Τεχνολογική Ανάπτυξη και Καινοτομία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Ψηφιακή </a:t>
            </a:r>
            <a:r>
              <a:rPr lang="el-GR" sz="1600" dirty="0" smtClean="0"/>
              <a:t>Σύγκλιση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b="1" dirty="0">
                <a:solidFill>
                  <a:srgbClr val="00B050"/>
                </a:solidFill>
              </a:rPr>
              <a:t>Γεωργία και Αλιεία </a:t>
            </a:r>
            <a:endParaRPr lang="el-GR" sz="1600" b="1" dirty="0" smtClean="0">
              <a:solidFill>
                <a:srgbClr val="00B050"/>
              </a:solidFill>
            </a:endParaRP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Τουρισμός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Πολιτισμός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Μεταποίηση -Εμπόριο </a:t>
            </a:r>
            <a:endParaRPr lang="el-GR" sz="1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993062" cy="601663"/>
          </a:xfrm>
        </p:spPr>
        <p:txBody>
          <a:bodyPr/>
          <a:lstStyle/>
          <a:p>
            <a:r>
              <a:rPr lang="el-GR" sz="3200" b="1" smtClean="0"/>
              <a:t>ΑΞΟΝΑΣ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4348162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r>
              <a:rPr lang="el-GR" sz="1600" b="1" dirty="0"/>
              <a:t>Ανάπτυξη και αξιοποίηση ικανοτήτων ανθρώπινου δυναμικού – ενεργός κοινωνική ενσωμάτωση </a:t>
            </a:r>
          </a:p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endParaRPr lang="el-GR" sz="1400" b="1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Εκπαίδευση και δια βίου </a:t>
            </a:r>
            <a:r>
              <a:rPr lang="el-GR" sz="1600" dirty="0" smtClean="0"/>
              <a:t>μάθηση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Προώθηση της απασχόλησης και υποστήριξη της </a:t>
            </a:r>
            <a:r>
              <a:rPr lang="el-GR" sz="1600" dirty="0" smtClean="0"/>
              <a:t>κινητικότητας </a:t>
            </a:r>
            <a:r>
              <a:rPr lang="el-GR" sz="1600" dirty="0"/>
              <a:t>των εργαζομένων 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Προώθηση της κοινωνικής ένταξης, κοινωνική πρόνοια και </a:t>
            </a:r>
            <a:r>
              <a:rPr lang="el-GR" sz="1600" dirty="0" smtClean="0"/>
              <a:t>καταπολέμηση </a:t>
            </a:r>
            <a:r>
              <a:rPr lang="el-GR" sz="1600" dirty="0"/>
              <a:t>της φτώχειας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Υγειονομική περίθαλψη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 smtClean="0"/>
              <a:t>Εφαρμογή </a:t>
            </a:r>
            <a:r>
              <a:rPr lang="el-GR" sz="1600" dirty="0"/>
              <a:t>της αρχής της ισότητας των φύλων </a:t>
            </a:r>
            <a:endParaRPr lang="el-GR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71538"/>
            <a:ext cx="5688012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993062" cy="601663"/>
          </a:xfrm>
        </p:spPr>
        <p:txBody>
          <a:bodyPr/>
          <a:lstStyle/>
          <a:p>
            <a:r>
              <a:rPr lang="el-GR" sz="3200" b="1" smtClean="0"/>
              <a:t>ΑΞΟΝΑΣ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4348162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r>
              <a:rPr lang="el-GR" sz="1600" b="1" dirty="0"/>
              <a:t>Προστασία του περιβάλλοντος – μετάβαση σε μία οικονομία φιλική στο περιβάλλον </a:t>
            </a:r>
          </a:p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endParaRPr lang="el-GR" sz="1600" b="1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Προστασία του Φυσικού Περιβάλλοντος και των </a:t>
            </a:r>
            <a:r>
              <a:rPr lang="el-GR" sz="1600" dirty="0" smtClean="0"/>
              <a:t>Πόρων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Αναβάθμιση της Ποιότητας </a:t>
            </a:r>
            <a:r>
              <a:rPr lang="el-GR" sz="1600" dirty="0" smtClean="0"/>
              <a:t>Ζωής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Προώθηση της προσαρμογής στην Κλιματική Αλλαγή και </a:t>
            </a:r>
            <a:r>
              <a:rPr lang="el-GR" sz="1600" dirty="0" smtClean="0"/>
              <a:t>περιορισμός </a:t>
            </a:r>
            <a:r>
              <a:rPr lang="el-GR" sz="1600" dirty="0"/>
              <a:t>των επιπτώσεων αυτής – Πρόληψη και </a:t>
            </a:r>
            <a:r>
              <a:rPr lang="el-GR" sz="1600" dirty="0" smtClean="0"/>
              <a:t>διαχείριση </a:t>
            </a:r>
            <a:r>
              <a:rPr lang="el-GR" sz="1600" dirty="0"/>
              <a:t>Κινδύνων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Μετάβαση σε μία οικονομία φιλική στο περιβάλλον </a:t>
            </a:r>
            <a:endParaRPr lang="el-GR" sz="1600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endParaRPr lang="el-GR" sz="16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993062" cy="601663"/>
          </a:xfrm>
        </p:spPr>
        <p:txBody>
          <a:bodyPr/>
          <a:lstStyle/>
          <a:p>
            <a:r>
              <a:rPr lang="el-GR" sz="3200" b="1" smtClean="0"/>
              <a:t>ΑΞΟΝΑΣ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4348162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r>
              <a:rPr lang="el-GR" sz="1600" b="1" dirty="0"/>
              <a:t>Ανάπτυξη – εκσυγχρονισμός – συμπλήρωση υποδομών για την οικονομική και κοινωνική ανάπτυξη </a:t>
            </a:r>
          </a:p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endParaRPr lang="el-GR" sz="1400" b="1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 smtClean="0"/>
              <a:t>Δίκτυα μεταφορών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Ενεργειακές υποδομές</a:t>
            </a:r>
            <a:endParaRPr lang="el-GR" sz="16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993062" cy="601663"/>
          </a:xfrm>
        </p:spPr>
        <p:txBody>
          <a:bodyPr/>
          <a:lstStyle/>
          <a:p>
            <a:r>
              <a:rPr lang="el-GR" sz="3200" b="1" smtClean="0"/>
              <a:t>ΑΞΟΝΑΣ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4348162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r>
              <a:rPr lang="el-GR" sz="1600" b="1" dirty="0"/>
              <a:t>Βελτίωση της θεσμικής επάρκειας και της αποτελεσματικής δημόσιας </a:t>
            </a:r>
            <a:r>
              <a:rPr lang="el-GR" sz="1600" b="1" dirty="0" smtClean="0"/>
              <a:t>διοίκησης</a:t>
            </a:r>
          </a:p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endParaRPr lang="el-GR" sz="1400" b="1" dirty="0" smtClean="0"/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 smtClean="0"/>
              <a:t>Βελτίωση </a:t>
            </a:r>
            <a:r>
              <a:rPr lang="el-GR" sz="1600" dirty="0"/>
              <a:t>της θεσμικής ικανότητας και της αποτελεσματικότητας του </a:t>
            </a:r>
            <a:r>
              <a:rPr lang="el-GR" sz="1600" dirty="0" smtClean="0"/>
              <a:t>δημόσιου </a:t>
            </a:r>
            <a:r>
              <a:rPr lang="el-GR" sz="1600" dirty="0"/>
              <a:t>τομέα σε όλα τα επίπεδα (εθνικό, περιφερειακό και </a:t>
            </a:r>
            <a:r>
              <a:rPr lang="el-GR" sz="1600" dirty="0" smtClean="0"/>
              <a:t>τοπικό)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θέσπιση και λειτουργία ενός ενιαίου </a:t>
            </a:r>
            <a:r>
              <a:rPr lang="el-GR" sz="1600" dirty="0" smtClean="0"/>
              <a:t>συστήματος </a:t>
            </a:r>
            <a:r>
              <a:rPr lang="el-GR" sz="1600" dirty="0"/>
              <a:t>μέτρησης της απόδοσης και της ποιότητας των παρεχομένων </a:t>
            </a:r>
            <a:r>
              <a:rPr lang="el-GR" sz="1600" dirty="0" smtClean="0"/>
              <a:t>υπηρεσιών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Ενίσχυση των δεξιοτήτων και της τεχνογνωσίας του ανθρώπινου </a:t>
            </a:r>
            <a:r>
              <a:rPr lang="el-GR" sz="1600" dirty="0" smtClean="0"/>
              <a:t>δυναμικού </a:t>
            </a:r>
            <a:r>
              <a:rPr lang="el-GR" sz="1600" dirty="0"/>
              <a:t>της δημόσιας </a:t>
            </a:r>
            <a:r>
              <a:rPr lang="el-GR" sz="1600" dirty="0" smtClean="0"/>
              <a:t>διοίκησης</a:t>
            </a: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 smtClean="0"/>
              <a:t>Ηλεκτρονική διακυβέρνηση και </a:t>
            </a:r>
            <a:r>
              <a:rPr lang="el-GR" sz="1600" dirty="0"/>
              <a:t>παροχή ηλεκτρονικών υπηρεσιών προς τους πολίτες και τις </a:t>
            </a:r>
            <a:r>
              <a:rPr lang="el-GR" sz="1600" dirty="0" smtClean="0"/>
              <a:t>επιχειρήσεις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993062" cy="601663"/>
          </a:xfrm>
        </p:spPr>
        <p:txBody>
          <a:bodyPr/>
          <a:lstStyle/>
          <a:p>
            <a:r>
              <a:rPr lang="el-GR" sz="3200" b="1" smtClean="0"/>
              <a:t>ΑΞΟΝΑΣ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313"/>
            <a:ext cx="7777163" cy="4348162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r>
              <a:rPr lang="el-GR" sz="1600" b="1" dirty="0">
                <a:solidFill>
                  <a:srgbClr val="00B050"/>
                </a:solidFill>
              </a:rPr>
              <a:t>Αειφόρος χωρική ανάπτυξη</a:t>
            </a:r>
          </a:p>
          <a:p>
            <a:pPr marL="68580" indent="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buFont typeface="Wingdings 2" pitchFamily="18" charset="2"/>
              <a:buNone/>
              <a:defRPr/>
            </a:pPr>
            <a:endParaRPr lang="el-GR" sz="1400" b="1" dirty="0" smtClean="0">
              <a:solidFill>
                <a:srgbClr val="00B050"/>
              </a:solidFill>
            </a:endParaRPr>
          </a:p>
          <a:p>
            <a:pPr marL="640080" lvl="1" indent="-274320" fontAlgn="auto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20000"/>
              <a:defRPr/>
            </a:pPr>
            <a:r>
              <a:rPr lang="el-GR" sz="1600" dirty="0"/>
              <a:t>Προώθηση της αειφόρου και ολοκληρωμένης ανάπτυξης στις Περιφέρειες, </a:t>
            </a:r>
            <a:r>
              <a:rPr lang="el-GR" sz="1600" dirty="0" smtClean="0"/>
              <a:t>τις </a:t>
            </a:r>
            <a:r>
              <a:rPr lang="el-GR" sz="1600" dirty="0"/>
              <a:t>Πόλεις, τις Αγροτικές περιοχές και τις περιοχές με Γεωγραφικά </a:t>
            </a:r>
            <a:r>
              <a:rPr lang="el-GR" sz="1600" dirty="0" smtClean="0"/>
              <a:t>μειονεκτήματα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90525" y="549275"/>
            <a:ext cx="8480425" cy="647700"/>
          </a:xfrm>
        </p:spPr>
        <p:txBody>
          <a:bodyPr/>
          <a:lstStyle/>
          <a:p>
            <a:r>
              <a:rPr lang="el-GR" sz="3000" b="1" smtClean="0">
                <a:solidFill>
                  <a:srgbClr val="C00000"/>
                </a:solidFill>
                <a:latin typeface="Cambria" pitchFamily="18" charset="0"/>
              </a:rPr>
              <a:t>2014-2020: Πώς θα κατανεμηθούν οι πόροι;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0360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0" y="6372225"/>
            <a:ext cx="514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243888" y="1412875"/>
            <a:ext cx="504825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82600" y="1316038"/>
            <a:ext cx="4681538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585788"/>
            <a:ext cx="8555038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920037" cy="6016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>
                <a:solidFill>
                  <a:srgbClr val="C00000"/>
                </a:solidFill>
                <a:latin typeface="+mn-lt"/>
              </a:rPr>
              <a:t>Μέγιστα ποσοστά συγχρηματοδότησης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6327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0"/>
            <a:ext cx="874871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5681663"/>
            <a:ext cx="87566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620713"/>
            <a:ext cx="79533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260350"/>
            <a:ext cx="8816975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288" y="2708275"/>
            <a:ext cx="8497887" cy="144463"/>
          </a:xfrm>
          <a:prstGeom prst="rect">
            <a:avLst/>
          </a:prstGeom>
          <a:solidFill>
            <a:srgbClr val="CCFF33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921625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Οι πέντε στόχοι της ΕΕ για το 2020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897438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l-GR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Απασχόληση</a:t>
            </a: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απασχόληση του 75% της ηλικιακής κατηγορίας 20-64 ετών</a:t>
            </a:r>
          </a:p>
          <a:p>
            <a:pPr marL="365125" lvl="1" indent="0">
              <a:buFont typeface="Wingdings 2" pitchFamily="18" charset="2"/>
              <a:buNone/>
            </a:pPr>
            <a:endParaRPr lang="el-GR" sz="900" smtClean="0">
              <a:latin typeface="Times New Roman" pitchFamily="18" charset="0"/>
              <a:cs typeface="Times New Roman" pitchFamily="18" charset="0"/>
            </a:endParaRPr>
          </a:p>
          <a:p>
            <a:pPr marL="68263" indent="0">
              <a:buFont typeface="Wingdings 2" pitchFamily="18" charset="2"/>
              <a:buNone/>
            </a:pP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Ε&amp;Α / Καινοτομία</a:t>
            </a: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επένδυση του 3% του ΑΕΠ (δημόσιου και ιδιωτικού) της ΕΕ σε Ε&amp;Α και καινοτομία</a:t>
            </a:r>
          </a:p>
          <a:p>
            <a:pPr marL="365125" lvl="1" indent="0">
              <a:buFont typeface="Wingdings 2" pitchFamily="18" charset="2"/>
              <a:buNone/>
            </a:pPr>
            <a:endParaRPr lang="el-GR" sz="900" smtClean="0">
              <a:latin typeface="Times New Roman" pitchFamily="18" charset="0"/>
              <a:cs typeface="Times New Roman" pitchFamily="18" charset="0"/>
            </a:endParaRPr>
          </a:p>
          <a:p>
            <a:pPr marL="68263" indent="0">
              <a:buFont typeface="Wingdings 2" pitchFamily="18" charset="2"/>
              <a:buNone/>
            </a:pP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l-GR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Κλιματική αλλαγή / Ενέργεια</a:t>
            </a: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μείωση των εκπομπών αερίων του θερμοκηπίου κατά 20%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(ή και </a:t>
            </a: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, εφόσον οι συνθήκες το επιτρέπουν) </a:t>
            </a: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σε σχέση με το 1990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εξασφάλιση του 20% της ενέργειας από ανανεώσιμες πηγές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αύξηση κατά 20% της ενεργειακής απόδοσης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endParaRPr lang="el-GR" sz="900" smtClean="0">
              <a:latin typeface="Times New Roman" pitchFamily="18" charset="0"/>
              <a:cs typeface="Times New Roman" pitchFamily="18" charset="0"/>
            </a:endParaRPr>
          </a:p>
          <a:p>
            <a:pPr marL="68263" indent="0">
              <a:buFont typeface="Wingdings 2" pitchFamily="18" charset="2"/>
              <a:buNone/>
            </a:pP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l-GR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Εκπαίδευση</a:t>
            </a: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μείωση κάτω από 10% του ποσοστού εγκατάλειψης του σχολείου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ολοκλήρωση τριτοβάθμιων σπουδών τουλάχιστον για το 40% της ηλικιακής κατηγορίας 30-34 ετών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endParaRPr lang="el-GR" sz="900" smtClean="0">
              <a:latin typeface="Times New Roman" pitchFamily="18" charset="0"/>
              <a:cs typeface="Times New Roman" pitchFamily="18" charset="0"/>
            </a:endParaRPr>
          </a:p>
          <a:p>
            <a:pPr marL="68263" indent="0">
              <a:buFont typeface="Wingdings 2" pitchFamily="18" charset="2"/>
              <a:buNone/>
            </a:pP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l-GR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Φτώχεια / Κοινωνικός αποκλεισμός</a:t>
            </a:r>
            <a:r>
              <a:rPr lang="el-GR" sz="1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125" lvl="1" indent="0">
              <a:buFont typeface="Wingdings 2" pitchFamily="18" charset="2"/>
              <a:buNone/>
            </a:pP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μείωση τουλάχιστον κατά </a:t>
            </a:r>
            <a:r>
              <a:rPr lang="el-GR" sz="1400" b="1" smtClean="0">
                <a:latin typeface="Times New Roman" pitchFamily="18" charset="0"/>
                <a:cs typeface="Times New Roman" pitchFamily="18" charset="0"/>
              </a:rPr>
              <a:t>20 εκατομμύρια των ατόμων που βρίσκονται ή κινδυνεύουν να βρεθούν σε κατάσταση φτώχειας και κοινωνικού αποκλεισμού</a:t>
            </a:r>
            <a:r>
              <a:rPr lang="el-GR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>
              <a:buFont typeface="Wingdings 2" pitchFamily="18" charset="2"/>
              <a:buNone/>
            </a:pPr>
            <a:endParaRPr lang="el-GR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692150"/>
            <a:ext cx="86852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288" y="1268413"/>
          <a:ext cx="8497887" cy="4352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4732"/>
                <a:gridCol w="1101597"/>
                <a:gridCol w="1120799"/>
                <a:gridCol w="1062118"/>
                <a:gridCol w="650866"/>
                <a:gridCol w="1094042"/>
                <a:gridCol w="682790"/>
              </a:tblGrid>
              <a:tr h="1088166">
                <a:tc>
                  <a:txBody>
                    <a:bodyPr/>
                    <a:lstStyle/>
                    <a:p>
                      <a:pPr algn="l" fontAlgn="t"/>
                      <a:r>
                        <a:rPr lang="el-GR" sz="1000" b="1" u="none" strike="noStrike" dirty="0">
                          <a:effectLst/>
                        </a:rPr>
                        <a:t>Επιχειρησιακό Πρόγραμμα</a:t>
                      </a:r>
                      <a:endParaRPr lang="el-G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u="none" strike="noStrike">
                          <a:effectLst/>
                        </a:rPr>
                        <a:t>Συγχρ/νη Δημόσια Δαπάνη</a:t>
                      </a:r>
                      <a:endParaRPr lang="el-G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u="none" strike="noStrike">
                          <a:effectLst/>
                        </a:rPr>
                        <a:t>Συγχρ/νη Δημόσια Δαπάνη Ενταγμένων Έργων</a:t>
                      </a:r>
                      <a:endParaRPr lang="el-G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u="none" strike="noStrike">
                          <a:effectLst/>
                        </a:rPr>
                        <a:t>Συγχρ/νη Δημόσια Δαπάνη Νομικών Δεσμεύσεων</a:t>
                      </a:r>
                      <a:endParaRPr lang="el-G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u="none" strike="noStrike">
                          <a:effectLst/>
                        </a:rPr>
                        <a:t>Ποσοστό Νομικών Δεσμεύσεων</a:t>
                      </a:r>
                      <a:endParaRPr lang="el-G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u="none" strike="noStrike">
                          <a:effectLst/>
                        </a:rPr>
                        <a:t>Συγχρ/νη Πραγματοποιηθείσα Δημόσια Δαπάνη</a:t>
                      </a:r>
                      <a:endParaRPr lang="el-GR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000" b="1" u="none" strike="noStrike" dirty="0">
                          <a:effectLst/>
                        </a:rPr>
                        <a:t>Ποσοστό </a:t>
                      </a:r>
                      <a:r>
                        <a:rPr lang="el-GR" sz="1000" b="1" u="none" strike="noStrike" dirty="0" err="1">
                          <a:effectLst/>
                        </a:rPr>
                        <a:t>Πραγμ</a:t>
                      </a:r>
                      <a:r>
                        <a:rPr lang="el-GR" sz="1000" b="1" u="none" strike="noStrike" dirty="0">
                          <a:effectLst/>
                        </a:rPr>
                        <a:t>/σας Δαπάνης</a:t>
                      </a:r>
                      <a:endParaRPr lang="el-G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Ανάπτυξη Ανθρώπινου Δυναμικού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2.829.004.568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3.406.755.277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3.262.252.101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115%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 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92%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Ανταγωνιστικότητα και Επιχειρηματικότητα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1.456.000.000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2.367.920.778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2.291.332.055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157%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1.578.363.968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108%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Αττική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2.238.000.000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3.977.049.274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3.416.314.753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153%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2.398.817.446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107%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effectLst/>
                        </a:rPr>
                        <a:t>Διοικητική Μεταρρύθμιση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435.701.631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621.123.497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544.720.258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125%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407.803.659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94%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effectLst/>
                        </a:rPr>
                        <a:t>Δυτική Ελλάδα - Πελοπόννησος - Ιόνιοι Νήσοι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1.057.647.060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1.738.605.906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1.562.443.045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148%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1.041.072.094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98%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Εθνικό Αποθεματικό Απροβλέπτων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175.059.298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266.418.547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264.096.443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151%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190.229.318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109%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Εκπαίδευση και Δια Βίου Μάθηση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1.694.117.722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1.902.736.053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1.853.352.550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109%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1.442.215.997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85%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Ενίσχυση της Προσπελασιμότητας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4.160.160.864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6.368.228.005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5.716.997.565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137%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4.709.542.751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113%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Θεσσαλία - Στερεά Ελλάδα - Ήπειρος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1.105.000.000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2.058.048.108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1.894.562.526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171%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1.477.187.440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134%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Κρήτη &amp; Νήσοι Αιγαίου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863.300.178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1.897.070.821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1.705.284.476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198%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1.295.565.739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150%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Μακεδονία - Θράκη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2.575.000.000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4.511.945.018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3.863.300.416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150%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2.907.052.839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113%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Περιβάλλον - Αειφόρος Ανάπτυξη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1.720.000.000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3.813.599.603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2.686.279.968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156%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1.889.324.120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110%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Τεχνική Υποστήριξη Εφαρμογής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264.705.883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320.555.644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302.219.717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114%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239.466.326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90%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Ψηφιακή Σύγκλιση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711.764.706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1.020.751.967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770.435.550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108%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555.220.827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78%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1763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1" u="none" strike="noStrike">
                          <a:effectLst/>
                        </a:rPr>
                        <a:t>ΣΥΝΟΛΟ: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>
                          <a:effectLst/>
                        </a:rPr>
                        <a:t>21.285.461.910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>
                          <a:effectLst/>
                        </a:rPr>
                        <a:t>34.270.808.499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>
                          <a:effectLst/>
                        </a:rPr>
                        <a:t>30.133.591.425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>
                          <a:effectLst/>
                        </a:rPr>
                        <a:t>142%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>
                          <a:effectLst/>
                        </a:rPr>
                        <a:t>22.731.543.479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u="none" strike="noStrike" dirty="0">
                          <a:effectLst/>
                        </a:rPr>
                        <a:t>107%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31825" y="620713"/>
            <a:ext cx="7921625" cy="601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Υλοποίηση ΕΣΠΑ 2007-13 μέχρι Δεκ. 2015</a:t>
            </a:r>
            <a:endParaRPr lang="el-GR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5692775"/>
          <a:ext cx="8569325" cy="116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187457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• Συγχρ/νη Δημόσια Δαπάνη: Το σύνολο των εθνικών και κοινοτικών πόρων που έχουν δεσμευθεί για διάθεση από το Επιχειρησιακό Πρόγραμμα.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343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• Συγχρ/νη Δημόσια Δαπάνη Ενταγμένων έργων: Το μέρος του προϋπολογισμού του έργου που προβλέπεται να χρηματοδοτηθεί από εθνικούς και κοινοτικούς πόρους.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343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• Συγχρ/νη Δημόσια Δαπάνη Νομικών Δεσμεύσεων: Η συγχρηματοδοτούμενη δημόσια δαπάνη για την οποία έχουν αναληφθεί νομικές δεσμεύσεις μέσω δημοσίων συμβάσεων ή αποφάσεων υλοποίησης έργου με ίδια μέσα.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117161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• Ποσοστό Νομικών Δεσμεύσεων: επί του ποσού της Συγχρηματοδοτούμενης Δημόσιας Δαπάνης του Επιχειρησιακού Προγράμματος.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234321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• Πραγμ/σες Δαπάνες: Οι δαπάνες που έχουν πραγματοποιηθεί από τον φορέα υλοποίησης για την υλοποίηση του συγχρηματοδοτούμενου έργου.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  <a:tr h="117161">
                <a:tc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 dirty="0">
                          <a:effectLst/>
                        </a:rPr>
                        <a:t>• Ποσοστό </a:t>
                      </a:r>
                      <a:r>
                        <a:rPr lang="el-GR" sz="800" u="none" strike="noStrike" dirty="0" err="1">
                          <a:effectLst/>
                        </a:rPr>
                        <a:t>Πραγμ</a:t>
                      </a:r>
                      <a:r>
                        <a:rPr lang="el-GR" sz="800" u="none" strike="noStrike" dirty="0">
                          <a:effectLst/>
                        </a:rPr>
                        <a:t>/σων Δαπανών: επί του ποσού της Συγχρηματοδοτούμενης Δημόσιας Δαπάνης του Επιχειρησιακού Προγράμματος.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6" marR="7356" marT="7356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792003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rgbClr val="C00000"/>
                </a:solidFill>
                <a:latin typeface="+mn-lt"/>
              </a:rPr>
              <a:t>Καθυστερήσεις στο ΕΣΠΑ … και συνέπειες</a:t>
            </a:r>
            <a:endParaRPr lang="el-GR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6082" name="Picture 2" descr="http://s.kathimerini.gr/resources/2015-11/17s20espa-thumb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89138"/>
            <a:ext cx="72723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060575"/>
            <a:ext cx="70246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C00000"/>
                </a:solidFill>
                <a:latin typeface="+mn-lt"/>
              </a:rPr>
              <a:t>Πολιτικές Συνοχής και ΟΝΕ </a:t>
            </a:r>
            <a:endParaRPr lang="el-GR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7920037" cy="46085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3600" smtClean="0">
                <a:solidFill>
                  <a:schemeClr val="tx1"/>
                </a:solidFill>
              </a:rPr>
              <a:t>Η διαδικασία της ευρωπαϊκής νομισματικής ολοκλήρωσης έχει, εκτός από τις προφανείς εθνικές, </a:t>
            </a:r>
          </a:p>
          <a:p>
            <a:pPr>
              <a:buFont typeface="Wingdings" pitchFamily="2" charset="2"/>
              <a:buNone/>
            </a:pPr>
            <a:r>
              <a:rPr lang="el-GR" altLang="el-GR" sz="3600" smtClean="0">
                <a:solidFill>
                  <a:schemeClr val="tx1"/>
                </a:solidFill>
              </a:rPr>
              <a:t>και εξίσου </a:t>
            </a:r>
            <a:r>
              <a:rPr lang="el-GR" altLang="el-GR" sz="3600" smtClean="0">
                <a:solidFill>
                  <a:srgbClr val="C00000"/>
                </a:solidFill>
              </a:rPr>
              <a:t>σημαντικές περιφερειακές και τοπικές πτυχές</a:t>
            </a:r>
            <a:endParaRPr lang="el-GR" altLang="el-GR" sz="360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el-GR" altLang="el-GR" sz="3600" smtClean="0">
              <a:solidFill>
                <a:srgbClr val="FA0663"/>
              </a:solidFill>
            </a:endParaRPr>
          </a:p>
          <a:p>
            <a:pPr>
              <a:buFont typeface="Wingdings" pitchFamily="2" charset="2"/>
              <a:buNone/>
            </a:pPr>
            <a:endParaRPr lang="el-GR" altLang="el-GR" sz="360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0795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3200" i="1" dirty="0" smtClean="0">
                <a:solidFill>
                  <a:srgbClr val="0099FF"/>
                </a:solidFill>
                <a:latin typeface="Cambria" panose="02040503050406030204" pitchFamily="18" charset="0"/>
              </a:rPr>
              <a:t>Το θεωρητικό υπόβαθρο της ΟΝΕ:</a:t>
            </a:r>
            <a:r>
              <a:rPr lang="el-GR" altLang="el-GR" sz="3200" dirty="0" smtClean="0">
                <a:solidFill>
                  <a:srgbClr val="0099FF"/>
                </a:solidFill>
                <a:latin typeface="Cambria" panose="02040503050406030204" pitchFamily="18" charset="0"/>
              </a:rPr>
              <a:t> </a:t>
            </a:r>
            <a:br>
              <a:rPr lang="el-GR" altLang="el-GR" sz="3200" dirty="0" smtClean="0">
                <a:solidFill>
                  <a:srgbClr val="0099FF"/>
                </a:solidFill>
                <a:latin typeface="Cambria" panose="02040503050406030204" pitchFamily="18" charset="0"/>
              </a:rPr>
            </a:br>
            <a:r>
              <a:rPr lang="el-GR" altLang="el-GR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Η θεωρία των</a:t>
            </a:r>
            <a:r>
              <a:rPr lang="el-GR" altLang="el-GR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l-GR" altLang="el-GR" sz="31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Άριστων Νομισματικών Περιοχών (ΑΝΠ)</a:t>
            </a:r>
            <a:endParaRPr lang="en-GB" altLang="el-GR" sz="31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820150" cy="47640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l-GR" altLang="el-GR" b="1" smtClean="0"/>
              <a:t>Συμφέρει κάποιες χώρες να σχηματίσουν μια Νομισματική Ένωση, όταν αποτελούν μια ΑΝΠ, δηλ. όταν υπάρχει:</a:t>
            </a:r>
            <a:r>
              <a:rPr lang="el-GR" altLang="el-GR" sz="2800" b="1" smtClean="0"/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l-GR" altLang="el-GR" sz="1200" b="1" smtClean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l-GR" altLang="el-GR" sz="1200" b="1" smtClean="0"/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mtClean="0"/>
              <a:t>    1. Κινητικότητα παραγωγικών συντελεστών</a:t>
            </a:r>
            <a:br>
              <a:rPr lang="el-GR" altLang="el-GR" smtClean="0"/>
            </a:br>
            <a:r>
              <a:rPr lang="el-GR" altLang="el-GR" smtClean="0"/>
              <a:t>2. Ευκαμψία μισθών και τιμών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mtClean="0"/>
              <a:t>    3. Συμμετρικές εξωγενείς διαταραχές</a:t>
            </a:r>
            <a:br>
              <a:rPr lang="el-GR" altLang="el-GR" smtClean="0"/>
            </a:br>
            <a:r>
              <a:rPr lang="el-GR" altLang="el-GR" smtClean="0"/>
              <a:t>4. Υψηλός βαθμός διαφοροποίησης προϊόντων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mtClean="0"/>
              <a:t>    5. Ανοικτές οικονομίες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mtClean="0"/>
              <a:t>    6. Παρόμοιες μακροοικονομικές συνθήκες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l-GR" altLang="el-GR" smtClean="0"/>
              <a:t>    7. Οι συμμετέχουσες χώρες πρέπει να είναι σε μεγάλο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l-GR" altLang="el-GR" smtClean="0"/>
              <a:t>         βαθμό οικονομικά ομοιογενείς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l-GR" altLang="el-GR" sz="2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496300" cy="4897437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SzTx/>
              <a:buFont typeface="+mj-lt"/>
              <a:buAutoNum type="arabicPeriod"/>
              <a:defRPr/>
            </a:pPr>
            <a:r>
              <a:rPr lang="el-GR" altLang="el-GR" sz="2000" dirty="0" smtClean="0">
                <a:solidFill>
                  <a:schemeClr val="tx1"/>
                </a:solidFill>
              </a:rPr>
              <a:t>Οι οικονομίες τους είναι παρόμοιες και συγχρονισμένες (έχουν συγκρίσιμο </a:t>
            </a:r>
            <a:r>
              <a:rPr lang="el-GR" altLang="el-GR" sz="2000" dirty="0">
                <a:solidFill>
                  <a:schemeClr val="tx1"/>
                </a:solidFill>
              </a:rPr>
              <a:t>οικονομικό </a:t>
            </a:r>
            <a:r>
              <a:rPr lang="el-GR" altLang="el-GR" sz="2000" dirty="0" smtClean="0">
                <a:solidFill>
                  <a:schemeClr val="tx1"/>
                </a:solidFill>
              </a:rPr>
              <a:t>«άνοιγμα» και παρόμοια </a:t>
            </a:r>
            <a:r>
              <a:rPr lang="el-GR" altLang="el-GR" sz="2000" dirty="0">
                <a:solidFill>
                  <a:schemeClr val="tx1"/>
                </a:solidFill>
              </a:rPr>
              <a:t>διαρθρωτική </a:t>
            </a:r>
            <a:r>
              <a:rPr lang="el-GR" altLang="el-GR" sz="2000" dirty="0" smtClean="0">
                <a:solidFill>
                  <a:schemeClr val="tx1"/>
                </a:solidFill>
              </a:rPr>
              <a:t>διαφοροποίηση, άρα θα υπόκεινται σε συμμετρικές διαταραχές)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SzTx/>
              <a:buFont typeface="+mj-lt"/>
              <a:buAutoNum type="arabicPeriod"/>
              <a:defRPr/>
            </a:pPr>
            <a:r>
              <a:rPr lang="el-GR" altLang="el-GR" sz="2000" dirty="0">
                <a:solidFill>
                  <a:schemeClr val="tx1"/>
                </a:solidFill>
              </a:rPr>
              <a:t>Η κινητικότητα των παραγωγικών συντελεστών είναι πλήρης</a:t>
            </a:r>
          </a:p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SzTx/>
              <a:buFont typeface="+mj-lt"/>
              <a:buAutoNum type="arabicPeriod"/>
              <a:defRPr/>
            </a:pPr>
            <a:r>
              <a:rPr lang="el-GR" altLang="el-GR" sz="2000" dirty="0">
                <a:solidFill>
                  <a:schemeClr val="tx1"/>
                </a:solidFill>
              </a:rPr>
              <a:t>Οι περιφέρειές τους έχουν την ίδια τάση για πληθωρισμό</a:t>
            </a:r>
          </a:p>
          <a:p>
            <a:pPr marL="457200" indent="-457200" fontAlgn="auto">
              <a:spcAft>
                <a:spcPts val="0"/>
              </a:spcAft>
              <a:buSzTx/>
              <a:buFont typeface="+mj-lt"/>
              <a:buAutoNum type="arabicPeriod"/>
              <a:defRPr/>
            </a:pPr>
            <a:r>
              <a:rPr lang="el-GR" altLang="el-GR" sz="2000" dirty="0">
                <a:solidFill>
                  <a:schemeClr val="tx1"/>
                </a:solidFill>
              </a:rPr>
              <a:t>Υπάρχουν αυτόματοι δημοσιονομικοί μηχανισμοί, που μεταβιβάζουν ‘αυτόματα’ πόρους προς τις περιφέρειες που αντιμετωπίζουν σοβαρά προβλήματα</a:t>
            </a:r>
          </a:p>
          <a:p>
            <a:pPr marL="0" indent="0" fontAlgn="auto">
              <a:spcAft>
                <a:spcPts val="0"/>
              </a:spcAft>
              <a:buSzTx/>
              <a:buFont typeface="Wingdings 2" pitchFamily="18" charset="2"/>
              <a:buNone/>
              <a:defRPr/>
            </a:pPr>
            <a:endParaRPr lang="el-GR" altLang="el-GR" sz="2000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SzTx/>
              <a:buFont typeface="+mj-lt"/>
              <a:buAutoNum type="arabicPeriod"/>
              <a:defRPr/>
            </a:pPr>
            <a:endParaRPr lang="el-GR" altLang="el-GR" sz="20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altLang="el-GR" sz="2000" dirty="0" smtClean="0">
              <a:solidFill>
                <a:srgbClr val="CC66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altLang="el-GR" sz="2000" i="1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106523" name="Group 27"/>
          <p:cNvGraphicFramePr>
            <a:graphicFrameLocks noGrp="1"/>
          </p:cNvGraphicFramePr>
          <p:nvPr/>
        </p:nvGraphicFramePr>
        <p:xfrm>
          <a:off x="468313" y="188913"/>
          <a:ext cx="8207375" cy="94456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6111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A066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Οι χώρες είναι οικονομικά ομοιογενείς, όταν</a:t>
                      </a:r>
                      <a:r>
                        <a:rPr kumimoji="0" lang="el-GR" alt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5D3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: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5516562"/>
          </a:xfrm>
        </p:spPr>
        <p:txBody>
          <a:bodyPr/>
          <a:lstStyle/>
          <a:p>
            <a:pPr marL="609600" indent="-609600">
              <a:spcAft>
                <a:spcPts val="1200"/>
              </a:spcAft>
              <a:buSzTx/>
              <a:buFont typeface="Wingdings" pitchFamily="2" charset="2"/>
              <a:buNone/>
            </a:pPr>
            <a:r>
              <a:rPr lang="el-GR" altLang="el-GR" sz="2000" smtClean="0">
                <a:solidFill>
                  <a:srgbClr val="7F6639"/>
                </a:solidFill>
              </a:rPr>
              <a:t>Σύμφωνα με τη θεωρία των ΑΝΠ οι περιφερειακές διαταραχές είναι παροδικές και αλληλοεξουδετερώνονται</a:t>
            </a:r>
          </a:p>
          <a:p>
            <a:pPr marL="609600" indent="-609600">
              <a:buSzTx/>
              <a:buFont typeface="Wingdings" pitchFamily="2" charset="2"/>
              <a:buNone/>
            </a:pPr>
            <a:r>
              <a:rPr lang="el-GR" altLang="el-GR" sz="2000" b="1" smtClean="0">
                <a:solidFill>
                  <a:srgbClr val="0000FF"/>
                </a:solidFill>
              </a:rPr>
              <a:t>ΟΜΩΣ:</a:t>
            </a:r>
            <a:r>
              <a:rPr lang="el-GR" altLang="el-GR" sz="2000" smtClean="0"/>
              <a:t> </a:t>
            </a:r>
            <a:r>
              <a:rPr lang="el-GR" altLang="el-GR" sz="2000" smtClean="0">
                <a:solidFill>
                  <a:srgbClr val="0066FF"/>
                </a:solidFill>
              </a:rPr>
              <a:t>πολλές περιφέρειες που έχουν αντιμετωπίσει μια μείωση της ζήτησης για τα προϊόντα τους, δεν έχουν ανακάμψει και τείνουν να παραμένουν σε διαρθρωτική οικονομική κρίση</a:t>
            </a:r>
            <a:r>
              <a:rPr lang="el-GR" altLang="el-GR" sz="2000" smtClean="0"/>
              <a:t>  </a:t>
            </a:r>
          </a:p>
          <a:p>
            <a:pPr marL="609600" indent="-609600">
              <a:buSzTx/>
              <a:buFont typeface="Wingdings" pitchFamily="2" charset="2"/>
              <a:buNone/>
            </a:pPr>
            <a:endParaRPr lang="el-GR" altLang="el-GR" sz="2000" smtClean="0"/>
          </a:p>
          <a:p>
            <a:pPr marL="609600" indent="-609600">
              <a:buSzTx/>
              <a:buFont typeface="Wingdings" pitchFamily="2" charset="2"/>
              <a:buChar char="§"/>
            </a:pPr>
            <a:r>
              <a:rPr lang="el-GR" altLang="el-GR" sz="2000" smtClean="0"/>
              <a:t>Υπάρχουν πολύ σημαντικές διαφοροποιήσεις και ανισότητες μεταξύ των χωρών της ΟΝΕ</a:t>
            </a:r>
          </a:p>
          <a:p>
            <a:pPr marL="609600" indent="-609600">
              <a:buSzTx/>
              <a:buFont typeface="Wingdings" pitchFamily="2" charset="2"/>
              <a:buChar char="§"/>
            </a:pPr>
            <a:r>
              <a:rPr lang="el-GR" altLang="el-GR" sz="2000" smtClean="0"/>
              <a:t>Η κινητικότητα των παραγωγ. συντελ. δεν φαίνεται να παίζει τον διαπεριφερειακό εξισορροπητικό ρόλο που υποθέτει η θεωρία των ΑΝΠ</a:t>
            </a:r>
          </a:p>
          <a:p>
            <a:pPr marL="609600" indent="-609600">
              <a:buSzTx/>
              <a:buFont typeface="Wingdings" pitchFamily="2" charset="2"/>
              <a:buChar char="§"/>
            </a:pPr>
            <a:endParaRPr lang="el-GR" altLang="el-GR" sz="2000" smtClean="0"/>
          </a:p>
          <a:p>
            <a:pPr marL="609600" indent="-609600">
              <a:buSzTx/>
              <a:buFont typeface="Wingdings" pitchFamily="2" charset="2"/>
              <a:buNone/>
            </a:pPr>
            <a:r>
              <a:rPr lang="el-GR" altLang="el-GR" sz="2000" b="1" smtClean="0"/>
              <a:t>ΑΡΑ:</a:t>
            </a:r>
            <a:r>
              <a:rPr lang="el-GR" altLang="el-GR" sz="2000" smtClean="0"/>
              <a:t> </a:t>
            </a:r>
            <a:r>
              <a:rPr lang="el-GR" altLang="el-GR" sz="2000" smtClean="0">
                <a:solidFill>
                  <a:srgbClr val="FA0663"/>
                </a:solidFill>
              </a:rPr>
              <a:t>οι ευρωπαϊκές περιφέρειες πολύ λίγο πληρούν την ομοιογένεια που προϋποθέτει η θεωρία των ΑΝΠ</a:t>
            </a:r>
            <a:endParaRPr lang="el-GR" altLang="el-GR" sz="2000" b="1" smtClean="0">
              <a:solidFill>
                <a:srgbClr val="FA0663"/>
              </a:solidFill>
            </a:endParaRPr>
          </a:p>
        </p:txBody>
      </p:sp>
      <p:graphicFrame>
        <p:nvGraphicFramePr>
          <p:cNvPr id="114697" name="Group 9"/>
          <p:cNvGraphicFramePr>
            <a:graphicFrameLocks noGrp="1"/>
          </p:cNvGraphicFramePr>
          <p:nvPr/>
        </p:nvGraphicFramePr>
        <p:xfrm>
          <a:off x="468313" y="188913"/>
          <a:ext cx="8207375" cy="94456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9445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Σε ποιό βαθμό πληρούνται οι παραπάνω προϋποθέσεις στην ΕΕ;</a:t>
                      </a:r>
                    </a:p>
                  </a:txBody>
                  <a:tcPr marT="45705" marB="457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80400" cy="5876925"/>
          </a:xfrm>
        </p:spPr>
        <p:txBody>
          <a:bodyPr/>
          <a:lstStyle/>
          <a:p>
            <a:pPr marL="609600" indent="-609600">
              <a:buSzTx/>
              <a:buFont typeface="Wingdings" pitchFamily="2" charset="2"/>
              <a:buNone/>
            </a:pPr>
            <a:r>
              <a:rPr lang="el-GR" altLang="el-GR" smtClean="0">
                <a:solidFill>
                  <a:srgbClr val="009999"/>
                </a:solidFill>
                <a:latin typeface="Book Antiqua" pitchFamily="18" charset="0"/>
              </a:rPr>
              <a:t>Ανακύπτουν σοβαρά ερωτήματα:</a:t>
            </a:r>
          </a:p>
          <a:p>
            <a:pPr marL="609600" indent="-609600">
              <a:buSzTx/>
              <a:buFont typeface="Wingdings" pitchFamily="2" charset="2"/>
              <a:buNone/>
            </a:pPr>
            <a:endParaRPr lang="el-GR" altLang="el-GR" sz="1200" smtClean="0">
              <a:solidFill>
                <a:srgbClr val="009999"/>
              </a:solidFill>
              <a:latin typeface="Book Antiqua" pitchFamily="18" charset="0"/>
            </a:endParaRPr>
          </a:p>
          <a:p>
            <a:pPr marL="609600" indent="-609600">
              <a:buSzTx/>
              <a:buFont typeface="Wingdings" pitchFamily="2" charset="2"/>
              <a:buNone/>
            </a:pPr>
            <a:endParaRPr lang="el-GR" altLang="el-GR" sz="1200" smtClean="0">
              <a:solidFill>
                <a:srgbClr val="009999"/>
              </a:solidFill>
              <a:latin typeface="Book Antiqua" pitchFamily="18" charset="0"/>
            </a:endParaRPr>
          </a:p>
          <a:p>
            <a:pPr marL="609600" indent="-609600">
              <a:spcBef>
                <a:spcPct val="0"/>
              </a:spcBef>
              <a:spcAft>
                <a:spcPts val="1200"/>
              </a:spcAft>
              <a:buSzTx/>
              <a:buFont typeface="Wingdings" pitchFamily="2" charset="2"/>
              <a:buChar char="ü"/>
            </a:pPr>
            <a:r>
              <a:rPr lang="el-GR" altLang="el-GR" smtClean="0">
                <a:solidFill>
                  <a:srgbClr val="7F6639"/>
                </a:solidFill>
                <a:latin typeface="Times New Roman" pitchFamily="18" charset="0"/>
              </a:rPr>
              <a:t>Ποιές είναι οι πιθανότητες για πραγματική σύγκλιση μεταξύ χωρών που συμμετέχουν στην ΟΝΕ;</a:t>
            </a:r>
          </a:p>
          <a:p>
            <a:pPr marL="609600" indent="-609600">
              <a:spcBef>
                <a:spcPct val="0"/>
              </a:spcBef>
              <a:spcAft>
                <a:spcPts val="1200"/>
              </a:spcAft>
              <a:buSzTx/>
              <a:buFont typeface="Wingdings" pitchFamily="2" charset="2"/>
              <a:buChar char="ü"/>
            </a:pPr>
            <a:r>
              <a:rPr lang="el-GR" altLang="el-GR" smtClean="0">
                <a:solidFill>
                  <a:srgbClr val="7F6639"/>
                </a:solidFill>
                <a:latin typeface="Times New Roman" pitchFamily="18" charset="0"/>
              </a:rPr>
              <a:t>Θα είναι οι περιφερειακές πολιτικές αρκετά ισχυρές ώστε να αντισταθμίσουν τις αποκλίνουσες τάσεις που προκαλούνται από ασύμμετρες διαταραχές; </a:t>
            </a:r>
          </a:p>
          <a:p>
            <a:pPr marL="609600" indent="-609600">
              <a:buSzTx/>
              <a:buFont typeface="Wingdings" pitchFamily="2" charset="2"/>
              <a:buChar char="ü"/>
            </a:pPr>
            <a:r>
              <a:rPr lang="el-GR" altLang="el-GR" smtClean="0">
                <a:solidFill>
                  <a:srgbClr val="7F6639"/>
                </a:solidFill>
                <a:latin typeface="Times New Roman" pitchFamily="18" charset="0"/>
              </a:rPr>
              <a:t>Πόσο μικρές πρέπει να είναι οι διαπεριφερειακές διαφορές ώστε οι περιφέρειες των επιμέρους χωρών να σχηματίζουν μια βιώσιμη ενιαία νομισματική περιοχή; </a:t>
            </a:r>
          </a:p>
          <a:p>
            <a:pPr marL="609600" indent="-609600">
              <a:buSzTx/>
              <a:buFont typeface="Wingdings" pitchFamily="2" charset="2"/>
              <a:buNone/>
            </a:pPr>
            <a:endParaRPr lang="el-GR" altLang="el-GR" b="1" smtClean="0">
              <a:solidFill>
                <a:srgbClr val="FA066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208962" cy="1139825"/>
          </a:xfrm>
        </p:spPr>
        <p:txBody>
          <a:bodyPr/>
          <a:lstStyle/>
          <a:p>
            <a:r>
              <a:rPr lang="el-GR" altLang="el-GR" b="1" smtClean="0">
                <a:solidFill>
                  <a:srgbClr val="745D34"/>
                </a:solidFill>
                <a:latin typeface="Bookman Old Style" pitchFamily="18" charset="0"/>
              </a:rPr>
              <a:t>Συμπεράσματα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681537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Σε ελάχιστο βαθμό επιβεβαιώνεται η απόλυτη σύγκλιση σε όρους ρυθμών οικονομικής μεγέθυνσης στην παρούσα φάση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Ως προς τη δημιουργία θέσεων απασχόλησης παρατηρούνται σαφείς τάσεις απόκλισης 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l-GR" altLang="el-GR" sz="2800" dirty="0" smtClean="0">
              <a:solidFill>
                <a:schemeClr val="tx1"/>
              </a:solidFill>
            </a:endParaRPr>
          </a:p>
          <a:p>
            <a:pPr indent="-27432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Η Πολιτική Συνοχής, και λόγω της πολύ μικρής χρηματοδοτικής </a:t>
            </a:r>
            <a:r>
              <a:rPr lang="el-GR" sz="2800" dirty="0">
                <a:solidFill>
                  <a:schemeClr val="tx1"/>
                </a:solidFill>
              </a:rPr>
              <a:t>της </a:t>
            </a:r>
            <a:r>
              <a:rPr lang="el-GR" sz="2800" dirty="0" smtClean="0">
                <a:solidFill>
                  <a:schemeClr val="tx1"/>
                </a:solidFill>
              </a:rPr>
              <a:t>βαρύτητας, αδυνατεί </a:t>
            </a:r>
            <a:r>
              <a:rPr lang="el-GR" sz="2800" dirty="0">
                <a:solidFill>
                  <a:schemeClr val="tx1"/>
                </a:solidFill>
              </a:rPr>
              <a:t>να λειτουργήσει ως ισχυρό εργαλείο μακροοικονομικής </a:t>
            </a:r>
            <a:r>
              <a:rPr lang="el-GR" sz="2800" dirty="0" smtClean="0">
                <a:solidFill>
                  <a:schemeClr val="tx1"/>
                </a:solidFill>
              </a:rPr>
              <a:t>πολιτικής εντός </a:t>
            </a:r>
            <a:r>
              <a:rPr lang="el-GR" sz="2800" dirty="0">
                <a:solidFill>
                  <a:schemeClr val="tx1"/>
                </a:solidFill>
              </a:rPr>
              <a:t>της ΟΝΕ</a:t>
            </a:r>
          </a:p>
          <a:p>
            <a:pPr indent="-274320" fontAlgn="auto">
              <a:spcBef>
                <a:spcPts val="0"/>
              </a:spcBef>
              <a:spcAft>
                <a:spcPts val="1200"/>
              </a:spcAft>
              <a:defRPr/>
            </a:pPr>
            <a:endParaRPr lang="el-GR" sz="2800" dirty="0">
              <a:solidFill>
                <a:srgbClr val="666633"/>
              </a:solidFill>
            </a:endParaRPr>
          </a:p>
          <a:p>
            <a:pPr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8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188913"/>
            <a:ext cx="90646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9375" y="188913"/>
            <a:ext cx="8956675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>
                <a:solidFill>
                  <a:srgbClr val="C00000"/>
                </a:solidFill>
              </a:rPr>
              <a:t>Οι Προτεραιότητες της Πολιτικής για τη Συνοχή</a:t>
            </a:r>
          </a:p>
          <a:p>
            <a:pPr>
              <a:spcAft>
                <a:spcPts val="1200"/>
              </a:spcAft>
            </a:pPr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08962" cy="5473700"/>
          </a:xfrm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1800"/>
              </a:spcAft>
              <a:buFont typeface="Wingdings 2" pitchFamily="18" charset="2"/>
              <a:buNone/>
              <a:defRPr/>
            </a:pPr>
            <a:r>
              <a:rPr lang="el-GR" altLang="el-GR" sz="2800" b="1" dirty="0" smtClean="0">
                <a:solidFill>
                  <a:srgbClr val="C00000"/>
                </a:solidFill>
              </a:rPr>
              <a:t>Η λειτουργία του Ευρώ εντός της ΟΝΕ:</a:t>
            </a:r>
          </a:p>
          <a:p>
            <a:pPr marL="68580" indent="0" fontAlgn="auto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l-GR" altLang="el-GR" sz="2600" dirty="0" smtClean="0">
                <a:solidFill>
                  <a:schemeClr val="tx1"/>
                </a:solidFill>
              </a:rPr>
              <a:t>Το κοινό νόμισμα, επειδή αντανακλά τον μέσο όρο της ανταγωνιστικότητας των χωρών της ΟΝΕ, έχει διαφορετικές επιπτώσεις στις οικονομίες των χωρών της ΟΝΕ, αυξάνοντας διαρκώς: </a:t>
            </a:r>
          </a:p>
          <a:p>
            <a:pPr indent="-27432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l-GR" sz="2600" dirty="0" smtClean="0">
                <a:solidFill>
                  <a:schemeClr val="tx1"/>
                </a:solidFill>
              </a:rPr>
              <a:t>τα πλεονάσματα του ισοζυγίου τρεχουσών συναλλαγών των χωρών με μεγαλύτερη ανταγωνιστικότητα του μέσου όρου, και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600" dirty="0" smtClean="0">
                <a:solidFill>
                  <a:schemeClr val="tx1"/>
                </a:solidFill>
              </a:rPr>
              <a:t>Τα αντίστοιχα ελλείμματα των χωρών με μικρότερη </a:t>
            </a:r>
            <a:r>
              <a:rPr lang="el-GR" sz="2600" dirty="0">
                <a:solidFill>
                  <a:schemeClr val="tx1"/>
                </a:solidFill>
              </a:rPr>
              <a:t>ανταγωνιστικότητα του μέσου </a:t>
            </a:r>
            <a:r>
              <a:rPr lang="el-GR" sz="2600" dirty="0" smtClean="0">
                <a:solidFill>
                  <a:schemeClr val="tx1"/>
                </a:solidFill>
              </a:rPr>
              <a:t>όρου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l-GR" sz="2600" dirty="0" smtClean="0">
              <a:solidFill>
                <a:schemeClr val="tx1"/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1500" dirty="0" smtClean="0">
                <a:solidFill>
                  <a:srgbClr val="0000FF"/>
                </a:solidFill>
              </a:rPr>
              <a:t>Βλ. και: </a:t>
            </a:r>
            <a:endParaRPr lang="en-US" sz="1500" dirty="0" smtClean="0">
              <a:solidFill>
                <a:srgbClr val="0000FF"/>
              </a:solidFill>
            </a:endParaRP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500" dirty="0" err="1" smtClean="0">
                <a:solidFill>
                  <a:srgbClr val="0000FF"/>
                </a:solidFill>
              </a:rPr>
              <a:t>Thanos</a:t>
            </a:r>
            <a:r>
              <a:rPr lang="en-US" sz="1500" dirty="0" smtClean="0">
                <a:solidFill>
                  <a:srgbClr val="0000FF"/>
                </a:solidFill>
              </a:rPr>
              <a:t> Skouras</a:t>
            </a:r>
            <a:r>
              <a:rPr lang="el-GR" sz="1500" dirty="0" smtClean="0">
                <a:solidFill>
                  <a:srgbClr val="0000FF"/>
                </a:solidFill>
              </a:rPr>
              <a:t> (2016): </a:t>
            </a:r>
            <a:r>
              <a:rPr lang="en-US" sz="1700" dirty="0" smtClean="0">
                <a:solidFill>
                  <a:srgbClr val="0000FF"/>
                </a:solidFill>
              </a:rPr>
              <a:t>Competitiveness </a:t>
            </a:r>
            <a:r>
              <a:rPr lang="en-US" sz="1700" dirty="0">
                <a:solidFill>
                  <a:srgbClr val="0000FF"/>
                </a:solidFill>
              </a:rPr>
              <a:t>and its leverage in a currency union or how Germany gains from the </a:t>
            </a:r>
            <a:r>
              <a:rPr lang="en-US" sz="1700" dirty="0" smtClean="0">
                <a:solidFill>
                  <a:srgbClr val="0000FF"/>
                </a:solidFill>
              </a:rPr>
              <a:t>euro</a:t>
            </a:r>
            <a:r>
              <a:rPr lang="el-GR" sz="1700" dirty="0" smtClean="0">
                <a:solidFill>
                  <a:srgbClr val="0000FF"/>
                </a:solidFill>
              </a:rPr>
              <a:t>, </a:t>
            </a:r>
            <a:r>
              <a:rPr lang="en-US" sz="1700" i="1" dirty="0" smtClean="0">
                <a:solidFill>
                  <a:srgbClr val="0000FF"/>
                </a:solidFill>
              </a:rPr>
              <a:t>Real-World Economic Review</a:t>
            </a:r>
            <a:r>
              <a:rPr lang="en-US" sz="1700" dirty="0" smtClean="0">
                <a:solidFill>
                  <a:srgbClr val="0000FF"/>
                </a:solidFill>
              </a:rPr>
              <a:t>, Vol. 77, pp. 40-49.</a:t>
            </a:r>
            <a:endParaRPr lang="el-GR" sz="1700" dirty="0">
              <a:solidFill>
                <a:srgbClr val="0000FF"/>
              </a:solidFill>
            </a:endParaRPr>
          </a:p>
          <a:p>
            <a:pPr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8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C00000"/>
                </a:solidFill>
                <a:latin typeface="+mn-lt"/>
              </a:rPr>
              <a:t>Εμπορικό Ισοζύγιο (δισ. $)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95536" y="1268760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088" y="1531938"/>
            <a:ext cx="7921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100" b="1" dirty="0">
                <a:latin typeface="+mn-lt"/>
              </a:rPr>
              <a:t>Γερμανία</a:t>
            </a:r>
            <a:endParaRPr lang="el-GR" sz="11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0975" y="3546475"/>
            <a:ext cx="863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100" b="1" dirty="0">
                <a:latin typeface="+mn-lt"/>
              </a:rPr>
              <a:t>Ολλανδία</a:t>
            </a:r>
            <a:endParaRPr lang="el-GR" sz="11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7988" y="4149725"/>
            <a:ext cx="6477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100" b="1" dirty="0">
                <a:latin typeface="+mn-lt"/>
              </a:rPr>
              <a:t>Ιταλία</a:t>
            </a:r>
            <a:endParaRPr lang="el-GR" sz="11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5625" y="5516563"/>
            <a:ext cx="6477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100" b="1" dirty="0">
                <a:latin typeface="+mn-lt"/>
              </a:rPr>
              <a:t>Γ</a:t>
            </a:r>
            <a:r>
              <a:rPr lang="el-GR" sz="1100" b="1" dirty="0">
                <a:latin typeface="+mn-lt"/>
              </a:rPr>
              <a:t>αλλία</a:t>
            </a:r>
            <a:endParaRPr lang="el-GR" sz="11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688" y="5386388"/>
            <a:ext cx="7921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100" b="1" dirty="0">
                <a:latin typeface="+mn-lt"/>
              </a:rPr>
              <a:t>Ισπανία</a:t>
            </a:r>
            <a:endParaRPr lang="el-GR" sz="11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9475" y="4594225"/>
            <a:ext cx="752475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l-GR" sz="1100" b="1" dirty="0">
                <a:solidFill>
                  <a:srgbClr val="0099FF"/>
                </a:solidFill>
                <a:latin typeface="+mn-lt"/>
              </a:rPr>
              <a:t>Ελλάδα</a:t>
            </a:r>
            <a:endParaRPr lang="el-GR" sz="1100" b="1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55305" name="TextBox 9"/>
          <p:cNvSpPr txBox="1">
            <a:spLocks noChangeArrowheads="1"/>
          </p:cNvSpPr>
          <p:nvPr/>
        </p:nvSpPr>
        <p:spPr bwMode="auto">
          <a:xfrm>
            <a:off x="539750" y="6588125"/>
            <a:ext cx="3960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i="1"/>
              <a:t>ΠΗΓΗ: Βάση Δεδομένων του ΟΟΣΑ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584950" y="1468438"/>
            <a:ext cx="0" cy="4418012"/>
          </a:xfrm>
          <a:prstGeom prst="line">
            <a:avLst/>
          </a:prstGeom>
          <a:ln w="698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611188" y="1557338"/>
            <a:ext cx="7921625" cy="46799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sz="2000" smtClean="0">
                <a:solidFill>
                  <a:srgbClr val="666633"/>
                </a:solidFill>
              </a:rPr>
              <a:t>Η μέχρι τώρα εμπειρία μας;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sz="2000" smtClean="0"/>
              <a:t>Θα εξακολουθήσουν να υπάρχουν οι στόχοι της Πολιτικής της Συνοχής όπως αυτοί απορρέουν από τη Συνθήκη, δηλαδή </a:t>
            </a:r>
            <a:r>
              <a:rPr lang="el-GR" sz="2000" b="1" smtClean="0"/>
              <a:t>η μείωση των ανισοτήτων και η ανάπτυξη των περιφερειών της ΕΕ;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sz="2000" b="1" smtClean="0"/>
              <a:t>Καταβολή των πόρων των Κοινοτικών Ταμείων, υπό την αίρεση επίτευξης των δημοσιονομικών στόχων του μεσοπρόθεσμου προγράμματος και του τρίτου μνημονίου;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sz="2000" b="1" smtClean="0"/>
              <a:t>Μέσα στις συνθήκες της τρέχουσας κρίσης, πώς τέτοιου είδους μεγάλα αναπτυξιακά Προγράμματα δεν θα αποτελούν απλώς αναπτυξιακό ευχολόγιο;</a:t>
            </a:r>
          </a:p>
          <a:p>
            <a:pPr marL="365125" lvl="1" indent="0">
              <a:spcBef>
                <a:spcPct val="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l-GR" sz="2000" b="1" smtClean="0">
                <a:solidFill>
                  <a:schemeClr val="tx1"/>
                </a:solidFill>
              </a:rPr>
              <a:t>Η εξοντωτική λιτότητα και η λογική της «εσωτερικής υποτίμησης», αφήνουν περιθώρια για πραγματικές πολιτικές συνοχής;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l-GR" sz="180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l-GR" sz="1800" smtClean="0"/>
          </a:p>
        </p:txBody>
      </p:sp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684213" y="692150"/>
            <a:ext cx="6335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rgbClr val="C00000"/>
                </a:solidFill>
                <a:latin typeface="Cambria" pitchFamily="18" charset="0"/>
              </a:rPr>
              <a:t>Κρίσιμα Ερωτήματα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981075"/>
            <a:ext cx="70246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  <a:latin typeface="+mn-lt"/>
              </a:rPr>
              <a:t>Ας ξαναπεράσουμε τις συμπληγάδες:</a:t>
            </a:r>
            <a:endParaRPr lang="el-G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042988" y="2781300"/>
            <a:ext cx="6777037" cy="3051175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l-GR" b="1" smtClean="0"/>
              <a:t>Ούτε ευρωλιγούρηδες, ούτε ευρωφοβικοί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240588" cy="600075"/>
          </a:xfrm>
        </p:spPr>
        <p:txBody>
          <a:bodyPr/>
          <a:lstStyle/>
          <a:p>
            <a:r>
              <a:rPr lang="el-GR" sz="2800" b="1" smtClean="0">
                <a:solidFill>
                  <a:srgbClr val="FF6600"/>
                </a:solidFill>
              </a:rPr>
              <a:t>Οι αρχές του προγραμματισμού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55650" y="1773238"/>
            <a:ext cx="7848600" cy="46085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000" smtClean="0"/>
              <a:t>Σύνδεση της διανομής κονδυλίων με τους στόχους «Ευρώπη 2020»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Πρόσκληση στα κράτη μέλη να υπογράψουν συμβόλαια συνεργασίας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Εστίαση των πόρων σε μικρό αριθμό προτεραιοτήτων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Οι πληρωμές υπό συγκεκριμένες προϋποθέσεις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Δημιουργία «αποθεματικού επίδοσης» για την ανταμοιβή των καλύτερων επιδόσεων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Καλύτερη επιτήρηση και αξιολόγηση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Συνδυασμός επιδοτήσεων και δανείων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Ενίσχυση της εδαφικής διάστασης</a:t>
            </a:r>
          </a:p>
          <a:p>
            <a:pPr>
              <a:buFont typeface="Wingdings" pitchFamily="2" charset="2"/>
              <a:buChar char="§"/>
            </a:pPr>
            <a:r>
              <a:rPr lang="el-GR" sz="2000" smtClean="0"/>
              <a:t>Ενίσχυση των συνεργασιών</a:t>
            </a:r>
          </a:p>
          <a:p>
            <a:endParaRPr lang="el-GR" sz="1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8175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744538"/>
          </a:xfrm>
        </p:spPr>
        <p:txBody>
          <a:bodyPr/>
          <a:lstStyle/>
          <a:p>
            <a:r>
              <a:rPr lang="el-GR" smtClean="0"/>
              <a:t>Την περίοδο 2014-2020: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42988" y="1989138"/>
            <a:ext cx="6777037" cy="3843337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l-GR" smtClean="0"/>
              <a:t>Ουσιαστικά επανεντάσσονται τα Ταμεία για την ανάπτυξη της υπαίθρου και της αλιείας, στο πλαίσιο δράσης των Διαρθρωτικών Ταμείων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l-GR" smtClean="0"/>
              <a:t>Επανεισάγονται πολυταμειακά επιχειρησιακά προγράμματα</a:t>
            </a:r>
          </a:p>
          <a:p>
            <a:pPr>
              <a:buFont typeface="Wingdings" pitchFamily="2" charset="2"/>
              <a:buChar char="§"/>
            </a:pPr>
            <a:r>
              <a:rPr lang="el-GR" smtClean="0"/>
              <a:t>Εντός των επιχειρησιακών προγραμμάτων προωθούνται παρεμβάσεις τύπου </a:t>
            </a:r>
            <a:r>
              <a:rPr lang="en-US" smtClean="0"/>
              <a:t>Leader</a:t>
            </a:r>
            <a:endParaRPr lang="el-G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" y="1916113"/>
            <a:ext cx="7915275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Πρόσφατα </a:t>
            </a:r>
            <a:b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</a:b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δεδομένα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19100" y="260350"/>
            <a:ext cx="7527925" cy="936625"/>
          </a:xfrm>
        </p:spPr>
        <p:txBody>
          <a:bodyPr/>
          <a:lstStyle/>
          <a:p>
            <a:r>
              <a:rPr lang="el-GR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ΕΕ: έντονες ανισότητες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9475" y="4437063"/>
            <a:ext cx="786606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7175500" y="404495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mbria" pitchFamily="18" charset="0"/>
              </a:rPr>
              <a:t>EU28 = 100</a:t>
            </a:r>
            <a:endParaRPr lang="el-GR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22532" name="Chart 6"/>
          <p:cNvGraphicFramePr>
            <a:graphicFrameLocks/>
          </p:cNvGraphicFramePr>
          <p:nvPr/>
        </p:nvGraphicFramePr>
        <p:xfrm>
          <a:off x="417513" y="1146175"/>
          <a:ext cx="8237537" cy="5357813"/>
        </p:xfrm>
        <a:graphic>
          <a:graphicData uri="http://schemas.openxmlformats.org/presentationml/2006/ole">
            <p:oleObj spid="_x0000_s22532" r:id="rId3" imgW="8242506" imgH="5358848" progId="Excel.Char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883</TotalTime>
  <Words>1855</Words>
  <Application>Microsoft Office PowerPoint</Application>
  <PresentationFormat>On-screen Show (4:3)</PresentationFormat>
  <Paragraphs>477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Tahoma</vt:lpstr>
      <vt:lpstr>Arial</vt:lpstr>
      <vt:lpstr>Calibri</vt:lpstr>
      <vt:lpstr>Cambria</vt:lpstr>
      <vt:lpstr>Wingdings 2</vt:lpstr>
      <vt:lpstr>Times New Roman</vt:lpstr>
      <vt:lpstr>Bookman Old Style</vt:lpstr>
      <vt:lpstr>Wingdings</vt:lpstr>
      <vt:lpstr>Garamond</vt:lpstr>
      <vt:lpstr>Book Antiqua</vt:lpstr>
      <vt:lpstr>Austin</vt:lpstr>
      <vt:lpstr>Austin</vt:lpstr>
      <vt:lpstr>Austin</vt:lpstr>
      <vt:lpstr>Austin</vt:lpstr>
      <vt:lpstr>Microsoft Excel Chart</vt:lpstr>
      <vt:lpstr>Slide 1</vt:lpstr>
      <vt:lpstr>Slide 2</vt:lpstr>
      <vt:lpstr>Οι πέντε στόχοι της ΕΕ για το 2020</vt:lpstr>
      <vt:lpstr>Slide 4</vt:lpstr>
      <vt:lpstr>Οι αρχές του προγραμματισμού</vt:lpstr>
      <vt:lpstr>Slide 6</vt:lpstr>
      <vt:lpstr>Την περίοδο 2014-2020:</vt:lpstr>
      <vt:lpstr>Πρόσφατα  δεδομένα</vt:lpstr>
      <vt:lpstr>ΕΕ: έντονες ανισότητες</vt:lpstr>
      <vt:lpstr>Slide 10</vt:lpstr>
      <vt:lpstr>… και έντονες διαπεριφερειακές ανισότητες</vt:lpstr>
      <vt:lpstr>ΕΣΠΑ  (Εταιρικό Σύμφωνο για το Πλαίσιο Ανάπτυξης) 2014-2020 </vt:lpstr>
      <vt:lpstr>Λόγοι καθυστέρησης του ΕΣΠΑ μέχρι σήμερα (1)</vt:lpstr>
      <vt:lpstr>Λόγοι καθυστέρησης του ΕΣΠΑ μέχρι σήμερα (2)</vt:lpstr>
      <vt:lpstr>Το Νέο ΕΣΠΑ 2014-2020:</vt:lpstr>
      <vt:lpstr>Αναπτυξιακό όραμα (Ο κεντρικός Στόχος) για τη νέα προγραμματική περίοδο (2014-2020)</vt:lpstr>
      <vt:lpstr>Οι κύριοι Άξονες της αναπτυξιακής στρατηγικής </vt:lpstr>
      <vt:lpstr>ΑΞΟΝΑΣ 1</vt:lpstr>
      <vt:lpstr>ΑΞΟΝΑΣ 2</vt:lpstr>
      <vt:lpstr>ΑΞΟΝΑΣ 3</vt:lpstr>
      <vt:lpstr>ΑΞΟΝΑΣ 4</vt:lpstr>
      <vt:lpstr>ΑΞΟΝΑΣ 5</vt:lpstr>
      <vt:lpstr>ΑΞΟΝΑΣ 6</vt:lpstr>
      <vt:lpstr>2014-2020: Πώς θα κατανεμηθούν οι πόροι;</vt:lpstr>
      <vt:lpstr>Slide 25</vt:lpstr>
      <vt:lpstr>Μέγιστα ποσοστά συγχρηματοδότησης</vt:lpstr>
      <vt:lpstr>Slide 27</vt:lpstr>
      <vt:lpstr>Slide 28</vt:lpstr>
      <vt:lpstr>Slide 29</vt:lpstr>
      <vt:lpstr>Slide 30</vt:lpstr>
      <vt:lpstr>Slide 31</vt:lpstr>
      <vt:lpstr>Καθυστερήσεις στο ΕΣΠΑ … και συνέπειες</vt:lpstr>
      <vt:lpstr>Πολιτικές Συνοχής και ΟΝΕ </vt:lpstr>
      <vt:lpstr>Slide 34</vt:lpstr>
      <vt:lpstr>Το θεωρητικό υπόβαθρο της ΟΝΕ:  Η θεωρία των Άριστων Νομισματικών Περιοχών (ΑΝΠ)</vt:lpstr>
      <vt:lpstr>Slide 36</vt:lpstr>
      <vt:lpstr>Slide 37</vt:lpstr>
      <vt:lpstr>Slide 38</vt:lpstr>
      <vt:lpstr>Συμπεράσματα</vt:lpstr>
      <vt:lpstr>Slide 40</vt:lpstr>
      <vt:lpstr>Εμπορικό Ισοζύγιο (δισ. $)</vt:lpstr>
      <vt:lpstr>Slide 42</vt:lpstr>
      <vt:lpstr>Ας ξαναπεράσουμε τις συμπληγάδες:</vt:lpstr>
    </vt:vector>
  </TitlesOfParts>
  <Company>aua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αερηξαεδρ</dc:title>
  <dc:creator>Pavlos</dc:creator>
  <cp:lastModifiedBy>Eleni</cp:lastModifiedBy>
  <cp:revision>98</cp:revision>
  <dcterms:created xsi:type="dcterms:W3CDTF">2005-03-30T10:36:24Z</dcterms:created>
  <dcterms:modified xsi:type="dcterms:W3CDTF">2017-01-09T08:24:22Z</dcterms:modified>
</cp:coreProperties>
</file>