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50"/>
  </p:notesMasterIdLst>
  <p:sldIdLst>
    <p:sldId id="256" r:id="rId2"/>
    <p:sldId id="1182" r:id="rId3"/>
    <p:sldId id="1183" r:id="rId4"/>
    <p:sldId id="1184" r:id="rId5"/>
    <p:sldId id="1185" r:id="rId6"/>
    <p:sldId id="1186" r:id="rId7"/>
    <p:sldId id="1191" r:id="rId8"/>
    <p:sldId id="1189" r:id="rId9"/>
    <p:sldId id="1190" r:id="rId10"/>
    <p:sldId id="1192" r:id="rId11"/>
    <p:sldId id="1193" r:id="rId12"/>
    <p:sldId id="1205" r:id="rId13"/>
    <p:sldId id="1194" r:id="rId14"/>
    <p:sldId id="1195" r:id="rId15"/>
    <p:sldId id="1209" r:id="rId16"/>
    <p:sldId id="1211" r:id="rId17"/>
    <p:sldId id="1212" r:id="rId18"/>
    <p:sldId id="1213" r:id="rId19"/>
    <p:sldId id="1214" r:id="rId20"/>
    <p:sldId id="1215" r:id="rId21"/>
    <p:sldId id="1226" r:id="rId22"/>
    <p:sldId id="1227" r:id="rId23"/>
    <p:sldId id="1210" r:id="rId24"/>
    <p:sldId id="1217" r:id="rId25"/>
    <p:sldId id="1216" r:id="rId26"/>
    <p:sldId id="1218" r:id="rId27"/>
    <p:sldId id="1220" r:id="rId28"/>
    <p:sldId id="1219" r:id="rId29"/>
    <p:sldId id="1221" r:id="rId30"/>
    <p:sldId id="1222" r:id="rId31"/>
    <p:sldId id="1223" r:id="rId32"/>
    <p:sldId id="1224" r:id="rId33"/>
    <p:sldId id="1225" r:id="rId34"/>
    <p:sldId id="1229" r:id="rId35"/>
    <p:sldId id="1228" r:id="rId36"/>
    <p:sldId id="1196" r:id="rId37"/>
    <p:sldId id="1197" r:id="rId38"/>
    <p:sldId id="1198" r:id="rId39"/>
    <p:sldId id="1199" r:id="rId40"/>
    <p:sldId id="1200" r:id="rId41"/>
    <p:sldId id="1203" r:id="rId42"/>
    <p:sldId id="1204" r:id="rId43"/>
    <p:sldId id="1201" r:id="rId44"/>
    <p:sldId id="1202" r:id="rId45"/>
    <p:sldId id="1206" r:id="rId46"/>
    <p:sldId id="1252" r:id="rId47"/>
    <p:sldId id="1181" r:id="rId48"/>
    <p:sldId id="1253" r:id="rId4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382" autoAdjust="0"/>
  </p:normalViewPr>
  <p:slideViewPr>
    <p:cSldViewPr snapToGrid="0">
      <p:cViewPr varScale="1">
        <p:scale>
          <a:sx n="78" d="100"/>
          <a:sy n="78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BD24B-70CF-40FC-9619-D3477D4E35B9}" type="datetimeFigureOut">
              <a:rPr lang="el-GR" smtClean="0"/>
              <a:t>27/12/2021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819FA-BF2E-49D3-85EF-9C06B6394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951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819FA-BF2E-49D3-85EF-9C06B63943F4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17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30E-A78D-40F6-8D8B-22462C0B351E}" type="datetime1">
              <a:rPr lang="el-GR" smtClean="0"/>
              <a:t>27/12/2021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18E4-6B03-47DD-AB24-A139B51C659D}" type="datetime1">
              <a:rPr lang="el-GR" smtClean="0"/>
              <a:t>27/12/2021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62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F246-866C-480F-8F04-721CF8642C7A}" type="datetime1">
              <a:rPr lang="el-GR" smtClean="0"/>
              <a:t>27/12/2021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432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5A11-1A05-4DA6-B95C-00438059B4D0}" type="datetime1">
              <a:rPr lang="el-GR" smtClean="0"/>
              <a:t>27/12/2021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95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A806-7B23-4319-BE69-BB97F144ADC5}" type="datetime1">
              <a:rPr lang="el-GR" smtClean="0"/>
              <a:t>27/12/2021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8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EAAD-405E-43A3-B911-15A82956EEE1}" type="datetime1">
              <a:rPr lang="el-GR" smtClean="0"/>
              <a:t>27/12/2021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32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526A-396B-4623-846A-52E427A2A987}" type="datetime1">
              <a:rPr lang="el-GR" smtClean="0"/>
              <a:t>27/12/2021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38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5F60-E032-43C1-BE70-20004FD5B262}" type="datetime1">
              <a:rPr lang="el-GR" smtClean="0"/>
              <a:t>27/12/2021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09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1BDB-A7B7-4B35-AFCC-C79F6487F47B}" type="datetime1">
              <a:rPr lang="el-GR" smtClean="0"/>
              <a:t>27/12/2021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84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D7784B-5978-4478-89D8-702DFE39B65A}" type="datetime1">
              <a:rPr lang="el-GR" smtClean="0"/>
              <a:t>27/12/2021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18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9911-D1AF-4F25-B966-97BAB73B5850}" type="datetime1">
              <a:rPr lang="el-GR" smtClean="0"/>
              <a:t>27/12/2021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77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4E2345-A680-4D77-A171-2799BAA64BF6}" type="datetime1">
              <a:rPr lang="el-GR" smtClean="0"/>
              <a:t>27/12/2021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7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lculator.net/z-score-calculator.html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utopia.duth.gr/~aproto/S2%20Protopapas/&#931;&#932;&#913;&#932;%20&#921;&#921;&#921;/Exercis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statbook.com/2/calculators/normal_dist.html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utopia.duth.gr/~aproto/S2%20Protopapas/&#931;&#932;&#913;&#932;%20&#921;&#921;&#921;/Exercis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tdistributions.com/chisquar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tdistributions.com/t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distributions.com/t?p=0.9&amp;df=8&amp;tail=2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www.statdistributions.com/f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ww.statdistributions.com/f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statdistributions.com/f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25" y="2561701"/>
            <a:ext cx="8537046" cy="1646302"/>
          </a:xfrm>
        </p:spPr>
        <p:txBody>
          <a:bodyPr>
            <a:normAutofit/>
          </a:bodyPr>
          <a:lstStyle/>
          <a:p>
            <a:r>
              <a:rPr lang="el-GR" dirty="0"/>
              <a:t>Στατιστική ΙΙΙ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95" y="4870867"/>
            <a:ext cx="7766936" cy="1096899"/>
          </a:xfrm>
        </p:spPr>
        <p:txBody>
          <a:bodyPr>
            <a:normAutofit fontScale="85000" lnSpcReduction="20000"/>
          </a:bodyPr>
          <a:lstStyle/>
          <a:p>
            <a:endParaRPr lang="el-GR" sz="2800" dirty="0"/>
          </a:p>
          <a:p>
            <a:r>
              <a:rPr lang="el-GR" sz="2800" dirty="0"/>
              <a:t>Διάλεξη 3– ΣΗΜΕΙΑΚΗ ΕΚΤΙΜΗΣΗ ΚΑΙ ΕΚΤΙΜΗΣΗ ΜΕ ΔΙΑΣΤΗΜΑ ΕΜΠΙΣΤΟΣΥΝΗΣ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ΣΤΑΤΙΣΤΙΚΗ ΙΙΙ - Διάλεξη 3η - Άγγελος Λιοντάκης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</a:t>
            </a:fld>
            <a:endParaRPr lang="el-G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538B70-522D-4D15-9E82-B0D36D59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45" y="860374"/>
            <a:ext cx="4908634" cy="44269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7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D88F28-E05E-4B17-A1AB-06DF52F9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39" y="263527"/>
            <a:ext cx="9326881" cy="14507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Σημειακή Εκτίμηση </a:t>
            </a:r>
            <a:r>
              <a:rPr lang="el-GR" sz="4000" dirty="0" err="1"/>
              <a:t>vs</a:t>
            </a:r>
            <a:r>
              <a:rPr lang="el-GR" sz="4000" dirty="0"/>
              <a:t>. Εκτίμηση Διαστήματος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CF4928-4FF8-4421-B6C9-9E06A1C2C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845733"/>
            <a:ext cx="11298619" cy="43974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400" dirty="0"/>
              <a:t>Αντί της σημειακής εκτίμησης της άγνωστης παραμέτρου του πληθυσμού, δίνεται ένα διάστημα εμπιστοσύνης </a:t>
            </a:r>
            <a:r>
              <a:rPr lang="el-GR" sz="2400" dirty="0">
                <a:cs typeface="Calibri Light" panose="020F0302020204030204" pitchFamily="34" charset="0"/>
              </a:rPr>
              <a:t>→ ένα διάστημα που περιέχει</a:t>
            </a:r>
            <a:r>
              <a:rPr lang="el-GR" sz="2400" dirty="0"/>
              <a:t>, με δεδομένη εμπιστοσύνη (πιθανότητα), την εκτιμώμενη παράμετρο.</a:t>
            </a:r>
          </a:p>
          <a:p>
            <a:pPr>
              <a:lnSpc>
                <a:spcPct val="110000"/>
              </a:lnSpc>
            </a:pPr>
            <a:r>
              <a:rPr lang="el-GR" sz="2400" b="1" dirty="0"/>
              <a:t>Εκτίμηση με Διάστημα Εμπιστοσύνης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Το 100(1 - α) % διάστημα εμπιστοσύνης (</a:t>
            </a:r>
            <a:r>
              <a:rPr lang="el-GR" sz="2400" dirty="0" err="1"/>
              <a:t>confidence</a:t>
            </a:r>
            <a:r>
              <a:rPr lang="el-GR" sz="2400" dirty="0"/>
              <a:t> </a:t>
            </a:r>
            <a:r>
              <a:rPr lang="el-GR" sz="2400" dirty="0" err="1"/>
              <a:t>interval</a:t>
            </a:r>
            <a:r>
              <a:rPr lang="el-GR" sz="2400" dirty="0"/>
              <a:t>) ( 0 &lt;α &lt; 1), για μια παράμετρο ενός πληθυσμού, είναι ένα διάστημα που υπολογίζεται από ένα τυχαίο δείγμα από τον πληθυσμό και έχει πιθανότητα 1−α να περιέχει την πραγματική τιμή της παραμέτρου. 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Η πιθανότητα 1−α ονομάζεται </a:t>
            </a:r>
            <a:r>
              <a:rPr lang="el-GR" sz="2400" b="1" dirty="0"/>
              <a:t>συντελεστής εμπιστοσύνης </a:t>
            </a:r>
            <a:r>
              <a:rPr lang="el-GR" sz="2400" dirty="0"/>
              <a:t>του διαστήματος.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A968532-3111-4455-A9B5-CF51D77A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A779D54-DCB3-473A-994F-D9F02C5D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88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0529DD-F3A9-45B4-A9E1-35F93E81D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9833"/>
            <a:ext cx="10058400" cy="175674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l-GR" sz="2400" dirty="0"/>
              <a:t>Η εκτίμηση δεν είναι ένας αριθμός αλλά ένα </a:t>
            </a:r>
            <a:r>
              <a:rPr lang="el-GR" sz="2400" b="1" dirty="0"/>
              <a:t>διάστημα</a:t>
            </a:r>
            <a:r>
              <a:rPr lang="el-GR" sz="2400" dirty="0"/>
              <a:t> το οποίο περιέχει την άγνωστη παράμετρο με ορισμένη πιθανότητα, ίση με 1−α  </a:t>
            </a:r>
            <a:endParaRPr lang="en-US" sz="2400" dirty="0"/>
          </a:p>
          <a:p>
            <a:pPr algn="ctr">
              <a:lnSpc>
                <a:spcPct val="110000"/>
              </a:lnSpc>
            </a:pPr>
            <a:r>
              <a:rPr lang="el-GR" sz="2400" dirty="0"/>
              <a:t>(συνήθως, ίση με 0.95 ή 0.99).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1E4FF6A-2741-4FDB-BE00-9440EADE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3E4B732-DF44-446B-B0E6-28A014B6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11</a:t>
            </a:fld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DE5CC-4784-472C-9E84-E943B61F9155}"/>
              </a:ext>
            </a:extLst>
          </p:cNvPr>
          <p:cNvSpPr txBox="1"/>
          <p:nvPr/>
        </p:nvSpPr>
        <p:spPr>
          <a:xfrm>
            <a:off x="409904" y="3777394"/>
            <a:ext cx="11372192" cy="1749197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91440" marR="0" lvl="0" indent="-91440" algn="ctr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l-GR" sz="2400" b="0" i="1" u="none" strike="noStrike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διάστημα εμπιστοσύνης μπορεί να υπολογισθεί αποκλειστικά από το συγκεκριμένο δείγμα που, κάθε φορά, έχουμε στη διάθεσή μας. </a:t>
            </a:r>
          </a:p>
          <a:p>
            <a:pPr marL="91440" marR="0" lvl="0" indent="-91440" algn="ctr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l-GR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Σ</a:t>
            </a:r>
            <a:r>
              <a:rPr kumimoji="0" lang="el-GR" sz="2400" b="0" i="1" u="none" strike="noStrike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</a:t>
            </a:r>
            <a:r>
              <a:rPr kumimoji="0" lang="en-US" sz="2400" b="0" i="1" u="none" strike="noStrike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400" b="0" i="1" u="none" strike="noStrike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κάθε πραγματοποίηση του δείγματος, το διάστημα εμπιστοσύνης, εν γένει, μεταβάλλεται, είναι δηλαδή, τυχαία μεταβλητή.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C85DC6B7-C885-4C80-A2E0-BBDC0221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39" y="263527"/>
            <a:ext cx="9326881" cy="14507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Σημειακή Εκτίμηση </a:t>
            </a:r>
            <a:r>
              <a:rPr lang="el-GR" sz="4000" dirty="0" err="1"/>
              <a:t>vs</a:t>
            </a:r>
            <a:r>
              <a:rPr lang="el-GR" sz="4000" dirty="0"/>
              <a:t>. Εκτίμηση Διαστήματος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258659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ACF576-4429-43CB-A3D7-05999F52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Διάστημα εμπιστοσύνης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D3694A-D552-4335-A3A3-B675F26AD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632265" cy="4023360"/>
          </a:xfrm>
        </p:spPr>
        <p:txBody>
          <a:bodyPr/>
          <a:lstStyle/>
          <a:p>
            <a:r>
              <a:rPr lang="el-GR" sz="2400" dirty="0"/>
              <a:t>Αύξηση συντελεστή εμπιστοσύνης </a:t>
            </a:r>
            <a:r>
              <a:rPr lang="el-GR" sz="2400" dirty="0">
                <a:cs typeface="Calibri Light" panose="020F0302020204030204" pitchFamily="34" charset="0"/>
              </a:rPr>
              <a:t>→ Αύξηση διαστήματος</a:t>
            </a:r>
          </a:p>
          <a:p>
            <a:r>
              <a:rPr lang="el-GR" sz="2400" dirty="0">
                <a:cs typeface="Calibri Light" panose="020F0302020204030204" pitchFamily="34" charset="0"/>
              </a:rPr>
              <a:t>Αλλαγή Δείγματος → Αλλαγή μέσου όρου και αλλαγή διαστήματος εμπιστοσύνης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457B990-5F3A-4DD0-B0DC-FB2E3F66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4740A9D-2918-42A8-BD6B-1207DB36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12</a:t>
            </a:fld>
            <a:endParaRPr lang="el-GR"/>
          </a:p>
        </p:txBody>
      </p:sp>
      <p:pic>
        <p:nvPicPr>
          <p:cNvPr id="1026" name="Picture 2" descr="Endo Measuring Ruler | iM3 Vet Ltd">
            <a:extLst>
              <a:ext uri="{FF2B5EF4-FFF2-40B4-BE49-F238E27FC236}">
                <a16:creationId xmlns:a16="http://schemas.microsoft.com/office/drawing/2014/main" id="{C2A24A09-CA6B-4875-819E-8F85C5F79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4677" r="2420" b="40388"/>
          <a:stretch/>
        </p:blipFill>
        <p:spPr bwMode="auto">
          <a:xfrm>
            <a:off x="1946787" y="3573741"/>
            <a:ext cx="7089058" cy="8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29F6E8A0-B728-4A04-9C49-825F3C36182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997404" y="3260531"/>
            <a:ext cx="1026178" cy="313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E136BED-EA78-41A6-80FD-F769A8856E2C}"/>
              </a:ext>
            </a:extLst>
          </p:cNvPr>
          <p:cNvSpPr txBox="1"/>
          <p:nvPr/>
        </p:nvSpPr>
        <p:spPr>
          <a:xfrm>
            <a:off x="6023582" y="2937365"/>
            <a:ext cx="310699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Σημειακή εκτίμηση μέσου όρου π.χ. μήκος σκάφους 7μ</a:t>
            </a:r>
          </a:p>
        </p:txBody>
      </p:sp>
      <p:sp>
        <p:nvSpPr>
          <p:cNvPr id="15" name="Δεξί άγκιστρο 14">
            <a:extLst>
              <a:ext uri="{FF2B5EF4-FFF2-40B4-BE49-F238E27FC236}">
                <a16:creationId xmlns:a16="http://schemas.microsoft.com/office/drawing/2014/main" id="{F88B73CA-B16B-491D-A1BD-2980B19F231A}"/>
              </a:ext>
            </a:extLst>
          </p:cNvPr>
          <p:cNvSpPr/>
          <p:nvPr/>
        </p:nvSpPr>
        <p:spPr>
          <a:xfrm rot="5400000">
            <a:off x="4615066" y="4206478"/>
            <a:ext cx="589310" cy="11411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Δεξί άγκιστρο 15">
            <a:extLst>
              <a:ext uri="{FF2B5EF4-FFF2-40B4-BE49-F238E27FC236}">
                <a16:creationId xmlns:a16="http://schemas.microsoft.com/office/drawing/2014/main" id="{5E9C590B-222B-4301-9BDB-BA73A8F17FA8}"/>
              </a:ext>
            </a:extLst>
          </p:cNvPr>
          <p:cNvSpPr/>
          <p:nvPr/>
        </p:nvSpPr>
        <p:spPr>
          <a:xfrm rot="5400000">
            <a:off x="4647773" y="3827683"/>
            <a:ext cx="550606" cy="26582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43CD5B-F98E-4AF3-9C33-69C878545487}"/>
              </a:ext>
            </a:extLst>
          </p:cNvPr>
          <p:cNvSpPr txBox="1"/>
          <p:nvPr/>
        </p:nvSpPr>
        <p:spPr>
          <a:xfrm>
            <a:off x="5626067" y="4437870"/>
            <a:ext cx="340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Διάστημα εμπιστοσύνης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14FFA-8748-4AF1-B380-312BB47C2868}"/>
              </a:ext>
            </a:extLst>
          </p:cNvPr>
          <p:cNvSpPr txBox="1"/>
          <p:nvPr/>
        </p:nvSpPr>
        <p:spPr>
          <a:xfrm>
            <a:off x="7731818" y="4881520"/>
            <a:ext cx="257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Διάστημα εμπιστοσύνης</a:t>
            </a:r>
          </a:p>
        </p:txBody>
      </p: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A36F6F13-1103-473A-B1EC-F8D2F04ECD1C}"/>
              </a:ext>
            </a:extLst>
          </p:cNvPr>
          <p:cNvCxnSpPr>
            <a:cxnSpLocks/>
          </p:cNvCxnSpPr>
          <p:nvPr/>
        </p:nvCxnSpPr>
        <p:spPr>
          <a:xfrm>
            <a:off x="3350256" y="3222380"/>
            <a:ext cx="1101213" cy="386060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EE18292-F96C-45BF-9E61-875052834EC4}"/>
              </a:ext>
            </a:extLst>
          </p:cNvPr>
          <p:cNvSpPr txBox="1"/>
          <p:nvPr/>
        </p:nvSpPr>
        <p:spPr>
          <a:xfrm>
            <a:off x="188672" y="2728121"/>
            <a:ext cx="3405263" cy="646331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dirty="0"/>
              <a:t>Σημειακή εκτίμηση μέσου όρου από άλλη δειγματοληψία 5,8 μ</a:t>
            </a:r>
          </a:p>
        </p:txBody>
      </p:sp>
      <p:sp>
        <p:nvSpPr>
          <p:cNvPr id="22" name="Δεξί άγκιστρο 21">
            <a:extLst>
              <a:ext uri="{FF2B5EF4-FFF2-40B4-BE49-F238E27FC236}">
                <a16:creationId xmlns:a16="http://schemas.microsoft.com/office/drawing/2014/main" id="{DF1742B2-32D2-4C67-9C1C-D82304C40902}"/>
              </a:ext>
            </a:extLst>
          </p:cNvPr>
          <p:cNvSpPr/>
          <p:nvPr/>
        </p:nvSpPr>
        <p:spPr>
          <a:xfrm rot="5400000">
            <a:off x="4163366" y="4422050"/>
            <a:ext cx="589310" cy="1141101"/>
          </a:xfrm>
          <a:prstGeom prst="rightBrace">
            <a:avLst/>
          </a:prstGeom>
          <a:ln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Δεξί άγκιστρο 22">
            <a:extLst>
              <a:ext uri="{FF2B5EF4-FFF2-40B4-BE49-F238E27FC236}">
                <a16:creationId xmlns:a16="http://schemas.microsoft.com/office/drawing/2014/main" id="{830D465B-6CBD-43D6-8501-E0EE461E964C}"/>
              </a:ext>
            </a:extLst>
          </p:cNvPr>
          <p:cNvSpPr/>
          <p:nvPr/>
        </p:nvSpPr>
        <p:spPr>
          <a:xfrm rot="5400000">
            <a:off x="4230756" y="4048552"/>
            <a:ext cx="550606" cy="2658281"/>
          </a:xfrm>
          <a:prstGeom prst="rightBrace">
            <a:avLst/>
          </a:prstGeom>
          <a:ln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809739-2835-47D6-9BAA-206DCF188472}"/>
              </a:ext>
            </a:extLst>
          </p:cNvPr>
          <p:cNvSpPr txBox="1"/>
          <p:nvPr/>
        </p:nvSpPr>
        <p:spPr>
          <a:xfrm>
            <a:off x="11088081" y="4274762"/>
            <a:ext cx="8722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dirty="0"/>
              <a:t>α=0.05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55BBDC-CAB7-43FA-A37D-85CE08F7D694}"/>
              </a:ext>
            </a:extLst>
          </p:cNvPr>
          <p:cNvSpPr txBox="1"/>
          <p:nvPr/>
        </p:nvSpPr>
        <p:spPr>
          <a:xfrm>
            <a:off x="11028213" y="4908296"/>
            <a:ext cx="9919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dirty="0"/>
              <a:t>α=0.01 </a:t>
            </a:r>
          </a:p>
        </p:txBody>
      </p:sp>
      <p:cxnSp>
        <p:nvCxnSpPr>
          <p:cNvPr id="31" name="Ευθύγραμμο βέλος σύνδεσης 30">
            <a:extLst>
              <a:ext uri="{FF2B5EF4-FFF2-40B4-BE49-F238E27FC236}">
                <a16:creationId xmlns:a16="http://schemas.microsoft.com/office/drawing/2014/main" id="{07157671-4E0B-4ACF-B25E-2755D41097F3}"/>
              </a:ext>
            </a:extLst>
          </p:cNvPr>
          <p:cNvCxnSpPr/>
          <p:nvPr/>
        </p:nvCxnSpPr>
        <p:spPr>
          <a:xfrm flipH="1">
            <a:off x="8866599" y="4459428"/>
            <a:ext cx="2016991" cy="210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Ευθύγραμμο βέλος σύνδεσης 1024">
            <a:extLst>
              <a:ext uri="{FF2B5EF4-FFF2-40B4-BE49-F238E27FC236}">
                <a16:creationId xmlns:a16="http://schemas.microsoft.com/office/drawing/2014/main" id="{3F0BB268-83C4-4DBD-81FD-B9DF16B6D8C1}"/>
              </a:ext>
            </a:extLst>
          </p:cNvPr>
          <p:cNvCxnSpPr>
            <a:stCxn id="30" idx="1"/>
          </p:cNvCxnSpPr>
          <p:nvPr/>
        </p:nvCxnSpPr>
        <p:spPr>
          <a:xfrm flipH="1">
            <a:off x="10158761" y="5092962"/>
            <a:ext cx="869452" cy="102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FD476D78-9F71-4CB4-9F41-BAA4B18FAD58}"/>
              </a:ext>
            </a:extLst>
          </p:cNvPr>
          <p:cNvSpPr txBox="1"/>
          <p:nvPr/>
        </p:nvSpPr>
        <p:spPr>
          <a:xfrm>
            <a:off x="3606729" y="2687422"/>
            <a:ext cx="190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Μέσος όρος πληθυσμού 6,5μ </a:t>
            </a:r>
          </a:p>
        </p:txBody>
      </p:sp>
      <p:cxnSp>
        <p:nvCxnSpPr>
          <p:cNvPr id="1029" name="Ευθύγραμμο βέλος σύνδεσης 1028">
            <a:extLst>
              <a:ext uri="{FF2B5EF4-FFF2-40B4-BE49-F238E27FC236}">
                <a16:creationId xmlns:a16="http://schemas.microsoft.com/office/drawing/2014/main" id="{F70E0324-E302-4CC4-99AF-4B305AB9065C}"/>
              </a:ext>
            </a:extLst>
          </p:cNvPr>
          <p:cNvCxnSpPr>
            <a:cxnSpLocks/>
          </p:cNvCxnSpPr>
          <p:nvPr/>
        </p:nvCxnSpPr>
        <p:spPr>
          <a:xfrm>
            <a:off x="4506060" y="3333753"/>
            <a:ext cx="207766" cy="29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Δεξί άγκιστρο 44">
            <a:extLst>
              <a:ext uri="{FF2B5EF4-FFF2-40B4-BE49-F238E27FC236}">
                <a16:creationId xmlns:a16="http://schemas.microsoft.com/office/drawing/2014/main" id="{3F2A8EE4-506C-440B-98FF-6A5AEE5FB243}"/>
              </a:ext>
            </a:extLst>
          </p:cNvPr>
          <p:cNvSpPr/>
          <p:nvPr/>
        </p:nvSpPr>
        <p:spPr>
          <a:xfrm rot="5400000">
            <a:off x="6833418" y="4501134"/>
            <a:ext cx="589310" cy="1141101"/>
          </a:xfrm>
          <a:prstGeom prst="rightBrac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Δεξί άγκιστρο 45">
            <a:extLst>
              <a:ext uri="{FF2B5EF4-FFF2-40B4-BE49-F238E27FC236}">
                <a16:creationId xmlns:a16="http://schemas.microsoft.com/office/drawing/2014/main" id="{A7CB296B-D8A3-423A-BE9E-DDFC031ABBA7}"/>
              </a:ext>
            </a:extLst>
          </p:cNvPr>
          <p:cNvSpPr/>
          <p:nvPr/>
        </p:nvSpPr>
        <p:spPr>
          <a:xfrm rot="5400000">
            <a:off x="6864336" y="4141294"/>
            <a:ext cx="550606" cy="2658281"/>
          </a:xfrm>
          <a:prstGeom prst="rightBrac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7" name="Ευθύγραμμο βέλος σύνδεσης 46">
            <a:extLst>
              <a:ext uri="{FF2B5EF4-FFF2-40B4-BE49-F238E27FC236}">
                <a16:creationId xmlns:a16="http://schemas.microsoft.com/office/drawing/2014/main" id="{B4C81A73-25D2-478C-9A7F-4F7BB5979D8A}"/>
              </a:ext>
            </a:extLst>
          </p:cNvPr>
          <p:cNvCxnSpPr>
            <a:cxnSpLocks/>
          </p:cNvCxnSpPr>
          <p:nvPr/>
        </p:nvCxnSpPr>
        <p:spPr>
          <a:xfrm flipH="1">
            <a:off x="7262973" y="3242043"/>
            <a:ext cx="1818137" cy="33766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B0CA1DB-9FB2-4559-A476-DE14A508467A}"/>
              </a:ext>
            </a:extLst>
          </p:cNvPr>
          <p:cNvSpPr txBox="1"/>
          <p:nvPr/>
        </p:nvSpPr>
        <p:spPr>
          <a:xfrm>
            <a:off x="9081110" y="2588688"/>
            <a:ext cx="2430148" cy="92333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dirty="0"/>
              <a:t>Σημειακή εκτίμηση μέσου όρου από τρίτη δειγματοληψία 12,5 μ</a:t>
            </a:r>
          </a:p>
        </p:txBody>
      </p:sp>
      <p:cxnSp>
        <p:nvCxnSpPr>
          <p:cNvPr id="1040" name="Ευθύγραμμο βέλος σύνδεσης 1039">
            <a:extLst>
              <a:ext uri="{FF2B5EF4-FFF2-40B4-BE49-F238E27FC236}">
                <a16:creationId xmlns:a16="http://schemas.microsoft.com/office/drawing/2014/main" id="{113B33C9-0747-4332-A133-7EFD9CB06687}"/>
              </a:ext>
            </a:extLst>
          </p:cNvPr>
          <p:cNvCxnSpPr/>
          <p:nvPr/>
        </p:nvCxnSpPr>
        <p:spPr>
          <a:xfrm>
            <a:off x="4718722" y="3559381"/>
            <a:ext cx="2289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Επεξήγηση: Γραμμή χωρίς περίγραμμα 1042">
            <a:extLst>
              <a:ext uri="{FF2B5EF4-FFF2-40B4-BE49-F238E27FC236}">
                <a16:creationId xmlns:a16="http://schemas.microsoft.com/office/drawing/2014/main" id="{C13873A9-A0A6-4237-ADDA-EF868A8D6679}"/>
              </a:ext>
            </a:extLst>
          </p:cNvPr>
          <p:cNvSpPr/>
          <p:nvPr/>
        </p:nvSpPr>
        <p:spPr>
          <a:xfrm>
            <a:off x="8755312" y="1026265"/>
            <a:ext cx="1403449" cy="646331"/>
          </a:xfrm>
          <a:prstGeom prst="callout1">
            <a:avLst>
              <a:gd name="adj1" fmla="val 107941"/>
              <a:gd name="adj2" fmla="val 41949"/>
              <a:gd name="adj3" fmla="val 386224"/>
              <a:gd name="adj4" fmla="val -274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Σφάλμα εκτίμησης</a:t>
            </a:r>
          </a:p>
        </p:txBody>
      </p:sp>
    </p:spTree>
    <p:extLst>
      <p:ext uri="{BB962C8B-B14F-4D97-AF65-F5344CB8AC3E}">
        <p14:creationId xmlns:p14="http://schemas.microsoft.com/office/powerpoint/2010/main" val="15630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45" grpId="0" animBg="1"/>
      <p:bldP spid="46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378477-1EE9-4D3C-A9D9-941F80EC8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40" y="1737360"/>
            <a:ext cx="8198933" cy="31256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l-GR" sz="2200" dirty="0"/>
              <a:t>Σε </a:t>
            </a:r>
            <a:r>
              <a:rPr lang="el-GR" sz="2200" b="1" dirty="0"/>
              <a:t>μεγάλο αριθμό επαναλήψεων </a:t>
            </a:r>
            <a:r>
              <a:rPr lang="el-GR" sz="2200" dirty="0"/>
              <a:t>του πειράματος: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l-GR" sz="2200" b="1" i="1" dirty="0"/>
              <a:t>«παίρνω ένα τυχαίο δείγμα μεγέθους n και κατασκευάζω για την άγνωστη παράμετρο ένα 100⋅ (1−α )% διάστημα εμπιστοσύνης»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200" dirty="0"/>
              <a:t> το </a:t>
            </a:r>
            <a:r>
              <a:rPr lang="el-GR" sz="2200" u="sng" dirty="0"/>
              <a:t>(1−α) %</a:t>
            </a:r>
            <a:r>
              <a:rPr lang="el-GR" sz="2200" dirty="0"/>
              <a:t> των δειγμάτων, θα δώσουν διάστημα που θα περιέχει την τιμή της παραμέτρου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200" dirty="0"/>
              <a:t> το </a:t>
            </a:r>
            <a:r>
              <a:rPr lang="el-GR" sz="2200" u="sng" dirty="0"/>
              <a:t>α %</a:t>
            </a:r>
            <a:r>
              <a:rPr lang="el-GR" sz="2200" dirty="0"/>
              <a:t> των δειγμάτων θα δώσουν διάστημα που δεν θα περιέχει την τιμή της παραμέτρου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4BDC630-072A-481C-8208-9EFAB4D4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80E174-BFE3-4F8C-9261-AB4B24D8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13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E74A7-BFA2-4292-95BA-46C89A721BD5}"/>
              </a:ext>
            </a:extLst>
          </p:cNvPr>
          <p:cNvSpPr txBox="1"/>
          <p:nvPr/>
        </p:nvSpPr>
        <p:spPr>
          <a:xfrm>
            <a:off x="341586" y="4621149"/>
            <a:ext cx="11508827" cy="1661993"/>
          </a:xfrm>
          <a:prstGeom prst="rect">
            <a:avLst/>
          </a:prstGeom>
          <a:solidFill>
            <a:schemeClr val="accent2">
              <a:alpha val="21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Όταν πάρουμε ένα συγκεκριμένο τυχαίο δείγμα, ποτέ δεν είμαστε βέβαιοι αν το διάστημα εμπιστοσύνης που θα κατασκευάσουμε από αυτό, περιέχει ή όχι την τιμή της παραμέτρου. </a:t>
            </a:r>
          </a:p>
          <a:p>
            <a:pPr algn="ctr"/>
            <a:endParaRPr lang="el-GR" sz="700" dirty="0"/>
          </a:p>
          <a:p>
            <a:pPr algn="ctr"/>
            <a:r>
              <a:rPr lang="el-GR" sz="2400" dirty="0"/>
              <a:t>Η εμπιστοσύνη μας στην εκτίμηση της παραμέτρου με αυτό το δείγμα, είναι σαφώς ορισμένη και ίση με 1−α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89B0A4D-4F01-41EE-A9B0-08426BCC2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6"/>
          <a:stretch/>
        </p:blipFill>
        <p:spPr>
          <a:xfrm>
            <a:off x="8902263" y="2393442"/>
            <a:ext cx="2948150" cy="157162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Τίτλος 6">
            <a:extLst>
              <a:ext uri="{FF2B5EF4-FFF2-40B4-BE49-F238E27FC236}">
                <a16:creationId xmlns:a16="http://schemas.microsoft.com/office/drawing/2014/main" id="{2E2631EC-7207-4C62-A56F-F7CF3BF9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14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2229E5-40A2-477B-8820-2C92BC1C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644" y="266172"/>
            <a:ext cx="10600735" cy="14507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3600" dirty="0"/>
              <a:t>100(1- α) % Διαστήματα Εμπιστοσύνης για τη μέση τιμή, μ, ενός πληθυσμού από ένα τυχαίο δείγμα μεγέθους n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015DB89-D594-4D98-BBAF-52440B50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0B71CF9-45D4-4C37-A211-B166C0AC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14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51E9DBD-512A-4B4B-8B50-D00C9A753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8"/>
          <a:stretch/>
        </p:blipFill>
        <p:spPr>
          <a:xfrm>
            <a:off x="1670512" y="2245666"/>
            <a:ext cx="9180998" cy="40914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DA0948-BE0C-4368-B8E0-5719EDC66243}"/>
              </a:ext>
            </a:extLst>
          </p:cNvPr>
          <p:cNvSpPr txBox="1"/>
          <p:nvPr/>
        </p:nvSpPr>
        <p:spPr>
          <a:xfrm>
            <a:off x="3599410" y="1720218"/>
            <a:ext cx="290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Τρεις Βασικοί Παράμετροι</a:t>
            </a:r>
          </a:p>
        </p:txBody>
      </p:sp>
      <p:sp>
        <p:nvSpPr>
          <p:cNvPr id="7" name="Αριστερό άγκιστρο 6">
            <a:extLst>
              <a:ext uri="{FF2B5EF4-FFF2-40B4-BE49-F238E27FC236}">
                <a16:creationId xmlns:a16="http://schemas.microsoft.com/office/drawing/2014/main" id="{BEA71BDD-2243-41D6-AD72-97C03E080C2A}"/>
              </a:ext>
            </a:extLst>
          </p:cNvPr>
          <p:cNvSpPr/>
          <p:nvPr/>
        </p:nvSpPr>
        <p:spPr>
          <a:xfrm rot="5400000">
            <a:off x="4826342" y="-1023776"/>
            <a:ext cx="238446" cy="63004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EBF1E-B3B9-46C0-B25E-1CF6ED225C5A}"/>
              </a:ext>
            </a:extLst>
          </p:cNvPr>
          <p:cNvSpPr txBox="1"/>
          <p:nvPr/>
        </p:nvSpPr>
        <p:spPr>
          <a:xfrm>
            <a:off x="1238753" y="3362973"/>
            <a:ext cx="5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(α)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B889D-0D10-475D-8082-A3AE859BD23E}"/>
              </a:ext>
            </a:extLst>
          </p:cNvPr>
          <p:cNvSpPr txBox="1"/>
          <p:nvPr/>
        </p:nvSpPr>
        <p:spPr>
          <a:xfrm>
            <a:off x="1227838" y="3878128"/>
            <a:ext cx="5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(β)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88EA7-6F33-4D90-BFE8-052B163204E2}"/>
              </a:ext>
            </a:extLst>
          </p:cNvPr>
          <p:cNvSpPr txBox="1"/>
          <p:nvPr/>
        </p:nvSpPr>
        <p:spPr>
          <a:xfrm>
            <a:off x="1235114" y="4557149"/>
            <a:ext cx="5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(γ)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44830-11CE-437E-9FC4-312D5C40AA18}"/>
              </a:ext>
            </a:extLst>
          </p:cNvPr>
          <p:cNvSpPr txBox="1"/>
          <p:nvPr/>
        </p:nvSpPr>
        <p:spPr>
          <a:xfrm>
            <a:off x="1215236" y="5270552"/>
            <a:ext cx="5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(δ)</a:t>
            </a:r>
          </a:p>
        </p:txBody>
      </p:sp>
    </p:spTree>
    <p:extLst>
      <p:ext uri="{BB962C8B-B14F-4D97-AF65-F5344CB8AC3E}">
        <p14:creationId xmlns:p14="http://schemas.microsoft.com/office/powerpoint/2010/main" val="25197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EC787C3-D6C2-4D48-BC04-8F1D5FC17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197" y="3915730"/>
            <a:ext cx="2905125" cy="838200"/>
          </a:xfrm>
          <a:prstGeom prst="rect">
            <a:avLst/>
          </a:prstGeom>
          <a:solidFill>
            <a:srgbClr val="FF0000">
              <a:alpha val="41000"/>
            </a:srgbClr>
          </a:solidFill>
          <a:ln w="31750">
            <a:solidFill>
              <a:schemeClr val="accent1"/>
            </a:solidFill>
          </a:ln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8CB0600-040A-409D-8863-E2F710E6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79" y="286603"/>
            <a:ext cx="10969727" cy="1450757"/>
          </a:xfrm>
        </p:spPr>
        <p:txBody>
          <a:bodyPr/>
          <a:lstStyle/>
          <a:p>
            <a:r>
              <a:rPr lang="el-GR" dirty="0"/>
              <a:t>Τυποποιημένη κανονική κατανομή </a:t>
            </a:r>
            <a:r>
              <a:rPr lang="en-US" dirty="0"/>
              <a:t>Z </a:t>
            </a:r>
            <a:r>
              <a:rPr lang="el-GR" dirty="0">
                <a:cs typeface="Calibri Light" panose="020F0302020204030204" pitchFamily="34" charset="0"/>
              </a:rPr>
              <a:t>~</a:t>
            </a:r>
            <a:r>
              <a:rPr lang="en-US" dirty="0">
                <a:cs typeface="Calibri Light" panose="020F0302020204030204" pitchFamily="34" charset="0"/>
              </a:rPr>
              <a:t> N(0,1)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C1E6BEB-2831-4CAF-B9F0-51F75F71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C9F6E3-A857-4394-A747-A8409B27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15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DDA68A0-7E91-48FC-870E-D3180F8FE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95" y="2240218"/>
            <a:ext cx="3543300" cy="1885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555F259-FA6C-4660-9CE9-15C8327B1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214" y="2426328"/>
            <a:ext cx="2676525" cy="619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5F852F8-CCD3-41A4-BF09-F1C6B3F8E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969" y="3206664"/>
            <a:ext cx="981075" cy="533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AAB889-1D53-4253-B730-978ACE41C697}"/>
              </a:ext>
            </a:extLst>
          </p:cNvPr>
          <p:cNvSpPr txBox="1"/>
          <p:nvPr/>
        </p:nvSpPr>
        <p:spPr>
          <a:xfrm>
            <a:off x="5380403" y="3288698"/>
            <a:ext cx="170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Μέγιστη τιμή </a:t>
            </a:r>
            <a:r>
              <a:rPr lang="el-GR" dirty="0">
                <a:latin typeface="Calibri Light" panose="020F0302020204030204" pitchFamily="34" charset="0"/>
                <a:cs typeface="Calibri Light" panose="020F0302020204030204" pitchFamily="34" charset="0"/>
              </a:rPr>
              <a:t>→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D4788E-AD59-4133-9AB9-E5A07288756B}"/>
              </a:ext>
            </a:extLst>
          </p:cNvPr>
          <p:cNvSpPr txBox="1"/>
          <p:nvPr/>
        </p:nvSpPr>
        <p:spPr>
          <a:xfrm>
            <a:off x="3154449" y="18214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https://www.calculator.net/z-score-calculator.html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EAA812A-986F-49B9-9A56-47123F70D85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2145" y="4334830"/>
            <a:ext cx="3771900" cy="188595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C6B78F2-DFC9-4D80-A567-DB1272F3D2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89" y="5134930"/>
            <a:ext cx="1409700" cy="285750"/>
          </a:xfrm>
          <a:prstGeom prst="rect">
            <a:avLst/>
          </a:prstGeom>
        </p:spPr>
      </p:pic>
      <p:pic>
        <p:nvPicPr>
          <p:cNvPr id="1028" name="Picture 4" descr="Η Κανονική Κατανομή κανονική κατανομή (normal distribution) Κεντρικό Οριακό  Θεώρημα (Central Limit Theorem) συνδέει οποιαδήποτε άλλη κατανομή - PDF  Free Download">
            <a:extLst>
              <a:ext uri="{FF2B5EF4-FFF2-40B4-BE49-F238E27FC236}">
                <a16:creationId xmlns:a16="http://schemas.microsoft.com/office/drawing/2014/main" id="{F9412EB6-6814-469F-B8F3-64F94216C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5" t="11396" b="24738"/>
          <a:stretch/>
        </p:blipFill>
        <p:spPr bwMode="auto">
          <a:xfrm>
            <a:off x="8863906" y="1757436"/>
            <a:ext cx="3160946" cy="45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Οβάλ 16">
            <a:extLst>
              <a:ext uri="{FF2B5EF4-FFF2-40B4-BE49-F238E27FC236}">
                <a16:creationId xmlns:a16="http://schemas.microsoft.com/office/drawing/2014/main" id="{EB65DEB1-EA5F-4451-9E4C-EAA7DE724CD4}"/>
              </a:ext>
            </a:extLst>
          </p:cNvPr>
          <p:cNvSpPr/>
          <p:nvPr/>
        </p:nvSpPr>
        <p:spPr>
          <a:xfrm>
            <a:off x="8740877" y="5525729"/>
            <a:ext cx="3451123" cy="79287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B879BD-0F5B-4010-ACA7-6BBB0618051C}"/>
              </a:ext>
            </a:extLst>
          </p:cNvPr>
          <p:cNvSpPr txBox="1"/>
          <p:nvPr/>
        </p:nvSpPr>
        <p:spPr>
          <a:xfrm>
            <a:off x="2897805" y="4108689"/>
            <a:ext cx="64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5E517C7-7C00-4C8B-BA96-C03A7FF729B7}"/>
              </a:ext>
            </a:extLst>
          </p:cNvPr>
          <p:cNvSpPr/>
          <p:nvPr/>
        </p:nvSpPr>
        <p:spPr>
          <a:xfrm>
            <a:off x="285015" y="4939862"/>
            <a:ext cx="1702676" cy="585867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E17395C8-A18D-4D26-BCAF-96A4FF8B93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6346488" y="3726879"/>
            <a:ext cx="926483" cy="3528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1309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1989AA-565D-494C-850B-DCC95F08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(από βιβλίο)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E528BF3-EAA7-4635-BD62-AA54E676F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583" y="2083347"/>
            <a:ext cx="6925066" cy="3255908"/>
          </a:xfrm>
          <a:prstGeom prst="rect">
            <a:avLst/>
          </a:prstGeom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BC365F5-AA46-40E6-9E0D-8D00DB59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D7699F2-A26E-477E-A03A-A0DA8867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16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77E3840-9D92-415B-8B9C-4D8471175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691" y="1977649"/>
            <a:ext cx="3527893" cy="1017884"/>
          </a:xfrm>
          <a:prstGeom prst="rect">
            <a:avLst/>
          </a:prstGeom>
          <a:solidFill>
            <a:srgbClr val="FF0000">
              <a:alpha val="41000"/>
            </a:srgbClr>
          </a:solidFill>
          <a:ln w="31750">
            <a:solidFill>
              <a:schemeClr val="accent1"/>
            </a:solidFill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E2EF413-304E-43A6-BD1C-162F5C8D4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182300" y="1509955"/>
            <a:ext cx="1125092" cy="428429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968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B53BCBF8-61F3-4AB8-BDDB-6155E111DF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500" y="2639568"/>
            <a:ext cx="2822011" cy="370800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517CA3E7-1FC6-4AE7-9362-FA91B22CD5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4490" y="2639568"/>
            <a:ext cx="2961679" cy="368876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72DA6E8-A2A2-4840-864C-168C2456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πιθανότητας (παράδειγμα)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B6DE224-1DB6-4D1D-904C-FB6063BB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387762"/>
            <a:ext cx="4822804" cy="365125"/>
          </a:xfrm>
        </p:spPr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36B017A-5FDF-438B-B909-2FF65BDC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17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E016147-317A-4D82-B784-CE2CB702BD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3" t="4976" r="973" b="7397"/>
          <a:stretch/>
        </p:blipFill>
        <p:spPr>
          <a:xfrm>
            <a:off x="2364511" y="1818065"/>
            <a:ext cx="8035636" cy="10031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0567D5-9699-4551-B1D8-8B4DE3A742EF}"/>
              </a:ext>
            </a:extLst>
          </p:cNvPr>
          <p:cNvSpPr txBox="1"/>
          <p:nvPr/>
        </p:nvSpPr>
        <p:spPr>
          <a:xfrm>
            <a:off x="3441416" y="5843903"/>
            <a:ext cx="5065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http://onlinestatbook.com/2/calculators/normal_dist.html</a:t>
            </a:r>
            <a:endParaRPr lang="el-GR" sz="1600" dirty="0"/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09197D45-8655-453D-A60C-A47B8697825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2438401" y="3074237"/>
            <a:ext cx="329566" cy="211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E05CF3-2FBF-47F9-9880-B00C3173C414}"/>
              </a:ext>
            </a:extLst>
          </p:cNvPr>
          <p:cNvSpPr txBox="1"/>
          <p:nvPr/>
        </p:nvSpPr>
        <p:spPr>
          <a:xfrm>
            <a:off x="2767967" y="2874182"/>
            <a:ext cx="173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P(3</a:t>
            </a:r>
            <a:r>
              <a:rPr lang="en-US" sz="2000" dirty="0">
                <a:cs typeface="Calibri Light" panose="020F0302020204030204" pitchFamily="34" charset="0"/>
              </a:rPr>
              <a:t>≥</a:t>
            </a:r>
            <a:r>
              <a:rPr lang="en-US" sz="2000" dirty="0"/>
              <a:t>X</a:t>
            </a:r>
            <a:r>
              <a:rPr lang="en-US" sz="2000" dirty="0">
                <a:cs typeface="Calibri Light" panose="020F0302020204030204" pitchFamily="34" charset="0"/>
              </a:rPr>
              <a:t>≥</a:t>
            </a:r>
            <a:r>
              <a:rPr lang="en-US" sz="2000" dirty="0"/>
              <a:t>4)</a:t>
            </a:r>
            <a:r>
              <a:rPr lang="el-GR" sz="2000" dirty="0"/>
              <a:t> ????</a:t>
            </a:r>
          </a:p>
        </p:txBody>
      </p:sp>
      <p:sp>
        <p:nvSpPr>
          <p:cNvPr id="16" name="Βέλος: Δεξιό 15">
            <a:extLst>
              <a:ext uri="{FF2B5EF4-FFF2-40B4-BE49-F238E27FC236}">
                <a16:creationId xmlns:a16="http://schemas.microsoft.com/office/drawing/2014/main" id="{E8883205-587F-45B2-A473-39F0B12E9342}"/>
              </a:ext>
            </a:extLst>
          </p:cNvPr>
          <p:cNvSpPr/>
          <p:nvPr/>
        </p:nvSpPr>
        <p:spPr>
          <a:xfrm>
            <a:off x="4466516" y="3921380"/>
            <a:ext cx="4356538" cy="330821"/>
          </a:xfrm>
          <a:prstGeom prst="rightArrow">
            <a:avLst>
              <a:gd name="adj1" fmla="val 50000"/>
              <a:gd name="adj2" fmla="val 30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40BA745A-F055-4BA3-A627-91E66E495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516" y="3133104"/>
            <a:ext cx="4822805" cy="744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958C6F-4C23-4DE2-8944-A0F4895304C4}"/>
              </a:ext>
            </a:extLst>
          </p:cNvPr>
          <p:cNvSpPr txBox="1"/>
          <p:nvPr/>
        </p:nvSpPr>
        <p:spPr>
          <a:xfrm>
            <a:off x="1193849" y="2322059"/>
            <a:ext cx="178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(2.5, 1.2)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0682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49456F-5DC0-487C-AC33-3CD69A39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σελ. 316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4595B7A-C7BE-4A7B-A1C5-8B90366EF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81"/>
          <a:stretch/>
        </p:blipFill>
        <p:spPr>
          <a:xfrm>
            <a:off x="2795752" y="1870740"/>
            <a:ext cx="6718494" cy="4268385"/>
          </a:xfrm>
          <a:prstGeom prst="rect">
            <a:avLst/>
          </a:prstGeom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D00FE55-BA88-4FA6-AE93-82E56401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93D79EB-907B-42E3-BE1F-CF8BDF5A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221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F09158-6246-4096-9130-6D500A3E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σελ. 322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FBDCF2-C83A-48C7-86F8-F5340CF2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9515"/>
            <a:ext cx="10058400" cy="13737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/>
              <a:t>Σε πρακτικά προβλήματα, ενδιαφέρουν πολλές φορές πιθανότητες κάποιας τυχαίας μεταβλητής η οποία εκφράζει το άθροισμα άλλων ανεξάρτητων τυχαίων μεταβλητών που η κάθε μια ακολουθεί κανονική κατανομή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l-GR" sz="4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u="sng" dirty="0"/>
              <a:t>Παράδειγμα</a:t>
            </a:r>
            <a:r>
              <a:rPr lang="el-GR" sz="2400" dirty="0"/>
              <a:t> 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87FF733-8E24-4D55-8045-FB8B1367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D83C5DC-D7C0-4A27-8A0D-63BFEA62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19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C3D1A5F-D064-42DD-9542-81CFB287E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35" y="3219436"/>
            <a:ext cx="9235499" cy="29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CC3285-8254-416A-9D52-C1B898AD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Βασικό Ερώτημα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237A3C-394C-4EDE-B193-A498C0A41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7938565" cy="30605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l-GR" sz="2800" i="1" dirty="0"/>
              <a:t>«Πώς, με βάση ένα </a:t>
            </a:r>
            <a:r>
              <a:rPr lang="el-GR" sz="2800" b="1" i="1" dirty="0"/>
              <a:t>τυχαίο δείγμα </a:t>
            </a:r>
            <a:r>
              <a:rPr lang="el-GR" sz="2800" i="1" dirty="0"/>
              <a:t>από έναν πληθυσμό του οποίου </a:t>
            </a:r>
            <a:r>
              <a:rPr lang="el-GR" sz="2800" b="1" i="1" dirty="0"/>
              <a:t>δε γνωρίζουμε την κατανομή </a:t>
            </a:r>
            <a:r>
              <a:rPr lang="el-GR" sz="2800" i="1" dirty="0"/>
              <a:t>(ή γνωρίζουμε μόνο σε ποια </a:t>
            </a:r>
            <a:r>
              <a:rPr lang="el-GR" sz="2800" b="1" i="1" dirty="0"/>
              <a:t>οικογένεια κατανομών </a:t>
            </a:r>
            <a:r>
              <a:rPr lang="el-GR" sz="2800" i="1" dirty="0"/>
              <a:t>αυτή ανήκει), μπορούμε να </a:t>
            </a:r>
            <a:r>
              <a:rPr lang="el-GR" sz="2800" b="1" i="1" dirty="0"/>
              <a:t>εκτιμήσουμε</a:t>
            </a:r>
            <a:r>
              <a:rPr lang="el-GR" sz="2800" i="1" dirty="0"/>
              <a:t> μία ή περισσότερες </a:t>
            </a:r>
            <a:r>
              <a:rPr lang="el-GR" sz="2800" b="1" i="1" dirty="0"/>
              <a:t>άγνωστες παραμέτρους </a:t>
            </a:r>
            <a:r>
              <a:rPr lang="el-GR" sz="2800" i="1" dirty="0"/>
              <a:t>του»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348C3DB-77FF-45D2-993D-2B52FE90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51D6EA9-5CAB-412D-91C1-98DD41FA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</a:t>
            </a:fld>
            <a:endParaRPr lang="el-GR"/>
          </a:p>
        </p:txBody>
      </p:sp>
      <p:pic>
        <p:nvPicPr>
          <p:cNvPr id="1026" name="Picture 2" descr="Question Mark Emoji (U+2753)">
            <a:extLst>
              <a:ext uri="{FF2B5EF4-FFF2-40B4-BE49-F238E27FC236}">
                <a16:creationId xmlns:a16="http://schemas.microsoft.com/office/drawing/2014/main" id="{4A5DE19B-5B49-471C-8E43-D75BD3D91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62" y="2189889"/>
            <a:ext cx="2478222" cy="24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98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3E17C6-F18C-4BA9-93C4-47E48519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σελ. 322 (Απάντηση)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3992C47-F7CE-4D25-8A74-85FD8A6F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87495F6-17FB-4A4D-B890-87F42661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20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33B5888-7FCA-4885-A9F4-C3A3B9C1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42" y="1813026"/>
            <a:ext cx="9314140" cy="207421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C59166D-6F05-4E76-B4ED-8F8A1CF45C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49098"/>
          <a:stretch/>
        </p:blipFill>
        <p:spPr>
          <a:xfrm>
            <a:off x="2343512" y="3731172"/>
            <a:ext cx="6912201" cy="886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B68A43C-F49A-49FB-BF3F-AA91BCEDFD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517" y="4572770"/>
            <a:ext cx="8868971" cy="18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36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C96DF0-7A4C-42A3-B366-586C5586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8895"/>
            <a:ext cx="10058400" cy="1450757"/>
          </a:xfrm>
        </p:spPr>
        <p:txBody>
          <a:bodyPr>
            <a:normAutofit/>
          </a:bodyPr>
          <a:lstStyle/>
          <a:p>
            <a:r>
              <a:rPr lang="el-GR" dirty="0"/>
              <a:t>Ασκήσεις </a:t>
            </a:r>
            <a:br>
              <a:rPr lang="el-GR" dirty="0"/>
            </a:br>
            <a:r>
              <a:rPr lang="el-GR" sz="2400" dirty="0"/>
              <a:t>(Πηγή:</a:t>
            </a:r>
            <a:r>
              <a:rPr lang="en-US" sz="2400" dirty="0">
                <a:hlinkClick r:id="rId2"/>
              </a:rPr>
              <a:t>http://utopia.duth.gr/~aproto/S2%20Protopapas/</a:t>
            </a:r>
            <a:r>
              <a:rPr lang="el-GR" sz="2400" dirty="0">
                <a:hlinkClick r:id="rId2"/>
              </a:rPr>
              <a:t>ΣΤΑΤ%20ΙΙΙ/</a:t>
            </a:r>
            <a:r>
              <a:rPr lang="en-US" sz="2400" dirty="0">
                <a:hlinkClick r:id="rId2"/>
              </a:rPr>
              <a:t>Exercises.pdf</a:t>
            </a:r>
            <a:r>
              <a:rPr lang="el-GR" sz="2400" dirty="0"/>
              <a:t>  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468A80C-CBF4-4195-A270-57EC18D12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4773" y="1953595"/>
            <a:ext cx="10800000" cy="557110"/>
          </a:xfrm>
          <a:prstGeom prst="rect">
            <a:avLst/>
          </a:prstGeom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5AED867-9A2C-4302-9704-1B36E8DF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F0FC0F2-7E07-4D32-8E8E-12F1081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21</a:t>
            </a:fld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B7017BD-4CF0-4FC2-84E5-08A1C0632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3" y="2699056"/>
            <a:ext cx="10800000" cy="98035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8436205-4501-4CC1-B3B2-A727ADFC31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4837"/>
          <a:stretch/>
        </p:blipFill>
        <p:spPr>
          <a:xfrm>
            <a:off x="1241740" y="3802809"/>
            <a:ext cx="4449675" cy="2484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06472DD-5693-46C3-B229-9D9C52D9BA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013"/>
          <a:stretch/>
        </p:blipFill>
        <p:spPr>
          <a:xfrm>
            <a:off x="5680364" y="3802809"/>
            <a:ext cx="4020269" cy="248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00281C-85C0-432C-947C-BAD45908DDA4}"/>
              </a:ext>
            </a:extLst>
          </p:cNvPr>
          <p:cNvSpPr txBox="1"/>
          <p:nvPr/>
        </p:nvSpPr>
        <p:spPr>
          <a:xfrm>
            <a:off x="1348508" y="3759376"/>
            <a:ext cx="4449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hlinkClick r:id="rId6"/>
              </a:rPr>
              <a:t>http://onlinestatbook.com/2/calculators/normal_dist.html</a:t>
            </a:r>
            <a:r>
              <a:rPr lang="el-G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95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0FFCDF-3CE3-47B3-B288-FEC2B7C4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Ασκήσεις </a:t>
            </a:r>
            <a:br>
              <a:rPr kumimoji="0" lang="el-GR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l-GR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(Πηγή:</a:t>
            </a: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/>
              </a:rPr>
              <a:t>http://utopia.duth.gr/~aproto/S2%20Protopapas/</a:t>
            </a:r>
            <a:r>
              <a:rPr kumimoji="0" lang="el-GR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/>
              </a:rPr>
              <a:t>ΣΤΑΤ%20ΙΙΙ/</a:t>
            </a: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/>
              </a:rPr>
              <a:t>Exercises.pdf</a:t>
            </a:r>
            <a:r>
              <a:rPr kumimoji="0" lang="el-GR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1952C10-B54A-49A4-8A8E-561017E5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2D939C-36A4-444F-900F-A50D6EFE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22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C64635A-CB12-4EBB-B8A6-DE98B3C07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0" y="1897947"/>
            <a:ext cx="10800000" cy="1066470"/>
          </a:xfrm>
          <a:prstGeom prst="rect">
            <a:avLst/>
          </a:prstGeom>
        </p:spPr>
      </p:pic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0A021D6E-9C02-4495-9B5D-775E63ABC8CB}"/>
              </a:ext>
            </a:extLst>
          </p:cNvPr>
          <p:cNvGrpSpPr/>
          <p:nvPr/>
        </p:nvGrpSpPr>
        <p:grpSpPr>
          <a:xfrm>
            <a:off x="732000" y="3014711"/>
            <a:ext cx="10728000" cy="3284487"/>
            <a:chOff x="732000" y="3014711"/>
            <a:chExt cx="10728000" cy="3284487"/>
          </a:xfrm>
        </p:grpSpPr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153BE594-DC8F-4E3E-ACB6-3777E81A5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06"/>
            <a:stretch/>
          </p:blipFill>
          <p:spPr>
            <a:xfrm>
              <a:off x="732000" y="3014711"/>
              <a:ext cx="10728000" cy="3284487"/>
            </a:xfrm>
            <a:prstGeom prst="rect">
              <a:avLst/>
            </a:prstGeom>
          </p:spPr>
        </p:pic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DDE9A655-E43C-4164-A69A-9CB78A1E9102}"/>
                </a:ext>
              </a:extLst>
            </p:cNvPr>
            <p:cNvSpPr/>
            <p:nvPr/>
          </p:nvSpPr>
          <p:spPr>
            <a:xfrm>
              <a:off x="2447636" y="5458691"/>
              <a:ext cx="4405746" cy="286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D5F563A-D01D-40DA-9CAE-186A75A11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321" y="3429000"/>
            <a:ext cx="2352071" cy="28701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22881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CB0600-040A-409D-8863-E2F710E6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79" y="286603"/>
            <a:ext cx="10969727" cy="1450757"/>
          </a:xfrm>
        </p:spPr>
        <p:txBody>
          <a:bodyPr/>
          <a:lstStyle/>
          <a:p>
            <a:r>
              <a:rPr lang="el-GR" dirty="0"/>
              <a:t>Κατανομή χ</a:t>
            </a:r>
            <a:r>
              <a:rPr lang="el-GR" baseline="30000" dirty="0"/>
              <a:t>2</a:t>
            </a:r>
            <a:endParaRPr lang="en-US" dirty="0">
              <a:cs typeface="Calibri Light" panose="020F0302020204030204" pitchFamily="34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C1E6BEB-2831-4CAF-B9F0-51F75F71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C9F6E3-A857-4394-A747-A8409B27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23</a:t>
            </a:fld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E029007-8AAD-4D97-9D54-95402CF9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79" y="1778196"/>
            <a:ext cx="6446211" cy="140779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2EDC46C-82CA-49D6-A716-92FBEA6538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20"/>
          <a:stretch/>
        </p:blipFill>
        <p:spPr>
          <a:xfrm>
            <a:off x="248880" y="2775300"/>
            <a:ext cx="5257140" cy="35433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4D1DF7E-BA39-4084-814E-CAE18070BA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028"/>
          <a:stretch/>
        </p:blipFill>
        <p:spPr>
          <a:xfrm>
            <a:off x="1177159" y="3118630"/>
            <a:ext cx="6611008" cy="558246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C8C98346-77AA-44D5-A4A3-170C62DE8A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9" b="1603"/>
          <a:stretch/>
        </p:blipFill>
        <p:spPr>
          <a:xfrm rot="5400000">
            <a:off x="6780151" y="938074"/>
            <a:ext cx="6243799" cy="45172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0CCE31B-BF74-475D-AFAA-A244465537E7}"/>
              </a:ext>
            </a:extLst>
          </p:cNvPr>
          <p:cNvSpPr txBox="1"/>
          <p:nvPr/>
        </p:nvSpPr>
        <p:spPr>
          <a:xfrm>
            <a:off x="1394460" y="3698159"/>
            <a:ext cx="622208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dirty="0"/>
              <a:t>Όσο το n αυξάνεται τόσο η γραφική παράσταση της συνάρτησης πυκνότητας της 2 χ n γίνεται πιο συμμετρική. Για n &gt; 30 , προσεγγίζεται πολύ ικανοποιητικά από την κανονική N (</a:t>
            </a:r>
            <a:r>
              <a:rPr lang="en-US" dirty="0"/>
              <a:t>n, 2n)</a:t>
            </a:r>
            <a:endParaRPr lang="el-GR" dirty="0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DF198D69-ADD3-41A8-9935-F0D7332852CA}"/>
              </a:ext>
            </a:extLst>
          </p:cNvPr>
          <p:cNvSpPr/>
          <p:nvPr/>
        </p:nvSpPr>
        <p:spPr>
          <a:xfrm>
            <a:off x="9639300" y="2339340"/>
            <a:ext cx="373380" cy="13335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54FE4713-64C6-4682-AF77-A2DF906138D4}"/>
              </a:ext>
            </a:extLst>
          </p:cNvPr>
          <p:cNvSpPr/>
          <p:nvPr/>
        </p:nvSpPr>
        <p:spPr>
          <a:xfrm>
            <a:off x="3186545" y="2339340"/>
            <a:ext cx="1893455" cy="294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8279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BDBBB4-8D66-4AC3-8B9F-C820E8E4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BF3B83A-13DB-4569-B9AC-258C3638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CFC89A8-FD76-46BE-85D0-E2917EC5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24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D9F7E7A-D3F7-4741-BA82-4069630CF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0"/>
          <a:stretch/>
        </p:blipFill>
        <p:spPr>
          <a:xfrm>
            <a:off x="205670" y="2044924"/>
            <a:ext cx="4682015" cy="2707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18B800-0BE4-42A6-8CEA-DC21C33BB99F}"/>
              </a:ext>
            </a:extLst>
          </p:cNvPr>
          <p:cNvSpPr txBox="1"/>
          <p:nvPr/>
        </p:nvSpPr>
        <p:spPr>
          <a:xfrm>
            <a:off x="2862943" y="3907971"/>
            <a:ext cx="154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l-GR" dirty="0"/>
              <a:t>=5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4605F20-3874-448E-8BA2-6F86D1188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229" y="2050369"/>
            <a:ext cx="6828713" cy="2908526"/>
          </a:xfrm>
          <a:prstGeom prst="rect">
            <a:avLst/>
          </a:prstGeom>
        </p:spPr>
      </p:pic>
      <p:sp>
        <p:nvSpPr>
          <p:cNvPr id="9" name="Οβάλ 8">
            <a:extLst>
              <a:ext uri="{FF2B5EF4-FFF2-40B4-BE49-F238E27FC236}">
                <a16:creationId xmlns:a16="http://schemas.microsoft.com/office/drawing/2014/main" id="{58EF74B7-7C78-4932-AAC8-A22860837BCC}"/>
              </a:ext>
            </a:extLst>
          </p:cNvPr>
          <p:cNvSpPr/>
          <p:nvPr/>
        </p:nvSpPr>
        <p:spPr>
          <a:xfrm>
            <a:off x="5431971" y="2275114"/>
            <a:ext cx="925286" cy="27804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3FCC8-77CE-466F-A24D-29FEFFC70323}"/>
              </a:ext>
            </a:extLst>
          </p:cNvPr>
          <p:cNvSpPr txBox="1"/>
          <p:nvPr/>
        </p:nvSpPr>
        <p:spPr>
          <a:xfrm>
            <a:off x="3675959" y="5132796"/>
            <a:ext cx="4532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4"/>
              </a:rPr>
              <a:t>http://www.statdistributions.com/chisquare/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261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7B7086FE-C233-4922-B034-492892AD11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344" y="3148571"/>
            <a:ext cx="7292742" cy="3034107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6E16920-F65B-4C7F-9E3B-9AB1CC84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</a:t>
            </a:r>
            <a:r>
              <a:rPr lang="en-US" dirty="0"/>
              <a:t>t (Student)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85F10B0-8786-4F77-8B66-3E1336BF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970FB8F-6198-46F8-96F8-362F01A1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25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6D47887-2ADC-43E0-960A-47DAE05256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251" y="1737360"/>
            <a:ext cx="7622177" cy="2679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57C424-9BF6-4001-BCF7-38CBFF1D88B8}"/>
              </a:ext>
            </a:extLst>
          </p:cNvPr>
          <p:cNvSpPr txBox="1"/>
          <p:nvPr/>
        </p:nvSpPr>
        <p:spPr>
          <a:xfrm>
            <a:off x="632743" y="4693935"/>
            <a:ext cx="61068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Όσο το n αυξάνεται η t</a:t>
            </a:r>
            <a:r>
              <a:rPr lang="en-US" baseline="-25000" dirty="0"/>
              <a:t>n</a:t>
            </a:r>
            <a:r>
              <a:rPr lang="el-GR" dirty="0"/>
              <a:t> προσεγγίζεται ικανοποιητικά από την κανονική N(0, n/(n − 2)). Για n &gt; 30 , προσεγγίζεται πολύ καλά από την τυποποιημένη κανονική ) N(0, 1</a:t>
            </a:r>
            <a:r>
              <a:rPr lang="en-US" dirty="0"/>
              <a:t>)</a:t>
            </a:r>
            <a:r>
              <a:rPr lang="el-GR" dirty="0"/>
              <a:t>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691A6A7-C812-4FD2-874A-49BF37A4CE6A}"/>
              </a:ext>
            </a:extLst>
          </p:cNvPr>
          <p:cNvSpPr/>
          <p:nvPr/>
        </p:nvSpPr>
        <p:spPr>
          <a:xfrm>
            <a:off x="3363686" y="2884714"/>
            <a:ext cx="1774371" cy="966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F7042-D97B-489C-813C-768B9C8C7ABC}"/>
              </a:ext>
            </a:extLst>
          </p:cNvPr>
          <p:cNvSpPr txBox="1"/>
          <p:nvPr/>
        </p:nvSpPr>
        <p:spPr>
          <a:xfrm>
            <a:off x="632743" y="5715305"/>
            <a:ext cx="610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4"/>
              </a:rPr>
              <a:t>http://www.statdistributions.com/t/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3969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623ECA-3330-4B8B-8906-F570CA2E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</a:t>
            </a:r>
            <a:r>
              <a:rPr lang="en-US" dirty="0"/>
              <a:t>t (Student)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A50010D-FB91-4019-944D-1CA5E6E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315FC6E-0103-46E0-B04F-065E1C6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26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74A6111-6922-4157-83E3-76DE789F89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30" y="1862837"/>
            <a:ext cx="7751557" cy="426249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C1248C7-009C-425E-BE61-B915DF574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72"/>
          <a:stretch/>
        </p:blipFill>
        <p:spPr>
          <a:xfrm rot="5400000">
            <a:off x="6907530" y="1086216"/>
            <a:ext cx="6139376" cy="4322558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B02730F-D647-4E8F-9BE5-9E12C6A91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062" y="4895487"/>
            <a:ext cx="2447925" cy="390525"/>
          </a:xfrm>
          <a:prstGeom prst="rect">
            <a:avLst/>
          </a:prstGeom>
        </p:spPr>
      </p:pic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689E9143-938A-434E-91BB-CCA05633C585}"/>
              </a:ext>
            </a:extLst>
          </p:cNvPr>
          <p:cNvCxnSpPr>
            <a:cxnSpLocks/>
          </p:cNvCxnSpPr>
          <p:nvPr/>
        </p:nvCxnSpPr>
        <p:spPr>
          <a:xfrm>
            <a:off x="5462451" y="4346727"/>
            <a:ext cx="664029" cy="47897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Οβάλ 17">
            <a:extLst>
              <a:ext uri="{FF2B5EF4-FFF2-40B4-BE49-F238E27FC236}">
                <a16:creationId xmlns:a16="http://schemas.microsoft.com/office/drawing/2014/main" id="{3D9B03E3-F678-4F4D-B270-94A00C672983}"/>
              </a:ext>
            </a:extLst>
          </p:cNvPr>
          <p:cNvSpPr/>
          <p:nvPr/>
        </p:nvSpPr>
        <p:spPr>
          <a:xfrm>
            <a:off x="8474299" y="3123127"/>
            <a:ext cx="405684" cy="109470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995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753E41C-67B1-450F-94B7-2519EB23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0A27C12-3713-4A47-BBDE-312843A7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27</a:t>
            </a:fld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B41CC36-9C01-4B03-ADD7-B947274EB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3"/>
          <a:stretch/>
        </p:blipFill>
        <p:spPr>
          <a:xfrm>
            <a:off x="6413278" y="3332378"/>
            <a:ext cx="5201842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Τίτλος 10">
            <a:extLst>
              <a:ext uri="{FF2B5EF4-FFF2-40B4-BE49-F238E27FC236}">
                <a16:creationId xmlns:a16="http://schemas.microsoft.com/office/drawing/2014/main" id="{8A04C35D-C50E-4699-8B33-49584CBF4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3"/>
              </a:rPr>
              <a:t>http://www.statdistributions.com/t?p=0.9&amp;df=8&amp;tail=2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8290324-4ACC-434B-9B5C-D219287D6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8"/>
          <a:stretch/>
        </p:blipFill>
        <p:spPr>
          <a:xfrm>
            <a:off x="437390" y="3333505"/>
            <a:ext cx="5108692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A164727-3942-4236-B9BA-4FD1E4A7B5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991" b="68672"/>
          <a:stretch/>
        </p:blipFill>
        <p:spPr>
          <a:xfrm>
            <a:off x="2208774" y="1973575"/>
            <a:ext cx="1783959" cy="12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5036A74A-B84B-4CF2-B436-1830A6F61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648" b="67556"/>
          <a:stretch/>
        </p:blipFill>
        <p:spPr>
          <a:xfrm>
            <a:off x="8177855" y="2032622"/>
            <a:ext cx="1743138" cy="126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2859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926689-23D1-4436-B27B-2C37175D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</a:t>
            </a:r>
            <a:r>
              <a:rPr lang="en-US" dirty="0"/>
              <a:t>F 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A7B39C8-45AB-4EB2-BF55-8B443515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DD1D120-1073-428A-A4E1-6BA4BEEF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28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FB1DF1C-AB6D-4529-9E75-F801CCE0B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23" y="1785367"/>
            <a:ext cx="9383384" cy="270850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E8CF830-3418-4AE6-823A-8A5A44A1BF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727" y="3298644"/>
            <a:ext cx="5534025" cy="2886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DDDE5D-7904-47BE-8A81-4A039F790F9E}"/>
              </a:ext>
            </a:extLst>
          </p:cNvPr>
          <p:cNvSpPr txBox="1"/>
          <p:nvPr/>
        </p:nvSpPr>
        <p:spPr>
          <a:xfrm>
            <a:off x="5815013" y="4586942"/>
            <a:ext cx="60960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Όσο αυξάνονται οι βαθμοί ελευθερίας n και m τόσο η (θετική) ασυμμετρία της γραφικής παράστασης της συνάρτησης πυκνότητας της </a:t>
            </a:r>
            <a:r>
              <a:rPr lang="el-GR" sz="2400" dirty="0" err="1"/>
              <a:t>F</a:t>
            </a:r>
            <a:r>
              <a:rPr lang="el-GR" sz="2400" baseline="-25000" dirty="0" err="1"/>
              <a:t>n,m</a:t>
            </a:r>
            <a:r>
              <a:rPr lang="el-GR" sz="2400" baseline="-25000" dirty="0"/>
              <a:t> </a:t>
            </a:r>
            <a:r>
              <a:rPr lang="el-GR" sz="2400" dirty="0"/>
              <a:t>μειώνεται. 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9C9E014-E191-4290-962C-E61F8B63211B}"/>
              </a:ext>
            </a:extLst>
          </p:cNvPr>
          <p:cNvSpPr/>
          <p:nvPr/>
        </p:nvSpPr>
        <p:spPr>
          <a:xfrm>
            <a:off x="6414052" y="2610678"/>
            <a:ext cx="1881809" cy="1364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544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7AFBD3-5F98-4613-8E0B-0269A602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</a:t>
            </a:r>
            <a:r>
              <a:rPr lang="en-US" dirty="0"/>
              <a:t>F 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55DB1CA-8383-496F-A40B-699258FD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6DCCF87-1930-4F6B-80DB-14BB246A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29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BF9C11C-500F-453F-BE54-2866D8E2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153"/>
          <a:stretch/>
        </p:blipFill>
        <p:spPr>
          <a:xfrm>
            <a:off x="759099" y="2018946"/>
            <a:ext cx="10371507" cy="107881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1B28104-1832-47A3-BABE-91EA48A31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51" t="18580" r="5702" b="53180"/>
          <a:stretch/>
        </p:blipFill>
        <p:spPr>
          <a:xfrm>
            <a:off x="1539330" y="3091206"/>
            <a:ext cx="2052007" cy="75039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E29D23-157C-4441-8852-F81F00169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1" t="43616" r="37760" b="21760"/>
          <a:stretch/>
        </p:blipFill>
        <p:spPr>
          <a:xfrm>
            <a:off x="6225731" y="3018248"/>
            <a:ext cx="5237400" cy="910693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44AF0EE-6640-4062-AB35-11B1D253D355}"/>
              </a:ext>
            </a:extLst>
          </p:cNvPr>
          <p:cNvSpPr/>
          <p:nvPr/>
        </p:nvSpPr>
        <p:spPr>
          <a:xfrm>
            <a:off x="8733184" y="2420104"/>
            <a:ext cx="2397422" cy="631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0EC948-03D0-4DD4-BE88-64CF635231C3}"/>
              </a:ext>
            </a:extLst>
          </p:cNvPr>
          <p:cNvSpPr txBox="1"/>
          <p:nvPr/>
        </p:nvSpPr>
        <p:spPr>
          <a:xfrm>
            <a:off x="3617842" y="3175702"/>
            <a:ext cx="160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για </a:t>
            </a:r>
            <a:r>
              <a:rPr lang="en-US" sz="2400" dirty="0"/>
              <a:t>m &gt;2</a:t>
            </a:r>
            <a:endParaRPr lang="el-GR" sz="2400" dirty="0"/>
          </a:p>
        </p:txBody>
      </p: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266B0B6-D10D-4F4D-8066-07031A2CEDA9}"/>
              </a:ext>
            </a:extLst>
          </p:cNvPr>
          <p:cNvGrpSpPr/>
          <p:nvPr/>
        </p:nvGrpSpPr>
        <p:grpSpPr>
          <a:xfrm>
            <a:off x="784173" y="1975178"/>
            <a:ext cx="10371507" cy="1078814"/>
            <a:chOff x="784173" y="2054690"/>
            <a:chExt cx="10371507" cy="1078814"/>
          </a:xfrm>
        </p:grpSpPr>
        <p:pic>
          <p:nvPicPr>
            <p:cNvPr id="13" name="Εικόνα 12">
              <a:extLst>
                <a:ext uri="{FF2B5EF4-FFF2-40B4-BE49-F238E27FC236}">
                  <a16:creationId xmlns:a16="http://schemas.microsoft.com/office/drawing/2014/main" id="{51679675-52C0-4A42-87A0-AD74D6FF3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7153"/>
            <a:stretch/>
          </p:blipFill>
          <p:spPr>
            <a:xfrm>
              <a:off x="784173" y="2054690"/>
              <a:ext cx="10371507" cy="1078814"/>
            </a:xfrm>
            <a:prstGeom prst="rect">
              <a:avLst/>
            </a:prstGeom>
          </p:spPr>
        </p:pic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E77D6DCB-5929-423C-B799-B3C9D673FAAC}"/>
                </a:ext>
              </a:extLst>
            </p:cNvPr>
            <p:cNvSpPr/>
            <p:nvPr/>
          </p:nvSpPr>
          <p:spPr>
            <a:xfrm>
              <a:off x="8758258" y="2455848"/>
              <a:ext cx="2397422" cy="631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8B3CC8F9-1CDA-4E2F-A6B4-EA19675D9AB5}"/>
              </a:ext>
            </a:extLst>
          </p:cNvPr>
          <p:cNvGrpSpPr>
            <a:grpSpLocks noChangeAspect="1"/>
          </p:cNvGrpSpPr>
          <p:nvPr/>
        </p:nvGrpSpPr>
        <p:grpSpPr>
          <a:xfrm>
            <a:off x="117048" y="4140830"/>
            <a:ext cx="9263742" cy="1332000"/>
            <a:chOff x="1844231" y="3920817"/>
            <a:chExt cx="8763000" cy="1188240"/>
          </a:xfrm>
        </p:grpSpPr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2E5936E9-454C-42A2-9513-14D2220F6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6684"/>
            <a:stretch/>
          </p:blipFill>
          <p:spPr>
            <a:xfrm>
              <a:off x="1844231" y="3920817"/>
              <a:ext cx="8763000" cy="1188240"/>
            </a:xfrm>
            <a:prstGeom prst="rect">
              <a:avLst/>
            </a:prstGeom>
          </p:spPr>
        </p:pic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id="{F826626B-4987-49AA-AD7A-3C1B4C6C42FC}"/>
                </a:ext>
              </a:extLst>
            </p:cNvPr>
            <p:cNvSpPr/>
            <p:nvPr/>
          </p:nvSpPr>
          <p:spPr>
            <a:xfrm>
              <a:off x="1844231" y="3920817"/>
              <a:ext cx="1243526" cy="346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4CAA5093-D17F-461F-A6E0-485213676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27" t="44697" r="31771"/>
          <a:stretch/>
        </p:blipFill>
        <p:spPr>
          <a:xfrm>
            <a:off x="8918714" y="4081653"/>
            <a:ext cx="3260035" cy="1517078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B68E5F9A-6227-4300-9735-8AE70CA56BAA}"/>
              </a:ext>
            </a:extLst>
          </p:cNvPr>
          <p:cNvSpPr/>
          <p:nvPr/>
        </p:nvSpPr>
        <p:spPr>
          <a:xfrm>
            <a:off x="1431633" y="2973405"/>
            <a:ext cx="3789723" cy="1077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D00D7662-C77C-41C4-8C89-00CB6FAD17C4}"/>
              </a:ext>
            </a:extLst>
          </p:cNvPr>
          <p:cNvSpPr/>
          <p:nvPr/>
        </p:nvSpPr>
        <p:spPr>
          <a:xfrm>
            <a:off x="6110735" y="2973404"/>
            <a:ext cx="5522465" cy="1077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41A876-4F06-4776-A2E8-49F3E72A1947}"/>
              </a:ext>
            </a:extLst>
          </p:cNvPr>
          <p:cNvSpPr txBox="1"/>
          <p:nvPr/>
        </p:nvSpPr>
        <p:spPr>
          <a:xfrm>
            <a:off x="124099" y="5703179"/>
            <a:ext cx="292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Αποδεικνύεται ότι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63263D14-7802-4C29-AF4E-3BD13051D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383" y="5630834"/>
            <a:ext cx="6248400" cy="685800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E744E1E0-F904-4607-ADD4-750C6E1F6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658" y="5679481"/>
            <a:ext cx="2333625" cy="523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Βέλος: Δεξιό 24">
            <a:extLst>
              <a:ext uri="{FF2B5EF4-FFF2-40B4-BE49-F238E27FC236}">
                <a16:creationId xmlns:a16="http://schemas.microsoft.com/office/drawing/2014/main" id="{B49B5198-DC62-482B-A7C7-01A10C43FDDD}"/>
              </a:ext>
            </a:extLst>
          </p:cNvPr>
          <p:cNvSpPr/>
          <p:nvPr/>
        </p:nvSpPr>
        <p:spPr>
          <a:xfrm>
            <a:off x="5091819" y="5753979"/>
            <a:ext cx="265964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5A2E1B41-6648-4994-A985-AF9A173AEA33}"/>
              </a:ext>
            </a:extLst>
          </p:cNvPr>
          <p:cNvSpPr/>
          <p:nvPr/>
        </p:nvSpPr>
        <p:spPr>
          <a:xfrm>
            <a:off x="124099" y="5598731"/>
            <a:ext cx="11583684" cy="685800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65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E9EB3B-A41F-4884-9500-C900D1D2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Εκτιμήτρια → Εκτίμηση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00F4D7-C1E0-4F03-8F1F-30BDF39F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2100280"/>
            <a:ext cx="10477478" cy="3159978"/>
          </a:xfrm>
        </p:spPr>
        <p:txBody>
          <a:bodyPr>
            <a:normAutofit/>
          </a:bodyPr>
          <a:lstStyle/>
          <a:p>
            <a:r>
              <a:rPr lang="el-GR" sz="2400" dirty="0"/>
              <a:t>Κάθε στατιστική συνάρτηση που χρησιμοποιείται για την εκτίμηση μιας άγνωστης παραμέτρου ενός πληθυσμού ονομάζεται εκτιμήτρια συνάρτηση ή </a:t>
            </a:r>
            <a:r>
              <a:rPr lang="el-GR" sz="2400" b="1" dirty="0"/>
              <a:t>εκτιμήτρια </a:t>
            </a:r>
            <a:r>
              <a:rPr lang="el-GR" sz="2400" dirty="0"/>
              <a:t>(</a:t>
            </a:r>
            <a:r>
              <a:rPr lang="el-GR" sz="2400" dirty="0" err="1"/>
              <a:t>estimator</a:t>
            </a:r>
            <a:r>
              <a:rPr lang="el-GR" sz="2400" dirty="0"/>
              <a:t>) της άγνωστης παραμέτρου. </a:t>
            </a:r>
          </a:p>
          <a:p>
            <a:endParaRPr lang="el-GR" sz="2400" dirty="0"/>
          </a:p>
          <a:p>
            <a:r>
              <a:rPr lang="el-GR" sz="2400" dirty="0"/>
              <a:t>Η τιμή της εκτιμήτριας για συγκεκριμένη πραγματοποίηση του τυχαίου δείγματος, ονομάζεται </a:t>
            </a:r>
            <a:r>
              <a:rPr lang="el-GR" sz="2400" b="1" dirty="0"/>
              <a:t>εκτίμηση (</a:t>
            </a:r>
            <a:r>
              <a:rPr lang="el-GR" sz="2400" b="1" dirty="0" err="1"/>
              <a:t>estimation</a:t>
            </a:r>
            <a:r>
              <a:rPr lang="el-GR" sz="2400" b="1" dirty="0"/>
              <a:t>) </a:t>
            </a:r>
            <a:r>
              <a:rPr lang="el-GR" sz="2400" dirty="0"/>
              <a:t>της άγνωστης παραμέτρου.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4BC3DD7-F12D-40B0-9140-608ED50D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5C3935D-CECC-4B2C-B0FB-0FC38249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673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5BF8AB-CBD0-4FF9-9BB8-140F1BEE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1519E46-06F6-40F8-98C8-4805F3BC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FBBDF22-479B-4C74-817E-5D358606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30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307677E-C1DD-4F62-83B0-603B01493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454"/>
          <a:stretch/>
        </p:blipFill>
        <p:spPr>
          <a:xfrm rot="5400000">
            <a:off x="3212548" y="-2066281"/>
            <a:ext cx="2150065" cy="75269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97CEF2C-20DE-4F57-B820-EA4FE2E6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182" y="2160853"/>
            <a:ext cx="5152319" cy="365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CC0A3B5-233E-48AD-805F-5CC8FFA6C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6" r="41738"/>
          <a:stretch/>
        </p:blipFill>
        <p:spPr>
          <a:xfrm rot="5400000">
            <a:off x="1497491" y="1677844"/>
            <a:ext cx="3267617" cy="579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5F79E63-D6F1-40C9-A340-C0985F5F3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04" r="2120"/>
          <a:stretch/>
        </p:blipFill>
        <p:spPr>
          <a:xfrm rot="5400000">
            <a:off x="7395166" y="1753489"/>
            <a:ext cx="3261650" cy="56536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Οβάλ 9">
            <a:extLst>
              <a:ext uri="{FF2B5EF4-FFF2-40B4-BE49-F238E27FC236}">
                <a16:creationId xmlns:a16="http://schemas.microsoft.com/office/drawing/2014/main" id="{45543198-5EB7-4740-BD89-0A1F59950575}"/>
              </a:ext>
            </a:extLst>
          </p:cNvPr>
          <p:cNvSpPr/>
          <p:nvPr/>
        </p:nvSpPr>
        <p:spPr>
          <a:xfrm>
            <a:off x="2140343" y="3742566"/>
            <a:ext cx="275130" cy="149703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2F2E095C-6FC2-4541-A535-E4C2852ECBF3}"/>
              </a:ext>
            </a:extLst>
          </p:cNvPr>
          <p:cNvSpPr/>
          <p:nvPr/>
        </p:nvSpPr>
        <p:spPr>
          <a:xfrm>
            <a:off x="3251650" y="3742566"/>
            <a:ext cx="275130" cy="149703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7CE99615-CB03-4A6F-917B-442725A388B9}"/>
              </a:ext>
            </a:extLst>
          </p:cNvPr>
          <p:cNvSpPr/>
          <p:nvPr/>
        </p:nvSpPr>
        <p:spPr>
          <a:xfrm>
            <a:off x="2140343" y="4097267"/>
            <a:ext cx="275130" cy="149703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912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A7571F-852F-49CC-A0E5-0D60C44F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http://www.statdistributions.com/f/</a:t>
            </a:r>
            <a:r>
              <a:rPr lang="el-GR" dirty="0"/>
              <a:t> 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BC49207-918C-4A6B-9F91-97CA7855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6B0CE7E-B88F-4D8D-B3CE-EBF06CC5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31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238F5EA-30D2-4DB1-9D7F-76DCFDB24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883" y="1905000"/>
            <a:ext cx="9753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45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A7571F-852F-49CC-A0E5-0D60C44F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http://www.statdistributions.com/f/</a:t>
            </a:r>
            <a:r>
              <a:rPr lang="el-GR" dirty="0"/>
              <a:t> 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BC49207-918C-4A6B-9F91-97CA7855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6B0CE7E-B88F-4D8D-B3CE-EBF06CC5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32</a:t>
            </a:fld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7F27236-E1D9-4EDA-9695-84C46309B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49" y="1737360"/>
            <a:ext cx="98012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0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A7571F-852F-49CC-A0E5-0D60C44F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http://www.statdistributions.com/f/</a:t>
            </a:r>
            <a:r>
              <a:rPr lang="el-GR" dirty="0"/>
              <a:t> 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BC49207-918C-4A6B-9F91-97CA7855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6B0CE7E-B88F-4D8D-B3CE-EBF06CC5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33</a:t>
            </a:fld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BC57E9E-5555-4FD2-9521-99F24279E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737360"/>
            <a:ext cx="99441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39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A10D37-6065-4779-9679-96217D1A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Παρένθεση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7F51C7-FD27-4866-9186-91B79293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770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sz="3200" b="1" u="sng" dirty="0"/>
              <a:t>Κεντρικό Οριακό Θεώρημα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01B34B2-8AB8-40E3-854D-6B91B084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3F4C65A-B994-4262-B785-880B08B8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34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BA5C34F-A44C-4CE7-9CE2-AEE46D698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0"/>
          <a:stretch/>
        </p:blipFill>
        <p:spPr>
          <a:xfrm>
            <a:off x="832289" y="2606567"/>
            <a:ext cx="10650436" cy="20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7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2229E5-40A2-477B-8820-2C92BC1C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644" y="266172"/>
            <a:ext cx="10600735" cy="14507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3600" dirty="0"/>
              <a:t>100(1- α) % Διαστήματα Εμπιστοσύνης για τη μέση τιμή, μ, ενός πληθυσμού από ένα τυχαίο δείγμα μεγέθους n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015DB89-D594-4D98-BBAF-52440B50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0B71CF9-45D4-4C37-A211-B166C0AC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35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51E9DBD-512A-4B4B-8B50-D00C9A753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78"/>
          <a:stretch/>
        </p:blipFill>
        <p:spPr>
          <a:xfrm>
            <a:off x="1670512" y="2245666"/>
            <a:ext cx="9180998" cy="40914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DA0948-BE0C-4368-B8E0-5719EDC66243}"/>
              </a:ext>
            </a:extLst>
          </p:cNvPr>
          <p:cNvSpPr txBox="1"/>
          <p:nvPr/>
        </p:nvSpPr>
        <p:spPr>
          <a:xfrm>
            <a:off x="3599410" y="1720218"/>
            <a:ext cx="290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Τρεις Βασικοί Παράμετροι</a:t>
            </a:r>
          </a:p>
        </p:txBody>
      </p:sp>
      <p:sp>
        <p:nvSpPr>
          <p:cNvPr id="7" name="Αριστερό άγκιστρο 6">
            <a:extLst>
              <a:ext uri="{FF2B5EF4-FFF2-40B4-BE49-F238E27FC236}">
                <a16:creationId xmlns:a16="http://schemas.microsoft.com/office/drawing/2014/main" id="{BEA71BDD-2243-41D6-AD72-97C03E080C2A}"/>
              </a:ext>
            </a:extLst>
          </p:cNvPr>
          <p:cNvSpPr/>
          <p:nvPr/>
        </p:nvSpPr>
        <p:spPr>
          <a:xfrm rot="5400000">
            <a:off x="4826342" y="-1023776"/>
            <a:ext cx="238446" cy="63004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EBF1E-B3B9-46C0-B25E-1CF6ED225C5A}"/>
              </a:ext>
            </a:extLst>
          </p:cNvPr>
          <p:cNvSpPr txBox="1"/>
          <p:nvPr/>
        </p:nvSpPr>
        <p:spPr>
          <a:xfrm>
            <a:off x="1238753" y="3362973"/>
            <a:ext cx="5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(α)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B889D-0D10-475D-8082-A3AE859BD23E}"/>
              </a:ext>
            </a:extLst>
          </p:cNvPr>
          <p:cNvSpPr txBox="1"/>
          <p:nvPr/>
        </p:nvSpPr>
        <p:spPr>
          <a:xfrm>
            <a:off x="1227838" y="3878128"/>
            <a:ext cx="5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(β)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88EA7-6F33-4D90-BFE8-052B163204E2}"/>
              </a:ext>
            </a:extLst>
          </p:cNvPr>
          <p:cNvSpPr txBox="1"/>
          <p:nvPr/>
        </p:nvSpPr>
        <p:spPr>
          <a:xfrm>
            <a:off x="1235114" y="4557149"/>
            <a:ext cx="5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(γ)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44830-11CE-437E-9FC4-312D5C40AA18}"/>
              </a:ext>
            </a:extLst>
          </p:cNvPr>
          <p:cNvSpPr txBox="1"/>
          <p:nvPr/>
        </p:nvSpPr>
        <p:spPr>
          <a:xfrm>
            <a:off x="1215236" y="5270552"/>
            <a:ext cx="5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(δ)</a:t>
            </a:r>
          </a:p>
        </p:txBody>
      </p:sp>
    </p:spTree>
    <p:extLst>
      <p:ext uri="{BB962C8B-B14F-4D97-AF65-F5344CB8AC3E}">
        <p14:creationId xmlns:p14="http://schemas.microsoft.com/office/powerpoint/2010/main" val="3928121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EDE583-B303-464F-ABB4-E2687CF9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100(1- α) % Διαστήματα Εμπιστοσύνης για τη μέση τιμή, μ, ενός πληθυσμού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B59CE7-B638-4198-8C22-2A6F0F978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5832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400" b="1" dirty="0"/>
              <a:t>(α) Ο πληθυσμός ακολουθεί κανονική κατανομή με γνωστή διασπορά (και το μέγεθος του δείγματος οτιδήποτε, μικρό ή μεγάλο)</a:t>
            </a:r>
          </a:p>
          <a:p>
            <a:pPr>
              <a:lnSpc>
                <a:spcPct val="100000"/>
              </a:lnSpc>
            </a:pPr>
            <a:endParaRPr lang="el-GR" sz="24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03D52A9-1EFC-4B29-AFBC-5D0C7EC6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F693C72-20F3-43E7-BBF2-6C2F9E4B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36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65F9036-1615-47D4-89C5-3D371F060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44" y="2689881"/>
            <a:ext cx="9163050" cy="33242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308AAEB-EAAB-4D2B-90EB-AE0BC801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116" y="5274987"/>
            <a:ext cx="4562748" cy="86893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Επεξήγηση: Γραμμή χωρίς περίγραμμα 8">
            <a:extLst>
              <a:ext uri="{FF2B5EF4-FFF2-40B4-BE49-F238E27FC236}">
                <a16:creationId xmlns:a16="http://schemas.microsoft.com/office/drawing/2014/main" id="{80D3F76F-136B-45A3-ADB7-243D3AD880E3}"/>
              </a:ext>
            </a:extLst>
          </p:cNvPr>
          <p:cNvSpPr/>
          <p:nvPr/>
        </p:nvSpPr>
        <p:spPr>
          <a:xfrm>
            <a:off x="10928529" y="4690590"/>
            <a:ext cx="1181695" cy="537071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σελ. 314</a:t>
            </a:r>
          </a:p>
        </p:txBody>
      </p:sp>
    </p:spTree>
    <p:extLst>
      <p:ext uri="{BB962C8B-B14F-4D97-AF65-F5344CB8AC3E}">
        <p14:creationId xmlns:p14="http://schemas.microsoft.com/office/powerpoint/2010/main" val="1726854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5150670-33D4-4D8A-BCA5-C8E0C65A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7284978-708F-45C9-8F80-D8B1F305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37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04B4560-D47A-468A-8934-0832A7B88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93" y="2645392"/>
            <a:ext cx="3943350" cy="28575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BFEA3FD-FD34-4183-95BD-DF453CBF6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86" y="2293650"/>
            <a:ext cx="3237787" cy="4625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0498F1E7-F19E-496C-B79B-2A586551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285" y="2169142"/>
            <a:ext cx="4543425" cy="7810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276D9BE8-C4CE-45B5-86C9-A0D66A5AA577}"/>
              </a:ext>
            </a:extLst>
          </p:cNvPr>
          <p:cNvSpPr/>
          <p:nvPr/>
        </p:nvSpPr>
        <p:spPr>
          <a:xfrm>
            <a:off x="4378543" y="2399638"/>
            <a:ext cx="1138337" cy="245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18A3D-2641-498F-A29B-CC5086CC8C4D}"/>
              </a:ext>
            </a:extLst>
          </p:cNvPr>
          <p:cNvSpPr txBox="1"/>
          <p:nvPr/>
        </p:nvSpPr>
        <p:spPr>
          <a:xfrm>
            <a:off x="4632498" y="3307497"/>
            <a:ext cx="7233920" cy="2257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l-GR" sz="2200" b="0" i="0" u="none" strike="noStrike" baseline="0" dirty="0"/>
              <a:t>Το διάστημα                    περιέχει τη </a:t>
            </a:r>
            <a:r>
              <a:rPr lang="el-GR" sz="2200" b="0" i="1" u="none" strike="noStrike" baseline="0" dirty="0"/>
              <a:t>μέση τιμή </a:t>
            </a:r>
            <a:r>
              <a:rPr lang="el-GR" sz="2200" b="0" i="0" u="none" strike="noStrike" baseline="0" dirty="0"/>
              <a:t>μ του </a:t>
            </a:r>
            <a:r>
              <a:rPr lang="el-GR" sz="2200" b="0" i="1" u="none" strike="noStrike" baseline="0" dirty="0"/>
              <a:t>πληθυσμού </a:t>
            </a:r>
            <a:r>
              <a:rPr lang="el-GR" sz="2200" b="0" i="0" u="none" strike="noStrike" baseline="0" dirty="0"/>
              <a:t>με πιθανότητα 1−α </a:t>
            </a:r>
            <a:r>
              <a:rPr lang="el-GR" sz="2200" b="0" i="1" u="none" strike="noStrike" baseline="0" dirty="0"/>
              <a:t>, </a:t>
            </a:r>
            <a:r>
              <a:rPr lang="el-GR" sz="2200" b="0" i="0" u="none" strike="noStrike" baseline="0" dirty="0"/>
              <a:t>και επομένως, για συγκεκριμένη πραγματοποίηση του </a:t>
            </a:r>
            <a:r>
              <a:rPr lang="el-GR" sz="2200" b="0" i="1" u="none" strike="noStrike" baseline="0" dirty="0"/>
              <a:t>τυχαίου δείγματος,</a:t>
            </a:r>
            <a:r>
              <a:rPr lang="el-GR" sz="2200" b="0" i="0" u="none" strike="noStrike" baseline="0" dirty="0"/>
              <a:t> δίνει ένα 100⋅(1−α)% </a:t>
            </a:r>
            <a:r>
              <a:rPr lang="el-GR" sz="2200" b="0" i="1" u="none" strike="noStrike" baseline="0" dirty="0"/>
              <a:t>διάστημα εμπιστοσύνης </a:t>
            </a:r>
            <a:r>
              <a:rPr lang="el-GR" sz="2200" b="0" i="0" u="none" strike="noStrike" baseline="0" dirty="0"/>
              <a:t>για τη </a:t>
            </a:r>
            <a:r>
              <a:rPr lang="el-GR" sz="2200" b="0" i="1" u="none" strike="noStrike" baseline="0" dirty="0"/>
              <a:t>μέση τιμή </a:t>
            </a:r>
            <a:r>
              <a:rPr lang="el-GR" sz="2200" b="0" i="0" u="none" strike="noStrike" baseline="0" dirty="0"/>
              <a:t>μ του </a:t>
            </a:r>
            <a:r>
              <a:rPr lang="el-GR" sz="2200" b="0" i="1" u="none" strike="noStrike" baseline="0" dirty="0"/>
              <a:t>πληθυσμού.</a:t>
            </a:r>
            <a:endParaRPr lang="el-GR" sz="2200" dirty="0"/>
          </a:p>
        </p:txBody>
      </p:sp>
      <p:sp>
        <p:nvSpPr>
          <p:cNvPr id="14" name="Βέλος: Κάτω 13">
            <a:extLst>
              <a:ext uri="{FF2B5EF4-FFF2-40B4-BE49-F238E27FC236}">
                <a16:creationId xmlns:a16="http://schemas.microsoft.com/office/drawing/2014/main" id="{16CCA67A-2D2E-4D6E-81DB-858FBAEB8BAC}"/>
              </a:ext>
            </a:extLst>
          </p:cNvPr>
          <p:cNvSpPr/>
          <p:nvPr/>
        </p:nvSpPr>
        <p:spPr>
          <a:xfrm>
            <a:off x="7091680" y="3060222"/>
            <a:ext cx="1097280" cy="186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E00F061-59C2-4834-8929-760E21C73C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5984" y="3388360"/>
            <a:ext cx="1305573" cy="5811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92AB29-083B-404D-8F68-CFCE00F03275}"/>
              </a:ext>
            </a:extLst>
          </p:cNvPr>
          <p:cNvSpPr txBox="1"/>
          <p:nvPr/>
        </p:nvSpPr>
        <p:spPr>
          <a:xfrm>
            <a:off x="4348064" y="5776336"/>
            <a:ext cx="47680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/>
              <a:t>Περιθώριο σφάλματος (</a:t>
            </a:r>
            <a:r>
              <a:rPr lang="el-GR" sz="2200" dirty="0" err="1"/>
              <a:t>margin</a:t>
            </a:r>
            <a:r>
              <a:rPr lang="el-GR" sz="2200" dirty="0"/>
              <a:t> of </a:t>
            </a:r>
            <a:r>
              <a:rPr lang="el-GR" sz="2200" dirty="0" err="1"/>
              <a:t>error</a:t>
            </a:r>
            <a:r>
              <a:rPr lang="el-GR" sz="2200" dirty="0"/>
              <a:t>)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8A1B3A0C-7262-4D70-8AFD-23C30C0F62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47" r="6995" b="6906"/>
          <a:stretch/>
        </p:blipFill>
        <p:spPr>
          <a:xfrm>
            <a:off x="9733280" y="5662927"/>
            <a:ext cx="843280" cy="601879"/>
          </a:xfrm>
          <a:prstGeom prst="rect">
            <a:avLst/>
          </a:prstGeom>
        </p:spPr>
      </p:pic>
      <p:sp>
        <p:nvSpPr>
          <p:cNvPr id="25" name="Βέλος: Δεξιό 24">
            <a:extLst>
              <a:ext uri="{FF2B5EF4-FFF2-40B4-BE49-F238E27FC236}">
                <a16:creationId xmlns:a16="http://schemas.microsoft.com/office/drawing/2014/main" id="{8613ABC9-A09E-44DF-B8A1-8B061F334DC0}"/>
              </a:ext>
            </a:extLst>
          </p:cNvPr>
          <p:cNvSpPr/>
          <p:nvPr/>
        </p:nvSpPr>
        <p:spPr>
          <a:xfrm>
            <a:off x="9134570" y="5871996"/>
            <a:ext cx="447458" cy="259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B4519885-8BB3-4CFD-8031-53B5501043E9}"/>
              </a:ext>
            </a:extLst>
          </p:cNvPr>
          <p:cNvSpPr/>
          <p:nvPr/>
        </p:nvSpPr>
        <p:spPr>
          <a:xfrm>
            <a:off x="4216400" y="5662927"/>
            <a:ext cx="6360160" cy="601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F3DA8AED-D060-4947-ACD8-0AA790B50FE9}"/>
              </a:ext>
            </a:extLst>
          </p:cNvPr>
          <p:cNvCxnSpPr>
            <a:cxnSpLocks/>
          </p:cNvCxnSpPr>
          <p:nvPr/>
        </p:nvCxnSpPr>
        <p:spPr>
          <a:xfrm flipV="1">
            <a:off x="890453" y="2756191"/>
            <a:ext cx="0" cy="228416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1B01E2-BF83-459B-A627-779288C246CB}"/>
              </a:ext>
            </a:extLst>
          </p:cNvPr>
          <p:cNvSpPr txBox="1"/>
          <p:nvPr/>
        </p:nvSpPr>
        <p:spPr>
          <a:xfrm rot="16200000">
            <a:off x="-469007" y="3550374"/>
            <a:ext cx="2179298" cy="36933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dirty="0"/>
              <a:t>Σχετική συχνότητα</a:t>
            </a:r>
          </a:p>
        </p:txBody>
      </p: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118FDF8C-6B23-4D68-A6E7-928A46F83127}"/>
              </a:ext>
            </a:extLst>
          </p:cNvPr>
          <p:cNvCxnSpPr>
            <a:cxnSpLocks/>
          </p:cNvCxnSpPr>
          <p:nvPr/>
        </p:nvCxnSpPr>
        <p:spPr>
          <a:xfrm>
            <a:off x="4989689" y="18316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F978D650-A912-4D91-90AA-EF6A1FF70A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1748" y="1848816"/>
            <a:ext cx="1235367" cy="534634"/>
          </a:xfrm>
          <a:prstGeom prst="rect">
            <a:avLst/>
          </a:prstGeom>
        </p:spPr>
      </p:pic>
      <p:sp>
        <p:nvSpPr>
          <p:cNvPr id="30" name="Τίτλος 29">
            <a:extLst>
              <a:ext uri="{FF2B5EF4-FFF2-40B4-BE49-F238E27FC236}">
                <a16:creationId xmlns:a16="http://schemas.microsoft.com/office/drawing/2014/main" id="{48503976-8972-4538-89C3-A30823FD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8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CFE519-0D19-41EB-A55B-6D062FED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Εμπιστοσύνη </a:t>
            </a:r>
            <a:r>
              <a:rPr lang="el-GR" dirty="0" err="1"/>
              <a:t>vs</a:t>
            </a:r>
            <a:r>
              <a:rPr lang="el-GR" dirty="0"/>
              <a:t>. ακρίβεια και επιλογή μεγέθους δείγματος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A7760F-5F9B-4388-9943-AC224BB08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242" y="3889700"/>
            <a:ext cx="4535517" cy="558801"/>
          </a:xfrm>
        </p:spPr>
        <p:txBody>
          <a:bodyPr>
            <a:normAutofit/>
          </a:bodyPr>
          <a:lstStyle/>
          <a:p>
            <a:r>
              <a:rPr lang="el-GR" sz="2400" dirty="0">
                <a:cs typeface="Calibri Light" panose="020F0302020204030204" pitchFamily="34" charset="0"/>
              </a:rPr>
              <a:t>↑ </a:t>
            </a:r>
            <a:r>
              <a:rPr lang="el-GR" sz="2400" dirty="0"/>
              <a:t>συντελεστή εμπιστοσύνης (1-α) </a:t>
            </a:r>
          </a:p>
          <a:p>
            <a:endParaRPr lang="el-GR" sz="24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F724B45-FBB7-468F-BF87-5F13E7D9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072F658-CC1F-4875-B4FF-9B8FBBC5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38</a:t>
            </a:fld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5A8F8-B029-49A0-B2BF-9B189921E124}"/>
              </a:ext>
            </a:extLst>
          </p:cNvPr>
          <p:cNvSpPr txBox="1"/>
          <p:nvPr/>
        </p:nvSpPr>
        <p:spPr>
          <a:xfrm>
            <a:off x="1219201" y="1864528"/>
            <a:ext cx="10139680" cy="1569660"/>
          </a:xfrm>
          <a:prstGeom prst="rect">
            <a:avLst/>
          </a:prstGeom>
          <a:solidFill>
            <a:schemeClr val="accent2">
              <a:alpha val="21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Όσο μεγαλύτερο συντελεστή εμπιστοσύνης ορίζουμε, δηλαδή, όσο μεγαλύτερη θέλουμε να είναι η πιθανότητα, το διάστημα που θα κατασκευάσουμε να περιέχει την πληθυσμιακή μέση τιμή, τόσο το μήκος/εύρος του διαστήματος εμπιστοσύνης γίνεται μεγαλύτερο</a:t>
            </a:r>
            <a:endParaRPr lang="el-GR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73470A-95F4-4289-96F4-87FD4E1B8488}"/>
              </a:ext>
            </a:extLst>
          </p:cNvPr>
          <p:cNvSpPr txBox="1"/>
          <p:nvPr/>
        </p:nvSpPr>
        <p:spPr>
          <a:xfrm>
            <a:off x="6226000" y="3430106"/>
            <a:ext cx="38587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↑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l-GR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↑ περιθωρίου σφάλματος</a:t>
            </a:r>
          </a:p>
          <a:p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↓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ακρίβειας εκτίμησης</a:t>
            </a:r>
            <a:endParaRPr lang="el-GR" dirty="0"/>
          </a:p>
        </p:txBody>
      </p:sp>
      <p:sp>
        <p:nvSpPr>
          <p:cNvPr id="16" name="Αριστερό άγκιστρο 15">
            <a:extLst>
              <a:ext uri="{FF2B5EF4-FFF2-40B4-BE49-F238E27FC236}">
                <a16:creationId xmlns:a16="http://schemas.microsoft.com/office/drawing/2014/main" id="{35D1FFA7-5F5B-4FC7-8D97-E8F3A43FA122}"/>
              </a:ext>
            </a:extLst>
          </p:cNvPr>
          <p:cNvSpPr/>
          <p:nvPr/>
        </p:nvSpPr>
        <p:spPr>
          <a:xfrm>
            <a:off x="5953759" y="3560261"/>
            <a:ext cx="233681" cy="10289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0B4E9B-7C16-4508-89A0-AAF41F225491}"/>
              </a:ext>
            </a:extLst>
          </p:cNvPr>
          <p:cNvSpPr txBox="1"/>
          <p:nvPr/>
        </p:nvSpPr>
        <p:spPr>
          <a:xfrm>
            <a:off x="886920" y="4691287"/>
            <a:ext cx="10929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2400" b="0" i="0" u="none" strike="noStrike" baseline="0" dirty="0"/>
              <a:t>Στη φάση σχεδιασμού της έρευνας</a:t>
            </a:r>
            <a:r>
              <a:rPr lang="el-GR" sz="2400" dirty="0"/>
              <a:t> </a:t>
            </a:r>
            <a:r>
              <a:rPr lang="el-GR" sz="2400" b="0" i="0" u="none" strike="noStrike" baseline="0" dirty="0"/>
              <a:t>καθορίζουμε το επιθυμητό </a:t>
            </a:r>
            <a:r>
              <a:rPr lang="el-GR" sz="2400" b="0" i="1" u="none" strike="noStrike" baseline="0" dirty="0"/>
              <a:t>επίπεδο εμπιστοσύνης, </a:t>
            </a:r>
            <a:r>
              <a:rPr lang="el-GR" sz="2400" b="0" i="0" u="none" strike="noStrike" baseline="0" dirty="0"/>
              <a:t>1−α, </a:t>
            </a:r>
            <a:r>
              <a:rPr lang="el-GR" sz="2400" b="0" i="1" u="none" strike="noStrike" baseline="0" dirty="0"/>
              <a:t> </a:t>
            </a:r>
            <a:r>
              <a:rPr lang="el-GR" sz="2400" b="0" i="0" u="none" strike="noStrike" baseline="0" dirty="0"/>
              <a:t>και το ανεκτό </a:t>
            </a:r>
            <a:r>
              <a:rPr lang="el-GR" sz="2400" b="0" i="1" u="none" strike="noStrike" baseline="0" dirty="0"/>
              <a:t>περιθώριο σφάλματος, d</a:t>
            </a:r>
            <a:endParaRPr lang="el-GR" sz="3600" dirty="0"/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BEAFE7CD-5334-4557-B36F-C74BDD147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157" y="5486179"/>
            <a:ext cx="1695450" cy="733425"/>
          </a:xfrm>
          <a:prstGeom prst="rect">
            <a:avLst/>
          </a:prstGeom>
        </p:spPr>
      </p:pic>
      <p:sp>
        <p:nvSpPr>
          <p:cNvPr id="25" name="Βέλος: Δεξιό 24">
            <a:extLst>
              <a:ext uri="{FF2B5EF4-FFF2-40B4-BE49-F238E27FC236}">
                <a16:creationId xmlns:a16="http://schemas.microsoft.com/office/drawing/2014/main" id="{A5675A3F-0727-4110-A42C-638460C7A6BF}"/>
              </a:ext>
            </a:extLst>
          </p:cNvPr>
          <p:cNvSpPr/>
          <p:nvPr/>
        </p:nvSpPr>
        <p:spPr>
          <a:xfrm>
            <a:off x="6075470" y="5733669"/>
            <a:ext cx="1138337" cy="245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2311AE3E-4E4D-423B-8BFD-EFFAB02E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49" y="5413744"/>
            <a:ext cx="17430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6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E61CAD-B0FE-47C6-86D2-6EF4F501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086E034-9D74-4DFC-AFBC-885EECB3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88F7533-093F-4E7F-9FC4-C77927F4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39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4946DF6-EE42-420F-945D-D5B0C09FA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876425"/>
            <a:ext cx="9258300" cy="31051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0881EEA-C8F3-4BB9-BA0A-D39795942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545" y="5085044"/>
            <a:ext cx="7296150" cy="67627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475B85B-D9F2-4963-BA1A-47667E733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0" y="4896926"/>
            <a:ext cx="1452463" cy="1052509"/>
          </a:xfrm>
          <a:prstGeom prst="rect">
            <a:avLst/>
          </a:prstGeom>
        </p:spPr>
      </p:pic>
      <p:sp>
        <p:nvSpPr>
          <p:cNvPr id="10" name="Οβάλ 9">
            <a:extLst>
              <a:ext uri="{FF2B5EF4-FFF2-40B4-BE49-F238E27FC236}">
                <a16:creationId xmlns:a16="http://schemas.microsoft.com/office/drawing/2014/main" id="{E83E4DB3-F9D0-4BA3-BDFB-8B19A4002F06}"/>
              </a:ext>
            </a:extLst>
          </p:cNvPr>
          <p:cNvSpPr/>
          <p:nvPr/>
        </p:nvSpPr>
        <p:spPr>
          <a:xfrm>
            <a:off x="5913120" y="5140960"/>
            <a:ext cx="650240" cy="619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46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18B32C-C7C0-41B7-9384-5C828074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σελ. 491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9551878-AEE4-470F-A56A-D48A2528B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112"/>
          <a:stretch/>
        </p:blipFill>
        <p:spPr>
          <a:xfrm>
            <a:off x="2118851" y="1737360"/>
            <a:ext cx="7954297" cy="4614095"/>
          </a:xfrm>
          <a:prstGeom prst="rect">
            <a:avLst/>
          </a:prstGeom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B743451-0DEA-4750-BB0C-5965F281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185E75D-F60F-40AD-BF4C-F79F9C74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4</a:t>
            </a:fld>
            <a:endParaRPr lang="el-GR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DF5F26A8-DE61-42BB-ACE9-F223C543AF03}"/>
              </a:ext>
            </a:extLst>
          </p:cNvPr>
          <p:cNvCxnSpPr/>
          <p:nvPr/>
        </p:nvCxnSpPr>
        <p:spPr>
          <a:xfrm>
            <a:off x="9133202" y="2837793"/>
            <a:ext cx="767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DB23FB0E-3EA4-4322-8810-0AB68C49B14A}"/>
              </a:ext>
            </a:extLst>
          </p:cNvPr>
          <p:cNvCxnSpPr/>
          <p:nvPr/>
        </p:nvCxnSpPr>
        <p:spPr>
          <a:xfrm>
            <a:off x="2118851" y="3090043"/>
            <a:ext cx="716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C479E80E-33EB-4BE2-91C7-051E9250C354}"/>
              </a:ext>
            </a:extLst>
          </p:cNvPr>
          <p:cNvCxnSpPr/>
          <p:nvPr/>
        </p:nvCxnSpPr>
        <p:spPr>
          <a:xfrm>
            <a:off x="2208189" y="4346029"/>
            <a:ext cx="716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C3D8ACC5-5D37-4C6E-98EB-320414AF5594}"/>
              </a:ext>
            </a:extLst>
          </p:cNvPr>
          <p:cNvSpPr/>
          <p:nvPr/>
        </p:nvSpPr>
        <p:spPr>
          <a:xfrm>
            <a:off x="1923393" y="4855781"/>
            <a:ext cx="8149755" cy="141888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9454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F1F598-163A-47E1-9A06-D056BF82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05DBF6-6C63-487F-BF4E-28EE22150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13995" cy="1822026"/>
          </a:xfrm>
        </p:spPr>
        <p:txBody>
          <a:bodyPr>
            <a:normAutofit/>
          </a:bodyPr>
          <a:lstStyle/>
          <a:p>
            <a:r>
              <a:rPr lang="el-GR" sz="2400" dirty="0"/>
              <a:t>Μπορούμε, επομένως, να συμπεράνουμε ότι το διάστημα [24.04, 25.56] περιέχει, με πιθανότητα 0.95, το πραγματικό μέσο βάρος του καλαμποκιού που συσκευάζεται ανά τσουβάλι από τη μηχανή. </a:t>
            </a:r>
          </a:p>
          <a:p>
            <a:r>
              <a:rPr lang="el-GR" sz="2400" dirty="0"/>
              <a:t>Το περιθώριο σφάλματος της εκτίμησης, με πιθανότητα 0.95, είναι 0.76kgr.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F2BC21A-2261-4A61-A092-068FD962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F4AE196-122E-4E73-9021-280C7940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40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357C662-1FDF-4411-A7BB-F79F5CBF7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3452818"/>
            <a:ext cx="6924675" cy="1581150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A469FD56-B220-42B0-85A1-FA1441482743}"/>
              </a:ext>
            </a:extLst>
          </p:cNvPr>
          <p:cNvCxnSpPr/>
          <p:nvPr/>
        </p:nvCxnSpPr>
        <p:spPr>
          <a:xfrm>
            <a:off x="2743200" y="4124960"/>
            <a:ext cx="0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C004E6-98F3-4B2D-95F3-941E1B371EEB}"/>
              </a:ext>
            </a:extLst>
          </p:cNvPr>
          <p:cNvSpPr txBox="1"/>
          <p:nvPr/>
        </p:nvSpPr>
        <p:spPr>
          <a:xfrm>
            <a:off x="221772" y="4104640"/>
            <a:ext cx="247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Αύξηση εμπιστοσύνης, </a:t>
            </a:r>
          </a:p>
          <a:p>
            <a:pPr algn="ctr"/>
            <a:r>
              <a:rPr lang="el-GR" dirty="0"/>
              <a:t>Μείωση ακρίβειας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3B177-420D-42FC-AFA8-3A4F73B3C34E}"/>
              </a:ext>
            </a:extLst>
          </p:cNvPr>
          <p:cNvSpPr txBox="1"/>
          <p:nvPr/>
        </p:nvSpPr>
        <p:spPr>
          <a:xfrm>
            <a:off x="1452875" y="5095688"/>
            <a:ext cx="10058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2000" b="0" i="0" u="none" strike="noStrike" baseline="0" dirty="0"/>
              <a:t>Αν θέλουμε (</a:t>
            </a:r>
            <a:r>
              <a:rPr lang="el-GR" sz="2000" dirty="0"/>
              <a:t>1-α)=</a:t>
            </a:r>
            <a:r>
              <a:rPr lang="el-GR" sz="2000" b="0" i="0" u="none" strike="noStrike" baseline="0" dirty="0"/>
              <a:t>0.99, </a:t>
            </a:r>
            <a:r>
              <a:rPr lang="el-GR" sz="2000" b="0" u="none" strike="noStrike" baseline="0" dirty="0"/>
              <a:t>και d = 0.5kgr</a:t>
            </a:r>
            <a:r>
              <a:rPr lang="en-US" sz="2000" b="0" u="none" strike="noStrike" baseline="0" dirty="0"/>
              <a:t>, </a:t>
            </a:r>
            <a:r>
              <a:rPr lang="el-GR" sz="2000" b="0" i="0" u="none" strike="noStrike" baseline="0" dirty="0"/>
              <a:t> τότε το απαιτούμενο μέγεθος του δείγματος</a:t>
            </a:r>
            <a:r>
              <a:rPr lang="en-US" sz="2000" b="0" i="0" u="none" strike="noStrike" baseline="0" dirty="0"/>
              <a:t> </a:t>
            </a:r>
            <a:r>
              <a:rPr lang="el-GR" sz="2000" b="0" i="0" u="none" strike="noStrike" baseline="0" dirty="0"/>
              <a:t>είναι</a:t>
            </a:r>
            <a:endParaRPr lang="el-GR" sz="3200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AEA65E6-49BF-4E8F-A819-7A4AD0925A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48"/>
          <a:stretch/>
        </p:blipFill>
        <p:spPr>
          <a:xfrm>
            <a:off x="4659630" y="5453461"/>
            <a:ext cx="3848100" cy="7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8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EDE583-B303-464F-ABB4-E2687CF9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100(1- α) % Διαστήματα Εμπιστοσύνης για τη μέση τιμή, μ, ενός πληθυσμού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B59CE7-B638-4198-8C22-2A6F0F978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1832947"/>
            <a:ext cx="11196320" cy="46369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200" b="1" dirty="0"/>
              <a:t>(β) Ο πληθυσμός ακολουθεί οποιαδήποτε κατανομή με γνωστή διασπορά και το μέγεθος του δείγματος μεγάλο)</a:t>
            </a:r>
          </a:p>
          <a:p>
            <a:pPr algn="l">
              <a:lnSpc>
                <a:spcPct val="100000"/>
              </a:lnSpc>
            </a:pPr>
            <a:r>
              <a:rPr lang="el-GR" sz="2200" b="0" i="0" u="none" strike="noStrike" baseline="0" dirty="0"/>
              <a:t>Αν το δείγμα προέρχεται από </a:t>
            </a:r>
            <a:r>
              <a:rPr lang="el-GR" sz="2200" b="0" i="1" u="none" strike="noStrike" baseline="0" dirty="0"/>
              <a:t>πληθυσμό </a:t>
            </a:r>
            <a:r>
              <a:rPr lang="el-GR" sz="2200" b="0" i="0" u="none" strike="noStrike" baseline="0" dirty="0"/>
              <a:t>που ακολουθεί οποιαδήποτε κατανομή, με </a:t>
            </a:r>
            <a:r>
              <a:rPr lang="el-GR" sz="2200" b="0" i="1" u="none" strike="noStrike" baseline="0" dirty="0"/>
              <a:t>μέση τιμή </a:t>
            </a:r>
            <a:r>
              <a:rPr lang="el-GR" sz="2200" b="0" i="0" u="none" strike="noStrike" baseline="0" dirty="0"/>
              <a:t>μ και </a:t>
            </a:r>
            <a:r>
              <a:rPr lang="el-GR" sz="2200" b="0" i="1" u="none" strike="noStrike" baseline="0" dirty="0"/>
              <a:t>διασπορά </a:t>
            </a:r>
            <a:r>
              <a:rPr lang="el-GR" sz="2200" b="0" i="0" u="none" strike="noStrike" baseline="0" dirty="0"/>
              <a:t>σ</a:t>
            </a:r>
            <a:r>
              <a:rPr lang="el-GR" sz="2200" b="0" i="0" u="none" strike="noStrike" baseline="30000" dirty="0"/>
              <a:t>2</a:t>
            </a:r>
            <a:r>
              <a:rPr lang="el-GR" sz="2200" b="0" i="0" u="none" strike="noStrike" baseline="0" dirty="0"/>
              <a:t>, τότε, για μεγάλο μέγεθος δείγματος </a:t>
            </a:r>
            <a:r>
              <a:rPr lang="el-GR" sz="2200" b="0" i="1" u="none" strike="noStrike" baseline="0" dirty="0"/>
              <a:t>n </a:t>
            </a:r>
            <a:r>
              <a:rPr lang="el-GR" sz="2200" b="0" i="0" u="none" strike="noStrike" baseline="0" dirty="0"/>
              <a:t>(εν γένει, </a:t>
            </a:r>
            <a:r>
              <a:rPr lang="el-GR" sz="2200" b="0" i="1" u="none" strike="noStrike" baseline="0" dirty="0"/>
              <a:t>n </a:t>
            </a:r>
            <a:r>
              <a:rPr lang="el-GR" sz="2200" b="0" i="0" u="none" strike="noStrike" baseline="0" dirty="0"/>
              <a:t>≥ 30 ),</a:t>
            </a:r>
          </a:p>
          <a:p>
            <a:pPr algn="l">
              <a:lnSpc>
                <a:spcPct val="100000"/>
              </a:lnSpc>
            </a:pPr>
            <a:endParaRPr lang="el-GR" sz="2200" dirty="0"/>
          </a:p>
          <a:p>
            <a:pPr algn="l">
              <a:lnSpc>
                <a:spcPct val="100000"/>
              </a:lnSpc>
            </a:pPr>
            <a:r>
              <a:rPr lang="el-GR" sz="2200" dirty="0"/>
              <a:t>Το 100⋅(1−α ) διάστημα εμπιστοσύνης για τη μέση τιμή μ του πληθυσμού, δίνεται από τον τύπο,</a:t>
            </a:r>
          </a:p>
          <a:p>
            <a:pPr algn="l">
              <a:lnSpc>
                <a:spcPct val="100000"/>
              </a:lnSpc>
            </a:pPr>
            <a:endParaRPr lang="el-GR" sz="2200" dirty="0"/>
          </a:p>
          <a:p>
            <a:pPr algn="l">
              <a:lnSpc>
                <a:spcPct val="100000"/>
              </a:lnSpc>
            </a:pPr>
            <a:r>
              <a:rPr lang="el-GR" sz="2200" dirty="0"/>
              <a:t>Επειδή η κατανομή της X δεν είναι κανονική αλλά προσεγγίζεται ικανοποιητικά από την κανονική, το διάστημα                     είναι συντελεστή εμπιστοσύνης 1−α μόνο κατά προσέγγιση. </a:t>
            </a:r>
          </a:p>
          <a:p>
            <a:pPr algn="l">
              <a:lnSpc>
                <a:spcPct val="100000"/>
              </a:lnSpc>
            </a:pPr>
            <a:r>
              <a:rPr lang="el-GR" sz="2200" dirty="0"/>
              <a:t>Δηλαδή, έχει πιθανότητα περίπου 1−α , να περιέχει την άγνωστη πληθυσμιακή μέση τιμή μ 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03D52A9-1EFC-4B29-AFBC-5D0C7EC6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F693C72-20F3-43E7-BBF2-6C2F9E4B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41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26F5063-F6AC-45ED-9266-05B2F1F77A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037" y="3407127"/>
            <a:ext cx="3667125" cy="7334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D8E4796-BCA7-4686-B701-F667511614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3027" y="4392910"/>
            <a:ext cx="1419225" cy="77152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58D7273-956E-43E6-B3C1-5DAE384926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1049" y="5357640"/>
            <a:ext cx="1332231" cy="6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29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EDE583-B303-464F-ABB4-E2687CF9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100(1- α) % Διαστήματα Εμπιστοσύνης για τη μέση τιμή, μ, ενός πληθυσμού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B59CE7-B638-4198-8C22-2A6F0F978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1822788"/>
            <a:ext cx="11196320" cy="44967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200" b="1" dirty="0"/>
              <a:t>(γ) Ο πληθυσμός ακολουθεί οποιαδήποτε κατανομή με άγνωστη διασπορά και το μέγεθος του δείγματος μεγάλο</a:t>
            </a:r>
          </a:p>
          <a:p>
            <a:pPr algn="l">
              <a:lnSpc>
                <a:spcPct val="100000"/>
              </a:lnSpc>
            </a:pPr>
            <a:r>
              <a:rPr lang="el-GR" sz="2200" b="0" i="0" u="none" strike="noStrike" baseline="0" dirty="0"/>
              <a:t>Αν το δείγμα προέρχεται από </a:t>
            </a:r>
            <a:r>
              <a:rPr lang="el-GR" sz="2200" b="0" i="1" u="none" strike="noStrike" baseline="0" dirty="0"/>
              <a:t>πληθυσμό </a:t>
            </a:r>
            <a:r>
              <a:rPr lang="el-GR" sz="2200" b="0" i="0" u="none" strike="noStrike" baseline="0" dirty="0"/>
              <a:t>που ακολουθεί οποιαδήποτε κατανομή, με </a:t>
            </a:r>
            <a:r>
              <a:rPr lang="el-GR" sz="2200" b="0" i="1" u="none" strike="noStrike" baseline="0" dirty="0"/>
              <a:t>μέση τιμή </a:t>
            </a:r>
            <a:r>
              <a:rPr lang="el-GR" sz="2200" b="0" i="0" u="none" strike="noStrike" baseline="0" dirty="0"/>
              <a:t>μ και άγνωστη </a:t>
            </a:r>
            <a:r>
              <a:rPr lang="el-GR" sz="2200" b="0" i="1" u="none" strike="noStrike" baseline="0" dirty="0"/>
              <a:t>διασπορά </a:t>
            </a:r>
            <a:r>
              <a:rPr lang="el-GR" sz="2200" b="0" i="0" u="none" strike="noStrike" baseline="0" dirty="0"/>
              <a:t>σ</a:t>
            </a:r>
            <a:r>
              <a:rPr lang="el-GR" sz="2200" b="0" i="0" u="none" strike="noStrike" baseline="30000" dirty="0"/>
              <a:t>2</a:t>
            </a:r>
            <a:r>
              <a:rPr lang="el-GR" sz="2200" b="0" i="0" u="none" strike="noStrike" baseline="0" dirty="0"/>
              <a:t>, τότε, για μεγάλο μέγεθος δείγματος </a:t>
            </a:r>
            <a:r>
              <a:rPr lang="el-GR" sz="2200" b="0" i="1" u="none" strike="noStrike" baseline="0" dirty="0"/>
              <a:t>n </a:t>
            </a:r>
            <a:r>
              <a:rPr lang="el-GR" sz="2200" b="0" i="0" u="none" strike="noStrike" baseline="0" dirty="0"/>
              <a:t>(εν γένει, </a:t>
            </a:r>
            <a:r>
              <a:rPr lang="el-GR" sz="2200" b="0" i="1" u="none" strike="noStrike" baseline="0" dirty="0"/>
              <a:t>n </a:t>
            </a:r>
            <a:r>
              <a:rPr lang="el-GR" sz="2200" b="0" i="0" u="none" strike="noStrike" baseline="0" dirty="0"/>
              <a:t>≥ 30 ),</a:t>
            </a:r>
          </a:p>
          <a:p>
            <a:pPr algn="l">
              <a:lnSpc>
                <a:spcPct val="100000"/>
              </a:lnSpc>
            </a:pPr>
            <a:endParaRPr lang="el-GR" sz="2200" dirty="0"/>
          </a:p>
          <a:p>
            <a:pPr algn="l">
              <a:lnSpc>
                <a:spcPct val="100000"/>
              </a:lnSpc>
            </a:pPr>
            <a:r>
              <a:rPr lang="el-GR" sz="2200" dirty="0"/>
              <a:t>Το 100 ⋅ (1−α )% διάστημα εμπιστοσύνης για τη μέση τιμή μ του πληθυσμού, είναι:</a:t>
            </a:r>
          </a:p>
          <a:p>
            <a:pPr algn="l">
              <a:lnSpc>
                <a:spcPct val="100000"/>
              </a:lnSpc>
            </a:pPr>
            <a:endParaRPr lang="el-GR" sz="2200" dirty="0"/>
          </a:p>
          <a:p>
            <a:pPr algn="l">
              <a:lnSpc>
                <a:spcPct val="100000"/>
              </a:lnSpc>
            </a:pPr>
            <a:r>
              <a:rPr lang="el-GR" sz="2200" dirty="0"/>
              <a:t>Επειδή η κατανομή της X δεν είναι κανονική αλλά προσεγγίζεται ικανοποιητικά από την κανονική, το διάστημα                       είναι συντελεστή εμπιστοσύνης 1−α μόνο κατά προσέγγιση. </a:t>
            </a:r>
          </a:p>
          <a:p>
            <a:pPr algn="l">
              <a:lnSpc>
                <a:spcPct val="100000"/>
              </a:lnSpc>
            </a:pPr>
            <a:r>
              <a:rPr lang="el-GR" sz="2200" dirty="0"/>
              <a:t>Δηλαδή, έχει πιθανότητα περίπου 1−α , να περιέχει την άγνωστη πληθυσμιακή μέση τιμή μ 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03D52A9-1EFC-4B29-AFBC-5D0C7EC6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F693C72-20F3-43E7-BBF2-6C2F9E4B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42</a:t>
            </a:fld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58D7273-956E-43E6-B3C1-5DAE3849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0249" y="5325354"/>
            <a:ext cx="1476375" cy="7239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0A28AB8B-B28F-4395-8D31-203EC8A020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157" y="3353219"/>
            <a:ext cx="4276725" cy="8096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DBF928E-A670-4424-9570-1D1C218FA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765" y="4405961"/>
            <a:ext cx="1352550" cy="67627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3EF8026-2891-421E-BB49-FF0D95518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577" y="3429000"/>
            <a:ext cx="2269063" cy="68579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65184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EDE583-B303-464F-ABB4-E2687CF9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100(1- α) % Διαστήματα Εμπιστοσύνης για τη μέση τιμή, μ, ενός πληθυσμού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B59CE7-B638-4198-8C22-2A6F0F978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2788"/>
            <a:ext cx="10058400" cy="21662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400" b="1" dirty="0"/>
              <a:t>(δ) Ο πληθυσμός ακολουθεί κανονική κατανομή με άγνωστη διασπορά (και το μέγεθος του δείγματος οτιδήποτε, μικρό ή μεγάλο)</a:t>
            </a:r>
          </a:p>
          <a:p>
            <a:pPr>
              <a:lnSpc>
                <a:spcPct val="100000"/>
              </a:lnSpc>
            </a:pPr>
            <a:endParaRPr lang="el-GR" sz="100" b="1" dirty="0"/>
          </a:p>
          <a:p>
            <a:pPr>
              <a:lnSpc>
                <a:spcPct val="100000"/>
              </a:lnSpc>
            </a:pPr>
            <a:endParaRPr lang="el-GR" sz="1050" b="1" dirty="0"/>
          </a:p>
          <a:p>
            <a:pPr>
              <a:lnSpc>
                <a:spcPct val="100000"/>
              </a:lnSpc>
            </a:pPr>
            <a:r>
              <a:rPr lang="el-GR" sz="2400" b="0" i="0" u="none" strike="noStrike" baseline="0" dirty="0"/>
              <a:t>εκτιμάμε την άγνωστη </a:t>
            </a:r>
            <a:r>
              <a:rPr lang="el-GR" sz="2400" b="0" i="1" u="none" strike="noStrike" baseline="0" dirty="0"/>
              <a:t>πληθυσμιακή διασπορά</a:t>
            </a:r>
            <a:r>
              <a:rPr lang="el-GR" sz="2400" b="0" i="0" u="none" strike="noStrike" baseline="0" dirty="0"/>
              <a:t>, σ</a:t>
            </a:r>
            <a:r>
              <a:rPr lang="el-GR" sz="2400" b="0" i="0" u="none" strike="noStrike" baseline="30000" dirty="0"/>
              <a:t>2</a:t>
            </a:r>
            <a:r>
              <a:rPr lang="el-GR" sz="2400" b="0" i="0" u="none" strike="noStrike" baseline="0" dirty="0"/>
              <a:t> , από την </a:t>
            </a:r>
            <a:endParaRPr lang="el-GR" sz="24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03D52A9-1EFC-4B29-AFBC-5D0C7EC6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F693C72-20F3-43E7-BBF2-6C2F9E4B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43</a:t>
            </a:fld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09E8284-788B-4314-BE5D-A5E8EF45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700" y="3056977"/>
            <a:ext cx="2780030" cy="84023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306BB83-748F-45E8-8651-D12C61894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07"/>
          <a:stretch/>
        </p:blipFill>
        <p:spPr>
          <a:xfrm>
            <a:off x="5903710" y="3925462"/>
            <a:ext cx="2780030" cy="83485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A1D0C4-23C6-4FC4-AC9C-E03FA5EB4F8E}"/>
              </a:ext>
            </a:extLst>
          </p:cNvPr>
          <p:cNvSpPr txBox="1"/>
          <p:nvPr/>
        </p:nvSpPr>
        <p:spPr>
          <a:xfrm>
            <a:off x="886090" y="4856759"/>
            <a:ext cx="11040629" cy="134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l-GR" sz="2200" b="0" i="0" u="none" strike="noStrike" baseline="0" dirty="0"/>
              <a:t>Το </a:t>
            </a:r>
            <a:r>
              <a:rPr lang="el-GR" sz="2200" b="0" i="1" u="none" strike="noStrike" baseline="0" dirty="0"/>
              <a:t>τυχαίο διάστημα  </a:t>
            </a:r>
            <a:r>
              <a:rPr lang="el-GR" sz="2200" dirty="0"/>
              <a:t>                          </a:t>
            </a:r>
            <a:r>
              <a:rPr lang="el-GR" sz="2200" b="0" i="0" u="none" strike="noStrike" baseline="0" dirty="0"/>
              <a:t>περιέχει τη </a:t>
            </a:r>
            <a:r>
              <a:rPr lang="el-GR" sz="2200" b="0" i="1" u="none" strike="noStrike" baseline="0" dirty="0"/>
              <a:t>μέση τιμή </a:t>
            </a:r>
            <a:r>
              <a:rPr lang="el-GR" sz="2200" dirty="0"/>
              <a:t>μ</a:t>
            </a:r>
            <a:r>
              <a:rPr lang="el-GR" sz="2200" b="0" i="0" u="none" strike="noStrike" baseline="0" dirty="0"/>
              <a:t> του </a:t>
            </a:r>
            <a:r>
              <a:rPr lang="el-GR" sz="2200" b="0" i="1" u="none" strike="noStrike" baseline="0" dirty="0"/>
              <a:t>πληθυσμού </a:t>
            </a:r>
            <a:r>
              <a:rPr lang="el-GR" sz="2200" b="0" i="0" u="none" strike="noStrike" baseline="0" dirty="0"/>
              <a:t>με πιθανότητα 1−α</a:t>
            </a:r>
            <a:r>
              <a:rPr lang="el-GR" sz="2200" b="0" i="1" u="none" strike="noStrike" baseline="0" dirty="0"/>
              <a:t>, </a:t>
            </a:r>
            <a:r>
              <a:rPr lang="el-GR" sz="2200" b="0" i="0" u="none" strike="noStrike" baseline="0" dirty="0"/>
              <a:t>και επομένως</a:t>
            </a:r>
            <a:r>
              <a:rPr lang="el-GR" sz="2200" dirty="0"/>
              <a:t> </a:t>
            </a:r>
            <a:r>
              <a:rPr lang="el-GR" sz="2200" b="0" i="0" u="none" strike="noStrike" baseline="0" dirty="0"/>
              <a:t>δίνει ένα 100 ⋅ (1−α )% </a:t>
            </a:r>
            <a:r>
              <a:rPr lang="el-GR" sz="2200" b="0" i="1" u="none" strike="noStrike" baseline="0" dirty="0"/>
              <a:t>διάστημα εμπιστοσύνης </a:t>
            </a:r>
            <a:r>
              <a:rPr lang="el-GR" sz="2200" b="0" i="0" u="none" strike="noStrike" baseline="0" dirty="0"/>
              <a:t>για τη μ</a:t>
            </a:r>
            <a:endParaRPr lang="el-GR" sz="2200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23F48B7F-930F-444E-9B91-24AD0D1D2F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7935" y="5005333"/>
            <a:ext cx="1676400" cy="7048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F4509B31-8E3E-4526-A94B-560F7F6B800D}"/>
              </a:ext>
            </a:extLst>
          </p:cNvPr>
          <p:cNvSpPr/>
          <p:nvPr/>
        </p:nvSpPr>
        <p:spPr>
          <a:xfrm>
            <a:off x="5370210" y="3999716"/>
            <a:ext cx="343233" cy="686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05E396-7224-4C7C-A69E-FC13D7A1706D}"/>
              </a:ext>
            </a:extLst>
          </p:cNvPr>
          <p:cNvSpPr txBox="1"/>
          <p:nvPr/>
        </p:nvSpPr>
        <p:spPr>
          <a:xfrm>
            <a:off x="8683740" y="4147649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βλ. σελ. 342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CD8CEF06-6157-4AE1-87A0-BF1455518F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0097" y="3559336"/>
            <a:ext cx="2919339" cy="1391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9C740-C72E-4005-A19E-FEDAD14B9E1B}"/>
              </a:ext>
            </a:extLst>
          </p:cNvPr>
          <p:cNvSpPr txBox="1"/>
          <p:nvPr/>
        </p:nvSpPr>
        <p:spPr>
          <a:xfrm>
            <a:off x="819296" y="2645128"/>
            <a:ext cx="7721223" cy="646331"/>
          </a:xfrm>
          <a:prstGeom prst="rect">
            <a:avLst/>
          </a:prstGeom>
          <a:solidFill>
            <a:schemeClr val="accent2">
              <a:alpha val="21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Όταν το δείγμα είναι μικρό, η κατανομή κανονική και η διασπορά άγνωστη, δεν μπορούμε να χρησιμοποιήσουμε την Ζ</a:t>
            </a:r>
          </a:p>
        </p:txBody>
      </p:sp>
    </p:spTree>
    <p:extLst>
      <p:ext uri="{BB962C8B-B14F-4D97-AF65-F5344CB8AC3E}">
        <p14:creationId xmlns:p14="http://schemas.microsoft.com/office/powerpoint/2010/main" val="3595831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30B86A-4574-40BD-BB00-F61FAC2D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26EC73-5D5B-4111-B996-AE026D42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332" y="1934352"/>
            <a:ext cx="10693747" cy="243444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l-GR" sz="2200" b="0" i="0" u="none" strike="noStrike" baseline="0" dirty="0"/>
              <a:t>Το </a:t>
            </a:r>
            <a:r>
              <a:rPr lang="el-GR" sz="2200" b="0" i="1" u="none" strike="noStrike" baseline="0" dirty="0"/>
              <a:t>τυχαίο δείγμα</a:t>
            </a:r>
            <a:r>
              <a:rPr lang="el-GR" sz="2200" b="0" i="0" u="none" strike="noStrike" baseline="0" dirty="0"/>
              <a:t>, μεγέθους </a:t>
            </a:r>
            <a:r>
              <a:rPr lang="el-GR" sz="2200" b="0" i="1" u="none" strike="noStrike" baseline="0" dirty="0"/>
              <a:t>n </a:t>
            </a:r>
            <a:r>
              <a:rPr lang="el-GR" sz="2200" b="0" i="0" u="none" strike="noStrike" baseline="0" dirty="0"/>
              <a:t>= 16 , που πήρε ο φοιτητής από την περιοχή Α, προέρχεται από </a:t>
            </a:r>
            <a:r>
              <a:rPr lang="el-GR" sz="2200" b="0" i="1" u="none" strike="noStrike" baseline="0" dirty="0"/>
              <a:t>κανονικό πληθυσμό </a:t>
            </a:r>
            <a:r>
              <a:rPr lang="el-GR" sz="2200" b="0" i="0" u="none" strike="noStrike" baseline="0" dirty="0"/>
              <a:t>με άγνωστη </a:t>
            </a:r>
            <a:r>
              <a:rPr lang="el-GR" sz="2200" b="0" i="1" u="none" strike="noStrike" baseline="0" dirty="0"/>
              <a:t>μέση τιμή</a:t>
            </a:r>
            <a:r>
              <a:rPr lang="el-GR" sz="2200" b="0" i="0" u="none" strike="noStrike" baseline="0" dirty="0"/>
              <a:t>, μ</a:t>
            </a:r>
            <a:r>
              <a:rPr lang="el-GR" sz="2200" b="0" i="0" u="none" strike="noStrike" baseline="-25000" dirty="0"/>
              <a:t>1</a:t>
            </a:r>
            <a:r>
              <a:rPr lang="el-GR" sz="2200" b="0" i="0" u="none" strike="noStrike" baseline="0" dirty="0"/>
              <a:t>, και άγνωστη </a:t>
            </a:r>
            <a:r>
              <a:rPr lang="el-GR" sz="2200" b="0" i="1" u="none" strike="noStrike" baseline="0" dirty="0"/>
              <a:t>διασπορά, </a:t>
            </a:r>
            <a:r>
              <a:rPr lang="el-GR" sz="2200" b="0" i="0" u="none" strike="noStrike" baseline="0" dirty="0"/>
              <a:t>σ</a:t>
            </a:r>
            <a:r>
              <a:rPr lang="el-GR" sz="2200" b="0" i="0" u="none" strike="noStrike" baseline="-25000" dirty="0"/>
              <a:t>1</a:t>
            </a:r>
            <a:r>
              <a:rPr lang="el-GR" sz="2200" b="0" i="0" u="none" strike="noStrike" baseline="30000" dirty="0"/>
              <a:t>2</a:t>
            </a:r>
            <a:r>
              <a:rPr lang="el-GR" sz="2200" b="0" i="1" u="none" strike="noStrike" baseline="0" dirty="0"/>
              <a:t>. </a:t>
            </a:r>
          </a:p>
          <a:p>
            <a:pPr algn="l">
              <a:lnSpc>
                <a:spcPct val="100000"/>
              </a:lnSpc>
            </a:pPr>
            <a:r>
              <a:rPr lang="el-GR" sz="2200" b="0" i="0" u="none" strike="noStrike" baseline="0" dirty="0"/>
              <a:t>Επειδή, η </a:t>
            </a:r>
            <a:r>
              <a:rPr lang="el-GR" sz="2200" b="0" i="1" u="none" strike="noStrike" baseline="0" dirty="0"/>
              <a:t>δειγματική μέση τιμή </a:t>
            </a:r>
            <a:r>
              <a:rPr lang="el-GR" sz="2200" b="0" i="0" u="none" strike="noStrike" baseline="0" dirty="0"/>
              <a:t>και η </a:t>
            </a:r>
            <a:r>
              <a:rPr lang="el-GR" sz="2200" b="0" i="1" u="none" strike="noStrike" baseline="0" dirty="0"/>
              <a:t>δειγματική τυπική απόκλιση </a:t>
            </a:r>
            <a:r>
              <a:rPr lang="el-GR" sz="2200" b="0" i="0" u="none" strike="noStrike" baseline="0" dirty="0"/>
              <a:t>είναι, αντίστοιχα, </a:t>
            </a:r>
            <a:r>
              <a:rPr lang="el-GR" sz="2200" b="0" i="1" u="none" strike="noStrike" baseline="0" dirty="0"/>
              <a:t>x </a:t>
            </a:r>
            <a:r>
              <a:rPr lang="el-GR" sz="2200" b="0" i="0" u="none" strike="noStrike" baseline="0" dirty="0"/>
              <a:t>= 75μ</a:t>
            </a:r>
            <a:r>
              <a:rPr lang="el-GR" sz="2200" b="0" i="1" u="none" strike="noStrike" baseline="0" dirty="0"/>
              <a:t>gr </a:t>
            </a:r>
            <a:r>
              <a:rPr lang="el-GR" sz="2200" b="0" i="0" u="none" strike="noStrike" baseline="0" dirty="0"/>
              <a:t>και </a:t>
            </a:r>
            <a:r>
              <a:rPr lang="el-GR" sz="2200" b="0" i="1" u="none" strike="noStrike" baseline="0" dirty="0"/>
              <a:t>s</a:t>
            </a:r>
            <a:r>
              <a:rPr lang="el-GR" sz="2200" b="0" i="1" u="none" strike="noStrike" baseline="-25000" dirty="0"/>
              <a:t>1</a:t>
            </a:r>
            <a:r>
              <a:rPr lang="el-GR" sz="2200" b="0" i="1" u="none" strike="noStrike" baseline="0" dirty="0"/>
              <a:t> = </a:t>
            </a:r>
            <a:r>
              <a:rPr lang="el-GR" sz="2200" b="0" i="0" u="none" strike="noStrike" baseline="0" dirty="0"/>
              <a:t>8.4μ</a:t>
            </a:r>
            <a:r>
              <a:rPr lang="el-GR" sz="2200" b="0" i="1" u="none" strike="noStrike" baseline="0" dirty="0"/>
              <a:t>gr</a:t>
            </a:r>
            <a:r>
              <a:rPr lang="el-GR" sz="2200" b="0" i="0" u="none" strike="noStrike" baseline="0" dirty="0"/>
              <a:t>, ένα 95% </a:t>
            </a:r>
            <a:r>
              <a:rPr lang="el-GR" sz="2200" b="0" i="1" u="none" strike="noStrike" baseline="0" dirty="0"/>
              <a:t>διάστημα εμπιστοσύνης </a:t>
            </a:r>
            <a:r>
              <a:rPr lang="el-GR" sz="2200" b="0" i="0" u="none" strike="noStrike" baseline="0" dirty="0"/>
              <a:t>για την άγνωστη </a:t>
            </a:r>
            <a:r>
              <a:rPr lang="el-GR" sz="2200" b="0" i="1" u="none" strike="noStrike" baseline="0" dirty="0"/>
              <a:t>μέση ημερήσια ποσότητα σεληνίου που προσλαμβάνουν από τη διατροφή τους οι ενήλικες στην περιοχή Α, </a:t>
            </a:r>
            <a:r>
              <a:rPr lang="el-GR" sz="2200" b="0" i="0" u="none" strike="noStrike" baseline="0" dirty="0"/>
              <a:t>μ</a:t>
            </a:r>
            <a:r>
              <a:rPr lang="el-GR" sz="2200" b="0" i="0" u="none" strike="noStrike" baseline="-25000" dirty="0"/>
              <a:t>1</a:t>
            </a:r>
            <a:r>
              <a:rPr lang="el-GR" sz="2200" b="0" i="0" u="none" strike="noStrike" baseline="0" dirty="0"/>
              <a:t>, είναι</a:t>
            </a:r>
            <a:endParaRPr lang="el-GR" sz="22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CA707C1-E338-4A08-8D4E-67FC6A0D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8A6E289-F87B-46E1-AF97-54158AA2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44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7F79591-5743-4C0A-AA93-7CFF46F48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965" y="3853739"/>
            <a:ext cx="5162550" cy="800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9C9845-427E-4F3A-8A95-D2B42F3DF9BF}"/>
              </a:ext>
            </a:extLst>
          </p:cNvPr>
          <p:cNvSpPr txBox="1"/>
          <p:nvPr/>
        </p:nvSpPr>
        <p:spPr>
          <a:xfrm>
            <a:off x="999836" y="4664260"/>
            <a:ext cx="105927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/>
              <a:t>M</a:t>
            </a:r>
            <a:r>
              <a:rPr lang="el-GR" sz="2200" b="0" i="0" u="none" strike="noStrike" baseline="0" dirty="0"/>
              <a:t>ε πιθανότητα 95%, το διάστημα</a:t>
            </a:r>
            <a:r>
              <a:rPr lang="en-US" sz="2200" b="0" i="0" u="none" strike="noStrike" baseline="0" dirty="0"/>
              <a:t> </a:t>
            </a:r>
            <a:r>
              <a:rPr lang="el-GR" sz="2200" b="0" i="0" u="none" strike="noStrike" baseline="0" dirty="0"/>
              <a:t>[70.52, 79.48] περιέχει την άγνωστη </a:t>
            </a:r>
            <a:r>
              <a:rPr lang="el-GR" sz="2200" b="0" i="1" u="none" strike="noStrike" baseline="0" dirty="0"/>
              <a:t>μέση ημερήσια ποσότητα σεληνίου που</a:t>
            </a:r>
            <a:r>
              <a:rPr lang="en-US" sz="2200" b="0" i="1" u="none" strike="noStrike" baseline="0" dirty="0"/>
              <a:t> </a:t>
            </a:r>
            <a:r>
              <a:rPr lang="el-GR" sz="2200" b="0" i="1" u="none" strike="noStrike" baseline="0" dirty="0"/>
              <a:t>προσλαμβάνουν από τη διατροφή τους οι ενήλικες στην περιοχή Α</a:t>
            </a:r>
            <a:r>
              <a:rPr lang="el-GR" sz="2200" b="0" i="0" u="none" strike="noStrike" baseline="0" dirty="0"/>
              <a:t>. Το </a:t>
            </a:r>
            <a:r>
              <a:rPr lang="el-GR" sz="2200" b="0" i="1" u="none" strike="noStrike" baseline="0" dirty="0"/>
              <a:t>περιθώριο</a:t>
            </a:r>
            <a:r>
              <a:rPr lang="en-US" sz="2200" b="0" i="1" u="none" strike="noStrike" baseline="0" dirty="0"/>
              <a:t> </a:t>
            </a:r>
            <a:r>
              <a:rPr lang="el-GR" sz="2200" b="0" i="1" u="none" strike="noStrike" baseline="0" dirty="0"/>
              <a:t>σφάλματος</a:t>
            </a:r>
            <a:r>
              <a:rPr lang="el-GR" sz="2200" b="0" i="0" u="none" strike="noStrike" baseline="0" dirty="0"/>
              <a:t>, με πιθανότητα 0.95, είναι 4.475μ</a:t>
            </a:r>
            <a:r>
              <a:rPr lang="el-GR" sz="2200" b="0" i="1" u="none" strike="noStrike" baseline="0" dirty="0"/>
              <a:t>gr</a:t>
            </a:r>
            <a:r>
              <a:rPr lang="el-GR" sz="2200" b="0" i="0" u="none" strike="noStrike" baseline="0" dirty="0"/>
              <a:t>. </a:t>
            </a:r>
            <a:r>
              <a:rPr lang="en-US" sz="2200" dirty="0"/>
              <a:t> </a:t>
            </a:r>
            <a:r>
              <a:rPr lang="el-GR" sz="2200" b="0" i="0" u="none" strike="noStrike" baseline="0" dirty="0"/>
              <a:t>Αν θέλουμε, για τον</a:t>
            </a:r>
            <a:r>
              <a:rPr lang="en-US" sz="2200" b="0" i="0" u="none" strike="noStrike" baseline="0" dirty="0"/>
              <a:t> </a:t>
            </a:r>
            <a:r>
              <a:rPr lang="el-GR" sz="2200" b="0" i="0" u="none" strike="noStrike" baseline="0" dirty="0"/>
              <a:t>ίδιο </a:t>
            </a:r>
            <a:r>
              <a:rPr lang="el-GR" sz="2200" b="0" i="1" u="none" strike="noStrike" baseline="0" dirty="0"/>
              <a:t>συντελεστή εμπιστοσύνης</a:t>
            </a:r>
            <a:r>
              <a:rPr lang="el-GR" sz="2200" b="0" i="0" u="none" strike="noStrike" baseline="0" dirty="0"/>
              <a:t>, καλύτερη ακρίβεια απαιτείται</a:t>
            </a:r>
            <a:r>
              <a:rPr lang="en-US" sz="2200" b="0" i="0" u="none" strike="noStrike" baseline="0" dirty="0"/>
              <a:t> </a:t>
            </a:r>
            <a:r>
              <a:rPr lang="el-GR" sz="2200" b="0" i="0" u="none" strike="noStrike" baseline="0" dirty="0"/>
              <a:t>μεγαλύτερο μέγεθος δείγμα</a:t>
            </a:r>
            <a:r>
              <a:rPr lang="el-GR" sz="2200" dirty="0"/>
              <a:t>τος</a:t>
            </a:r>
          </a:p>
        </p:txBody>
      </p:sp>
    </p:spTree>
    <p:extLst>
      <p:ext uri="{BB962C8B-B14F-4D97-AF65-F5344CB8AC3E}">
        <p14:creationId xmlns:p14="http://schemas.microsoft.com/office/powerpoint/2010/main" val="188986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2229E5-40A2-477B-8820-2C92BC1C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644" y="266172"/>
            <a:ext cx="10600735" cy="14507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3600" dirty="0"/>
              <a:t>100(1- α) % Διαστήματα Εμπιστοσύνης για τη μέση τιμή, μ, ενός πληθυσμού από ένα τυχαίο δείγμα μεγέθους n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015DB89-D594-4D98-BBAF-52440B50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0B71CF9-45D4-4C37-A211-B166C0AC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45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51E9DBD-512A-4B4B-8B50-D00C9A753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8"/>
          <a:stretch/>
        </p:blipFill>
        <p:spPr>
          <a:xfrm>
            <a:off x="124805" y="2547709"/>
            <a:ext cx="4904926" cy="2185851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922DBD1-2984-4FAA-A962-097847A67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49" y="2325753"/>
            <a:ext cx="7142391" cy="179898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CC8AB60-E863-4685-A5D6-328FDA430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696" y="4050308"/>
            <a:ext cx="7061754" cy="9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9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6B5A3E-0E82-4AF5-8489-991C41211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Παρατήρηση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FAC4E8-DB7F-49F0-A15D-B18A478D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84" y="1845734"/>
            <a:ext cx="10926554" cy="3452704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10000"/>
              </a:lnSpc>
            </a:pPr>
            <a:r>
              <a:rPr lang="el-GR" sz="2400" b="0" i="1" u="none" strike="noStrike" baseline="0" dirty="0">
                <a:latin typeface="TimesNewRomanPS-ItalicMT"/>
              </a:rPr>
              <a:t>Σε πρακτικά προβλήματα και εφαρμογές, παρουσιάζονται περιπτώσεις</a:t>
            </a:r>
            <a:r>
              <a:rPr lang="en-US" sz="2400" b="0" i="1" u="none" strike="noStrike" baseline="0" dirty="0">
                <a:latin typeface="TimesNewRomanPS-ItalicMT"/>
              </a:rPr>
              <a:t> </a:t>
            </a:r>
            <a:r>
              <a:rPr lang="el-GR" sz="2400" b="0" i="1" u="none" strike="noStrike" baseline="0" dirty="0">
                <a:latin typeface="TimesNewRomanPS-ItalicMT"/>
              </a:rPr>
              <a:t>όπου αντί να κατασκευάσουμε ένα διάστημα εμπιστοσύνης για μια άγνωστη παράμετρο,</a:t>
            </a:r>
            <a:r>
              <a:rPr lang="en-US" sz="2400" b="0" i="1" u="none" strike="noStrike" baseline="0" dirty="0">
                <a:latin typeface="TimesNewRomanPS-ItalicMT"/>
              </a:rPr>
              <a:t> </a:t>
            </a:r>
            <a:r>
              <a:rPr lang="el-GR" sz="2400" b="0" i="1" u="none" strike="noStrike" baseline="0" dirty="0">
                <a:latin typeface="TimesNewRomanPS-ItalicMT"/>
              </a:rPr>
              <a:t>δηλαδή, αντί να δώσουμε ένα πάνω και ένα κάτω φράγμα για την άγνωστη παράμετρο,</a:t>
            </a:r>
            <a:r>
              <a:rPr lang="en-US" sz="2400" b="0" i="1" u="none" strike="noStrike" baseline="0" dirty="0">
                <a:latin typeface="TimesNewRomanPS-ItalicMT"/>
              </a:rPr>
              <a:t> </a:t>
            </a:r>
            <a:r>
              <a:rPr lang="el-GR" sz="2400" b="0" i="1" u="none" strike="noStrike" baseline="0" dirty="0">
                <a:latin typeface="TimesNewRomanPS-ItalicMT"/>
              </a:rPr>
              <a:t>μας αρκεί (ή είναι προτιμότερο), να υπολογίσουμε ένα μόνο φράγμα (πάνω ή κάτω). Σε</a:t>
            </a:r>
            <a:r>
              <a:rPr lang="en-US" sz="2400" b="0" i="1" u="none" strike="noStrike" baseline="0" dirty="0">
                <a:latin typeface="TimesNewRomanPS-ItalicMT"/>
              </a:rPr>
              <a:t> </a:t>
            </a:r>
            <a:r>
              <a:rPr lang="el-GR" sz="2400" b="0" i="1" u="none" strike="noStrike" baseline="0" dirty="0">
                <a:latin typeface="TimesNewRomanPS-ItalicMT"/>
              </a:rPr>
              <a:t>αυτές τις περιπτώσεις, η εκτίμηση γίνεται με ένα </a:t>
            </a:r>
            <a:r>
              <a:rPr lang="el-GR" sz="2400" b="0" i="0" u="none" strike="noStrike" baseline="0" dirty="0">
                <a:latin typeface="TimesNewRomanPSMT"/>
              </a:rPr>
              <a:t>100 </a:t>
            </a:r>
            <a:r>
              <a:rPr lang="el-GR" sz="2400" b="0" i="0" u="none" strike="noStrike" baseline="0" dirty="0">
                <a:latin typeface="SymbolMT"/>
              </a:rPr>
              <a:t>⋅ </a:t>
            </a:r>
            <a:r>
              <a:rPr lang="el-GR" sz="2400" b="0" i="0" u="none" strike="noStrike" baseline="0" dirty="0">
                <a:latin typeface="TimesNewRomanPSMT"/>
              </a:rPr>
              <a:t>(1</a:t>
            </a:r>
            <a:r>
              <a:rPr lang="el-GR" sz="2400" b="0" i="0" u="none" strike="noStrike" baseline="0" dirty="0">
                <a:latin typeface="SymbolMT"/>
              </a:rPr>
              <a:t>−α </a:t>
            </a:r>
            <a:r>
              <a:rPr lang="el-GR" sz="2400" b="0" i="0" u="none" strike="noStrike" baseline="0" dirty="0">
                <a:latin typeface="TimesNewRomanPSMT"/>
              </a:rPr>
              <a:t>)% </a:t>
            </a:r>
            <a:r>
              <a:rPr lang="el-GR" sz="2400" b="1" i="1" u="none" strike="noStrike" baseline="0" dirty="0">
                <a:latin typeface="TimesNewRomanPS-BoldItalicMT"/>
              </a:rPr>
              <a:t>πάνω (ή κάτω)</a:t>
            </a:r>
            <a:r>
              <a:rPr lang="en-US" sz="2400" b="1" i="1" u="none" strike="noStrike" baseline="0" dirty="0">
                <a:latin typeface="TimesNewRomanPS-BoldItalicMT"/>
              </a:rPr>
              <a:t> </a:t>
            </a:r>
            <a:r>
              <a:rPr lang="en-US" sz="2400" b="1" i="1" u="none" strike="noStrike" baseline="0" dirty="0" err="1">
                <a:latin typeface="TimesNewRomanPS-BoldItalicMT"/>
              </a:rPr>
              <a:t>φράγμ</a:t>
            </a:r>
            <a:r>
              <a:rPr lang="en-US" sz="2400" b="1" i="1" u="none" strike="noStrike" baseline="0" dirty="0">
                <a:latin typeface="TimesNewRomanPS-BoldItalicMT"/>
              </a:rPr>
              <a:t>α εμπιστοσύνης (upper or lower confidence bound)</a:t>
            </a:r>
            <a:r>
              <a:rPr lang="en-US" sz="2400" b="0" i="1" u="none" strike="noStrike" baseline="0" dirty="0">
                <a:latin typeface="TimesNewRomanPS-ItalicMT"/>
              </a:rPr>
              <a:t>.</a:t>
            </a:r>
          </a:p>
          <a:p>
            <a:pPr algn="l">
              <a:lnSpc>
                <a:spcPct val="110000"/>
              </a:lnSpc>
            </a:pPr>
            <a:r>
              <a:rPr lang="el-GR" sz="2400" b="0" i="1" u="none" strike="noStrike" baseline="0" dirty="0">
                <a:latin typeface="TimesNewRomanPS-ItalicMT"/>
              </a:rPr>
              <a:t>Για να κατασκευάσουμε ένα </a:t>
            </a:r>
            <a:r>
              <a:rPr lang="el-GR" sz="2400" b="0" i="0" u="none" strike="noStrike" baseline="0" dirty="0">
                <a:latin typeface="TimesNewRomanPSMT"/>
              </a:rPr>
              <a:t>100 </a:t>
            </a:r>
            <a:r>
              <a:rPr lang="el-GR" sz="2400" b="0" i="0" u="none" strike="noStrike" baseline="0" dirty="0">
                <a:latin typeface="SymbolMT"/>
              </a:rPr>
              <a:t>⋅ </a:t>
            </a:r>
            <a:r>
              <a:rPr lang="el-GR" sz="2400" b="0" i="0" u="none" strike="noStrike" baseline="0" dirty="0">
                <a:latin typeface="TimesNewRomanPSMT"/>
              </a:rPr>
              <a:t>(1</a:t>
            </a:r>
            <a:r>
              <a:rPr lang="el-GR" sz="2400" b="0" i="0" u="none" strike="noStrike" baseline="0" dirty="0">
                <a:latin typeface="SymbolMT"/>
              </a:rPr>
              <a:t>−α </a:t>
            </a:r>
            <a:r>
              <a:rPr lang="el-GR" sz="2400" b="0" i="0" u="none" strike="noStrike" baseline="0" dirty="0">
                <a:latin typeface="TimesNewRomanPSMT"/>
              </a:rPr>
              <a:t>)% </a:t>
            </a:r>
            <a:r>
              <a:rPr lang="el-GR" sz="2400" b="0" i="1" u="none" strike="noStrike" baseline="0" dirty="0">
                <a:latin typeface="TimesNewRomanPS-ItalicMT"/>
              </a:rPr>
              <a:t>πάνω (ή</a:t>
            </a:r>
            <a:r>
              <a:rPr lang="en-US" sz="2400" b="0" i="1" u="none" strike="noStrike" baseline="0" dirty="0">
                <a:latin typeface="TimesNewRomanPS-ItalicMT"/>
              </a:rPr>
              <a:t> </a:t>
            </a:r>
            <a:r>
              <a:rPr lang="el-GR" sz="2400" b="0" i="1" u="none" strike="noStrike" baseline="0" dirty="0">
                <a:latin typeface="TimesNewRomanPS-ItalicMT"/>
              </a:rPr>
              <a:t>κάτω) φράγμα εμπιστοσύνης για τη μέση τιμή ενός πληθυσμού ή για τη διαφορά των</a:t>
            </a:r>
            <a:r>
              <a:rPr lang="en-US" sz="2400" b="0" i="1" u="none" strike="noStrike" baseline="0" dirty="0">
                <a:latin typeface="TimesNewRomanPS-ItalicMT"/>
              </a:rPr>
              <a:t> </a:t>
            </a:r>
            <a:r>
              <a:rPr lang="el-GR" sz="2400" b="0" i="1" u="none" strike="noStrike" baseline="0" dirty="0">
                <a:latin typeface="TimesNewRomanPS-ItalicMT"/>
              </a:rPr>
              <a:t>μέσων τιμών δύο πληθυσμών </a:t>
            </a:r>
            <a:r>
              <a:rPr lang="el-GR" sz="2400" b="0" i="1" u="none" strike="noStrike" baseline="0" dirty="0" err="1">
                <a:latin typeface="TimesNewRomanPS-ItalicMT"/>
              </a:rPr>
              <a:t>κ.τλ</a:t>
            </a:r>
            <a:r>
              <a:rPr lang="el-GR" sz="2400" b="0" i="1" u="none" strike="noStrike" baseline="0" dirty="0">
                <a:latin typeface="TimesNewRomanPS-ItalicMT"/>
              </a:rPr>
              <a:t>., εργαζόμαστε όπως στα προηγούμενα</a:t>
            </a:r>
            <a:r>
              <a:rPr lang="el-GR" sz="2400" b="0" i="0" u="none" strike="noStrike" baseline="0" dirty="0">
                <a:latin typeface="TimesNewRomanPSMT"/>
              </a:rPr>
              <a:t>. </a:t>
            </a:r>
            <a:r>
              <a:rPr lang="el-GR" sz="2400" b="0" i="1" u="none" strike="noStrike" baseline="0" dirty="0">
                <a:latin typeface="TimesNewRomanPS-ItalicMT"/>
              </a:rPr>
              <a:t>Για</a:t>
            </a:r>
            <a:r>
              <a:rPr lang="en-US" sz="2400" b="0" i="1" u="none" strike="noStrike" baseline="0" dirty="0">
                <a:latin typeface="TimesNewRomanPS-ItalicMT"/>
              </a:rPr>
              <a:t> </a:t>
            </a:r>
            <a:r>
              <a:rPr lang="el-GR" sz="2400" b="0" i="1" u="none" strike="noStrike" baseline="0" dirty="0">
                <a:latin typeface="TimesNewRomanPS-ItalicMT"/>
              </a:rPr>
              <a:t>παράδειγμα, εύκολα προκύπτει (δείτε το ως μια απλή άσκηση), ότι ένα </a:t>
            </a:r>
            <a:r>
              <a:rPr lang="el-GR" sz="2400" b="0" i="0" u="none" strike="noStrike" baseline="0" dirty="0">
                <a:latin typeface="TimesNewRomanPSMT"/>
              </a:rPr>
              <a:t>100 </a:t>
            </a:r>
            <a:r>
              <a:rPr lang="el-GR" sz="2400" b="0" i="0" u="none" strike="noStrike" baseline="0" dirty="0">
                <a:latin typeface="SymbolMT"/>
              </a:rPr>
              <a:t>⋅ </a:t>
            </a:r>
            <a:r>
              <a:rPr lang="el-GR" sz="2400" b="0" i="0" u="none" strike="noStrike" baseline="0" dirty="0">
                <a:latin typeface="TimesNewRomanPSMT"/>
              </a:rPr>
              <a:t>(1</a:t>
            </a:r>
            <a:r>
              <a:rPr lang="el-GR" sz="2400" b="0" i="0" u="none" strike="noStrike" baseline="0" dirty="0">
                <a:latin typeface="SymbolMT"/>
              </a:rPr>
              <a:t>−α </a:t>
            </a:r>
            <a:r>
              <a:rPr lang="el-GR" sz="2400" b="0" i="0" u="none" strike="noStrike" baseline="0" dirty="0">
                <a:latin typeface="TimesNewRomanPSMT"/>
              </a:rPr>
              <a:t>)%</a:t>
            </a:r>
            <a:r>
              <a:rPr lang="en-US" sz="2400" b="0" i="0" u="none" strike="noStrike" baseline="0" dirty="0">
                <a:latin typeface="TimesNewRomanPSMT"/>
              </a:rPr>
              <a:t> </a:t>
            </a:r>
            <a:r>
              <a:rPr lang="el-GR" sz="2400" b="0" i="1" u="none" strike="noStrike" baseline="0" dirty="0">
                <a:latin typeface="TimesNewRomanPS-ItalicMT"/>
              </a:rPr>
              <a:t>πάνω φράγμα</a:t>
            </a:r>
            <a:r>
              <a:rPr lang="en-US" sz="2400" b="0" i="1" u="none" strike="noStrike" baseline="0" dirty="0">
                <a:latin typeface="TimesNewRomanPS-ItalicMT"/>
              </a:rPr>
              <a:t> </a:t>
            </a:r>
            <a:r>
              <a:rPr lang="el-GR" sz="2400" b="0" i="1" u="none" strike="noStrike" baseline="0" dirty="0">
                <a:latin typeface="TimesNewRomanPS-ItalicMT"/>
              </a:rPr>
              <a:t>εμπιστοσύνης για τη μέση τιμή ενός κανονικού πληθυσμού με άγνωστη</a:t>
            </a:r>
            <a:r>
              <a:rPr lang="en-US" sz="2400" b="0" i="1" u="none" strike="noStrike" baseline="0" dirty="0">
                <a:latin typeface="TimesNewRomanPS-ItalicMT"/>
              </a:rPr>
              <a:t> </a:t>
            </a:r>
            <a:r>
              <a:rPr lang="el-GR" sz="2400" b="0" i="1" u="none" strike="noStrike" baseline="0" dirty="0">
                <a:latin typeface="TimesNewRomanPS-ItalicMT"/>
              </a:rPr>
              <a:t>διασπορά, από ένα τυχαίο δείγμα μεγέθους n, είναι,</a:t>
            </a:r>
            <a:endParaRPr lang="en-US" sz="2400" b="0" i="1" u="none" strike="noStrike" baseline="0" dirty="0">
              <a:latin typeface="TimesNewRomanPS-ItalicMT"/>
            </a:endParaRPr>
          </a:p>
          <a:p>
            <a:pPr marL="0" indent="0" algn="l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CDD5147-1369-40BF-8F84-8524D89E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926B67C-331B-4435-9B7B-B571B31B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46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42B85E5-6054-4D97-8423-5DEB6DE5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62" y="5104099"/>
            <a:ext cx="2066925" cy="105727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E8E7BF7-B8A8-4C3A-9C2B-5391718B0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861" y="5237449"/>
            <a:ext cx="2162175" cy="92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62C625-5990-4B79-9F60-B6B5A3353797}"/>
              </a:ext>
            </a:extLst>
          </p:cNvPr>
          <p:cNvSpPr txBox="1"/>
          <p:nvPr/>
        </p:nvSpPr>
        <p:spPr>
          <a:xfrm>
            <a:off x="5611048" y="5251669"/>
            <a:ext cx="62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&lt;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22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609FBB-17C7-49CF-B325-32D13689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ΤΕΛΟΣ 4</a:t>
            </a:r>
            <a:r>
              <a:rPr lang="el-GR" baseline="30000" dirty="0"/>
              <a:t>ης</a:t>
            </a:r>
            <a:r>
              <a:rPr lang="el-GR" dirty="0"/>
              <a:t> ΔΙΑΛΕΞΗΣ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58D0EF6-ABE8-4D7C-B8C6-58FC6889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3718797-C0C0-40CF-AA9D-D623B09E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47</a:t>
            </a:fld>
            <a:endParaRPr lang="el-GR"/>
          </a:p>
        </p:txBody>
      </p:sp>
      <p:pic>
        <p:nvPicPr>
          <p:cNvPr id="3074" name="Picture 2" descr="Good News Yes GIF by Bounce">
            <a:extLst>
              <a:ext uri="{FF2B5EF4-FFF2-40B4-BE49-F238E27FC236}">
                <a16:creationId xmlns:a16="http://schemas.microsoft.com/office/drawing/2014/main" id="{F0E044BC-F639-4B46-8DA8-2D3AE58884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28" y="1843383"/>
            <a:ext cx="4336700" cy="43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08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2B1CDF-C7D4-45A4-AED0-A21A5777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DF88B8-6137-4367-AD3C-CFC9C7BB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09477DA-E640-4DD9-89D8-68085C7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ED9BAE6-9F35-458D-AC4D-E71DBA95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48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34BE58F-D28F-450B-AF62-1ED0FEC7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-4260695"/>
            <a:ext cx="8153400" cy="113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1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DDFC83-F755-4E67-A757-D635A546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σελ. 491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391AE0E-62C9-41EF-BCC8-5F44C6F5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561D239-654B-4DC1-AED3-F38602A1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5</a:t>
            </a:fld>
            <a:endParaRPr lang="el-GR"/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07745CFC-49F4-4B0B-9CA2-0AA9118A7BAC}"/>
              </a:ext>
            </a:extLst>
          </p:cNvPr>
          <p:cNvGrpSpPr/>
          <p:nvPr/>
        </p:nvGrpSpPr>
        <p:grpSpPr>
          <a:xfrm>
            <a:off x="1611814" y="1927123"/>
            <a:ext cx="8305273" cy="3992899"/>
            <a:chOff x="1927123" y="1927123"/>
            <a:chExt cx="8305273" cy="3992899"/>
          </a:xfrm>
        </p:grpSpPr>
        <p:pic>
          <p:nvPicPr>
            <p:cNvPr id="7" name="Θέση περιεχομένου 5">
              <a:extLst>
                <a:ext uri="{FF2B5EF4-FFF2-40B4-BE49-F238E27FC236}">
                  <a16:creationId xmlns:a16="http://schemas.microsoft.com/office/drawing/2014/main" id="{62D20E60-EE16-4AA4-95B7-989914689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555"/>
            <a:stretch/>
          </p:blipFill>
          <p:spPr>
            <a:xfrm>
              <a:off x="1959604" y="1946788"/>
              <a:ext cx="8272792" cy="3973234"/>
            </a:xfrm>
            <a:prstGeom prst="rect">
              <a:avLst/>
            </a:prstGeom>
          </p:spPr>
        </p:pic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EC4C00F5-13A2-4DF8-B4EA-F4A8B92D8A3C}"/>
                </a:ext>
              </a:extLst>
            </p:cNvPr>
            <p:cNvSpPr/>
            <p:nvPr/>
          </p:nvSpPr>
          <p:spPr>
            <a:xfrm>
              <a:off x="1927123" y="1927123"/>
              <a:ext cx="1199535" cy="285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0" name="Οβάλ 9">
            <a:extLst>
              <a:ext uri="{FF2B5EF4-FFF2-40B4-BE49-F238E27FC236}">
                <a16:creationId xmlns:a16="http://schemas.microsoft.com/office/drawing/2014/main" id="{6A9F9D2B-2B7E-431E-8B2C-4BAD4E074DD9}"/>
              </a:ext>
            </a:extLst>
          </p:cNvPr>
          <p:cNvSpPr/>
          <p:nvPr/>
        </p:nvSpPr>
        <p:spPr>
          <a:xfrm>
            <a:off x="7935310" y="1828800"/>
            <a:ext cx="1534511" cy="451945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38BFCFFF-30BD-4072-93A1-C6A5AF8C4A12}"/>
              </a:ext>
            </a:extLst>
          </p:cNvPr>
          <p:cNvSpPr/>
          <p:nvPr/>
        </p:nvSpPr>
        <p:spPr>
          <a:xfrm>
            <a:off x="8456843" y="2879081"/>
            <a:ext cx="1534511" cy="451945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99582DD9-D459-40D6-A94E-15F6D8713700}"/>
              </a:ext>
            </a:extLst>
          </p:cNvPr>
          <p:cNvSpPr/>
          <p:nvPr/>
        </p:nvSpPr>
        <p:spPr>
          <a:xfrm>
            <a:off x="7935310" y="3301002"/>
            <a:ext cx="1534511" cy="451945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B100D0B4-1B08-486A-BCF9-B6D3714B985E}"/>
              </a:ext>
            </a:extLst>
          </p:cNvPr>
          <p:cNvSpPr/>
          <p:nvPr/>
        </p:nvSpPr>
        <p:spPr>
          <a:xfrm>
            <a:off x="1444325" y="3646627"/>
            <a:ext cx="1534511" cy="451945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F2DAA43E-C297-4276-9BBA-866FAB44867C}"/>
              </a:ext>
            </a:extLst>
          </p:cNvPr>
          <p:cNvSpPr/>
          <p:nvPr/>
        </p:nvSpPr>
        <p:spPr>
          <a:xfrm>
            <a:off x="1982894" y="3211373"/>
            <a:ext cx="1534511" cy="451945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41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3C155B-314B-426D-84CC-015DC137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Σημειακή εκτίμηση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970FB7-91A0-48A3-AD1C-30A8B65CB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68" y="4479744"/>
            <a:ext cx="10632265" cy="981549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l-GR" sz="2400" b="0" i="1" u="none" strike="noStrike" baseline="0" dirty="0"/>
              <a:t>δειγματική μέση τιμή </a:t>
            </a:r>
            <a:r>
              <a:rPr lang="el-GR" sz="2400" b="0" i="1" u="none" strike="noStrike" baseline="0" dirty="0">
                <a:cs typeface="Calibri Light" panose="020F0302020204030204" pitchFamily="34" charset="0"/>
              </a:rPr>
              <a:t>→                          : </a:t>
            </a:r>
            <a:r>
              <a:rPr lang="el-GR" sz="2400" b="0" i="1" u="none" strike="noStrike" baseline="0" dirty="0"/>
              <a:t>εκτιμήτρια </a:t>
            </a:r>
            <a:r>
              <a:rPr lang="el-GR" sz="2400" b="0" i="0" u="none" strike="noStrike" baseline="0" dirty="0"/>
              <a:t>της </a:t>
            </a:r>
            <a:r>
              <a:rPr lang="el-GR" sz="2400" b="0" i="1" u="none" strike="noStrike" baseline="0" dirty="0"/>
              <a:t>μέσης τιμής </a:t>
            </a:r>
            <a:r>
              <a:rPr lang="el-GR" sz="2400" b="0" i="0" u="none" strike="noStrike" baseline="0" dirty="0"/>
              <a:t>μ</a:t>
            </a:r>
            <a:r>
              <a:rPr lang="el-GR" sz="2400" b="0" i="0" u="none" strike="noStrike" baseline="-25000" dirty="0"/>
              <a:t>1</a:t>
            </a:r>
            <a:r>
              <a:rPr lang="el-GR" sz="2400" b="0" i="0" u="none" strike="noStrike" baseline="0" dirty="0"/>
              <a:t> , της</a:t>
            </a:r>
            <a:r>
              <a:rPr lang="el-GR" sz="2400" b="0" i="1" u="none" strike="noStrike" baseline="0" dirty="0"/>
              <a:t> μεταβλητής Χ</a:t>
            </a:r>
            <a:endParaRPr lang="el-GR" sz="28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BDF04A0-0892-44F2-92F6-28F4539E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02F4D89-BF29-4FB2-AFE5-A2A9045F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6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9F634FE-36CE-42C6-92B9-1956939D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85" y="4435169"/>
            <a:ext cx="1562100" cy="8477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DD5A2B-8A87-4E62-AB0B-CD791D644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710" y="5209270"/>
            <a:ext cx="1431049" cy="742950"/>
          </a:xfrm>
          <a:prstGeom prst="rect">
            <a:avLst/>
          </a:prstGeom>
        </p:spPr>
      </p:pic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7FD1EB9E-BD74-42A8-B645-F72A8A6CAA57}"/>
              </a:ext>
            </a:extLst>
          </p:cNvPr>
          <p:cNvSpPr txBox="1">
            <a:spLocks/>
          </p:cNvSpPr>
          <p:nvPr/>
        </p:nvSpPr>
        <p:spPr>
          <a:xfrm>
            <a:off x="779867" y="5221721"/>
            <a:ext cx="10632265" cy="98154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sz="2400" i="1" dirty="0"/>
              <a:t>δειγματική μέση τιμή </a:t>
            </a:r>
            <a:r>
              <a:rPr lang="el-GR" sz="2400" i="1" dirty="0">
                <a:cs typeface="Calibri Light" panose="020F0302020204030204" pitchFamily="34" charset="0"/>
              </a:rPr>
              <a:t>→                          : </a:t>
            </a:r>
            <a:r>
              <a:rPr lang="el-GR" sz="2400" i="1" dirty="0"/>
              <a:t>εκτιμήτρια </a:t>
            </a:r>
            <a:r>
              <a:rPr lang="el-GR" sz="2400" dirty="0"/>
              <a:t>της </a:t>
            </a:r>
            <a:r>
              <a:rPr lang="el-GR" sz="2400" i="1" dirty="0"/>
              <a:t>μέσης τιμής </a:t>
            </a:r>
            <a:r>
              <a:rPr lang="el-GR" sz="2400" dirty="0"/>
              <a:t>μ</a:t>
            </a:r>
            <a:r>
              <a:rPr lang="el-GR" sz="2400" baseline="-25000" dirty="0"/>
              <a:t>2</a:t>
            </a:r>
            <a:r>
              <a:rPr lang="el-GR" sz="2400" dirty="0"/>
              <a:t> , της</a:t>
            </a:r>
            <a:r>
              <a:rPr lang="el-GR" sz="2400" i="1" dirty="0"/>
              <a:t> μεταβλητής Υ</a:t>
            </a:r>
            <a:endParaRPr lang="el-GR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BD7ED-3953-40DB-B570-28EBE4FF7F75}"/>
              </a:ext>
            </a:extLst>
          </p:cNvPr>
          <p:cNvSpPr txBox="1"/>
          <p:nvPr/>
        </p:nvSpPr>
        <p:spPr>
          <a:xfrm>
            <a:off x="779867" y="1813115"/>
            <a:ext cx="10632264" cy="2251065"/>
          </a:xfrm>
          <a:prstGeom prst="rect">
            <a:avLst/>
          </a:prstGeom>
          <a:solidFill>
            <a:schemeClr val="bg1">
              <a:lumMod val="95000"/>
              <a:alpha val="2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0" i="1" u="none" strike="noStrike" baseline="0" dirty="0"/>
              <a:t>Η εκτίμηση μιας άγνωστης παραμέτρου ενός πληθυσμού μέσω της τιμής μιας εκτιμήτριας (για συγκεκριμένη πραγματοποίηση ενός τυχαίου δείγματος από </a:t>
            </a:r>
            <a:r>
              <a:rPr lang="el-GR" sz="2400" b="0" i="1" u="none" strike="noStrike" baseline="0" dirty="0" err="1"/>
              <a:t>τoν</a:t>
            </a:r>
            <a:r>
              <a:rPr lang="el-GR" sz="2400" b="0" i="1" u="none" strike="noStrike" baseline="0" dirty="0"/>
              <a:t> πληθυσμό), ονομάζεται </a:t>
            </a:r>
            <a:r>
              <a:rPr lang="el-GR" sz="2400" b="1" i="1" u="none" strike="noStrike" baseline="0" dirty="0"/>
              <a:t>σημειακή εκτίμηση (</a:t>
            </a:r>
            <a:r>
              <a:rPr lang="el-GR" sz="2400" b="1" i="1" u="none" strike="noStrike" baseline="0" dirty="0" err="1"/>
              <a:t>point</a:t>
            </a:r>
            <a:r>
              <a:rPr lang="el-GR" sz="2400" b="1" i="1" u="none" strike="noStrike" baseline="0" dirty="0"/>
              <a:t> </a:t>
            </a:r>
            <a:r>
              <a:rPr lang="el-GR" sz="2400" b="1" i="1" u="none" strike="noStrike" baseline="0" dirty="0" err="1"/>
              <a:t>estimation</a:t>
            </a:r>
            <a:r>
              <a:rPr lang="el-GR" sz="2400" b="1" i="1" u="none" strike="noStrike" baseline="0" dirty="0"/>
              <a:t>) </a:t>
            </a:r>
            <a:r>
              <a:rPr lang="el-GR" sz="2400" b="0" i="1" u="none" strike="noStrike" baseline="0" dirty="0"/>
              <a:t>της παραμέτρου και η εκτιμήτρια, ονομάζεται </a:t>
            </a:r>
            <a:r>
              <a:rPr lang="el-GR" sz="2400" b="1" i="1" u="none" strike="noStrike" baseline="0" dirty="0"/>
              <a:t>σημειακή εκτιμήτρια (</a:t>
            </a:r>
            <a:r>
              <a:rPr lang="el-GR" sz="2400" b="1" i="1" u="none" strike="noStrike" baseline="0" dirty="0" err="1"/>
              <a:t>point</a:t>
            </a:r>
            <a:r>
              <a:rPr lang="el-GR" sz="2400" b="1" i="1" u="none" strike="noStrike" baseline="0" dirty="0"/>
              <a:t> </a:t>
            </a:r>
            <a:r>
              <a:rPr lang="el-GR" sz="2400" b="1" i="1" u="none" strike="noStrike" baseline="0" dirty="0" err="1"/>
              <a:t>estimator</a:t>
            </a:r>
            <a:r>
              <a:rPr lang="el-GR" sz="2400" b="1" i="1" u="none" strike="noStrike" baseline="0" dirty="0"/>
              <a:t>)</a:t>
            </a:r>
            <a:r>
              <a:rPr lang="el-GR" sz="2400" b="0" i="1" u="none" strike="noStrike" baseline="0" dirty="0"/>
              <a:t>.</a:t>
            </a:r>
            <a:endParaRPr lang="el-GR" sz="3600" i="1" dirty="0"/>
          </a:p>
        </p:txBody>
      </p:sp>
    </p:spTree>
    <p:extLst>
      <p:ext uri="{BB962C8B-B14F-4D97-AF65-F5344CB8AC3E}">
        <p14:creationId xmlns:p14="http://schemas.microsoft.com/office/powerpoint/2010/main" val="71811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6C3C0F-8E9E-4082-B746-B7008F721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3694"/>
            <a:ext cx="10058400" cy="16253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800" dirty="0"/>
              <a:t>Αμεροληψία</a:t>
            </a:r>
            <a:r>
              <a:rPr lang="el-GR" dirty="0"/>
              <a:t>:  </a:t>
            </a:r>
            <a:r>
              <a:rPr lang="el-GR" sz="2400" b="0" i="0" u="none" strike="noStrike" baseline="0" dirty="0"/>
              <a:t>σε επαναλαμβανόμενες δειγματοληψίες, κατά μέσο όρο να εκτιμά σωστά την άγνωστη </a:t>
            </a:r>
            <a:r>
              <a:rPr lang="el-GR" sz="2400" b="0" i="1" u="none" strike="noStrike" baseline="0" dirty="0"/>
              <a:t>παράμετρο</a:t>
            </a:r>
            <a:r>
              <a:rPr lang="el-GR" sz="2400" b="0" i="0" u="none" strike="noStrike" baseline="0" dirty="0"/>
              <a:t>, δηλαδή, ούτε να την υπερεκτιμά ούτε να την υποεκτιμά συστηματικά.</a:t>
            </a:r>
            <a:endParaRPr lang="el-GR" sz="1800" b="1" i="1" u="none" strike="noStrike" baseline="0" dirty="0"/>
          </a:p>
          <a:p>
            <a:pPr algn="l">
              <a:lnSpc>
                <a:spcPct val="100000"/>
              </a:lnSpc>
            </a:pPr>
            <a:endParaRPr lang="el-GR" dirty="0"/>
          </a:p>
          <a:p>
            <a:pPr algn="l">
              <a:lnSpc>
                <a:spcPct val="100000"/>
              </a:lnSpc>
            </a:pP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D2CD271-4734-4879-94DB-114734F0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6637B7A-EA42-4FF7-B009-BF018D07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7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53533F8-2E85-4BDC-905A-9D8F961C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040" y="3042493"/>
            <a:ext cx="9601919" cy="114355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4EFB65F-ED7A-4A76-912F-F686DFE30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2" t="3805" r="2246"/>
          <a:stretch/>
        </p:blipFill>
        <p:spPr>
          <a:xfrm>
            <a:off x="5603930" y="4195466"/>
            <a:ext cx="3247697" cy="2062339"/>
          </a:xfrm>
          <a:prstGeom prst="rect">
            <a:avLst/>
          </a:prstGeom>
          <a:ln>
            <a:noFill/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960F743-84BF-45F4-B307-11C6C661D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906" y="4327009"/>
            <a:ext cx="2723222" cy="181548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F1E463A-C859-4A66-BC8C-D711E4D28A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18" t="13903" r="55363" b="63673"/>
          <a:stretch/>
        </p:blipFill>
        <p:spPr>
          <a:xfrm>
            <a:off x="864035" y="4390172"/>
            <a:ext cx="1555531" cy="73046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4729F42-6370-4D53-A535-3E20DCAA6A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25" t="64601" r="22028" b="12148"/>
          <a:stretch/>
        </p:blipFill>
        <p:spPr>
          <a:xfrm>
            <a:off x="307805" y="5217428"/>
            <a:ext cx="2667993" cy="757394"/>
          </a:xfrm>
          <a:prstGeom prst="rect">
            <a:avLst/>
          </a:prstGeom>
        </p:spPr>
      </p:pic>
      <p:sp>
        <p:nvSpPr>
          <p:cNvPr id="12" name="Δεξί άγκιστρο 11">
            <a:extLst>
              <a:ext uri="{FF2B5EF4-FFF2-40B4-BE49-F238E27FC236}">
                <a16:creationId xmlns:a16="http://schemas.microsoft.com/office/drawing/2014/main" id="{FB589C54-94BA-4738-96B2-071BFFEBB88C}"/>
              </a:ext>
            </a:extLst>
          </p:cNvPr>
          <p:cNvSpPr/>
          <p:nvPr/>
        </p:nvSpPr>
        <p:spPr>
          <a:xfrm>
            <a:off x="2918951" y="4487917"/>
            <a:ext cx="441415" cy="16545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1168D4-9AB8-41A9-91AC-AD0B30558E70}"/>
              </a:ext>
            </a:extLst>
          </p:cNvPr>
          <p:cNvSpPr txBox="1"/>
          <p:nvPr/>
        </p:nvSpPr>
        <p:spPr>
          <a:xfrm>
            <a:off x="2975798" y="4683593"/>
            <a:ext cx="2428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Αμερόληπτες εκτιμήτριες</a:t>
            </a:r>
          </a:p>
          <a:p>
            <a:pPr algn="ctr"/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μ και </a:t>
            </a:r>
            <a:r>
              <a:rPr lang="el-G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NewRomanPSMT"/>
              </a:rPr>
              <a:t>σ</a:t>
            </a:r>
            <a:r>
              <a:rPr lang="el-GR" sz="24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TimesNewRomanPSMT"/>
              </a:rPr>
              <a:t>2</a:t>
            </a:r>
            <a:endParaRPr lang="el-GR" baseline="30000" dirty="0"/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id="{8FEF6227-3E32-4238-9D82-D7E5D2300547}"/>
              </a:ext>
            </a:extLst>
          </p:cNvPr>
          <p:cNvSpPr txBox="1">
            <a:spLocks/>
          </p:cNvSpPr>
          <p:nvPr/>
        </p:nvSpPr>
        <p:spPr>
          <a:xfrm>
            <a:off x="1097279" y="441434"/>
            <a:ext cx="10695327" cy="1295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4000" dirty="0"/>
              <a:t>Υπάρχει κάποια μέθοδος κατασκευής εκτιμητριών; </a:t>
            </a:r>
            <a:r>
              <a:rPr lang="el-GR" sz="4000" dirty="0">
                <a:cs typeface="Calibri Light" panose="020F0302020204030204" pitchFamily="34" charset="0"/>
              </a:rPr>
              <a:t>→ </a:t>
            </a:r>
            <a:r>
              <a:rPr lang="el-GR" sz="4000" dirty="0"/>
              <a:t>Κριτήρια «</a:t>
            </a:r>
            <a:r>
              <a:rPr lang="el-GR" sz="4000" b="1" dirty="0"/>
              <a:t>Καλής Συμπεριφοράς</a:t>
            </a:r>
            <a:r>
              <a:rPr lang="el-GR" sz="4000" dirty="0"/>
              <a:t>» (εκτιμητριών)</a:t>
            </a:r>
          </a:p>
        </p:txBody>
      </p:sp>
    </p:spTree>
    <p:extLst>
      <p:ext uri="{BB962C8B-B14F-4D97-AF65-F5344CB8AC3E}">
        <p14:creationId xmlns:p14="http://schemas.microsoft.com/office/powerpoint/2010/main" val="201251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833DDF-CD1A-4EAC-B4FF-08841E61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Κριτήρια «Καλής Συμπεριφοράς»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6C3C0F-8E9E-4082-B746-B7008F721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3184"/>
            <a:ext cx="10058400" cy="7608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800" b="1" dirty="0"/>
              <a:t>αποτελεσματικότητα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D2CD271-4734-4879-94DB-114734F0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6637B7A-EA42-4FF7-B009-BF018D07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8</a:t>
            </a:fld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611ECCD-D84A-41EE-A044-8B2834D76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9535" y="2120036"/>
            <a:ext cx="9265916" cy="1473479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D84D630-0B5C-4E7D-9597-B26551E00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867" y="3125305"/>
            <a:ext cx="3908112" cy="313239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1C49F97-23B5-4E7C-B13A-EFE79CED3C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13"/>
          <a:stretch/>
        </p:blipFill>
        <p:spPr>
          <a:xfrm>
            <a:off x="7283668" y="3072755"/>
            <a:ext cx="4435365" cy="321218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448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833DDF-CD1A-4EAC-B4FF-08841E61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Κριτήρια «Καλής Συμπεριφοράς»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6C3C0F-8E9E-4082-B746-B7008F721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6955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800" b="1" dirty="0"/>
              <a:t>Συνέπεια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D2CD271-4734-4879-94DB-114734F0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ΣΤΑΤΙΣΤΙΚΗ ΙΙΙ - Διάλεξη 3η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6637B7A-EA42-4FF7-B009-BF018D07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9</a:t>
            </a:fld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9C4CAD0-919B-48A0-9667-1D825030B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27" y="2541235"/>
            <a:ext cx="9647075" cy="10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859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23358</TotalTime>
  <Words>2444</Words>
  <Application>Microsoft Office PowerPoint</Application>
  <PresentationFormat>Ευρεία οθόνη</PresentationFormat>
  <Paragraphs>255</Paragraphs>
  <Slides>48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57" baseType="lpstr">
      <vt:lpstr>Calibri</vt:lpstr>
      <vt:lpstr>Calibri Light</vt:lpstr>
      <vt:lpstr>Courier New</vt:lpstr>
      <vt:lpstr>SymbolMT</vt:lpstr>
      <vt:lpstr>TimesNewRomanPS-BoldItalicMT</vt:lpstr>
      <vt:lpstr>TimesNewRomanPS-ItalicMT</vt:lpstr>
      <vt:lpstr>TimesNewRomanPSMT</vt:lpstr>
      <vt:lpstr>Wingdings</vt:lpstr>
      <vt:lpstr>Retrospect</vt:lpstr>
      <vt:lpstr>Στατιστική ΙΙΙ</vt:lpstr>
      <vt:lpstr>Βασικό Ερώτημα</vt:lpstr>
      <vt:lpstr>Εκτιμήτρια → Εκτίμηση</vt:lpstr>
      <vt:lpstr>Παράδειγμα σελ. 491</vt:lpstr>
      <vt:lpstr>Παράδειγμα σελ. 491</vt:lpstr>
      <vt:lpstr>Σημειακή εκτίμηση</vt:lpstr>
      <vt:lpstr>Παρουσίαση του PowerPoint</vt:lpstr>
      <vt:lpstr>Κριτήρια «Καλής Συμπεριφοράς»</vt:lpstr>
      <vt:lpstr>Κριτήρια «Καλής Συμπεριφοράς»</vt:lpstr>
      <vt:lpstr>Σημειακή Εκτίμηση vs. Εκτίμηση Διαστήματος</vt:lpstr>
      <vt:lpstr>Σημειακή Εκτίμηση vs. Εκτίμηση Διαστήματος</vt:lpstr>
      <vt:lpstr>Διάστημα εμπιστοσύνης</vt:lpstr>
      <vt:lpstr>Παρουσίαση του PowerPoint</vt:lpstr>
      <vt:lpstr>100(1- α) % Διαστήματα Εμπιστοσύνης για τη μέση τιμή, μ, ενός πληθυσμού από ένα τυχαίο δείγμα μεγέθους n</vt:lpstr>
      <vt:lpstr>Τυποποιημένη κανονική κατανομή Z ~ N(0,1)</vt:lpstr>
      <vt:lpstr>Παραδείγματα (από βιβλίο)</vt:lpstr>
      <vt:lpstr>Υπολογισμός πιθανότητας (παράδειγμα)</vt:lpstr>
      <vt:lpstr>Παράδειγμα σελ. 316</vt:lpstr>
      <vt:lpstr>Παράδειγμα σελ. 322</vt:lpstr>
      <vt:lpstr>Παράδειγμα σελ. 322 (Απάντηση)</vt:lpstr>
      <vt:lpstr>Ασκήσεις  (Πηγή:http://utopia.duth.gr/~aproto/S2%20Protopapas/ΣΤΑΤ%20ΙΙΙ/Exercises.pdf  </vt:lpstr>
      <vt:lpstr>Ασκήσεις  (Πηγή:http://utopia.duth.gr/~aproto/S2%20Protopapas/ΣΤΑΤ%20ΙΙΙ/Exercises.pdf </vt:lpstr>
      <vt:lpstr>Κατανομή χ2</vt:lpstr>
      <vt:lpstr>Παράδειγμα</vt:lpstr>
      <vt:lpstr>Κατανομή t (Student)</vt:lpstr>
      <vt:lpstr>Κατανομή t (Student)</vt:lpstr>
      <vt:lpstr>http://www.statdistributions.com/t?p=0.9&amp;df=8&amp;tail=2 </vt:lpstr>
      <vt:lpstr>Κατανομή F </vt:lpstr>
      <vt:lpstr>Κατανομή F </vt:lpstr>
      <vt:lpstr>Παρουσίαση του PowerPoint</vt:lpstr>
      <vt:lpstr>http://www.statdistributions.com/f/ </vt:lpstr>
      <vt:lpstr>http://www.statdistributions.com/f/ </vt:lpstr>
      <vt:lpstr>http://www.statdistributions.com/f/ </vt:lpstr>
      <vt:lpstr>Παρένθεση</vt:lpstr>
      <vt:lpstr>100(1- α) % Διαστήματα Εμπιστοσύνης για τη μέση τιμή, μ, ενός πληθυσμού από ένα τυχαίο δείγμα μεγέθους n</vt:lpstr>
      <vt:lpstr>100(1- α) % Διαστήματα Εμπιστοσύνης για τη μέση τιμή, μ, ενός πληθυσμού</vt:lpstr>
      <vt:lpstr>Παρουσίαση του PowerPoint</vt:lpstr>
      <vt:lpstr>Εμπιστοσύνη vs. ακρίβεια και επιλογή μεγέθους δείγματος </vt:lpstr>
      <vt:lpstr>Παράδειγμα</vt:lpstr>
      <vt:lpstr>Παράδειγμα</vt:lpstr>
      <vt:lpstr>100(1- α) % Διαστήματα Εμπιστοσύνης για τη μέση τιμή, μ, ενός πληθυσμού</vt:lpstr>
      <vt:lpstr>100(1- α) % Διαστήματα Εμπιστοσύνης για τη μέση τιμή, μ, ενός πληθυσμού</vt:lpstr>
      <vt:lpstr>100(1- α) % Διαστήματα Εμπιστοσύνης για τη μέση τιμή, μ, ενός πληθυσμού</vt:lpstr>
      <vt:lpstr>Παράδειγμα </vt:lpstr>
      <vt:lpstr>100(1- α) % Διαστήματα Εμπιστοσύνης για τη μέση τιμή, μ, ενός πληθυσμού από ένα τυχαίο δείγμα μεγέθους n</vt:lpstr>
      <vt:lpstr>Παρατήρηση</vt:lpstr>
      <vt:lpstr>ΤΕΛΟΣ 4ης ΔΙΑΛΕΞΗΣ</vt:lpstr>
      <vt:lpstr>Παρουσίαση του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Διάλεξη 1η</dc:title>
  <dc:creator>Αγγελος Λιοντάκης</dc:creator>
  <cp:lastModifiedBy>Αγγελος Λιοντάκης</cp:lastModifiedBy>
  <cp:revision>243</cp:revision>
  <dcterms:created xsi:type="dcterms:W3CDTF">2017-09-29T22:18:52Z</dcterms:created>
  <dcterms:modified xsi:type="dcterms:W3CDTF">2022-01-03T23:06:49Z</dcterms:modified>
</cp:coreProperties>
</file>