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373" r:id="rId2"/>
    <p:sldId id="651" r:id="rId3"/>
    <p:sldId id="655" r:id="rId4"/>
    <p:sldId id="656" r:id="rId5"/>
    <p:sldId id="652" r:id="rId6"/>
    <p:sldId id="341" r:id="rId7"/>
    <p:sldId id="342" r:id="rId8"/>
    <p:sldId id="653" r:id="rId9"/>
    <p:sldId id="654" r:id="rId10"/>
    <p:sldId id="632" r:id="rId11"/>
    <p:sldId id="635" r:id="rId12"/>
    <p:sldId id="345" r:id="rId13"/>
    <p:sldId id="346" r:id="rId14"/>
    <p:sldId id="657" r:id="rId15"/>
    <p:sldId id="658" r:id="rId16"/>
    <p:sldId id="659" r:id="rId17"/>
    <p:sldId id="354" r:id="rId18"/>
    <p:sldId id="355" r:id="rId19"/>
    <p:sldId id="615" r:id="rId20"/>
    <p:sldId id="618" r:id="rId21"/>
    <p:sldId id="616" r:id="rId22"/>
    <p:sldId id="617" r:id="rId23"/>
    <p:sldId id="619" r:id="rId24"/>
    <p:sldId id="620" r:id="rId25"/>
    <p:sldId id="637" r:id="rId26"/>
    <p:sldId id="622" r:id="rId27"/>
    <p:sldId id="621" r:id="rId28"/>
    <p:sldId id="638" r:id="rId29"/>
    <p:sldId id="624" r:id="rId30"/>
    <p:sldId id="625" r:id="rId31"/>
    <p:sldId id="626" r:id="rId32"/>
    <p:sldId id="629" r:id="rId33"/>
    <p:sldId id="630" r:id="rId34"/>
    <p:sldId id="631" r:id="rId35"/>
    <p:sldId id="639" r:id="rId36"/>
    <p:sldId id="641" r:id="rId37"/>
    <p:sldId id="640" r:id="rId38"/>
    <p:sldId id="64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jitsu" initials="F" lastIdx="1" clrIdx="0">
    <p:extLst>
      <p:ext uri="{19B8F6BF-5375-455C-9EA6-DF929625EA0E}">
        <p15:presenceInfo xmlns:p15="http://schemas.microsoft.com/office/powerpoint/2012/main" userId="Fujits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9529" autoAdjust="0"/>
  </p:normalViewPr>
  <p:slideViewPr>
    <p:cSldViewPr snapToGrid="0">
      <p:cViewPr varScale="1">
        <p:scale>
          <a:sx n="67" d="100"/>
          <a:sy n="67" d="100"/>
        </p:scale>
        <p:origin x="667" y="37"/>
      </p:cViewPr>
      <p:guideLst/>
    </p:cSldViewPr>
  </p:slideViewPr>
  <p:notesTextViewPr>
    <p:cViewPr>
      <p:scale>
        <a:sx n="1" d="1"/>
        <a:sy n="1" d="1"/>
      </p:scale>
      <p:origin x="0" y="0"/>
    </p:cViewPr>
  </p:notesTextViewPr>
  <p:sorterViewPr>
    <p:cViewPr>
      <p:scale>
        <a:sx n="40" d="100"/>
        <a:sy n="40" d="100"/>
      </p:scale>
      <p:origin x="0" y="-2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FD2A9-92E6-4EBD-B3BA-1AF2FC9F26A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F8EA4A4-A3CE-4E32-BC09-F5A191938B1A}">
      <dgm:prSet phldrT="[Text]"/>
      <dgm:spPr/>
      <dgm:t>
        <a:bodyPr/>
        <a:lstStyle/>
        <a:p>
          <a:r>
            <a:rPr lang="en-US" dirty="0">
              <a:solidFill>
                <a:srgbClr val="FFFF00"/>
              </a:solidFill>
            </a:rPr>
            <a:t>Salt</a:t>
          </a:r>
        </a:p>
      </dgm:t>
    </dgm:pt>
    <dgm:pt modelId="{84781169-DD7B-4FA5-A9A2-66F43F3E4727}" type="parTrans" cxnId="{CF5BCF68-CE64-4461-873C-A89D59DE8C6D}">
      <dgm:prSet/>
      <dgm:spPr/>
      <dgm:t>
        <a:bodyPr/>
        <a:lstStyle/>
        <a:p>
          <a:endParaRPr lang="en-US"/>
        </a:p>
      </dgm:t>
    </dgm:pt>
    <dgm:pt modelId="{83630942-6EFA-486A-AD22-FFBD39FE4FEC}" type="sibTrans" cxnId="{CF5BCF68-CE64-4461-873C-A89D59DE8C6D}">
      <dgm:prSet/>
      <dgm:spPr/>
      <dgm:t>
        <a:bodyPr/>
        <a:lstStyle/>
        <a:p>
          <a:endParaRPr lang="en-US"/>
        </a:p>
      </dgm:t>
    </dgm:pt>
    <dgm:pt modelId="{A4654E36-5FE0-4C58-A1D2-FD0D9E62736A}">
      <dgm:prSet phldrT="[Text]"/>
      <dgm:spPr/>
      <dgm:t>
        <a:bodyPr/>
        <a:lstStyle/>
        <a:p>
          <a:endParaRPr lang="en-US" dirty="0"/>
        </a:p>
      </dgm:t>
    </dgm:pt>
    <dgm:pt modelId="{4D7D8B0B-32F8-4DFF-939E-FE7F25B3C14E}" type="parTrans" cxnId="{B96C8BB1-F80C-4889-8CF3-2381431A1E7B}">
      <dgm:prSet/>
      <dgm:spPr/>
      <dgm:t>
        <a:bodyPr/>
        <a:lstStyle/>
        <a:p>
          <a:endParaRPr lang="en-US"/>
        </a:p>
      </dgm:t>
    </dgm:pt>
    <dgm:pt modelId="{D8560F53-15F3-42D0-8236-D82247B5B2E5}" type="sibTrans" cxnId="{B96C8BB1-F80C-4889-8CF3-2381431A1E7B}">
      <dgm:prSet/>
      <dgm:spPr/>
      <dgm:t>
        <a:bodyPr/>
        <a:lstStyle/>
        <a:p>
          <a:endParaRPr lang="en-US"/>
        </a:p>
      </dgm:t>
    </dgm:pt>
    <dgm:pt modelId="{7154D090-9E0A-4680-B57D-5AAFF8FC98AA}">
      <dgm:prSet phldrT="[Text]"/>
      <dgm:spPr/>
      <dgm:t>
        <a:bodyPr/>
        <a:lstStyle/>
        <a:p>
          <a:r>
            <a:rPr lang="en-US" b="1" i="0" dirty="0"/>
            <a:t>Keeping salt intake to less than 5 g per day (equivalent to sodium intake of less than 2 g per day) </a:t>
          </a:r>
          <a:endParaRPr lang="en-US" dirty="0"/>
        </a:p>
      </dgm:t>
    </dgm:pt>
    <dgm:pt modelId="{1204071F-3351-4489-B5F9-D0CC13638F5B}" type="parTrans" cxnId="{96AF044D-4015-4850-B6AF-4CE59CA50CD5}">
      <dgm:prSet/>
      <dgm:spPr/>
      <dgm:t>
        <a:bodyPr/>
        <a:lstStyle/>
        <a:p>
          <a:endParaRPr lang="en-US"/>
        </a:p>
      </dgm:t>
    </dgm:pt>
    <dgm:pt modelId="{5C434520-F5D6-4613-9B41-621E4F86EEE3}" type="sibTrans" cxnId="{96AF044D-4015-4850-B6AF-4CE59CA50CD5}">
      <dgm:prSet/>
      <dgm:spPr/>
      <dgm:t>
        <a:bodyPr/>
        <a:lstStyle/>
        <a:p>
          <a:endParaRPr lang="en-US"/>
        </a:p>
      </dgm:t>
    </dgm:pt>
    <dgm:pt modelId="{70112C31-58C9-43CD-B3B3-92C3D01CCDE9}">
      <dgm:prSet phldrT="[Text]"/>
      <dgm:spPr/>
      <dgm:t>
        <a:bodyPr/>
        <a:lstStyle/>
        <a:p>
          <a:r>
            <a:rPr lang="en-US" dirty="0">
              <a:solidFill>
                <a:srgbClr val="FFFF00"/>
              </a:solidFill>
            </a:rPr>
            <a:t>Sugar</a:t>
          </a:r>
        </a:p>
      </dgm:t>
    </dgm:pt>
    <dgm:pt modelId="{A2F84641-166C-465B-8DA6-53E87FE20F1E}" type="parTrans" cxnId="{9B833E0D-5C90-4093-BED6-F3A75B2BA1EC}">
      <dgm:prSet/>
      <dgm:spPr/>
      <dgm:t>
        <a:bodyPr/>
        <a:lstStyle/>
        <a:p>
          <a:endParaRPr lang="en-US"/>
        </a:p>
      </dgm:t>
    </dgm:pt>
    <dgm:pt modelId="{C11538F3-61C6-4966-B523-B08E0DD12F07}" type="sibTrans" cxnId="{9B833E0D-5C90-4093-BED6-F3A75B2BA1EC}">
      <dgm:prSet/>
      <dgm:spPr/>
      <dgm:t>
        <a:bodyPr/>
        <a:lstStyle/>
        <a:p>
          <a:endParaRPr lang="en-US"/>
        </a:p>
      </dgm:t>
    </dgm:pt>
    <dgm:pt modelId="{E144C441-D60D-47F2-A396-2837F94D23A7}">
      <dgm:prSet phldrT="[Text]"/>
      <dgm:spPr/>
      <dgm:t>
        <a:bodyPr/>
        <a:lstStyle/>
        <a:p>
          <a:r>
            <a:rPr lang="en-US" b="1" i="0" dirty="0"/>
            <a:t>Limit intake of free sugars to less than 10% of total energy intake</a:t>
          </a:r>
          <a:endParaRPr lang="en-US" dirty="0"/>
        </a:p>
      </dgm:t>
    </dgm:pt>
    <dgm:pt modelId="{142D24FE-32D7-4EAC-A291-37038E092689}" type="parTrans" cxnId="{482A3CE4-9ABA-4D80-A306-FE69F0DAE6C9}">
      <dgm:prSet/>
      <dgm:spPr/>
      <dgm:t>
        <a:bodyPr/>
        <a:lstStyle/>
        <a:p>
          <a:endParaRPr lang="en-US"/>
        </a:p>
      </dgm:t>
    </dgm:pt>
    <dgm:pt modelId="{E79C95FA-E095-4865-BA6C-337EAE0E6390}" type="sibTrans" cxnId="{482A3CE4-9ABA-4D80-A306-FE69F0DAE6C9}">
      <dgm:prSet/>
      <dgm:spPr/>
      <dgm:t>
        <a:bodyPr/>
        <a:lstStyle/>
        <a:p>
          <a:endParaRPr lang="en-US"/>
        </a:p>
      </dgm:t>
    </dgm:pt>
    <dgm:pt modelId="{2F90C452-1FCA-4E00-9B9E-95F021E3558E}">
      <dgm:prSet phldrT="[Text]"/>
      <dgm:spPr/>
      <dgm:t>
        <a:bodyPr/>
        <a:lstStyle/>
        <a:p>
          <a:r>
            <a:rPr lang="en-US" b="1" i="0" dirty="0"/>
            <a:t>A further reduction to less than 5% of total energy intake is suggested for additional health benefits</a:t>
          </a:r>
          <a:endParaRPr lang="en-US" dirty="0"/>
        </a:p>
      </dgm:t>
    </dgm:pt>
    <dgm:pt modelId="{F450A563-F2BB-4D9D-BA96-F6B1E35F322F}" type="parTrans" cxnId="{A17F46CD-8D9B-4C01-A480-A36FDE3907D1}">
      <dgm:prSet/>
      <dgm:spPr/>
      <dgm:t>
        <a:bodyPr/>
        <a:lstStyle/>
        <a:p>
          <a:endParaRPr lang="en-US"/>
        </a:p>
      </dgm:t>
    </dgm:pt>
    <dgm:pt modelId="{E3BFD293-6E64-4D04-B52A-7CF00EE79ADD}" type="sibTrans" cxnId="{A17F46CD-8D9B-4C01-A480-A36FDE3907D1}">
      <dgm:prSet/>
      <dgm:spPr/>
      <dgm:t>
        <a:bodyPr/>
        <a:lstStyle/>
        <a:p>
          <a:endParaRPr lang="en-US"/>
        </a:p>
      </dgm:t>
    </dgm:pt>
    <dgm:pt modelId="{E0BBED1D-F087-42EE-B5F4-723BFD91FCE0}">
      <dgm:prSet phldrT="[Text]"/>
      <dgm:spPr/>
      <dgm:t>
        <a:bodyPr/>
        <a:lstStyle/>
        <a:p>
          <a:r>
            <a:rPr lang="en-US" dirty="0">
              <a:solidFill>
                <a:srgbClr val="FFFF00"/>
              </a:solidFill>
            </a:rPr>
            <a:t>trans</a:t>
          </a:r>
        </a:p>
      </dgm:t>
    </dgm:pt>
    <dgm:pt modelId="{9B6E1BE0-51CE-4077-AAF2-EFE150FA2C2D}" type="parTrans" cxnId="{9BBBBB36-AC13-4A08-A5E9-6B0F6D933F01}">
      <dgm:prSet/>
      <dgm:spPr/>
      <dgm:t>
        <a:bodyPr/>
        <a:lstStyle/>
        <a:p>
          <a:endParaRPr lang="en-US"/>
        </a:p>
      </dgm:t>
    </dgm:pt>
    <dgm:pt modelId="{602DDA47-0D47-48DD-A1BD-02C68C9924C0}" type="sibTrans" cxnId="{9BBBBB36-AC13-4A08-A5E9-6B0F6D933F01}">
      <dgm:prSet/>
      <dgm:spPr/>
      <dgm:t>
        <a:bodyPr/>
        <a:lstStyle/>
        <a:p>
          <a:endParaRPr lang="en-US"/>
        </a:p>
      </dgm:t>
    </dgm:pt>
    <dgm:pt modelId="{69C07D39-2DE7-419F-A1DA-25C28DD7A399}">
      <dgm:prSet phldrT="[Text]"/>
      <dgm:spPr/>
      <dgm:t>
        <a:bodyPr/>
        <a:lstStyle/>
        <a:p>
          <a:r>
            <a:rPr lang="en-US" b="1" i="0" dirty="0"/>
            <a:t>total fat should not exceed 30% of total energy intake</a:t>
          </a:r>
          <a:endParaRPr lang="en-US" dirty="0"/>
        </a:p>
      </dgm:t>
    </dgm:pt>
    <dgm:pt modelId="{1FEBA585-504E-41FE-8C5A-1B1EF0EF1EB6}" type="parTrans" cxnId="{48202BD0-990D-45DA-884F-A82DAC5E249C}">
      <dgm:prSet/>
      <dgm:spPr/>
      <dgm:t>
        <a:bodyPr/>
        <a:lstStyle/>
        <a:p>
          <a:endParaRPr lang="en-US"/>
        </a:p>
      </dgm:t>
    </dgm:pt>
    <dgm:pt modelId="{743CDC2F-0ABB-4F56-9B41-92A819F26F2F}" type="sibTrans" cxnId="{48202BD0-990D-45DA-884F-A82DAC5E249C}">
      <dgm:prSet/>
      <dgm:spPr/>
      <dgm:t>
        <a:bodyPr/>
        <a:lstStyle/>
        <a:p>
          <a:endParaRPr lang="en-US"/>
        </a:p>
      </dgm:t>
    </dgm:pt>
    <dgm:pt modelId="{48A8CACD-9BD9-440C-81FE-D8C709DBB05B}">
      <dgm:prSet phldrT="[Text]"/>
      <dgm:spPr/>
      <dgm:t>
        <a:bodyPr/>
        <a:lstStyle/>
        <a:p>
          <a:r>
            <a:rPr lang="en-US" b="1" i="0" dirty="0"/>
            <a:t>Intake of saturated fats should be less than 10% of total energy intake, and intake of trans-fats less than 1% of total energy intake</a:t>
          </a:r>
          <a:endParaRPr lang="en-US" dirty="0"/>
        </a:p>
      </dgm:t>
    </dgm:pt>
    <dgm:pt modelId="{15A1045D-E280-4451-8241-59E7345948DD}" type="parTrans" cxnId="{88FBA5F9-9F1E-4A37-A9B6-94659C731A6E}">
      <dgm:prSet/>
      <dgm:spPr/>
      <dgm:t>
        <a:bodyPr/>
        <a:lstStyle/>
        <a:p>
          <a:endParaRPr lang="en-US"/>
        </a:p>
      </dgm:t>
    </dgm:pt>
    <dgm:pt modelId="{54174781-4C93-4CE7-BC3C-4BEC9E62504F}" type="sibTrans" cxnId="{88FBA5F9-9F1E-4A37-A9B6-94659C731A6E}">
      <dgm:prSet/>
      <dgm:spPr/>
      <dgm:t>
        <a:bodyPr/>
        <a:lstStyle/>
        <a:p>
          <a:endParaRPr lang="en-US"/>
        </a:p>
      </dgm:t>
    </dgm:pt>
    <dgm:pt modelId="{CB0AFCAA-9EE2-4661-80A1-5C4C8A81C9E1}">
      <dgm:prSet phldrT="[Text]"/>
      <dgm:spPr/>
      <dgm:t>
        <a:bodyPr/>
        <a:lstStyle/>
        <a:p>
          <a:endParaRPr lang="en-US" dirty="0"/>
        </a:p>
      </dgm:t>
    </dgm:pt>
    <dgm:pt modelId="{487EE6A4-97A2-4AF7-9613-0759A9E95319}" type="parTrans" cxnId="{3D817666-1020-4337-BD32-9B779ACF04D1}">
      <dgm:prSet/>
      <dgm:spPr/>
      <dgm:t>
        <a:bodyPr/>
        <a:lstStyle/>
        <a:p>
          <a:endParaRPr lang="en-US"/>
        </a:p>
      </dgm:t>
    </dgm:pt>
    <dgm:pt modelId="{3EDD6BC2-64BE-45B7-BF6E-49893CF88811}" type="sibTrans" cxnId="{3D817666-1020-4337-BD32-9B779ACF04D1}">
      <dgm:prSet/>
      <dgm:spPr/>
      <dgm:t>
        <a:bodyPr/>
        <a:lstStyle/>
        <a:p>
          <a:endParaRPr lang="en-US"/>
        </a:p>
      </dgm:t>
    </dgm:pt>
    <dgm:pt modelId="{55AAE494-B3F2-4047-942F-6185B211B7A0}" type="pres">
      <dgm:prSet presAssocID="{A7EFD2A9-92E6-4EBD-B3BA-1AF2FC9F26A1}" presName="linearFlow" presStyleCnt="0">
        <dgm:presLayoutVars>
          <dgm:dir/>
          <dgm:animLvl val="lvl"/>
          <dgm:resizeHandles val="exact"/>
        </dgm:presLayoutVars>
      </dgm:prSet>
      <dgm:spPr/>
    </dgm:pt>
    <dgm:pt modelId="{91F439CC-611E-46E4-A12E-7475BC723761}" type="pres">
      <dgm:prSet presAssocID="{0F8EA4A4-A3CE-4E32-BC09-F5A191938B1A}" presName="composite" presStyleCnt="0"/>
      <dgm:spPr/>
    </dgm:pt>
    <dgm:pt modelId="{49A9598D-3F89-4781-A736-DE60747CDD49}" type="pres">
      <dgm:prSet presAssocID="{0F8EA4A4-A3CE-4E32-BC09-F5A191938B1A}" presName="parentText" presStyleLbl="alignNode1" presStyleIdx="0" presStyleCnt="3">
        <dgm:presLayoutVars>
          <dgm:chMax val="1"/>
          <dgm:bulletEnabled val="1"/>
        </dgm:presLayoutVars>
      </dgm:prSet>
      <dgm:spPr/>
    </dgm:pt>
    <dgm:pt modelId="{877B0531-151C-4178-BF0D-4017B6AB125D}" type="pres">
      <dgm:prSet presAssocID="{0F8EA4A4-A3CE-4E32-BC09-F5A191938B1A}" presName="descendantText" presStyleLbl="alignAcc1" presStyleIdx="0" presStyleCnt="3">
        <dgm:presLayoutVars>
          <dgm:bulletEnabled val="1"/>
        </dgm:presLayoutVars>
      </dgm:prSet>
      <dgm:spPr/>
    </dgm:pt>
    <dgm:pt modelId="{AC210547-B8B0-4A8F-9AE5-5E1D2C5C8C2C}" type="pres">
      <dgm:prSet presAssocID="{83630942-6EFA-486A-AD22-FFBD39FE4FEC}" presName="sp" presStyleCnt="0"/>
      <dgm:spPr/>
    </dgm:pt>
    <dgm:pt modelId="{E3CD3761-4397-4047-8E1E-44D999C89127}" type="pres">
      <dgm:prSet presAssocID="{70112C31-58C9-43CD-B3B3-92C3D01CCDE9}" presName="composite" presStyleCnt="0"/>
      <dgm:spPr/>
    </dgm:pt>
    <dgm:pt modelId="{9314F923-FA9A-4C2F-8004-5269871B9B11}" type="pres">
      <dgm:prSet presAssocID="{70112C31-58C9-43CD-B3B3-92C3D01CCDE9}" presName="parentText" presStyleLbl="alignNode1" presStyleIdx="1" presStyleCnt="3">
        <dgm:presLayoutVars>
          <dgm:chMax val="1"/>
          <dgm:bulletEnabled val="1"/>
        </dgm:presLayoutVars>
      </dgm:prSet>
      <dgm:spPr/>
    </dgm:pt>
    <dgm:pt modelId="{AD2EBFA6-F615-4C6B-A625-77C498617A35}" type="pres">
      <dgm:prSet presAssocID="{70112C31-58C9-43CD-B3B3-92C3D01CCDE9}" presName="descendantText" presStyleLbl="alignAcc1" presStyleIdx="1" presStyleCnt="3">
        <dgm:presLayoutVars>
          <dgm:bulletEnabled val="1"/>
        </dgm:presLayoutVars>
      </dgm:prSet>
      <dgm:spPr/>
    </dgm:pt>
    <dgm:pt modelId="{0D34FEAF-B101-4106-96D7-E25483F333E6}" type="pres">
      <dgm:prSet presAssocID="{C11538F3-61C6-4966-B523-B08E0DD12F07}" presName="sp" presStyleCnt="0"/>
      <dgm:spPr/>
    </dgm:pt>
    <dgm:pt modelId="{00FE070B-B525-40FC-8786-7693C63FCF7E}" type="pres">
      <dgm:prSet presAssocID="{E0BBED1D-F087-42EE-B5F4-723BFD91FCE0}" presName="composite" presStyleCnt="0"/>
      <dgm:spPr/>
    </dgm:pt>
    <dgm:pt modelId="{F095F5F0-8BAD-46FD-842C-14584EE24E9D}" type="pres">
      <dgm:prSet presAssocID="{E0BBED1D-F087-42EE-B5F4-723BFD91FCE0}" presName="parentText" presStyleLbl="alignNode1" presStyleIdx="2" presStyleCnt="3">
        <dgm:presLayoutVars>
          <dgm:chMax val="1"/>
          <dgm:bulletEnabled val="1"/>
        </dgm:presLayoutVars>
      </dgm:prSet>
      <dgm:spPr/>
    </dgm:pt>
    <dgm:pt modelId="{DDD42DF5-772E-4292-B8AC-F1F7D2D862C7}" type="pres">
      <dgm:prSet presAssocID="{E0BBED1D-F087-42EE-B5F4-723BFD91FCE0}" presName="descendantText" presStyleLbl="alignAcc1" presStyleIdx="2" presStyleCnt="3">
        <dgm:presLayoutVars>
          <dgm:bulletEnabled val="1"/>
        </dgm:presLayoutVars>
      </dgm:prSet>
      <dgm:spPr/>
    </dgm:pt>
  </dgm:ptLst>
  <dgm:cxnLst>
    <dgm:cxn modelId="{9B833E0D-5C90-4093-BED6-F3A75B2BA1EC}" srcId="{A7EFD2A9-92E6-4EBD-B3BA-1AF2FC9F26A1}" destId="{70112C31-58C9-43CD-B3B3-92C3D01CCDE9}" srcOrd="1" destOrd="0" parTransId="{A2F84641-166C-465B-8DA6-53E87FE20F1E}" sibTransId="{C11538F3-61C6-4966-B523-B08E0DD12F07}"/>
    <dgm:cxn modelId="{896FEB0D-8574-47F9-9546-6C9E5E9D0930}" type="presOf" srcId="{48A8CACD-9BD9-440C-81FE-D8C709DBB05B}" destId="{DDD42DF5-772E-4292-B8AC-F1F7D2D862C7}" srcOrd="0" destOrd="1" presId="urn:microsoft.com/office/officeart/2005/8/layout/chevron2"/>
    <dgm:cxn modelId="{98ADD80F-5C08-4BF3-9166-1D5E0CA47EF0}" type="presOf" srcId="{CB0AFCAA-9EE2-4661-80A1-5C4C8A81C9E1}" destId="{877B0531-151C-4178-BF0D-4017B6AB125D}" srcOrd="0" destOrd="2" presId="urn:microsoft.com/office/officeart/2005/8/layout/chevron2"/>
    <dgm:cxn modelId="{02DBE334-4321-4C21-A465-74233667D011}" type="presOf" srcId="{2F90C452-1FCA-4E00-9B9E-95F021E3558E}" destId="{AD2EBFA6-F615-4C6B-A625-77C498617A35}" srcOrd="0" destOrd="1" presId="urn:microsoft.com/office/officeart/2005/8/layout/chevron2"/>
    <dgm:cxn modelId="{9BBBBB36-AC13-4A08-A5E9-6B0F6D933F01}" srcId="{A7EFD2A9-92E6-4EBD-B3BA-1AF2FC9F26A1}" destId="{E0BBED1D-F087-42EE-B5F4-723BFD91FCE0}" srcOrd="2" destOrd="0" parTransId="{9B6E1BE0-51CE-4077-AAF2-EFE150FA2C2D}" sibTransId="{602DDA47-0D47-48DD-A1BD-02C68C9924C0}"/>
    <dgm:cxn modelId="{3D817666-1020-4337-BD32-9B779ACF04D1}" srcId="{0F8EA4A4-A3CE-4E32-BC09-F5A191938B1A}" destId="{CB0AFCAA-9EE2-4661-80A1-5C4C8A81C9E1}" srcOrd="2" destOrd="0" parTransId="{487EE6A4-97A2-4AF7-9613-0759A9E95319}" sibTransId="{3EDD6BC2-64BE-45B7-BF6E-49893CF88811}"/>
    <dgm:cxn modelId="{49139148-607F-4EEA-A993-078149196B08}" type="presOf" srcId="{E144C441-D60D-47F2-A396-2837F94D23A7}" destId="{AD2EBFA6-F615-4C6B-A625-77C498617A35}" srcOrd="0" destOrd="0" presId="urn:microsoft.com/office/officeart/2005/8/layout/chevron2"/>
    <dgm:cxn modelId="{CF5BCF68-CE64-4461-873C-A89D59DE8C6D}" srcId="{A7EFD2A9-92E6-4EBD-B3BA-1AF2FC9F26A1}" destId="{0F8EA4A4-A3CE-4E32-BC09-F5A191938B1A}" srcOrd="0" destOrd="0" parTransId="{84781169-DD7B-4FA5-A9A2-66F43F3E4727}" sibTransId="{83630942-6EFA-486A-AD22-FFBD39FE4FEC}"/>
    <dgm:cxn modelId="{96AF044D-4015-4850-B6AF-4CE59CA50CD5}" srcId="{0F8EA4A4-A3CE-4E32-BC09-F5A191938B1A}" destId="{7154D090-9E0A-4680-B57D-5AAFF8FC98AA}" srcOrd="1" destOrd="0" parTransId="{1204071F-3351-4489-B5F9-D0CC13638F5B}" sibTransId="{5C434520-F5D6-4613-9B41-621E4F86EEE3}"/>
    <dgm:cxn modelId="{9E426C82-4312-42DC-B642-13A338AA558D}" type="presOf" srcId="{7154D090-9E0A-4680-B57D-5AAFF8FC98AA}" destId="{877B0531-151C-4178-BF0D-4017B6AB125D}" srcOrd="0" destOrd="1" presId="urn:microsoft.com/office/officeart/2005/8/layout/chevron2"/>
    <dgm:cxn modelId="{2C942D85-FA27-4404-90BC-9DA82997A1D1}" type="presOf" srcId="{A7EFD2A9-92E6-4EBD-B3BA-1AF2FC9F26A1}" destId="{55AAE494-B3F2-4047-942F-6185B211B7A0}" srcOrd="0" destOrd="0" presId="urn:microsoft.com/office/officeart/2005/8/layout/chevron2"/>
    <dgm:cxn modelId="{27B4F386-8CB8-4EA5-B7F1-5FDE336AEBA3}" type="presOf" srcId="{0F8EA4A4-A3CE-4E32-BC09-F5A191938B1A}" destId="{49A9598D-3F89-4781-A736-DE60747CDD49}" srcOrd="0" destOrd="0" presId="urn:microsoft.com/office/officeart/2005/8/layout/chevron2"/>
    <dgm:cxn modelId="{AA099899-A174-4C06-B6A4-162F5CA5E4FE}" type="presOf" srcId="{70112C31-58C9-43CD-B3B3-92C3D01CCDE9}" destId="{9314F923-FA9A-4C2F-8004-5269871B9B11}" srcOrd="0" destOrd="0" presId="urn:microsoft.com/office/officeart/2005/8/layout/chevron2"/>
    <dgm:cxn modelId="{83F6D6A0-9D2B-471F-96F7-E4FF5A66748D}" type="presOf" srcId="{69C07D39-2DE7-419F-A1DA-25C28DD7A399}" destId="{DDD42DF5-772E-4292-B8AC-F1F7D2D862C7}" srcOrd="0" destOrd="0" presId="urn:microsoft.com/office/officeart/2005/8/layout/chevron2"/>
    <dgm:cxn modelId="{B96C8BB1-F80C-4889-8CF3-2381431A1E7B}" srcId="{0F8EA4A4-A3CE-4E32-BC09-F5A191938B1A}" destId="{A4654E36-5FE0-4C58-A1D2-FD0D9E62736A}" srcOrd="0" destOrd="0" parTransId="{4D7D8B0B-32F8-4DFF-939E-FE7F25B3C14E}" sibTransId="{D8560F53-15F3-42D0-8236-D82247B5B2E5}"/>
    <dgm:cxn modelId="{815D17C7-A419-4C0F-A1FA-2D088DD4032E}" type="presOf" srcId="{A4654E36-5FE0-4C58-A1D2-FD0D9E62736A}" destId="{877B0531-151C-4178-BF0D-4017B6AB125D}" srcOrd="0" destOrd="0" presId="urn:microsoft.com/office/officeart/2005/8/layout/chevron2"/>
    <dgm:cxn modelId="{A17F46CD-8D9B-4C01-A480-A36FDE3907D1}" srcId="{70112C31-58C9-43CD-B3B3-92C3D01CCDE9}" destId="{2F90C452-1FCA-4E00-9B9E-95F021E3558E}" srcOrd="1" destOrd="0" parTransId="{F450A563-F2BB-4D9D-BA96-F6B1E35F322F}" sibTransId="{E3BFD293-6E64-4D04-B52A-7CF00EE79ADD}"/>
    <dgm:cxn modelId="{48202BD0-990D-45DA-884F-A82DAC5E249C}" srcId="{E0BBED1D-F087-42EE-B5F4-723BFD91FCE0}" destId="{69C07D39-2DE7-419F-A1DA-25C28DD7A399}" srcOrd="0" destOrd="0" parTransId="{1FEBA585-504E-41FE-8C5A-1B1EF0EF1EB6}" sibTransId="{743CDC2F-0ABB-4F56-9B41-92A819F26F2F}"/>
    <dgm:cxn modelId="{482A3CE4-9ABA-4D80-A306-FE69F0DAE6C9}" srcId="{70112C31-58C9-43CD-B3B3-92C3D01CCDE9}" destId="{E144C441-D60D-47F2-A396-2837F94D23A7}" srcOrd="0" destOrd="0" parTransId="{142D24FE-32D7-4EAC-A291-37038E092689}" sibTransId="{E79C95FA-E095-4865-BA6C-337EAE0E6390}"/>
    <dgm:cxn modelId="{02BBACF3-B7ED-4091-9B51-8CDE514CCF95}" type="presOf" srcId="{E0BBED1D-F087-42EE-B5F4-723BFD91FCE0}" destId="{F095F5F0-8BAD-46FD-842C-14584EE24E9D}" srcOrd="0" destOrd="0" presId="urn:microsoft.com/office/officeart/2005/8/layout/chevron2"/>
    <dgm:cxn modelId="{88FBA5F9-9F1E-4A37-A9B6-94659C731A6E}" srcId="{E0BBED1D-F087-42EE-B5F4-723BFD91FCE0}" destId="{48A8CACD-9BD9-440C-81FE-D8C709DBB05B}" srcOrd="1" destOrd="0" parTransId="{15A1045D-E280-4451-8241-59E7345948DD}" sibTransId="{54174781-4C93-4CE7-BC3C-4BEC9E62504F}"/>
    <dgm:cxn modelId="{CFAB60FD-560E-4777-A1BC-BC5C13F7E945}" type="presParOf" srcId="{55AAE494-B3F2-4047-942F-6185B211B7A0}" destId="{91F439CC-611E-46E4-A12E-7475BC723761}" srcOrd="0" destOrd="0" presId="urn:microsoft.com/office/officeart/2005/8/layout/chevron2"/>
    <dgm:cxn modelId="{37335D57-FDF3-43C8-9D1E-3F3E165C6D7D}" type="presParOf" srcId="{91F439CC-611E-46E4-A12E-7475BC723761}" destId="{49A9598D-3F89-4781-A736-DE60747CDD49}" srcOrd="0" destOrd="0" presId="urn:microsoft.com/office/officeart/2005/8/layout/chevron2"/>
    <dgm:cxn modelId="{3CF849C1-F9B2-4A9D-A6AB-2226AC44BF72}" type="presParOf" srcId="{91F439CC-611E-46E4-A12E-7475BC723761}" destId="{877B0531-151C-4178-BF0D-4017B6AB125D}" srcOrd="1" destOrd="0" presId="urn:microsoft.com/office/officeart/2005/8/layout/chevron2"/>
    <dgm:cxn modelId="{CBC50541-4041-4DE7-BF38-AB38C0B530EC}" type="presParOf" srcId="{55AAE494-B3F2-4047-942F-6185B211B7A0}" destId="{AC210547-B8B0-4A8F-9AE5-5E1D2C5C8C2C}" srcOrd="1" destOrd="0" presId="urn:microsoft.com/office/officeart/2005/8/layout/chevron2"/>
    <dgm:cxn modelId="{8FD23539-FD53-40AA-8D82-E136E4FCB865}" type="presParOf" srcId="{55AAE494-B3F2-4047-942F-6185B211B7A0}" destId="{E3CD3761-4397-4047-8E1E-44D999C89127}" srcOrd="2" destOrd="0" presId="urn:microsoft.com/office/officeart/2005/8/layout/chevron2"/>
    <dgm:cxn modelId="{16ACA0EF-3F16-4653-AE1C-DEF7C8467852}" type="presParOf" srcId="{E3CD3761-4397-4047-8E1E-44D999C89127}" destId="{9314F923-FA9A-4C2F-8004-5269871B9B11}" srcOrd="0" destOrd="0" presId="urn:microsoft.com/office/officeart/2005/8/layout/chevron2"/>
    <dgm:cxn modelId="{40AE1C1C-3AF7-4769-B7D6-4F9CB6174D4B}" type="presParOf" srcId="{E3CD3761-4397-4047-8E1E-44D999C89127}" destId="{AD2EBFA6-F615-4C6B-A625-77C498617A35}" srcOrd="1" destOrd="0" presId="urn:microsoft.com/office/officeart/2005/8/layout/chevron2"/>
    <dgm:cxn modelId="{DDED8864-CD2A-4680-9348-C14FF19865A5}" type="presParOf" srcId="{55AAE494-B3F2-4047-942F-6185B211B7A0}" destId="{0D34FEAF-B101-4106-96D7-E25483F333E6}" srcOrd="3" destOrd="0" presId="urn:microsoft.com/office/officeart/2005/8/layout/chevron2"/>
    <dgm:cxn modelId="{70DBB5A6-65D9-48BD-9BB0-1C546E48245F}" type="presParOf" srcId="{55AAE494-B3F2-4047-942F-6185B211B7A0}" destId="{00FE070B-B525-40FC-8786-7693C63FCF7E}" srcOrd="4" destOrd="0" presId="urn:microsoft.com/office/officeart/2005/8/layout/chevron2"/>
    <dgm:cxn modelId="{37EDB06F-8C6C-40DC-BE93-2732C86D620E}" type="presParOf" srcId="{00FE070B-B525-40FC-8786-7693C63FCF7E}" destId="{F095F5F0-8BAD-46FD-842C-14584EE24E9D}" srcOrd="0" destOrd="0" presId="urn:microsoft.com/office/officeart/2005/8/layout/chevron2"/>
    <dgm:cxn modelId="{4894A9D8-C34E-40AF-B729-D8182E08ED24}" type="presParOf" srcId="{00FE070B-B525-40FC-8786-7693C63FCF7E}" destId="{DDD42DF5-772E-4292-B8AC-F1F7D2D862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9598D-3F89-4781-A736-DE60747CDD49}">
      <dsp:nvSpPr>
        <dsp:cNvPr id="0" name=""/>
        <dsp:cNvSpPr/>
      </dsp:nvSpPr>
      <dsp:spPr>
        <a:xfrm rot="5400000">
          <a:off x="-272908" y="274033"/>
          <a:ext cx="1819391" cy="127357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00"/>
              </a:solidFill>
            </a:rPr>
            <a:t>Salt</a:t>
          </a:r>
        </a:p>
      </dsp:txBody>
      <dsp:txXfrm rot="-5400000">
        <a:off x="1" y="637911"/>
        <a:ext cx="1273574" cy="545817"/>
      </dsp:txXfrm>
    </dsp:sp>
    <dsp:sp modelId="{877B0531-151C-4178-BF0D-4017B6AB125D}">
      <dsp:nvSpPr>
        <dsp:cNvPr id="0" name=""/>
        <dsp:cNvSpPr/>
      </dsp:nvSpPr>
      <dsp:spPr>
        <a:xfrm rot="5400000">
          <a:off x="5666259" y="-4391560"/>
          <a:ext cx="1182604" cy="996797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i="0" kern="1200" dirty="0"/>
            <a:t>Keeping salt intake to less than 5 g per day (equivalent to sodium intake of less than 2 g per day) </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1273574" y="58855"/>
        <a:ext cx="9910244" cy="1067144"/>
      </dsp:txXfrm>
    </dsp:sp>
    <dsp:sp modelId="{9314F923-FA9A-4C2F-8004-5269871B9B11}">
      <dsp:nvSpPr>
        <dsp:cNvPr id="0" name=""/>
        <dsp:cNvSpPr/>
      </dsp:nvSpPr>
      <dsp:spPr>
        <a:xfrm rot="5400000">
          <a:off x="-272908" y="1901437"/>
          <a:ext cx="1819391" cy="127357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00"/>
              </a:solidFill>
            </a:rPr>
            <a:t>Sugar</a:t>
          </a:r>
        </a:p>
      </dsp:txBody>
      <dsp:txXfrm rot="-5400000">
        <a:off x="1" y="2265315"/>
        <a:ext cx="1273574" cy="545817"/>
      </dsp:txXfrm>
    </dsp:sp>
    <dsp:sp modelId="{AD2EBFA6-F615-4C6B-A625-77C498617A35}">
      <dsp:nvSpPr>
        <dsp:cNvPr id="0" name=""/>
        <dsp:cNvSpPr/>
      </dsp:nvSpPr>
      <dsp:spPr>
        <a:xfrm rot="5400000">
          <a:off x="5666259" y="-2764155"/>
          <a:ext cx="1182604" cy="996797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Limit intake of free sugars to less than 10% of total energy intake</a:t>
          </a:r>
          <a:endParaRPr lang="en-US" sz="1800" kern="1200" dirty="0"/>
        </a:p>
        <a:p>
          <a:pPr marL="171450" lvl="1" indent="-171450" algn="l" defTabSz="800100">
            <a:lnSpc>
              <a:spcPct val="90000"/>
            </a:lnSpc>
            <a:spcBef>
              <a:spcPct val="0"/>
            </a:spcBef>
            <a:spcAft>
              <a:spcPct val="15000"/>
            </a:spcAft>
            <a:buChar char="•"/>
          </a:pPr>
          <a:r>
            <a:rPr lang="en-US" sz="1800" b="1" i="0" kern="1200" dirty="0"/>
            <a:t>A further reduction to less than 5% of total energy intake is suggested for additional health benefits</a:t>
          </a:r>
          <a:endParaRPr lang="en-US" sz="1800" kern="1200" dirty="0"/>
        </a:p>
      </dsp:txBody>
      <dsp:txXfrm rot="-5400000">
        <a:off x="1273574" y="1686260"/>
        <a:ext cx="9910244" cy="1067144"/>
      </dsp:txXfrm>
    </dsp:sp>
    <dsp:sp modelId="{F095F5F0-8BAD-46FD-842C-14584EE24E9D}">
      <dsp:nvSpPr>
        <dsp:cNvPr id="0" name=""/>
        <dsp:cNvSpPr/>
      </dsp:nvSpPr>
      <dsp:spPr>
        <a:xfrm rot="5400000">
          <a:off x="-272908" y="3528842"/>
          <a:ext cx="1819391" cy="127357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00"/>
              </a:solidFill>
            </a:rPr>
            <a:t>trans</a:t>
          </a:r>
        </a:p>
      </dsp:txBody>
      <dsp:txXfrm rot="-5400000">
        <a:off x="1" y="3892720"/>
        <a:ext cx="1273574" cy="545817"/>
      </dsp:txXfrm>
    </dsp:sp>
    <dsp:sp modelId="{DDD42DF5-772E-4292-B8AC-F1F7D2D862C7}">
      <dsp:nvSpPr>
        <dsp:cNvPr id="0" name=""/>
        <dsp:cNvSpPr/>
      </dsp:nvSpPr>
      <dsp:spPr>
        <a:xfrm rot="5400000">
          <a:off x="5666259" y="-1136751"/>
          <a:ext cx="1182604" cy="996797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total fat should not exceed 30% of total energy intake</a:t>
          </a:r>
          <a:endParaRPr lang="en-US" sz="1800" kern="1200" dirty="0"/>
        </a:p>
        <a:p>
          <a:pPr marL="171450" lvl="1" indent="-171450" algn="l" defTabSz="800100">
            <a:lnSpc>
              <a:spcPct val="90000"/>
            </a:lnSpc>
            <a:spcBef>
              <a:spcPct val="0"/>
            </a:spcBef>
            <a:spcAft>
              <a:spcPct val="15000"/>
            </a:spcAft>
            <a:buChar char="•"/>
          </a:pPr>
          <a:r>
            <a:rPr lang="en-US" sz="1800" b="1" i="0" kern="1200" dirty="0"/>
            <a:t>Intake of saturated fats should be less than 10% of total energy intake, and intake of trans-fats less than 1% of total energy intake</a:t>
          </a:r>
          <a:endParaRPr lang="en-US" sz="1800" kern="1200" dirty="0"/>
        </a:p>
      </dsp:txBody>
      <dsp:txXfrm rot="-5400000">
        <a:off x="1273574" y="3313664"/>
        <a:ext cx="9910244" cy="10671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0F1BA-0FFD-4852-9F95-EB4B38325878}" type="datetimeFigureOut">
              <a:rPr lang="el-GR" smtClean="0"/>
              <a:t>8/10/2024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95DB0-9DDC-40E3-9D04-61F07591E06E}" type="slidenum">
              <a:rPr lang="el-GR" smtClean="0"/>
              <a:t>‹#›</a:t>
            </a:fld>
            <a:endParaRPr lang="el-GR"/>
          </a:p>
        </p:txBody>
      </p:sp>
    </p:spTree>
    <p:extLst>
      <p:ext uri="{BB962C8B-B14F-4D97-AF65-F5344CB8AC3E}">
        <p14:creationId xmlns:p14="http://schemas.microsoft.com/office/powerpoint/2010/main" val="169331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6295DB0-9DDC-40E3-9D04-61F07591E06E}" type="slidenum">
              <a:rPr lang="el-GR" smtClean="0"/>
              <a:t>13</a:t>
            </a:fld>
            <a:endParaRPr lang="el-GR"/>
          </a:p>
        </p:txBody>
      </p:sp>
    </p:spTree>
    <p:extLst>
      <p:ext uri="{BB962C8B-B14F-4D97-AF65-F5344CB8AC3E}">
        <p14:creationId xmlns:p14="http://schemas.microsoft.com/office/powerpoint/2010/main" val="58643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6295DB0-9DDC-40E3-9D04-61F07591E06E}" type="slidenum">
              <a:rPr lang="el-GR" smtClean="0"/>
              <a:t>27</a:t>
            </a:fld>
            <a:endParaRPr lang="el-GR"/>
          </a:p>
        </p:txBody>
      </p:sp>
    </p:spTree>
    <p:extLst>
      <p:ext uri="{BB962C8B-B14F-4D97-AF65-F5344CB8AC3E}">
        <p14:creationId xmlns:p14="http://schemas.microsoft.com/office/powerpoint/2010/main" val="385901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6295DB0-9DDC-40E3-9D04-61F07591E06E}" type="slidenum">
              <a:rPr lang="el-GR" smtClean="0"/>
              <a:t>29</a:t>
            </a:fld>
            <a:endParaRPr lang="el-GR"/>
          </a:p>
        </p:txBody>
      </p:sp>
    </p:spTree>
    <p:extLst>
      <p:ext uri="{BB962C8B-B14F-4D97-AF65-F5344CB8AC3E}">
        <p14:creationId xmlns:p14="http://schemas.microsoft.com/office/powerpoint/2010/main" val="33361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BE6DADF-0F96-46A3-9870-E9A0D5E6B5C6}" type="datetimeFigureOut">
              <a:rPr lang="el-GR" smtClean="0"/>
              <a:t>8/10/2024</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CE300E-3A46-477E-AA67-B298B01E18AB}" type="slidenum">
              <a:rPr lang="el-GR" smtClean="0"/>
              <a:t>‹#›</a:t>
            </a:fld>
            <a:endParaRPr lang="el-GR"/>
          </a:p>
        </p:txBody>
      </p:sp>
      <p:cxnSp>
        <p:nvCxnSpPr>
          <p:cNvPr id="8" name="Straight Connector 7"/>
          <p:cNvCxnSpPr/>
          <p:nvPr/>
        </p:nvCxnSpPr>
        <p:spPr>
          <a:xfrm>
            <a:off x="1978660" y="4361872"/>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74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0317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96280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30400" y="228600"/>
            <a:ext cx="10668000" cy="762000"/>
          </a:xfrm>
        </p:spPr>
        <p:txBody>
          <a:bodyPr/>
          <a:lstStyle/>
          <a:p>
            <a:r>
              <a:rPr lang="en-US"/>
              <a:t>Click to edit Master title style</a:t>
            </a:r>
            <a:endParaRPr lang="el-GR"/>
          </a:p>
        </p:txBody>
      </p:sp>
      <p:sp>
        <p:nvSpPr>
          <p:cNvPr id="3" name="Chart Placeholder 2"/>
          <p:cNvSpPr>
            <a:spLocks noGrp="1"/>
          </p:cNvSpPr>
          <p:nvPr>
            <p:ph type="chart" idx="1"/>
          </p:nvPr>
        </p:nvSpPr>
        <p:spPr>
          <a:xfrm>
            <a:off x="711200" y="1524000"/>
            <a:ext cx="11277600" cy="3733800"/>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45A0B1-86BF-41A3-801E-F87B2D79BB61}" type="slidenum">
              <a:rPr lang="en-GB" altLang="el-GR"/>
              <a:pPr>
                <a:defRPr/>
              </a:pPr>
              <a:t>‹#›</a:t>
            </a:fld>
            <a:endParaRPr lang="en-GB" altLang="el-GR"/>
          </a:p>
        </p:txBody>
      </p:sp>
    </p:spTree>
    <p:extLst>
      <p:ext uri="{BB962C8B-B14F-4D97-AF65-F5344CB8AC3E}">
        <p14:creationId xmlns:p14="http://schemas.microsoft.com/office/powerpoint/2010/main" val="378614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1117600" y="1905001"/>
            <a:ext cx="10363200" cy="4151313"/>
          </a:xfrm>
        </p:spPr>
        <p:txBody>
          <a:bodyPr rtlCol="0">
            <a:normAutofit/>
          </a:bodyPr>
          <a:lstStyle/>
          <a:p>
            <a:pPr lvl="0"/>
            <a:endParaRPr lang="el-GR" noProof="0"/>
          </a:p>
        </p:txBody>
      </p:sp>
      <p:sp>
        <p:nvSpPr>
          <p:cNvPr id="4" name="Date Placeholder 3"/>
          <p:cNvSpPr>
            <a:spLocks noGrp="1"/>
          </p:cNvSpPr>
          <p:nvPr>
            <p:ph type="dt" sz="half" idx="10"/>
          </p:nvPr>
        </p:nvSpPr>
        <p:spPr/>
        <p:txBody>
          <a:bodyPr/>
          <a:lstStyle>
            <a:lvl1pPr>
              <a:defRPr/>
            </a:lvl1pPr>
          </a:lstStyle>
          <a:p>
            <a:pPr>
              <a:defRPr/>
            </a:pPr>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n-US" altLang="el-GR"/>
          </a:p>
        </p:txBody>
      </p:sp>
      <p:sp>
        <p:nvSpPr>
          <p:cNvPr id="6" name="Slide Number Placeholder 5"/>
          <p:cNvSpPr>
            <a:spLocks noGrp="1"/>
          </p:cNvSpPr>
          <p:nvPr>
            <p:ph type="sldNum" sz="quarter" idx="12"/>
          </p:nvPr>
        </p:nvSpPr>
        <p:spPr/>
        <p:txBody>
          <a:bodyPr/>
          <a:lstStyle>
            <a:lvl1pPr>
              <a:defRPr/>
            </a:lvl1pPr>
          </a:lstStyle>
          <a:p>
            <a:pPr>
              <a:defRPr/>
            </a:pPr>
            <a:fld id="{2193A70E-C83A-41EE-9927-1851B197DA70}" type="slidenum">
              <a:rPr lang="en-US" altLang="el-GR"/>
              <a:pPr>
                <a:defRPr/>
              </a:pPr>
              <a:t>‹#›</a:t>
            </a:fld>
            <a:endParaRPr lang="en-US" altLang="el-GR"/>
          </a:p>
        </p:txBody>
      </p:sp>
    </p:spTree>
    <p:extLst>
      <p:ext uri="{BB962C8B-B14F-4D97-AF65-F5344CB8AC3E}">
        <p14:creationId xmlns:p14="http://schemas.microsoft.com/office/powerpoint/2010/main" val="191190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7" y="980728"/>
            <a:ext cx="8463617" cy="1320800"/>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488018" y="1773239"/>
            <a:ext cx="61383" cy="46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4"/>
          </p:nvPr>
        </p:nvSpPr>
        <p:spPr/>
        <p:txBody>
          <a:bodyPr/>
          <a:lstStyle>
            <a:lvl1pPr>
              <a:defRPr/>
            </a:lvl1pPr>
          </a:lstStyle>
          <a:p>
            <a:pPr>
              <a:defRPr/>
            </a:pPr>
            <a:endParaRPr lang="en-US" altLang="el-GR"/>
          </a:p>
        </p:txBody>
      </p:sp>
      <p:sp>
        <p:nvSpPr>
          <p:cNvPr id="6" name="Footer Placeholder 4"/>
          <p:cNvSpPr>
            <a:spLocks noGrp="1"/>
          </p:cNvSpPr>
          <p:nvPr>
            <p:ph type="ftr" sz="quarter" idx="15"/>
          </p:nvPr>
        </p:nvSpPr>
        <p:spPr/>
        <p:txBody>
          <a:bodyPr/>
          <a:lstStyle>
            <a:lvl1pPr>
              <a:defRPr/>
            </a:lvl1pPr>
          </a:lstStyle>
          <a:p>
            <a:pPr>
              <a:defRPr/>
            </a:pPr>
            <a:endParaRPr lang="en-US" altLang="el-GR"/>
          </a:p>
        </p:txBody>
      </p:sp>
      <p:sp>
        <p:nvSpPr>
          <p:cNvPr id="7" name="Slide Number Placeholder 5"/>
          <p:cNvSpPr>
            <a:spLocks noGrp="1"/>
          </p:cNvSpPr>
          <p:nvPr>
            <p:ph type="sldNum" sz="quarter" idx="16"/>
          </p:nvPr>
        </p:nvSpPr>
        <p:spPr/>
        <p:txBody>
          <a:bodyPr/>
          <a:lstStyle>
            <a:lvl1pPr>
              <a:defRPr/>
            </a:lvl1pPr>
          </a:lstStyle>
          <a:p>
            <a:pPr>
              <a:defRPr/>
            </a:pPr>
            <a:fld id="{ED21FFA7-4CD1-45FE-8DF8-A11FEF945581}" type="slidenum">
              <a:rPr lang="en-US" altLang="el-GR"/>
              <a:pPr>
                <a:defRPr/>
              </a:pPr>
              <a:t>‹#›</a:t>
            </a:fld>
            <a:endParaRPr lang="en-US" altLang="el-GR"/>
          </a:p>
        </p:txBody>
      </p:sp>
    </p:spTree>
    <p:extLst>
      <p:ext uri="{BB962C8B-B14F-4D97-AF65-F5344CB8AC3E}">
        <p14:creationId xmlns:p14="http://schemas.microsoft.com/office/powerpoint/2010/main" val="215487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7" y="980728"/>
            <a:ext cx="8463617" cy="1320800"/>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488018" y="1773239"/>
            <a:ext cx="61383" cy="46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E1829DF-BD83-F214-D14E-54D11274E1D7}"/>
              </a:ext>
            </a:extLst>
          </p:cNvPr>
          <p:cNvSpPr>
            <a:spLocks noGrp="1"/>
          </p:cNvSpPr>
          <p:nvPr>
            <p:ph type="dt" sz="half" idx="14"/>
          </p:nvPr>
        </p:nvSpPr>
        <p:spPr/>
        <p:txBody>
          <a:bodyPr/>
          <a:lstStyle>
            <a:lvl1pPr>
              <a:defRPr/>
            </a:lvl1pPr>
          </a:lstStyle>
          <a:p>
            <a:pPr>
              <a:defRPr/>
            </a:pPr>
            <a:endParaRPr lang="en-US" altLang="el-GR"/>
          </a:p>
        </p:txBody>
      </p:sp>
      <p:sp>
        <p:nvSpPr>
          <p:cNvPr id="5" name="Footer Placeholder 4">
            <a:extLst>
              <a:ext uri="{FF2B5EF4-FFF2-40B4-BE49-F238E27FC236}">
                <a16:creationId xmlns:a16="http://schemas.microsoft.com/office/drawing/2014/main" id="{E49852B6-BE3F-A082-B891-DA7F12AB4FC1}"/>
              </a:ext>
            </a:extLst>
          </p:cNvPr>
          <p:cNvSpPr>
            <a:spLocks noGrp="1"/>
          </p:cNvSpPr>
          <p:nvPr>
            <p:ph type="ftr" sz="quarter" idx="15"/>
          </p:nvPr>
        </p:nvSpPr>
        <p:spPr/>
        <p:txBody>
          <a:bodyPr/>
          <a:lstStyle>
            <a:lvl1pPr>
              <a:defRPr/>
            </a:lvl1pPr>
          </a:lstStyle>
          <a:p>
            <a:pPr>
              <a:defRPr/>
            </a:pPr>
            <a:endParaRPr lang="en-US" altLang="el-GR"/>
          </a:p>
        </p:txBody>
      </p:sp>
      <p:sp>
        <p:nvSpPr>
          <p:cNvPr id="6" name="Slide Number Placeholder 5">
            <a:extLst>
              <a:ext uri="{FF2B5EF4-FFF2-40B4-BE49-F238E27FC236}">
                <a16:creationId xmlns:a16="http://schemas.microsoft.com/office/drawing/2014/main" id="{2CD8CD2C-2AB5-BAB5-A408-1A501A53247F}"/>
              </a:ext>
            </a:extLst>
          </p:cNvPr>
          <p:cNvSpPr>
            <a:spLocks noGrp="1"/>
          </p:cNvSpPr>
          <p:nvPr>
            <p:ph type="sldNum" sz="quarter" idx="16"/>
          </p:nvPr>
        </p:nvSpPr>
        <p:spPr/>
        <p:txBody>
          <a:bodyPr/>
          <a:lstStyle>
            <a:lvl1pPr>
              <a:defRPr/>
            </a:lvl1pPr>
          </a:lstStyle>
          <a:p>
            <a:fld id="{D4B8B2F2-1107-4446-99D4-A45A7CC8AF99}" type="slidenum">
              <a:rPr lang="en-US" altLang="el-GR"/>
              <a:pPr/>
              <a:t>‹#›</a:t>
            </a:fld>
            <a:endParaRPr lang="en-US" altLang="el-GR"/>
          </a:p>
        </p:txBody>
      </p:sp>
    </p:spTree>
    <p:extLst>
      <p:ext uri="{BB962C8B-B14F-4D97-AF65-F5344CB8AC3E}">
        <p14:creationId xmlns:p14="http://schemas.microsoft.com/office/powerpoint/2010/main" val="170917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7" y="980728"/>
            <a:ext cx="8463617" cy="1320800"/>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488018" y="1773239"/>
            <a:ext cx="61383" cy="46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E1829DF-BD83-F214-D14E-54D11274E1D7}"/>
              </a:ext>
            </a:extLst>
          </p:cNvPr>
          <p:cNvSpPr>
            <a:spLocks noGrp="1"/>
          </p:cNvSpPr>
          <p:nvPr>
            <p:ph type="dt" sz="half" idx="14"/>
          </p:nvPr>
        </p:nvSpPr>
        <p:spPr/>
        <p:txBody>
          <a:bodyPr/>
          <a:lstStyle>
            <a:lvl1pPr>
              <a:defRPr/>
            </a:lvl1pPr>
          </a:lstStyle>
          <a:p>
            <a:pPr>
              <a:defRPr/>
            </a:pPr>
            <a:endParaRPr lang="en-US" altLang="el-GR"/>
          </a:p>
        </p:txBody>
      </p:sp>
      <p:sp>
        <p:nvSpPr>
          <p:cNvPr id="5" name="Footer Placeholder 4">
            <a:extLst>
              <a:ext uri="{FF2B5EF4-FFF2-40B4-BE49-F238E27FC236}">
                <a16:creationId xmlns:a16="http://schemas.microsoft.com/office/drawing/2014/main" id="{E49852B6-BE3F-A082-B891-DA7F12AB4FC1}"/>
              </a:ext>
            </a:extLst>
          </p:cNvPr>
          <p:cNvSpPr>
            <a:spLocks noGrp="1"/>
          </p:cNvSpPr>
          <p:nvPr>
            <p:ph type="ftr" sz="quarter" idx="15"/>
          </p:nvPr>
        </p:nvSpPr>
        <p:spPr/>
        <p:txBody>
          <a:bodyPr/>
          <a:lstStyle>
            <a:lvl1pPr>
              <a:defRPr/>
            </a:lvl1pPr>
          </a:lstStyle>
          <a:p>
            <a:pPr>
              <a:defRPr/>
            </a:pPr>
            <a:endParaRPr lang="en-US" altLang="el-GR"/>
          </a:p>
        </p:txBody>
      </p:sp>
      <p:sp>
        <p:nvSpPr>
          <p:cNvPr id="6" name="Slide Number Placeholder 5">
            <a:extLst>
              <a:ext uri="{FF2B5EF4-FFF2-40B4-BE49-F238E27FC236}">
                <a16:creationId xmlns:a16="http://schemas.microsoft.com/office/drawing/2014/main" id="{2CD8CD2C-2AB5-BAB5-A408-1A501A53247F}"/>
              </a:ext>
            </a:extLst>
          </p:cNvPr>
          <p:cNvSpPr>
            <a:spLocks noGrp="1"/>
          </p:cNvSpPr>
          <p:nvPr>
            <p:ph type="sldNum" sz="quarter" idx="16"/>
          </p:nvPr>
        </p:nvSpPr>
        <p:spPr/>
        <p:txBody>
          <a:bodyPr/>
          <a:lstStyle>
            <a:lvl1pPr>
              <a:defRPr/>
            </a:lvl1pPr>
          </a:lstStyle>
          <a:p>
            <a:fld id="{D4B8B2F2-1107-4446-99D4-A45A7CC8AF99}" type="slidenum">
              <a:rPr lang="en-US" altLang="el-GR"/>
              <a:pPr/>
              <a:t>‹#›</a:t>
            </a:fld>
            <a:endParaRPr lang="en-US" altLang="el-GR"/>
          </a:p>
        </p:txBody>
      </p:sp>
    </p:spTree>
    <p:extLst>
      <p:ext uri="{BB962C8B-B14F-4D97-AF65-F5344CB8AC3E}">
        <p14:creationId xmlns:p14="http://schemas.microsoft.com/office/powerpoint/2010/main" val="174975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7" y="980728"/>
            <a:ext cx="8463617" cy="1320800"/>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488018" y="1773239"/>
            <a:ext cx="61383" cy="46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E1829DF-BD83-F214-D14E-54D11274E1D7}"/>
              </a:ext>
            </a:extLst>
          </p:cNvPr>
          <p:cNvSpPr>
            <a:spLocks noGrp="1"/>
          </p:cNvSpPr>
          <p:nvPr>
            <p:ph type="dt" sz="half" idx="14"/>
          </p:nvPr>
        </p:nvSpPr>
        <p:spPr/>
        <p:txBody>
          <a:bodyPr/>
          <a:lstStyle>
            <a:lvl1pPr>
              <a:defRPr/>
            </a:lvl1pPr>
          </a:lstStyle>
          <a:p>
            <a:pPr>
              <a:defRPr/>
            </a:pPr>
            <a:endParaRPr lang="en-US" altLang="el-GR"/>
          </a:p>
        </p:txBody>
      </p:sp>
      <p:sp>
        <p:nvSpPr>
          <p:cNvPr id="5" name="Footer Placeholder 4">
            <a:extLst>
              <a:ext uri="{FF2B5EF4-FFF2-40B4-BE49-F238E27FC236}">
                <a16:creationId xmlns:a16="http://schemas.microsoft.com/office/drawing/2014/main" id="{E49852B6-BE3F-A082-B891-DA7F12AB4FC1}"/>
              </a:ext>
            </a:extLst>
          </p:cNvPr>
          <p:cNvSpPr>
            <a:spLocks noGrp="1"/>
          </p:cNvSpPr>
          <p:nvPr>
            <p:ph type="ftr" sz="quarter" idx="15"/>
          </p:nvPr>
        </p:nvSpPr>
        <p:spPr/>
        <p:txBody>
          <a:bodyPr/>
          <a:lstStyle>
            <a:lvl1pPr>
              <a:defRPr/>
            </a:lvl1pPr>
          </a:lstStyle>
          <a:p>
            <a:pPr>
              <a:defRPr/>
            </a:pPr>
            <a:endParaRPr lang="en-US" altLang="el-GR"/>
          </a:p>
        </p:txBody>
      </p:sp>
      <p:sp>
        <p:nvSpPr>
          <p:cNvPr id="6" name="Slide Number Placeholder 5">
            <a:extLst>
              <a:ext uri="{FF2B5EF4-FFF2-40B4-BE49-F238E27FC236}">
                <a16:creationId xmlns:a16="http://schemas.microsoft.com/office/drawing/2014/main" id="{2CD8CD2C-2AB5-BAB5-A408-1A501A53247F}"/>
              </a:ext>
            </a:extLst>
          </p:cNvPr>
          <p:cNvSpPr>
            <a:spLocks noGrp="1"/>
          </p:cNvSpPr>
          <p:nvPr>
            <p:ph type="sldNum" sz="quarter" idx="16"/>
          </p:nvPr>
        </p:nvSpPr>
        <p:spPr/>
        <p:txBody>
          <a:bodyPr/>
          <a:lstStyle>
            <a:lvl1pPr>
              <a:defRPr/>
            </a:lvl1pPr>
          </a:lstStyle>
          <a:p>
            <a:fld id="{D4B8B2F2-1107-4446-99D4-A45A7CC8AF99}" type="slidenum">
              <a:rPr lang="en-US" altLang="el-GR"/>
              <a:pPr/>
              <a:t>‹#›</a:t>
            </a:fld>
            <a:endParaRPr lang="en-US" altLang="el-GR"/>
          </a:p>
        </p:txBody>
      </p:sp>
    </p:spTree>
    <p:extLst>
      <p:ext uri="{BB962C8B-B14F-4D97-AF65-F5344CB8AC3E}">
        <p14:creationId xmlns:p14="http://schemas.microsoft.com/office/powerpoint/2010/main" val="630870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7" y="980728"/>
            <a:ext cx="8463617" cy="1320800"/>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488018" y="1773239"/>
            <a:ext cx="61383" cy="46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E1829DF-BD83-F214-D14E-54D11274E1D7}"/>
              </a:ext>
            </a:extLst>
          </p:cNvPr>
          <p:cNvSpPr>
            <a:spLocks noGrp="1"/>
          </p:cNvSpPr>
          <p:nvPr>
            <p:ph type="dt" sz="half" idx="14"/>
          </p:nvPr>
        </p:nvSpPr>
        <p:spPr/>
        <p:txBody>
          <a:bodyPr/>
          <a:lstStyle>
            <a:lvl1pPr>
              <a:defRPr/>
            </a:lvl1pPr>
          </a:lstStyle>
          <a:p>
            <a:pPr>
              <a:defRPr/>
            </a:pPr>
            <a:endParaRPr lang="en-US" altLang="el-GR"/>
          </a:p>
        </p:txBody>
      </p:sp>
      <p:sp>
        <p:nvSpPr>
          <p:cNvPr id="5" name="Footer Placeholder 4">
            <a:extLst>
              <a:ext uri="{FF2B5EF4-FFF2-40B4-BE49-F238E27FC236}">
                <a16:creationId xmlns:a16="http://schemas.microsoft.com/office/drawing/2014/main" id="{E49852B6-BE3F-A082-B891-DA7F12AB4FC1}"/>
              </a:ext>
            </a:extLst>
          </p:cNvPr>
          <p:cNvSpPr>
            <a:spLocks noGrp="1"/>
          </p:cNvSpPr>
          <p:nvPr>
            <p:ph type="ftr" sz="quarter" idx="15"/>
          </p:nvPr>
        </p:nvSpPr>
        <p:spPr/>
        <p:txBody>
          <a:bodyPr/>
          <a:lstStyle>
            <a:lvl1pPr>
              <a:defRPr/>
            </a:lvl1pPr>
          </a:lstStyle>
          <a:p>
            <a:pPr>
              <a:defRPr/>
            </a:pPr>
            <a:endParaRPr lang="en-US" altLang="el-GR"/>
          </a:p>
        </p:txBody>
      </p:sp>
      <p:sp>
        <p:nvSpPr>
          <p:cNvPr id="6" name="Slide Number Placeholder 5">
            <a:extLst>
              <a:ext uri="{FF2B5EF4-FFF2-40B4-BE49-F238E27FC236}">
                <a16:creationId xmlns:a16="http://schemas.microsoft.com/office/drawing/2014/main" id="{2CD8CD2C-2AB5-BAB5-A408-1A501A53247F}"/>
              </a:ext>
            </a:extLst>
          </p:cNvPr>
          <p:cNvSpPr>
            <a:spLocks noGrp="1"/>
          </p:cNvSpPr>
          <p:nvPr>
            <p:ph type="sldNum" sz="quarter" idx="16"/>
          </p:nvPr>
        </p:nvSpPr>
        <p:spPr/>
        <p:txBody>
          <a:bodyPr/>
          <a:lstStyle>
            <a:lvl1pPr>
              <a:defRPr/>
            </a:lvl1pPr>
          </a:lstStyle>
          <a:p>
            <a:fld id="{D4B8B2F2-1107-4446-99D4-A45A7CC8AF99}" type="slidenum">
              <a:rPr lang="en-US" altLang="el-GR"/>
              <a:pPr/>
              <a:t>‹#›</a:t>
            </a:fld>
            <a:endParaRPr lang="en-US" altLang="el-GR"/>
          </a:p>
        </p:txBody>
      </p:sp>
    </p:spTree>
    <p:extLst>
      <p:ext uri="{BB962C8B-B14F-4D97-AF65-F5344CB8AC3E}">
        <p14:creationId xmlns:p14="http://schemas.microsoft.com/office/powerpoint/2010/main" val="40407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E6DADF-0F96-46A3-9870-E9A0D5E6B5C6}" type="datetimeFigureOut">
              <a:rPr lang="el-GR" smtClean="0"/>
              <a:t>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208045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6DADF-0F96-46A3-9870-E9A0D5E6B5C6}" type="datetimeFigureOut">
              <a:rPr lang="el-GR" smtClean="0"/>
              <a:t>8/10/2024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06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E6DADF-0F96-46A3-9870-E9A0D5E6B5C6}" type="datetimeFigureOut">
              <a:rPr lang="el-GR" smtClean="0"/>
              <a:t>8/10/2024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56047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6DADF-0F96-46A3-9870-E9A0D5E6B5C6}" type="datetimeFigureOut">
              <a:rPr lang="el-GR" smtClean="0"/>
              <a:t>8/10/2024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94379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E6DADF-0F96-46A3-9870-E9A0D5E6B5C6}" type="datetimeFigureOut">
              <a:rPr lang="el-GR" smtClean="0"/>
              <a:t>8/10/2024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24251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6DADF-0F96-46A3-9870-E9A0D5E6B5C6}" type="datetimeFigureOut">
              <a:rPr lang="el-GR" smtClean="0"/>
              <a:t>8/10/2024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150880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E6DADF-0F96-46A3-9870-E9A0D5E6B5C6}" type="datetimeFigureOut">
              <a:rPr lang="el-GR" smtClean="0"/>
              <a:t>8/10/2024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8416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E6DADF-0F96-46A3-9870-E9A0D5E6B5C6}" type="datetimeFigureOut">
              <a:rPr lang="el-GR" smtClean="0"/>
              <a:t>8/10/2024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7726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BE6DADF-0F96-46A3-9870-E9A0D5E6B5C6}" type="datetimeFigureOut">
              <a:rPr lang="el-GR" smtClean="0"/>
              <a:t>8/10/2024</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5CE300E-3A46-477E-AA67-B298B01E18AB}" type="slidenum">
              <a:rPr lang="el-GR" smtClean="0"/>
              <a:t>‹#›</a:t>
            </a:fld>
            <a:endParaRPr lang="el-GR"/>
          </a:p>
        </p:txBody>
      </p:sp>
    </p:spTree>
    <p:extLst>
      <p:ext uri="{BB962C8B-B14F-4D97-AF65-F5344CB8AC3E}">
        <p14:creationId xmlns:p14="http://schemas.microsoft.com/office/powerpoint/2010/main" val="42198230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9" r:id="rId12"/>
    <p:sldLayoutId id="2147483700" r:id="rId13"/>
    <p:sldLayoutId id="2147483701" r:id="rId14"/>
    <p:sldLayoutId id="2147483704" r:id="rId15"/>
    <p:sldLayoutId id="2147483705" r:id="rId16"/>
    <p:sldLayoutId id="2147483711" r:id="rId17"/>
    <p:sldLayoutId id="2147483712" r:id="rId18"/>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ft.org/"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ec.europa.eu/jrc/en/news/many-popular-packaged-foods-eu-contain-too-much-fat-sugar-salt-and-too-little-fib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749" y="720801"/>
            <a:ext cx="11108206" cy="3352800"/>
          </a:xfrm>
        </p:spPr>
        <p:txBody>
          <a:bodyPr>
            <a:noAutofit/>
          </a:bodyPr>
          <a:lstStyle/>
          <a:p>
            <a:pPr>
              <a:lnSpc>
                <a:spcPts val="5800"/>
              </a:lnSpc>
            </a:pPr>
            <a:r>
              <a:rPr lang="el-GR" sz="4800" b="1" dirty="0">
                <a:solidFill>
                  <a:srgbClr val="FFFF00"/>
                </a:solidFill>
              </a:rPr>
              <a:t>ΛΕΙΤΟΥΡΓΙΚΑ ΤΡΟΦΙΜΑ ΚΑΙ ΔΙΑΤΡΟΦΗ</a:t>
            </a:r>
            <a:br>
              <a:rPr lang="el-GR" sz="4800" b="1" dirty="0">
                <a:solidFill>
                  <a:srgbClr val="FFFF00"/>
                </a:solidFill>
              </a:rPr>
            </a:br>
            <a:endParaRPr lang="el-GR" sz="4400" dirty="0">
              <a:solidFill>
                <a:srgbClr val="FFFF00"/>
              </a:solidFill>
            </a:endParaRPr>
          </a:p>
        </p:txBody>
      </p:sp>
      <p:sp>
        <p:nvSpPr>
          <p:cNvPr id="3" name="Subtitle 2"/>
          <p:cNvSpPr>
            <a:spLocks noGrp="1"/>
          </p:cNvSpPr>
          <p:nvPr>
            <p:ph type="subTitle" idx="1"/>
          </p:nvPr>
        </p:nvSpPr>
        <p:spPr>
          <a:xfrm>
            <a:off x="667512" y="4775200"/>
            <a:ext cx="10177469" cy="1487948"/>
          </a:xfrm>
        </p:spPr>
        <p:txBody>
          <a:bodyPr>
            <a:normAutofit/>
          </a:bodyPr>
          <a:lstStyle/>
          <a:p>
            <a:r>
              <a:rPr lang="el-GR" dirty="0"/>
              <a:t>Μαίρη </a:t>
            </a:r>
            <a:r>
              <a:rPr lang="el-GR" dirty="0" err="1"/>
              <a:t>Καψοκεφάλου</a:t>
            </a:r>
            <a:endParaRPr lang="el-GR" dirty="0"/>
          </a:p>
          <a:p>
            <a:r>
              <a:rPr lang="el-GR" dirty="0"/>
              <a:t>Καθηγήτρια στη Διατροφή του Ανθρώπου</a:t>
            </a:r>
          </a:p>
          <a:p>
            <a:r>
              <a:rPr lang="el-GR" dirty="0"/>
              <a:t>Γεωπονικό Πανεπιστήμιο Αθηνών </a:t>
            </a:r>
          </a:p>
        </p:txBody>
      </p:sp>
    </p:spTree>
    <p:extLst>
      <p:ext uri="{BB962C8B-B14F-4D97-AF65-F5344CB8AC3E}">
        <p14:creationId xmlns:p14="http://schemas.microsoft.com/office/powerpoint/2010/main" val="122551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898" y="1998671"/>
            <a:ext cx="3146322" cy="4094528"/>
          </a:xfrm>
          <a:prstGeom prst="rect">
            <a:avLst/>
          </a:prstGeom>
        </p:spPr>
      </p:pic>
      <p:pic>
        <p:nvPicPr>
          <p:cNvPr id="6" name="Picture 5"/>
          <p:cNvPicPr>
            <a:picLocks noChangeAspect="1"/>
          </p:cNvPicPr>
          <p:nvPr/>
        </p:nvPicPr>
        <p:blipFill>
          <a:blip r:embed="rId3"/>
          <a:stretch>
            <a:fillRect/>
          </a:stretch>
        </p:blipFill>
        <p:spPr>
          <a:xfrm>
            <a:off x="5270930" y="3275986"/>
            <a:ext cx="5574050" cy="3135403"/>
          </a:xfrm>
          <a:prstGeom prst="rect">
            <a:avLst/>
          </a:prstGeom>
        </p:spPr>
      </p:pic>
      <p:pic>
        <p:nvPicPr>
          <p:cNvPr id="7" name="Picture 6"/>
          <p:cNvPicPr>
            <a:picLocks noChangeAspect="1"/>
          </p:cNvPicPr>
          <p:nvPr/>
        </p:nvPicPr>
        <p:blipFill>
          <a:blip r:embed="rId4"/>
          <a:stretch>
            <a:fillRect/>
          </a:stretch>
        </p:blipFill>
        <p:spPr>
          <a:xfrm>
            <a:off x="6926886" y="1790086"/>
            <a:ext cx="1728788" cy="1485900"/>
          </a:xfrm>
          <a:prstGeom prst="rect">
            <a:avLst/>
          </a:prstGeom>
        </p:spPr>
      </p:pic>
      <p:sp>
        <p:nvSpPr>
          <p:cNvPr id="3" name="TextBox 2"/>
          <p:cNvSpPr txBox="1"/>
          <p:nvPr/>
        </p:nvSpPr>
        <p:spPr>
          <a:xfrm>
            <a:off x="412955" y="404664"/>
            <a:ext cx="11120283" cy="1323439"/>
          </a:xfrm>
          <a:prstGeom prst="rect">
            <a:avLst/>
          </a:prstGeom>
          <a:solidFill>
            <a:srgbClr val="00518E"/>
          </a:solidFill>
        </p:spPr>
        <p:txBody>
          <a:bodyPr wrap="square" rtlCol="0">
            <a:spAutoFit/>
          </a:bodyPr>
          <a:lstStyle/>
          <a:p>
            <a:pPr algn="ctr"/>
            <a:r>
              <a:rPr lang="el-GR" sz="4000" dirty="0">
                <a:solidFill>
                  <a:srgbClr val="FFFF00"/>
                </a:solidFill>
              </a:rPr>
              <a:t>ΤΟ ΤΡΟΦΙΜΟ ΕΙΝΑΙ </a:t>
            </a:r>
          </a:p>
          <a:p>
            <a:pPr algn="ctr"/>
            <a:r>
              <a:rPr lang="el-GR" sz="4000" dirty="0">
                <a:solidFill>
                  <a:srgbClr val="FFFF00"/>
                </a:solidFill>
              </a:rPr>
              <a:t>ΒΑΣΙΚΟ ΑΝΘΡΩΠΙΝΟ ΔΙΚΑΙΩΜΑ</a:t>
            </a:r>
          </a:p>
        </p:txBody>
      </p:sp>
    </p:spTree>
    <p:extLst>
      <p:ext uri="{BB962C8B-B14F-4D97-AF65-F5344CB8AC3E}">
        <p14:creationId xmlns:p14="http://schemas.microsoft.com/office/powerpoint/2010/main" val="127504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8916" y="459932"/>
            <a:ext cx="6096000" cy="5632311"/>
          </a:xfrm>
          <a:prstGeom prst="rect">
            <a:avLst/>
          </a:prstGeom>
        </p:spPr>
        <p:txBody>
          <a:bodyPr>
            <a:spAutoFit/>
          </a:bodyPr>
          <a:lstStyle/>
          <a:p>
            <a:r>
              <a:rPr lang="en-US" sz="2400" b="1" dirty="0">
                <a:solidFill>
                  <a:srgbClr val="993300"/>
                </a:solidFill>
                <a:latin typeface="Arial" panose="020B0604020202020204" pitchFamily="34" charset="0"/>
              </a:rPr>
              <a:t>Nutrition in Europe</a:t>
            </a:r>
          </a:p>
          <a:p>
            <a:r>
              <a:rPr lang="en-US" sz="2400" dirty="0">
                <a:solidFill>
                  <a:srgbClr val="333333"/>
                </a:solidFill>
                <a:latin typeface="Arial" panose="020B0604020202020204" pitchFamily="34" charset="0"/>
              </a:rPr>
              <a:t>Tasty, nutritional food adds years to life and life to years. Nevertheless, the burden of disease associated with poor nutrition continues to grow in the WHO European Region. </a:t>
            </a:r>
            <a:r>
              <a:rPr lang="en-US" sz="2400" b="1" dirty="0">
                <a:solidFill>
                  <a:srgbClr val="FF0000"/>
                </a:solidFill>
                <a:latin typeface="Arial" panose="020B0604020202020204" pitchFamily="34" charset="0"/>
              </a:rPr>
              <a:t>Poor diet, overweight and obesity </a:t>
            </a:r>
            <a:r>
              <a:rPr lang="en-US" sz="2400" dirty="0">
                <a:solidFill>
                  <a:srgbClr val="333333"/>
                </a:solidFill>
                <a:latin typeface="Arial" panose="020B0604020202020204" pitchFamily="34" charset="0"/>
              </a:rPr>
              <a:t>contribute to a large proportion of </a:t>
            </a:r>
            <a:r>
              <a:rPr lang="en-US" sz="2400" dirty="0" err="1">
                <a:solidFill>
                  <a:srgbClr val="333333"/>
                </a:solidFill>
                <a:latin typeface="Arial" panose="020B0604020202020204" pitchFamily="34" charset="0"/>
              </a:rPr>
              <a:t>noncommunicable</a:t>
            </a:r>
            <a:r>
              <a:rPr lang="en-US" sz="2400" dirty="0">
                <a:solidFill>
                  <a:srgbClr val="333333"/>
                </a:solidFill>
                <a:latin typeface="Arial" panose="020B0604020202020204" pitchFamily="34" charset="0"/>
              </a:rPr>
              <a:t> diseases, including cardiovascular diseases and cancer, the two main killers in the Region. National surveys in most countries indicate excessive fat intake, low fruit and vegetable intake and an increasing problem of obesity, all of which not only shorten life expectancy, but also harm the quality of life.</a:t>
            </a:r>
            <a:endParaRPr lang="en-US" sz="2400" b="0" i="0" dirty="0">
              <a:solidFill>
                <a:srgbClr val="333333"/>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07947" y="1183252"/>
            <a:ext cx="2798814" cy="2798814"/>
          </a:xfrm>
          <a:prstGeom prst="rect">
            <a:avLst/>
          </a:prstGeom>
        </p:spPr>
      </p:pic>
      <p:sp>
        <p:nvSpPr>
          <p:cNvPr id="4" name="Rectangle 3"/>
          <p:cNvSpPr/>
          <p:nvPr/>
        </p:nvSpPr>
        <p:spPr>
          <a:xfrm>
            <a:off x="658761" y="4804562"/>
            <a:ext cx="4389489" cy="646331"/>
          </a:xfrm>
          <a:prstGeom prst="rect">
            <a:avLst/>
          </a:prstGeom>
        </p:spPr>
        <p:txBody>
          <a:bodyPr wrap="square">
            <a:spAutoFit/>
          </a:bodyPr>
          <a:lstStyle/>
          <a:p>
            <a:r>
              <a:rPr lang="el-GR" dirty="0"/>
              <a:t>https://www.euro.who.int/en/health-topics/disease-prevention/nutrition</a:t>
            </a:r>
          </a:p>
        </p:txBody>
      </p:sp>
    </p:spTree>
    <p:extLst>
      <p:ext uri="{BB962C8B-B14F-4D97-AF65-F5344CB8AC3E}">
        <p14:creationId xmlns:p14="http://schemas.microsoft.com/office/powerpoint/2010/main" val="56886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8650106-B482-D1C7-1C1D-CB2F1DC3AF94}"/>
              </a:ext>
            </a:extLst>
          </p:cNvPr>
          <p:cNvSpPr>
            <a:spLocks noGrp="1"/>
          </p:cNvSpPr>
          <p:nvPr>
            <p:ph type="title"/>
          </p:nvPr>
        </p:nvSpPr>
        <p:spPr>
          <a:xfrm>
            <a:off x="2424114" y="981075"/>
            <a:ext cx="6346825" cy="1320800"/>
          </a:xfrm>
        </p:spPr>
        <p:txBody>
          <a:bodyPr/>
          <a:lstStyle/>
          <a:p>
            <a:pPr eaLnBrk="1" hangingPunct="1"/>
            <a:endParaRPr lang="el-GR" altLang="el-GR"/>
          </a:p>
        </p:txBody>
      </p:sp>
      <p:sp>
        <p:nvSpPr>
          <p:cNvPr id="13315" name="Content Placeholder 4">
            <a:extLst>
              <a:ext uri="{FF2B5EF4-FFF2-40B4-BE49-F238E27FC236}">
                <a16:creationId xmlns:a16="http://schemas.microsoft.com/office/drawing/2014/main" id="{35456C98-D367-53AB-F8D3-F85C9C620ADF}"/>
              </a:ext>
            </a:extLst>
          </p:cNvPr>
          <p:cNvSpPr>
            <a:spLocks noGrp="1"/>
          </p:cNvSpPr>
          <p:nvPr>
            <p:ph idx="1"/>
          </p:nvPr>
        </p:nvSpPr>
        <p:spPr/>
        <p:txBody>
          <a:bodyPr/>
          <a:lstStyle/>
          <a:p>
            <a:pPr eaLnBrk="1" hangingPunct="1"/>
            <a:endParaRPr lang="el-GR" altLang="el-GR" dirty="0"/>
          </a:p>
        </p:txBody>
      </p:sp>
      <p:pic>
        <p:nvPicPr>
          <p:cNvPr id="13316" name="Picture 3">
            <a:extLst>
              <a:ext uri="{FF2B5EF4-FFF2-40B4-BE49-F238E27FC236}">
                <a16:creationId xmlns:a16="http://schemas.microsoft.com/office/drawing/2014/main" id="{6B6B1BD7-5D5A-5B03-4341-63F65C900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129" y="762000"/>
            <a:ext cx="91440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A7D9CC13-65D2-E3A0-3333-A79496342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4941888"/>
            <a:ext cx="2362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00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44518FF-0C41-FD02-11CB-28124E72AC03}"/>
              </a:ext>
            </a:extLst>
          </p:cNvPr>
          <p:cNvSpPr>
            <a:spLocks noGrp="1"/>
          </p:cNvSpPr>
          <p:nvPr>
            <p:ph type="title"/>
          </p:nvPr>
        </p:nvSpPr>
        <p:spPr>
          <a:xfrm>
            <a:off x="2424114" y="981075"/>
            <a:ext cx="6346825" cy="1320800"/>
          </a:xfrm>
        </p:spPr>
        <p:txBody>
          <a:bodyPr/>
          <a:lstStyle/>
          <a:p>
            <a:pPr eaLnBrk="1" hangingPunct="1"/>
            <a:endParaRPr lang="el-GR" altLang="el-GR"/>
          </a:p>
        </p:txBody>
      </p:sp>
      <p:pic>
        <p:nvPicPr>
          <p:cNvPr id="14339" name="Picture 2">
            <a:extLst>
              <a:ext uri="{FF2B5EF4-FFF2-40B4-BE49-F238E27FC236}">
                <a16:creationId xmlns:a16="http://schemas.microsoft.com/office/drawing/2014/main" id="{02A21B01-F252-E8E7-CB92-5A34FD2E87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36755" y="469901"/>
            <a:ext cx="4237071" cy="5607049"/>
          </a:xfrm>
          <a:noFill/>
        </p:spPr>
      </p:pic>
    </p:spTree>
    <p:extLst>
      <p:ext uri="{BB962C8B-B14F-4D97-AF65-F5344CB8AC3E}">
        <p14:creationId xmlns:p14="http://schemas.microsoft.com/office/powerpoint/2010/main" val="310187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6F44-1EB3-8538-84D9-765D5ACEB6BF}"/>
              </a:ext>
            </a:extLst>
          </p:cNvPr>
          <p:cNvSpPr>
            <a:spLocks noGrp="1"/>
          </p:cNvSpPr>
          <p:nvPr>
            <p:ph type="title"/>
          </p:nvPr>
        </p:nvSpPr>
        <p:spPr/>
        <p:txBody>
          <a:bodyPr/>
          <a:lstStyle/>
          <a:p>
            <a:r>
              <a:rPr lang="el-GR" altLang="el-GR" dirty="0"/>
              <a:t>Ποιοι είναι οι φορείς </a:t>
            </a:r>
            <a:br>
              <a:rPr lang="el-GR" altLang="el-GR" dirty="0"/>
            </a:br>
            <a:r>
              <a:rPr lang="el-GR" altLang="el-GR" dirty="0"/>
              <a:t>που διαμορφώνουν την διατροφή μας;</a:t>
            </a:r>
            <a:endParaRPr lang="el-GR" dirty="0"/>
          </a:p>
        </p:txBody>
      </p:sp>
      <p:sp>
        <p:nvSpPr>
          <p:cNvPr id="15363" name="Content Placeholder 6">
            <a:extLst>
              <a:ext uri="{FF2B5EF4-FFF2-40B4-BE49-F238E27FC236}">
                <a16:creationId xmlns:a16="http://schemas.microsoft.com/office/drawing/2014/main" id="{61E8DFDD-CDF0-A89E-5D8F-8B29F8D34B29}"/>
              </a:ext>
            </a:extLst>
          </p:cNvPr>
          <p:cNvSpPr>
            <a:spLocks noGrp="1"/>
          </p:cNvSpPr>
          <p:nvPr>
            <p:ph idx="1"/>
          </p:nvPr>
        </p:nvSpPr>
        <p:spPr>
          <a:xfrm>
            <a:off x="1159668" y="2590800"/>
            <a:ext cx="9872663" cy="4038600"/>
          </a:xfrm>
        </p:spPr>
        <p:txBody>
          <a:bodyPr/>
          <a:lstStyle/>
          <a:p>
            <a:pPr eaLnBrk="1" hangingPunct="1"/>
            <a:r>
              <a:rPr lang="el-GR" altLang="el-GR" dirty="0"/>
              <a:t>Καταναλωτής</a:t>
            </a:r>
          </a:p>
          <a:p>
            <a:pPr eaLnBrk="1" hangingPunct="1"/>
            <a:r>
              <a:rPr lang="el-GR" altLang="el-GR" dirty="0"/>
              <a:t>Επιστήμονες</a:t>
            </a:r>
          </a:p>
          <a:p>
            <a:pPr eaLnBrk="1" hangingPunct="1"/>
            <a:r>
              <a:rPr lang="el-GR" altLang="el-GR" dirty="0"/>
              <a:t>Βιομηχανία Τροφίμων</a:t>
            </a:r>
          </a:p>
          <a:p>
            <a:pPr eaLnBrk="1" hangingPunct="1"/>
            <a:r>
              <a:rPr lang="el-GR" altLang="el-GR" dirty="0"/>
              <a:t>Κράτος-Νομοθεσία</a:t>
            </a:r>
          </a:p>
          <a:p>
            <a:pPr eaLnBrk="1" hangingPunct="1"/>
            <a:r>
              <a:rPr lang="el-GR" altLang="el-GR" dirty="0"/>
              <a:t>ΜΜΕ</a:t>
            </a:r>
          </a:p>
        </p:txBody>
      </p:sp>
    </p:spTree>
    <p:extLst>
      <p:ext uri="{BB962C8B-B14F-4D97-AF65-F5344CB8AC3E}">
        <p14:creationId xmlns:p14="http://schemas.microsoft.com/office/powerpoint/2010/main" val="254656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1682-D593-2512-ADE0-BE64D790C46C}"/>
              </a:ext>
            </a:extLst>
          </p:cNvPr>
          <p:cNvSpPr>
            <a:spLocks noGrp="1"/>
          </p:cNvSpPr>
          <p:nvPr>
            <p:ph type="title"/>
          </p:nvPr>
        </p:nvSpPr>
        <p:spPr/>
        <p:txBody>
          <a:bodyPr/>
          <a:lstStyle/>
          <a:p>
            <a:r>
              <a:rPr lang="el-GR" altLang="el-GR" dirty="0"/>
              <a:t>Τι επηρεάζει τις επιλογές μας;</a:t>
            </a:r>
            <a:endParaRPr lang="el-GR" dirty="0"/>
          </a:p>
        </p:txBody>
      </p:sp>
      <p:sp>
        <p:nvSpPr>
          <p:cNvPr id="16387" name="Content Placeholder 2">
            <a:extLst>
              <a:ext uri="{FF2B5EF4-FFF2-40B4-BE49-F238E27FC236}">
                <a16:creationId xmlns:a16="http://schemas.microsoft.com/office/drawing/2014/main" id="{B3465AEC-13A9-812C-4903-FEAEB5CE3CC0}"/>
              </a:ext>
            </a:extLst>
          </p:cNvPr>
          <p:cNvSpPr>
            <a:spLocks noGrp="1"/>
          </p:cNvSpPr>
          <p:nvPr>
            <p:ph idx="1"/>
          </p:nvPr>
        </p:nvSpPr>
        <p:spPr>
          <a:xfrm>
            <a:off x="1143000" y="2057400"/>
            <a:ext cx="9872663" cy="4038600"/>
          </a:xfrm>
        </p:spPr>
        <p:txBody>
          <a:bodyPr/>
          <a:lstStyle/>
          <a:p>
            <a:pPr eaLnBrk="1" hangingPunct="1"/>
            <a:r>
              <a:rPr lang="el-GR" altLang="el-GR" sz="2400" dirty="0"/>
              <a:t>Προτιμήσεις γεύσης</a:t>
            </a:r>
          </a:p>
          <a:p>
            <a:pPr eaLnBrk="1" hangingPunct="1"/>
            <a:r>
              <a:rPr lang="el-GR" altLang="el-GR" sz="2400" dirty="0"/>
              <a:t>Γνώση</a:t>
            </a:r>
          </a:p>
          <a:p>
            <a:pPr eaLnBrk="1" hangingPunct="1"/>
            <a:r>
              <a:rPr lang="el-GR" altLang="el-GR" sz="2400" dirty="0"/>
              <a:t>Διαθεσιμότητα</a:t>
            </a:r>
          </a:p>
          <a:p>
            <a:pPr eaLnBrk="1" hangingPunct="1"/>
            <a:r>
              <a:rPr lang="el-GR" altLang="el-GR" sz="2400" dirty="0"/>
              <a:t>Ευκολία</a:t>
            </a:r>
          </a:p>
          <a:p>
            <a:pPr eaLnBrk="1" hangingPunct="1"/>
            <a:r>
              <a:rPr lang="el-GR" altLang="el-GR" sz="2400" dirty="0"/>
              <a:t>Κόστος</a:t>
            </a:r>
          </a:p>
          <a:p>
            <a:pPr eaLnBrk="1" hangingPunct="1"/>
            <a:r>
              <a:rPr lang="el-GR" altLang="el-GR" sz="2400" dirty="0"/>
              <a:t>Γνώση και αντίληψη για την διατροφή και τα τρόφιμα</a:t>
            </a:r>
          </a:p>
          <a:p>
            <a:pPr eaLnBrk="1" hangingPunct="1"/>
            <a:r>
              <a:rPr lang="el-GR" altLang="el-GR" sz="2400" dirty="0" err="1"/>
              <a:t>Αλλοι</a:t>
            </a:r>
            <a:r>
              <a:rPr lang="el-GR" altLang="el-GR" sz="2400" dirty="0"/>
              <a:t> παράγοντες</a:t>
            </a:r>
          </a:p>
        </p:txBody>
      </p:sp>
    </p:spTree>
    <p:extLst>
      <p:ext uri="{BB962C8B-B14F-4D97-AF65-F5344CB8AC3E}">
        <p14:creationId xmlns:p14="http://schemas.microsoft.com/office/powerpoint/2010/main" val="168886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4830-52B3-5F7E-15E2-18D687E47A84}"/>
              </a:ext>
            </a:extLst>
          </p:cNvPr>
          <p:cNvSpPr>
            <a:spLocks noGrp="1"/>
          </p:cNvSpPr>
          <p:nvPr>
            <p:ph type="title"/>
          </p:nvPr>
        </p:nvSpPr>
        <p:spPr/>
        <p:txBody>
          <a:bodyPr/>
          <a:lstStyle/>
          <a:p>
            <a:r>
              <a:rPr lang="el-GR" altLang="el-GR" dirty="0"/>
              <a:t>Η έννοια της ποιότητας</a:t>
            </a:r>
            <a:endParaRPr lang="el-GR" dirty="0"/>
          </a:p>
        </p:txBody>
      </p:sp>
      <p:sp>
        <p:nvSpPr>
          <p:cNvPr id="3" name="Content Placeholder 2">
            <a:extLst>
              <a:ext uri="{FF2B5EF4-FFF2-40B4-BE49-F238E27FC236}">
                <a16:creationId xmlns:a16="http://schemas.microsoft.com/office/drawing/2014/main" id="{035A070E-2500-F321-0D47-4EA0CBE8A297}"/>
              </a:ext>
            </a:extLst>
          </p:cNvPr>
          <p:cNvSpPr>
            <a:spLocks noGrp="1"/>
          </p:cNvSpPr>
          <p:nvPr>
            <p:ph idx="1"/>
          </p:nvPr>
        </p:nvSpPr>
        <p:spPr/>
        <p:txBody>
          <a:bodyPr/>
          <a:lstStyle/>
          <a:p>
            <a:pPr marL="45720" indent="0" eaLnBrk="1" hangingPunct="1">
              <a:buNone/>
            </a:pPr>
            <a:endParaRPr lang="el-GR" altLang="el-GR" sz="2400" dirty="0"/>
          </a:p>
          <a:p>
            <a:pPr marL="45720" indent="0" eaLnBrk="1" hangingPunct="1">
              <a:buNone/>
            </a:pPr>
            <a:r>
              <a:rPr lang="el-GR" altLang="el-GR" sz="2400" dirty="0"/>
              <a:t>Ποιοι είναι οι παράγοντες που ορίζουν την ποιότητα στα τρόφιμα;</a:t>
            </a:r>
          </a:p>
          <a:p>
            <a:pPr lvl="1" eaLnBrk="1" hangingPunct="1"/>
            <a:endParaRPr lang="el-GR" altLang="el-GR" sz="2400" dirty="0"/>
          </a:p>
          <a:p>
            <a:pPr lvl="1" eaLnBrk="1" hangingPunct="1"/>
            <a:r>
              <a:rPr lang="el-GR" altLang="el-GR" sz="2400" dirty="0"/>
              <a:t>Οργανοληπτικά χαρακτηριστικά</a:t>
            </a:r>
          </a:p>
          <a:p>
            <a:pPr lvl="1" eaLnBrk="1" hangingPunct="1">
              <a:buFont typeface="Wingdings" panose="05000000000000000000" pitchFamily="2" charset="2"/>
              <a:buNone/>
            </a:pPr>
            <a:r>
              <a:rPr lang="el-GR" altLang="el-GR" sz="2400" dirty="0"/>
              <a:t>   (χρώμα, γεύση, οσμή, υφή)</a:t>
            </a:r>
          </a:p>
          <a:p>
            <a:pPr lvl="1" eaLnBrk="1" hangingPunct="1"/>
            <a:endParaRPr lang="el-GR" altLang="el-GR" sz="2400" dirty="0"/>
          </a:p>
          <a:p>
            <a:pPr lvl="1" eaLnBrk="1" hangingPunct="1"/>
            <a:r>
              <a:rPr lang="el-GR" altLang="el-GR" sz="2400" dirty="0"/>
              <a:t>Διατροφική αξία</a:t>
            </a:r>
          </a:p>
          <a:p>
            <a:endParaRPr lang="el-GR" dirty="0"/>
          </a:p>
        </p:txBody>
      </p:sp>
    </p:spTree>
    <p:extLst>
      <p:ext uri="{BB962C8B-B14F-4D97-AF65-F5344CB8AC3E}">
        <p14:creationId xmlns:p14="http://schemas.microsoft.com/office/powerpoint/2010/main" val="240927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8354F19-E146-2E22-97F2-D15CD8BB592B}"/>
              </a:ext>
            </a:extLst>
          </p:cNvPr>
          <p:cNvSpPr>
            <a:spLocks noGrp="1"/>
          </p:cNvSpPr>
          <p:nvPr>
            <p:ph type="title"/>
          </p:nvPr>
        </p:nvSpPr>
        <p:spPr>
          <a:xfrm>
            <a:off x="2300288" y="981075"/>
            <a:ext cx="8337550" cy="914400"/>
          </a:xfrm>
        </p:spPr>
        <p:txBody>
          <a:bodyPr/>
          <a:lstStyle/>
          <a:p>
            <a:pPr eaLnBrk="1" hangingPunct="1"/>
            <a:r>
              <a:rPr lang="el-GR" altLang="el-GR"/>
              <a:t>Τι επηρεάζει την διατροφική αξία;</a:t>
            </a:r>
          </a:p>
        </p:txBody>
      </p:sp>
      <p:sp>
        <p:nvSpPr>
          <p:cNvPr id="18435" name="Content Placeholder 2">
            <a:extLst>
              <a:ext uri="{FF2B5EF4-FFF2-40B4-BE49-F238E27FC236}">
                <a16:creationId xmlns:a16="http://schemas.microsoft.com/office/drawing/2014/main" id="{55588FCF-6213-5F22-C0E0-337419B00290}"/>
              </a:ext>
            </a:extLst>
          </p:cNvPr>
          <p:cNvSpPr>
            <a:spLocks noGrp="1"/>
          </p:cNvSpPr>
          <p:nvPr>
            <p:ph idx="1"/>
          </p:nvPr>
        </p:nvSpPr>
        <p:spPr/>
        <p:txBody>
          <a:bodyPr/>
          <a:lstStyle/>
          <a:p>
            <a:pPr marL="45720" indent="0" eaLnBrk="1" hangingPunct="1">
              <a:buNone/>
            </a:pPr>
            <a:r>
              <a:rPr lang="el-GR" altLang="el-GR" sz="2400" dirty="0"/>
              <a:t>Σύνδεση σύστασης </a:t>
            </a:r>
            <a:r>
              <a:rPr lang="el-GR" altLang="el-GR" sz="2400" dirty="0" err="1"/>
              <a:t>τροφίμου</a:t>
            </a:r>
            <a:r>
              <a:rPr lang="el-GR" altLang="el-GR" sz="2400" dirty="0"/>
              <a:t> και διατροφικής αξίας</a:t>
            </a:r>
          </a:p>
          <a:p>
            <a:pPr marL="45720" indent="0" eaLnBrk="1" hangingPunct="1">
              <a:buNone/>
            </a:pPr>
            <a:endParaRPr lang="el-GR" altLang="el-GR" sz="2400" dirty="0"/>
          </a:p>
          <a:p>
            <a:pPr lvl="1" eaLnBrk="1" hangingPunct="1"/>
            <a:r>
              <a:rPr lang="el-GR" altLang="el-GR" sz="2400" dirty="0"/>
              <a:t>Η έννοια της περιεκτικότητας</a:t>
            </a:r>
          </a:p>
          <a:p>
            <a:pPr lvl="1" eaLnBrk="1" hangingPunct="1"/>
            <a:r>
              <a:rPr lang="el-GR" altLang="el-GR" sz="2400" dirty="0"/>
              <a:t>Η έννοια της βιοδιαθεσιμότητας</a:t>
            </a:r>
          </a:p>
          <a:p>
            <a:pPr lvl="1" eaLnBrk="1" hangingPunct="1"/>
            <a:r>
              <a:rPr lang="el-GR" altLang="el-GR" sz="2400" dirty="0"/>
              <a:t>Η έννοια της </a:t>
            </a:r>
            <a:r>
              <a:rPr lang="el-GR" altLang="el-GR" sz="2400" dirty="0" err="1"/>
              <a:t>βιοδραστικότητας</a:t>
            </a:r>
            <a:endParaRPr lang="el-GR" altLang="el-G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0142E0-B390-C3DC-BA86-2F81ABEFC1C4}"/>
              </a:ext>
            </a:extLst>
          </p:cNvPr>
          <p:cNvSpPr>
            <a:spLocks noGrp="1"/>
          </p:cNvSpPr>
          <p:nvPr>
            <p:ph type="title"/>
          </p:nvPr>
        </p:nvSpPr>
        <p:spPr>
          <a:xfrm>
            <a:off x="2424114" y="981075"/>
            <a:ext cx="6346825" cy="1320800"/>
          </a:xfrm>
        </p:spPr>
        <p:txBody>
          <a:bodyPr/>
          <a:lstStyle/>
          <a:p>
            <a:pPr eaLnBrk="1" hangingPunct="1"/>
            <a:r>
              <a:rPr lang="el-GR" altLang="el-GR"/>
              <a:t>Διατροφική πυκνότητα</a:t>
            </a:r>
          </a:p>
        </p:txBody>
      </p:sp>
      <p:sp>
        <p:nvSpPr>
          <p:cNvPr id="19459" name="Content Placeholder 2">
            <a:extLst>
              <a:ext uri="{FF2B5EF4-FFF2-40B4-BE49-F238E27FC236}">
                <a16:creationId xmlns:a16="http://schemas.microsoft.com/office/drawing/2014/main" id="{33373430-4A9C-4E8D-4CDF-939E42A4298B}"/>
              </a:ext>
            </a:extLst>
          </p:cNvPr>
          <p:cNvSpPr>
            <a:spLocks noGrp="1"/>
          </p:cNvSpPr>
          <p:nvPr>
            <p:ph idx="1"/>
          </p:nvPr>
        </p:nvSpPr>
        <p:spPr>
          <a:xfrm>
            <a:off x="1159564" y="2654300"/>
            <a:ext cx="9872871" cy="4038600"/>
          </a:xfrm>
        </p:spPr>
        <p:txBody>
          <a:bodyPr/>
          <a:lstStyle/>
          <a:p>
            <a:pPr eaLnBrk="1" hangingPunct="1">
              <a:buFont typeface="Wingdings" panose="05000000000000000000" pitchFamily="2" charset="2"/>
              <a:buNone/>
            </a:pPr>
            <a:r>
              <a:rPr lang="el-GR" altLang="el-GR" sz="2400" dirty="0"/>
              <a:t>Είναι ποιοτικό μάλλον παρά ποσοτικό χαρακτηριστικό</a:t>
            </a:r>
          </a:p>
          <a:p>
            <a:pPr eaLnBrk="1" hangingPunct="1">
              <a:buFont typeface="Wingdings" panose="05000000000000000000" pitchFamily="2" charset="2"/>
              <a:buNone/>
            </a:pPr>
            <a:r>
              <a:rPr lang="el-GR" altLang="el-GR" sz="2400" dirty="0"/>
              <a:t>Είναι ο λόγος της συγκέντρωσης των θρεπτικών συστατικών ως προς την ενέργεια που περιέχει το τρόφιμο</a:t>
            </a:r>
          </a:p>
          <a:p>
            <a:pPr eaLnBrk="1" hangingPunct="1">
              <a:buFont typeface="Wingdings" panose="05000000000000000000" pitchFamily="2" charset="2"/>
              <a:buNone/>
            </a:pPr>
            <a:endParaRPr lang="el-GR" alt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210247"/>
            <a:ext cx="11866178" cy="1356360"/>
          </a:xfrm>
        </p:spPr>
        <p:txBody>
          <a:bodyPr>
            <a:normAutofit/>
          </a:bodyPr>
          <a:lstStyle/>
          <a:p>
            <a:r>
              <a:rPr lang="el-GR" altLang="el-GR" sz="4000" dirty="0"/>
              <a:t>Στρατηγική για την βελτίωση της διατροφικής πρόσληψης</a:t>
            </a:r>
            <a:endParaRPr lang="el-GR" sz="4000" dirty="0"/>
          </a:p>
        </p:txBody>
      </p:sp>
      <p:grpSp>
        <p:nvGrpSpPr>
          <p:cNvPr id="6" name="Group 4"/>
          <p:cNvGrpSpPr>
            <a:grpSpLocks/>
          </p:cNvGrpSpPr>
          <p:nvPr/>
        </p:nvGrpSpPr>
        <p:grpSpPr bwMode="auto">
          <a:xfrm>
            <a:off x="2640014" y="2346059"/>
            <a:ext cx="2160587" cy="3243529"/>
            <a:chOff x="720" y="1239"/>
            <a:chExt cx="1367" cy="2599"/>
          </a:xfrm>
        </p:grpSpPr>
        <p:sp>
          <p:nvSpPr>
            <p:cNvPr id="7" name="AutoShape 5"/>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8" name="AutoShape 6"/>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9" name="AutoShape 7"/>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0" name="AutoShape 8"/>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1" name="AutoShape 9"/>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2" name="AutoShape 10"/>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nvGrpSpPr>
            <p:cNvPr id="13" name="Group 11"/>
            <p:cNvGrpSpPr>
              <a:grpSpLocks/>
            </p:cNvGrpSpPr>
            <p:nvPr/>
          </p:nvGrpSpPr>
          <p:grpSpPr bwMode="auto">
            <a:xfrm>
              <a:off x="1190" y="1239"/>
              <a:ext cx="404" cy="520"/>
              <a:chOff x="1291" y="488"/>
              <a:chExt cx="666" cy="859"/>
            </a:xfrm>
          </p:grpSpPr>
          <p:sp>
            <p:nvSpPr>
              <p:cNvPr id="16" name="Oval 12"/>
              <p:cNvSpPr>
                <a:spLocks noChangeArrowheads="1"/>
              </p:cNvSpPr>
              <p:nvPr/>
            </p:nvSpPr>
            <p:spPr bwMode="gray">
              <a:xfrm>
                <a:off x="1291" y="488"/>
                <a:ext cx="666" cy="8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7" name="Oval 1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8" name="Oval 1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9" name="Oval 1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0" name="Oval 1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sp>
          <p:nvSpPr>
            <p:cNvPr id="14" name="Text Box 17"/>
            <p:cNvSpPr txBox="1">
              <a:spLocks noChangeArrowheads="1"/>
            </p:cNvSpPr>
            <p:nvPr/>
          </p:nvSpPr>
          <p:spPr bwMode="gray">
            <a:xfrm>
              <a:off x="1275" y="1354"/>
              <a:ext cx="22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l-GR" sz="2400">
                  <a:solidFill>
                    <a:srgbClr val="000000"/>
                  </a:solidFill>
                  <a:latin typeface="Arial" panose="020B0604020202020204" pitchFamily="34" charset="0"/>
                </a:rPr>
                <a:t>1</a:t>
              </a:r>
            </a:p>
          </p:txBody>
        </p:sp>
        <p:sp>
          <p:nvSpPr>
            <p:cNvPr id="15" name="Text Box 18"/>
            <p:cNvSpPr txBox="1">
              <a:spLocks noChangeArrowheads="1"/>
            </p:cNvSpPr>
            <p:nvPr/>
          </p:nvSpPr>
          <p:spPr bwMode="gray">
            <a:xfrm>
              <a:off x="768" y="1777"/>
              <a:ext cx="1296"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l-GR" altLang="el-GR" sz="2000" dirty="0">
                  <a:solidFill>
                    <a:schemeClr val="bg1"/>
                  </a:solidFill>
                  <a:latin typeface="Arial" panose="020B0604020202020204" pitchFamily="34" charset="0"/>
                </a:rPr>
                <a:t>Εκπαίδευση για αλλαγή συμπεριφοράς</a:t>
              </a:r>
              <a:endParaRPr lang="en-US" altLang="el-GR" sz="2000" b="1" dirty="0">
                <a:solidFill>
                  <a:schemeClr val="bg1"/>
                </a:solidFill>
                <a:latin typeface="Arial" panose="020B0604020202020204" pitchFamily="34" charset="0"/>
              </a:endParaRPr>
            </a:p>
          </p:txBody>
        </p:sp>
      </p:grpSp>
      <p:grpSp>
        <p:nvGrpSpPr>
          <p:cNvPr id="21" name="Group 19"/>
          <p:cNvGrpSpPr>
            <a:grpSpLocks/>
          </p:cNvGrpSpPr>
          <p:nvPr/>
        </p:nvGrpSpPr>
        <p:grpSpPr bwMode="auto">
          <a:xfrm>
            <a:off x="5016500" y="2350751"/>
            <a:ext cx="2166938" cy="3310274"/>
            <a:chOff x="2208" y="1244"/>
            <a:chExt cx="1365" cy="2594"/>
          </a:xfrm>
        </p:grpSpPr>
        <p:sp>
          <p:nvSpPr>
            <p:cNvPr id="22" name="AutoShape 20"/>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3" name="AutoShape 21"/>
            <p:cNvSpPr>
              <a:spLocks noChangeArrowheads="1"/>
            </p:cNvSpPr>
            <p:nvPr/>
          </p:nvSpPr>
          <p:spPr bwMode="gray">
            <a:xfrm>
              <a:off x="2229" y="1495"/>
              <a:ext cx="1322" cy="1766"/>
            </a:xfrm>
            <a:prstGeom prst="roundRect">
              <a:avLst>
                <a:gd name="adj" fmla="val 16667"/>
              </a:avLst>
            </a:prstGeom>
            <a:solidFill>
              <a:srgbClr val="99D84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4" name="AutoShape 22"/>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5" name="AutoShape 23"/>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6" name="Oval 24"/>
            <p:cNvSpPr>
              <a:spLocks noChangeArrowheads="1"/>
            </p:cNvSpPr>
            <p:nvPr/>
          </p:nvSpPr>
          <p:spPr bwMode="gray">
            <a:xfrm>
              <a:off x="2678" y="1244"/>
              <a:ext cx="404" cy="50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7" name="Oval 25"/>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8" name="Oval 26"/>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29" name="Oval 27"/>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30" name="Oval 28"/>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31" name="Text Box 29"/>
            <p:cNvSpPr txBox="1">
              <a:spLocks noChangeArrowheads="1"/>
            </p:cNvSpPr>
            <p:nvPr/>
          </p:nvSpPr>
          <p:spPr bwMode="gray">
            <a:xfrm>
              <a:off x="2764" y="1354"/>
              <a:ext cx="223"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l-GR" sz="2400">
                  <a:solidFill>
                    <a:srgbClr val="000000"/>
                  </a:solidFill>
                  <a:latin typeface="Arial" panose="020B0604020202020204" pitchFamily="34" charset="0"/>
                </a:rPr>
                <a:t>2</a:t>
              </a:r>
            </a:p>
          </p:txBody>
        </p:sp>
        <p:sp>
          <p:nvSpPr>
            <p:cNvPr id="32" name="Text Box 30"/>
            <p:cNvSpPr txBox="1">
              <a:spLocks noChangeArrowheads="1"/>
            </p:cNvSpPr>
            <p:nvPr/>
          </p:nvSpPr>
          <p:spPr bwMode="gray">
            <a:xfrm>
              <a:off x="2256" y="1775"/>
              <a:ext cx="129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20000"/>
                </a:spcBef>
                <a:buClr>
                  <a:srgbClr val="0BD0D9"/>
                </a:buClr>
                <a:buSzPct val="95000"/>
                <a:buFont typeface="Wingdings 2" panose="05020102010507070707" pitchFamily="18" charset="2"/>
                <a:buNone/>
              </a:pPr>
              <a:r>
                <a:rPr lang="el-GR" altLang="el-GR" sz="2000">
                  <a:solidFill>
                    <a:schemeClr val="bg1"/>
                  </a:solidFill>
                  <a:latin typeface="Arial" panose="020B0604020202020204" pitchFamily="34" charset="0"/>
                </a:rPr>
                <a:t>Προώθηση των υγιεινών</a:t>
              </a:r>
              <a:r>
                <a:rPr lang="en-US" altLang="el-GR" sz="2000">
                  <a:solidFill>
                    <a:schemeClr val="bg1"/>
                  </a:solidFill>
                  <a:latin typeface="Arial" panose="020B0604020202020204" pitchFamily="34" charset="0"/>
                </a:rPr>
                <a:t> </a:t>
              </a:r>
              <a:r>
                <a:rPr lang="el-GR" altLang="el-GR" sz="2000">
                  <a:solidFill>
                    <a:schemeClr val="bg1"/>
                  </a:solidFill>
                  <a:latin typeface="Arial" panose="020B0604020202020204" pitchFamily="34" charset="0"/>
                </a:rPr>
                <a:t>επιλογών μεταξύ τροφίμων</a:t>
              </a:r>
            </a:p>
          </p:txBody>
        </p:sp>
        <p:sp>
          <p:nvSpPr>
            <p:cNvPr id="33" name="AutoShape 31"/>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34" name="AutoShape 32"/>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grpSp>
        <p:nvGrpSpPr>
          <p:cNvPr id="35" name="Group 33"/>
          <p:cNvGrpSpPr>
            <a:grpSpLocks/>
          </p:cNvGrpSpPr>
          <p:nvPr/>
        </p:nvGrpSpPr>
        <p:grpSpPr bwMode="auto">
          <a:xfrm>
            <a:off x="7391401" y="2350751"/>
            <a:ext cx="2170113" cy="3310274"/>
            <a:chOff x="3692" y="1244"/>
            <a:chExt cx="1367" cy="2594"/>
          </a:xfrm>
        </p:grpSpPr>
        <p:sp>
          <p:nvSpPr>
            <p:cNvPr id="36" name="AutoShape 34"/>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37" name="AutoShape 35"/>
            <p:cNvSpPr>
              <a:spLocks noChangeArrowheads="1"/>
            </p:cNvSpPr>
            <p:nvPr/>
          </p:nvSpPr>
          <p:spPr bwMode="gray">
            <a:xfrm>
              <a:off x="3717" y="1495"/>
              <a:ext cx="1322" cy="1766"/>
            </a:xfrm>
            <a:prstGeom prst="roundRect">
              <a:avLst>
                <a:gd name="adj" fmla="val 16667"/>
              </a:avLst>
            </a:prstGeom>
            <a:solidFill>
              <a:srgbClr val="E98B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38" name="AutoShape 36"/>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39" name="AutoShape 37"/>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nvGrpSpPr>
            <p:cNvPr id="40" name="Group 38"/>
            <p:cNvGrpSpPr>
              <a:grpSpLocks/>
            </p:cNvGrpSpPr>
            <p:nvPr/>
          </p:nvGrpSpPr>
          <p:grpSpPr bwMode="auto">
            <a:xfrm>
              <a:off x="4166" y="1244"/>
              <a:ext cx="404" cy="509"/>
              <a:chOff x="1291" y="496"/>
              <a:chExt cx="666" cy="840"/>
            </a:xfrm>
          </p:grpSpPr>
          <p:sp>
            <p:nvSpPr>
              <p:cNvPr id="45" name="Oval 39"/>
              <p:cNvSpPr>
                <a:spLocks noChangeArrowheads="1"/>
              </p:cNvSpPr>
              <p:nvPr/>
            </p:nvSpPr>
            <p:spPr bwMode="gray">
              <a:xfrm>
                <a:off x="1291" y="496"/>
                <a:ext cx="666"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46" name="Oval 4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47" name="Oval 4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48" name="Oval 4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49" name="Oval 4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sp>
          <p:nvSpPr>
            <p:cNvPr id="41" name="Text Box 44"/>
            <p:cNvSpPr txBox="1">
              <a:spLocks noChangeArrowheads="1"/>
            </p:cNvSpPr>
            <p:nvPr/>
          </p:nvSpPr>
          <p:spPr bwMode="gray">
            <a:xfrm>
              <a:off x="4252" y="1354"/>
              <a:ext cx="223"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l-GR" sz="2400">
                  <a:solidFill>
                    <a:srgbClr val="000000"/>
                  </a:solidFill>
                  <a:latin typeface="Arial" panose="020B0604020202020204" pitchFamily="34" charset="0"/>
                </a:rPr>
                <a:t>3</a:t>
              </a:r>
            </a:p>
          </p:txBody>
        </p:sp>
        <p:sp>
          <p:nvSpPr>
            <p:cNvPr id="42" name="Text Box 45"/>
            <p:cNvSpPr txBox="1">
              <a:spLocks noChangeArrowheads="1"/>
            </p:cNvSpPr>
            <p:nvPr/>
          </p:nvSpPr>
          <p:spPr bwMode="gray">
            <a:xfrm>
              <a:off x="3744" y="1775"/>
              <a:ext cx="1296"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l-GR" altLang="el-GR" sz="2000" dirty="0">
                  <a:solidFill>
                    <a:schemeClr val="bg1"/>
                  </a:solidFill>
                  <a:latin typeface="Arial" panose="020B0604020202020204" pitchFamily="34" charset="0"/>
                </a:rPr>
                <a:t>Αλλαγή της σύστασης των τροφίμων</a:t>
              </a:r>
              <a:endParaRPr lang="en-US" altLang="el-GR" sz="2000" dirty="0">
                <a:solidFill>
                  <a:schemeClr val="bg1"/>
                </a:solidFill>
                <a:latin typeface="Arial" panose="020B0604020202020204" pitchFamily="34" charset="0"/>
              </a:endParaRPr>
            </a:p>
          </p:txBody>
        </p:sp>
        <p:sp>
          <p:nvSpPr>
            <p:cNvPr id="43" name="AutoShape 46"/>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44" name="AutoShape 47"/>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spTree>
    <p:extLst>
      <p:ext uri="{BB962C8B-B14F-4D97-AF65-F5344CB8AC3E}">
        <p14:creationId xmlns:p14="http://schemas.microsoft.com/office/powerpoint/2010/main" val="257391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1783-3F4A-AC88-9D39-1E6C5344D920}"/>
              </a:ext>
            </a:extLst>
          </p:cNvPr>
          <p:cNvSpPr>
            <a:spLocks noGrp="1"/>
          </p:cNvSpPr>
          <p:nvPr>
            <p:ph type="title"/>
          </p:nvPr>
        </p:nvSpPr>
        <p:spPr/>
        <p:txBody>
          <a:bodyPr/>
          <a:lstStyle/>
          <a:p>
            <a:r>
              <a:rPr lang="el-GR" altLang="el-GR" b="1" dirty="0"/>
              <a:t>Στόχοι Μαθήματος</a:t>
            </a:r>
            <a:endParaRPr lang="el-GR" dirty="0"/>
          </a:p>
        </p:txBody>
      </p:sp>
      <p:sp>
        <p:nvSpPr>
          <p:cNvPr id="3" name="Content Placeholder 2">
            <a:extLst>
              <a:ext uri="{FF2B5EF4-FFF2-40B4-BE49-F238E27FC236}">
                <a16:creationId xmlns:a16="http://schemas.microsoft.com/office/drawing/2014/main" id="{C00E338B-60D2-F985-88DF-5DC560D78617}"/>
              </a:ext>
            </a:extLst>
          </p:cNvPr>
          <p:cNvSpPr>
            <a:spLocks noGrp="1"/>
          </p:cNvSpPr>
          <p:nvPr>
            <p:ph idx="1"/>
          </p:nvPr>
        </p:nvSpPr>
        <p:spPr/>
        <p:txBody>
          <a:bodyPr/>
          <a:lstStyle/>
          <a:p>
            <a:pPr eaLnBrk="1" hangingPunct="1"/>
            <a:r>
              <a:rPr lang="el-GR" b="0" i="0" dirty="0">
                <a:solidFill>
                  <a:srgbClr val="555555"/>
                </a:solidFill>
                <a:effectLst/>
                <a:latin typeface="Open Sans" panose="020B0606030504020204" pitchFamily="34" charset="0"/>
              </a:rPr>
              <a:t>η εξοικείωση με βασικές έννοιες που απαιτούνται για την κατανόηση της σημασίας των λειτουργικών τροφίμων: της περιεκτικότητας των τροφίμων σε θρεπτικά συστατικά, της </a:t>
            </a:r>
            <a:r>
              <a:rPr lang="el-GR" b="0" i="0" dirty="0" err="1">
                <a:solidFill>
                  <a:srgbClr val="555555"/>
                </a:solidFill>
                <a:effectLst/>
                <a:latin typeface="Open Sans" panose="020B0606030504020204" pitchFamily="34" charset="0"/>
              </a:rPr>
              <a:t>βιοδραστικότητας</a:t>
            </a:r>
            <a:r>
              <a:rPr lang="el-GR" b="0" i="0" dirty="0">
                <a:solidFill>
                  <a:srgbClr val="555555"/>
                </a:solidFill>
                <a:effectLst/>
                <a:latin typeface="Open Sans" panose="020B0606030504020204" pitchFamily="34" charset="0"/>
              </a:rPr>
              <a:t>, της </a:t>
            </a:r>
            <a:r>
              <a:rPr lang="el-GR" b="0" i="0" dirty="0" err="1">
                <a:solidFill>
                  <a:srgbClr val="555555"/>
                </a:solidFill>
                <a:effectLst/>
                <a:latin typeface="Open Sans" panose="020B0606030504020204" pitchFamily="34" charset="0"/>
              </a:rPr>
              <a:t>συνιστώμενης</a:t>
            </a:r>
            <a:r>
              <a:rPr lang="el-GR" b="0" i="0" dirty="0">
                <a:solidFill>
                  <a:srgbClr val="555555"/>
                </a:solidFill>
                <a:effectLst/>
                <a:latin typeface="Open Sans" panose="020B0606030504020204" pitchFamily="34" charset="0"/>
              </a:rPr>
              <a:t> ημερήσιας πρόσληψης  </a:t>
            </a:r>
          </a:p>
          <a:p>
            <a:pPr eaLnBrk="1" hangingPunct="1"/>
            <a:r>
              <a:rPr lang="el-GR" dirty="0">
                <a:solidFill>
                  <a:srgbClr val="555555"/>
                </a:solidFill>
                <a:latin typeface="Open Sans" panose="020B0606030504020204" pitchFamily="34" charset="0"/>
              </a:rPr>
              <a:t>η κατανόηση του πλαισίου, νομοθετικού και ερευνητικού, που διέπει τη διατύπωση ισχυρισμών διατροφής και υγείας</a:t>
            </a:r>
            <a:endParaRPr lang="en-US" dirty="0">
              <a:solidFill>
                <a:srgbClr val="555555"/>
              </a:solidFill>
              <a:latin typeface="Open Sans" panose="020B0606030504020204" pitchFamily="34" charset="0"/>
            </a:endParaRPr>
          </a:p>
          <a:p>
            <a:pPr eaLnBrk="1" hangingPunct="1"/>
            <a:r>
              <a:rPr lang="el-GR" b="0" i="0" dirty="0">
                <a:solidFill>
                  <a:srgbClr val="555555"/>
                </a:solidFill>
                <a:effectLst/>
                <a:latin typeface="Open Sans" panose="020B0606030504020204" pitchFamily="34" charset="0"/>
              </a:rPr>
              <a:t>η διερεύνηση ΄της συμβολής των λειτουργικών τροφίμων στην επίτευξη ισορροπημένης διατροφής</a:t>
            </a:r>
          </a:p>
          <a:p>
            <a:pPr eaLnBrk="1" hangingPunct="1"/>
            <a:r>
              <a:rPr lang="el-GR" b="0" i="0" dirty="0">
                <a:solidFill>
                  <a:srgbClr val="555555"/>
                </a:solidFill>
                <a:effectLst/>
                <a:latin typeface="Open Sans" panose="020B0606030504020204" pitchFamily="34" charset="0"/>
              </a:rPr>
              <a:t>η  παρακολούθηση των τάσεων καινοτομίας στο αντικείμενο των λειτουργικών τροφίμων και της σ</a:t>
            </a:r>
            <a:endParaRPr lang="en-US" b="0" i="0" dirty="0">
              <a:solidFill>
                <a:srgbClr val="555555"/>
              </a:solidFill>
              <a:effectLst/>
              <a:latin typeface="Open Sans" panose="020B0606030504020204" pitchFamily="34" charset="0"/>
            </a:endParaRPr>
          </a:p>
          <a:p>
            <a:endParaRPr lang="el-GR" dirty="0"/>
          </a:p>
        </p:txBody>
      </p:sp>
    </p:spTree>
    <p:extLst>
      <p:ext uri="{BB962C8B-B14F-4D97-AF65-F5344CB8AC3E}">
        <p14:creationId xmlns:p14="http://schemas.microsoft.com/office/powerpoint/2010/main" val="414685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60" y="163623"/>
            <a:ext cx="12007840" cy="1356360"/>
          </a:xfrm>
        </p:spPr>
        <p:txBody>
          <a:bodyPr/>
          <a:lstStyle/>
          <a:p>
            <a:r>
              <a:rPr lang="el-GR" dirty="0"/>
              <a:t>Προκλήσεις για καινοτόμα προϊόντα</a:t>
            </a:r>
          </a:p>
        </p:txBody>
      </p:sp>
      <p:grpSp>
        <p:nvGrpSpPr>
          <p:cNvPr id="4" name="Group 33"/>
          <p:cNvGrpSpPr>
            <a:grpSpLocks/>
          </p:cNvGrpSpPr>
          <p:nvPr/>
        </p:nvGrpSpPr>
        <p:grpSpPr bwMode="auto">
          <a:xfrm>
            <a:off x="1865672" y="2706699"/>
            <a:ext cx="2170113" cy="3310274"/>
            <a:chOff x="3692" y="1244"/>
            <a:chExt cx="1367" cy="2594"/>
          </a:xfrm>
        </p:grpSpPr>
        <p:sp>
          <p:nvSpPr>
            <p:cNvPr id="5" name="AutoShape 34"/>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6" name="AutoShape 35"/>
            <p:cNvSpPr>
              <a:spLocks noChangeArrowheads="1"/>
            </p:cNvSpPr>
            <p:nvPr/>
          </p:nvSpPr>
          <p:spPr bwMode="gray">
            <a:xfrm>
              <a:off x="3717" y="1495"/>
              <a:ext cx="1322" cy="1766"/>
            </a:xfrm>
            <a:prstGeom prst="roundRect">
              <a:avLst>
                <a:gd name="adj" fmla="val 16667"/>
              </a:avLst>
            </a:prstGeom>
            <a:solidFill>
              <a:srgbClr val="E98B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7" name="AutoShape 36"/>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8" name="AutoShape 37"/>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nvGrpSpPr>
            <p:cNvPr id="9" name="Group 38"/>
            <p:cNvGrpSpPr>
              <a:grpSpLocks/>
            </p:cNvGrpSpPr>
            <p:nvPr/>
          </p:nvGrpSpPr>
          <p:grpSpPr bwMode="auto">
            <a:xfrm>
              <a:off x="4166" y="1244"/>
              <a:ext cx="404" cy="509"/>
              <a:chOff x="1291" y="496"/>
              <a:chExt cx="666" cy="840"/>
            </a:xfrm>
          </p:grpSpPr>
          <p:sp>
            <p:nvSpPr>
              <p:cNvPr id="14" name="Oval 39"/>
              <p:cNvSpPr>
                <a:spLocks noChangeArrowheads="1"/>
              </p:cNvSpPr>
              <p:nvPr/>
            </p:nvSpPr>
            <p:spPr bwMode="gray">
              <a:xfrm>
                <a:off x="1291" y="496"/>
                <a:ext cx="666" cy="84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5" name="Oval 4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6" name="Oval 4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7" name="Oval 4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8" name="Oval 4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sp>
          <p:nvSpPr>
            <p:cNvPr id="10" name="Text Box 44"/>
            <p:cNvSpPr txBox="1">
              <a:spLocks noChangeArrowheads="1"/>
            </p:cNvSpPr>
            <p:nvPr/>
          </p:nvSpPr>
          <p:spPr bwMode="gray">
            <a:xfrm>
              <a:off x="4252" y="1354"/>
              <a:ext cx="223"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l-GR" sz="2400">
                  <a:solidFill>
                    <a:srgbClr val="000000"/>
                  </a:solidFill>
                  <a:latin typeface="Arial" panose="020B0604020202020204" pitchFamily="34" charset="0"/>
                </a:rPr>
                <a:t>3</a:t>
              </a:r>
            </a:p>
          </p:txBody>
        </p:sp>
        <p:sp>
          <p:nvSpPr>
            <p:cNvPr id="11" name="Text Box 45"/>
            <p:cNvSpPr txBox="1">
              <a:spLocks noChangeArrowheads="1"/>
            </p:cNvSpPr>
            <p:nvPr/>
          </p:nvSpPr>
          <p:spPr bwMode="gray">
            <a:xfrm>
              <a:off x="3744" y="1775"/>
              <a:ext cx="1296"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buClrTx/>
                <a:buSzTx/>
                <a:buFontTx/>
                <a:buNone/>
              </a:pPr>
              <a:r>
                <a:rPr lang="el-GR" altLang="el-GR" sz="2000" dirty="0">
                  <a:solidFill>
                    <a:schemeClr val="bg1"/>
                  </a:solidFill>
                  <a:latin typeface="Arial" panose="020B0604020202020204" pitchFamily="34" charset="0"/>
                </a:rPr>
                <a:t>Αλλαγή της σύστασης των τροφίμων</a:t>
              </a:r>
              <a:endParaRPr lang="en-US" altLang="el-GR" sz="2000" dirty="0">
                <a:solidFill>
                  <a:schemeClr val="bg1"/>
                </a:solidFill>
                <a:latin typeface="Arial" panose="020B0604020202020204" pitchFamily="34" charset="0"/>
              </a:endParaRPr>
            </a:p>
          </p:txBody>
        </p:sp>
        <p:sp>
          <p:nvSpPr>
            <p:cNvPr id="12" name="AutoShape 46"/>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sp>
          <p:nvSpPr>
            <p:cNvPr id="13" name="AutoShape 47"/>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l-GR" sz="2400">
                <a:solidFill>
                  <a:schemeClr val="tx1"/>
                </a:solidFill>
                <a:latin typeface="Arial" panose="020B0604020202020204" pitchFamily="34" charset="0"/>
              </a:endParaRPr>
            </a:p>
          </p:txBody>
        </p:sp>
      </p:grpSp>
      <p:sp>
        <p:nvSpPr>
          <p:cNvPr id="20" name="Title 1"/>
          <p:cNvSpPr txBox="1">
            <a:spLocks/>
          </p:cNvSpPr>
          <p:nvPr/>
        </p:nvSpPr>
        <p:spPr>
          <a:xfrm>
            <a:off x="4513006" y="3167571"/>
            <a:ext cx="6351639" cy="2014030"/>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00"/>
                </a:solidFill>
                <a:latin typeface="+mj-lt"/>
                <a:ea typeface="+mj-ea"/>
                <a:cs typeface="+mj-cs"/>
              </a:defRPr>
            </a:lvl1pPr>
          </a:lstStyle>
          <a:p>
            <a:r>
              <a:rPr lang="el-GR" sz="3200" dirty="0">
                <a:solidFill>
                  <a:schemeClr val="tx1"/>
                </a:solidFill>
              </a:rPr>
              <a:t>Ανάπτυξη Λειτουργικών Τροφίμων</a:t>
            </a:r>
          </a:p>
          <a:p>
            <a:endParaRPr lang="el-GR" sz="3200" dirty="0">
              <a:solidFill>
                <a:schemeClr val="tx1"/>
              </a:solidFill>
            </a:endParaRPr>
          </a:p>
          <a:p>
            <a:r>
              <a:rPr lang="el-GR" sz="3200" dirty="0">
                <a:solidFill>
                  <a:schemeClr val="tx1"/>
                </a:solidFill>
              </a:rPr>
              <a:t>Ανασύνθεση Τροφίμων</a:t>
            </a:r>
          </a:p>
        </p:txBody>
      </p:sp>
    </p:spTree>
    <p:extLst>
      <p:ext uri="{BB962C8B-B14F-4D97-AF65-F5344CB8AC3E}">
        <p14:creationId xmlns:p14="http://schemas.microsoft.com/office/powerpoint/2010/main" val="134961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1228440"/>
            <a:ext cx="10432253" cy="2926080"/>
          </a:xfrm>
        </p:spPr>
        <p:txBody>
          <a:bodyPr/>
          <a:lstStyle/>
          <a:p>
            <a:r>
              <a:rPr lang="el-GR" sz="5400" b="1" dirty="0" err="1">
                <a:solidFill>
                  <a:srgbClr val="00518E"/>
                </a:solidFill>
              </a:rPr>
              <a:t>τροφιμα</a:t>
            </a:r>
            <a:r>
              <a:rPr lang="el-GR" sz="5400" b="1" dirty="0">
                <a:solidFill>
                  <a:srgbClr val="00518E"/>
                </a:solidFill>
              </a:rPr>
              <a:t> με </a:t>
            </a:r>
            <a:r>
              <a:rPr lang="el-GR" sz="5400" b="1" dirty="0" err="1">
                <a:solidFill>
                  <a:srgbClr val="00518E"/>
                </a:solidFill>
              </a:rPr>
              <a:t>βελτιωμενη</a:t>
            </a:r>
            <a:r>
              <a:rPr lang="el-GR" sz="5400" b="1" dirty="0">
                <a:solidFill>
                  <a:srgbClr val="00518E"/>
                </a:solidFill>
              </a:rPr>
              <a:t> </a:t>
            </a:r>
            <a:r>
              <a:rPr lang="el-GR" sz="5400" b="1" dirty="0" err="1">
                <a:solidFill>
                  <a:srgbClr val="00518E"/>
                </a:solidFill>
              </a:rPr>
              <a:t>συσταση</a:t>
            </a:r>
            <a:endParaRPr lang="el-GR" sz="5400" b="1" dirty="0">
              <a:solidFill>
                <a:srgbClr val="00518E"/>
              </a:solidFill>
            </a:endParaRPr>
          </a:p>
        </p:txBody>
      </p:sp>
      <p:sp>
        <p:nvSpPr>
          <p:cNvPr id="3" name="Text Placeholder 2"/>
          <p:cNvSpPr>
            <a:spLocks noGrp="1"/>
          </p:cNvSpPr>
          <p:nvPr>
            <p:ph type="body" idx="1"/>
          </p:nvPr>
        </p:nvSpPr>
        <p:spPr>
          <a:xfrm>
            <a:off x="420414" y="4154520"/>
            <a:ext cx="11161986" cy="1363806"/>
          </a:xfrm>
        </p:spPr>
        <p:txBody>
          <a:bodyPr>
            <a:normAutofit lnSpcReduction="10000"/>
          </a:bodyPr>
          <a:lstStyle/>
          <a:p>
            <a:r>
              <a:rPr lang="el-GR" sz="2800" dirty="0"/>
              <a:t>Ποιες είναι οι προκλήσεις για τα λειτουργικά τρόφιμα;</a:t>
            </a:r>
          </a:p>
          <a:p>
            <a:r>
              <a:rPr lang="el-GR" sz="2800" dirty="0"/>
              <a:t>Πως διαμορφώνεται το τοπίο των τροφίμων στο πλαίσιο της στρατηγικής ανασύνθεσης; </a:t>
            </a:r>
          </a:p>
        </p:txBody>
      </p:sp>
    </p:spTree>
    <p:extLst>
      <p:ext uri="{BB962C8B-B14F-4D97-AF65-F5344CB8AC3E}">
        <p14:creationId xmlns:p14="http://schemas.microsoft.com/office/powerpoint/2010/main" val="354893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48" y="1317524"/>
            <a:ext cx="6034549" cy="3057832"/>
          </a:xfrm>
        </p:spPr>
        <p:txBody>
          <a:bodyPr>
            <a:normAutofit/>
          </a:bodyPr>
          <a:lstStyle/>
          <a:p>
            <a:r>
              <a:rPr lang="el-GR" sz="4000" dirty="0"/>
              <a:t>Το Τρόφιμο ως φάρμακο στη συνείδηση του καταναλωτή</a:t>
            </a:r>
          </a:p>
        </p:txBody>
      </p:sp>
      <p:pic>
        <p:nvPicPr>
          <p:cNvPr id="4" name="Picture 4" descr="Figure 2: Food as a Remedy for Health Conditions (among households treating/preventing condition, % that use foods or beverages to do so) From Hartman 2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2516" y="264822"/>
            <a:ext cx="3890134" cy="63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9097" y="5617807"/>
            <a:ext cx="6096000" cy="646331"/>
          </a:xfrm>
          <a:prstGeom prst="rect">
            <a:avLst/>
          </a:prstGeom>
        </p:spPr>
        <p:txBody>
          <a:bodyPr>
            <a:spAutoFit/>
          </a:bodyPr>
          <a:lstStyle/>
          <a:p>
            <a:r>
              <a:rPr lang="el-GR" dirty="0">
                <a:solidFill>
                  <a:srgbClr val="FFC000"/>
                </a:solidFill>
              </a:rPr>
              <a:t>https://www.ift.org/news-and-publications/food-technology-magazine/issues/2019/april/features/2019-top-10-food-trends</a:t>
            </a:r>
          </a:p>
        </p:txBody>
      </p:sp>
    </p:spTree>
    <p:extLst>
      <p:ext uri="{BB962C8B-B14F-4D97-AF65-F5344CB8AC3E}">
        <p14:creationId xmlns:p14="http://schemas.microsoft.com/office/powerpoint/2010/main" val="365057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4876800"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GB" altLang="el-GR">
              <a:latin typeface="Times New Roman" panose="02020603050405020304" pitchFamily="18" charset="0"/>
            </a:endParaRPr>
          </a:p>
        </p:txBody>
      </p:sp>
      <p:sp>
        <p:nvSpPr>
          <p:cNvPr id="5124" name="Rectangle 9"/>
          <p:cNvSpPr>
            <a:spLocks noChangeArrowheads="1"/>
          </p:cNvSpPr>
          <p:nvPr/>
        </p:nvSpPr>
        <p:spPr bwMode="auto">
          <a:xfrm>
            <a:off x="4905375" y="19192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l-GR" altLang="el-GR" sz="1800"/>
          </a:p>
        </p:txBody>
      </p:sp>
      <p:sp>
        <p:nvSpPr>
          <p:cNvPr id="2" name="Title 1"/>
          <p:cNvSpPr>
            <a:spLocks noGrp="1"/>
          </p:cNvSpPr>
          <p:nvPr>
            <p:ph type="ctrTitle"/>
          </p:nvPr>
        </p:nvSpPr>
        <p:spPr/>
        <p:txBody>
          <a:bodyPr>
            <a:normAutofit/>
          </a:bodyPr>
          <a:lstStyle/>
          <a:p>
            <a:r>
              <a:rPr lang="el-GR" sz="6000" dirty="0" err="1">
                <a:solidFill>
                  <a:srgbClr val="FFFF00"/>
                </a:solidFill>
              </a:rPr>
              <a:t>Αναπτυξη</a:t>
            </a:r>
            <a:r>
              <a:rPr lang="el-GR" sz="6000" dirty="0">
                <a:solidFill>
                  <a:srgbClr val="FFFF00"/>
                </a:solidFill>
              </a:rPr>
              <a:t> </a:t>
            </a:r>
            <a:br>
              <a:rPr lang="en-US" sz="6000" dirty="0">
                <a:solidFill>
                  <a:srgbClr val="FFFF00"/>
                </a:solidFill>
              </a:rPr>
            </a:br>
            <a:r>
              <a:rPr lang="el-GR" sz="6000" dirty="0" err="1">
                <a:solidFill>
                  <a:srgbClr val="FFFF00"/>
                </a:solidFill>
              </a:rPr>
              <a:t>Λειτουργικων</a:t>
            </a:r>
            <a:r>
              <a:rPr lang="el-GR" sz="6000" dirty="0">
                <a:solidFill>
                  <a:srgbClr val="FFFF00"/>
                </a:solidFill>
              </a:rPr>
              <a:t> </a:t>
            </a:r>
            <a:r>
              <a:rPr lang="el-GR" sz="6000" dirty="0" err="1">
                <a:solidFill>
                  <a:srgbClr val="FFFF00"/>
                </a:solidFill>
              </a:rPr>
              <a:t>τροφιμων</a:t>
            </a:r>
            <a:endParaRPr lang="el-GR" sz="6000" dirty="0">
              <a:solidFill>
                <a:srgbClr val="FFFF00"/>
              </a:solidFill>
            </a:endParaRPr>
          </a:p>
        </p:txBody>
      </p:sp>
      <p:pic>
        <p:nvPicPr>
          <p:cNvPr id="8" name="Content Placeholder 3" descr="popa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276188" y="4466743"/>
            <a:ext cx="3634544" cy="2042401"/>
          </a:xfrm>
          <a:prstGeom prst="rect">
            <a:avLst/>
          </a:prstGeom>
        </p:spPr>
      </p:pic>
    </p:spTree>
    <p:extLst>
      <p:ext uri="{BB962C8B-B14F-4D97-AF65-F5344CB8AC3E}">
        <p14:creationId xmlns:p14="http://schemas.microsoft.com/office/powerpoint/2010/main" val="341252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218089" y="220717"/>
            <a:ext cx="11826766" cy="1356360"/>
          </a:xfrm>
        </p:spPr>
        <p:txBody>
          <a:bodyPr/>
          <a:lstStyle/>
          <a:p>
            <a:r>
              <a:rPr lang="el-GR" altLang="el-GR"/>
              <a:t>Τι είναι τα λειτουργικά τρόφιμα;</a:t>
            </a:r>
          </a:p>
        </p:txBody>
      </p:sp>
      <p:sp>
        <p:nvSpPr>
          <p:cNvPr id="8195" name="Rectangle 1027"/>
          <p:cNvSpPr>
            <a:spLocks noGrp="1" noChangeArrowheads="1"/>
          </p:cNvSpPr>
          <p:nvPr>
            <p:ph type="body" idx="1"/>
          </p:nvPr>
        </p:nvSpPr>
        <p:spPr>
          <a:xfrm>
            <a:off x="1806084" y="2299730"/>
            <a:ext cx="7767484" cy="3323303"/>
          </a:xfrm>
        </p:spPr>
        <p:txBody>
          <a:bodyPr>
            <a:normAutofit/>
          </a:bodyPr>
          <a:lstStyle/>
          <a:p>
            <a:r>
              <a:rPr lang="el-GR" altLang="el-GR" sz="2800" dirty="0">
                <a:solidFill>
                  <a:srgbClr val="000000"/>
                </a:solidFill>
              </a:rPr>
              <a:t>Είναι τα τρόφιμα που προσφέρονται με τον </a:t>
            </a:r>
            <a:r>
              <a:rPr lang="el-GR" altLang="el-GR" sz="2800" dirty="0">
                <a:solidFill>
                  <a:srgbClr val="000000"/>
                </a:solidFill>
                <a:cs typeface="Times New Roman" panose="02020603050405020304" pitchFamily="18" charset="0"/>
              </a:rPr>
              <a:t> </a:t>
            </a:r>
            <a:r>
              <a:rPr lang="el-GR" altLang="el-GR" sz="2800" dirty="0">
                <a:solidFill>
                  <a:srgbClr val="000000"/>
                </a:solidFill>
              </a:rPr>
              <a:t>ισχυρισμό ότι προάγουν την υγεία ή γενικότερα ότι παρέχουν οφέλη στον οργανισμό πέραν των </a:t>
            </a:r>
            <a:r>
              <a:rPr lang="el-GR" altLang="el-GR" sz="2800" i="1" dirty="0">
                <a:solidFill>
                  <a:srgbClr val="000000"/>
                </a:solidFill>
              </a:rPr>
              <a:t>αναμενόμενων</a:t>
            </a:r>
            <a:r>
              <a:rPr lang="el-GR" altLang="el-GR" sz="2800" dirty="0">
                <a:solidFill>
                  <a:srgbClr val="000000"/>
                </a:solidFill>
              </a:rPr>
              <a:t>. </a:t>
            </a:r>
          </a:p>
          <a:p>
            <a:r>
              <a:rPr lang="el-GR" altLang="el-GR" sz="2800" dirty="0">
                <a:solidFill>
                  <a:srgbClr val="000000"/>
                </a:solidFill>
              </a:rPr>
              <a:t>Ο ισχυρισμός αυτός μπορεί να βασίζεται σε ενδογενή ή εξωγενή συστατικά του </a:t>
            </a:r>
            <a:r>
              <a:rPr lang="el-GR" altLang="el-GR" sz="2800" dirty="0" err="1">
                <a:solidFill>
                  <a:srgbClr val="000000"/>
                </a:solidFill>
              </a:rPr>
              <a:t>τροφίμου</a:t>
            </a:r>
            <a:r>
              <a:rPr lang="el-GR" altLang="el-GR" sz="2800" dirty="0">
                <a:solidFill>
                  <a:srgbClr val="000000"/>
                </a:solidFill>
              </a:rPr>
              <a:t>. </a:t>
            </a:r>
            <a:endParaRPr lang="el-GR" altLang="el-GR" sz="28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14395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59512" y="479261"/>
            <a:ext cx="6348412" cy="1320800"/>
          </a:xfrm>
        </p:spPr>
        <p:txBody>
          <a:bodyPr/>
          <a:lstStyle/>
          <a:p>
            <a:pPr eaLnBrk="1" hangingPunct="1"/>
            <a:r>
              <a:rPr lang="en-US" altLang="el-GR" dirty="0">
                <a:hlinkClick r:id="rId2"/>
              </a:rPr>
              <a:t>www.ift.org</a:t>
            </a:r>
            <a:r>
              <a:rPr lang="en-US" altLang="el-GR" dirty="0"/>
              <a:t> (24/3/2005)</a:t>
            </a:r>
          </a:p>
        </p:txBody>
      </p:sp>
      <p:pic>
        <p:nvPicPr>
          <p:cNvPr id="215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1586" y="1884144"/>
            <a:ext cx="4141131" cy="2667329"/>
          </a:xfrm>
        </p:spPr>
      </p:pic>
      <p:sp>
        <p:nvSpPr>
          <p:cNvPr id="4" name="Rectangle 3"/>
          <p:cNvSpPr>
            <a:spLocks noGrp="1" noChangeArrowheads="1"/>
          </p:cNvSpPr>
          <p:nvPr>
            <p:ph idx="1"/>
          </p:nvPr>
        </p:nvSpPr>
        <p:spPr>
          <a:xfrm>
            <a:off x="5097518" y="2039172"/>
            <a:ext cx="6674068" cy="4582346"/>
          </a:xfrm>
        </p:spPr>
        <p:txBody>
          <a:bodyPr rtlCol="0">
            <a:noAutofit/>
          </a:bodyPr>
          <a:lstStyle/>
          <a:p>
            <a:pPr eaLnBrk="1" fontAlgn="auto" hangingPunct="1">
              <a:lnSpc>
                <a:spcPts val="2500"/>
              </a:lnSpc>
              <a:spcAft>
                <a:spcPts val="600"/>
              </a:spcAft>
              <a:buFont typeface="Wingdings" panose="05000000000000000000" pitchFamily="2" charset="2"/>
              <a:buNone/>
              <a:defRPr/>
            </a:pPr>
            <a:r>
              <a:rPr lang="en-US" altLang="el-GR" sz="2000" dirty="0">
                <a:solidFill>
                  <a:schemeClr val="tx1">
                    <a:lumMod val="75000"/>
                    <a:lumOff val="25000"/>
                  </a:schemeClr>
                </a:solidFill>
              </a:rPr>
              <a:t>	</a:t>
            </a:r>
            <a:r>
              <a:rPr lang="en-US" altLang="el-GR" sz="2400" dirty="0">
                <a:solidFill>
                  <a:schemeClr val="tx1">
                    <a:lumMod val="75000"/>
                    <a:lumOff val="25000"/>
                  </a:schemeClr>
                </a:solidFill>
              </a:rPr>
              <a:t>The Expert Panel defines “functional</a:t>
            </a:r>
            <a:r>
              <a:rPr lang="el-GR" altLang="el-GR" sz="2400" dirty="0">
                <a:solidFill>
                  <a:schemeClr val="tx1">
                    <a:lumMod val="75000"/>
                    <a:lumOff val="25000"/>
                  </a:schemeClr>
                </a:solidFill>
              </a:rPr>
              <a:t> </a:t>
            </a:r>
            <a:r>
              <a:rPr lang="en-US" altLang="el-GR" sz="2400" dirty="0">
                <a:solidFill>
                  <a:schemeClr val="tx1">
                    <a:lumMod val="75000"/>
                    <a:lumOff val="25000"/>
                  </a:schemeClr>
                </a:solidFill>
              </a:rPr>
              <a:t>foods” as foods and food components that</a:t>
            </a:r>
            <a:r>
              <a:rPr lang="el-GR" altLang="el-GR" sz="2400" dirty="0">
                <a:solidFill>
                  <a:schemeClr val="tx1">
                    <a:lumMod val="75000"/>
                    <a:lumOff val="25000"/>
                  </a:schemeClr>
                </a:solidFill>
              </a:rPr>
              <a:t> </a:t>
            </a:r>
            <a:r>
              <a:rPr lang="en-US" altLang="el-GR" sz="2400" dirty="0">
                <a:solidFill>
                  <a:schemeClr val="tx1">
                    <a:lumMod val="75000"/>
                    <a:lumOff val="25000"/>
                  </a:schemeClr>
                </a:solidFill>
              </a:rPr>
              <a:t>provide a health benefit beyond basic nutrition (for the intended population). Examples may include </a:t>
            </a:r>
          </a:p>
          <a:p>
            <a:pPr>
              <a:lnSpc>
                <a:spcPts val="2500"/>
              </a:lnSpc>
              <a:spcBef>
                <a:spcPts val="600"/>
              </a:spcBef>
              <a:buFont typeface="Wingdings" panose="05000000000000000000" pitchFamily="2" charset="2"/>
              <a:buChar char="ü"/>
              <a:defRPr/>
            </a:pPr>
            <a:r>
              <a:rPr lang="en-US" altLang="el-GR" sz="2400" dirty="0">
                <a:solidFill>
                  <a:schemeClr val="tx1">
                    <a:lumMod val="75000"/>
                    <a:lumOff val="25000"/>
                  </a:schemeClr>
                </a:solidFill>
              </a:rPr>
              <a:t>conventional foods</a:t>
            </a:r>
          </a:p>
          <a:p>
            <a:pPr>
              <a:lnSpc>
                <a:spcPts val="2500"/>
              </a:lnSpc>
              <a:spcBef>
                <a:spcPts val="600"/>
              </a:spcBef>
              <a:buFont typeface="Wingdings" panose="05000000000000000000" pitchFamily="2" charset="2"/>
              <a:buChar char="ü"/>
              <a:defRPr/>
            </a:pPr>
            <a:r>
              <a:rPr lang="en-US" altLang="el-GR" sz="2400" dirty="0">
                <a:solidFill>
                  <a:schemeClr val="tx1">
                    <a:lumMod val="75000"/>
                    <a:lumOff val="25000"/>
                  </a:schemeClr>
                </a:solidFill>
              </a:rPr>
              <a:t>fortified, enriched or enhanced foods</a:t>
            </a:r>
          </a:p>
          <a:p>
            <a:pPr>
              <a:lnSpc>
                <a:spcPts val="2500"/>
              </a:lnSpc>
              <a:spcBef>
                <a:spcPts val="600"/>
              </a:spcBef>
              <a:buFont typeface="Wingdings" panose="05000000000000000000" pitchFamily="2" charset="2"/>
              <a:buChar char="ü"/>
              <a:defRPr/>
            </a:pPr>
            <a:r>
              <a:rPr lang="en-US" altLang="el-GR" sz="2400" dirty="0">
                <a:solidFill>
                  <a:schemeClr val="tx1">
                    <a:lumMod val="75000"/>
                    <a:lumOff val="25000"/>
                  </a:schemeClr>
                </a:solidFill>
              </a:rPr>
              <a:t>dietary supplements. </a:t>
            </a:r>
            <a:endParaRPr lang="el-GR" altLang="el-GR" sz="2400" dirty="0">
              <a:solidFill>
                <a:schemeClr val="tx1">
                  <a:lumMod val="75000"/>
                  <a:lumOff val="25000"/>
                </a:schemeClr>
              </a:solidFill>
            </a:endParaRPr>
          </a:p>
          <a:p>
            <a:pPr eaLnBrk="1" fontAlgn="auto" hangingPunct="1">
              <a:lnSpc>
                <a:spcPts val="2500"/>
              </a:lnSpc>
              <a:spcAft>
                <a:spcPts val="600"/>
              </a:spcAft>
              <a:buFont typeface="Wingdings" panose="05000000000000000000" pitchFamily="2" charset="2"/>
              <a:buNone/>
              <a:defRPr/>
            </a:pPr>
            <a:r>
              <a:rPr lang="el-GR" altLang="el-GR" sz="2400" dirty="0">
                <a:solidFill>
                  <a:schemeClr val="tx1">
                    <a:lumMod val="75000"/>
                    <a:lumOff val="25000"/>
                  </a:schemeClr>
                </a:solidFill>
              </a:rPr>
              <a:t>	</a:t>
            </a:r>
            <a:r>
              <a:rPr lang="en-US" altLang="el-GR" sz="2400" dirty="0">
                <a:solidFill>
                  <a:srgbClr val="FF0000"/>
                </a:solidFill>
              </a:rPr>
              <a:t>These substances provide essential nutrients often beyond quantities necessary for normal maintenance, growth, and development, and/or other biologically active components that impart health benefits or desirable physiological effects.</a:t>
            </a:r>
          </a:p>
          <a:p>
            <a:pPr eaLnBrk="1" fontAlgn="auto" hangingPunct="1">
              <a:lnSpc>
                <a:spcPct val="80000"/>
              </a:lnSpc>
              <a:spcAft>
                <a:spcPts val="0"/>
              </a:spcAft>
              <a:buFont typeface="Wingdings 3" charset="2"/>
              <a:buChar char=""/>
              <a:defRPr/>
            </a:pPr>
            <a:endParaRPr lang="en-US" altLang="el-GR" sz="2000" dirty="0">
              <a:solidFill>
                <a:schemeClr val="tx1">
                  <a:lumMod val="75000"/>
                  <a:lumOff val="25000"/>
                </a:schemeClr>
              </a:solidFill>
            </a:endParaRPr>
          </a:p>
        </p:txBody>
      </p:sp>
    </p:spTree>
    <p:extLst>
      <p:ext uri="{BB962C8B-B14F-4D97-AF65-F5344CB8AC3E}">
        <p14:creationId xmlns:p14="http://schemas.microsoft.com/office/powerpoint/2010/main" val="52390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396" y="558540"/>
            <a:ext cx="10350036" cy="595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141949" y="1809135"/>
            <a:ext cx="4355690" cy="26252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300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4" y="445770"/>
            <a:ext cx="9282932" cy="609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21668" y="3237185"/>
            <a:ext cx="9243348" cy="1008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1"/>
          <p:cNvSpPr txBox="1">
            <a:spLocks noChangeArrowheads="1"/>
          </p:cNvSpPr>
          <p:nvPr/>
        </p:nvSpPr>
        <p:spPr bwMode="auto">
          <a:xfrm>
            <a:off x="9810209" y="2402853"/>
            <a:ext cx="1944018" cy="2677656"/>
          </a:xfrm>
          <a:prstGeom prst="rect">
            <a:avLst/>
          </a:prstGeom>
          <a:solidFill>
            <a:srgbClr val="FFFF00"/>
          </a:solidFill>
          <a:ln>
            <a:noFill/>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l-GR" altLang="el-GR" sz="1400" dirty="0"/>
              <a:t>Ένα τρόφιμο που επηρεάζει ωφέλιμα μια ή περισσότερες λειτουργίες στο σώμα πέρα από τις διατροφικές επιδράσεις με τρόπο που βελτιώνει την κατάσταση υγείας και ευεξίας ή/και μειώνει τον κίνδυνο ασθενειών</a:t>
            </a:r>
          </a:p>
        </p:txBody>
      </p:sp>
    </p:spTree>
    <p:extLst>
      <p:ext uri="{BB962C8B-B14F-4D97-AF65-F5344CB8AC3E}">
        <p14:creationId xmlns:p14="http://schemas.microsoft.com/office/powerpoint/2010/main" val="399463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1337" y="1366345"/>
            <a:ext cx="10552387" cy="3970318"/>
          </a:xfrm>
          <a:prstGeom prst="rect">
            <a:avLst/>
          </a:prstGeom>
          <a:solidFill>
            <a:srgbClr val="00518E"/>
          </a:solidFill>
        </p:spPr>
        <p:txBody>
          <a:bodyPr wrap="square" rtlCol="0">
            <a:spAutoFit/>
          </a:bodyPr>
          <a:lstStyle/>
          <a:p>
            <a:pPr algn="ctr"/>
            <a:r>
              <a:rPr lang="el-GR" sz="3600" b="1" dirty="0">
                <a:solidFill>
                  <a:srgbClr val="FFFF00"/>
                </a:solidFill>
              </a:rPr>
              <a:t>ΧΡΕΙΑΖΟΝΤΑΙ ΤΑ ΛΕΙΤΟΥΡΓΙΚΑ ΤΡΟΦΙΜΑ;</a:t>
            </a:r>
          </a:p>
          <a:p>
            <a:endParaRPr lang="el-GR" sz="3600" b="1" dirty="0">
              <a:solidFill>
                <a:srgbClr val="FFFF00"/>
              </a:solidFill>
            </a:endParaRPr>
          </a:p>
          <a:p>
            <a:r>
              <a:rPr lang="el-GR" sz="3600" b="1" dirty="0">
                <a:solidFill>
                  <a:srgbClr val="FFFF00"/>
                </a:solidFill>
              </a:rPr>
              <a:t>Μπορούν να συμβάλλουν στην πρόληψη </a:t>
            </a:r>
            <a:r>
              <a:rPr lang="el-GR" sz="3600" b="1" dirty="0" err="1">
                <a:solidFill>
                  <a:srgbClr val="FFFF00"/>
                </a:solidFill>
              </a:rPr>
              <a:t>χρονίων</a:t>
            </a:r>
            <a:r>
              <a:rPr lang="el-GR" sz="3600" b="1" dirty="0">
                <a:solidFill>
                  <a:srgbClr val="FFFF00"/>
                </a:solidFill>
              </a:rPr>
              <a:t> ασθενειών;  Άλλων προβλημάτων υγείας;</a:t>
            </a:r>
          </a:p>
          <a:p>
            <a:endParaRPr lang="el-GR" sz="3600" b="1" dirty="0">
              <a:solidFill>
                <a:srgbClr val="FFFF00"/>
              </a:solidFill>
            </a:endParaRPr>
          </a:p>
          <a:p>
            <a:r>
              <a:rPr lang="el-GR" sz="3600" b="1" dirty="0">
                <a:solidFill>
                  <a:srgbClr val="FFFF00"/>
                </a:solidFill>
              </a:rPr>
              <a:t>Μπορούν έτσι να στηρίξουν την επίτευξη της καλύτερης υγείας για τον πληθυσμό;</a:t>
            </a:r>
          </a:p>
        </p:txBody>
      </p:sp>
    </p:spTree>
    <p:extLst>
      <p:ext uri="{BB962C8B-B14F-4D97-AF65-F5344CB8AC3E}">
        <p14:creationId xmlns:p14="http://schemas.microsoft.com/office/powerpoint/2010/main" val="291707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7" y="241738"/>
            <a:ext cx="11771586" cy="1774734"/>
          </a:xfrm>
          <a:solidFill>
            <a:srgbClr val="00518E"/>
          </a:solidFill>
        </p:spPr>
        <p:txBody>
          <a:bodyPr vert="horz" lIns="91440" tIns="45720" rIns="91440" bIns="45720" rtlCol="0" anchor="ctr">
            <a:normAutofit/>
          </a:bodyPr>
          <a:lstStyle/>
          <a:p>
            <a:r>
              <a:rPr lang="el-GR" dirty="0">
                <a:solidFill>
                  <a:srgbClr val="FFFF00"/>
                </a:solidFill>
              </a:rPr>
              <a:t>Παράδειγμα:  Πρόληψη της Καρδιαγγειακής Νόσου Θρεπτικά και μη θρεπτικά συστατικά</a:t>
            </a:r>
          </a:p>
        </p:txBody>
      </p:sp>
      <p:sp>
        <p:nvSpPr>
          <p:cNvPr id="3" name="Rectangle 2"/>
          <p:cNvSpPr/>
          <p:nvPr/>
        </p:nvSpPr>
        <p:spPr>
          <a:xfrm>
            <a:off x="2330246" y="2045106"/>
            <a:ext cx="8023122" cy="4478149"/>
          </a:xfrm>
          <a:prstGeom prst="rect">
            <a:avLst/>
          </a:prstGeom>
        </p:spPr>
        <p:txBody>
          <a:bodyPr wrap="square">
            <a:spAutoFit/>
          </a:bodyPr>
          <a:lstStyle/>
          <a:p>
            <a:pPr marL="273050" indent="-273050">
              <a:spcBef>
                <a:spcPts val="575"/>
              </a:spcBef>
              <a:buFont typeface="Wingdings 2" pitchFamily="18" charset="2"/>
              <a:buChar char=""/>
            </a:pPr>
            <a:r>
              <a:rPr lang="el-GR" sz="2400" dirty="0"/>
              <a:t>Πρόσληψη ολικού λίπους και σύσταση λιπαρών οξέων</a:t>
            </a:r>
            <a:endParaRPr lang="en-US" sz="2400" dirty="0"/>
          </a:p>
          <a:p>
            <a:pPr marL="273050" indent="-273050">
              <a:spcBef>
                <a:spcPts val="575"/>
              </a:spcBef>
              <a:buFont typeface="Wingdings 2" pitchFamily="18" charset="2"/>
              <a:buChar char=""/>
            </a:pPr>
            <a:r>
              <a:rPr lang="el-GR" sz="2400" dirty="0"/>
              <a:t>Ω</a:t>
            </a:r>
            <a:r>
              <a:rPr lang="en-US" sz="2400" dirty="0"/>
              <a:t>-3 </a:t>
            </a:r>
            <a:r>
              <a:rPr lang="el-GR" sz="2400" dirty="0"/>
              <a:t>λιπαρά οξέα</a:t>
            </a:r>
            <a:endParaRPr lang="en-US" sz="2400" dirty="0"/>
          </a:p>
          <a:p>
            <a:pPr marL="273050" indent="-273050">
              <a:spcBef>
                <a:spcPts val="575"/>
              </a:spcBef>
              <a:buFont typeface="Wingdings 2" pitchFamily="18" charset="2"/>
              <a:buChar char=""/>
            </a:pPr>
            <a:r>
              <a:rPr lang="el-GR" sz="2400" dirty="0"/>
              <a:t>Διαλυτές διαιτητικές ίνες</a:t>
            </a:r>
            <a:endParaRPr lang="en-US" sz="2400" dirty="0"/>
          </a:p>
          <a:p>
            <a:pPr marL="273050" indent="-273050">
              <a:spcBef>
                <a:spcPts val="575"/>
              </a:spcBef>
              <a:buFont typeface="Wingdings 2" pitchFamily="18" charset="2"/>
              <a:buChar char=""/>
            </a:pPr>
            <a:r>
              <a:rPr lang="en-US" sz="2400" dirty="0"/>
              <a:t>ß-</a:t>
            </a:r>
            <a:r>
              <a:rPr lang="el-GR" sz="2400" dirty="0" err="1"/>
              <a:t>Γλυκάνη</a:t>
            </a:r>
            <a:r>
              <a:rPr lang="en-US" sz="2400" dirty="0"/>
              <a:t> </a:t>
            </a:r>
          </a:p>
          <a:p>
            <a:pPr marL="273050" indent="-273050">
              <a:spcBef>
                <a:spcPts val="575"/>
              </a:spcBef>
              <a:buFont typeface="Wingdings 2" pitchFamily="18" charset="2"/>
              <a:buChar char=""/>
            </a:pPr>
            <a:r>
              <a:rPr lang="el-GR" sz="2400" dirty="0"/>
              <a:t>Νάτριο</a:t>
            </a:r>
            <a:endParaRPr lang="en-US" sz="2400" dirty="0"/>
          </a:p>
          <a:p>
            <a:pPr marL="273050" indent="-273050">
              <a:spcBef>
                <a:spcPts val="575"/>
              </a:spcBef>
              <a:buFont typeface="Wingdings 2" pitchFamily="18" charset="2"/>
              <a:buChar char=""/>
            </a:pPr>
            <a:r>
              <a:rPr lang="el-GR" sz="2400" dirty="0"/>
              <a:t>Κάλιο</a:t>
            </a:r>
            <a:endParaRPr lang="en-US" sz="2400" dirty="0"/>
          </a:p>
          <a:p>
            <a:pPr marL="273050" indent="-273050">
              <a:spcBef>
                <a:spcPts val="575"/>
              </a:spcBef>
              <a:buFont typeface="Wingdings 2" pitchFamily="18" charset="2"/>
              <a:buChar char=""/>
            </a:pPr>
            <a:r>
              <a:rPr lang="el-GR" sz="2400" dirty="0" err="1"/>
              <a:t>Στερόλες</a:t>
            </a:r>
            <a:r>
              <a:rPr lang="en-US" sz="2400" dirty="0"/>
              <a:t>/ </a:t>
            </a:r>
            <a:r>
              <a:rPr lang="el-GR" sz="2400" dirty="0" err="1"/>
              <a:t>στανόλες</a:t>
            </a:r>
            <a:endParaRPr lang="en-US" sz="2400" dirty="0"/>
          </a:p>
          <a:p>
            <a:pPr marL="273050" indent="-273050">
              <a:spcBef>
                <a:spcPts val="575"/>
              </a:spcBef>
              <a:buFont typeface="Wingdings 2" pitchFamily="18" charset="2"/>
              <a:buChar char=""/>
            </a:pPr>
            <a:r>
              <a:rPr lang="el-GR" sz="2400" dirty="0"/>
              <a:t>Πρωτεΐνη σόγιας</a:t>
            </a:r>
            <a:endParaRPr lang="en-US" sz="2400" dirty="0"/>
          </a:p>
          <a:p>
            <a:pPr marL="273050" indent="-273050">
              <a:spcBef>
                <a:spcPts val="575"/>
              </a:spcBef>
              <a:buFont typeface="Wingdings 2" pitchFamily="18" charset="2"/>
              <a:buChar char=""/>
            </a:pPr>
            <a:r>
              <a:rPr lang="el-GR" sz="2400" dirty="0" err="1"/>
              <a:t>Πολυφαινόλες</a:t>
            </a:r>
            <a:endParaRPr lang="en-US" sz="2400" dirty="0"/>
          </a:p>
          <a:p>
            <a:pPr marL="273050" indent="-273050">
              <a:spcBef>
                <a:spcPts val="575"/>
              </a:spcBef>
              <a:buFont typeface="Wingdings 2" pitchFamily="18" charset="2"/>
              <a:buChar char=""/>
            </a:pPr>
            <a:r>
              <a:rPr lang="el-GR" sz="2400" dirty="0"/>
              <a:t>Βιταμίνες</a:t>
            </a:r>
          </a:p>
        </p:txBody>
      </p:sp>
    </p:spTree>
    <p:extLst>
      <p:ext uri="{BB962C8B-B14F-4D97-AF65-F5344CB8AC3E}">
        <p14:creationId xmlns:p14="http://schemas.microsoft.com/office/powerpoint/2010/main" val="322109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F536-4186-90C6-CC08-D74BEF677252}"/>
              </a:ext>
            </a:extLst>
          </p:cNvPr>
          <p:cNvSpPr>
            <a:spLocks noGrp="1"/>
          </p:cNvSpPr>
          <p:nvPr>
            <p:ph type="title"/>
          </p:nvPr>
        </p:nvSpPr>
        <p:spPr/>
        <p:txBody>
          <a:bodyPr/>
          <a:lstStyle/>
          <a:p>
            <a:r>
              <a:rPr lang="el-GR" altLang="el-GR" dirty="0"/>
              <a:t>Περιεχόμενα μαθήματος</a:t>
            </a:r>
            <a:endParaRPr lang="el-GR" dirty="0"/>
          </a:p>
        </p:txBody>
      </p:sp>
      <p:sp>
        <p:nvSpPr>
          <p:cNvPr id="28675" name="Content Placeholder 2">
            <a:extLst>
              <a:ext uri="{FF2B5EF4-FFF2-40B4-BE49-F238E27FC236}">
                <a16:creationId xmlns:a16="http://schemas.microsoft.com/office/drawing/2014/main" id="{FA0AFBF8-550A-A7BF-8ADD-5C9FFFC99367}"/>
              </a:ext>
            </a:extLst>
          </p:cNvPr>
          <p:cNvSpPr>
            <a:spLocks noGrp="1"/>
          </p:cNvSpPr>
          <p:nvPr>
            <p:ph idx="1"/>
          </p:nvPr>
        </p:nvSpPr>
        <p:spPr>
          <a:xfrm>
            <a:off x="1143000" y="2057400"/>
            <a:ext cx="9872663" cy="4038600"/>
          </a:xfrm>
        </p:spPr>
        <p:txBody>
          <a:bodyPr rtlCol="0">
            <a:normAutofit/>
          </a:bodyPr>
          <a:lstStyle/>
          <a:p>
            <a:pPr>
              <a:buFont typeface="Wingdings 3" charset="2"/>
              <a:buChar char=""/>
              <a:defRPr/>
            </a:pPr>
            <a:r>
              <a:rPr lang="el-GR" altLang="el-GR" sz="2000" dirty="0">
                <a:solidFill>
                  <a:schemeClr val="tx1">
                    <a:lumMod val="75000"/>
                    <a:lumOff val="25000"/>
                  </a:schemeClr>
                </a:solidFill>
              </a:rPr>
              <a:t>Η έννοια της σύστασης ενός </a:t>
            </a:r>
            <a:r>
              <a:rPr lang="el-GR" altLang="el-GR" sz="2000" dirty="0" err="1">
                <a:solidFill>
                  <a:schemeClr val="tx1">
                    <a:lumMod val="75000"/>
                    <a:lumOff val="25000"/>
                  </a:schemeClr>
                </a:solidFill>
              </a:rPr>
              <a:t>τροφίμου</a:t>
            </a:r>
            <a:r>
              <a:rPr lang="el-GR" altLang="el-GR" sz="2000" dirty="0">
                <a:solidFill>
                  <a:schemeClr val="tx1">
                    <a:lumMod val="75000"/>
                    <a:lumOff val="25000"/>
                  </a:schemeClr>
                </a:solidFill>
              </a:rPr>
              <a:t> στα θρεπτικά και στα μη θρεπτικά συστατικά</a:t>
            </a:r>
          </a:p>
          <a:p>
            <a:pPr>
              <a:buFont typeface="Wingdings 3" charset="2"/>
              <a:buChar char=""/>
              <a:defRPr/>
            </a:pPr>
            <a:r>
              <a:rPr lang="el-GR" altLang="el-GR" sz="2000" dirty="0">
                <a:solidFill>
                  <a:schemeClr val="tx1">
                    <a:lumMod val="75000"/>
                    <a:lumOff val="25000"/>
                  </a:schemeClr>
                </a:solidFill>
              </a:rPr>
              <a:t>Η έννοια της </a:t>
            </a:r>
            <a:r>
              <a:rPr lang="el-GR" altLang="el-GR" sz="2000" dirty="0" err="1">
                <a:solidFill>
                  <a:schemeClr val="tx1">
                    <a:lumMod val="75000"/>
                    <a:lumOff val="25000"/>
                  </a:schemeClr>
                </a:solidFill>
              </a:rPr>
              <a:t>βιοδραστικότητας</a:t>
            </a:r>
            <a:r>
              <a:rPr lang="el-GR" altLang="el-GR" sz="2000" dirty="0">
                <a:solidFill>
                  <a:schemeClr val="tx1">
                    <a:lumMod val="75000"/>
                    <a:lumOff val="25000"/>
                  </a:schemeClr>
                </a:solidFill>
              </a:rPr>
              <a:t> συστατικών και τροφίμων (οριζόμενη ως δράση στον οργανισμό πέραν της αναμενόμενης για τα θρεπτικά συστατικά) όπως την προσεγγίζει η Επιστήμη της Διατροφής.  </a:t>
            </a:r>
          </a:p>
          <a:p>
            <a:pPr>
              <a:buFont typeface="Wingdings 3" charset="2"/>
              <a:buChar char=""/>
              <a:defRPr/>
            </a:pPr>
            <a:r>
              <a:rPr lang="el-GR" altLang="el-GR" sz="2000" dirty="0" err="1">
                <a:solidFill>
                  <a:schemeClr val="tx1">
                    <a:lumMod val="75000"/>
                    <a:lumOff val="25000"/>
                  </a:schemeClr>
                </a:solidFill>
              </a:rPr>
              <a:t>Βιοδραστικότητα</a:t>
            </a:r>
            <a:r>
              <a:rPr lang="el-GR" altLang="el-GR" sz="2000" dirty="0">
                <a:solidFill>
                  <a:schemeClr val="tx1">
                    <a:lumMod val="75000"/>
                    <a:lumOff val="25000"/>
                  </a:schemeClr>
                </a:solidFill>
              </a:rPr>
              <a:t> επιλεγμένων συστατικών τροφίμων</a:t>
            </a:r>
          </a:p>
          <a:p>
            <a:pPr>
              <a:buFont typeface="Wingdings 3" charset="2"/>
              <a:buChar char=""/>
              <a:defRPr/>
            </a:pPr>
            <a:r>
              <a:rPr lang="el-GR" altLang="el-GR" sz="2000" dirty="0">
                <a:solidFill>
                  <a:schemeClr val="tx1">
                    <a:lumMod val="75000"/>
                    <a:lumOff val="25000"/>
                  </a:schemeClr>
                </a:solidFill>
              </a:rPr>
              <a:t>Νέα δεδομένα που συσχετίζουν την δράση συστατικών ή/και τροφίμων με την πρόληψη επιλεγμένων νοσημάτων και την άριστη λειτουργία του οργανισμού. </a:t>
            </a:r>
          </a:p>
          <a:p>
            <a:pPr>
              <a:buFont typeface="Wingdings 3" charset="2"/>
              <a:buChar char=""/>
              <a:defRPr/>
            </a:pPr>
            <a:r>
              <a:rPr lang="el-GR" altLang="el-GR" sz="2000" dirty="0">
                <a:solidFill>
                  <a:schemeClr val="tx1">
                    <a:lumMod val="75000"/>
                    <a:lumOff val="25000"/>
                  </a:schemeClr>
                </a:solidFill>
              </a:rPr>
              <a:t>Ισχυρισμοί διατροφής και υγείας και προϋποθέσεις διατύπωσης ισχυρισμών.  </a:t>
            </a:r>
          </a:p>
          <a:p>
            <a:pPr>
              <a:buFont typeface="Wingdings 3" charset="2"/>
              <a:buChar char=""/>
              <a:defRPr/>
            </a:pPr>
            <a:r>
              <a:rPr lang="el-GR" altLang="el-GR" sz="2000" dirty="0">
                <a:solidFill>
                  <a:schemeClr val="tx1">
                    <a:lumMod val="75000"/>
                    <a:lumOff val="25000"/>
                  </a:schemeClr>
                </a:solidFill>
              </a:rPr>
              <a:t>Λειτουργικά τρόφιμα: επιλεγμένα παραδείγματα</a:t>
            </a:r>
          </a:p>
        </p:txBody>
      </p:sp>
    </p:spTree>
    <p:extLst>
      <p:ext uri="{BB962C8B-B14F-4D97-AF65-F5344CB8AC3E}">
        <p14:creationId xmlns:p14="http://schemas.microsoft.com/office/powerpoint/2010/main" val="341251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583379" y="300644"/>
            <a:ext cx="10743381" cy="859561"/>
          </a:xfrm>
          <a:solidFill>
            <a:srgbClr val="00518E"/>
          </a:solidFill>
        </p:spPr>
        <p:txBody>
          <a:bodyPr rtlCol="0">
            <a:normAutofit/>
          </a:bodyPr>
          <a:lstStyle/>
          <a:p>
            <a:pPr>
              <a:defRPr/>
            </a:pPr>
            <a:r>
              <a:rPr lang="el-GR" altLang="el-GR" dirty="0">
                <a:solidFill>
                  <a:srgbClr val="FFFF00"/>
                </a:solidFill>
              </a:rPr>
              <a:t>Παραδείγματα λειτουργικών συστατικών</a:t>
            </a:r>
            <a:endParaRPr lang="en-US" altLang="el-GR" dirty="0">
              <a:solidFill>
                <a:srgbClr val="FFFF00"/>
              </a:solidFill>
            </a:endParaRPr>
          </a:p>
        </p:txBody>
      </p:sp>
      <p:graphicFrame>
        <p:nvGraphicFramePr>
          <p:cNvPr id="12291" name="Object 1027"/>
          <p:cNvGraphicFramePr>
            <a:graphicFrameLocks noGrp="1" noChangeAspect="1"/>
          </p:cNvGraphicFramePr>
          <p:nvPr>
            <p:ph type="chart" idx="1"/>
          </p:nvPr>
        </p:nvGraphicFramePr>
        <p:xfrm>
          <a:off x="1802694" y="1160205"/>
          <a:ext cx="8858864" cy="5352573"/>
        </p:xfrm>
        <a:graphic>
          <a:graphicData uri="http://schemas.openxmlformats.org/presentationml/2006/ole">
            <mc:AlternateContent xmlns:mc="http://schemas.openxmlformats.org/markup-compatibility/2006">
              <mc:Choice xmlns:v="urn:schemas-microsoft-com:vml" Requires="v">
                <p:oleObj name="Worksheet" r:id="rId2" imgW="8591838" imgH="5191630" progId="Excel.Sheet.8">
                  <p:embed/>
                </p:oleObj>
              </mc:Choice>
              <mc:Fallback>
                <p:oleObj name="Worksheet" r:id="rId2" imgW="8591838" imgH="5191630" progId="Excel.Sheet.8">
                  <p:embed/>
                  <p:pic>
                    <p:nvPicPr>
                      <p:cNvPr id="12291" name="Object 102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694" y="1160205"/>
                        <a:ext cx="8858864" cy="53525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61848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1052051" y="416437"/>
            <a:ext cx="9006349" cy="1143000"/>
          </a:xfrm>
          <a:solidFill>
            <a:schemeClr val="accent1"/>
          </a:solidFill>
        </p:spPr>
        <p:txBody>
          <a:bodyPr vert="horz" lIns="91440" tIns="45720" rIns="91440" bIns="45720" rtlCol="0" anchor="ctr">
            <a:normAutofit fontScale="90000"/>
          </a:bodyPr>
          <a:lstStyle/>
          <a:p>
            <a:pPr algn="ctr"/>
            <a:r>
              <a:rPr lang="el-GR" altLang="el-GR" b="1" dirty="0">
                <a:solidFill>
                  <a:srgbClr val="FFFF00"/>
                </a:solidFill>
              </a:rPr>
              <a:t>Κατηγορίες λειτουργικών τροφίμων</a:t>
            </a:r>
            <a:endParaRPr lang="en-US" altLang="el-GR" b="1" dirty="0">
              <a:solidFill>
                <a:srgbClr val="FFFF00"/>
              </a:solidFill>
            </a:endParaRPr>
          </a:p>
        </p:txBody>
      </p:sp>
      <p:graphicFrame>
        <p:nvGraphicFramePr>
          <p:cNvPr id="131130" name="Group 1082"/>
          <p:cNvGraphicFramePr>
            <a:graphicFrameLocks noGrp="1"/>
          </p:cNvGraphicFramePr>
          <p:nvPr>
            <p:ph type="tbl" idx="1"/>
          </p:nvPr>
        </p:nvGraphicFramePr>
        <p:xfrm>
          <a:off x="1445342" y="2209801"/>
          <a:ext cx="8613058" cy="4004186"/>
        </p:xfrm>
        <a:graphic>
          <a:graphicData uri="http://schemas.openxmlformats.org/drawingml/2006/table">
            <a:tbl>
              <a:tblPr/>
              <a:tblGrid>
                <a:gridCol w="4844845">
                  <a:extLst>
                    <a:ext uri="{9D8B030D-6E8A-4147-A177-3AD203B41FA5}">
                      <a16:colId xmlns:a16="http://schemas.microsoft.com/office/drawing/2014/main" val="1149373945"/>
                    </a:ext>
                  </a:extLst>
                </a:gridCol>
                <a:gridCol w="3768213">
                  <a:extLst>
                    <a:ext uri="{9D8B030D-6E8A-4147-A177-3AD203B41FA5}">
                      <a16:colId xmlns:a16="http://schemas.microsoft.com/office/drawing/2014/main" val="2279438403"/>
                    </a:ext>
                  </a:extLst>
                </a:gridCol>
              </a:tblGrid>
              <a:tr h="478509">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2400" b="0" i="0" u="none" strike="noStrike" cap="none" normalizeH="0" baseline="0">
                          <a:ln>
                            <a:noFill/>
                          </a:ln>
                          <a:solidFill>
                            <a:schemeClr val="hlink"/>
                          </a:solidFill>
                          <a:effectLst/>
                          <a:latin typeface="Tahoma" panose="020B0604030504040204" pitchFamily="34" charset="0"/>
                        </a:rPr>
                        <a:t>ΚΑΤΗΓΟΡΙΑ </a:t>
                      </a:r>
                      <a:endParaRPr kumimoji="0" lang="en-US" altLang="el-GR" sz="2400" b="0" i="0" u="none" strike="noStrike" cap="none" normalizeH="0" baseline="0">
                        <a:ln>
                          <a:noFill/>
                        </a:ln>
                        <a:solidFill>
                          <a:schemeClr val="hlink"/>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2400" b="0" i="0" u="none" strike="noStrike" cap="none" normalizeH="0" baseline="0">
                          <a:ln>
                            <a:noFill/>
                          </a:ln>
                          <a:solidFill>
                            <a:schemeClr val="hlink"/>
                          </a:solidFill>
                          <a:effectLst/>
                          <a:latin typeface="Tahoma" panose="020B0604030504040204" pitchFamily="34" charset="0"/>
                        </a:rPr>
                        <a:t>ΠΑΡΑΔΕΙΓΜΑ</a:t>
                      </a:r>
                      <a:endParaRPr kumimoji="0" lang="en-US" altLang="el-GR" sz="2400" b="0" i="0" u="none" strike="noStrike" cap="none" normalizeH="0" baseline="0">
                        <a:ln>
                          <a:noFill/>
                        </a:ln>
                        <a:solidFill>
                          <a:schemeClr val="hlink"/>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376158853"/>
                  </a:ext>
                </a:extLst>
              </a:tr>
              <a:tr h="68121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Tahoma" panose="020B0604030504040204" pitchFamily="34" charset="0"/>
                        </a:rPr>
                        <a:t>φρέσκα τρόφιμα</a:t>
                      </a:r>
                      <a:endParaRPr kumimoji="0" lang="en-US" altLang="el-GR" sz="1800" b="0" i="0" u="none" strike="noStrike" cap="none" normalizeH="0" baseline="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Tahoma" panose="020B0604030504040204" pitchFamily="34" charset="0"/>
                        </a:rPr>
                        <a:t>καρότο</a:t>
                      </a:r>
                      <a:endParaRPr kumimoji="0" lang="en-US" altLang="el-GR"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486240399"/>
                  </a:ext>
                </a:extLst>
              </a:tr>
              <a:tr h="68121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Tahoma" panose="020B0604030504040204" pitchFamily="34" charset="0"/>
                        </a:rPr>
                        <a:t>επεξεργασμένα τρόφιμα</a:t>
                      </a:r>
                      <a:endParaRPr kumimoji="0" lang="en-US" altLang="el-GR" sz="1800" b="0" i="0" u="none" strike="noStrike" cap="none" normalizeH="0" baseline="0" dirty="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Tahoma" panose="020B0604030504040204" pitchFamily="34" charset="0"/>
                        </a:rPr>
                        <a:t>δημητριακά βρώμης</a:t>
                      </a:r>
                      <a:endParaRPr kumimoji="0" lang="en-US" altLang="el-GR"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785242401"/>
                  </a:ext>
                </a:extLst>
              </a:tr>
              <a:tr h="95701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Tahoma" panose="020B0604030504040204" pitchFamily="34" charset="0"/>
                        </a:rPr>
                        <a:t>τρόφιμα στα οποία έχουν ενισχυθεί ενδογενή συστατικά με συγκεκριμένες φυσιολογικές ιδιότητες</a:t>
                      </a:r>
                      <a:endParaRPr kumimoji="0" lang="en-US" altLang="el-GR" sz="1800" b="0" i="0" u="none" strike="noStrike" cap="none" normalizeH="0" baseline="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Tahoma" panose="020B0604030504040204" pitchFamily="34" charset="0"/>
                        </a:rPr>
                        <a:t>ντομάτα με αυξημένη περιεκτικότητα σε λυκοπένιο</a:t>
                      </a:r>
                      <a:endParaRPr kumimoji="0" lang="en-US" altLang="el-GR" sz="1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944346771"/>
                  </a:ext>
                </a:extLst>
              </a:tr>
              <a:tr h="120624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Tahoma" panose="020B0604030504040204" pitchFamily="34" charset="0"/>
                        </a:rPr>
                        <a:t>τρόφιμα στα οποία έχουν προστεθεί συστατικά με συγκεκριμένες φυσιολογικές ιδιότητες</a:t>
                      </a:r>
                      <a:endParaRPr kumimoji="0" lang="en-US" altLang="el-GR" sz="2800" b="0" i="0" u="none" strike="noStrike" cap="none" normalizeH="0" baseline="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Tahoma" panose="020B0604030504040204" pitchFamily="34" charset="0"/>
                        </a:rPr>
                        <a:t>γάλα με προσθήκη σιδήρου</a:t>
                      </a:r>
                      <a:endParaRPr kumimoji="0" lang="en-US" altLang="el-GR" sz="18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27124806"/>
                  </a:ext>
                </a:extLst>
              </a:tr>
            </a:tbl>
          </a:graphicData>
        </a:graphic>
      </p:graphicFrame>
    </p:spTree>
    <p:extLst>
      <p:ext uri="{BB962C8B-B14F-4D97-AF65-F5344CB8AC3E}">
        <p14:creationId xmlns:p14="http://schemas.microsoft.com/office/powerpoint/2010/main" val="119075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20717"/>
            <a:ext cx="11761076" cy="1356360"/>
          </a:xfrm>
        </p:spPr>
        <p:txBody>
          <a:bodyPr/>
          <a:lstStyle/>
          <a:p>
            <a:r>
              <a:rPr lang="en-US" dirty="0"/>
              <a:t>EU Framework on Health Claims</a:t>
            </a:r>
          </a:p>
        </p:txBody>
      </p:sp>
      <p:sp>
        <p:nvSpPr>
          <p:cNvPr id="3" name="Content Placeholder 2"/>
          <p:cNvSpPr>
            <a:spLocks noGrp="1"/>
          </p:cNvSpPr>
          <p:nvPr>
            <p:ph idx="1"/>
          </p:nvPr>
        </p:nvSpPr>
        <p:spPr>
          <a:xfrm>
            <a:off x="785648" y="1931275"/>
            <a:ext cx="9872871" cy="4038600"/>
          </a:xfrm>
        </p:spPr>
        <p:txBody>
          <a:bodyPr>
            <a:normAutofit/>
          </a:bodyPr>
          <a:lstStyle/>
          <a:p>
            <a:endParaRPr lang="en-US" sz="2800" dirty="0"/>
          </a:p>
          <a:p>
            <a:r>
              <a:rPr lang="en-US" sz="2800" dirty="0"/>
              <a:t>A health claim is any statement on labels, advertising or other marketing products that health benefits can result from consuming a given food. </a:t>
            </a:r>
          </a:p>
          <a:p>
            <a:endParaRPr lang="en-US" sz="2800" dirty="0"/>
          </a:p>
          <a:p>
            <a:pPr lvl="1"/>
            <a:r>
              <a:rPr lang="en-US" sz="2800" dirty="0"/>
              <a:t>One of the key objectives is to ensure that any claim made on a food label in the EU is clear and substantiated by scientific evidence</a:t>
            </a:r>
            <a:endParaRPr lang="el-GR" sz="2800" dirty="0"/>
          </a:p>
        </p:txBody>
      </p:sp>
    </p:spTree>
    <p:extLst>
      <p:ext uri="{BB962C8B-B14F-4D97-AF65-F5344CB8AC3E}">
        <p14:creationId xmlns:p14="http://schemas.microsoft.com/office/powerpoint/2010/main" val="243181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BB9D85-A9E6-4D44-A4DA-68CE418DC123}"/>
              </a:ext>
            </a:extLst>
          </p:cNvPr>
          <p:cNvSpPr>
            <a:spLocks noChangeArrowheads="1"/>
          </p:cNvSpPr>
          <p:nvPr/>
        </p:nvSpPr>
        <p:spPr bwMode="auto">
          <a:xfrm>
            <a:off x="491757" y="2301752"/>
            <a:ext cx="5122607" cy="2400657"/>
          </a:xfrm>
          <a:prstGeom prst="rect">
            <a:avLst/>
          </a:prstGeom>
          <a:noFill/>
          <a:ln w="9525">
            <a:noFill/>
            <a:miter lim="800000"/>
            <a:headEnd/>
            <a:tailEnd/>
          </a:ln>
        </p:spPr>
        <p:txBody>
          <a:bodyPr wrap="square">
            <a:spAutoFit/>
          </a:bodyPr>
          <a:lstStyle/>
          <a:p>
            <a:pPr algn="r">
              <a:lnSpc>
                <a:spcPct val="125000"/>
              </a:lnSpc>
              <a:buClr>
                <a:srgbClr val="FF3399"/>
              </a:buClr>
              <a:buSzPct val="140000"/>
            </a:pPr>
            <a:r>
              <a:rPr lang="el-GR" sz="2400" b="1" dirty="0">
                <a:solidFill>
                  <a:schemeClr val="accent4"/>
                </a:solidFill>
                <a:latin typeface="MS Reference Sans Serif" pitchFamily="34" charset="0"/>
              </a:rPr>
              <a:t>Εγκεκριμένοι Ισχυρισμοί Υγείας: </a:t>
            </a:r>
            <a:r>
              <a:rPr lang="el-GR" sz="2400" dirty="0">
                <a:latin typeface="MS Reference Sans Serif" pitchFamily="34" charset="0"/>
              </a:rPr>
              <a:t>Από το 2002 πάνω από 2300 αιτήσεις έχουν κατατεθεί. </a:t>
            </a:r>
            <a:br>
              <a:rPr lang="el-GR" sz="2400" dirty="0">
                <a:latin typeface="MS Reference Sans Serif" pitchFamily="34" charset="0"/>
              </a:rPr>
            </a:br>
            <a:r>
              <a:rPr lang="el-GR" sz="2400" dirty="0">
                <a:latin typeface="MS Reference Sans Serif" pitchFamily="34" charset="0"/>
              </a:rPr>
              <a:t>Μόλις 260 έχουν εγκριθεί (11%)</a:t>
            </a:r>
          </a:p>
        </p:txBody>
      </p:sp>
      <p:pic>
        <p:nvPicPr>
          <p:cNvPr id="2" name="Εικόνα 1">
            <a:extLst>
              <a:ext uri="{FF2B5EF4-FFF2-40B4-BE49-F238E27FC236}">
                <a16:creationId xmlns:a16="http://schemas.microsoft.com/office/drawing/2014/main" id="{BECCEB12-78D3-494C-B9D0-D513E22246D9}"/>
              </a:ext>
            </a:extLst>
          </p:cNvPr>
          <p:cNvPicPr>
            <a:picLocks noChangeAspect="1"/>
          </p:cNvPicPr>
          <p:nvPr/>
        </p:nvPicPr>
        <p:blipFill>
          <a:blip r:embed="rId2"/>
          <a:stretch>
            <a:fillRect/>
          </a:stretch>
        </p:blipFill>
        <p:spPr>
          <a:xfrm>
            <a:off x="644810" y="772523"/>
            <a:ext cx="2052309" cy="977620"/>
          </a:xfrm>
          <a:prstGeom prst="rect">
            <a:avLst/>
          </a:prstGeom>
        </p:spPr>
      </p:pic>
      <p:pic>
        <p:nvPicPr>
          <p:cNvPr id="3" name="Εικόνα 2">
            <a:extLst>
              <a:ext uri="{FF2B5EF4-FFF2-40B4-BE49-F238E27FC236}">
                <a16:creationId xmlns:a16="http://schemas.microsoft.com/office/drawing/2014/main" id="{88025A94-A4BF-4690-A1A8-92F25A20A25F}"/>
              </a:ext>
            </a:extLst>
          </p:cNvPr>
          <p:cNvPicPr>
            <a:picLocks noChangeAspect="1"/>
          </p:cNvPicPr>
          <p:nvPr/>
        </p:nvPicPr>
        <p:blipFill>
          <a:blip r:embed="rId3"/>
          <a:stretch>
            <a:fillRect/>
          </a:stretch>
        </p:blipFill>
        <p:spPr>
          <a:xfrm>
            <a:off x="491757" y="5503996"/>
            <a:ext cx="6619875" cy="514350"/>
          </a:xfrm>
          <a:prstGeom prst="rect">
            <a:avLst/>
          </a:prstGeom>
        </p:spPr>
      </p:pic>
      <p:pic>
        <p:nvPicPr>
          <p:cNvPr id="4" name="Εικόνα 3">
            <a:extLst>
              <a:ext uri="{FF2B5EF4-FFF2-40B4-BE49-F238E27FC236}">
                <a16:creationId xmlns:a16="http://schemas.microsoft.com/office/drawing/2014/main" id="{2DC77583-AEE4-4F68-B03A-EEC7514D6DFB}"/>
              </a:ext>
            </a:extLst>
          </p:cNvPr>
          <p:cNvPicPr>
            <a:picLocks noChangeAspect="1"/>
          </p:cNvPicPr>
          <p:nvPr/>
        </p:nvPicPr>
        <p:blipFill>
          <a:blip r:embed="rId4"/>
          <a:stretch>
            <a:fillRect/>
          </a:stretch>
        </p:blipFill>
        <p:spPr>
          <a:xfrm>
            <a:off x="5887890" y="276908"/>
            <a:ext cx="5979645" cy="4540297"/>
          </a:xfrm>
          <a:prstGeom prst="rect">
            <a:avLst/>
          </a:prstGeom>
        </p:spPr>
      </p:pic>
    </p:spTree>
    <p:extLst>
      <p:ext uri="{BB962C8B-B14F-4D97-AF65-F5344CB8AC3E}">
        <p14:creationId xmlns:p14="http://schemas.microsoft.com/office/powerpoint/2010/main" val="3565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5EFDD992-14F9-40DE-B23E-96B03B72A122}"/>
              </a:ext>
            </a:extLst>
          </p:cNvPr>
          <p:cNvGraphicFramePr>
            <a:graphicFrameLocks noGrp="1"/>
          </p:cNvGraphicFramePr>
          <p:nvPr/>
        </p:nvGraphicFramePr>
        <p:xfrm>
          <a:off x="796413" y="1340768"/>
          <a:ext cx="10540180" cy="5196840"/>
        </p:xfrm>
        <a:graphic>
          <a:graphicData uri="http://schemas.openxmlformats.org/drawingml/2006/table">
            <a:tbl>
              <a:tblPr firstRow="1" bandRow="1">
                <a:tableStyleId>{5C22544A-7EE6-4342-B048-85BDC9FD1C3A}</a:tableStyleId>
              </a:tblPr>
              <a:tblGrid>
                <a:gridCol w="2589178">
                  <a:extLst>
                    <a:ext uri="{9D8B030D-6E8A-4147-A177-3AD203B41FA5}">
                      <a16:colId xmlns:a16="http://schemas.microsoft.com/office/drawing/2014/main" val="20000"/>
                    </a:ext>
                  </a:extLst>
                </a:gridCol>
                <a:gridCol w="3975501">
                  <a:extLst>
                    <a:ext uri="{9D8B030D-6E8A-4147-A177-3AD203B41FA5}">
                      <a16:colId xmlns:a16="http://schemas.microsoft.com/office/drawing/2014/main" val="20001"/>
                    </a:ext>
                  </a:extLst>
                </a:gridCol>
                <a:gridCol w="3975501">
                  <a:extLst>
                    <a:ext uri="{9D8B030D-6E8A-4147-A177-3AD203B41FA5}">
                      <a16:colId xmlns:a16="http://schemas.microsoft.com/office/drawing/2014/main" val="3130042070"/>
                    </a:ext>
                  </a:extLst>
                </a:gridCol>
              </a:tblGrid>
              <a:tr h="4357718">
                <a:tc>
                  <a:txBody>
                    <a:bodyPr/>
                    <a:lstStyle/>
                    <a:p>
                      <a:pPr algn="ctr"/>
                      <a:r>
                        <a:rPr lang="el-GR" sz="2000" b="0" dirty="0">
                          <a:solidFill>
                            <a:schemeClr val="tx1"/>
                          </a:solidFill>
                          <a:latin typeface="MS Reference Sans Serif" pitchFamily="34" charset="0"/>
                        </a:rPr>
                        <a:t>Δραστική Ουσία</a:t>
                      </a:r>
                      <a:endParaRPr lang="en-US" sz="2000" b="0" dirty="0">
                        <a:solidFill>
                          <a:schemeClr val="tx1"/>
                        </a:solidFill>
                        <a:latin typeface="MS Reference Sans Serif" pitchFamily="34" charset="0"/>
                      </a:endParaRPr>
                    </a:p>
                    <a:p>
                      <a:endParaRPr lang="el-GR" sz="1500" b="0" dirty="0">
                        <a:solidFill>
                          <a:schemeClr val="tx1"/>
                        </a:solidFill>
                        <a:latin typeface="MS Reference Sans Serif" pitchFamily="34" charset="0"/>
                      </a:endParaRPr>
                    </a:p>
                    <a:p>
                      <a:r>
                        <a:rPr lang="el-GR" sz="1500" b="0" kern="1200" dirty="0" err="1">
                          <a:solidFill>
                            <a:schemeClr val="tx1"/>
                          </a:solidFill>
                          <a:latin typeface="MS Reference Sans Serif" pitchFamily="34" charset="0"/>
                          <a:ea typeface="+mn-ea"/>
                          <a:cs typeface="+mn-cs"/>
                        </a:rPr>
                        <a:t>Πολυφαινόλες</a:t>
                      </a:r>
                      <a:r>
                        <a:rPr lang="el-GR" sz="1500" b="0" kern="1200" dirty="0">
                          <a:solidFill>
                            <a:schemeClr val="tx1"/>
                          </a:solidFill>
                          <a:latin typeface="MS Reference Sans Serif" pitchFamily="34" charset="0"/>
                          <a:ea typeface="+mn-ea"/>
                          <a:cs typeface="+mn-cs"/>
                        </a:rPr>
                        <a:t> </a:t>
                      </a:r>
                      <a:r>
                        <a:rPr lang="el-GR" sz="1500" b="0" kern="1200" dirty="0" err="1">
                          <a:solidFill>
                            <a:schemeClr val="tx1"/>
                          </a:solidFill>
                          <a:latin typeface="MS Reference Sans Serif" pitchFamily="34" charset="0"/>
                          <a:ea typeface="+mn-ea"/>
                          <a:cs typeface="+mn-cs"/>
                        </a:rPr>
                        <a:t>ελαιολάδου</a:t>
                      </a:r>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r>
                        <a:rPr lang="el-GR" sz="1500" b="0" kern="1200" dirty="0" err="1">
                          <a:solidFill>
                            <a:schemeClr val="tx1"/>
                          </a:solidFill>
                          <a:latin typeface="MS Reference Sans Serif" pitchFamily="34" charset="0"/>
                          <a:ea typeface="+mn-ea"/>
                          <a:cs typeface="+mn-cs"/>
                        </a:rPr>
                        <a:t>Φυτοστερόλες</a:t>
                      </a:r>
                      <a:r>
                        <a:rPr lang="el-GR" sz="1500" b="0" kern="1200" dirty="0">
                          <a:solidFill>
                            <a:schemeClr val="tx1"/>
                          </a:solidFill>
                          <a:latin typeface="MS Reference Sans Serif" pitchFamily="34" charset="0"/>
                          <a:ea typeface="+mn-ea"/>
                          <a:cs typeface="+mn-cs"/>
                        </a:rPr>
                        <a:t>/</a:t>
                      </a:r>
                      <a:br>
                        <a:rPr lang="el-GR" sz="1500" b="0" kern="1200" dirty="0">
                          <a:solidFill>
                            <a:schemeClr val="tx1"/>
                          </a:solidFill>
                          <a:latin typeface="MS Reference Sans Serif" pitchFamily="34" charset="0"/>
                          <a:ea typeface="+mn-ea"/>
                          <a:cs typeface="+mn-cs"/>
                        </a:rPr>
                      </a:br>
                      <a:r>
                        <a:rPr lang="el-GR" sz="1500" b="0" kern="1200" dirty="0" err="1">
                          <a:solidFill>
                            <a:schemeClr val="tx1"/>
                          </a:solidFill>
                          <a:latin typeface="MS Reference Sans Serif" pitchFamily="34" charset="0"/>
                          <a:ea typeface="+mn-ea"/>
                          <a:cs typeface="+mn-cs"/>
                        </a:rPr>
                        <a:t>στανόλες</a:t>
                      </a:r>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r>
                        <a:rPr lang="el-GR" sz="1500" b="0" kern="1200" dirty="0">
                          <a:solidFill>
                            <a:schemeClr val="tx1"/>
                          </a:solidFill>
                          <a:latin typeface="MS Reference Sans Serif" pitchFamily="34" charset="0"/>
                          <a:ea typeface="+mn-ea"/>
                          <a:cs typeface="+mn-cs"/>
                        </a:rPr>
                        <a:t>Άπεπτοι υδατάνθρακες/</a:t>
                      </a:r>
                      <a:br>
                        <a:rPr lang="el-GR" sz="1500" b="0" kern="1200" dirty="0">
                          <a:solidFill>
                            <a:schemeClr val="tx1"/>
                          </a:solidFill>
                          <a:latin typeface="MS Reference Sans Serif" pitchFamily="34" charset="0"/>
                          <a:ea typeface="+mn-ea"/>
                          <a:cs typeface="+mn-cs"/>
                        </a:rPr>
                      </a:br>
                      <a:r>
                        <a:rPr lang="el-GR" sz="1500" b="0" kern="1200" dirty="0">
                          <a:solidFill>
                            <a:schemeClr val="tx1"/>
                          </a:solidFill>
                          <a:latin typeface="MS Reference Sans Serif" pitchFamily="34" charset="0"/>
                          <a:ea typeface="+mn-ea"/>
                          <a:cs typeface="+mn-cs"/>
                        </a:rPr>
                        <a:t>Ανθεκτικό άμυλο</a:t>
                      </a: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r>
                        <a:rPr lang="el-GR" sz="1500" b="0" kern="1200" dirty="0" err="1">
                          <a:solidFill>
                            <a:schemeClr val="tx1"/>
                          </a:solidFill>
                          <a:latin typeface="MS Reference Sans Serif" pitchFamily="34" charset="0"/>
                          <a:ea typeface="+mn-ea"/>
                          <a:cs typeface="+mn-cs"/>
                        </a:rPr>
                        <a:t>Γλυκομαννάνη</a:t>
                      </a:r>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p>
                      <a:r>
                        <a:rPr lang="el-GR" sz="1500" b="0" kern="1200" dirty="0">
                          <a:solidFill>
                            <a:schemeClr val="tx1"/>
                          </a:solidFill>
                          <a:latin typeface="MS Reference Sans Serif" pitchFamily="34" charset="0"/>
                          <a:ea typeface="+mn-ea"/>
                          <a:cs typeface="+mn-cs"/>
                        </a:rPr>
                        <a:t>Υποκατάστατα γεύματος</a:t>
                      </a:r>
                    </a:p>
                    <a:p>
                      <a:endParaRPr lang="el-GR" sz="1500" b="0" kern="1200" dirty="0">
                        <a:solidFill>
                          <a:schemeClr val="tx1"/>
                        </a:solidFill>
                        <a:latin typeface="MS Reference Sans Serif" pitchFamily="34" charset="0"/>
                        <a:ea typeface="+mn-ea"/>
                        <a:cs typeface="+mn-cs"/>
                      </a:endParaRPr>
                    </a:p>
                    <a:p>
                      <a:endParaRPr lang="el-GR" sz="1500" b="0" kern="1200" dirty="0">
                        <a:solidFill>
                          <a:schemeClr val="tx1"/>
                        </a:solidFill>
                        <a:latin typeface="MS Reference Sans Serif" pitchFamily="34" charset="0"/>
                        <a:ea typeface="+mn-ea"/>
                        <a:cs typeface="+mn-cs"/>
                      </a:endParaRPr>
                    </a:p>
                  </a:txBody>
                  <a:tcPr>
                    <a:solidFill>
                      <a:schemeClr val="bg2"/>
                    </a:solidFill>
                  </a:tcPr>
                </a:tc>
                <a:tc>
                  <a:txBody>
                    <a:bodyPr/>
                    <a:lstStyle/>
                    <a:p>
                      <a:pPr algn="ctr"/>
                      <a:r>
                        <a:rPr lang="el-GR" sz="2000" b="0" kern="1200" dirty="0">
                          <a:solidFill>
                            <a:schemeClr val="tx1"/>
                          </a:solidFill>
                          <a:latin typeface="MS Reference Sans Serif" pitchFamily="34" charset="0"/>
                          <a:ea typeface="+mn-ea"/>
                          <a:cs typeface="+mn-cs"/>
                        </a:rPr>
                        <a:t>Αποτελεσματικότητα</a:t>
                      </a:r>
                      <a:endParaRPr lang="en-US" sz="2000" b="0" kern="1200" dirty="0">
                        <a:solidFill>
                          <a:schemeClr val="tx1"/>
                        </a:solidFill>
                        <a:latin typeface="MS Reference Sans Serif"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500" b="0" dirty="0">
                        <a:solidFill>
                          <a:schemeClr val="tx1"/>
                        </a:solidFill>
                        <a:latin typeface="MS Reference Sans Serif" pitchFamily="34" charset="0"/>
                        <a:sym typeface="Symbol"/>
                      </a:endParaRPr>
                    </a:p>
                    <a:p>
                      <a:pPr algn="ctr"/>
                      <a:r>
                        <a:rPr lang="el-GR" sz="1500" b="0" kern="1200" dirty="0">
                          <a:solidFill>
                            <a:schemeClr val="tx1"/>
                          </a:solidFill>
                          <a:latin typeface="MS Reference Sans Serif" pitchFamily="34" charset="0"/>
                          <a:ea typeface="+mn-ea"/>
                          <a:cs typeface="+mn-cs"/>
                        </a:rPr>
                        <a:t>Μείωση της οξείδωσης λιποειδών του αίματος</a:t>
                      </a:r>
                    </a:p>
                    <a:p>
                      <a:pPr algn="ctr"/>
                      <a:endParaRPr lang="el-GR" sz="1500" b="0" kern="1200" dirty="0">
                        <a:solidFill>
                          <a:schemeClr val="tx1"/>
                        </a:solidFill>
                        <a:latin typeface="MS Reference Sans Serif" pitchFamily="34" charset="0"/>
                        <a:ea typeface="+mn-ea"/>
                        <a:cs typeface="+mn-cs"/>
                      </a:endParaRPr>
                    </a:p>
                    <a:p>
                      <a:pPr algn="ctr"/>
                      <a:r>
                        <a:rPr lang="el-GR" sz="1500" b="0" kern="1200" dirty="0">
                          <a:solidFill>
                            <a:schemeClr val="tx1"/>
                          </a:solidFill>
                          <a:latin typeface="MS Reference Sans Serif" pitchFamily="34" charset="0"/>
                          <a:ea typeface="+mn-ea"/>
                          <a:cs typeface="+mn-cs"/>
                        </a:rPr>
                        <a:t>Μείωση της χοληστερόλης</a:t>
                      </a:r>
                    </a:p>
                    <a:p>
                      <a:pPr algn="ctr"/>
                      <a:r>
                        <a:rPr lang="el-GR" sz="1500" b="0" kern="1200" dirty="0">
                          <a:solidFill>
                            <a:schemeClr val="tx1"/>
                          </a:solidFill>
                          <a:latin typeface="MS Reference Sans Serif" pitchFamily="34" charset="0"/>
                          <a:ea typeface="+mn-ea"/>
                          <a:cs typeface="+mn-cs"/>
                        </a:rPr>
                        <a:t> </a:t>
                      </a:r>
                    </a:p>
                    <a:p>
                      <a:pPr algn="ctr"/>
                      <a:endParaRPr lang="el-GR" sz="1500" b="0" kern="1200" dirty="0">
                        <a:solidFill>
                          <a:schemeClr val="tx1"/>
                        </a:solidFill>
                        <a:latin typeface="MS Reference Sans Serif" pitchFamily="34" charset="0"/>
                        <a:ea typeface="+mn-ea"/>
                        <a:cs typeface="+mn-cs"/>
                      </a:endParaRPr>
                    </a:p>
                    <a:p>
                      <a:pPr algn="ctr"/>
                      <a:endParaRPr lang="el-GR" sz="1500" b="0" kern="1200" dirty="0">
                        <a:solidFill>
                          <a:schemeClr val="tx1"/>
                        </a:solidFill>
                        <a:latin typeface="MS Reference Sans Serif" pitchFamily="34" charset="0"/>
                        <a:ea typeface="+mn-ea"/>
                        <a:cs typeface="+mn-cs"/>
                      </a:endParaRPr>
                    </a:p>
                    <a:p>
                      <a:pPr algn="ctr"/>
                      <a:endParaRPr lang="el-GR" sz="1500" b="0" kern="1200" dirty="0">
                        <a:solidFill>
                          <a:schemeClr val="tx1"/>
                        </a:solidFill>
                        <a:latin typeface="MS Reference Sans Serif" pitchFamily="34" charset="0"/>
                        <a:ea typeface="+mn-ea"/>
                        <a:cs typeface="+mn-cs"/>
                      </a:endParaRPr>
                    </a:p>
                    <a:p>
                      <a:pPr algn="ctr"/>
                      <a:r>
                        <a:rPr lang="el-GR" sz="1500" b="0" kern="1200" dirty="0">
                          <a:solidFill>
                            <a:schemeClr val="tx1"/>
                          </a:solidFill>
                          <a:latin typeface="MS Reference Sans Serif" pitchFamily="34" charset="0"/>
                          <a:ea typeface="+mn-ea"/>
                          <a:cs typeface="+mn-cs"/>
                        </a:rPr>
                        <a:t>Μειώνουν την </a:t>
                      </a:r>
                      <a:r>
                        <a:rPr lang="el-GR" sz="1500" b="0" kern="1200" dirty="0" err="1">
                          <a:solidFill>
                            <a:schemeClr val="tx1"/>
                          </a:solidFill>
                          <a:latin typeface="MS Reference Sans Serif" pitchFamily="34" charset="0"/>
                          <a:ea typeface="+mn-ea"/>
                          <a:cs typeface="+mn-cs"/>
                        </a:rPr>
                        <a:t>μεταγευματική</a:t>
                      </a:r>
                      <a:r>
                        <a:rPr lang="el-GR" sz="1500" b="0" kern="1200" dirty="0">
                          <a:solidFill>
                            <a:schemeClr val="tx1"/>
                          </a:solidFill>
                          <a:latin typeface="MS Reference Sans Serif" pitchFamily="34" charset="0"/>
                          <a:ea typeface="+mn-ea"/>
                          <a:cs typeface="+mn-cs"/>
                        </a:rPr>
                        <a:t> γλυκαιμία</a:t>
                      </a:r>
                    </a:p>
                    <a:p>
                      <a:pPr algn="ctr"/>
                      <a:endParaRPr lang="el-GR" sz="1500" b="0" kern="1200" dirty="0">
                        <a:solidFill>
                          <a:schemeClr val="tx1"/>
                        </a:solidFill>
                        <a:latin typeface="MS Reference Sans Serif" pitchFamily="34" charset="0"/>
                        <a:ea typeface="+mn-ea"/>
                        <a:cs typeface="+mn-cs"/>
                      </a:endParaRPr>
                    </a:p>
                    <a:p>
                      <a:pPr algn="ctr"/>
                      <a:endParaRPr lang="el-GR" sz="1500" b="0" kern="1200" dirty="0">
                        <a:solidFill>
                          <a:schemeClr val="tx1"/>
                        </a:solidFill>
                        <a:latin typeface="MS Reference Sans Serif" pitchFamily="34" charset="0"/>
                        <a:ea typeface="+mn-ea"/>
                        <a:cs typeface="+mn-cs"/>
                      </a:endParaRPr>
                    </a:p>
                    <a:p>
                      <a:pPr algn="ctr"/>
                      <a:endParaRPr lang="el-GR" sz="1500" b="0" kern="1200" dirty="0">
                        <a:solidFill>
                          <a:schemeClr val="tx1"/>
                        </a:solidFill>
                        <a:latin typeface="MS Reference Sans Serif" pitchFamily="34" charset="0"/>
                        <a:ea typeface="+mn-ea"/>
                        <a:cs typeface="+mn-cs"/>
                      </a:endParaRPr>
                    </a:p>
                    <a:p>
                      <a:pPr algn="ctr"/>
                      <a:r>
                        <a:rPr lang="el-GR" sz="1500" b="0" kern="1200" dirty="0">
                          <a:solidFill>
                            <a:schemeClr val="tx1"/>
                          </a:solidFill>
                          <a:latin typeface="MS Reference Sans Serif" pitchFamily="34" charset="0"/>
                          <a:ea typeface="+mn-ea"/>
                          <a:cs typeface="+mn-cs"/>
                        </a:rPr>
                        <a:t>Συνεισφέρει στην απώλεια βάρους στα πλαίσια </a:t>
                      </a:r>
                      <a:r>
                        <a:rPr lang="el-GR" sz="1500" b="0" kern="1200" dirty="0" err="1">
                          <a:solidFill>
                            <a:schemeClr val="tx1"/>
                          </a:solidFill>
                          <a:latin typeface="MS Reference Sans Serif" pitchFamily="34" charset="0"/>
                          <a:ea typeface="+mn-ea"/>
                          <a:cs typeface="+mn-cs"/>
                        </a:rPr>
                        <a:t>υποθερμιδικής</a:t>
                      </a:r>
                      <a:r>
                        <a:rPr lang="el-GR" sz="1500" b="0" kern="1200" dirty="0">
                          <a:solidFill>
                            <a:schemeClr val="tx1"/>
                          </a:solidFill>
                          <a:latin typeface="MS Reference Sans Serif" pitchFamily="34" charset="0"/>
                          <a:ea typeface="+mn-ea"/>
                          <a:cs typeface="+mn-cs"/>
                        </a:rPr>
                        <a:t> δίαιτας</a:t>
                      </a:r>
                    </a:p>
                    <a:p>
                      <a:pPr algn="ctr"/>
                      <a:endParaRPr lang="el-GR" sz="1500" b="0" kern="1200" dirty="0">
                        <a:solidFill>
                          <a:schemeClr val="tx1"/>
                        </a:solidFill>
                        <a:latin typeface="MS Reference Sans Serif" pitchFamily="34" charset="0"/>
                        <a:ea typeface="+mn-ea"/>
                        <a:cs typeface="+mn-cs"/>
                      </a:endParaRPr>
                    </a:p>
                    <a:p>
                      <a:pPr algn="ctr"/>
                      <a:endParaRPr lang="el-GR" sz="1500" b="0" kern="1200" dirty="0">
                        <a:solidFill>
                          <a:schemeClr val="tx1"/>
                        </a:solidFill>
                        <a:latin typeface="MS Reference Sans Serif" pitchFamily="34" charset="0"/>
                        <a:ea typeface="+mn-ea"/>
                        <a:cs typeface="+mn-cs"/>
                      </a:endParaRPr>
                    </a:p>
                    <a:p>
                      <a:pPr algn="ctr"/>
                      <a:endParaRPr lang="en-US" sz="1500" b="0" kern="1200" dirty="0">
                        <a:solidFill>
                          <a:schemeClr val="tx1"/>
                        </a:solidFill>
                        <a:latin typeface="MS Reference Sans Serif" pitchFamily="34" charset="0"/>
                        <a:ea typeface="+mn-ea"/>
                        <a:cs typeface="+mn-cs"/>
                      </a:endParaRPr>
                    </a:p>
                    <a:p>
                      <a:pPr algn="ctr"/>
                      <a:r>
                        <a:rPr lang="el-GR" sz="1500" b="0" kern="1200" dirty="0">
                          <a:solidFill>
                            <a:schemeClr val="tx1"/>
                          </a:solidFill>
                          <a:latin typeface="MS Reference Sans Serif" pitchFamily="34" charset="0"/>
                          <a:ea typeface="+mn-ea"/>
                          <a:cs typeface="+mn-cs"/>
                        </a:rPr>
                        <a:t>Συνεισφέρουν στην απώλεια βάρους</a:t>
                      </a:r>
                    </a:p>
                    <a:p>
                      <a:pPr algn="ctr"/>
                      <a:r>
                        <a:rPr lang="el-GR" sz="1500" b="0" kern="1200" dirty="0">
                          <a:solidFill>
                            <a:schemeClr val="tx1"/>
                          </a:solidFill>
                          <a:latin typeface="MS Reference Sans Serif" pitchFamily="34" charset="0"/>
                          <a:ea typeface="+mn-ea"/>
                          <a:cs typeface="+mn-cs"/>
                        </a:rPr>
                        <a:t>Και στην διατήρηση της απώλειας</a:t>
                      </a:r>
                    </a:p>
                  </a:txBody>
                  <a:tcPr>
                    <a:solidFill>
                      <a:schemeClr val="bg2"/>
                    </a:solidFill>
                  </a:tcPr>
                </a:tc>
                <a:tc>
                  <a:txBody>
                    <a:bodyPr/>
                    <a:lstStyle/>
                    <a:p>
                      <a:pPr marL="0" algn="ctr" defTabSz="914400" rtl="0" eaLnBrk="1" latinLnBrk="0" hangingPunct="1"/>
                      <a:r>
                        <a:rPr lang="el-GR" sz="1500" b="0" kern="1200" dirty="0">
                          <a:solidFill>
                            <a:schemeClr val="tx1"/>
                          </a:solidFill>
                          <a:latin typeface="MS Reference Sans Serif" pitchFamily="34" charset="0"/>
                          <a:ea typeface="+mn-ea"/>
                          <a:cs typeface="+mn-cs"/>
                        </a:rPr>
                        <a:t>Όροι χρήσης</a:t>
                      </a: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r>
                        <a:rPr lang="el-GR" sz="1500" b="0" kern="1200" dirty="0">
                          <a:solidFill>
                            <a:schemeClr val="tx1"/>
                          </a:solidFill>
                          <a:latin typeface="MS Reference Sans Serif" pitchFamily="34" charset="0"/>
                          <a:ea typeface="+mn-ea"/>
                          <a:cs typeface="+mn-cs"/>
                        </a:rPr>
                        <a:t>Τουλάχιστον 20γρ/ ημέρα ελαιόλαδου με 25</a:t>
                      </a:r>
                      <a:r>
                        <a:rPr lang="en-US" sz="1500" b="0" kern="1200" dirty="0">
                          <a:solidFill>
                            <a:schemeClr val="tx1"/>
                          </a:solidFill>
                          <a:latin typeface="MS Reference Sans Serif" pitchFamily="34" charset="0"/>
                          <a:ea typeface="+mn-ea"/>
                          <a:cs typeface="+mn-cs"/>
                        </a:rPr>
                        <a:t>mg/100g </a:t>
                      </a:r>
                      <a:r>
                        <a:rPr lang="el-GR" sz="1500" b="0" kern="1200" dirty="0" err="1">
                          <a:solidFill>
                            <a:schemeClr val="tx1"/>
                          </a:solidFill>
                          <a:latin typeface="MS Reference Sans Serif" pitchFamily="34" charset="0"/>
                          <a:ea typeface="+mn-ea"/>
                          <a:cs typeface="+mn-cs"/>
                        </a:rPr>
                        <a:t>υδροξυτυροσόλη</a:t>
                      </a:r>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r>
                        <a:rPr lang="el-GR" sz="1500" b="0" kern="1200" dirty="0">
                          <a:solidFill>
                            <a:schemeClr val="tx1"/>
                          </a:solidFill>
                          <a:latin typeface="MS Reference Sans Serif" pitchFamily="34" charset="0"/>
                          <a:ea typeface="+mn-ea"/>
                          <a:cs typeface="+mn-cs"/>
                        </a:rPr>
                        <a:t>Τουλάχιστον 1,5-3γρ</a:t>
                      </a:r>
                      <a:r>
                        <a:rPr lang="en-US" sz="1500" b="0" kern="1200" dirty="0">
                          <a:solidFill>
                            <a:schemeClr val="tx1"/>
                          </a:solidFill>
                          <a:latin typeface="MS Reference Sans Serif" pitchFamily="34" charset="0"/>
                          <a:ea typeface="+mn-ea"/>
                          <a:cs typeface="+mn-cs"/>
                        </a:rPr>
                        <a:t>/</a:t>
                      </a:r>
                      <a:r>
                        <a:rPr lang="el-GR" sz="1500" b="0" kern="1200" dirty="0">
                          <a:solidFill>
                            <a:schemeClr val="tx1"/>
                          </a:solidFill>
                          <a:latin typeface="MS Reference Sans Serif" pitchFamily="34" charset="0"/>
                          <a:ea typeface="+mn-ea"/>
                          <a:cs typeface="+mn-cs"/>
                        </a:rPr>
                        <a:t>ημέρα</a:t>
                      </a:r>
                      <a:r>
                        <a:rPr lang="en-US" sz="1500" b="0" kern="1200" dirty="0">
                          <a:solidFill>
                            <a:schemeClr val="tx1"/>
                          </a:solidFill>
                          <a:latin typeface="MS Reference Sans Serif" pitchFamily="34" charset="0"/>
                          <a:ea typeface="+mn-ea"/>
                          <a:cs typeface="+mn-cs"/>
                        </a:rPr>
                        <a:t> </a:t>
                      </a:r>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r>
                        <a:rPr lang="el-GR" sz="1500" b="0" kern="1200" dirty="0">
                          <a:solidFill>
                            <a:schemeClr val="tx1"/>
                          </a:solidFill>
                          <a:latin typeface="MS Reference Sans Serif" pitchFamily="34" charset="0"/>
                          <a:ea typeface="+mn-ea"/>
                          <a:cs typeface="+mn-cs"/>
                        </a:rPr>
                        <a:t>Αντικατάσταση σε τρόφιμα των απλών ή εύπεπτων υδατανθράκων</a:t>
                      </a: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r>
                        <a:rPr lang="el-GR" sz="1500" b="0" kern="1200" dirty="0">
                          <a:solidFill>
                            <a:schemeClr val="tx1"/>
                          </a:solidFill>
                          <a:latin typeface="MS Reference Sans Serif" pitchFamily="34" charset="0"/>
                          <a:ea typeface="+mn-ea"/>
                          <a:cs typeface="+mn-cs"/>
                        </a:rPr>
                        <a:t>Τουλάχιστον 1γρ πριν από κάθε γεύμα 3 φορές την ημέρα</a:t>
                      </a: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endParaRPr lang="el-GR" sz="1500" b="0" kern="1200" dirty="0">
                        <a:solidFill>
                          <a:schemeClr val="tx1"/>
                        </a:solidFill>
                        <a:latin typeface="MS Reference Sans Serif" pitchFamily="34" charset="0"/>
                        <a:ea typeface="+mn-ea"/>
                        <a:cs typeface="+mn-cs"/>
                      </a:endParaRPr>
                    </a:p>
                    <a:p>
                      <a:pPr marL="0" algn="ctr" defTabSz="914400" rtl="0" eaLnBrk="1" latinLnBrk="0" hangingPunct="1"/>
                      <a:r>
                        <a:rPr lang="el-GR" sz="1500" b="0" kern="1200" dirty="0">
                          <a:solidFill>
                            <a:schemeClr val="tx1"/>
                          </a:solidFill>
                          <a:latin typeface="MS Reference Sans Serif" pitchFamily="34" charset="0"/>
                          <a:ea typeface="+mn-ea"/>
                          <a:cs typeface="+mn-cs"/>
                        </a:rPr>
                        <a:t>Υποκατάστατο αυστηρών προδιαγραφών (200-250 </a:t>
                      </a:r>
                      <a:r>
                        <a:rPr lang="en-US" sz="1500" b="0" kern="1200" dirty="0">
                          <a:solidFill>
                            <a:schemeClr val="tx1"/>
                          </a:solidFill>
                          <a:latin typeface="MS Reference Sans Serif" pitchFamily="34" charset="0"/>
                          <a:ea typeface="+mn-ea"/>
                          <a:cs typeface="+mn-cs"/>
                        </a:rPr>
                        <a:t>kcal)</a:t>
                      </a:r>
                      <a:endParaRPr lang="el-GR" sz="1500" b="0" kern="1200" dirty="0">
                        <a:solidFill>
                          <a:schemeClr val="tx1"/>
                        </a:solidFill>
                        <a:latin typeface="MS Reference Sans Serif" pitchFamily="34" charset="0"/>
                        <a:ea typeface="+mn-ea"/>
                        <a:cs typeface="+mn-cs"/>
                      </a:endParaRPr>
                    </a:p>
                  </a:txBody>
                  <a:tcPr>
                    <a:solidFill>
                      <a:schemeClr val="bg2"/>
                    </a:solidFill>
                  </a:tcPr>
                </a:tc>
                <a:extLst>
                  <a:ext uri="{0D108BD9-81ED-4DB2-BD59-A6C34878D82A}">
                    <a16:rowId xmlns:a16="http://schemas.microsoft.com/office/drawing/2014/main" val="10000"/>
                  </a:ext>
                </a:extLst>
              </a:tr>
            </a:tbl>
          </a:graphicData>
        </a:graphic>
      </p:graphicFrame>
      <p:sp>
        <p:nvSpPr>
          <p:cNvPr id="5" name="Title 1">
            <a:extLst>
              <a:ext uri="{FF2B5EF4-FFF2-40B4-BE49-F238E27FC236}">
                <a16:creationId xmlns:a16="http://schemas.microsoft.com/office/drawing/2014/main" id="{DCBCA244-8916-4901-87A1-CDA57E04866A}"/>
              </a:ext>
            </a:extLst>
          </p:cNvPr>
          <p:cNvSpPr txBox="1">
            <a:spLocks/>
          </p:cNvSpPr>
          <p:nvPr/>
        </p:nvSpPr>
        <p:spPr bwMode="auto">
          <a:xfrm>
            <a:off x="1514167" y="230077"/>
            <a:ext cx="9144000" cy="980728"/>
          </a:xfrm>
          <a:prstGeom prst="rect">
            <a:avLst/>
          </a:prstGeom>
          <a:solidFill>
            <a:srgbClr val="00518E"/>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l-GR" sz="2600" b="1" dirty="0">
                <a:solidFill>
                  <a:srgbClr val="FFFF00"/>
                </a:solidFill>
                <a:effectLst>
                  <a:outerShdw blurRad="38100" dist="38100" dir="2700000" algn="tl">
                    <a:srgbClr val="000000"/>
                  </a:outerShdw>
                </a:effectLst>
                <a:latin typeface="MS Reference Sans Serif" pitchFamily="34" charset="0"/>
                <a:cs typeface="Segoe UI" pitchFamily="34" charset="0"/>
              </a:rPr>
              <a:t>Λειτουργικά Τρόφιμα στην ΕΕ</a:t>
            </a:r>
          </a:p>
        </p:txBody>
      </p:sp>
      <p:cxnSp>
        <p:nvCxnSpPr>
          <p:cNvPr id="4" name="Ευθεία γραμμή σύνδεσης 3">
            <a:extLst>
              <a:ext uri="{FF2B5EF4-FFF2-40B4-BE49-F238E27FC236}">
                <a16:creationId xmlns:a16="http://schemas.microsoft.com/office/drawing/2014/main" id="{34B9C9FF-3684-444F-A42E-2C49E8F43970}"/>
              </a:ext>
            </a:extLst>
          </p:cNvPr>
          <p:cNvCxnSpPr/>
          <p:nvPr/>
        </p:nvCxnSpPr>
        <p:spPr>
          <a:xfrm>
            <a:off x="796413" y="1779640"/>
            <a:ext cx="10540180" cy="1966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Εικόνα 7">
            <a:extLst>
              <a:ext uri="{FF2B5EF4-FFF2-40B4-BE49-F238E27FC236}">
                <a16:creationId xmlns:a16="http://schemas.microsoft.com/office/drawing/2014/main" id="{EC73F013-1194-40C1-8048-C4D142C35B95}"/>
              </a:ext>
            </a:extLst>
          </p:cNvPr>
          <p:cNvPicPr>
            <a:picLocks noChangeAspect="1"/>
          </p:cNvPicPr>
          <p:nvPr/>
        </p:nvPicPr>
        <p:blipFill>
          <a:blip r:embed="rId2"/>
          <a:stretch>
            <a:fillRect/>
          </a:stretch>
        </p:blipFill>
        <p:spPr>
          <a:xfrm>
            <a:off x="1651169" y="353277"/>
            <a:ext cx="1800200" cy="857528"/>
          </a:xfrm>
          <a:prstGeom prst="rect">
            <a:avLst/>
          </a:prstGeom>
        </p:spPr>
      </p:pic>
      <p:cxnSp>
        <p:nvCxnSpPr>
          <p:cNvPr id="9" name="Ευθεία γραμμή σύνδεσης 8">
            <a:extLst>
              <a:ext uri="{FF2B5EF4-FFF2-40B4-BE49-F238E27FC236}">
                <a16:creationId xmlns:a16="http://schemas.microsoft.com/office/drawing/2014/main" id="{407C7E68-9BEC-4028-9F1F-CEA8CDB53EB0}"/>
              </a:ext>
            </a:extLst>
          </p:cNvPr>
          <p:cNvCxnSpPr/>
          <p:nvPr/>
        </p:nvCxnSpPr>
        <p:spPr>
          <a:xfrm>
            <a:off x="796413" y="2477731"/>
            <a:ext cx="10540180" cy="3932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867D29C3-1B34-4D4E-A7E6-11004018FE9A}"/>
              </a:ext>
            </a:extLst>
          </p:cNvPr>
          <p:cNvCxnSpPr/>
          <p:nvPr/>
        </p:nvCxnSpPr>
        <p:spPr>
          <a:xfrm flipV="1">
            <a:off x="796413" y="3326927"/>
            <a:ext cx="10540180" cy="621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C7688395-9924-48A7-BAAE-DD3168DCD442}"/>
              </a:ext>
            </a:extLst>
          </p:cNvPr>
          <p:cNvCxnSpPr/>
          <p:nvPr/>
        </p:nvCxnSpPr>
        <p:spPr>
          <a:xfrm>
            <a:off x="796413" y="4450593"/>
            <a:ext cx="10540180" cy="3291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9E0F329F-9A94-4B45-856B-5C647EF474D7}"/>
              </a:ext>
            </a:extLst>
          </p:cNvPr>
          <p:cNvCxnSpPr/>
          <p:nvPr/>
        </p:nvCxnSpPr>
        <p:spPr>
          <a:xfrm>
            <a:off x="796413" y="5506063"/>
            <a:ext cx="10540180" cy="2415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59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4876800"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GB" altLang="el-GR">
              <a:latin typeface="Times New Roman" panose="02020603050405020304" pitchFamily="18" charset="0"/>
            </a:endParaRPr>
          </a:p>
        </p:txBody>
      </p:sp>
      <p:sp>
        <p:nvSpPr>
          <p:cNvPr id="5124" name="Rectangle 9"/>
          <p:cNvSpPr>
            <a:spLocks noChangeArrowheads="1"/>
          </p:cNvSpPr>
          <p:nvPr/>
        </p:nvSpPr>
        <p:spPr bwMode="auto">
          <a:xfrm>
            <a:off x="4905375" y="19192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4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l-GR" altLang="el-GR" sz="1800"/>
          </a:p>
        </p:txBody>
      </p:sp>
      <p:sp>
        <p:nvSpPr>
          <p:cNvPr id="2" name="Title 1"/>
          <p:cNvSpPr>
            <a:spLocks noGrp="1"/>
          </p:cNvSpPr>
          <p:nvPr>
            <p:ph type="ctrTitle"/>
          </p:nvPr>
        </p:nvSpPr>
        <p:spPr/>
        <p:txBody>
          <a:bodyPr>
            <a:normAutofit/>
          </a:bodyPr>
          <a:lstStyle/>
          <a:p>
            <a:r>
              <a:rPr lang="el-GR" sz="6000" dirty="0" err="1">
                <a:solidFill>
                  <a:srgbClr val="FFFF00"/>
                </a:solidFill>
              </a:rPr>
              <a:t>Ανασυνθεση</a:t>
            </a:r>
            <a:r>
              <a:rPr lang="el-GR" sz="6000" dirty="0">
                <a:solidFill>
                  <a:srgbClr val="FFFF00"/>
                </a:solidFill>
              </a:rPr>
              <a:t> </a:t>
            </a:r>
            <a:r>
              <a:rPr lang="el-GR" sz="6000" dirty="0" err="1">
                <a:solidFill>
                  <a:srgbClr val="FFFF00"/>
                </a:solidFill>
              </a:rPr>
              <a:t>τροφιμων</a:t>
            </a:r>
            <a:endParaRPr lang="el-GR" sz="6000" dirty="0">
              <a:solidFill>
                <a:srgbClr val="FFFF00"/>
              </a:solidFill>
            </a:endParaRPr>
          </a:p>
        </p:txBody>
      </p:sp>
    </p:spTree>
    <p:extLst>
      <p:ext uri="{BB962C8B-B14F-4D97-AF65-F5344CB8AC3E}">
        <p14:creationId xmlns:p14="http://schemas.microsoft.com/office/powerpoint/2010/main" val="122543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76825" y="1563329"/>
          <a:ext cx="11241549" cy="507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393290" y="363794"/>
            <a:ext cx="11297264" cy="825909"/>
          </a:xfrm>
          <a:prstGeom prst="rect">
            <a:avLst/>
          </a:prstGeom>
          <a:solidFill>
            <a:schemeClr val="accent1"/>
          </a:solidFill>
        </p:spPr>
        <p:txBody>
          <a:bodyPr vert="horz" lIns="91440" tIns="45720" rIns="91440" bIns="45720" rtlCol="0" anchor="ctr">
            <a:normAutofit/>
          </a:bodyPr>
          <a:lstStyle>
            <a:lvl1pPr defTabSz="914400">
              <a:lnSpc>
                <a:spcPct val="90000"/>
              </a:lnSpc>
              <a:spcBef>
                <a:spcPct val="0"/>
              </a:spcBef>
              <a:buNone/>
              <a:defRPr sz="4400">
                <a:solidFill>
                  <a:srgbClr val="FFFF00"/>
                </a:solidFill>
                <a:latin typeface="+mj-lt"/>
                <a:ea typeface="+mj-ea"/>
                <a:cs typeface="+mj-cs"/>
              </a:defRPr>
            </a:lvl1pPr>
          </a:lstStyle>
          <a:p>
            <a:r>
              <a:rPr lang="en-US" dirty="0"/>
              <a:t>WHO recommendations on salt, sugar, trans FA </a:t>
            </a:r>
            <a:endParaRPr lang="el-GR" dirty="0"/>
          </a:p>
        </p:txBody>
      </p:sp>
    </p:spTree>
    <p:extLst>
      <p:ext uri="{BB962C8B-B14F-4D97-AF65-F5344CB8AC3E}">
        <p14:creationId xmlns:p14="http://schemas.microsoft.com/office/powerpoint/2010/main" val="3191665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89" y="435104"/>
            <a:ext cx="11513575" cy="1356360"/>
          </a:xfrm>
        </p:spPr>
        <p:txBody>
          <a:bodyPr>
            <a:normAutofit fontScale="90000"/>
          </a:bodyPr>
          <a:lstStyle/>
          <a:p>
            <a:r>
              <a:rPr lang="el-GR" dirty="0"/>
              <a:t>Εθνικό Σχέδιο Ανασύνθεσης Τροφίμων</a:t>
            </a:r>
            <a:br>
              <a:rPr lang="el-GR" dirty="0"/>
            </a:br>
            <a:r>
              <a:rPr lang="el-GR" dirty="0"/>
              <a:t>της Εθνικής Επιτροπής Διατροφικής Πολιτικής (2017)</a:t>
            </a:r>
            <a:r>
              <a:rPr lang="en-US" b="1" i="1" dirty="0"/>
              <a:t> </a:t>
            </a:r>
            <a:endParaRPr lang="el-GR" dirty="0"/>
          </a:p>
        </p:txBody>
      </p:sp>
      <p:pic>
        <p:nvPicPr>
          <p:cNvPr id="4" name="Content Placeholder 3"/>
          <p:cNvPicPr>
            <a:picLocks noGrp="1" noChangeAspect="1"/>
          </p:cNvPicPr>
          <p:nvPr>
            <p:ph idx="1"/>
          </p:nvPr>
        </p:nvPicPr>
        <p:blipFill>
          <a:blip r:embed="rId2"/>
          <a:stretch>
            <a:fillRect/>
          </a:stretch>
        </p:blipFill>
        <p:spPr>
          <a:xfrm>
            <a:off x="2399071" y="2057400"/>
            <a:ext cx="6430297" cy="4537509"/>
          </a:xfrm>
          <a:prstGeom prst="rect">
            <a:avLst/>
          </a:prstGeom>
        </p:spPr>
      </p:pic>
      <p:sp>
        <p:nvSpPr>
          <p:cNvPr id="3" name="Oval 2"/>
          <p:cNvSpPr/>
          <p:nvPr/>
        </p:nvSpPr>
        <p:spPr>
          <a:xfrm>
            <a:off x="4395019" y="3382297"/>
            <a:ext cx="1514168" cy="27923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p:cNvPicPr>
            <a:picLocks noChangeAspect="1"/>
          </p:cNvPicPr>
          <p:nvPr/>
        </p:nvPicPr>
        <p:blipFill>
          <a:blip r:embed="rId3"/>
          <a:stretch>
            <a:fillRect/>
          </a:stretch>
        </p:blipFill>
        <p:spPr>
          <a:xfrm>
            <a:off x="9827164" y="2453912"/>
            <a:ext cx="1554945" cy="1203687"/>
          </a:xfrm>
          <a:prstGeom prst="rect">
            <a:avLst/>
          </a:prstGeom>
        </p:spPr>
      </p:pic>
    </p:spTree>
    <p:extLst>
      <p:ext uri="{BB962C8B-B14F-4D97-AF65-F5344CB8AC3E}">
        <p14:creationId xmlns:p14="http://schemas.microsoft.com/office/powerpoint/2010/main" val="372969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0273" y="757086"/>
            <a:ext cx="6545899" cy="4601496"/>
          </a:xfrm>
          <a:prstGeom prst="rect">
            <a:avLst/>
          </a:prstGeom>
        </p:spPr>
      </p:pic>
      <p:pic>
        <p:nvPicPr>
          <p:cNvPr id="5" name="Picture 4"/>
          <p:cNvPicPr>
            <a:picLocks noChangeAspect="1"/>
          </p:cNvPicPr>
          <p:nvPr/>
        </p:nvPicPr>
        <p:blipFill>
          <a:blip r:embed="rId3"/>
          <a:stretch>
            <a:fillRect/>
          </a:stretch>
        </p:blipFill>
        <p:spPr>
          <a:xfrm rot="1280287">
            <a:off x="5457976" y="2822124"/>
            <a:ext cx="6262854" cy="1913739"/>
          </a:xfrm>
          <a:prstGeom prst="rect">
            <a:avLst/>
          </a:prstGeom>
        </p:spPr>
      </p:pic>
      <p:sp>
        <p:nvSpPr>
          <p:cNvPr id="6" name="Rectangle 5"/>
          <p:cNvSpPr/>
          <p:nvPr/>
        </p:nvSpPr>
        <p:spPr>
          <a:xfrm>
            <a:off x="393290" y="5809705"/>
            <a:ext cx="11461056" cy="369332"/>
          </a:xfrm>
          <a:prstGeom prst="rect">
            <a:avLst/>
          </a:prstGeom>
        </p:spPr>
        <p:txBody>
          <a:bodyPr wrap="square">
            <a:spAutoFit/>
          </a:bodyPr>
          <a:lstStyle/>
          <a:p>
            <a:pPr>
              <a:spcAft>
                <a:spcPts val="0"/>
              </a:spcAft>
            </a:pPr>
            <a:r>
              <a:rPr lang="el-G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https://ec.europa.eu/jrc/en/news/many-popular-packaged-foods-eu-contain-too-much-fat-sugar-salt-and-too-little-fibre</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29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4E23-A24A-A5D3-9439-0D3D1730551A}"/>
              </a:ext>
            </a:extLst>
          </p:cNvPr>
          <p:cNvSpPr>
            <a:spLocks noGrp="1"/>
          </p:cNvSpPr>
          <p:nvPr>
            <p:ph type="title"/>
          </p:nvPr>
        </p:nvSpPr>
        <p:spPr/>
        <p:txBody>
          <a:bodyPr/>
          <a:lstStyle/>
          <a:p>
            <a:r>
              <a:rPr lang="el-GR" altLang="el-GR" dirty="0"/>
              <a:t>Διδακτικές Ενότητες </a:t>
            </a:r>
            <a:endParaRPr lang="el-GR" dirty="0"/>
          </a:p>
        </p:txBody>
      </p:sp>
      <p:sp>
        <p:nvSpPr>
          <p:cNvPr id="29699" name="Content Placeholder 2">
            <a:extLst>
              <a:ext uri="{FF2B5EF4-FFF2-40B4-BE49-F238E27FC236}">
                <a16:creationId xmlns:a16="http://schemas.microsoft.com/office/drawing/2014/main" id="{A03FE690-6274-E06B-83FB-011D6D595044}"/>
              </a:ext>
            </a:extLst>
          </p:cNvPr>
          <p:cNvSpPr>
            <a:spLocks noGrp="1"/>
          </p:cNvSpPr>
          <p:nvPr>
            <p:ph idx="1"/>
          </p:nvPr>
        </p:nvSpPr>
        <p:spPr>
          <a:xfrm>
            <a:off x="1143000" y="2057400"/>
            <a:ext cx="9872663" cy="4038600"/>
          </a:xfrm>
        </p:spPr>
        <p:txBody>
          <a:bodyPr rtlCol="0">
            <a:normAutofit/>
          </a:bodyPr>
          <a:lstStyle/>
          <a:p>
            <a:pPr>
              <a:buFont typeface="Wingdings 3" charset="2"/>
              <a:buChar char=""/>
              <a:defRPr/>
            </a:pPr>
            <a:r>
              <a:rPr lang="el-GR" altLang="el-GR" sz="2000" dirty="0">
                <a:solidFill>
                  <a:schemeClr val="tx1">
                    <a:lumMod val="75000"/>
                    <a:lumOff val="25000"/>
                  </a:schemeClr>
                </a:solidFill>
              </a:rPr>
              <a:t>Εισαγωγή στην έννοια των λειτουργικών τροφίμων</a:t>
            </a:r>
          </a:p>
          <a:p>
            <a:pPr>
              <a:buFont typeface="Wingdings 3" charset="2"/>
              <a:buChar char=""/>
              <a:defRPr/>
            </a:pPr>
            <a:r>
              <a:rPr lang="el-GR" altLang="el-GR" sz="2000" dirty="0">
                <a:solidFill>
                  <a:schemeClr val="tx1">
                    <a:lumMod val="75000"/>
                    <a:lumOff val="25000"/>
                  </a:schemeClr>
                </a:solidFill>
              </a:rPr>
              <a:t>Πίνακες σύστασης τροφίμων</a:t>
            </a:r>
          </a:p>
          <a:p>
            <a:pPr>
              <a:buFont typeface="Wingdings 3" charset="2"/>
              <a:buChar char=""/>
              <a:defRPr/>
            </a:pPr>
            <a:r>
              <a:rPr lang="el-GR" altLang="el-GR" sz="2000" dirty="0">
                <a:solidFill>
                  <a:schemeClr val="tx1">
                    <a:lumMod val="75000"/>
                    <a:lumOff val="25000"/>
                  </a:schemeClr>
                </a:solidFill>
              </a:rPr>
              <a:t>Γενικές έννοιες περί της </a:t>
            </a:r>
            <a:r>
              <a:rPr lang="el-GR" altLang="el-GR" sz="2000" dirty="0" err="1">
                <a:solidFill>
                  <a:schemeClr val="tx1">
                    <a:lumMod val="75000"/>
                    <a:lumOff val="25000"/>
                  </a:schemeClr>
                </a:solidFill>
              </a:rPr>
              <a:t>βιοδραστικότητας</a:t>
            </a:r>
            <a:r>
              <a:rPr lang="el-GR" altLang="el-GR" sz="2000" dirty="0">
                <a:solidFill>
                  <a:schemeClr val="tx1">
                    <a:lumMod val="75000"/>
                    <a:lumOff val="25000"/>
                  </a:schemeClr>
                </a:solidFill>
              </a:rPr>
              <a:t> συστατικών και τροφίμων.</a:t>
            </a:r>
          </a:p>
          <a:p>
            <a:pPr>
              <a:buFont typeface="Wingdings 3" charset="2"/>
              <a:buChar char=""/>
              <a:defRPr/>
            </a:pPr>
            <a:r>
              <a:rPr lang="el-GR" altLang="el-GR" sz="2000" dirty="0">
                <a:solidFill>
                  <a:schemeClr val="tx1">
                    <a:lumMod val="75000"/>
                    <a:lumOff val="25000"/>
                  </a:schemeClr>
                </a:solidFill>
              </a:rPr>
              <a:t>Ισχυρισμοί διατροφής και υγείας</a:t>
            </a:r>
          </a:p>
          <a:p>
            <a:pPr>
              <a:buFont typeface="Wingdings 3" charset="2"/>
              <a:buChar char=""/>
              <a:defRPr/>
            </a:pPr>
            <a:r>
              <a:rPr lang="el-GR" altLang="el-GR" sz="2000" dirty="0">
                <a:solidFill>
                  <a:schemeClr val="tx1">
                    <a:lumMod val="75000"/>
                    <a:lumOff val="25000"/>
                  </a:schemeClr>
                </a:solidFill>
              </a:rPr>
              <a:t>Μεθοδολογία τεκμηρίωσης </a:t>
            </a:r>
            <a:r>
              <a:rPr lang="el-GR" altLang="el-GR" sz="2000" dirty="0" err="1">
                <a:solidFill>
                  <a:schemeClr val="tx1">
                    <a:lumMod val="75000"/>
                    <a:lumOff val="25000"/>
                  </a:schemeClr>
                </a:solidFill>
              </a:rPr>
              <a:t>βιοδραστικότητας</a:t>
            </a:r>
            <a:endParaRPr lang="el-GR" altLang="el-GR" sz="2000" dirty="0">
              <a:solidFill>
                <a:schemeClr val="tx1">
                  <a:lumMod val="75000"/>
                  <a:lumOff val="25000"/>
                </a:schemeClr>
              </a:solidFill>
            </a:endParaRPr>
          </a:p>
          <a:p>
            <a:pPr>
              <a:buFont typeface="Wingdings 3" charset="2"/>
              <a:buChar char=""/>
              <a:defRPr/>
            </a:pPr>
            <a:r>
              <a:rPr lang="el-GR" altLang="el-GR" sz="2000" dirty="0" err="1">
                <a:solidFill>
                  <a:schemeClr val="tx1">
                    <a:lumMod val="75000"/>
                    <a:lumOff val="25000"/>
                  </a:schemeClr>
                </a:solidFill>
              </a:rPr>
              <a:t>Βιοδείκτες</a:t>
            </a:r>
            <a:endParaRPr lang="el-GR" altLang="el-GR" sz="2000" dirty="0">
              <a:solidFill>
                <a:schemeClr val="tx1">
                  <a:lumMod val="75000"/>
                  <a:lumOff val="25000"/>
                </a:schemeClr>
              </a:solidFill>
            </a:endParaRPr>
          </a:p>
          <a:p>
            <a:pPr>
              <a:buFont typeface="Wingdings 3" charset="2"/>
              <a:buChar char=""/>
              <a:defRPr/>
            </a:pPr>
            <a:r>
              <a:rPr lang="el-GR" altLang="el-GR" sz="2000" dirty="0" err="1">
                <a:solidFill>
                  <a:schemeClr val="tx1">
                    <a:lumMod val="75000"/>
                    <a:lumOff val="25000"/>
                  </a:schemeClr>
                </a:solidFill>
              </a:rPr>
              <a:t>Βιοδραστικότητα</a:t>
            </a:r>
            <a:r>
              <a:rPr lang="el-GR" altLang="el-GR" sz="2000" dirty="0">
                <a:solidFill>
                  <a:schemeClr val="tx1">
                    <a:lumMod val="75000"/>
                    <a:lumOff val="25000"/>
                  </a:schemeClr>
                </a:solidFill>
              </a:rPr>
              <a:t> επιλεγμένων συστατικών σε σχέση με ποικίλα </a:t>
            </a:r>
            <a:r>
              <a:rPr lang="el-GR" altLang="el-GR" sz="2000" dirty="0" err="1">
                <a:solidFill>
                  <a:schemeClr val="tx1">
                    <a:lumMod val="75000"/>
                    <a:lumOff val="25000"/>
                  </a:schemeClr>
                </a:solidFill>
              </a:rPr>
              <a:t>end</a:t>
            </a:r>
            <a:r>
              <a:rPr lang="el-GR" altLang="el-GR" sz="2000" dirty="0">
                <a:solidFill>
                  <a:schemeClr val="tx1">
                    <a:lumMod val="75000"/>
                    <a:lumOff val="25000"/>
                  </a:schemeClr>
                </a:solidFill>
              </a:rPr>
              <a:t> </a:t>
            </a:r>
            <a:r>
              <a:rPr lang="el-GR" altLang="el-GR" sz="2000" dirty="0" err="1">
                <a:solidFill>
                  <a:schemeClr val="tx1">
                    <a:lumMod val="75000"/>
                    <a:lumOff val="25000"/>
                  </a:schemeClr>
                </a:solidFill>
              </a:rPr>
              <a:t>points</a:t>
            </a:r>
            <a:r>
              <a:rPr lang="el-GR" altLang="el-GR" sz="2000" dirty="0">
                <a:solidFill>
                  <a:schemeClr val="tx1">
                    <a:lumMod val="75000"/>
                    <a:lumOff val="25000"/>
                  </a:schemeClr>
                </a:solidFill>
              </a:rPr>
              <a:t> </a:t>
            </a:r>
          </a:p>
          <a:p>
            <a:pPr>
              <a:buFont typeface="Wingdings 3" charset="2"/>
              <a:buChar char=""/>
              <a:defRPr/>
            </a:pPr>
            <a:r>
              <a:rPr lang="el-GR" altLang="el-GR" sz="2000" dirty="0">
                <a:solidFill>
                  <a:schemeClr val="tx1">
                    <a:lumMod val="75000"/>
                    <a:lumOff val="25000"/>
                  </a:schemeClr>
                </a:solidFill>
              </a:rPr>
              <a:t>Λειτουργικά τρόφιμα στη πρόληψη προβλημάτων δημόσιας υγείας</a:t>
            </a:r>
          </a:p>
        </p:txBody>
      </p:sp>
    </p:spTree>
    <p:extLst>
      <p:ext uri="{BB962C8B-B14F-4D97-AF65-F5344CB8AC3E}">
        <p14:creationId xmlns:p14="http://schemas.microsoft.com/office/powerpoint/2010/main" val="412871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507B-DBAF-B1C0-28F5-E6DFBAF4CC1D}"/>
              </a:ext>
            </a:extLst>
          </p:cNvPr>
          <p:cNvSpPr>
            <a:spLocks noGrp="1"/>
          </p:cNvSpPr>
          <p:nvPr>
            <p:ph type="title"/>
          </p:nvPr>
        </p:nvSpPr>
        <p:spPr/>
        <p:txBody>
          <a:bodyPr/>
          <a:lstStyle/>
          <a:p>
            <a:r>
              <a:rPr lang="el-GR" altLang="el-GR" dirty="0"/>
              <a:t>Τι σημαίνει Διατροφή</a:t>
            </a:r>
            <a:endParaRPr lang="el-GR" dirty="0"/>
          </a:p>
        </p:txBody>
      </p:sp>
      <p:sp>
        <p:nvSpPr>
          <p:cNvPr id="3" name="Content Placeholder 2">
            <a:extLst>
              <a:ext uri="{FF2B5EF4-FFF2-40B4-BE49-F238E27FC236}">
                <a16:creationId xmlns:a16="http://schemas.microsoft.com/office/drawing/2014/main" id="{386B0767-A7DF-3E03-BBCD-4068D056FED0}"/>
              </a:ext>
            </a:extLst>
          </p:cNvPr>
          <p:cNvSpPr>
            <a:spLocks noGrp="1"/>
          </p:cNvSpPr>
          <p:nvPr>
            <p:ph idx="1"/>
          </p:nvPr>
        </p:nvSpPr>
        <p:spPr/>
        <p:txBody>
          <a:bodyPr/>
          <a:lstStyle/>
          <a:p>
            <a:pPr eaLnBrk="1" hangingPunct="1"/>
            <a:r>
              <a:rPr lang="el-GR" altLang="el-GR" sz="2400" dirty="0"/>
              <a:t>ότι τρως τα κατάλληλα τρόφιμα ώστε να αναπτύσσεσαι σωστά και να είσαι υγιής.</a:t>
            </a:r>
          </a:p>
          <a:p>
            <a:pPr lvl="3" eaLnBrk="1" hangingPunct="1"/>
            <a:r>
              <a:rPr lang="el-GR" altLang="el-GR" sz="2400" dirty="0"/>
              <a:t>(</a:t>
            </a:r>
            <a:r>
              <a:rPr lang="en-US" altLang="el-GR" sz="2400" dirty="0"/>
              <a:t>Meriam-Webster </a:t>
            </a:r>
            <a:r>
              <a:rPr lang="en-US" altLang="el-GR" sz="2400" dirty="0" err="1"/>
              <a:t>dictionnary</a:t>
            </a:r>
            <a:r>
              <a:rPr lang="en-US" altLang="el-GR" sz="2400" dirty="0"/>
              <a:t>)</a:t>
            </a:r>
            <a:endParaRPr lang="el-GR" altLang="el-GR" sz="2400" dirty="0"/>
          </a:p>
          <a:p>
            <a:pPr lvl="3" eaLnBrk="1" hangingPunct="1"/>
            <a:endParaRPr lang="el-GR" altLang="el-GR" sz="2400" dirty="0"/>
          </a:p>
          <a:p>
            <a:pPr eaLnBrk="1" hangingPunct="1"/>
            <a:r>
              <a:rPr lang="el-GR" altLang="el-GR" sz="2400" dirty="0"/>
              <a:t>ότι τρως σύμφωνα με τις ανάγκες του οργανισμού.</a:t>
            </a:r>
            <a:endParaRPr lang="en-US" altLang="el-GR" sz="2400" dirty="0"/>
          </a:p>
          <a:p>
            <a:pPr lvl="2" eaLnBrk="1" hangingPunct="1">
              <a:buFont typeface="Wingdings" panose="05000000000000000000" pitchFamily="2" charset="2"/>
              <a:buNone/>
            </a:pPr>
            <a:r>
              <a:rPr lang="en-US" altLang="el-GR" sz="2400" dirty="0"/>
              <a:t>(http://www.who.int/topics/nutrition/en/)</a:t>
            </a:r>
            <a:endParaRPr lang="el-GR" altLang="el-GR" sz="2400" dirty="0"/>
          </a:p>
          <a:p>
            <a:pPr eaLnBrk="1" hangingPunct="1"/>
            <a:endParaRPr lang="el-GR" altLang="el-GR" sz="2400" dirty="0"/>
          </a:p>
          <a:p>
            <a:endParaRPr lang="el-GR" dirty="0"/>
          </a:p>
        </p:txBody>
      </p:sp>
    </p:spTree>
    <p:extLst>
      <p:ext uri="{BB962C8B-B14F-4D97-AF65-F5344CB8AC3E}">
        <p14:creationId xmlns:p14="http://schemas.microsoft.com/office/powerpoint/2010/main" val="20873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879FC9F-0288-C0D8-B908-2F6AED4BA432}"/>
              </a:ext>
            </a:extLst>
          </p:cNvPr>
          <p:cNvSpPr>
            <a:spLocks noGrp="1" noChangeArrowheads="1"/>
          </p:cNvSpPr>
          <p:nvPr>
            <p:ph type="title"/>
          </p:nvPr>
        </p:nvSpPr>
        <p:spPr>
          <a:xfrm>
            <a:off x="2424114" y="549275"/>
            <a:ext cx="6346825" cy="1320800"/>
          </a:xfrm>
        </p:spPr>
        <p:txBody>
          <a:bodyPr/>
          <a:lstStyle/>
          <a:p>
            <a:pPr eaLnBrk="1" hangingPunct="1"/>
            <a:r>
              <a:rPr lang="el-GR" altLang="el-GR" sz="3800" i="1"/>
              <a:t>Ιπποκράτης, </a:t>
            </a:r>
            <a:br>
              <a:rPr lang="el-GR" altLang="el-GR" sz="3800" i="1"/>
            </a:br>
            <a:r>
              <a:rPr lang="el-GR" altLang="el-GR" sz="3800" i="1"/>
              <a:t>Περί διαίτης το πρώτον.  </a:t>
            </a:r>
            <a:endParaRPr lang="en-GB" altLang="el-GR" sz="3800" i="1"/>
          </a:p>
        </p:txBody>
      </p:sp>
      <p:sp>
        <p:nvSpPr>
          <p:cNvPr id="7171" name="Rectangle 3">
            <a:extLst>
              <a:ext uri="{FF2B5EF4-FFF2-40B4-BE49-F238E27FC236}">
                <a16:creationId xmlns:a16="http://schemas.microsoft.com/office/drawing/2014/main" id="{A7A0B830-C9DD-2A99-4096-9DB50831158E}"/>
              </a:ext>
            </a:extLst>
          </p:cNvPr>
          <p:cNvSpPr>
            <a:spLocks noGrp="1" noChangeArrowheads="1"/>
          </p:cNvSpPr>
          <p:nvPr>
            <p:ph idx="1"/>
          </p:nvPr>
        </p:nvSpPr>
        <p:spPr>
          <a:xfrm>
            <a:off x="2135188" y="1989138"/>
            <a:ext cx="6843712" cy="4437062"/>
          </a:xfrm>
        </p:spPr>
        <p:txBody>
          <a:bodyPr rtlCol="0">
            <a:normAutofit fontScale="70000" lnSpcReduction="20000"/>
          </a:bodyPr>
          <a:lstStyle/>
          <a:p>
            <a:pPr>
              <a:lnSpc>
                <a:spcPct val="110000"/>
              </a:lnSpc>
              <a:buNone/>
              <a:defRPr/>
            </a:pPr>
            <a:r>
              <a:rPr lang="en-US" altLang="el-GR" dirty="0">
                <a:solidFill>
                  <a:schemeClr val="tx1">
                    <a:lumMod val="75000"/>
                    <a:lumOff val="25000"/>
                  </a:schemeClr>
                </a:solidFill>
              </a:rPr>
              <a:t>	</a:t>
            </a:r>
            <a:r>
              <a:rPr lang="el-GR" altLang="el-GR" dirty="0">
                <a:solidFill>
                  <a:schemeClr val="tx1">
                    <a:lumMod val="75000"/>
                    <a:lumOff val="25000"/>
                  </a:schemeClr>
                </a:solidFill>
              </a:rPr>
              <a:t>«Πιστεύω πως όποιος πρόκειται να γράψει σωστά για την ανθρώπινη διατροφή, πρέπει πρώτα να γνωρίζει και να διακρίνει την ανθρώπινη φύση γενικά. να γνωρίζει τα στοιχεία από τα οποία αποτελείται εξαρχής και να διακρίνει από </a:t>
            </a:r>
            <a:r>
              <a:rPr lang="el-GR" altLang="el-GR" dirty="0" err="1">
                <a:solidFill>
                  <a:schemeClr val="tx1">
                    <a:lumMod val="75000"/>
                    <a:lumOff val="25000"/>
                  </a:schemeClr>
                </a:solidFill>
              </a:rPr>
              <a:t>ποιά</a:t>
            </a:r>
            <a:r>
              <a:rPr lang="el-GR" altLang="el-GR" dirty="0">
                <a:solidFill>
                  <a:schemeClr val="tx1">
                    <a:lumMod val="75000"/>
                    <a:lumOff val="25000"/>
                  </a:schemeClr>
                </a:solidFill>
              </a:rPr>
              <a:t> μέρη ελέγχεται.  ... Εκτός όμως από αυτά,  θα πρέπει να γνωρίζει και το ρόλο που παίζουν όλες οι τροφές και τα ποτά που συνθέτουν τη διατροφή μας, ποια δύναμη έχει το καθένα από την ίδια τη φύση, την προσπάθεια και την ανθρώπινη επεξεργασία.  Πρέπει να γνωρίζει πως μπορεί να περιορίζει τη δύναμη που έχει δώσει η φύση στις ισχυρές ουσίες και πώς να προσθέτει με την επεξεργασία δύναμη στις ανίσχυρες, ανάλογα πάντα με την περίσταση.  Ακόμα όμως κι όταν αποκτήσουμε γνώση για όλα αυτά, δεν εξασφαλίζεται ικανοποιητικά η θεραπεία του ανθρώπου, γιατί μόνο η τροφή δεν αρκεί να συντηρήσει τον άνθρωπο σε καλή φυσική κατάσταση </a:t>
            </a:r>
            <a:r>
              <a:rPr lang="el-GR" altLang="el-GR" dirty="0" err="1">
                <a:solidFill>
                  <a:schemeClr val="tx1">
                    <a:lumMod val="75000"/>
                    <a:lumOff val="25000"/>
                  </a:schemeClr>
                </a:solidFill>
              </a:rPr>
              <a:t>άν</a:t>
            </a:r>
            <a:r>
              <a:rPr lang="el-GR" altLang="el-GR" dirty="0">
                <a:solidFill>
                  <a:schemeClr val="tx1">
                    <a:lumMod val="75000"/>
                    <a:lumOff val="25000"/>
                  </a:schemeClr>
                </a:solidFill>
              </a:rPr>
              <a:t> δεν την </a:t>
            </a:r>
            <a:r>
              <a:rPr lang="el-GR" altLang="el-GR" dirty="0" err="1">
                <a:solidFill>
                  <a:schemeClr val="tx1">
                    <a:lumMod val="75000"/>
                    <a:lumOff val="25000"/>
                  </a:schemeClr>
                </a:solidFill>
              </a:rPr>
              <a:t>συνδιάζει</a:t>
            </a:r>
            <a:r>
              <a:rPr lang="el-GR" altLang="el-GR" dirty="0">
                <a:solidFill>
                  <a:schemeClr val="tx1">
                    <a:lumMod val="75000"/>
                    <a:lumOff val="25000"/>
                  </a:schemeClr>
                </a:solidFill>
              </a:rPr>
              <a:t> με γυμναστική.  Η τροφή και η άσκηση έχουν αντίθετες ιδιότητες, συμβάλλουν όμως αμοιβαία στη διατήρηση της υγείας.... Αν ήταν δυνατό να προσδιοριστεί επιπλέον για τη φύση κάθε ατόμου μέτρο τροφής και ανάλογη σωματική άσκηση, χωρίς υπερβολή προς το πλεόνασμα ή την έλλειψη, τότε θε είχε βρεθεί ο σωστός τρόπος για την εξασφάλιση της ανθρώπινης υγείας»</a:t>
            </a:r>
            <a:endParaRPr lang="en-GB" altLang="el-GR"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29F3606-9899-E2C7-4BE0-54E92B351C06}"/>
              </a:ext>
            </a:extLst>
          </p:cNvPr>
          <p:cNvSpPr>
            <a:spLocks noGrp="1" noChangeArrowheads="1"/>
          </p:cNvSpPr>
          <p:nvPr>
            <p:ph type="title"/>
          </p:nvPr>
        </p:nvSpPr>
        <p:spPr>
          <a:xfrm>
            <a:off x="1009650" y="525463"/>
            <a:ext cx="10052050" cy="1320800"/>
          </a:xfrm>
        </p:spPr>
        <p:txBody>
          <a:bodyPr>
            <a:normAutofit/>
          </a:bodyPr>
          <a:lstStyle/>
          <a:p>
            <a:pPr eaLnBrk="1" hangingPunct="1"/>
            <a:r>
              <a:rPr lang="el-GR" altLang="el-GR" sz="2800" dirty="0"/>
              <a:t>Η αλληλεπίδραση γενετικών παραγόντων, φυσικής δραστηριότητας και διατροφής  συνθέτει την κατάσταση της υγείας ενός ατόμου.</a:t>
            </a:r>
            <a:endParaRPr lang="en-GB" altLang="el-GR" sz="2800" dirty="0"/>
          </a:p>
        </p:txBody>
      </p:sp>
      <p:sp>
        <p:nvSpPr>
          <p:cNvPr id="10243" name="Rectangle 3">
            <a:extLst>
              <a:ext uri="{FF2B5EF4-FFF2-40B4-BE49-F238E27FC236}">
                <a16:creationId xmlns:a16="http://schemas.microsoft.com/office/drawing/2014/main" id="{B3E0BAFD-5BE6-9FE1-ED38-DEAD0FD6226E}"/>
              </a:ext>
            </a:extLst>
          </p:cNvPr>
          <p:cNvSpPr>
            <a:spLocks noGrp="1" noChangeArrowheads="1"/>
          </p:cNvSpPr>
          <p:nvPr>
            <p:ph idx="1"/>
          </p:nvPr>
        </p:nvSpPr>
        <p:spPr>
          <a:xfrm>
            <a:off x="2135188" y="2062163"/>
            <a:ext cx="7924800" cy="4679950"/>
          </a:xfrm>
        </p:spPr>
        <p:txBody>
          <a:bodyPr/>
          <a:lstStyle/>
          <a:p>
            <a:pPr eaLnBrk="1" hangingPunct="1">
              <a:buFont typeface="Wingdings" panose="05000000000000000000" pitchFamily="2" charset="2"/>
              <a:buNone/>
            </a:pPr>
            <a:r>
              <a:rPr lang="el-GR" altLang="el-GR"/>
              <a:t> </a:t>
            </a:r>
          </a:p>
        </p:txBody>
      </p:sp>
      <p:grpSp>
        <p:nvGrpSpPr>
          <p:cNvPr id="10244" name="Group 4">
            <a:extLst>
              <a:ext uri="{FF2B5EF4-FFF2-40B4-BE49-F238E27FC236}">
                <a16:creationId xmlns:a16="http://schemas.microsoft.com/office/drawing/2014/main" id="{95D863F3-17C0-66BB-BADA-886B3FA0376F}"/>
              </a:ext>
            </a:extLst>
          </p:cNvPr>
          <p:cNvGrpSpPr>
            <a:grpSpLocks/>
          </p:cNvGrpSpPr>
          <p:nvPr/>
        </p:nvGrpSpPr>
        <p:grpSpPr bwMode="auto">
          <a:xfrm>
            <a:off x="3000375" y="2276475"/>
            <a:ext cx="5543550" cy="4044950"/>
            <a:chOff x="3060" y="9764"/>
            <a:chExt cx="5580" cy="3060"/>
          </a:xfrm>
        </p:grpSpPr>
        <p:sp>
          <p:nvSpPr>
            <p:cNvPr id="10245" name="AutoShape 5">
              <a:extLst>
                <a:ext uri="{FF2B5EF4-FFF2-40B4-BE49-F238E27FC236}">
                  <a16:creationId xmlns:a16="http://schemas.microsoft.com/office/drawing/2014/main" id="{D305C707-9554-B9F9-3ED9-6B8E39471FAB}"/>
                </a:ext>
              </a:extLst>
            </p:cNvPr>
            <p:cNvSpPr>
              <a:spLocks noChangeArrowheads="1"/>
            </p:cNvSpPr>
            <p:nvPr/>
          </p:nvSpPr>
          <p:spPr bwMode="auto">
            <a:xfrm>
              <a:off x="3060" y="9764"/>
              <a:ext cx="5580" cy="3060"/>
            </a:xfrm>
            <a:prstGeom prst="triangle">
              <a:avLst>
                <a:gd name="adj" fmla="val 50000"/>
              </a:avLst>
            </a:prstGeom>
            <a:solidFill>
              <a:srgbClr val="FFFFFF"/>
            </a:solidFill>
            <a:ln w="9525">
              <a:solidFill>
                <a:srgbClr val="000000"/>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l-GR" altLang="el-GR" sz="1200">
                <a:solidFill>
                  <a:schemeClr val="tx1"/>
                </a:solidFill>
                <a:latin typeface="Arial" panose="020B0604020202020204" pitchFamily="34" charset="0"/>
              </a:endParaRPr>
            </a:p>
            <a:p>
              <a:pPr eaLnBrk="1" hangingPunct="1">
                <a:spcBef>
                  <a:spcPct val="0"/>
                </a:spcBef>
                <a:buClrTx/>
                <a:buSzTx/>
                <a:buFontTx/>
                <a:buNone/>
              </a:pPr>
              <a:endParaRPr lang="en-GB" altLang="el-GR" sz="2400">
                <a:solidFill>
                  <a:schemeClr val="tx1"/>
                </a:solidFill>
                <a:latin typeface="Arial" panose="020B0604020202020204" pitchFamily="34" charset="0"/>
              </a:endParaRPr>
            </a:p>
          </p:txBody>
        </p:sp>
        <p:sp>
          <p:nvSpPr>
            <p:cNvPr id="10246" name="Text Box 6">
              <a:extLst>
                <a:ext uri="{FF2B5EF4-FFF2-40B4-BE49-F238E27FC236}">
                  <a16:creationId xmlns:a16="http://schemas.microsoft.com/office/drawing/2014/main" id="{F6E204AD-102B-0C81-30C0-5D0EBB5C29E6}"/>
                </a:ext>
              </a:extLst>
            </p:cNvPr>
            <p:cNvSpPr txBox="1">
              <a:spLocks noChangeArrowheads="1"/>
            </p:cNvSpPr>
            <p:nvPr/>
          </p:nvSpPr>
          <p:spPr bwMode="auto">
            <a:xfrm>
              <a:off x="5220" y="10440"/>
              <a:ext cx="1260" cy="540"/>
            </a:xfrm>
            <a:prstGeom prst="rect">
              <a:avLst/>
            </a:prstGeom>
            <a:solidFill>
              <a:srgbClr val="FFFFFF"/>
            </a:solidFill>
            <a:ln w="9525">
              <a:solidFill>
                <a:srgbClr val="FFFFFF"/>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l-GR" altLang="el-GR" sz="1400" b="1">
                  <a:solidFill>
                    <a:schemeClr val="tx1"/>
                  </a:solidFill>
                  <a:latin typeface="Arial" panose="020B0604020202020204" pitchFamily="34" charset="0"/>
                </a:rPr>
                <a:t>Γενετικοί</a:t>
              </a:r>
              <a:r>
                <a:rPr lang="el-GR" altLang="el-GR" sz="1400">
                  <a:solidFill>
                    <a:schemeClr val="tx1"/>
                  </a:solidFill>
                  <a:latin typeface="Arial" panose="020B0604020202020204" pitchFamily="34" charset="0"/>
                </a:rPr>
                <a:t> </a:t>
              </a:r>
              <a:r>
                <a:rPr lang="el-GR" altLang="el-GR" sz="1400" b="1">
                  <a:solidFill>
                    <a:schemeClr val="tx1"/>
                  </a:solidFill>
                  <a:latin typeface="Arial" panose="020B0604020202020204" pitchFamily="34" charset="0"/>
                </a:rPr>
                <a:t>παράγοντες</a:t>
              </a:r>
              <a:endParaRPr lang="en-GB" altLang="el-GR" sz="1400" b="1">
                <a:solidFill>
                  <a:schemeClr val="tx1"/>
                </a:solidFill>
                <a:latin typeface="Arial" panose="020B0604020202020204" pitchFamily="34" charset="0"/>
              </a:endParaRPr>
            </a:p>
          </p:txBody>
        </p:sp>
        <p:sp>
          <p:nvSpPr>
            <p:cNvPr id="10247" name="Text Box 7">
              <a:extLst>
                <a:ext uri="{FF2B5EF4-FFF2-40B4-BE49-F238E27FC236}">
                  <a16:creationId xmlns:a16="http://schemas.microsoft.com/office/drawing/2014/main" id="{462FCCBC-8DCA-0DC5-3008-38E9C8CF3D39}"/>
                </a:ext>
              </a:extLst>
            </p:cNvPr>
            <p:cNvSpPr txBox="1">
              <a:spLocks noChangeArrowheads="1"/>
            </p:cNvSpPr>
            <p:nvPr/>
          </p:nvSpPr>
          <p:spPr bwMode="auto">
            <a:xfrm>
              <a:off x="3780" y="12060"/>
              <a:ext cx="1260" cy="540"/>
            </a:xfrm>
            <a:prstGeom prst="rect">
              <a:avLst/>
            </a:prstGeom>
            <a:solidFill>
              <a:srgbClr val="FFFFFF"/>
            </a:solidFill>
            <a:ln w="9525">
              <a:solidFill>
                <a:srgbClr val="FFFFFF"/>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l-GR" altLang="el-GR" sz="1400" b="1">
                  <a:solidFill>
                    <a:schemeClr val="tx1"/>
                  </a:solidFill>
                  <a:latin typeface="Arial" panose="020B0604020202020204" pitchFamily="34" charset="0"/>
                </a:rPr>
                <a:t>Διατροφή</a:t>
              </a:r>
              <a:endParaRPr lang="en-GB" altLang="el-GR" sz="1400" b="1">
                <a:solidFill>
                  <a:schemeClr val="tx1"/>
                </a:solidFill>
                <a:latin typeface="Arial" panose="020B0604020202020204" pitchFamily="34" charset="0"/>
              </a:endParaRPr>
            </a:p>
          </p:txBody>
        </p:sp>
        <p:sp>
          <p:nvSpPr>
            <p:cNvPr id="10248" name="Text Box 8">
              <a:extLst>
                <a:ext uri="{FF2B5EF4-FFF2-40B4-BE49-F238E27FC236}">
                  <a16:creationId xmlns:a16="http://schemas.microsoft.com/office/drawing/2014/main" id="{C051B984-1BDF-331A-8266-A82237032D04}"/>
                </a:ext>
              </a:extLst>
            </p:cNvPr>
            <p:cNvSpPr txBox="1">
              <a:spLocks noChangeArrowheads="1"/>
            </p:cNvSpPr>
            <p:nvPr/>
          </p:nvSpPr>
          <p:spPr bwMode="auto">
            <a:xfrm>
              <a:off x="6300" y="12060"/>
              <a:ext cx="1620" cy="540"/>
            </a:xfrm>
            <a:prstGeom prst="rect">
              <a:avLst/>
            </a:prstGeom>
            <a:solidFill>
              <a:srgbClr val="FFFFFF"/>
            </a:solidFill>
            <a:ln w="9525">
              <a:solidFill>
                <a:srgbClr val="FFFFFF"/>
              </a:solidFill>
              <a:miter lim="800000"/>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l-GR" altLang="el-GR" sz="1400" b="1">
                  <a:solidFill>
                    <a:schemeClr val="tx1"/>
                  </a:solidFill>
                  <a:latin typeface="Arial" panose="020B0604020202020204" pitchFamily="34" charset="0"/>
                </a:rPr>
                <a:t>Φυσική</a:t>
              </a:r>
            </a:p>
            <a:p>
              <a:pPr algn="ctr" eaLnBrk="1" hangingPunct="1">
                <a:spcBef>
                  <a:spcPct val="0"/>
                </a:spcBef>
                <a:buClrTx/>
                <a:buSzTx/>
                <a:buFontTx/>
                <a:buNone/>
              </a:pPr>
              <a:r>
                <a:rPr lang="el-GR" altLang="el-GR" sz="1400" b="1">
                  <a:solidFill>
                    <a:schemeClr val="tx1"/>
                  </a:solidFill>
                  <a:latin typeface="Arial" panose="020B0604020202020204" pitchFamily="34" charset="0"/>
                </a:rPr>
                <a:t>Δραστηριότητα</a:t>
              </a:r>
              <a:endParaRPr lang="en-GB" altLang="el-GR" sz="1400" b="1">
                <a:solidFill>
                  <a:schemeClr val="tx1"/>
                </a:solidFill>
                <a:latin typeface="Arial" panose="020B0604020202020204" pitchFamily="34" charset="0"/>
              </a:endParaRPr>
            </a:p>
          </p:txBody>
        </p:sp>
        <p:sp>
          <p:nvSpPr>
            <p:cNvPr id="10249" name="Line 9">
              <a:extLst>
                <a:ext uri="{FF2B5EF4-FFF2-40B4-BE49-F238E27FC236}">
                  <a16:creationId xmlns:a16="http://schemas.microsoft.com/office/drawing/2014/main" id="{8F2C9885-B53D-126C-F9CF-D73CE3201AA7}"/>
                </a:ext>
              </a:extLst>
            </p:cNvPr>
            <p:cNvSpPr>
              <a:spLocks noChangeShapeType="1"/>
            </p:cNvSpPr>
            <p:nvPr/>
          </p:nvSpPr>
          <p:spPr bwMode="auto">
            <a:xfrm>
              <a:off x="5400" y="12240"/>
              <a:ext cx="9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0" name="Line 10">
              <a:extLst>
                <a:ext uri="{FF2B5EF4-FFF2-40B4-BE49-F238E27FC236}">
                  <a16:creationId xmlns:a16="http://schemas.microsoft.com/office/drawing/2014/main" id="{FC3905AD-BDEF-6F2D-00D7-87D591D67D16}"/>
                </a:ext>
              </a:extLst>
            </p:cNvPr>
            <p:cNvSpPr>
              <a:spLocks noChangeShapeType="1"/>
            </p:cNvSpPr>
            <p:nvPr/>
          </p:nvSpPr>
          <p:spPr bwMode="auto">
            <a:xfrm flipH="1">
              <a:off x="4860" y="11160"/>
              <a:ext cx="540"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1" name="Line 11">
              <a:extLst>
                <a:ext uri="{FF2B5EF4-FFF2-40B4-BE49-F238E27FC236}">
                  <a16:creationId xmlns:a16="http://schemas.microsoft.com/office/drawing/2014/main" id="{D2961C85-81E9-5BFA-39FA-D8C94745E430}"/>
                </a:ext>
              </a:extLst>
            </p:cNvPr>
            <p:cNvSpPr>
              <a:spLocks noChangeShapeType="1"/>
            </p:cNvSpPr>
            <p:nvPr/>
          </p:nvSpPr>
          <p:spPr bwMode="auto">
            <a:xfrm>
              <a:off x="6300" y="11160"/>
              <a:ext cx="540"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8660-309F-E2DC-2030-2747EB274AEB}"/>
              </a:ext>
            </a:extLst>
          </p:cNvPr>
          <p:cNvSpPr>
            <a:spLocks noGrp="1"/>
          </p:cNvSpPr>
          <p:nvPr>
            <p:ph type="title"/>
          </p:nvPr>
        </p:nvSpPr>
        <p:spPr/>
        <p:txBody>
          <a:bodyPr/>
          <a:lstStyle/>
          <a:p>
            <a:r>
              <a:rPr lang="el-GR" altLang="el-GR" dirty="0"/>
              <a:t>Καλή και κακή Διατροφή</a:t>
            </a:r>
            <a:endParaRPr lang="el-GR" dirty="0"/>
          </a:p>
        </p:txBody>
      </p:sp>
      <p:sp>
        <p:nvSpPr>
          <p:cNvPr id="3" name="Content Placeholder 2">
            <a:extLst>
              <a:ext uri="{FF2B5EF4-FFF2-40B4-BE49-F238E27FC236}">
                <a16:creationId xmlns:a16="http://schemas.microsoft.com/office/drawing/2014/main" id="{0163912B-0688-5562-EEC8-712BE22ACBD5}"/>
              </a:ext>
            </a:extLst>
          </p:cNvPr>
          <p:cNvSpPr>
            <a:spLocks noGrp="1"/>
          </p:cNvSpPr>
          <p:nvPr>
            <p:ph idx="1"/>
          </p:nvPr>
        </p:nvSpPr>
        <p:spPr/>
        <p:txBody>
          <a:bodyPr/>
          <a:lstStyle/>
          <a:p>
            <a:pPr lvl="2" eaLnBrk="1" hangingPunct="1"/>
            <a:r>
              <a:rPr lang="el-GR" altLang="el-GR" sz="2400" dirty="0"/>
              <a:t>Η καλή διατροφή, δηλαδή η επαρκής και ισορροπημένη πρόσληψη τροφής, και η φυσική δραστηριότητα στηρίζει την καλή υγεία</a:t>
            </a:r>
            <a:r>
              <a:rPr lang="en-US" altLang="el-GR" sz="2400" dirty="0"/>
              <a:t>. </a:t>
            </a:r>
            <a:endParaRPr lang="el-GR" altLang="el-GR" sz="2400" dirty="0"/>
          </a:p>
          <a:p>
            <a:pPr lvl="2" eaLnBrk="1" hangingPunct="1"/>
            <a:r>
              <a:rPr lang="el-GR" altLang="el-GR" sz="2400" dirty="0"/>
              <a:t>Η κακή διατροφή οδηγεί σε εξασθένηση του ανοσοποιητικού συστήματος, πιθανόν σε νόσο, μειωμένη φυσική και νοητική ανάπτυξη και παραγωγικότητα. </a:t>
            </a:r>
            <a:endParaRPr lang="en-US" altLang="el-GR" sz="2400" dirty="0"/>
          </a:p>
          <a:p>
            <a:endParaRPr lang="el-GR" dirty="0"/>
          </a:p>
        </p:txBody>
      </p:sp>
      <p:sp>
        <p:nvSpPr>
          <p:cNvPr id="11268" name="Rectangle 3">
            <a:extLst>
              <a:ext uri="{FF2B5EF4-FFF2-40B4-BE49-F238E27FC236}">
                <a16:creationId xmlns:a16="http://schemas.microsoft.com/office/drawing/2014/main" id="{49B5FE2A-87FC-2965-10BB-DB06E2ED15CB}"/>
              </a:ext>
            </a:extLst>
          </p:cNvPr>
          <p:cNvSpPr>
            <a:spLocks noChangeArrowheads="1"/>
          </p:cNvSpPr>
          <p:nvPr/>
        </p:nvSpPr>
        <p:spPr bwMode="auto">
          <a:xfrm>
            <a:off x="2279650" y="5684838"/>
            <a:ext cx="698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lvl="2" eaLnBrk="1" hangingPunct="1">
              <a:spcBef>
                <a:spcPct val="0"/>
              </a:spcBef>
              <a:buClrTx/>
              <a:buSzTx/>
              <a:buFontTx/>
              <a:buNone/>
            </a:pPr>
            <a:r>
              <a:rPr lang="en-US" altLang="el-GR" sz="2400" dirty="0">
                <a:solidFill>
                  <a:schemeClr val="tx1"/>
                </a:solidFill>
                <a:latin typeface="Arial" panose="020B0604020202020204" pitchFamily="34" charset="0"/>
              </a:rPr>
              <a:t>(http://www.who.int/topics/nutrition/en/)</a:t>
            </a:r>
            <a:endParaRPr lang="el-GR" altLang="el-GR" sz="2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40527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0BA6-F967-E63E-D706-5AB1EE2C56A4}"/>
              </a:ext>
            </a:extLst>
          </p:cNvPr>
          <p:cNvSpPr>
            <a:spLocks noGrp="1"/>
          </p:cNvSpPr>
          <p:nvPr>
            <p:ph type="title"/>
          </p:nvPr>
        </p:nvSpPr>
        <p:spPr/>
        <p:txBody>
          <a:bodyPr>
            <a:normAutofit fontScale="90000"/>
          </a:bodyPr>
          <a:lstStyle/>
          <a:p>
            <a:br>
              <a:rPr lang="en-US" altLang="el-GR" dirty="0"/>
            </a:br>
            <a:r>
              <a:rPr lang="el-GR" altLang="el-GR" dirty="0"/>
              <a:t>Εξατομικευμένη διατροφή</a:t>
            </a:r>
            <a:br>
              <a:rPr lang="el-GR" altLang="el-GR" dirty="0"/>
            </a:br>
            <a:r>
              <a:rPr lang="el-GR" altLang="el-GR" dirty="0"/>
              <a:t>(</a:t>
            </a:r>
            <a:r>
              <a:rPr lang="en-US" altLang="el-GR" dirty="0" err="1"/>
              <a:t>Personalised</a:t>
            </a:r>
            <a:r>
              <a:rPr lang="en-US" altLang="el-GR" dirty="0"/>
              <a:t> nutrition)</a:t>
            </a:r>
            <a:br>
              <a:rPr lang="el-GR" altLang="el-GR" dirty="0"/>
            </a:br>
            <a:endParaRPr lang="el-GR" dirty="0"/>
          </a:p>
        </p:txBody>
      </p:sp>
      <p:sp>
        <p:nvSpPr>
          <p:cNvPr id="3" name="Content Placeholder 2">
            <a:extLst>
              <a:ext uri="{FF2B5EF4-FFF2-40B4-BE49-F238E27FC236}">
                <a16:creationId xmlns:a16="http://schemas.microsoft.com/office/drawing/2014/main" id="{7A2CA311-0D33-BE1B-4D82-72CCF7F9B4A5}"/>
              </a:ext>
            </a:extLst>
          </p:cNvPr>
          <p:cNvSpPr>
            <a:spLocks noGrp="1"/>
          </p:cNvSpPr>
          <p:nvPr>
            <p:ph idx="1"/>
          </p:nvPr>
        </p:nvSpPr>
        <p:spPr/>
        <p:txBody>
          <a:bodyPr/>
          <a:lstStyle/>
          <a:p>
            <a:pPr eaLnBrk="1" hangingPunct="1"/>
            <a:r>
              <a:rPr lang="el-GR" altLang="el-GR" dirty="0"/>
              <a:t>Είναι η καλή διατροφή η οποία διαμορφώνεται με βάση το γονιδιακό προφίλ του ανθρώπου.</a:t>
            </a:r>
          </a:p>
          <a:p>
            <a:pPr eaLnBrk="1" hangingPunct="1"/>
            <a:r>
              <a:rPr lang="el-GR" altLang="el-GR" dirty="0"/>
              <a:t>Βασίζεται στην επιστήμη της Γονιδιακής Διατροφής (</a:t>
            </a:r>
            <a:r>
              <a:rPr lang="en-US" altLang="el-GR" dirty="0"/>
              <a:t>nutrigenomics)</a:t>
            </a:r>
            <a:r>
              <a:rPr lang="el-GR" altLang="el-GR" dirty="0"/>
              <a:t> η οποία μελετά πως η διατροφή επηρεάζει τη ρύθμιση του μεταβολισμού και την ευαισθησία στη νόσο </a:t>
            </a:r>
          </a:p>
          <a:p>
            <a:endParaRPr lang="el-GR" dirty="0"/>
          </a:p>
        </p:txBody>
      </p:sp>
    </p:spTree>
    <p:extLst>
      <p:ext uri="{BB962C8B-B14F-4D97-AF65-F5344CB8AC3E}">
        <p14:creationId xmlns:p14="http://schemas.microsoft.com/office/powerpoint/2010/main" val="2827725450"/>
      </p:ext>
    </p:extLst>
  </p:cSld>
  <p:clrMapOvr>
    <a:masterClrMapping/>
  </p:clrMapOvr>
</p:sld>
</file>

<file path=ppt/theme/theme1.xml><?xml version="1.0" encoding="utf-8"?>
<a:theme xmlns:a="http://schemas.openxmlformats.org/drawingml/2006/main" name="Basis">
  <a:themeElements>
    <a:clrScheme name="Custom 5">
      <a:dk1>
        <a:srgbClr val="000000"/>
      </a:dk1>
      <a:lt1>
        <a:sysClr val="window" lastClr="FFFFFF"/>
      </a:lt1>
      <a:dk2>
        <a:srgbClr val="5E5E5E"/>
      </a:dk2>
      <a:lt2>
        <a:srgbClr val="DDDDDD"/>
      </a:lt2>
      <a:accent1>
        <a:srgbClr val="005EA4"/>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7292</TotalTime>
  <Words>1549</Words>
  <Application>Microsoft Office PowerPoint</Application>
  <PresentationFormat>Widescreen</PresentationFormat>
  <Paragraphs>214</Paragraphs>
  <Slides>38</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Corbel</vt:lpstr>
      <vt:lpstr>MS Reference Sans Serif</vt:lpstr>
      <vt:lpstr>Open Sans</vt:lpstr>
      <vt:lpstr>Tahoma</vt:lpstr>
      <vt:lpstr>Times New Roman</vt:lpstr>
      <vt:lpstr>Wingdings</vt:lpstr>
      <vt:lpstr>Wingdings 2</vt:lpstr>
      <vt:lpstr>Wingdings 3</vt:lpstr>
      <vt:lpstr>Basis</vt:lpstr>
      <vt:lpstr>Worksheet</vt:lpstr>
      <vt:lpstr>ΛΕΙΤΟΥΡΓΙΚΑ ΤΡΟΦΙΜΑ ΚΑΙ ΔΙΑΤΡΟΦΗ </vt:lpstr>
      <vt:lpstr>Στόχοι Μαθήματος</vt:lpstr>
      <vt:lpstr>Περιεχόμενα μαθήματος</vt:lpstr>
      <vt:lpstr>Διδακτικές Ενότητες </vt:lpstr>
      <vt:lpstr>Τι σημαίνει Διατροφή</vt:lpstr>
      <vt:lpstr>Ιπποκράτης,  Περί διαίτης το πρώτον.  </vt:lpstr>
      <vt:lpstr>Η αλληλεπίδραση γενετικών παραγόντων, φυσικής δραστηριότητας και διατροφής  συνθέτει την κατάσταση της υγείας ενός ατόμου.</vt:lpstr>
      <vt:lpstr>Καλή και κακή Διατροφή</vt:lpstr>
      <vt:lpstr> Εξατομικευμένη διατροφή (Personalised nutrition) </vt:lpstr>
      <vt:lpstr>PowerPoint Presentation</vt:lpstr>
      <vt:lpstr>PowerPoint Presentation</vt:lpstr>
      <vt:lpstr>PowerPoint Presentation</vt:lpstr>
      <vt:lpstr>PowerPoint Presentation</vt:lpstr>
      <vt:lpstr>Ποιοι είναι οι φορείς  που διαμορφώνουν την διατροφή μας;</vt:lpstr>
      <vt:lpstr>Τι επηρεάζει τις επιλογές μας;</vt:lpstr>
      <vt:lpstr>Η έννοια της ποιότητας</vt:lpstr>
      <vt:lpstr>Τι επηρεάζει την διατροφική αξία;</vt:lpstr>
      <vt:lpstr>Διατροφική πυκνότητα</vt:lpstr>
      <vt:lpstr>Στρατηγική για την βελτίωση της διατροφικής πρόσληψης</vt:lpstr>
      <vt:lpstr>Προκλήσεις για καινοτόμα προϊόντα</vt:lpstr>
      <vt:lpstr>τροφιμα με βελτιωμενη συσταση</vt:lpstr>
      <vt:lpstr>Το Τρόφιμο ως φάρμακο στη συνείδηση του καταναλωτή</vt:lpstr>
      <vt:lpstr>Αναπτυξη  Λειτουργικων τροφιμων</vt:lpstr>
      <vt:lpstr>Τι είναι τα λειτουργικά τρόφιμα;</vt:lpstr>
      <vt:lpstr>www.ift.org (24/3/2005)</vt:lpstr>
      <vt:lpstr>PowerPoint Presentation</vt:lpstr>
      <vt:lpstr>PowerPoint Presentation</vt:lpstr>
      <vt:lpstr>PowerPoint Presentation</vt:lpstr>
      <vt:lpstr>Παράδειγμα:  Πρόληψη της Καρδιαγγειακής Νόσου Θρεπτικά και μη θρεπτικά συστατικά</vt:lpstr>
      <vt:lpstr>Παραδείγματα λειτουργικών συστατικών</vt:lpstr>
      <vt:lpstr>Κατηγορίες λειτουργικών τροφίμων</vt:lpstr>
      <vt:lpstr>EU Framework on Health Claims</vt:lpstr>
      <vt:lpstr>PowerPoint Presentation</vt:lpstr>
      <vt:lpstr>PowerPoint Presentation</vt:lpstr>
      <vt:lpstr>Ανασυνθεση τροφιμων</vt:lpstr>
      <vt:lpstr>PowerPoint Presentation</vt:lpstr>
      <vt:lpstr>Εθνικό Σχέδιο Ανασύνθεσης Τροφίμων της Εθνικής Επιτροπής Διατροφικής Πολιτικής (2017)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ΕΚΤΙΜΗΣΗ ΤΗΣ ΣΥΝΕΙΣΦΟΡΑΣ ΤΟΥ ΠΡΟΓΡΑΜΜΑΤΟΣ ΣΤΗΡΙΞΗΣ ΔΙΑΤΡΟΦΗΣ ΕΥΑΛΩΤΩΝ ΠΛΗΘΥΣΜΙΑΚΩΝ ΟΜΑΔΩΝ: ΤΑ ΠΡΟΓΡΑΜΜΑΤΑ "ΤΑΜΕΙΟ ΕΥΡΩΠΑΪΚΗΣ ΒΟΗΘΕΙΑΣ ΓΙΑ ΤΟΥΣ ΑΠΟΡΟΥΣ (TEBA/FEAD)"»</dc:title>
  <dc:creator>Fujitsu</dc:creator>
  <cp:lastModifiedBy>Maria Kapsokefalou</cp:lastModifiedBy>
  <cp:revision>339</cp:revision>
  <dcterms:created xsi:type="dcterms:W3CDTF">2018-10-28T10:24:20Z</dcterms:created>
  <dcterms:modified xsi:type="dcterms:W3CDTF">2024-10-08T17:01:42Z</dcterms:modified>
</cp:coreProperties>
</file>