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6" r:id="rId6"/>
    <p:sldId id="270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64" autoAdjust="0"/>
  </p:normalViewPr>
  <p:slideViewPr>
    <p:cSldViewPr snapToGrid="0">
      <p:cViewPr varScale="1">
        <p:scale>
          <a:sx n="81" d="100"/>
          <a:sy n="81" d="100"/>
        </p:scale>
        <p:origin x="624" y="96"/>
      </p:cViewPr>
      <p:guideLst/>
    </p:cSldViewPr>
  </p:slideViewPr>
  <p:outlineViewPr>
    <p:cViewPr>
      <p:scale>
        <a:sx n="33" d="100"/>
        <a:sy n="33" d="100"/>
      </p:scale>
      <p:origin x="0" y="-53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BC0F-2649-05B3-B645-C7ECD847B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B6281-43AC-EF6C-BF72-AB6B9C875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7CC21-B623-61AF-FD4D-6079FF50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0523-0F23-F039-2AFB-5EF7AC95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FD690-49BD-9239-A046-F9E4CCB2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3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12E4-05F2-2AFB-8CD7-34144E04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6BBA5-983D-3C39-0AAC-569B0C025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FFE26-1E00-668D-1DC7-7DFD089D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0AC7C-B520-BA22-D65F-374C3F19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54C9A-C3F6-254C-ABFF-5CF3D516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8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E0965-243D-9D29-237F-C53AAABF2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0AF922-9695-407D-2FB3-7FD4636D1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39E9B-F5C3-30F8-C8D5-AC21C572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3C602-16EF-3463-EDD1-DEDEB6A8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35188-3CBE-6E09-47C5-415ED994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8033-F572-DF0E-5D0D-920AE2F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C83E-FA83-67BD-9CF4-9D902074D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013D2-3B59-6EE5-8273-97EC9C67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4CF25-DD4C-9B84-AEB3-8DBBFFDC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8381A-8ADC-7077-EDF9-FE6DA3A74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2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D997-96B4-A1DF-3D42-131EBBAB8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9640D-3A6E-8752-AC4F-9DD422BF2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90705-1191-8EBE-9FC5-07F739EB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C4DAD-5E3A-3244-D417-B891D1F8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A4F01-806D-05F7-B597-92D0565F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2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5FBC-ABC8-E658-0630-89552FE7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0ADD-EDB7-4D17-38D4-817615E5C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8C079-017C-3C8C-0EA7-C2B0AE4B7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612BC-9370-2F08-F0CF-19401709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91285-894B-9C02-C916-84361020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D947E-46B3-995A-E8DD-85780776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8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5F42-ABEB-64FE-4282-9F5B39C66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F495B-31BF-12A4-EE5F-C3AEF299E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05D0B-D1B8-B152-B944-9D5D93BED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EB0F34-DDE0-D865-223B-B4FC3AA41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83227-4479-4BEE-5B1A-402AFC2A8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F4D73D-2DD3-1D7C-9167-F8CA61EA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2192-DCBA-B51B-AAF0-A3A5DAED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EAAC8-FC7C-8666-46D5-634CF530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1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6FBE-EEB8-C946-059E-C0AD76A7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BAEF2-9D95-EFBC-EF7B-B66EBF9F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E8B8E-C0A6-8F97-9FD7-EB958396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2ED3F-17A3-4103-BC9B-E8E4B640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DBE71-B437-CFB1-0010-025F77ED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A8DB4-CFFD-8964-FDAB-FB5CD494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A866C-D915-D75E-D8F8-BBAA4D4EF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5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1FA0-D834-CB49-422B-A6BB07B5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53B93-3CD2-A31E-F991-02FC80F7D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2D101-11F6-88E4-208A-89CE60254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2571C-BEA9-29CF-E046-7AF9DCCC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6214D-4DB1-8D15-06DE-32DBEF45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A6FE9-E40A-DF9D-BD4E-6569CCB8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5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C527-4CC6-D1FD-FEBD-F43D5D29A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D4011D-0EBA-A1B6-2AFB-69FAE0AB4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2701F-C06A-61A9-BB83-CF4EE347F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81C2A-32A1-70A8-8790-F0F32B22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FC637-A745-6205-23F3-D882932D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FE4FF-CA93-18D4-CD6D-16AF3587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98E3C-7E80-43C7-CC82-FB33F9D6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C7010-61EB-5B53-8C6B-8E70B2D40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2CB79-26FA-D49C-BDE8-870451969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1DB5-095F-0B59-EDA2-A88A53A3D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53D70-43D5-32E7-A11D-069AC0DF3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1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BB6C-5CB3-CCB7-02C2-380D722AC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Λύσεις στις ασκήσεις της Α προόδου</a:t>
            </a:r>
            <a:r>
              <a:rPr lang="en-US" dirty="0"/>
              <a:t>)</a:t>
            </a:r>
            <a:br>
              <a:rPr lang="el-GR" dirty="0"/>
            </a:br>
            <a:r>
              <a:rPr lang="el-GR" dirty="0"/>
              <a:t>Παλαιότερα έτη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468B1-7D23-9E8E-0442-912CC86CA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0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25A2-42E8-6BAB-2E02-5EFC66AA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04" y="563112"/>
            <a:ext cx="4090219" cy="6380703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Άσκηση 1.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Στον παρακάτω πίνακα περιλαμβάνονται οι αποδόσεις 8 προβατίνων για την ετήσια γαλακτοπαραγωγή. Οι προβατίνες βρίσκονται στη δεύτερη γαλακτική περίοδο ενώ προέρχονται από 4 διαφορετικά ποίμνια.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</a:t>
            </a:r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μέσος όρος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για την ιδιότητα είναι </a:t>
            </a:r>
            <a:r>
              <a:rPr lang="el-G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220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επίδραση του ποιμνίου Α είναι +17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Β +23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Γ -10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Δ -20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Ποιες είναι οι δυο προβατίνες  που θα επιλέγατε και γιατί;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72CF01-6EE7-024D-F1B5-A8A9DE96D6C6}"/>
              </a:ext>
            </a:extLst>
          </p:cNvPr>
          <p:cNvSpPr txBox="1"/>
          <p:nvPr/>
        </p:nvSpPr>
        <p:spPr>
          <a:xfrm>
            <a:off x="698090" y="67980"/>
            <a:ext cx="3116826" cy="374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Σειρά Α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CA9CE8F-BF2F-FE50-117A-A4850C558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45306"/>
              </p:ext>
            </p:extLst>
          </p:nvPr>
        </p:nvGraphicFramePr>
        <p:xfrm>
          <a:off x="5015761" y="874648"/>
          <a:ext cx="6291337" cy="40113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89161">
                  <a:extLst>
                    <a:ext uri="{9D8B030D-6E8A-4147-A177-3AD203B41FA5}">
                      <a16:colId xmlns:a16="http://schemas.microsoft.com/office/drawing/2014/main" val="605971925"/>
                    </a:ext>
                  </a:extLst>
                </a:gridCol>
                <a:gridCol w="2013724">
                  <a:extLst>
                    <a:ext uri="{9D8B030D-6E8A-4147-A177-3AD203B41FA5}">
                      <a16:colId xmlns:a16="http://schemas.microsoft.com/office/drawing/2014/main" val="422603218"/>
                    </a:ext>
                  </a:extLst>
                </a:gridCol>
                <a:gridCol w="2288452">
                  <a:extLst>
                    <a:ext uri="{9D8B030D-6E8A-4147-A177-3AD203B41FA5}">
                      <a16:colId xmlns:a16="http://schemas.microsoft.com/office/drawing/2014/main" val="24135922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Κωδικός ζώου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Ποίμνιο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Γαλακτοπαραγωγή (</a:t>
                      </a:r>
                      <a:r>
                        <a:rPr lang="en-US" sz="2400">
                          <a:effectLst/>
                        </a:rPr>
                        <a:t>kg)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395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Α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230 -17 =213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173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Α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222-17=205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999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Β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238-23=215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2469119"/>
                  </a:ext>
                </a:extLst>
              </a:tr>
              <a:tr h="133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Β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265-23=242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24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Γ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210-(-10)=220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50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Γ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221-(-10)=231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67798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effectLst/>
                        </a:rPr>
                        <a:t>218-(-20)=238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2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232-(-20)=252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363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1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E023C2-8E24-1CC8-9B38-C6D71C65A3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9103" y="222967"/>
                <a:ext cx="2612923" cy="6443304"/>
              </a:xfrm>
            </p:spPr>
            <p:txBody>
              <a:bodyPr>
                <a:normAutofit fontScale="92500" lnSpcReduction="20000"/>
              </a:bodyPr>
              <a:lstStyle/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23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Άσκηση 2</a:t>
                </a:r>
                <a:r>
                  <a:rPr lang="el-GR" sz="23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Για μια ιδιότητα με συντελεστή κληρονομικότητας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p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=0,25 και συντελεστή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επαναληπτικότητας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=0,2, να εκτιμήσετε σε ένα άτομο το συντελεστή παλινδρόμησης των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κληροδοτικών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τιμών (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πάνω στις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φαινοτυπικές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αποδόσεις (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και την ακρίβεια εκτίμησης των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κληροδοτικών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τιμών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α) βάσει 3 ατομικών του αποδόσεων 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β) βάσει των αποδόσεων 5 θυγατέρων του που είναι ετεροθαλείς αδερφές μεταξύ τους.  Σε ποια περίπτωση έχουμε μεγαλύτερη ακρίβεια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E023C2-8E24-1CC8-9B38-C6D71C65A3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9103" y="222967"/>
                <a:ext cx="2612923" cy="6443304"/>
              </a:xfrm>
              <a:blipFill>
                <a:blip r:embed="rId2"/>
                <a:stretch>
                  <a:fillRect l="-2336" t="-946" r="-1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6D29506-3237-DD8A-B0F8-3483D7B3B1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2756228"/>
                  </p:ext>
                </p:extLst>
              </p:nvPr>
            </p:nvGraphicFramePr>
            <p:xfrm>
              <a:off x="3275091" y="408960"/>
              <a:ext cx="7958966" cy="1558870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696143">
                      <a:extLst>
                        <a:ext uri="{9D8B030D-6E8A-4147-A177-3AD203B41FA5}">
                          <a16:colId xmlns:a16="http://schemas.microsoft.com/office/drawing/2014/main" val="1749852417"/>
                        </a:ext>
                      </a:extLst>
                    </a:gridCol>
                    <a:gridCol w="5267769">
                      <a:extLst>
                        <a:ext uri="{9D8B030D-6E8A-4147-A177-3AD203B41FA5}">
                          <a16:colId xmlns:a16="http://schemas.microsoft.com/office/drawing/2014/main" val="381935987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611266310"/>
                        </a:ext>
                      </a:extLst>
                    </a:gridCol>
                    <a:gridCol w="1080654">
                      <a:extLst>
                        <a:ext uri="{9D8B030D-6E8A-4147-A177-3AD203B41FA5}">
                          <a16:colId xmlns:a16="http://schemas.microsoft.com/office/drawing/2014/main" val="8426189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Πηγή πληροφορίας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l-GR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rAI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9328938"/>
                      </a:ext>
                    </a:extLst>
                  </a:tr>
                  <a:tr h="55855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Α)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3 ατομικών  αποδόσεων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0,54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0,73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160565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Β)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των αποδόσεων 5 θυγατέρων που είναι ετεροθαλείς αδερφές μεταξύ τους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20061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6D29506-3237-DD8A-B0F8-3483D7B3B1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92756228"/>
                  </p:ext>
                </p:extLst>
              </p:nvPr>
            </p:nvGraphicFramePr>
            <p:xfrm>
              <a:off x="3275091" y="408960"/>
              <a:ext cx="7958966" cy="1558870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696143">
                      <a:extLst>
                        <a:ext uri="{9D8B030D-6E8A-4147-A177-3AD203B41FA5}">
                          <a16:colId xmlns:a16="http://schemas.microsoft.com/office/drawing/2014/main" val="1749852417"/>
                        </a:ext>
                      </a:extLst>
                    </a:gridCol>
                    <a:gridCol w="5267769">
                      <a:extLst>
                        <a:ext uri="{9D8B030D-6E8A-4147-A177-3AD203B41FA5}">
                          <a16:colId xmlns:a16="http://schemas.microsoft.com/office/drawing/2014/main" val="381935987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611266310"/>
                        </a:ext>
                      </a:extLst>
                    </a:gridCol>
                    <a:gridCol w="1080654">
                      <a:extLst>
                        <a:ext uri="{9D8B030D-6E8A-4147-A177-3AD203B41FA5}">
                          <a16:colId xmlns:a16="http://schemas.microsoft.com/office/drawing/2014/main" val="84261896"/>
                        </a:ext>
                      </a:extLst>
                    </a:gridCol>
                  </a:tblGrid>
                  <a:tr h="36252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Πηγή πληροφορίας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653333" t="-18333" r="-121333" b="-3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rAI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9328938"/>
                      </a:ext>
                    </a:extLst>
                  </a:tr>
                  <a:tr h="55855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Α)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3 ατομικών  αποδόσεων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0,54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0,73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1605654"/>
                      </a:ext>
                    </a:extLst>
                  </a:tr>
                  <a:tr h="63779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Β)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των αποδόσεων 5 θυγατέρων που είναι ετεροθαλείς αδερφές μεταξύ τους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16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20061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94A4C-35F0-3AED-DB3A-A8366D3623EC}"/>
                  </a:ext>
                </a:extLst>
              </p:cNvPr>
              <p:cNvSpPr txBox="1"/>
              <p:nvPr/>
            </p:nvSpPr>
            <p:spPr>
              <a:xfrm>
                <a:off x="3455719" y="2831690"/>
                <a:ext cx="8431481" cy="4061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Α)</a:t>
                </a:r>
              </a:p>
              <a:p>
                <a:r>
                  <a:rPr lang="en-US" sz="2400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1+(2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=0,</a:t>
                </a:r>
                <a:r>
                  <a:rPr lang="el-GR" sz="2400" dirty="0"/>
                  <a:t>54</a:t>
                </a:r>
                <a:r>
                  <a:rPr lang="en-US" sz="2400" dirty="0"/>
                  <a:t> </a:t>
                </a:r>
                <a:endParaRPr lang="el-GR" sz="2400" dirty="0"/>
              </a:p>
              <a:p>
                <a:r>
                  <a:rPr lang="el-G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0,54</m:t>
                        </m:r>
                      </m:e>
                    </m:rad>
                  </m:oMath>
                </a14:m>
                <a:r>
                  <a:rPr lang="el-GR" sz="2400" dirty="0"/>
                  <a:t>  =0,73</a:t>
                </a:r>
              </a:p>
              <a:p>
                <a:endParaRPr lang="el-GR" sz="2400" dirty="0"/>
              </a:p>
              <a:p>
                <a:r>
                  <a:rPr lang="el-GR" sz="2400" dirty="0"/>
                  <a:t>Β)</a:t>
                </a:r>
              </a:p>
              <a:p>
                <a:r>
                  <a:rPr lang="en-US" sz="2400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0,5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1+(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×0,0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25)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625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1,25</m:t>
                        </m:r>
                      </m:den>
                    </m:f>
                  </m:oMath>
                </a14:m>
                <a:r>
                  <a:rPr lang="en-US" sz="2400" dirty="0"/>
                  <a:t>=0,</a:t>
                </a:r>
                <a:r>
                  <a:rPr lang="el-GR" sz="2400" dirty="0"/>
                  <a:t>5</a:t>
                </a:r>
                <a:r>
                  <a:rPr lang="en-US" sz="2400" dirty="0"/>
                  <a:t>0  </a:t>
                </a:r>
                <a:endParaRPr lang="el-GR" sz="2400" dirty="0"/>
              </a:p>
              <a:p>
                <a:r>
                  <a:rPr lang="en-US" sz="2400" dirty="0"/>
                  <a:t>t=0,25xh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=0,0</a:t>
                </a:r>
                <a:r>
                  <a:rPr lang="el-GR" sz="2400" dirty="0"/>
                  <a:t>6</a:t>
                </a:r>
                <a:r>
                  <a:rPr lang="en-US" sz="2400" dirty="0"/>
                  <a:t>25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0, 5</m:t>
                        </m:r>
                      </m:e>
                    </m:rad>
                  </m:oMath>
                </a14:m>
                <a:r>
                  <a:rPr lang="el-GR" sz="2400" dirty="0"/>
                  <a:t>  =0,5</a:t>
                </a:r>
              </a:p>
              <a:p>
                <a:r>
                  <a:rPr lang="el-GR" sz="2400" dirty="0"/>
                  <a:t> </a:t>
                </a:r>
                <a:endParaRPr lang="el-GR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94A4C-35F0-3AED-DB3A-A8366D362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719" y="2831690"/>
                <a:ext cx="8431481" cy="4061496"/>
              </a:xfrm>
              <a:prstGeom prst="rect">
                <a:avLst/>
              </a:prstGeom>
              <a:blipFill>
                <a:blip r:embed="rId4"/>
                <a:stretch>
                  <a:fillRect l="-1157" t="-1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0388E28-CADD-61DA-3407-98064619057F}"/>
              </a:ext>
            </a:extLst>
          </p:cNvPr>
          <p:cNvSpPr txBox="1"/>
          <p:nvPr/>
        </p:nvSpPr>
        <p:spPr>
          <a:xfrm>
            <a:off x="9381507" y="5465942"/>
            <a:ext cx="2196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Συμπέρασμα: Μεγαλύτερη ακρίβεια στην α περίπτωση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02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96A6-7521-DE3E-E985-7BB4D87D2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4" y="227012"/>
            <a:ext cx="4461386" cy="6403976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50000"/>
              </a:lnSpc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Άσκηση 3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Σε έναν πληθυσμό γαλακτοπαραγωγών αγελάδων η επιλογή βασίζεται στην ατομική απόδοση της κάθε αγελάδας. Ο πληθυσμός έχει μέση γαλακτοπαραγωγή </a:t>
            </a:r>
            <a:r>
              <a:rPr lang="el-G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6000 </a:t>
            </a:r>
            <a:r>
              <a:rPr lang="en-GB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γάλακτος (διορθωμένη ως προς τη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λιποπεριεκτικότητα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και επιλέγεται ένα ποσοστό  50% των αγελάδων. Η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φαινοτυπική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απόκλιση σ</a:t>
            </a:r>
            <a:r>
              <a:rPr lang="en-US" sz="18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είναι ίση με 500 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και ο συντελεστής κληρονομικότητας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l-GR" sz="180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l-G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=0,30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Η μέση ηλικία των αγελάδων όταν γεννηθούν τα τέκνα τους που θα τις αντικαταστήσουν είναι </a:t>
            </a:r>
            <a:r>
              <a:rPr lang="el-G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4,5 έτη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Δίνεται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b=50%,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=0,798</a:t>
            </a:r>
            <a:endParaRPr lang="en-US" sz="18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α) Ποια είναι η μέση γαλακτοπαραγωγή των αγελάδων που επιλέγονται; 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β) Ποια είναι η ετήσια γενετική πρόοδος που επιτυγχάνεται;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/>
              <p:nvPr/>
            </p:nvSpPr>
            <p:spPr>
              <a:xfrm>
                <a:off x="4933334" y="963870"/>
                <a:ext cx="7059562" cy="568854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Α)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=0,798=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ΔΡ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dirty="0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dirty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 και λύνω ως προς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endParaRPr lang="el-GR" sz="2400" dirty="0"/>
              </a:p>
              <a:p>
                <a:endParaRPr lang="el-G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)+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/>
                  <a:t>=(500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0,798)+6000=6399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l-GR" sz="2400" b="0" dirty="0">
                    <a:ea typeface="Cambria Math" panose="02040503050406030204" pitchFamily="18" charset="0"/>
                  </a:rPr>
                  <a:t> η μέση γαλακτοπαραγωγή των αγελάδων που επιλέγονται</a:t>
                </a:r>
                <a:endParaRPr lang="en-US" sz="2400" b="0" dirty="0">
                  <a:ea typeface="Cambria Math" panose="02040503050406030204" pitchFamily="18" charset="0"/>
                </a:endParaRPr>
              </a:p>
              <a:p>
                <a:endParaRPr lang="en-US" sz="2400" dirty="0"/>
              </a:p>
              <a:p>
                <a:r>
                  <a:rPr lang="el-GR" sz="2400" dirty="0"/>
                  <a:t>β</a:t>
                </a:r>
                <a:r>
                  <a:rPr lang="en-US" sz="2400" dirty="0"/>
                  <a:t>) </a:t>
                </a:r>
                <a:r>
                  <a:rPr lang="el-GR" sz="2400" dirty="0"/>
                  <a:t>επειδή η επιλογή βασίζεται στον ατομικό έλεγχο σε μια γενιά επιλογής Δ</a:t>
                </a:r>
                <a:r>
                  <a:rPr lang="en-US" sz="2400" dirty="0"/>
                  <a:t>G=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r>
                  <a:rPr lang="en-US" sz="2400" dirty="0"/>
                  <a:t>0,3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500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0,798=119,7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l-GR" sz="2400" dirty="0"/>
                  <a:t> 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𝜀𝜏𝜂𝜎𝜄𝛼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119,7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4,5</m:t>
                        </m:r>
                      </m:den>
                    </m:f>
                  </m:oMath>
                </a14:m>
                <a:r>
                  <a:rPr lang="en-US" sz="2400" dirty="0"/>
                  <a:t>=26,6 kg</a:t>
                </a:r>
              </a:p>
              <a:p>
                <a:r>
                  <a:rPr lang="el-GR" sz="2400" dirty="0"/>
                  <a:t>Επειδή η επιλογή γίνεται μόνο στο θηλυκό φύλο θα πρέπει  η τιμή της ετήσιας γενετικής προόδου να διαιρεθεί με 2. </a:t>
                </a:r>
              </a:p>
              <a:p>
                <a:r>
                  <a:rPr lang="el-GR" sz="2400" dirty="0"/>
                  <a:t>Δ</a:t>
                </a:r>
                <a:r>
                  <a:rPr lang="en-US" sz="2400" dirty="0"/>
                  <a:t>G=26,6/2=13,3 kg.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334" y="963870"/>
                <a:ext cx="7059562" cy="5688545"/>
              </a:xfrm>
              <a:prstGeom prst="rect">
                <a:avLst/>
              </a:prstGeom>
              <a:blipFill>
                <a:blip r:embed="rId2"/>
                <a:stretch>
                  <a:fillRect l="-1295" b="-1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340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5A4FD-A374-C6FE-6500-05814635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1623"/>
          </a:xfrm>
        </p:spPr>
        <p:txBody>
          <a:bodyPr>
            <a:normAutofit/>
          </a:bodyPr>
          <a:lstStyle/>
          <a:p>
            <a:r>
              <a:rPr lang="el-GR" sz="2000" dirty="0"/>
              <a:t>Σειρά Β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CCDAF-81AC-CDFB-F170-669E74C19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599768"/>
            <a:ext cx="3586349" cy="5577195"/>
          </a:xfrm>
        </p:spPr>
        <p:txBody>
          <a:bodyPr/>
          <a:lstStyle/>
          <a:p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ΆΣΚΗΣΗ 1.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Στον παρακάτω πίνακα περιλαμβάνονται οι αποδόσεις 8 προβατίνων για την ετήσια γαλακτοπαραγωγή.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 προβατίνες βρίσκονται στη δεύτερη γαλακτική περίοδο ενώ προέρχονται από 4 διαφορετικά ποίμνια.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</a:t>
            </a:r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μέσος όρος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για την ιδιότητα είναι </a:t>
            </a:r>
            <a:r>
              <a:rPr lang="el-G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220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επίδραση του ποιμνίου Α είναι +15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Β +20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Γ -10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ποιμνίου Δ -20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Ποιες είναι οι δυο προβατίνες  που θα επιλέγατε και γιατί;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4410EC-E345-12C8-49DF-58434897D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358054"/>
              </p:ext>
            </p:extLst>
          </p:nvPr>
        </p:nvGraphicFramePr>
        <p:xfrm>
          <a:off x="4655127" y="209736"/>
          <a:ext cx="7362701" cy="63902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1309">
                  <a:extLst>
                    <a:ext uri="{9D8B030D-6E8A-4147-A177-3AD203B41FA5}">
                      <a16:colId xmlns:a16="http://schemas.microsoft.com/office/drawing/2014/main" val="1456220171"/>
                    </a:ext>
                  </a:extLst>
                </a:gridCol>
                <a:gridCol w="1832840">
                  <a:extLst>
                    <a:ext uri="{9D8B030D-6E8A-4147-A177-3AD203B41FA5}">
                      <a16:colId xmlns:a16="http://schemas.microsoft.com/office/drawing/2014/main" val="2427738054"/>
                    </a:ext>
                  </a:extLst>
                </a:gridCol>
                <a:gridCol w="3368552">
                  <a:extLst>
                    <a:ext uri="{9D8B030D-6E8A-4147-A177-3AD203B41FA5}">
                      <a16:colId xmlns:a16="http://schemas.microsoft.com/office/drawing/2014/main" val="2028590524"/>
                    </a:ext>
                  </a:extLst>
                </a:gridCol>
              </a:tblGrid>
              <a:tr h="16023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Κωδικός ζώου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Ποίμνιο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 err="1">
                          <a:effectLst/>
                        </a:rPr>
                        <a:t>Γαλακτοπα-ραγωγή</a:t>
                      </a:r>
                      <a:r>
                        <a:rPr lang="el-GR" sz="3600" dirty="0">
                          <a:effectLst/>
                        </a:rPr>
                        <a:t> (</a:t>
                      </a:r>
                      <a:r>
                        <a:rPr lang="en-US" sz="3600" dirty="0">
                          <a:effectLst/>
                        </a:rPr>
                        <a:t>kg)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325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Α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240</a:t>
                      </a:r>
                      <a:r>
                        <a:rPr lang="en-US" sz="3600" dirty="0">
                          <a:effectLst/>
                        </a:rPr>
                        <a:t>-15</a:t>
                      </a:r>
                      <a:r>
                        <a:rPr lang="el-GR" sz="3600" dirty="0">
                          <a:effectLst/>
                        </a:rPr>
                        <a:t>=225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69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Α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245</a:t>
                      </a:r>
                      <a:r>
                        <a:rPr lang="en-US" sz="3600" dirty="0">
                          <a:effectLst/>
                        </a:rPr>
                        <a:t>-15</a:t>
                      </a:r>
                      <a:r>
                        <a:rPr lang="el-GR" sz="3600" dirty="0">
                          <a:effectLst/>
                        </a:rPr>
                        <a:t>=230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274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3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Β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230</a:t>
                      </a:r>
                      <a:r>
                        <a:rPr lang="en-US" sz="3600" dirty="0">
                          <a:effectLst/>
                        </a:rPr>
                        <a:t>-20</a:t>
                      </a:r>
                      <a:r>
                        <a:rPr lang="el-GR" sz="3600" dirty="0">
                          <a:effectLst/>
                        </a:rPr>
                        <a:t>=210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9833072"/>
                  </a:ext>
                </a:extLst>
              </a:tr>
              <a:tr h="133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4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Β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260</a:t>
                      </a:r>
                      <a:r>
                        <a:rPr lang="en-US" sz="3600" dirty="0">
                          <a:effectLst/>
                        </a:rPr>
                        <a:t>-20</a:t>
                      </a:r>
                      <a:r>
                        <a:rPr lang="el-GR" sz="3600" dirty="0">
                          <a:effectLst/>
                        </a:rPr>
                        <a:t>=</a:t>
                      </a:r>
                      <a:r>
                        <a:rPr lang="el-GR" sz="3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240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868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5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Γ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250</a:t>
                      </a:r>
                      <a:r>
                        <a:rPr lang="en-US" sz="3600" dirty="0">
                          <a:effectLst/>
                        </a:rPr>
                        <a:t>-(-10)</a:t>
                      </a:r>
                      <a:r>
                        <a:rPr lang="el-GR" sz="3600" dirty="0">
                          <a:effectLst/>
                        </a:rPr>
                        <a:t>=</a:t>
                      </a:r>
                      <a:r>
                        <a:rPr lang="el-GR" sz="3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260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155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Γ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220</a:t>
                      </a:r>
                      <a:r>
                        <a:rPr lang="en-US" sz="3600" dirty="0">
                          <a:effectLst/>
                        </a:rPr>
                        <a:t>-(-10)</a:t>
                      </a:r>
                      <a:r>
                        <a:rPr lang="el-GR" sz="3600" dirty="0">
                          <a:effectLst/>
                        </a:rPr>
                        <a:t>=230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8360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>
                          <a:effectLst/>
                        </a:rPr>
                        <a:t>7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dirty="0">
                          <a:effectLst/>
                        </a:rPr>
                        <a:t>210</a:t>
                      </a:r>
                      <a:r>
                        <a:rPr lang="en-US" sz="3600" dirty="0">
                          <a:effectLst/>
                        </a:rPr>
                        <a:t>-(-20)</a:t>
                      </a:r>
                      <a:r>
                        <a:rPr lang="el-GR" sz="3600" dirty="0">
                          <a:effectLst/>
                        </a:rPr>
                        <a:t>=230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0980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effectLst/>
                        </a:rPr>
                        <a:t>8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b="0" dirty="0">
                          <a:solidFill>
                            <a:schemeClr val="tx1"/>
                          </a:solidFill>
                          <a:effectLst/>
                        </a:rPr>
                        <a:t>Δ</a:t>
                      </a:r>
                      <a:endParaRPr lang="en-US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3600" b="1" dirty="0">
                          <a:effectLst/>
                        </a:rPr>
                        <a:t>220</a:t>
                      </a:r>
                      <a:r>
                        <a:rPr lang="en-US" sz="3600" b="1" dirty="0">
                          <a:effectLst/>
                        </a:rPr>
                        <a:t>-(-20)</a:t>
                      </a:r>
                      <a:r>
                        <a:rPr lang="el-GR" sz="3600" b="1" dirty="0">
                          <a:effectLst/>
                        </a:rPr>
                        <a:t>=</a:t>
                      </a:r>
                      <a:r>
                        <a:rPr lang="el-GR" sz="3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240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3133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22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96A6-7521-DE3E-E985-7BB4D87D2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4" y="227012"/>
            <a:ext cx="4461386" cy="6403976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buNone/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Άσκηση 2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Σε έναν πληθυσμό γαλακτοπαραγωγών αγελάδων η επιλογή βασίζεται στην ατομική απόδοση της κάθε αγελάδας. </a:t>
            </a:r>
          </a:p>
          <a:p>
            <a:pPr marL="0" marR="0" indent="0" algn="just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Ο πληθυσμός έχει μέση γαλακτοπαραγωγή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7000 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γάλακτος (διορθωμένη ως προς τη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λιποπεριεκτικότητα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και επιλέγεται ένα ποσοστό  50% των αγελάδων. </a:t>
            </a:r>
          </a:p>
          <a:p>
            <a:pPr marL="0" marR="0" indent="0" algn="just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φαινοτυπική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απόκλιση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</a:t>
            </a:r>
            <a:r>
              <a:rPr lang="el-GR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Ρ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είναι ίση με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500 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και ο συντελεστής κληρονομικότητας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l-GR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=0,25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0" marR="0" indent="0" algn="just"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μέση ηλικία των αγελάδων όταν γεννηθούν τα τέκνα τους που θα τις αντικαταστήσουν είναι 4 έτη. Για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=50%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το </a:t>
            </a:r>
            <a:r>
              <a:rPr lang="en-US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=0,798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α) Ποια είναι η μέση γαλακτοπαραγωγή των αγελάδων που επιλέγονται; </a:t>
            </a:r>
            <a:endParaRPr lang="el-GR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β) Ποια είναι η ετήσια γενετική πρόοδος που επιτυγχάνεται;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/>
              <p:nvPr/>
            </p:nvSpPr>
            <p:spPr>
              <a:xfrm>
                <a:off x="4998649" y="362979"/>
                <a:ext cx="7059562" cy="566892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Α)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=0,798=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ΔΡ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dirty="0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dirty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 και λύνω ως προς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endParaRPr lang="el-GR" sz="2400" dirty="0"/>
              </a:p>
              <a:p>
                <a:endParaRPr lang="el-G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)+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/>
                  <a:t>=(500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0,798)+7000=7399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endParaRPr lang="en-US" sz="2400" dirty="0"/>
              </a:p>
              <a:p>
                <a:r>
                  <a:rPr lang="el-GR" sz="2400" dirty="0"/>
                  <a:t>β</a:t>
                </a:r>
                <a:r>
                  <a:rPr lang="en-US" sz="2400" dirty="0"/>
                  <a:t>) </a:t>
                </a:r>
                <a:r>
                  <a:rPr lang="el-GR" sz="2400" dirty="0"/>
                  <a:t>επειδή η επιλογή βασίζεται στον ατομικό έλεγχο σε μια γενιά επιλογής Δ</a:t>
                </a:r>
                <a:r>
                  <a:rPr lang="en-US" sz="2400" dirty="0"/>
                  <a:t>G=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r>
                  <a:rPr lang="en-US" sz="2400" dirty="0"/>
                  <a:t>0,25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500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0,798=99,75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l-GR" sz="2400" dirty="0"/>
                  <a:t> 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𝜀𝜏𝜂𝜎𝜄𝛼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99,75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=24,94 kg</a:t>
                </a:r>
              </a:p>
              <a:p>
                <a:r>
                  <a:rPr lang="el-GR" sz="2400" dirty="0"/>
                  <a:t>Επειδή η επιλογή γίνεται μόνο στο θηλυκό φύλο θα πρέπει  η τιμή της ετήσιας γενετικής προόδου να διαιρεθεί με 2. </a:t>
                </a:r>
              </a:p>
              <a:p>
                <a:r>
                  <a:rPr lang="el-GR" sz="2400" dirty="0"/>
                  <a:t>Δ</a:t>
                </a:r>
                <a:r>
                  <a:rPr lang="en-US" sz="2400" dirty="0"/>
                  <a:t>G=24,94/2=12,47 kg.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49" y="362979"/>
                <a:ext cx="7059562" cy="5668924"/>
              </a:xfrm>
              <a:prstGeom prst="rect">
                <a:avLst/>
              </a:prstGeom>
              <a:blipFill>
                <a:blip r:embed="rId2"/>
                <a:stretch>
                  <a:fillRect l="-1382" b="-1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414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B2E081-31B3-3A67-84BA-FACF376AB60D}"/>
                  </a:ext>
                </a:extLst>
              </p:cNvPr>
              <p:cNvSpPr txBox="1"/>
              <p:nvPr/>
            </p:nvSpPr>
            <p:spPr>
              <a:xfrm>
                <a:off x="369185" y="251676"/>
                <a:ext cx="3974690" cy="6201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Άσκηση 3.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Για μια ιδιότητα με συντελεστή κληρονομικότητας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p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=0,3 και συντελεστή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επαναληπτικότητας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=0,15, να εκτιμήσετε σε ένα άτομο το συντελεστή παλινδρόμησης των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κληροδοτικών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τιμών (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πάνω στις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φαινοτυπικές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αποδόσεις (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και την ακρίβεια εκτίμησης των </a:t>
                </a:r>
                <a:r>
                  <a:rPr lang="el-G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κληροδοτικών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τιμών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α) βάσει 3 ατομικών του αποδόσεων 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β) βάσει των αποδόσεων 5 θυγατέρων του που είναι ετεροθαλείς αδερφές μεταξύ τους.  Σε ποια περίπτωση έχουμε μεγαλύτερη ακρίβεια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:r>
                  <a:rPr lang="el-GR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B2E081-31B3-3A67-84BA-FACF376AB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85" y="251676"/>
                <a:ext cx="3974690" cy="6201378"/>
              </a:xfrm>
              <a:prstGeom prst="rect">
                <a:avLst/>
              </a:prstGeom>
              <a:blipFill>
                <a:blip r:embed="rId2"/>
                <a:stretch>
                  <a:fillRect l="-1380" t="-98" r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D4D110D-42AF-4465-AE45-1A652FB62E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2690833"/>
                  </p:ext>
                </p:extLst>
              </p:nvPr>
            </p:nvGraphicFramePr>
            <p:xfrm>
              <a:off x="4762220" y="158647"/>
              <a:ext cx="6311361" cy="2290382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52033">
                      <a:extLst>
                        <a:ext uri="{9D8B030D-6E8A-4147-A177-3AD203B41FA5}">
                          <a16:colId xmlns:a16="http://schemas.microsoft.com/office/drawing/2014/main" val="1749852417"/>
                        </a:ext>
                      </a:extLst>
                    </a:gridCol>
                    <a:gridCol w="2848979">
                      <a:extLst>
                        <a:ext uri="{9D8B030D-6E8A-4147-A177-3AD203B41FA5}">
                          <a16:colId xmlns:a16="http://schemas.microsoft.com/office/drawing/2014/main" val="3819359871"/>
                        </a:ext>
                      </a:extLst>
                    </a:gridCol>
                    <a:gridCol w="1053833">
                      <a:extLst>
                        <a:ext uri="{9D8B030D-6E8A-4147-A177-3AD203B41FA5}">
                          <a16:colId xmlns:a16="http://schemas.microsoft.com/office/drawing/2014/main" val="3611266310"/>
                        </a:ext>
                      </a:extLst>
                    </a:gridCol>
                    <a:gridCol w="1856516">
                      <a:extLst>
                        <a:ext uri="{9D8B030D-6E8A-4147-A177-3AD203B41FA5}">
                          <a16:colId xmlns:a16="http://schemas.microsoft.com/office/drawing/2014/main" val="8426189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Πηγή πληροφορίας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l-GR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  <m: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rAI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932893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Α)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3 ατομικών  αποδόσεων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0,69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160565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Β)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των αποδόσεων 5 θυγατέρων που είναι ετεροθαλείς αδερφές μεταξύ τους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0,58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20061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D4D110D-42AF-4465-AE45-1A652FB62E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2690833"/>
                  </p:ext>
                </p:extLst>
              </p:nvPr>
            </p:nvGraphicFramePr>
            <p:xfrm>
              <a:off x="4762220" y="158647"/>
              <a:ext cx="6311361" cy="2290382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52033">
                      <a:extLst>
                        <a:ext uri="{9D8B030D-6E8A-4147-A177-3AD203B41FA5}">
                          <a16:colId xmlns:a16="http://schemas.microsoft.com/office/drawing/2014/main" val="1749852417"/>
                        </a:ext>
                      </a:extLst>
                    </a:gridCol>
                    <a:gridCol w="2848979">
                      <a:extLst>
                        <a:ext uri="{9D8B030D-6E8A-4147-A177-3AD203B41FA5}">
                          <a16:colId xmlns:a16="http://schemas.microsoft.com/office/drawing/2014/main" val="3819359871"/>
                        </a:ext>
                      </a:extLst>
                    </a:gridCol>
                    <a:gridCol w="1053833">
                      <a:extLst>
                        <a:ext uri="{9D8B030D-6E8A-4147-A177-3AD203B41FA5}">
                          <a16:colId xmlns:a16="http://schemas.microsoft.com/office/drawing/2014/main" val="3611266310"/>
                        </a:ext>
                      </a:extLst>
                    </a:gridCol>
                    <a:gridCol w="1856516">
                      <a:extLst>
                        <a:ext uri="{9D8B030D-6E8A-4147-A177-3AD203B41FA5}">
                          <a16:colId xmlns:a16="http://schemas.microsoft.com/office/drawing/2014/main" val="84261896"/>
                        </a:ext>
                      </a:extLst>
                    </a:gridCol>
                  </a:tblGrid>
                  <a:tr h="36252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Πηγή πληροφορίας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23121" t="-18333" r="-178613" b="-5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rAI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9328938"/>
                      </a:ext>
                    </a:extLst>
                  </a:tr>
                  <a:tr h="637794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Α)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3 ατομικών  αποδόσεων 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0,69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1605654"/>
                      </a:ext>
                    </a:extLst>
                  </a:tr>
                  <a:tr h="129006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dirty="0">
                              <a:effectLst/>
                            </a:rPr>
                            <a:t>Β)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βάσει των αποδόσεων 5 θυγατέρων που είναι ετεροθαλείς αδερφές μεταξύ τους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0,58</a:t>
                          </a:r>
                          <a:endParaRPr lang="en-US" sz="2000" b="0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 marL="68580" marR="68580" marT="0" marB="0">
                        <a:solidFill>
                          <a:schemeClr val="tx2">
                            <a:lumMod val="10000"/>
                            <a:lumOff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20061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D6ADA-8082-5C67-2AC1-3FE85DD77C7D}"/>
                  </a:ext>
                </a:extLst>
              </p:cNvPr>
              <p:cNvSpPr txBox="1"/>
              <p:nvPr/>
            </p:nvSpPr>
            <p:spPr>
              <a:xfrm>
                <a:off x="4925962" y="2684206"/>
                <a:ext cx="7089058" cy="3969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Α)</a:t>
                </a:r>
              </a:p>
              <a:p>
                <a:r>
                  <a:rPr lang="en-US" sz="2400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1+(2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,9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=0,</a:t>
                </a:r>
                <a:r>
                  <a:rPr lang="el-GR" sz="2400" dirty="0"/>
                  <a:t>69</a:t>
                </a:r>
                <a:r>
                  <a:rPr lang="en-US" sz="2400" dirty="0"/>
                  <a:t> </a:t>
                </a:r>
                <a:endParaRPr lang="el-GR" sz="2400" dirty="0"/>
              </a:p>
              <a:p>
                <a:r>
                  <a:rPr lang="el-G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0,69</m:t>
                        </m:r>
                      </m:e>
                    </m:rad>
                  </m:oMath>
                </a14:m>
                <a:r>
                  <a:rPr lang="el-GR" sz="2400" dirty="0"/>
                  <a:t>  =0,83</a:t>
                </a:r>
              </a:p>
              <a:p>
                <a:endParaRPr lang="el-GR" sz="2400" dirty="0"/>
              </a:p>
              <a:p>
                <a:r>
                  <a:rPr lang="el-GR" sz="2400" dirty="0"/>
                  <a:t>Β)</a:t>
                </a:r>
              </a:p>
              <a:p>
                <a:r>
                  <a:rPr lang="en-US" sz="2400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0,5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1+(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×0,0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5)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=0,</a:t>
                </a:r>
                <a:r>
                  <a:rPr lang="el-GR" sz="2400" dirty="0"/>
                  <a:t>58</a:t>
                </a:r>
              </a:p>
              <a:p>
                <a:r>
                  <a:rPr lang="en-US" sz="2400" dirty="0"/>
                  <a:t>t=0,25xh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=</a:t>
                </a:r>
                <a:r>
                  <a:rPr lang="el-GR" sz="2400" dirty="0"/>
                  <a:t>0,25</a:t>
                </a:r>
                <a:r>
                  <a:rPr lang="en-US" sz="2400" dirty="0"/>
                  <a:t>x 0,3=0,0</a:t>
                </a:r>
                <a:r>
                  <a:rPr lang="el-GR" sz="2400" dirty="0"/>
                  <a:t>75</a:t>
                </a:r>
                <a:endParaRPr lang="el-GR" sz="2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58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0, 5</m:t>
                        </m:r>
                      </m:e>
                    </m:rad>
                  </m:oMath>
                </a14:m>
                <a:r>
                  <a:rPr lang="el-GR" sz="2400" dirty="0"/>
                  <a:t>  =0,5</a:t>
                </a:r>
                <a:r>
                  <a:rPr lang="en-US" sz="2400" dirty="0"/>
                  <a:t>4</a:t>
                </a:r>
                <a:endParaRPr lang="el-GR" sz="2400" dirty="0"/>
              </a:p>
              <a:p>
                <a:r>
                  <a:rPr lang="el-GR" dirty="0"/>
                  <a:t>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D6ADA-8082-5C67-2AC1-3FE85DD77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962" y="2684206"/>
                <a:ext cx="7089058" cy="3969163"/>
              </a:xfrm>
              <a:prstGeom prst="rect">
                <a:avLst/>
              </a:prstGeom>
              <a:blipFill>
                <a:blip r:embed="rId4"/>
                <a:stretch>
                  <a:fillRect l="-1290" t="-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FDD5A92-5E28-CE98-D7D3-C9BBC6AD4D2A}"/>
                  </a:ext>
                </a:extLst>
              </p:cNvPr>
              <p:cNvSpPr txBox="1"/>
              <p:nvPr/>
            </p:nvSpPr>
            <p:spPr>
              <a:xfrm>
                <a:off x="9616813" y="5806723"/>
                <a:ext cx="22060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μεγαλύτερη ακρίβεια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στην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α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περίπτωση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FDD5A92-5E28-CE98-D7D3-C9BBC6AD4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6813" y="5806723"/>
                <a:ext cx="2206002" cy="646331"/>
              </a:xfrm>
              <a:prstGeom prst="rect">
                <a:avLst/>
              </a:prstGeom>
              <a:blipFill>
                <a:blip r:embed="rId5"/>
                <a:stretch>
                  <a:fillRect l="-2493" t="-5660" r="-5817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26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1014</Words>
  <Application>Microsoft Office PowerPoint</Application>
  <PresentationFormat>Widescreen</PresentationFormat>
  <Paragraphs>148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Λύσεις στις ασκήσεις της Α προόδου) Παλαιότερα έτη</vt:lpstr>
      <vt:lpstr>PowerPoint Presentation</vt:lpstr>
      <vt:lpstr>PowerPoint Presentation</vt:lpstr>
      <vt:lpstr>PowerPoint Presentation</vt:lpstr>
      <vt:lpstr>Σειρά Β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Panagiota Koutsouli</dc:creator>
  <cp:lastModifiedBy>Panagiota Koutsouli</cp:lastModifiedBy>
  <cp:revision>26</cp:revision>
  <dcterms:created xsi:type="dcterms:W3CDTF">2024-12-03T20:52:43Z</dcterms:created>
  <dcterms:modified xsi:type="dcterms:W3CDTF">2024-12-04T10:59:43Z</dcterms:modified>
</cp:coreProperties>
</file>